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8.png"/><Relationship Id="rId4" Type="http://schemas.openxmlformats.org/officeDocument/2006/relationships/image" Target="../media/image0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07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0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0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0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ALoFT / PCAWG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Other genes -- possible tumor suppressors?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PTEN: This gene was identified as a tumor suppressor that is mutated in a large number of cancers at high frequency.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SMAD4: Accumulates in the nucleus and regulates the transcription of target genes. TGF-beta signalling.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b="1" lang="en" sz="1200">
                <a:solidFill>
                  <a:schemeClr val="dk1"/>
                </a:solidFill>
                <a:highlight>
                  <a:srgbClr val="FFFFFF"/>
                </a:highlight>
              </a:rPr>
              <a:t>UNC13C: May play a role in vesicle maturation during exocytosis as a target of the diacylglycerol second messenger pathway.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SETD2: This protein is a histone methyltransferase that is specific for lysine-36 of histone H3, and methylation of this residue is associated with active chromatin.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NF1: This gene product appears to function as a negative regulator of the ras signal transduction pathway.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" name="Shape 12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cancer_gene_LOF_correlation_greaterthan10_new.svg.png" id="128" name="Shape 1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50" y="0"/>
            <a:ext cx="5143498" cy="514349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ancer_gene_LOF_correlation_greaterthan20_new.svg.png" id="129" name="Shape 1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00250" y="0"/>
            <a:ext cx="5143498" cy="5143498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Shape 13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buNone/>
            </a:pPr>
            <a:r>
              <a:rPr lang="en" sz="3000">
                <a:solidFill>
                  <a:srgbClr val="000000"/>
                </a:solidFill>
              </a:rPr>
              <a:t>Highly mutated samples / VAF</a:t>
            </a:r>
          </a:p>
        </p:txBody>
      </p:sp>
      <p:sp>
        <p:nvSpPr>
          <p:cNvPr id="137" name="Shape 13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High_LOF_burden_samples.svg.png" id="144" name="Shape 1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50" y="0"/>
            <a:ext cx="5143498" cy="5143498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Shape 14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Samples_greater_than_100LOFgenes_VAF_greater_than_point25_ratio.svg.png" id="152" name="Shape 1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50" y="0"/>
            <a:ext cx="5143498" cy="5143498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Shape 15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High_LOF_burden_genes_prevalence.svg.png" id="160" name="Shape 1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50" y="0"/>
            <a:ext cx="5143498" cy="5143498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Shape 16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Regarding Titin</a:t>
            </a:r>
          </a:p>
        </p:txBody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“TTN is the largest polypeptide encoded by the human genome and has been extensively studied as a component of the muscle contractile machinery. However, it is expressed in many cell types and has other functions that are compatible with a role in oncogenesis. The role of TTN as a cancer gene is currently a mathematically based prediction and will require direct biological evaluation.”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Greenman, Christopher, et al. "Patterns of somatic mutation in human cancer genomes." </a:t>
            </a:r>
            <a:r>
              <a:rPr i="1" lang="en" sz="1200">
                <a:solidFill>
                  <a:srgbClr val="000000"/>
                </a:solidFill>
                <a:highlight>
                  <a:srgbClr val="FFFFFF"/>
                </a:highlight>
              </a:rPr>
              <a:t>Nature</a:t>
            </a: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 446.7132 (2007): 153-158.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solidFill>
                  <a:srgbClr val="999999"/>
                </a:solidFill>
              </a:rPr>
              <a:t>Machado C, Andrew DJ. D-Titin: a giant protein with dual roles in chromosomes and muscles. J. Cell Biol. 2000;151:639–652.</a:t>
            </a:r>
            <a:br>
              <a:rPr lang="en" sz="1200">
                <a:solidFill>
                  <a:srgbClr val="999999"/>
                </a:solidFill>
              </a:rPr>
            </a:br>
            <a:r>
              <a:rPr lang="en" sz="1200">
                <a:solidFill>
                  <a:srgbClr val="999999"/>
                </a:solidFill>
              </a:rPr>
              <a:t>Machado C, Sunkel CE, Andrew DJ. Human autoantibodies reveal Titin as a chromosomal protein. J. Cell Biol. 1998;141:321–333.]</a:t>
            </a:r>
            <a:br>
              <a:rPr lang="en" sz="1200">
                <a:solidFill>
                  <a:srgbClr val="999999"/>
                </a:solidFill>
              </a:rPr>
            </a:br>
            <a:r>
              <a:rPr lang="en" sz="1200">
                <a:solidFill>
                  <a:srgbClr val="999999"/>
                </a:solidFill>
              </a:rPr>
              <a:t>21. Zastrow MS, Flaherty DB, Benian GM, Wilson KL. Nuclear Titin interacts with A- and B-type lamins in vitro and in vivo. J. Cell Sci. 2006;119:239–249.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8" name="Shape 16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Highest_VAF_per_sample_genes.svg.png" id="175" name="Shape 1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50" y="0"/>
            <a:ext cx="5143498" cy="5143498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Shape 176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algn="ctr">
              <a:spcBef>
                <a:spcPts val="0"/>
              </a:spcBef>
              <a:buNone/>
            </a:pPr>
            <a:r>
              <a:rPr lang="en" sz="3000">
                <a:solidFill>
                  <a:srgbClr val="000000"/>
                </a:solidFill>
              </a:rPr>
              <a:t>Anticorrelated pLOF genes</a:t>
            </a:r>
          </a:p>
        </p:txBody>
      </p:sp>
      <p:sp>
        <p:nvSpPr>
          <p:cNvPr id="183" name="Shape 18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cancer_gene_LOF_anticorrelation_greaterthan15_new.svg.png" id="190" name="Shape 1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50" y="0"/>
            <a:ext cx="5143498" cy="5143498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Shape 19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Outline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Randomized data set / normalization for gene length</a:t>
            </a:r>
          </a:p>
          <a:p>
            <a:pPr indent="-3810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Highly LOF burdened samples / VAF</a:t>
            </a:r>
          </a:p>
          <a:p>
            <a:pPr indent="-381000" lvl="0" marL="45720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Anticorrelation between LOF genes</a:t>
            </a:r>
          </a:p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algn="ctr">
              <a:spcBef>
                <a:spcPts val="0"/>
              </a:spcBef>
              <a:buNone/>
            </a:pPr>
            <a:r>
              <a:rPr lang="en" sz="3000">
                <a:solidFill>
                  <a:srgbClr val="000000"/>
                </a:solidFill>
              </a:rPr>
              <a:t>Randomized data set / normalization for gene length</a:t>
            </a:r>
          </a:p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Randomization vs. PCAWG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Randomized LOF mutations: 15587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PCAWG LOF mutations: 15435</a:t>
            </a:r>
          </a:p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randomized_compared_nonrandom_counts.svg.png"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50" y="0"/>
            <a:ext cx="5143498" cy="5143498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randomized_compared_nonrandom_counts_filtered.svg.png" id="92" name="Shape 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50" y="0"/>
            <a:ext cx="5143498" cy="5143498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Shape 9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Long genes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FFFFF"/>
                </a:highlight>
              </a:rPr>
              <a:t>SYNE1: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This gene encodes a spectrin repeat containing protein expressed in skeletal and smooth muscle, and peripheral blood lymphocytes, that localizes to the nuclear membrane. </a:t>
            </a:r>
          </a:p>
          <a:p>
            <a:pPr lvl="0">
              <a:spcBef>
                <a:spcPts val="0"/>
              </a:spcBef>
              <a:buNone/>
            </a:pPr>
            <a:br>
              <a:rPr lang="en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b="1" lang="en">
                <a:solidFill>
                  <a:schemeClr val="dk1"/>
                </a:solidFill>
                <a:highlight>
                  <a:srgbClr val="FFFFFF"/>
                </a:highlight>
              </a:rPr>
              <a:t>TTN: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This gene encodes a large abundant protein of striated muscle. It has also been identified as a structural protein for chromosomes.</a:t>
            </a:r>
          </a:p>
          <a:p>
            <a:pPr lvl="0"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FFFFF"/>
                </a:highlight>
              </a:rPr>
              <a:t>DNAH5: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Dynein heavy chain, ciliary defects.</a:t>
            </a:r>
          </a:p>
          <a:p>
            <a:pPr lvl="0">
              <a:spcBef>
                <a:spcPts val="0"/>
              </a:spcBef>
              <a:buNone/>
            </a:pPr>
            <a:br>
              <a:rPr lang="en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b="1" lang="en">
                <a:solidFill>
                  <a:schemeClr val="dk1"/>
                </a:solidFill>
                <a:highlight>
                  <a:srgbClr val="FFFFFF"/>
                </a:highlight>
              </a:rPr>
              <a:t>CSMD3: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?? Transmembrane protein.</a:t>
            </a:r>
          </a:p>
        </p:txBody>
      </p:sp>
      <p:sp>
        <p:nvSpPr>
          <p:cNvPr id="100" name="Shape 10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Long genes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  <a:highlight>
                  <a:srgbClr val="FFFFFF"/>
                </a:highlight>
              </a:rPr>
              <a:t>Gene length alone not explanatory -- studies which correct for gene length, still may find significant results.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  <a:highlight>
                  <a:srgbClr val="FFFFFF"/>
                </a:highlight>
              </a:rPr>
              <a:t>2 additional factors: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</a:rPr>
              <a:t>1. </a:t>
            </a: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</a:rPr>
              <a:t>Germline gene expression: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  <a:highlight>
                  <a:srgbClr val="FFFFFF"/>
                </a:highlight>
              </a:rPr>
              <a:t>“It is known that the germline mutation rate is somewhat lower in genes that are highly expressed in the germline, due to a process termed transcription-coupled repair.”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</a:rPr>
              <a:t>2. Replication timing: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  <a:highlight>
                  <a:srgbClr val="FFFFFF"/>
                </a:highlight>
              </a:rPr>
              <a:t>“Late-replicating regions have much higher mutation rates, possibly due to depletion of the pool of free nucleotides.”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22222"/>
                </a:solidFill>
                <a:highlight>
                  <a:srgbClr val="FFFFFF"/>
                </a:highlight>
              </a:rPr>
              <a:t>Lawrence, Michael S., et al. "Mutational heterogeneity in cancer and the search for new cancer-associated genes." </a:t>
            </a:r>
            <a:r>
              <a:rPr i="1" lang="en" sz="1000">
                <a:solidFill>
                  <a:srgbClr val="222222"/>
                </a:solidFill>
                <a:highlight>
                  <a:srgbClr val="FFFFFF"/>
                </a:highlight>
              </a:rPr>
              <a:t>Nature</a:t>
            </a:r>
            <a:r>
              <a:rPr lang="en" sz="1000">
                <a:solidFill>
                  <a:srgbClr val="222222"/>
                </a:solidFill>
                <a:highlight>
                  <a:srgbClr val="FFFFFF"/>
                </a:highlight>
              </a:rPr>
              <a:t> 499.7457 (2013): 214-218.</a:t>
            </a:r>
          </a:p>
        </p:txBody>
      </p:sp>
      <p:sp>
        <p:nvSpPr>
          <p:cNvPr id="107" name="Shape 10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Other genes -- possible tumor suppressors?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">
                <a:solidFill>
                  <a:srgbClr val="000000"/>
                </a:solidFill>
              </a:rPr>
              <a:t>TP53: </a:t>
            </a: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This gene encodes a tumor suppressor protein containing transcriptional activation, DNA binding, and oligomerization domains.</a:t>
            </a:r>
          </a:p>
          <a:p>
            <a:pPr lvl="0">
              <a:spcBef>
                <a:spcPts val="0"/>
              </a:spcBef>
              <a:buNone/>
            </a:pPr>
            <a:r>
              <a:rPr b="1" lang="en" sz="1200">
                <a:solidFill>
                  <a:srgbClr val="000000"/>
                </a:solidFill>
                <a:highlight>
                  <a:srgbClr val="FFFFFF"/>
                </a:highlight>
              </a:rPr>
              <a:t>KMT2D: The protein encoded by this gene is a histone methyltransferase that methylates the Lys-4 position of histone H3.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APC: This gene encodes a tumor suppressor protein that acts as an antagonist of the Wnt signaling pathway. 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CDKN2A: This ARF product functions as a stabilizer of the tumor suppressor protein p53.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ARID2: Chromatin remodelling, ligand-dependent transcriptional activation by nuclear receptors.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</a:rPr>
              <a:t>ATM: This protein is an important cell cycle checkpoint kinase.</a:t>
            </a:r>
          </a:p>
        </p:txBody>
      </p:sp>
      <p:sp>
        <p:nvSpPr>
          <p:cNvPr id="114" name="Shape 11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