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18"/>
  </p:normalViewPr>
  <p:slideViewPr>
    <p:cSldViewPr snapToGrid="0" snapToObjects="1">
      <p:cViewPr varScale="1">
        <p:scale>
          <a:sx n="94" d="100"/>
          <a:sy n="94" d="100"/>
        </p:scale>
        <p:origin x="152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E1180-3403-344C-9CF5-E6C1A552B6B6}" type="datetimeFigureOut">
              <a:rPr lang="en-US" smtClean="0"/>
              <a:t>8/23/16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7BFC5-3FFA-3C4C-A5DE-62539C6B0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834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CF0423-B392-C147-94CE-D1FA7E95AD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020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B01B20-0AF2-2843-8C08-656E17F2C4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6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B01B20-0AF2-2843-8C08-656E17F2C4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777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B01B20-0AF2-2843-8C08-656E17F2C4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47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E86B-13D9-3742-83FC-4C8F489ABA3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4D201-0665-F047-9821-D6069F25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E86B-13D9-3742-83FC-4C8F489ABA3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4D201-0665-F047-9821-D6069F25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14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E86B-13D9-3742-83FC-4C8F489ABA3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4D201-0665-F047-9821-D6069F25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5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E86B-13D9-3742-83FC-4C8F489ABA3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4D201-0665-F047-9821-D6069F25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2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E86B-13D9-3742-83FC-4C8F489ABA3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4D201-0665-F047-9821-D6069F25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79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E86B-13D9-3742-83FC-4C8F489ABA3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4D201-0665-F047-9821-D6069F25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1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E86B-13D9-3742-83FC-4C8F489ABA3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4D201-0665-F047-9821-D6069F25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7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E86B-13D9-3742-83FC-4C8F489ABA3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4D201-0665-F047-9821-D6069F25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31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E86B-13D9-3742-83FC-4C8F489ABA3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4D201-0665-F047-9821-D6069F25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3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E86B-13D9-3742-83FC-4C8F489ABA3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4D201-0665-F047-9821-D6069F25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87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E86B-13D9-3742-83FC-4C8F489ABA3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4D201-0665-F047-9821-D6069F25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91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9E86B-13D9-3742-83FC-4C8F489ABA3F}" type="datetimeFigureOut">
              <a:rPr lang="en-US" smtClean="0"/>
              <a:t>8/23/16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4D201-0665-F047-9821-D6069F256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620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Landscape of somatic mutations in inflammatory breast cancer </a:t>
            </a:r>
            <a:r>
              <a:rPr lang="en-US" sz="4400" smtClean="0"/>
              <a:t>whole-genome sequences</a:t>
            </a:r>
            <a:endParaRPr lang="en-US" sz="4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88892"/>
            <a:ext cx="6858000" cy="1655762"/>
          </a:xfrm>
        </p:spPr>
        <p:txBody>
          <a:bodyPr/>
          <a:lstStyle/>
          <a:p>
            <a:r>
              <a:rPr lang="en-US" dirty="0" smtClean="0"/>
              <a:t>Xiaotong </a:t>
            </a:r>
            <a:r>
              <a:rPr lang="en-US" dirty="0" smtClean="0"/>
              <a:t>Li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679C-EF52-0944-AB1F-91C5BF2309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9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Mutation rate of TP53 in IBC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0698"/>
            <a:ext cx="8229600" cy="3718921"/>
          </a:xfrm>
        </p:spPr>
        <p:txBody>
          <a:bodyPr>
            <a:normAutofit/>
          </a:bodyPr>
          <a:lstStyle/>
          <a:p>
            <a:r>
              <a:rPr lang="en-US" sz="1800" dirty="0" smtClean="0"/>
              <a:t>Our current IBC somatic variants set (20 samples)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dirty="0" smtClean="0">
              <a:solidFill>
                <a:srgbClr val="FF0000"/>
              </a:solidFill>
            </a:endParaRP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dirty="0" smtClean="0">
              <a:solidFill>
                <a:srgbClr val="FF0000"/>
              </a:solidFill>
            </a:endParaRP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dirty="0" smtClean="0">
              <a:solidFill>
                <a:srgbClr val="FF0000"/>
              </a:solidFill>
            </a:endParaRPr>
          </a:p>
          <a:p>
            <a:r>
              <a:rPr lang="en-US" sz="1800" dirty="0"/>
              <a:t>“Analysis of all pooled IBC samples showed the mutation rate of TP53 is </a:t>
            </a:r>
            <a:r>
              <a:rPr lang="en-US" sz="1800" dirty="0">
                <a:solidFill>
                  <a:srgbClr val="FF0000"/>
                </a:solidFill>
              </a:rPr>
              <a:t>66%</a:t>
            </a:r>
            <a:r>
              <a:rPr lang="en-US" sz="1800" dirty="0"/>
              <a:t>”</a:t>
            </a:r>
            <a:r>
              <a:rPr lang="en-US" sz="1800" baseline="30000" dirty="0"/>
              <a:t>[1]</a:t>
            </a:r>
            <a:endParaRPr lang="en-US" sz="1800" dirty="0"/>
          </a:p>
          <a:p>
            <a:pPr lvl="1"/>
            <a:r>
              <a:rPr lang="en-US" sz="1600" dirty="0"/>
              <a:t>including: 31 IBC patients by targeted NGS (3230 exons of 182 cancer genes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50414" y="6356350"/>
            <a:ext cx="6643171" cy="365125"/>
          </a:xfrm>
        </p:spPr>
        <p:txBody>
          <a:bodyPr/>
          <a:lstStyle/>
          <a:p>
            <a:r>
              <a:rPr lang="en-US" dirty="0" smtClean="0"/>
              <a:t>[1] </a:t>
            </a:r>
            <a:r>
              <a:rPr lang="en-US" dirty="0" err="1" smtClean="0"/>
              <a:t>Bertucci</a:t>
            </a:r>
            <a:r>
              <a:rPr lang="en-US" dirty="0"/>
              <a:t>, F.</a:t>
            </a:r>
            <a:r>
              <a:rPr lang="en-US" i="1" dirty="0"/>
              <a:t> et al.</a:t>
            </a:r>
            <a:r>
              <a:rPr lang="en-US" dirty="0"/>
              <a:t> Genomic profiling of inflammatory breast cancer: a review. </a:t>
            </a:r>
            <a:r>
              <a:rPr lang="en-US" i="1" dirty="0"/>
              <a:t>Breast</a:t>
            </a:r>
            <a:r>
              <a:rPr lang="en-US" dirty="0"/>
              <a:t> </a:t>
            </a:r>
            <a:r>
              <a:rPr lang="en-US" b="1" dirty="0"/>
              <a:t>23</a:t>
            </a:r>
            <a:r>
              <a:rPr lang="en-US" dirty="0"/>
              <a:t>, 538-545, doi:10.1016/j.breast.2014.06.008 (2014).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3999" y="2531737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#</a:t>
                      </a:r>
                      <a:r>
                        <a:rPr lang="en-US" sz="1600" baseline="0" dirty="0" smtClean="0"/>
                        <a:t> Mutations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# Samples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% Samples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Coding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5%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Noncoding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 (Intro &amp; UTR)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15%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02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Mutation rate of TP53 in Non-IBC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590064"/>
            <a:ext cx="8229600" cy="4251179"/>
          </a:xfrm>
        </p:spPr>
        <p:txBody>
          <a:bodyPr>
            <a:normAutofit/>
          </a:bodyPr>
          <a:lstStyle/>
          <a:p>
            <a:r>
              <a:rPr lang="en-US" sz="1800" dirty="0" smtClean="0"/>
              <a:t>Same variants calling pipeline &amp; filters</a:t>
            </a:r>
          </a:p>
          <a:p>
            <a:r>
              <a:rPr lang="en-US" sz="1800" dirty="0" smtClean="0"/>
              <a:t>Our current Non-IBC somatic variants set (23 samples)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dirty="0" smtClean="0">
              <a:solidFill>
                <a:srgbClr val="FF0000"/>
              </a:solidFill>
            </a:endParaRP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dirty="0" smtClean="0">
              <a:solidFill>
                <a:srgbClr val="FF0000"/>
              </a:solidFill>
            </a:endParaRP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dirty="0" smtClean="0">
              <a:solidFill>
                <a:srgbClr val="FF0000"/>
              </a:solidFill>
            </a:endParaRPr>
          </a:p>
          <a:p>
            <a:r>
              <a:rPr lang="en-US" sz="1800" dirty="0" smtClean="0"/>
              <a:t>TP53 mutations prevalence in breast cancer</a:t>
            </a:r>
          </a:p>
          <a:p>
            <a:pPr lvl="1"/>
            <a:r>
              <a:rPr lang="en-US" sz="1600" dirty="0"/>
              <a:t>~</a:t>
            </a:r>
            <a:r>
              <a:rPr lang="en-US" sz="1600" dirty="0" smtClean="0"/>
              <a:t>25%</a:t>
            </a:r>
            <a:r>
              <a:rPr lang="en-US" sz="1600" baseline="30000" dirty="0"/>
              <a:t> </a:t>
            </a:r>
            <a:r>
              <a:rPr lang="en-US" sz="1600" dirty="0" smtClean="0"/>
              <a:t>(3450/13608 samples)</a:t>
            </a:r>
            <a:r>
              <a:rPr lang="en-US" sz="1600" baseline="30000" dirty="0" smtClean="0"/>
              <a:t>[1]</a:t>
            </a:r>
            <a:endParaRPr lang="en-US" sz="1600" dirty="0" smtClean="0"/>
          </a:p>
          <a:p>
            <a:pPr lvl="1"/>
            <a:r>
              <a:rPr lang="en-US" sz="1600" dirty="0" smtClean="0"/>
              <a:t>~37%</a:t>
            </a:r>
            <a:r>
              <a:rPr lang="en-US" sz="1600" baseline="30000" dirty="0" smtClean="0"/>
              <a:t>[2]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1777" y="6018824"/>
            <a:ext cx="8780443" cy="365125"/>
          </a:xfrm>
        </p:spPr>
        <p:txBody>
          <a:bodyPr/>
          <a:lstStyle/>
          <a:p>
            <a:r>
              <a:rPr lang="en-US" dirty="0" smtClean="0"/>
              <a:t>[1]</a:t>
            </a:r>
            <a:r>
              <a:rPr lang="en-US" dirty="0"/>
              <a:t> Olivier, </a:t>
            </a:r>
            <a:r>
              <a:rPr lang="en-US" dirty="0" err="1"/>
              <a:t>Magali</a:t>
            </a:r>
            <a:r>
              <a:rPr lang="en-US" dirty="0"/>
              <a:t>, Monica </a:t>
            </a:r>
            <a:r>
              <a:rPr lang="en-US" dirty="0" err="1"/>
              <a:t>Hollstein</a:t>
            </a:r>
            <a:r>
              <a:rPr lang="en-US" dirty="0"/>
              <a:t>, and Pierre Hainaut. "TP53 mutations in human cancers: origins, consequences, and clinical use." </a:t>
            </a:r>
            <a:r>
              <a:rPr lang="en-US" i="1" dirty="0"/>
              <a:t>Cold Spring Harbor perspectives in biology</a:t>
            </a:r>
            <a:r>
              <a:rPr lang="en-US" dirty="0"/>
              <a:t> 2.1 (2010): a001008</a:t>
            </a:r>
            <a:r>
              <a:rPr lang="en-US" dirty="0" smtClean="0"/>
              <a:t>.</a:t>
            </a:r>
          </a:p>
          <a:p>
            <a:r>
              <a:rPr lang="en-US" dirty="0" smtClean="0"/>
              <a:t>[2] </a:t>
            </a:r>
            <a:r>
              <a:rPr lang="en-US" dirty="0"/>
              <a:t>Cancer Genome Atlas Network. "Comprehensive molecular portraits of human breast </a:t>
            </a:r>
            <a:r>
              <a:rPr lang="en-US" dirty="0" err="1"/>
              <a:t>tumours</a:t>
            </a:r>
            <a:r>
              <a:rPr lang="en-US" dirty="0"/>
              <a:t>." </a:t>
            </a:r>
            <a:r>
              <a:rPr lang="en-US" i="1" dirty="0"/>
              <a:t>Nature</a:t>
            </a:r>
            <a:r>
              <a:rPr lang="en-US" dirty="0"/>
              <a:t> 490.7418 (2012): 61-70.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3998" y="2603133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#</a:t>
                      </a:r>
                      <a:r>
                        <a:rPr lang="en-US" sz="1600" baseline="0" dirty="0" smtClean="0"/>
                        <a:t> Mutations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# Samples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% Samples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Coding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Noncoding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4.35%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3286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" y="127000"/>
            <a:ext cx="8877300" cy="66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513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Mutation rate of TP53 in IBC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02500" y="1888733"/>
          <a:ext cx="64175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377"/>
                <a:gridCol w="1342373"/>
                <a:gridCol w="1604375"/>
                <a:gridCol w="16043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Filters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#</a:t>
                      </a:r>
                      <a:r>
                        <a:rPr lang="en-US" sz="1600" baseline="0" dirty="0" smtClean="0"/>
                        <a:t> Mutations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# Samples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% Samples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Novel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&amp; Mask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5%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Novel (</a:t>
                      </a:r>
                      <a:r>
                        <a:rPr lang="en-US" sz="1600" dirty="0" err="1" smtClean="0"/>
                        <a:t>NotdbSNP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35%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Original</a:t>
                      </a:r>
                      <a:r>
                        <a:rPr lang="en-US" sz="1600" baseline="0" dirty="0" smtClean="0"/>
                        <a:t> (No filters)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55%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663879" y="3929018"/>
            <a:ext cx="811686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/>
              <a:t>“Analysis of all pooled IBC samples showed the mutation rate of TP53 is </a:t>
            </a:r>
            <a:r>
              <a:rPr lang="en-US" dirty="0">
                <a:solidFill>
                  <a:srgbClr val="FF0000"/>
                </a:solidFill>
              </a:rPr>
              <a:t>66%</a:t>
            </a:r>
            <a:r>
              <a:rPr lang="en-US" dirty="0"/>
              <a:t>”</a:t>
            </a:r>
            <a:r>
              <a:rPr lang="en-US" baseline="30000" dirty="0"/>
              <a:t>[1]</a:t>
            </a:r>
            <a:endParaRPr lang="en-US" dirty="0"/>
          </a:p>
          <a:p>
            <a:pPr marL="742950" lvl="1" indent="-285750">
              <a:buFont typeface="Arial" charset="0"/>
              <a:buChar char="•"/>
            </a:pPr>
            <a:r>
              <a:rPr lang="en-US" sz="1600" dirty="0"/>
              <a:t>including: 31 IBC patients by targeted NGS (3230 exons of 182 cancer genes)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50414" y="6356350"/>
            <a:ext cx="6643171" cy="365125"/>
          </a:xfrm>
        </p:spPr>
        <p:txBody>
          <a:bodyPr/>
          <a:lstStyle/>
          <a:p>
            <a:r>
              <a:rPr lang="en-US" dirty="0" smtClean="0"/>
              <a:t>[1] </a:t>
            </a:r>
            <a:r>
              <a:rPr lang="en-US" dirty="0" err="1" smtClean="0"/>
              <a:t>Bertucci</a:t>
            </a:r>
            <a:r>
              <a:rPr lang="en-US" dirty="0"/>
              <a:t>, F.</a:t>
            </a:r>
            <a:r>
              <a:rPr lang="en-US" i="1" dirty="0"/>
              <a:t> et al.</a:t>
            </a:r>
            <a:r>
              <a:rPr lang="en-US" dirty="0"/>
              <a:t> Genomic profiling of inflammatory breast cancer: a review. </a:t>
            </a:r>
            <a:r>
              <a:rPr lang="en-US" i="1" dirty="0"/>
              <a:t>Breast</a:t>
            </a:r>
            <a:r>
              <a:rPr lang="en-US" dirty="0"/>
              <a:t> </a:t>
            </a:r>
            <a:r>
              <a:rPr lang="en-US" b="1" dirty="0"/>
              <a:t>23</a:t>
            </a:r>
            <a:r>
              <a:rPr lang="en-US" dirty="0"/>
              <a:t>, 538-545, doi:10.1016/j.breast.2014.06.008 (2014).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580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307</Words>
  <Application>Microsoft Macintosh PowerPoint</Application>
  <PresentationFormat>On-screen Show (4:3)</PresentationFormat>
  <Paragraphs>78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Landscape of somatic mutations in inflammatory breast cancer whole-genome sequences</vt:lpstr>
      <vt:lpstr>Mutation rate of TP53 in IBC</vt:lpstr>
      <vt:lpstr>Mutation rate of TP53 in Non-IBC</vt:lpstr>
      <vt:lpstr>PowerPoint Presentation</vt:lpstr>
      <vt:lpstr>Mutation rate of TP53 in IBC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Xiaotong Li</dc:creator>
  <cp:lastModifiedBy>Xiaotong Li</cp:lastModifiedBy>
  <cp:revision>3</cp:revision>
  <dcterms:created xsi:type="dcterms:W3CDTF">2016-08-22T18:54:27Z</dcterms:created>
  <dcterms:modified xsi:type="dcterms:W3CDTF">2016-08-23T18:02:38Z</dcterms:modified>
</cp:coreProperties>
</file>