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ALoFT PCAWG Slides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ncer_LOF_correlation_greater5.pn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&gt;5 samples</a:t>
            </a:r>
          </a:p>
          <a:p>
            <a:pPr indent="-3429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1800"/>
              <a:t>HEATR6 /</a:t>
            </a:r>
          </a:p>
          <a:p>
            <a:pPr indent="457200" lvl="0" rtl="0" algn="l">
              <a:spcBef>
                <a:spcPts val="0"/>
              </a:spcBef>
              <a:buNone/>
            </a:pPr>
            <a:r>
              <a:rPr lang="en" sz="1800"/>
              <a:t>PRICKLE3</a:t>
            </a:r>
          </a:p>
          <a:p>
            <a:pPr indent="-342900" lvl="0" marL="457200" algn="l">
              <a:spcBef>
                <a:spcPts val="0"/>
              </a:spcBef>
              <a:buSzPct val="100000"/>
              <a:buChar char="●"/>
            </a:pPr>
            <a:r>
              <a:rPr lang="en" sz="1800"/>
              <a:t>YTHDC2</a:t>
            </a:r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</a:t>
            </a:r>
          </a:p>
        </p:txBody>
      </p:sp>
      <p:pic>
        <p:nvPicPr>
          <p:cNvPr descr="cancer_gene_LOF_correlation.pn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/>
              <a:t>&gt;10 samples</a:t>
            </a:r>
          </a:p>
          <a:p>
            <a:pPr indent="-3429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1800"/>
              <a:t>MDN1</a:t>
            </a:r>
          </a:p>
          <a:p>
            <a:pPr indent="-342900" lvl="0" marL="457200" algn="l">
              <a:spcBef>
                <a:spcPts val="0"/>
              </a:spcBef>
              <a:buSzPct val="100000"/>
              <a:buChar char="●"/>
            </a:pPr>
            <a:r>
              <a:rPr lang="en" sz="1800"/>
              <a:t>GOLGB1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ncer_gene_LOF_correlation_greaterthan10.pn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&gt;15 samples</a:t>
            </a:r>
          </a:p>
          <a:p>
            <a:pPr indent="-3429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1800"/>
              <a:t>TTN</a:t>
            </a:r>
          </a:p>
          <a:p>
            <a:pPr indent="-342900" lvl="0" marL="457200" algn="l">
              <a:spcBef>
                <a:spcPts val="0"/>
              </a:spcBef>
              <a:buSzPct val="100000"/>
              <a:buChar char="●"/>
            </a:pPr>
            <a:r>
              <a:rPr lang="en" sz="1800"/>
              <a:t>SYNE1</a:t>
            </a:r>
          </a:p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ncer_gene_LOF_correlation_greaterthan15.pn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l">
              <a:spcBef>
                <a:spcPts val="0"/>
              </a:spcBef>
              <a:buNone/>
            </a:pPr>
            <a:r>
              <a:rPr lang="en" sz="1800"/>
              <a:t>&gt;20 samples</a:t>
            </a:r>
          </a:p>
          <a:p>
            <a:pPr indent="-3429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1800"/>
              <a:t>UN13C</a:t>
            </a:r>
          </a:p>
          <a:p>
            <a:pPr indent="-3429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1800"/>
              <a:t>ATM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ncer_gene_LOF_correlation_greaterthan20.pn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 / Stats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ALoFT classifies LOF mutations as dominant/recessive/tolerant.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Poor applicability to cancer, so assume 2 functional classes:</a:t>
            </a:r>
            <a:r>
              <a:rPr b="1" lang="en"/>
              <a:t> [dominant, recessive]</a:t>
            </a:r>
            <a:r>
              <a:rPr lang="en"/>
              <a:t> and </a:t>
            </a:r>
            <a:r>
              <a:rPr b="1" lang="en"/>
              <a:t>[tolerant]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Total samples with at least 1 LOF event = 2270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Total LOF events is 2842</a:t>
            </a:r>
            <a:r>
              <a:rPr lang="en"/>
              <a:t>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390 samples have only a single LOF event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utation_by_type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ominantandrecessive_vs_tolerant.pn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ample_counts_LOF.pn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ene-barplot.pn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ALoFT PCAWG Slides</a:t>
            </a:r>
          </a:p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op_gene_by_cancer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ALoFT PCAWG Slides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ingle_sample_LOF_mutations.sv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ncer_similarity_heatmap_greater5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