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DF46AD29-4C07-4E69-8D41-AF47CD0E09B0}">
  <a:tblStyle styleId="{DF46AD29-4C07-4E69-8D41-AF47CD0E09B0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  <a:tblStyle styleId="{8C3B6A8D-4239-431D-B718-8BAEBB02D04F}" styleName="Table_1"/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0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0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07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09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6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Predicting Functional uORFs</a:t>
            </a: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/>
              <a:t>Patrick McGillivray, Russell Ault, Mayur Pawashe, Rob Kitchen, Suganthi Balasubramanian</a:t>
            </a:r>
          </a:p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t/>
            </a:r>
            <a:endParaRPr sz="1000">
              <a:solidFill>
                <a:srgbClr val="222222"/>
              </a:solidFill>
            </a:endParaRPr>
          </a:p>
          <a:p>
            <a:pPr lv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222222"/>
                </a:solidFill>
              </a:rPr>
              <a:t>Raj, Anil, et al. "Thousands of novel translated open reading frames in humans inferred by ribosome footprint profiling." </a:t>
            </a:r>
            <a:r>
              <a:rPr i="1" lang="en" sz="1000">
                <a:solidFill>
                  <a:srgbClr val="222222"/>
                </a:solidFill>
              </a:rPr>
              <a:t>eLife</a:t>
            </a:r>
            <a:r>
              <a:rPr lang="en" sz="1000">
                <a:solidFill>
                  <a:srgbClr val="222222"/>
                </a:solidFill>
              </a:rPr>
              <a:t> 5 (2016): e13328.</a:t>
            </a:r>
          </a:p>
        </p:txBody>
      </p:sp>
      <p:sp>
        <p:nvSpPr>
          <p:cNvPr id="122" name="Shape 12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311865"/>
            <a:ext cx="8520598" cy="251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Our novel contributions</a:t>
            </a:r>
          </a:p>
        </p:txBody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Using machine learning, identify a list of predictive active/translated uORFs (180 000), much larger than those identified through ribosome profiling experiments, or other predictive studies.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Prioritization of attributes of translated uORFs, based on machine learning.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Provide evidence that variation in the uORF start site may result in either </a:t>
            </a:r>
            <a:r>
              <a:rPr i="1" lang="en"/>
              <a:t>increase </a:t>
            </a:r>
            <a:r>
              <a:rPr lang="en"/>
              <a:t>or </a:t>
            </a:r>
            <a:r>
              <a:rPr i="1" lang="en"/>
              <a:t>decrease</a:t>
            </a:r>
            <a:r>
              <a:rPr lang="en"/>
              <a:t> in protein translation.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har char="-"/>
            </a:pPr>
            <a:r>
              <a:rPr lang="en"/>
              <a:t>Validation using Battle et al. data., PCAWG SNPS, 1000 Genomes SNPs.</a:t>
            </a:r>
          </a:p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Method</a:t>
            </a: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Ribosome profiling data sets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Gao et al. -- HEK 293 -- lactimidomycin + puromycin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Gao, Xiangwei, et al. "Quantitative profiling of initiating ribosomes in vivo."</a:t>
            </a:r>
            <a:r>
              <a:rPr i="1" lang="en" sz="1000">
                <a:solidFill>
                  <a:srgbClr val="000000"/>
                </a:solidFill>
                <a:highlight>
                  <a:srgbClr val="FFFFFF"/>
                </a:highlight>
              </a:rPr>
              <a:t>Nature methods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 12.2 (2015): 147-153.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Fritsch et al. -- THP-1 -- puromycin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Fritsch, Claudia, et al. "Genome-wide search for novel human uORFs and N-terminal protein extensions using ribosomal footprinting." </a:t>
            </a:r>
            <a:r>
              <a:rPr i="1" lang="en" sz="1000">
                <a:solidFill>
                  <a:srgbClr val="000000"/>
                </a:solidFill>
                <a:highlight>
                  <a:srgbClr val="FFFFFF"/>
                </a:highlight>
              </a:rPr>
              <a:t>Genome research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22.11 (2012): 2208-2218.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Lee et al. -- HEK 293 -- lactimidomycin</a:t>
            </a: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Lee, Sooncheol, et al. "Global mapping of translation initiation sites in mammalian cells at single-nucleotide resolution." </a:t>
            </a:r>
            <a:r>
              <a:rPr i="1" lang="en" sz="1000">
                <a:solidFill>
                  <a:srgbClr val="000000"/>
                </a:solidFill>
                <a:highlight>
                  <a:srgbClr val="FFFFFF"/>
                </a:highlight>
              </a:rPr>
              <a:t>Proceedings of the National Academy of Sciences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 109.37 (2012): E2424-E2432.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Approach: ribosome profiling experiments</a:t>
            </a:r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  <p:pic>
        <p:nvPicPr>
          <p:cNvPr descr="lee_fri_gao" id="151" name="Shape 151"/>
          <p:cNvPicPr preferRelativeResize="0"/>
          <p:nvPr/>
        </p:nvPicPr>
        <p:blipFill rotWithShape="1">
          <a:blip r:embed="rId3">
            <a:alphaModFix/>
          </a:blip>
          <a:srcRect b="7656" l="12260" r="20413" t="48085"/>
          <a:stretch/>
        </p:blipFill>
        <p:spPr>
          <a:xfrm>
            <a:off x="2141749" y="677575"/>
            <a:ext cx="4860498" cy="4518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 Codon Abundance -- uORFs</a:t>
            </a:r>
          </a:p>
        </p:txBody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tart_codon_abundance.png"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6049" y="861149"/>
            <a:ext cx="3631900" cy="3878399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Shape 15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Methodology</a:t>
            </a:r>
          </a:p>
        </p:txBody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ethodology" id="166" name="Shape 166"/>
          <p:cNvPicPr preferRelativeResize="0"/>
          <p:nvPr/>
        </p:nvPicPr>
        <p:blipFill rotWithShape="1">
          <a:blip r:embed="rId3">
            <a:alphaModFix/>
          </a:blip>
          <a:srcRect b="39644" l="0" r="0" t="22424"/>
          <a:stretch/>
        </p:blipFill>
        <p:spPr>
          <a:xfrm>
            <a:off x="3209125" y="1152474"/>
            <a:ext cx="2630649" cy="3660352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Shape 16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Machine Learning Method: Naive Bayes</a:t>
            </a:r>
          </a:p>
        </p:txBody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Discretization using MDLP algorithm (entropy minimization).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Set1 ={1,2,3,4,5,21,38,49,83,84}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Alternative 1: Set1.1 {1,2,3,4,5} ⋃ Set1.2 {21,38,49,83,84}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Alternative 2: Set 1.1 {1,2} ⋃ Set1.2 {3,4,5,21,38,49,83,84}</a:t>
            </a:r>
          </a:p>
          <a:p>
            <a:pPr lvl="0">
              <a:spcBef>
                <a:spcPts val="0"/>
              </a:spcBef>
              <a:buNone/>
            </a:pPr>
            <a:r>
              <a:rPr b="1" lang="en"/>
              <a:t>Following attribute discretization (Naive Bayes):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P(pos)p(A|pos)p(B|pos) == X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P(neg)p(A|neg)p(B|neg) == Y</a:t>
            </a:r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89 features: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etc...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181" name="Shape 181"/>
          <p:cNvGraphicFramePr/>
          <p:nvPr/>
        </p:nvGraphicFramePr>
        <p:xfrm>
          <a:off x="952500" y="1773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{DF46AD29-4C07-4E69-8D41-AF47CD0E09B0}</a:tableStyleId>
              </a:tblPr>
              <a:tblGrid>
                <a:gridCol w="3619500"/>
                <a:gridCol w="3619500"/>
              </a:tblGrid>
              <a:tr h="24831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GTEX RNA expression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GERP conservation score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Kozak context score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uORF Length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# start codons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∆G mRNA 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1000 Genomes SNPs/length</a:t>
                      </a:r>
                    </a:p>
                    <a:p>
                      <a:pPr lvl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" sz="1800">
                          <a:solidFill>
                            <a:schemeClr val="dk2"/>
                          </a:solidFill>
                        </a:rPr>
                        <a:t>% codons (A,T,G,C)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2" name="Shape 18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Kolmogorov Smirnov significance/statistic</a:t>
            </a:r>
          </a:p>
        </p:txBody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*all p values &lt;&lt;&lt; 0.05</a:t>
            </a:r>
          </a:p>
        </p:txBody>
      </p:sp>
      <p:pic>
        <p:nvPicPr>
          <p:cNvPr descr="kolmogorovsmirnov" id="189" name="Shape 189"/>
          <p:cNvPicPr preferRelativeResize="0"/>
          <p:nvPr/>
        </p:nvPicPr>
        <p:blipFill rotWithShape="1">
          <a:blip r:embed="rId3">
            <a:alphaModFix/>
          </a:blip>
          <a:srcRect b="35692" l="0" r="0" t="21055"/>
          <a:stretch/>
        </p:blipFill>
        <p:spPr>
          <a:xfrm>
            <a:off x="3335999" y="1016499"/>
            <a:ext cx="2472000" cy="3688347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History of contribution to the project</a:t>
            </a:r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Suganthi Balasubramanian (2013 -- 2015 departure).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Mayur Pawashe (2013 -- 2014 departure).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Russell Ault (Summer 2013 -- 2014 departure).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Patrick McGillivray (Summer 2014 -- present).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Rob Kitchen (Spring 2015 -- 2016 departure).</a:t>
            </a:r>
          </a:p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Attributes as discriminators</a:t>
            </a:r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iolins.png" id="197" name="Shape 197"/>
          <p:cNvPicPr preferRelativeResize="0"/>
          <p:nvPr/>
        </p:nvPicPr>
        <p:blipFill rotWithShape="1">
          <a:blip r:embed="rId3">
            <a:alphaModFix/>
          </a:blip>
          <a:srcRect b="39947" l="0" r="0" t="23269"/>
          <a:stretch/>
        </p:blipFill>
        <p:spPr>
          <a:xfrm>
            <a:off x="254900" y="966154"/>
            <a:ext cx="8577400" cy="397656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Shape 19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Method Verification/Validation</a:t>
            </a:r>
          </a:p>
        </p:txBody>
      </p:sp>
      <p:sp>
        <p:nvSpPr>
          <p:cNvPr id="204" name="Shape 20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Score Distributions + Thresholding</a:t>
            </a:r>
          </a:p>
        </p:txBody>
      </p:sp>
      <p:sp>
        <p:nvSpPr>
          <p:cNvPr id="210" name="Shape 21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dist_all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1844" y="1017725"/>
            <a:ext cx="3023665" cy="377870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Percentage predicted as positive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venn_pred"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5056" y="1152474"/>
            <a:ext cx="4493880" cy="359914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Predicted Positives by Start Codon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ositive_computational"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8900" y="1306650"/>
            <a:ext cx="3286198" cy="3108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Pairwise validation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UC_pairwise"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1546" y="1085100"/>
            <a:ext cx="3580909" cy="3551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Shape 23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End result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The total set of possible (computationally derived) uORFs in the human genome is associated with a score.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180000 of these uORFs are associated with a positive score.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This list of scored uORFs, may be cross referenced with human variants (healthy and disease).</a:t>
            </a: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Method Application</a:t>
            </a:r>
          </a:p>
        </p:txBody>
      </p:sp>
      <p:sp>
        <p:nvSpPr>
          <p:cNvPr id="249" name="Shape 2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 codon interruptions: 1000 Genomes SNVs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00genomes"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866" y="1152475"/>
            <a:ext cx="3398266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3" name="Shape 2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  <p:graphicFrame>
        <p:nvGraphicFramePr>
          <p:cNvPr id="265" name="Shape 265"/>
          <p:cNvGraphicFramePr/>
          <p:nvPr/>
        </p:nvGraphicFramePr>
        <p:xfrm>
          <a:off x="262800" y="2285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{8C3B6A8D-4239-431D-B718-8BAEBB02D04F}</a:tableStyleId>
              </a:tblPr>
              <a:tblGrid>
                <a:gridCol w="2197900"/>
                <a:gridCol w="788475"/>
                <a:gridCol w="845675"/>
                <a:gridCol w="615900"/>
                <a:gridCol w="536875"/>
                <a:gridCol w="626900"/>
                <a:gridCol w="1076575"/>
                <a:gridCol w="1731825"/>
              </a:tblGrid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uORF ID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SNP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Location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Score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Freq.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Gene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Transcripts Affected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Disease Process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(PMID)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ENST00000435422.3.uORF_CTG.11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rs13170573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155754192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12.3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0.47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SGCD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28/80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OSA (25474115)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ENST00000526686.1.uORF_TTG.4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rs1461496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122929624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10.3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0.68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HSPA8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3/72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CHF/asthma (20300519, 22370858)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ENST00000228872.4.uORF_CTG.8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rs34330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12870695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21.5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0.66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CDKN1B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4/9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Various cancers (17908995)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ENST00000355739.4.uORF_ATG.13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rs751402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103498198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15.0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0.71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ERCC5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3/45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Gastric cancer (27228234)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ENST00000302418.4.uORF_ACG.1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rs12251445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32345345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23.9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0.31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KIF5B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1/7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Exercise response (18984674)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ENST00000270139.3.uORF_GTG.2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rs2850015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34697264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24.2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0.78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IFNAR1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2/16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Malaria susceptibility (25445652)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ENST00000270139.3.uORF_GTG.4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rs2850015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34697264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23.1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0.78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IFNAR1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2/16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rgbClr val="000000"/>
                        </a:buClr>
                        <a:buSzPct val="110000"/>
                        <a:buFont typeface="Arial"/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ENST00000406438.3.uORF_ATT.1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rs1563634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18218804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9.0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0.68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SMCR8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1/3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Clr>
                          <a:schemeClr val="dk1"/>
                        </a:buClr>
                        <a:buSzPct val="110000"/>
                        <a:buFont typeface="Arial"/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</a:rPr>
                        <a:t>Cancer risk (19432957)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0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ENST00000462284.1.uORF_ATC.1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rs937283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69202164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19.2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0.34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MDM2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15/20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Epithelial cancer (26261649)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ENST00000310823.3.uORF_CTG.2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rs12692386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9695906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21.5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0.58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ADAM17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4/8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000"/>
                        <a:t>Vascular disease (24853957)</a:t>
                      </a:r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Outline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Background</a:t>
            </a:r>
          </a:p>
          <a:p>
            <a:pPr indent="-381000" lvl="0" marL="457200" rtl="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Method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Method Validation/Verification</a:t>
            </a:r>
          </a:p>
          <a:p>
            <a:pPr indent="-381000" lvl="0" marL="457200">
              <a:spcBef>
                <a:spcPts val="0"/>
              </a:spcBef>
              <a:buSzPct val="100000"/>
              <a:buAutoNum type="arabicPeriod"/>
            </a:pPr>
            <a:r>
              <a:rPr lang="en" sz="2400"/>
              <a:t>Method Application</a:t>
            </a:r>
          </a:p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Start codon interruptions: PCAWG somatic mutation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CAWG" id="272" name="Shape 2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72827" y="1152475"/>
            <a:ext cx="3398345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  <p:graphicFrame>
        <p:nvGraphicFramePr>
          <p:cNvPr id="281" name="Shape 281"/>
          <p:cNvGraphicFramePr/>
          <p:nvPr/>
        </p:nvGraphicFramePr>
        <p:xfrm>
          <a:off x="262800" y="22858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{8C3B6A8D-4239-431D-B718-8BAEBB02D04F}</a:tableStyleId>
              </a:tblPr>
              <a:tblGrid>
                <a:gridCol w="2348325"/>
                <a:gridCol w="860000"/>
                <a:gridCol w="576575"/>
                <a:gridCol w="718250"/>
                <a:gridCol w="751275"/>
                <a:gridCol w="1099025"/>
                <a:gridCol w="1988025"/>
              </a:tblGrid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uORF ID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Location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Score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Cancer Type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Gene Name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Transcripts</a:t>
                      </a:r>
                    </a:p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Affected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b="1" lang="en"/>
                        <a:t>Gene relation to carcinogenesis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C9DAF8"/>
                    </a:solidFill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ENST00000371142.4.uORF_ACG.2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98346749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28.4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Lung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TM9SF3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2/3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Invasiveness</a:t>
                      </a:r>
                      <a:r>
                        <a:rPr lang="en" sz="1100"/>
                        <a:t> of gastric/colonic cancer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ENST00000371142.4.uORF_ACG.1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98346749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28.1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Lung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TM9SF3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2/3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ENST00000254480.5.uORF_ACG.2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47823347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26.9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Lung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SMARCC1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3/8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Recurrence/aggressiveness colonic + prostate CA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2000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ENST00000254480.5.uORF_ACG.1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47823347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26.8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Lung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SMARCC1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3/8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ENST00000000233.5.uORF_ACG.2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127228421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26.7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Stad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ARF5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1/3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ARF proteins invasiveness cancers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5048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ENST00000250894.4.uORF_ACG.1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1756190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26.5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Lung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MAPK8IP3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1/3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Immune response control; pancreatic cancer association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5048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ENST00000345496.2.uORF_CTG.3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46221698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25.7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Breast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UBE2G2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4/15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Protein degradation – </a:t>
                      </a:r>
                      <a:r>
                        <a:rPr lang="en" sz="1100"/>
                        <a:t>specifically</a:t>
                      </a:r>
                      <a:r>
                        <a:rPr lang="en" sz="1100"/>
                        <a:t> involved in mitotic process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ENST00000358015.3.uORF_GTG.2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110045592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25.6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Stad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RAD23B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2/17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DNA repair; deficient in cancer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6572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ENST00000258341.4.uORF_ACG.1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182992786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25.5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Lung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LAMC1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1/8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Silencing LAMC1 inhibits cell invasion and progression of prostate cancer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  <a:tr h="352425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ENST00000395686.3.uORF_GTG.1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53162310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25.4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Breast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ERO1L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5/20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" sz="1100"/>
                        <a:t>Over-expression -&gt; poor prognosis in gastric cancer</a:t>
                      </a:r>
                    </a:p>
                  </a:txBody>
                  <a:tcPr marT="19050" marB="19050" marR="28575" marL="28575">
                    <a:lnL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000001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  <a:solidFill>
                      <a:srgbClr val="EFEF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PCAWG interrupting SNPs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mutation_frequency_cancer"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5166" y="288925"/>
            <a:ext cx="727367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Shape 28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 annotation PCAWG interrupting mutations</a:t>
            </a:r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node_graph"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93725" y="1319775"/>
            <a:ext cx="5156548" cy="324909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Shape 29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Battle et al: rQTL (ribosome occupancy)</a:t>
            </a:r>
          </a:p>
        </p:txBody>
      </p:sp>
      <p:sp>
        <p:nvSpPr>
          <p:cNvPr id="303" name="Shape 3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QTL"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00424" y="1181050"/>
            <a:ext cx="3943149" cy="335925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Battle et al.: start codon interrupting SNPs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protein_battle.png"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8998" y="1017724"/>
            <a:ext cx="3546003" cy="3838050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Shape 31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Contributors</a:t>
            </a:r>
          </a:p>
        </p:txBody>
      </p:sp>
      <p:sp>
        <p:nvSpPr>
          <p:cNvPr id="319" name="Shape 3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Suganthi Balasubramanian -- Ideas + mentorship.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Mayur Pawashe -- Extracting computational uORFs from GENCODE.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Russell Ault -- Initial uORF feature extraction. Initial machine learning algorithm.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Rob Kitchen -- Advice + ideas.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Patrick McGillivray -- Refinement of methods, application of methods, figures + documentation.</a:t>
            </a:r>
          </a:p>
        </p:txBody>
      </p:sp>
      <p:sp>
        <p:nvSpPr>
          <p:cNvPr id="320" name="Shape 32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60624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Ribosome footprinting experiments can identify translation start sites.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Some of these translation start sites, are upstream of the CDS.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What is the role of these upstream open reading frames (uORFs)?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Translational control?</a:t>
            </a:r>
          </a:p>
          <a:p>
            <a:pPr indent="-228600" lvl="1" marL="9144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Short peptides?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-"/>
            </a:pPr>
            <a:r>
              <a:rPr lang="en"/>
              <a:t>How prevalent are these translated uORFs?</a:t>
            </a:r>
          </a:p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  <p:pic>
        <p:nvPicPr>
          <p:cNvPr descr="path4177.png" id="84" name="Shape 84"/>
          <p:cNvPicPr preferRelativeResize="0"/>
          <p:nvPr/>
        </p:nvPicPr>
        <p:blipFill rotWithShape="1">
          <a:blip r:embed="rId3">
            <a:alphaModFix/>
          </a:blip>
          <a:srcRect b="34929" l="0" r="63271" t="0"/>
          <a:stretch/>
        </p:blipFill>
        <p:spPr>
          <a:xfrm>
            <a:off x="5884925" y="445025"/>
            <a:ext cx="2947376" cy="3346974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6073650" y="3832050"/>
            <a:ext cx="2687400" cy="7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Guo, Huili, et al. "Mammalian microRNAs predominantly act to decrease target mRNA levels."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Nature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466.7308 (2010): 835-840.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uORF structure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Start codon in 5’UTR, stop codon before CDS.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Start codon in 5’UTR, out of frame stop codon within CDS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5’ extension. </a:t>
            </a:r>
          </a:p>
        </p:txBody>
      </p:sp>
      <p:pic>
        <p:nvPicPr>
          <p:cNvPr descr="uorf_structure.png" id="92" name="Shape 92"/>
          <p:cNvPicPr preferRelativeResize="0"/>
          <p:nvPr/>
        </p:nvPicPr>
        <p:blipFill rotWithShape="1">
          <a:blip r:embed="rId3">
            <a:alphaModFix/>
          </a:blip>
          <a:srcRect b="0" l="0" r="59669" t="0"/>
          <a:stretch/>
        </p:blipFill>
        <p:spPr>
          <a:xfrm>
            <a:off x="2267100" y="2784725"/>
            <a:ext cx="4609797" cy="1844199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Background: uORF variation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upreg_downreg.png"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28625" y="1681874"/>
            <a:ext cx="5086749" cy="1779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Shape 10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Background: objectives/hypotheses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Hypothesis: there are many more translated uORFs, than are identified through ribosome profiling studies.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rPr lang="en"/>
              <a:t>Can we predict what uORFs are translated, based on ribosome profiling footprinting studies?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rPr lang="en"/>
              <a:t>What are the attributes, of translated uORFs?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Hypothesis: uORFs have meaningful regulatory function, and changes in uORF structure will affect protein level.</a:t>
            </a:r>
          </a:p>
          <a:p>
            <a:pPr indent="0" lvl="0" marL="914400" rtl="0">
              <a:spcBef>
                <a:spcPts val="0"/>
              </a:spcBef>
              <a:buNone/>
            </a:pPr>
            <a:r>
              <a:rPr lang="en"/>
              <a:t>Is variation affecting uORFs, associated with measurable change in function, especially through translation?</a:t>
            </a:r>
          </a:p>
        </p:txBody>
      </p:sp>
      <p:sp>
        <p:nvSpPr>
          <p:cNvPr id="108" name="Shape 10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Background: similar studies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</a:rPr>
              <a:t>Thousands of novel translated open reading frames in humans inferred by ribosome footprint profiling.</a:t>
            </a:r>
          </a:p>
          <a:p>
            <a:pPr indent="-304800" lvl="0" marL="4572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“A new method that uses ribosome footprint data to accurately infer translated sequences.”</a:t>
            </a:r>
          </a:p>
          <a:p>
            <a:pPr indent="-304800" lvl="0" marL="4572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“riboHMM; a model to identify translated CDSs by leveraging both the total abundance and the codon periodicity structure in RPFs.”</a:t>
            </a:r>
          </a:p>
          <a:p>
            <a:pPr indent="-304800" lvl="0" marL="4572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2442 novel translated upstream open reading frames.</a:t>
            </a: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Raj, Anil, et al. "Thousands of novel translated open reading frames in humans inferred by ribosome footprint profiling."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eLife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5 (2016): e13328.</a:t>
            </a: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</a:rPr>
              <a:t>Genome-Wide Search for Translated Upstream Open Reading Frames in Arabidopsis Thaliana</a:t>
            </a:r>
          </a:p>
          <a:p>
            <a:pPr indent="-304800" lvl="0" marL="4572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</a:rPr>
              <a:t>5360 potentially translated uORFs in 2051 genes</a:t>
            </a: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Hu, Qiwen, et al. "Genome-Wide Search for Translated Upstream Open Reading Frames in Arabidopsis Thaliana." </a:t>
            </a:r>
            <a:r>
              <a:rPr i="1" lang="en" sz="1000">
                <a:solidFill>
                  <a:srgbClr val="000000"/>
                </a:solidFill>
                <a:highlight>
                  <a:srgbClr val="FFFFFF"/>
                </a:highlight>
              </a:rPr>
              <a:t>IEEE transactions on nanobioscience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 15.2 (2016): 148-157.</a:t>
            </a:r>
          </a:p>
          <a:p>
            <a:pPr lvl="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None/>
            </a:pPr>
            <a:r>
              <a:rPr b="1" lang="en" sz="1400">
                <a:solidFill>
                  <a:srgbClr val="000000"/>
                </a:solidFill>
                <a:highlight>
                  <a:srgbClr val="FFFFFF"/>
                </a:highlight>
              </a:rPr>
              <a:t>Predicting functional upstream open reading frames in </a:t>
            </a:r>
            <a:r>
              <a:rPr b="1" i="1" lang="en" sz="1400">
                <a:solidFill>
                  <a:srgbClr val="000000"/>
                </a:solidFill>
                <a:highlight>
                  <a:srgbClr val="FFFFFF"/>
                </a:highlight>
              </a:rPr>
              <a:t>Saccharomyces cerevisiae</a:t>
            </a:r>
          </a:p>
          <a:p>
            <a:pPr indent="-304800" lvl="0" marL="457200" rt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0000"/>
              </a:buClr>
              <a:buSzPct val="100000"/>
            </a:pPr>
            <a:r>
              <a:rPr lang="en" sz="1200">
                <a:solidFill>
                  <a:srgbClr val="000000"/>
                </a:solidFill>
                <a:highlight>
                  <a:srgbClr val="FFFFFF"/>
                </a:highlight>
              </a:rPr>
              <a:t>398 novel functional uORFs</a:t>
            </a:r>
          </a:p>
          <a:p>
            <a:pPr lvl="0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chemeClr val="dk1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Bryant, Christopher H., et al. "Predicting functional upstream open reading frames in Saccharomyces cerevisiae." </a:t>
            </a:r>
            <a:r>
              <a:rPr i="1" lang="en" sz="1000">
                <a:solidFill>
                  <a:srgbClr val="000000"/>
                </a:solidFill>
                <a:highlight>
                  <a:srgbClr val="FFFFFF"/>
                </a:highlight>
              </a:rPr>
              <a:t>BMC bioinformatics</a:t>
            </a:r>
            <a:r>
              <a:rPr lang="en" sz="1000">
                <a:solidFill>
                  <a:srgbClr val="000000"/>
                </a:solidFill>
                <a:highlight>
                  <a:srgbClr val="FFFFFF"/>
                </a:highlight>
              </a:rPr>
              <a:t> 10.1 (2009): 1.</a:t>
            </a:r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z="1800"/>
              <a:t>‹#›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