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2" r:id="rId3"/>
    <p:sldId id="305" r:id="rId4"/>
    <p:sldId id="304" r:id="rId5"/>
    <p:sldId id="257" r:id="rId6"/>
    <p:sldId id="271" r:id="rId7"/>
    <p:sldId id="303" r:id="rId8"/>
    <p:sldId id="301" r:id="rId9"/>
    <p:sldId id="259" r:id="rId10"/>
    <p:sldId id="258" r:id="rId11"/>
    <p:sldId id="262" r:id="rId12"/>
    <p:sldId id="260" r:id="rId13"/>
    <p:sldId id="264" r:id="rId14"/>
    <p:sldId id="267" r:id="rId15"/>
    <p:sldId id="268" r:id="rId16"/>
    <p:sldId id="265" r:id="rId17"/>
    <p:sldId id="266" r:id="rId18"/>
    <p:sldId id="269" r:id="rId19"/>
    <p:sldId id="270" r:id="rId20"/>
    <p:sldId id="272" r:id="rId21"/>
    <p:sldId id="261" r:id="rId22"/>
    <p:sldId id="263" r:id="rId23"/>
    <p:sldId id="274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52CF-A989-CE43-B6E1-34BC49FDD4F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A2FB-0440-E646-A7BB-0FE382C5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2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ED56-933D-2442-A3E0-8E536CFB1A49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4A50-514C-7347-B136-A1254472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1761-981D-2845-A446-A6DD45CE97AE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AE9E-084E-A440-8849-F24CBEAFBDA5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E91-558D-294C-9416-FC3BC55EB60A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53D-34A4-7F47-A968-3B1732089421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BD1B-76DA-274D-B8FE-9C4BFE77D036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0C62-6275-734A-8D45-F4E3A17469D2}" type="datetime1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0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E14A-AE35-8B4D-84B1-B4217EEFE03D}" type="datetime1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11BB-7EBE-8B49-8532-1E5D24EB7F74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9511-F658-4543-A0BF-CE27D83BDC5B}" type="datetime1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0A0B-CAEA-F744-BB2B-B211BDA13EDD}" type="datetime1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95F5-C817-6F43-8D52-A2925F945572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E03A-2B91-7246-A2BF-4E9841E8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Replication Timing &amp; Mutation 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6F3-4A10-6145-A33D-CD93049FFBF6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0161" y="0"/>
            <a:ext cx="6868223" cy="6858000"/>
            <a:chOff x="430161" y="0"/>
            <a:chExt cx="6868223" cy="6858000"/>
          </a:xfrm>
        </p:grpSpPr>
        <p:pic>
          <p:nvPicPr>
            <p:cNvPr id="6" name="Picture 5" descr="raw.repTiming.ENCODE.heatmap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61" y="0"/>
              <a:ext cx="6858000" cy="6858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752124" y="1370857"/>
              <a:ext cx="546260" cy="4913724"/>
              <a:chOff x="6752124" y="1370857"/>
              <a:chExt cx="546260" cy="49137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752124" y="1370857"/>
                <a:ext cx="546260" cy="81302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52124" y="2183877"/>
                <a:ext cx="546260" cy="813020"/>
              </a:xfrm>
              <a:prstGeom prst="rect">
                <a:avLst/>
              </a:prstGeom>
              <a:solidFill>
                <a:schemeClr val="accent4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52124" y="2996897"/>
                <a:ext cx="546260" cy="813020"/>
              </a:xfrm>
              <a:prstGeom prst="rect">
                <a:avLst/>
              </a:prstGeom>
              <a:solidFill>
                <a:schemeClr val="accent3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52124" y="3809917"/>
                <a:ext cx="546260" cy="83082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52124" y="4640739"/>
                <a:ext cx="546260" cy="830822"/>
              </a:xfrm>
              <a:prstGeom prst="rect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52124" y="5453759"/>
                <a:ext cx="546260" cy="83082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5400000">
            <a:off x="5967363" y="3494867"/>
            <a:ext cx="461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Perfectly grouped according to cell phase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 flipV="1">
            <a:off x="7298384" y="2450928"/>
            <a:ext cx="792989" cy="122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112B-D472-7A41-BC4C-29ADAA676B89}" type="datetime1">
              <a:rPr lang="en-US" smtClean="0"/>
              <a:t>8/11/16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335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A699-7440-1847-B5BA-8413D739BD22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215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6667-8D03-5845-AC5C-F2284FF3ECE6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335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6F30-887B-BF41-9371-025F30274AD1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335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8222-D27D-8D49-9086-30584C962B8D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472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D89-A6A8-9B4E-99F9-435AB446147F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5 at 4.0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4" y="383458"/>
            <a:ext cx="7937500" cy="4419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A4C8-2A13-4E45-94F8-BD0F392383FD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8804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FEBA-8D53-C740-AFD4-F140DE6E5AEA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472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2ED-79D6-0040-81EB-C5398BEBC9B0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472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4E9-4E7C-B849-90CB-167B7C8BF03A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that</a:t>
            </a:r>
            <a:r>
              <a:rPr lang="en-US" dirty="0"/>
              <a:t>: 3D </a:t>
            </a:r>
            <a:r>
              <a:rPr lang="en-US" dirty="0" err="1" smtClean="0"/>
              <a:t>Nucleome</a:t>
            </a:r>
            <a:r>
              <a:rPr lang="en-US" dirty="0" smtClean="0"/>
              <a:t> &amp;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outline: </a:t>
            </a:r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docs.google.com</a:t>
            </a:r>
            <a:r>
              <a:rPr lang="en-US" dirty="0"/>
              <a:t>/document/d/1uXVsyQsi46pPwH0wOXjkDKrOgnShCzdfXadnraanGJs/</a:t>
            </a:r>
            <a:r>
              <a:rPr lang="en-US" dirty="0" err="1"/>
              <a:t>edit#heading</a:t>
            </a:r>
            <a:r>
              <a:rPr lang="en-US" dirty="0"/>
              <a:t>=h.vs41ma38bun0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53D-34A4-7F47-A968-3B1732089421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506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9E60-732A-8B4D-8254-4059E34C0304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8235-2592-4849-BC4D-C40CD175F279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Screen Shot 2016-08-05 at 6.1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16000"/>
            <a:ext cx="8153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42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9"/>
            <a:ext cx="9144000" cy="63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5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" y="0"/>
            <a:ext cx="9144000" cy="3978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48" y="3477317"/>
            <a:ext cx="9144000" cy="32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6-08-08 at 4.0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8500"/>
            <a:ext cx="7772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53D-34A4-7F47-A968-3B1732089421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491" y="527341"/>
            <a:ext cx="77717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 everyone,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We’ve finally completed the enhancer-</a:t>
            </a:r>
            <a:r>
              <a:rPr lang="en-US" dirty="0" err="1"/>
              <a:t>seq</a:t>
            </a:r>
            <a:r>
              <a:rPr lang="en-US" dirty="0"/>
              <a:t> validation luciferase assay experiments and have some great news! The short story – it worked! Please see attached data. (I apologize for the delay as we ran into some unforeseen problems with reagents).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Long story – to begin with, we decided to test 8 different enhancer regions (the 8 regions with the highest Motif Disruption score) and synthesize the mutation that the Gerstein lab had predicted. Outside of 2 regions with high deviation, we saw high reproducibility in our biological replicates. We observed a decrease in overall luciferase signal in most of the regions, except for 1, where we actually saw a 4-fold increase in activity upon introduction of the mutant nucleotide. To give even greater confidence in the reproducibility, the biological replicates were performed with two different hands.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This looks really promising!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Best,</a:t>
            </a:r>
          </a:p>
          <a:p>
            <a:r>
              <a:rPr lang="en-US" dirty="0" err="1"/>
              <a:t>Vineet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67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6" y="152778"/>
            <a:ext cx="9144000" cy="45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" y="0"/>
            <a:ext cx="9144000" cy="4299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883"/>
            <a:ext cx="9144000" cy="3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 descr="Screen Shot 2016-08-08 at 4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44500"/>
            <a:ext cx="8001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14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53D-34A4-7F47-A968-3B1732089421}" type="datetime1">
              <a:rPr lang="en-US" smtClean="0"/>
              <a:t>8/11/16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94221"/>
            <a:ext cx="7953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</a:t>
            </a:r>
            <a:r>
              <a:rPr lang="en-US" dirty="0" err="1"/>
              <a:t>Rabit</a:t>
            </a:r>
            <a:r>
              <a:rPr lang="en-US" dirty="0"/>
              <a:t> prediction, ZNF687 and CEBPG are oncogenic TFs (previously unidentified) in MCF7 cell and breast cancer patients. Especially, ZNF687 is a highly amplified gene in many cancer types. Also, support by </a:t>
            </a:r>
            <a:r>
              <a:rPr lang="en-US" dirty="0" err="1"/>
              <a:t>shRNA</a:t>
            </a:r>
            <a:r>
              <a:rPr lang="en-US" dirty="0"/>
              <a:t> and CRISPR screen, knocking down ZNF687 and CEBPG should slow down MCF7 cell growth.</a:t>
            </a:r>
          </a:p>
          <a:p>
            <a:endParaRPr lang="en-US" dirty="0"/>
          </a:p>
          <a:p>
            <a:r>
              <a:rPr lang="en-US" dirty="0"/>
              <a:t>It will be great if the experimentalist could try </a:t>
            </a:r>
            <a:r>
              <a:rPr lang="en-US" dirty="0" err="1"/>
              <a:t>siRNA</a:t>
            </a:r>
            <a:r>
              <a:rPr lang="en-US" dirty="0"/>
              <a:t> pool knock down of ZNF687 and CEBPG in MCF7 (and T47D) under both white medium and E2 medium.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Hi, Jing: it is possible for you to host a brief Skype meeting between us and the experimentalist in Kevin Lab? My time is flexible in this week. I hope to explain to them in more detail about the attached results.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 very much to everyone !</a:t>
            </a:r>
          </a:p>
        </p:txBody>
      </p:sp>
    </p:spTree>
    <p:extLst>
      <p:ext uri="{BB962C8B-B14F-4D97-AF65-F5344CB8AC3E}">
        <p14:creationId xmlns:p14="http://schemas.microsoft.com/office/powerpoint/2010/main" val="5461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Screen Shot 2016-08-08 at 4.5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92100"/>
            <a:ext cx="80264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75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timing data</a:t>
            </a:r>
            <a:endParaRPr lang="en-US" dirty="0"/>
          </a:p>
        </p:txBody>
      </p:sp>
      <p:pic>
        <p:nvPicPr>
          <p:cNvPr id="4" name="Content Placeholder 3" descr="Screen Shot 2016-08-08 at 10.19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" b="2213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25A-4026-0949-8BF8-C9280250CB73}" type="datetime1">
              <a:rPr lang="en-US" smtClean="0"/>
              <a:t>8/11/16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2-Cell-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3" y="391673"/>
            <a:ext cx="4502279" cy="3781914"/>
          </a:xfrm>
          <a:prstGeom prst="rect">
            <a:avLst/>
          </a:prstGeom>
        </p:spPr>
      </p:pic>
      <p:pic>
        <p:nvPicPr>
          <p:cNvPr id="12" name="Picture 11" descr="Screen Shot 2016-08-08 at 10.44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6" y="4475579"/>
            <a:ext cx="9144000" cy="191954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0A5C-81CB-2C4C-939B-DB6A4D53329A}" type="datetime1">
              <a:rPr lang="en-US" smtClean="0"/>
              <a:t>8/11/16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Screen Shot 2016-08-10 at 1.5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4" y="59344"/>
            <a:ext cx="57005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534" y="498494"/>
            <a:ext cx="3424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 used in </a:t>
            </a:r>
            <a:r>
              <a:rPr lang="en-US" altLang="zh-CN" dirty="0" err="1" smtClean="0"/>
              <a:t>MutSigCV</a:t>
            </a:r>
            <a:r>
              <a:rPr lang="en-US" altLang="zh-CN" dirty="0" smtClean="0"/>
              <a:t>:</a:t>
            </a:r>
          </a:p>
          <a:p>
            <a:pPr marL="285750" indent="-285750">
              <a:buFont typeface="Courier New"/>
              <a:buChar char="o"/>
            </a:pPr>
            <a:r>
              <a:rPr lang="en-US" dirty="0" err="1" smtClean="0"/>
              <a:t>HeLa</a:t>
            </a:r>
            <a:r>
              <a:rPr lang="en-US" dirty="0" smtClean="0"/>
              <a:t> cell line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S50: the time point at which 50% of DNA has been replicated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D9-75F1-DD4D-A63C-E2764ED8E0A7}" type="datetime1">
              <a:rPr lang="en-US" smtClean="0"/>
              <a:t>8/11/16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igv_snapsh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49"/>
          <a:stretch/>
        </p:blipFill>
        <p:spPr>
          <a:xfrm>
            <a:off x="0" y="571500"/>
            <a:ext cx="9144000" cy="1493689"/>
          </a:xfrm>
          <a:prstGeom prst="rect">
            <a:avLst/>
          </a:prstGeom>
        </p:spPr>
      </p:pic>
      <p:pic>
        <p:nvPicPr>
          <p:cNvPr id="6" name="Picture 5" descr="igv_snapsho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3"/>
          <a:stretch/>
        </p:blipFill>
        <p:spPr>
          <a:xfrm>
            <a:off x="112761" y="2694991"/>
            <a:ext cx="9144000" cy="13997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35948" y="925774"/>
            <a:ext cx="563803" cy="955447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151346" y="1403498"/>
            <a:ext cx="3584602" cy="2394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99751" y="1403498"/>
            <a:ext cx="3590537" cy="2174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w.repTiming.ENCODE.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6" y="0"/>
            <a:ext cx="6858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04A9-181B-4C4C-BA95-E011AEB3CC79}" type="datetime1">
              <a:rPr lang="en-US" smtClean="0"/>
              <a:t>8/11/16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E03A-2B91-7246-A2BF-4E9841E8C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456</Words>
  <Application>Microsoft Macintosh PowerPoint</Application>
  <PresentationFormat>On-screen Show (4:3)</PresentationFormat>
  <Paragraphs>129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Courier New</vt:lpstr>
      <vt:lpstr>宋体</vt:lpstr>
      <vt:lpstr>Office Theme</vt:lpstr>
      <vt:lpstr>Replication Timing &amp; Mutation Rate</vt:lpstr>
      <vt:lpstr>Before that: 3D Nucleome &amp; Cancer </vt:lpstr>
      <vt:lpstr>PowerPoint Presentation</vt:lpstr>
      <vt:lpstr>PowerPoint Presentation</vt:lpstr>
      <vt:lpstr>Replication timing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 Timing &amp; Mutation Rate</dc:title>
  <dc:creator>Jing Zhang</dc:creator>
  <cp:lastModifiedBy>Microsoft Office User</cp:lastModifiedBy>
  <cp:revision>66</cp:revision>
  <dcterms:created xsi:type="dcterms:W3CDTF">2016-08-08T14:16:16Z</dcterms:created>
  <dcterms:modified xsi:type="dcterms:W3CDTF">2016-08-11T20:30:40Z</dcterms:modified>
</cp:coreProperties>
</file>