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  <p:sldId id="269" r:id="rId3"/>
    <p:sldId id="268" r:id="rId4"/>
    <p:sldId id="256" r:id="rId5"/>
    <p:sldId id="257" r:id="rId6"/>
    <p:sldId id="258" r:id="rId7"/>
    <p:sldId id="259" r:id="rId8"/>
    <p:sldId id="270" r:id="rId9"/>
    <p:sldId id="272" r:id="rId10"/>
    <p:sldId id="271" r:id="rId11"/>
    <p:sldId id="261" r:id="rId12"/>
    <p:sldId id="262" r:id="rId13"/>
    <p:sldId id="263" r:id="rId14"/>
    <p:sldId id="266" r:id="rId15"/>
    <p:sldId id="264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2" d="100"/>
          <a:sy n="22" d="100"/>
        </p:scale>
        <p:origin x="-120" y="-5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83F3C-60D1-6341-9235-A83DB43209A8}" type="datetimeFigureOut">
              <a:rPr lang="en-US" smtClean="0"/>
              <a:t>8/1/16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7A8E-3825-024A-BB72-BB24C884E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97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83F3C-60D1-6341-9235-A83DB43209A8}" type="datetimeFigureOut">
              <a:rPr lang="en-US" smtClean="0"/>
              <a:t>8/1/16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7A8E-3825-024A-BB72-BB24C884E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18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83F3C-60D1-6341-9235-A83DB43209A8}" type="datetimeFigureOut">
              <a:rPr lang="en-US" smtClean="0"/>
              <a:t>8/1/16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7A8E-3825-024A-BB72-BB24C884E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359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83F3C-60D1-6341-9235-A83DB43209A8}" type="datetimeFigureOut">
              <a:rPr lang="en-US" smtClean="0"/>
              <a:t>8/1/16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7A8E-3825-024A-BB72-BB24C884E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3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83F3C-60D1-6341-9235-A83DB43209A8}" type="datetimeFigureOut">
              <a:rPr lang="en-US" smtClean="0"/>
              <a:t>8/1/16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7A8E-3825-024A-BB72-BB24C884E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412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83F3C-60D1-6341-9235-A83DB43209A8}" type="datetimeFigureOut">
              <a:rPr lang="en-US" smtClean="0"/>
              <a:t>8/1/16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7A8E-3825-024A-BB72-BB24C884E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48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83F3C-60D1-6341-9235-A83DB43209A8}" type="datetimeFigureOut">
              <a:rPr lang="en-US" smtClean="0"/>
              <a:t>8/1/16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7A8E-3825-024A-BB72-BB24C884E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473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83F3C-60D1-6341-9235-A83DB43209A8}" type="datetimeFigureOut">
              <a:rPr lang="en-US" smtClean="0"/>
              <a:t>8/1/16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7A8E-3825-024A-BB72-BB24C884E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225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83F3C-60D1-6341-9235-A83DB43209A8}" type="datetimeFigureOut">
              <a:rPr lang="en-US" smtClean="0"/>
              <a:t>8/1/16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7A8E-3825-024A-BB72-BB24C884E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8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83F3C-60D1-6341-9235-A83DB43209A8}" type="datetimeFigureOut">
              <a:rPr lang="en-US" smtClean="0"/>
              <a:t>8/1/16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7A8E-3825-024A-BB72-BB24C884E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63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83F3C-60D1-6341-9235-A83DB43209A8}" type="datetimeFigureOut">
              <a:rPr lang="en-US" smtClean="0"/>
              <a:t>8/1/16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7A8E-3825-024A-BB72-BB24C884E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52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83F3C-60D1-6341-9235-A83DB43209A8}" type="datetimeFigureOut">
              <a:rPr lang="en-US" smtClean="0"/>
              <a:t>8/1/16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F7A8E-3825-024A-BB72-BB24C884E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70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Variant Calling Pipeline and Analysis for 85 Liver Cancer Samples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Jayanth (Jay) Krishnan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588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29733"/>
            <a:ext cx="9144000" cy="6171074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36033" y="1587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6 Noncoding Flavors of Larva </a:t>
            </a:r>
            <a:r>
              <a:rPr lang="en-US" dirty="0" smtClean="0"/>
              <a:t>(unadjusted)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847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"/>
            <a:ext cx="9144000" cy="6171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471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"/>
            <a:ext cx="9144000" cy="6171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182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"/>
            <a:ext cx="9144000" cy="6171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551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"/>
            <a:ext cx="9144000" cy="6171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6557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"/>
            <a:ext cx="9144000" cy="6171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503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"/>
            <a:ext cx="9144000" cy="6171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875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Last time, we compared the variant calling results from </a:t>
            </a:r>
            <a:r>
              <a:rPr lang="en-US" dirty="0" err="1" smtClean="0"/>
              <a:t>mutect</a:t>
            </a:r>
            <a:r>
              <a:rPr lang="en-US" dirty="0" smtClean="0"/>
              <a:t>, </a:t>
            </a:r>
            <a:r>
              <a:rPr lang="en-US" dirty="0" err="1" smtClean="0"/>
              <a:t>strelka</a:t>
            </a:r>
            <a:r>
              <a:rPr lang="en-US" dirty="0" smtClean="0"/>
              <a:t> and the literature</a:t>
            </a:r>
          </a:p>
          <a:p>
            <a:r>
              <a:rPr lang="en-US" dirty="0" smtClean="0"/>
              <a:t>Now:</a:t>
            </a:r>
          </a:p>
          <a:p>
            <a:pPr lvl="1"/>
            <a:r>
              <a:rPr lang="en-US" dirty="0" smtClean="0"/>
              <a:t>Intersect </a:t>
            </a:r>
            <a:r>
              <a:rPr lang="en-US" dirty="0" err="1" smtClean="0"/>
              <a:t>Mutect</a:t>
            </a:r>
            <a:r>
              <a:rPr lang="en-US" dirty="0" smtClean="0"/>
              <a:t> and </a:t>
            </a:r>
            <a:r>
              <a:rPr lang="en-US" dirty="0" err="1" smtClean="0"/>
              <a:t>Strelka</a:t>
            </a:r>
            <a:r>
              <a:rPr lang="en-US" dirty="0" smtClean="0"/>
              <a:t> Variants</a:t>
            </a:r>
          </a:p>
          <a:p>
            <a:pPr lvl="1"/>
            <a:r>
              <a:rPr lang="en-US" dirty="0" smtClean="0"/>
              <a:t>Filter Variants </a:t>
            </a:r>
          </a:p>
          <a:p>
            <a:pPr lvl="1"/>
            <a:r>
              <a:rPr lang="en-US" dirty="0" smtClean="0"/>
              <a:t>Run </a:t>
            </a:r>
            <a:r>
              <a:rPr lang="en-US" dirty="0" err="1" smtClean="0"/>
              <a:t>Funseq</a:t>
            </a:r>
            <a:endParaRPr lang="en-US" dirty="0"/>
          </a:p>
          <a:p>
            <a:pPr lvl="1"/>
            <a:r>
              <a:rPr lang="en-US" dirty="0" smtClean="0"/>
              <a:t>Run Larva</a:t>
            </a:r>
          </a:p>
          <a:p>
            <a:pPr lvl="1"/>
            <a:r>
              <a:rPr lang="en-US" dirty="0" smtClean="0"/>
              <a:t>Analyze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703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to filtering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00B0F0"/>
                </a:solidFill>
              </a:rPr>
              <a:t>Total </a:t>
            </a:r>
            <a:r>
              <a:rPr lang="en-US" dirty="0" err="1">
                <a:solidFill>
                  <a:srgbClr val="00B0F0"/>
                </a:solidFill>
              </a:rPr>
              <a:t>Mutect</a:t>
            </a:r>
            <a:r>
              <a:rPr lang="en-US" dirty="0">
                <a:solidFill>
                  <a:srgbClr val="00B0F0"/>
                </a:solidFill>
              </a:rPr>
              <a:t> Variants = 2,074,665</a:t>
            </a:r>
          </a:p>
          <a:p>
            <a:r>
              <a:rPr lang="en-US" dirty="0">
                <a:solidFill>
                  <a:srgbClr val="00B0F0"/>
                </a:solidFill>
              </a:rPr>
              <a:t>Total </a:t>
            </a:r>
            <a:r>
              <a:rPr lang="en-US" dirty="0" err="1">
                <a:solidFill>
                  <a:srgbClr val="00B0F0"/>
                </a:solidFill>
              </a:rPr>
              <a:t>Strelka</a:t>
            </a:r>
            <a:r>
              <a:rPr lang="en-US" dirty="0">
                <a:solidFill>
                  <a:srgbClr val="00B0F0"/>
                </a:solidFill>
              </a:rPr>
              <a:t> Variants = 9,961,332 </a:t>
            </a:r>
          </a:p>
          <a:p>
            <a:r>
              <a:rPr lang="en-US" dirty="0">
                <a:solidFill>
                  <a:srgbClr val="00B0F0"/>
                </a:solidFill>
              </a:rPr>
              <a:t>Total Common Variants between Methods = 1,503,357</a:t>
            </a:r>
          </a:p>
          <a:p>
            <a:endParaRPr lang="en-US" dirty="0">
              <a:solidFill>
                <a:srgbClr val="00B0F0"/>
              </a:solidFill>
            </a:endParaRPr>
          </a:p>
          <a:p>
            <a:r>
              <a:rPr lang="en-US" dirty="0">
                <a:solidFill>
                  <a:srgbClr val="00B0F0"/>
                </a:solidFill>
              </a:rPr>
              <a:t>Common Variants/Total </a:t>
            </a:r>
            <a:r>
              <a:rPr lang="en-US" dirty="0" err="1">
                <a:solidFill>
                  <a:srgbClr val="00B0F0"/>
                </a:solidFill>
              </a:rPr>
              <a:t>Mutect</a:t>
            </a:r>
            <a:r>
              <a:rPr lang="en-US" dirty="0">
                <a:solidFill>
                  <a:srgbClr val="00B0F0"/>
                </a:solidFill>
              </a:rPr>
              <a:t> = 72.46%</a:t>
            </a:r>
          </a:p>
          <a:p>
            <a:endParaRPr lang="en-US" dirty="0">
              <a:solidFill>
                <a:srgbClr val="00B0F0"/>
              </a:solidFill>
            </a:endParaRPr>
          </a:p>
          <a:p>
            <a:r>
              <a:rPr lang="en-US" dirty="0">
                <a:solidFill>
                  <a:srgbClr val="00B0F0"/>
                </a:solidFill>
              </a:rPr>
              <a:t>Common Variants/Total </a:t>
            </a:r>
            <a:r>
              <a:rPr lang="en-US" dirty="0" err="1">
                <a:solidFill>
                  <a:srgbClr val="00B0F0"/>
                </a:solidFill>
              </a:rPr>
              <a:t>Strelka</a:t>
            </a:r>
            <a:r>
              <a:rPr lang="en-US" dirty="0">
                <a:solidFill>
                  <a:srgbClr val="00B0F0"/>
                </a:solidFill>
              </a:rPr>
              <a:t> = 15.09%</a:t>
            </a:r>
            <a:endParaRPr lang="en-US" dirty="0">
              <a:solidFill>
                <a:srgbClr val="FFFF00"/>
              </a:solidFill>
            </a:endParaRPr>
          </a:p>
          <a:p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2.3% of </a:t>
            </a:r>
            <a:r>
              <a:rPr lang="en-US" dirty="0" err="1">
                <a:solidFill>
                  <a:srgbClr val="00B050"/>
                </a:solidFill>
              </a:rPr>
              <a:t>Mutect</a:t>
            </a:r>
            <a:r>
              <a:rPr lang="en-US" dirty="0">
                <a:solidFill>
                  <a:srgbClr val="00B050"/>
                </a:solidFill>
              </a:rPr>
              <a:t> Variants are Coding </a:t>
            </a:r>
          </a:p>
          <a:p>
            <a:r>
              <a:rPr lang="en-US" dirty="0">
                <a:solidFill>
                  <a:srgbClr val="00B050"/>
                </a:solidFill>
              </a:rPr>
              <a:t>4.4% of </a:t>
            </a:r>
            <a:r>
              <a:rPr lang="en-US" dirty="0" err="1">
                <a:solidFill>
                  <a:srgbClr val="00B050"/>
                </a:solidFill>
              </a:rPr>
              <a:t>Strelka</a:t>
            </a:r>
            <a:r>
              <a:rPr lang="en-US" dirty="0">
                <a:solidFill>
                  <a:srgbClr val="00B050"/>
                </a:solidFill>
              </a:rPr>
              <a:t> Variants are Coding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780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1689" y="412751"/>
            <a:ext cx="6630737" cy="5831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12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66333"/>
            <a:ext cx="9144000" cy="3033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060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400" y="0"/>
            <a:ext cx="77980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722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9500"/>
            <a:ext cx="9144000" cy="4683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752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"/>
            <a:ext cx="9144000" cy="6171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060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6926"/>
            <a:ext cx="9144000" cy="6171074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36033" y="2017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6 Noncoding Flavors of </a:t>
            </a:r>
            <a:r>
              <a:rPr lang="en-US" dirty="0" err="1" smtClean="0"/>
              <a:t>Funseq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457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4155</TotalTime>
  <Words>111</Words>
  <Application>Microsoft Macintosh PowerPoint</Application>
  <PresentationFormat>On-screen Show (4:3)</PresentationFormat>
  <Paragraphs>23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Variant Calling Pipeline and Analysis for 85 Liver Cancer Samples</vt:lpstr>
      <vt:lpstr>Next Steps</vt:lpstr>
      <vt:lpstr>Prior to filtering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6 Noncoding Flavors of Funseq</vt:lpstr>
      <vt:lpstr>6 Noncoding Flavors of Larva (unadjusted)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Yale University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Jayanth Krishnan</dc:creator>
  <cp:lastModifiedBy>Jayanth Krishnan</cp:lastModifiedBy>
  <cp:revision>23</cp:revision>
  <dcterms:created xsi:type="dcterms:W3CDTF">2016-07-28T11:45:53Z</dcterms:created>
  <dcterms:modified xsi:type="dcterms:W3CDTF">2016-08-01T21:02:18Z</dcterms:modified>
</cp:coreProperties>
</file>