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58" r:id="rId3"/>
    <p:sldId id="257" r:id="rId4"/>
    <p:sldId id="260" r:id="rId5"/>
    <p:sldId id="25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1"/>
    <p:restoredTop sz="94685"/>
  </p:normalViewPr>
  <p:slideViewPr>
    <p:cSldViewPr snapToGrid="0" snapToObjects="1">
      <p:cViewPr varScale="1">
        <p:scale>
          <a:sx n="89" d="100"/>
          <a:sy n="89" d="100"/>
        </p:scale>
        <p:origin x="6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1149EF-DE63-D048-A5EC-8FD6C1B563CF}" type="datetimeFigureOut">
              <a:rPr lang="en-US" smtClean="0"/>
              <a:t>7/26/16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CEA3CF-AC36-4241-9271-6547C3A3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703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Gtex</a:t>
            </a:r>
            <a:r>
              <a:rPr lang="en-US" dirty="0" smtClean="0"/>
              <a:t>(brain vs</a:t>
            </a:r>
            <a:r>
              <a:rPr lang="en-US" baseline="0" dirty="0" smtClean="0"/>
              <a:t> other organ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EA3CF-AC36-4241-9271-6547C3A3AD5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992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EF4C1-2E0A-F443-8914-31DFD4158EA2}" type="datetimeFigureOut">
              <a:rPr lang="en-US" smtClean="0"/>
              <a:t>7/26/16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55908-F02F-2D48-BC82-815337BDC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251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EF4C1-2E0A-F443-8914-31DFD4158EA2}" type="datetimeFigureOut">
              <a:rPr lang="en-US" smtClean="0"/>
              <a:t>7/26/16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55908-F02F-2D48-BC82-815337BDC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452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EF4C1-2E0A-F443-8914-31DFD4158EA2}" type="datetimeFigureOut">
              <a:rPr lang="en-US" smtClean="0"/>
              <a:t>7/26/16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55908-F02F-2D48-BC82-815337BDC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94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EF4C1-2E0A-F443-8914-31DFD4158EA2}" type="datetimeFigureOut">
              <a:rPr lang="en-US" smtClean="0"/>
              <a:t>7/26/16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55908-F02F-2D48-BC82-815337BDC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71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EF4C1-2E0A-F443-8914-31DFD4158EA2}" type="datetimeFigureOut">
              <a:rPr lang="en-US" smtClean="0"/>
              <a:t>7/26/16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55908-F02F-2D48-BC82-815337BDC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62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EF4C1-2E0A-F443-8914-31DFD4158EA2}" type="datetimeFigureOut">
              <a:rPr lang="en-US" smtClean="0"/>
              <a:t>7/26/16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55908-F02F-2D48-BC82-815337BDC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848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EF4C1-2E0A-F443-8914-31DFD4158EA2}" type="datetimeFigureOut">
              <a:rPr lang="en-US" smtClean="0"/>
              <a:t>7/26/16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55908-F02F-2D48-BC82-815337BDC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151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EF4C1-2E0A-F443-8914-31DFD4158EA2}" type="datetimeFigureOut">
              <a:rPr lang="en-US" smtClean="0"/>
              <a:t>7/26/16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55908-F02F-2D48-BC82-815337BDC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562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EF4C1-2E0A-F443-8914-31DFD4158EA2}" type="datetimeFigureOut">
              <a:rPr lang="en-US" smtClean="0"/>
              <a:t>7/26/16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55908-F02F-2D48-BC82-815337BDC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553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EF4C1-2E0A-F443-8914-31DFD4158EA2}" type="datetimeFigureOut">
              <a:rPr lang="en-US" smtClean="0"/>
              <a:t>7/26/16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55908-F02F-2D48-BC82-815337BDC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774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EF4C1-2E0A-F443-8914-31DFD4158EA2}" type="datetimeFigureOut">
              <a:rPr lang="en-US" smtClean="0"/>
              <a:t>7/26/16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55908-F02F-2D48-BC82-815337BDC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958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CEF4C1-2E0A-F443-8914-31DFD4158EA2}" type="datetimeFigureOut">
              <a:rPr lang="en-US" smtClean="0"/>
              <a:t>7/26/16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55908-F02F-2D48-BC82-815337BDC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2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PEC capstone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SL/DW </a:t>
            </a:r>
          </a:p>
          <a:p>
            <a:r>
              <a:rPr lang="en-US" dirty="0" smtClean="0"/>
              <a:t>July 26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8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1. diff. exp. genes between normal cortex and other brain regions (</a:t>
            </a:r>
            <a:r>
              <a:rPr lang="en-US" dirty="0" err="1"/>
              <a:t>GTEx</a:t>
            </a:r>
            <a:r>
              <a:rPr lang="en-US" dirty="0"/>
              <a:t>) or dev. genes (</a:t>
            </a:r>
            <a:r>
              <a:rPr lang="en-US" dirty="0" err="1"/>
              <a:t>Brainspan</a:t>
            </a:r>
            <a:r>
              <a:rPr lang="en-US" dirty="0"/>
              <a:t>)</a:t>
            </a:r>
          </a:p>
          <a:p>
            <a:r>
              <a:rPr lang="en-US" dirty="0"/>
              <a:t>2. Map these genes to PEC and CMIND data, find their expression levels vs. associated SNPs (genotype), esp. </a:t>
            </a:r>
            <a:r>
              <a:rPr lang="en-US" dirty="0" err="1"/>
              <a:t>eQTLs</a:t>
            </a:r>
            <a:endParaRPr lang="en-US" dirty="0"/>
          </a:p>
          <a:p>
            <a:r>
              <a:rPr lang="en-US" dirty="0"/>
              <a:t>3. Explain gene regulatory mechanisms for found </a:t>
            </a:r>
            <a:r>
              <a:rPr lang="en-US" dirty="0" err="1"/>
              <a:t>eQTLs</a:t>
            </a:r>
            <a:r>
              <a:rPr lang="en-US" dirty="0"/>
              <a:t> if </a:t>
            </a:r>
            <a:r>
              <a:rPr lang="en-US" dirty="0" smtClean="0"/>
              <a:t>any =&gt; reg. QTLs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43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195" y="570506"/>
            <a:ext cx="11774805" cy="5260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DEX brain cortex genes (vs. other regions) in </a:t>
            </a:r>
            <a:r>
              <a:rPr lang="en-US" dirty="0" err="1" smtClean="0"/>
              <a:t>GTEx</a:t>
            </a:r>
            <a:r>
              <a:rPr lang="en-US" dirty="0" smtClean="0"/>
              <a:t> V6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9603" y="2391735"/>
            <a:ext cx="2857070" cy="133806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25573" y="1577092"/>
            <a:ext cx="5103409" cy="4298306"/>
            <a:chOff x="1413833" y="2477622"/>
            <a:chExt cx="6648499" cy="6597748"/>
          </a:xfrm>
        </p:grpSpPr>
        <p:grpSp>
          <p:nvGrpSpPr>
            <p:cNvPr id="4" name="Group 3"/>
            <p:cNvGrpSpPr/>
            <p:nvPr/>
          </p:nvGrpSpPr>
          <p:grpSpPr>
            <a:xfrm>
              <a:off x="1413833" y="2477622"/>
              <a:ext cx="6648499" cy="6597748"/>
              <a:chOff x="32787" y="-57152"/>
              <a:chExt cx="6648499" cy="6597748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787" y="-57152"/>
                <a:ext cx="6648499" cy="6597748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1820165" y="662782"/>
                <a:ext cx="1343572" cy="9920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Cortex related samples</a:t>
                </a:r>
                <a:endParaRPr lang="en-US" sz="1200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3822615" y="663657"/>
                <a:ext cx="2002453" cy="8031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Other brain regions samples</a:t>
                </a:r>
                <a:endParaRPr lang="en-US" sz="1400" dirty="0"/>
              </a:p>
            </p:txBody>
          </p:sp>
        </p:grpSp>
        <p:sp>
          <p:nvSpPr>
            <p:cNvPr id="8" name="Left Brace 7"/>
            <p:cNvSpPr/>
            <p:nvPr/>
          </p:nvSpPr>
          <p:spPr>
            <a:xfrm rot="5400000">
              <a:off x="5651958" y="2596950"/>
              <a:ext cx="200784" cy="3039665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Left Brace 5"/>
            <p:cNvSpPr/>
            <p:nvPr/>
          </p:nvSpPr>
          <p:spPr>
            <a:xfrm rot="5400000">
              <a:off x="3649508" y="3634165"/>
              <a:ext cx="200783" cy="965237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4671745" y="3458976"/>
            <a:ext cx="30718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353535"/>
                </a:solidFill>
                <a:latin typeface="Helvetica" charset="0"/>
              </a:rPr>
              <a:t>SATB2 </a:t>
            </a:r>
            <a:r>
              <a:rPr lang="is-IS" i="1" dirty="0" smtClean="0">
                <a:solidFill>
                  <a:srgbClr val="353535"/>
                </a:solidFill>
                <a:latin typeface="Helvetica" charset="0"/>
              </a:rPr>
              <a:t>chr2:200134223-200322819 </a:t>
            </a:r>
            <a:r>
              <a:rPr lang="en-US" dirty="0" smtClean="0">
                <a:solidFill>
                  <a:srgbClr val="353535"/>
                </a:solidFill>
                <a:latin typeface="Helvetica" charset="0"/>
              </a:rPr>
              <a:t>Cleft </a:t>
            </a:r>
            <a:r>
              <a:rPr lang="en-US" dirty="0">
                <a:solidFill>
                  <a:srgbClr val="353535"/>
                </a:solidFill>
                <a:latin typeface="Helvetica" charset="0"/>
              </a:rPr>
              <a:t>palate and mental retardation 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23079" t="3704" r="25958" b="10370"/>
          <a:stretch/>
        </p:blipFill>
        <p:spPr>
          <a:xfrm>
            <a:off x="7932190" y="2199558"/>
            <a:ext cx="3685930" cy="3702623"/>
          </a:xfrm>
          <a:prstGeom prst="rect">
            <a:avLst/>
          </a:prstGeom>
        </p:spPr>
      </p:pic>
      <p:sp>
        <p:nvSpPr>
          <p:cNvPr id="19" name="Right Arrow 18"/>
          <p:cNvSpPr/>
          <p:nvPr/>
        </p:nvSpPr>
        <p:spPr>
          <a:xfrm>
            <a:off x="7296114" y="3997529"/>
            <a:ext cx="524933" cy="270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550667" y="3060765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</a:t>
            </a:r>
            <a:r>
              <a:rPr lang="en-US" dirty="0" smtClean="0"/>
              <a:t>&lt;0.008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8988813" y="5867365"/>
            <a:ext cx="2068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(263)                 (285)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76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195" y="278882"/>
            <a:ext cx="11774805" cy="526072"/>
          </a:xfrm>
        </p:spPr>
        <p:txBody>
          <a:bodyPr>
            <a:normAutofit fontScale="90000"/>
          </a:bodyPr>
          <a:lstStyle/>
          <a:p>
            <a:r>
              <a:rPr lang="en-US" dirty="0"/>
              <a:t>Potential SNP(s) driving </a:t>
            </a:r>
            <a:r>
              <a:rPr lang="en-US" i="1" dirty="0"/>
              <a:t>SATB2</a:t>
            </a:r>
            <a:r>
              <a:rPr lang="en-US" dirty="0"/>
              <a:t> expression difference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42514" y="2052979"/>
            <a:ext cx="27239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Associated GWAS SCZ SNPs</a:t>
            </a:r>
          </a:p>
          <a:p>
            <a:pPr marL="285750" indent="-285750">
              <a:buFont typeface="Arial" charset="0"/>
              <a:buChar char="•"/>
            </a:pPr>
            <a:r>
              <a:rPr lang="is-IS" dirty="0" smtClean="0"/>
              <a:t>…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rs895526</a:t>
            </a:r>
          </a:p>
          <a:p>
            <a:pPr marL="285750" indent="-285750">
              <a:buFont typeface="Arial" charset="0"/>
              <a:buChar char="•"/>
            </a:pP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12" name="Left Brace 11"/>
          <p:cNvSpPr/>
          <p:nvPr/>
        </p:nvSpPr>
        <p:spPr>
          <a:xfrm>
            <a:off x="3941947" y="2500422"/>
            <a:ext cx="300567" cy="169430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1804" y="2911586"/>
            <a:ext cx="4114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353535"/>
                </a:solidFill>
                <a:latin typeface="Helvetica" charset="0"/>
              </a:rPr>
              <a:t>SATB2 </a:t>
            </a:r>
            <a:r>
              <a:rPr lang="en-US" i="1" dirty="0" smtClean="0">
                <a:solidFill>
                  <a:srgbClr val="353535"/>
                </a:solidFill>
                <a:latin typeface="Helvetica" charset="0"/>
              </a:rPr>
              <a:t>-</a:t>
            </a:r>
            <a:r>
              <a:rPr lang="en-US" dirty="0" smtClean="0">
                <a:solidFill>
                  <a:srgbClr val="353535"/>
                </a:solidFill>
                <a:latin typeface="Helvetica" charset="0"/>
              </a:rPr>
              <a:t>chr2:200161422-200309252 Cleft </a:t>
            </a:r>
            <a:r>
              <a:rPr lang="en-US" dirty="0">
                <a:solidFill>
                  <a:srgbClr val="353535"/>
                </a:solidFill>
                <a:latin typeface="Helvetica" charset="0"/>
              </a:rPr>
              <a:t>palate and mental retardation 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796" y="1577123"/>
            <a:ext cx="5235204" cy="5235204"/>
          </a:xfrm>
          <a:prstGeom prst="rect">
            <a:avLst/>
          </a:prstGeom>
        </p:spPr>
      </p:pic>
      <p:sp>
        <p:nvSpPr>
          <p:cNvPr id="19" name="Right Arrow 18"/>
          <p:cNvSpPr/>
          <p:nvPr/>
        </p:nvSpPr>
        <p:spPr>
          <a:xfrm>
            <a:off x="5779664" y="2601396"/>
            <a:ext cx="524933" cy="270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1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85456" y="1095638"/>
            <a:ext cx="2081742" cy="514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Raw Genotype Calls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2185456" y="1963604"/>
            <a:ext cx="2099733" cy="59266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SNP QC using PLINK</a:t>
            </a:r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185456" y="2909888"/>
            <a:ext cx="2099733" cy="59266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SNP imputation using IMPUTE2</a:t>
            </a:r>
            <a:endParaRPr lang="en-US" dirty="0"/>
          </a:p>
        </p:txBody>
      </p:sp>
      <p:cxnSp>
        <p:nvCxnSpPr>
          <p:cNvPr id="8" name="Straight Arrow Connector 7"/>
          <p:cNvCxnSpPr>
            <a:stCxn id="4" idx="2"/>
            <a:endCxn id="5" idx="0"/>
          </p:cNvCxnSpPr>
          <p:nvPr/>
        </p:nvCxnSpPr>
        <p:spPr>
          <a:xfrm>
            <a:off x="3226327" y="1609988"/>
            <a:ext cx="8996" cy="35361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5" idx="2"/>
            <a:endCxn id="6" idx="0"/>
          </p:cNvCxnSpPr>
          <p:nvPr/>
        </p:nvCxnSpPr>
        <p:spPr>
          <a:xfrm>
            <a:off x="3235323" y="2556271"/>
            <a:ext cx="0" cy="35361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3235323" y="3502555"/>
            <a:ext cx="6114553" cy="3136068"/>
            <a:chOff x="3020254" y="3769290"/>
            <a:chExt cx="6784187" cy="3445698"/>
          </a:xfrm>
        </p:grpSpPr>
        <p:sp>
          <p:nvSpPr>
            <p:cNvPr id="13" name="Rectangle 12"/>
            <p:cNvSpPr/>
            <p:nvPr/>
          </p:nvSpPr>
          <p:spPr>
            <a:xfrm>
              <a:off x="4597257" y="5734268"/>
              <a:ext cx="3009762" cy="405797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b="0" i="0" dirty="0" smtClean="0">
                  <a:solidFill>
                    <a:schemeClr val="bg1"/>
                  </a:solidFill>
                  <a:effectLst/>
                  <a:latin typeface="Times" charset="0"/>
                </a:rPr>
                <a:t> Matrix </a:t>
              </a:r>
              <a:r>
                <a:rPr lang="en-US" b="0" i="0" dirty="0" err="1" smtClean="0">
                  <a:solidFill>
                    <a:schemeClr val="bg1"/>
                  </a:solidFill>
                  <a:effectLst/>
                  <a:latin typeface="Times" charset="0"/>
                </a:rPr>
                <a:t>eQTL</a:t>
              </a:r>
              <a:r>
                <a:rPr lang="en-US" b="0" i="0" dirty="0" smtClean="0">
                  <a:solidFill>
                    <a:schemeClr val="bg1"/>
                  </a:solidFill>
                  <a:effectLst/>
                  <a:latin typeface="Times" charset="0"/>
                </a:rPr>
                <a:t> </a:t>
              </a:r>
              <a:r>
                <a:rPr lang="en-US" dirty="0">
                  <a:solidFill>
                    <a:schemeClr val="bg1"/>
                  </a:solidFill>
                  <a:latin typeface="Times" charset="0"/>
                </a:rPr>
                <a:t>or </a:t>
              </a:r>
              <a:r>
                <a:rPr lang="en-US" dirty="0" err="1">
                  <a:solidFill>
                    <a:schemeClr val="bg1"/>
                  </a:solidFill>
                  <a:latin typeface="Times" charset="0"/>
                </a:rPr>
                <a:t>FastQTL</a:t>
              </a:r>
              <a:r>
                <a:rPr lang="en-US" dirty="0">
                  <a:solidFill>
                    <a:schemeClr val="bg1"/>
                  </a:solidFill>
                  <a:latin typeface="Times" charset="0"/>
                </a:rPr>
                <a:t> 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5111539" y="4242617"/>
              <a:ext cx="1981200" cy="67733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/>
                <a:t>Expression</a:t>
              </a:r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7823241" y="4227058"/>
              <a:ext cx="1981200" cy="67733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Covariates</a:t>
              </a:r>
              <a:endParaRPr lang="en-US" dirty="0"/>
            </a:p>
          </p:txBody>
        </p:sp>
        <p:cxnSp>
          <p:nvCxnSpPr>
            <p:cNvPr id="17" name="Straight Arrow Connector 16"/>
            <p:cNvCxnSpPr>
              <a:stCxn id="6" idx="2"/>
              <a:endCxn id="13" idx="0"/>
            </p:cNvCxnSpPr>
            <p:nvPr/>
          </p:nvCxnSpPr>
          <p:spPr>
            <a:xfrm>
              <a:off x="3020254" y="3769290"/>
              <a:ext cx="3081885" cy="196497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6" idx="2"/>
              <a:endCxn id="13" idx="0"/>
            </p:cNvCxnSpPr>
            <p:nvPr/>
          </p:nvCxnSpPr>
          <p:spPr>
            <a:xfrm flipH="1">
              <a:off x="6102138" y="4904393"/>
              <a:ext cx="2711703" cy="829876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6094138" y="4955966"/>
              <a:ext cx="1" cy="76592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unded Rectangle 19"/>
            <p:cNvSpPr/>
            <p:nvPr/>
          </p:nvSpPr>
          <p:spPr>
            <a:xfrm>
              <a:off x="5319006" y="6593196"/>
              <a:ext cx="1550266" cy="62179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eQTLs</a:t>
              </a:r>
              <a:endParaRPr lang="en-US" dirty="0"/>
            </a:p>
          </p:txBody>
        </p:sp>
        <p:cxnSp>
          <p:nvCxnSpPr>
            <p:cNvPr id="21" name="Straight Arrow Connector 20"/>
            <p:cNvCxnSpPr>
              <a:stCxn id="13" idx="2"/>
              <a:endCxn id="20" idx="0"/>
            </p:cNvCxnSpPr>
            <p:nvPr/>
          </p:nvCxnSpPr>
          <p:spPr>
            <a:xfrm flipH="1">
              <a:off x="6094139" y="6140065"/>
              <a:ext cx="7998" cy="45313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25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148</Words>
  <Application>Microsoft Macintosh PowerPoint</Application>
  <PresentationFormat>Widescreen</PresentationFormat>
  <Paragraphs>28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Calibri</vt:lpstr>
      <vt:lpstr>Calibri Light</vt:lpstr>
      <vt:lpstr>Helvetica</vt:lpstr>
      <vt:lpstr>Times</vt:lpstr>
      <vt:lpstr>Arial</vt:lpstr>
      <vt:lpstr>Office Theme</vt:lpstr>
      <vt:lpstr>PEC capstone </vt:lpstr>
      <vt:lpstr>Work flow</vt:lpstr>
      <vt:lpstr>DEX brain cortex genes (vs. other regions) in GTEx V6</vt:lpstr>
      <vt:lpstr>Potential SNP(s) driving SATB2 expression difference</vt:lpstr>
      <vt:lpstr>PowerPoint Presentation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Daifeng Wang</dc:creator>
  <cp:lastModifiedBy>Microsoft Office User</cp:lastModifiedBy>
  <cp:revision>19</cp:revision>
  <dcterms:created xsi:type="dcterms:W3CDTF">2016-07-26T00:45:15Z</dcterms:created>
  <dcterms:modified xsi:type="dcterms:W3CDTF">2016-07-26T13:31:07Z</dcterms:modified>
</cp:coreProperties>
</file>