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6806"/>
  </p:normalViewPr>
  <p:slideViewPr>
    <p:cSldViewPr snapToGrid="0" snapToObjects="1">
      <p:cViewPr varScale="1">
        <p:scale>
          <a:sx n="80" d="100"/>
          <a:sy n="80" d="100"/>
        </p:scale>
        <p:origin x="19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9FD1A-8338-6745-A355-35319A6877A1}" type="datetimeFigureOut">
              <a:rPr lang="en-US" smtClean="0"/>
              <a:t>7/25/16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100EA-6465-0A48-A777-1AA60D880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7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295 prostate cancer samples</a:t>
            </a:r>
            <a:r>
              <a:rPr lang="en-US" baseline="0" dirty="0" smtClean="0"/>
              <a:t> included in PCAWG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100EA-6465-0A48-A777-1AA60D8803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09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2676-2EE1-C941-977C-2E725BCE4DFA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15022-9D0A-8A45-B9F1-1C08F93C9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7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2676-2EE1-C941-977C-2E725BCE4DFA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15022-9D0A-8A45-B9F1-1C08F93C9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1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2676-2EE1-C941-977C-2E725BCE4DFA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15022-9D0A-8A45-B9F1-1C08F93C9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0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 b="0" i="0"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2000" b="0" i="0"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800" b="0" i="0"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600" b="0" i="0"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600" b="0" i="0"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2676-2EE1-C941-977C-2E725BCE4DFA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15022-9D0A-8A45-B9F1-1C08F93C9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2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2676-2EE1-C941-977C-2E725BCE4DFA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15022-9D0A-8A45-B9F1-1C08F93C9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5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2676-2EE1-C941-977C-2E725BCE4DFA}" type="datetimeFigureOut">
              <a:rPr lang="en-US" smtClean="0"/>
              <a:t>7/25/16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15022-9D0A-8A45-B9F1-1C08F93C9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0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2676-2EE1-C941-977C-2E725BCE4DFA}" type="datetimeFigureOut">
              <a:rPr lang="en-US" smtClean="0"/>
              <a:t>7/25/16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15022-9D0A-8A45-B9F1-1C08F93C9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2676-2EE1-C941-977C-2E725BCE4DFA}" type="datetimeFigureOut">
              <a:rPr lang="en-US" smtClean="0"/>
              <a:t>7/25/16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15022-9D0A-8A45-B9F1-1C08F93C9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2676-2EE1-C941-977C-2E725BCE4DFA}" type="datetimeFigureOut">
              <a:rPr lang="en-US" smtClean="0"/>
              <a:t>7/25/16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15022-9D0A-8A45-B9F1-1C08F93C9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3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2676-2EE1-C941-977C-2E725BCE4DFA}" type="datetimeFigureOut">
              <a:rPr lang="en-US" smtClean="0"/>
              <a:t>7/25/16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15022-9D0A-8A45-B9F1-1C08F93C9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8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2676-2EE1-C941-977C-2E725BCE4DFA}" type="datetimeFigureOut">
              <a:rPr lang="en-US" smtClean="0"/>
              <a:t>7/25/16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15022-9D0A-8A45-B9F1-1C08F93C9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14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12676-2EE1-C941-977C-2E725BCE4DFA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15022-9D0A-8A45-B9F1-1C08F93C9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8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DNA genotyping microarray (23andMe)</a:t>
            </a:r>
          </a:p>
          <a:p>
            <a:pPr lvl="1"/>
            <a:r>
              <a:rPr lang="en-US" dirty="0"/>
              <a:t>up to </a:t>
            </a:r>
            <a:r>
              <a:rPr lang="en-US" dirty="0">
                <a:solidFill>
                  <a:srgbClr val="FF0000"/>
                </a:solidFill>
              </a:rPr>
              <a:t>1 million </a:t>
            </a:r>
            <a:r>
              <a:rPr lang="en-US" dirty="0"/>
              <a:t>SNPs per </a:t>
            </a:r>
            <a:r>
              <a:rPr lang="en-US" dirty="0" smtClean="0"/>
              <a:t>genome</a:t>
            </a:r>
          </a:p>
          <a:p>
            <a:pPr lvl="1"/>
            <a:r>
              <a:rPr lang="en-US" dirty="0" smtClean="0"/>
              <a:t>ancestry: maternal &amp; paternal </a:t>
            </a:r>
            <a:r>
              <a:rPr lang="en-US" dirty="0" err="1" smtClean="0"/>
              <a:t>haplogroups</a:t>
            </a:r>
            <a:r>
              <a:rPr lang="en-US" dirty="0" smtClean="0"/>
              <a:t>; global similarity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ealth: traits; drug response; disease risk</a:t>
            </a:r>
          </a:p>
          <a:p>
            <a:r>
              <a:rPr lang="en-US" b="1" dirty="0" smtClean="0"/>
              <a:t>Whole </a:t>
            </a:r>
            <a:r>
              <a:rPr lang="en-US" b="1" dirty="0" err="1" smtClean="0"/>
              <a:t>exome</a:t>
            </a:r>
            <a:r>
              <a:rPr lang="en-US" b="1" dirty="0" smtClean="0"/>
              <a:t> sequencing</a:t>
            </a:r>
          </a:p>
          <a:p>
            <a:pPr lvl="1"/>
            <a:r>
              <a:rPr lang="en-US" dirty="0"/>
              <a:t>~1% of the human genome; ~ </a:t>
            </a:r>
            <a:r>
              <a:rPr lang="en-US" dirty="0">
                <a:solidFill>
                  <a:srgbClr val="FF0000"/>
                </a:solidFill>
              </a:rPr>
              <a:t>30 million</a:t>
            </a:r>
            <a:r>
              <a:rPr lang="en-US" dirty="0"/>
              <a:t> base pairs</a:t>
            </a:r>
          </a:p>
          <a:p>
            <a:pPr lvl="1"/>
            <a:r>
              <a:rPr lang="en-US" dirty="0" smtClean="0"/>
              <a:t>Somatic alterations in clinically relevant/cancer genes</a:t>
            </a:r>
          </a:p>
          <a:p>
            <a:pPr lvl="1"/>
            <a:r>
              <a:rPr lang="en-US" dirty="0" smtClean="0"/>
              <a:t>point mutations/</a:t>
            </a:r>
            <a:r>
              <a:rPr lang="en-US" dirty="0" err="1" smtClean="0"/>
              <a:t>indels</a:t>
            </a:r>
            <a:r>
              <a:rPr lang="en-US" dirty="0" smtClean="0"/>
              <a:t>; copy number alterations</a:t>
            </a:r>
          </a:p>
          <a:p>
            <a:r>
              <a:rPr lang="en-US" b="1" dirty="0" smtClean="0"/>
              <a:t>Whole genome sequencing</a:t>
            </a:r>
          </a:p>
          <a:p>
            <a:pPr lvl="1"/>
            <a:r>
              <a:rPr lang="en-US" dirty="0" smtClean="0"/>
              <a:t>~ </a:t>
            </a:r>
            <a:r>
              <a:rPr lang="en-US" dirty="0" smtClean="0">
                <a:solidFill>
                  <a:srgbClr val="FF0000"/>
                </a:solidFill>
              </a:rPr>
              <a:t>3 billion </a:t>
            </a:r>
            <a:r>
              <a:rPr lang="en-US" dirty="0" smtClean="0"/>
              <a:t>base pairs</a:t>
            </a:r>
          </a:p>
          <a:p>
            <a:pPr lvl="1"/>
            <a:r>
              <a:rPr lang="en-US" dirty="0" smtClean="0"/>
              <a:t>genes (coding regions) + non-coding regions </a:t>
            </a:r>
            <a:r>
              <a:rPr lang="en-US" sz="1800" dirty="0" smtClean="0"/>
              <a:t>(</a:t>
            </a:r>
            <a:r>
              <a:rPr lang="en-US" sz="1800" dirty="0" smtClean="0">
                <a:solidFill>
                  <a:srgbClr val="FF0000"/>
                </a:solidFill>
              </a:rPr>
              <a:t>~99% </a:t>
            </a:r>
            <a:r>
              <a:rPr lang="en-US" sz="1800" dirty="0" smtClean="0"/>
              <a:t>of human genome)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71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Cancer-related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DNA genotyping microarray (23andMe)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1.27x</a:t>
            </a:r>
            <a:r>
              <a:rPr lang="en-US" dirty="0" smtClean="0"/>
              <a:t> higher risk of prostate cancer (22.6% vs. 17.8%)</a:t>
            </a:r>
          </a:p>
          <a:p>
            <a:r>
              <a:rPr lang="en-US" b="1" dirty="0"/>
              <a:t>Whole </a:t>
            </a:r>
            <a:r>
              <a:rPr lang="en-US" b="1" dirty="0" err="1"/>
              <a:t>exome</a:t>
            </a:r>
            <a:r>
              <a:rPr lang="en-US" b="1" dirty="0"/>
              <a:t> sequencing</a:t>
            </a:r>
          </a:p>
          <a:p>
            <a:pPr lvl="1"/>
            <a:r>
              <a:rPr lang="en-US" dirty="0" smtClean="0"/>
              <a:t>19 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+18) genes with point mutations or </a:t>
            </a:r>
            <a:r>
              <a:rPr lang="en-US" dirty="0" err="1" smtClean="0"/>
              <a:t>indels</a:t>
            </a:r>
            <a:endParaRPr lang="en-US" dirty="0" smtClean="0"/>
          </a:p>
          <a:p>
            <a:pPr lvl="1"/>
            <a:r>
              <a:rPr lang="en-US" dirty="0" smtClean="0"/>
              <a:t>104 (</a:t>
            </a:r>
            <a:r>
              <a:rPr lang="en-US" dirty="0" smtClean="0">
                <a:solidFill>
                  <a:srgbClr val="FF0000"/>
                </a:solidFill>
              </a:rPr>
              <a:t>19</a:t>
            </a:r>
            <a:r>
              <a:rPr lang="en-US" dirty="0" smtClean="0"/>
              <a:t>+85) copy number alterations</a:t>
            </a:r>
          </a:p>
          <a:p>
            <a:r>
              <a:rPr lang="en-US" b="1" dirty="0"/>
              <a:t>Whole genome </a:t>
            </a:r>
            <a:r>
              <a:rPr lang="en-US" b="1" dirty="0" smtClean="0"/>
              <a:t>sequencing</a:t>
            </a:r>
          </a:p>
          <a:p>
            <a:pPr lvl="1"/>
            <a:r>
              <a:rPr lang="en-US" dirty="0"/>
              <a:t>median: 3,345 total point mutations</a:t>
            </a:r>
          </a:p>
          <a:p>
            <a:pPr lvl="1"/>
            <a:r>
              <a:rPr lang="en-US" dirty="0" smtClean="0"/>
              <a:t>median: 20 coding point mutations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Zimmerome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7866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</TotalTime>
  <Words>150</Words>
  <Application>Microsoft Macintosh PowerPoint</Application>
  <PresentationFormat>On-screen Show 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PowerPoint Presentation</vt:lpstr>
      <vt:lpstr>Overview</vt:lpstr>
      <vt:lpstr>Cancer-related results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Xiaotong Li</dc:creator>
  <cp:lastModifiedBy>Xiaotong Li</cp:lastModifiedBy>
  <cp:revision>30</cp:revision>
  <dcterms:created xsi:type="dcterms:W3CDTF">2016-07-25T20:28:06Z</dcterms:created>
  <dcterms:modified xsi:type="dcterms:W3CDTF">2016-07-26T00:10:05Z</dcterms:modified>
</cp:coreProperties>
</file>