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505B43D8-3A42-40F6-961C-255B6D06A24E}">
  <a:tblStyle styleId="{505B43D8-3A42-40F6-961C-255B6D06A24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9EFF7"/>
          </a:solidFill>
        </a:fill>
      </a:tcStyle>
    </a:wholeTbl>
    <a:band1H>
      <a:tcStyle>
        <a:fill>
          <a:solidFill>
            <a:srgbClr val="D0DEEF"/>
          </a:solidFill>
        </a:fill>
      </a:tcStyle>
    </a:band1H>
    <a:band1V>
      <a:tcStyle>
        <a:fill>
          <a:solidFill>
            <a:srgbClr val="D0DEEF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1" name="Shape 30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0" type="dt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ctrTitle"/>
          </p:nvPr>
        </p:nvSpPr>
        <p:spPr>
          <a:xfrm>
            <a:off x="685800" y="1122362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2" name="Shape 62"/>
          <p:cNvSpPr txBox="1"/>
          <p:nvPr>
            <p:ph idx="1" type="subTitle"/>
          </p:nvPr>
        </p:nvSpPr>
        <p:spPr>
          <a:xfrm>
            <a:off x="1143000" y="3602037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623887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23887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629841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29841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2" type="body"/>
          </p:nvPr>
        </p:nvSpPr>
        <p:spPr>
          <a:xfrm>
            <a:off x="629841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0" type="dt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6" name="Shape 96"/>
          <p:cNvSpPr txBox="1"/>
          <p:nvPr>
            <p:ph idx="10" type="dt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1" type="ftr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629841" y="457200"/>
            <a:ext cx="294929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x="629841" y="2057400"/>
            <a:ext cx="2949299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629841" y="457200"/>
            <a:ext cx="294929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8" name="Shape 108"/>
          <p:cNvSpPr/>
          <p:nvPr>
            <p:ph idx="2" type="pic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29841" y="2057400"/>
            <a:ext cx="2949299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0" type="dt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cs.google.com/presentation/d/1_MZRjxWynaW_DwU9JStkQTB-SI3hmaz6a3GoJYh5YGQ/edit?usp=sharing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subTitle"/>
          </p:nvPr>
        </p:nvSpPr>
        <p:spPr>
          <a:xfrm>
            <a:off x="0" y="1973300"/>
            <a:ext cx="9144000" cy="1064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Encyclopedia Update</a:t>
            </a:r>
          </a:p>
          <a:p>
            <a:pPr lvl="0">
              <a:spcBef>
                <a:spcPts val="0"/>
              </a:spcBef>
              <a:buNone/>
            </a:pP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July 22, 2016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10500" y="3785400"/>
            <a:ext cx="9123000" cy="10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Jill Moore, Michael Purcaro, Henry Pratt and Zhiping Weng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Weng Lab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UMass Medical School</a:t>
            </a:r>
          </a:p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/>
        </p:nvSpPr>
        <p:spPr>
          <a:xfrm>
            <a:off x="0" y="334150"/>
            <a:ext cx="9144000" cy="66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Incorporating Suggestions for Visualizer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546300" y="1417625"/>
            <a:ext cx="8051400" cy="48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Font typeface="Calibri"/>
              <a:buChar char="-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Heatmaps depicting </a:t>
            </a:r>
          </a:p>
          <a:p>
            <a:pPr indent="-381000" lvl="1" marL="914400" rtl="0">
              <a:spcBef>
                <a:spcPts val="0"/>
              </a:spcBef>
              <a:buSzPct val="100000"/>
              <a:buFont typeface="Calibri"/>
              <a:buChar char="-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expression of nearby genes </a:t>
            </a:r>
          </a:p>
          <a:p>
            <a:pPr indent="-381000" lvl="1" marL="914400" rtl="0">
              <a:spcBef>
                <a:spcPts val="0"/>
              </a:spcBef>
              <a:buSzPct val="100000"/>
              <a:buFont typeface="Calibri"/>
              <a:buChar char="-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activity of candidate REs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>
              <a:spcBef>
                <a:spcPts val="0"/>
              </a:spcBef>
              <a:buSzPct val="100000"/>
              <a:buFont typeface="Calibri"/>
              <a:buChar char="-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Incorporate gene expression data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>
              <a:spcBef>
                <a:spcPts val="0"/>
              </a:spcBef>
              <a:buSzPct val="100000"/>
              <a:buFont typeface="Calibri"/>
              <a:buChar char="-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Incorporate TF data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Goals: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Candidate regulatory element-centric viewer 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Browse and explore candidate REs in several different ways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Shape 21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75567"/>
            <a:ext cx="9144002" cy="501166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/>
          <p:nvPr>
            <p:ph type="title"/>
          </p:nvPr>
        </p:nvSpPr>
        <p:spPr>
          <a:xfrm>
            <a:off x="0" y="2378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Visualizer Prototype: Search Page</a:t>
            </a:r>
          </a:p>
        </p:txBody>
      </p:sp>
      <p:sp>
        <p:nvSpPr>
          <p:cNvPr id="218" name="Shape 21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0" y="2378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Visualizer Prototype: Search Page: Autocomplete</a:t>
            </a:r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98569"/>
            <a:ext cx="9144001" cy="268481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25" name="Shape 225"/>
          <p:cNvSpPr txBox="1"/>
          <p:nvPr/>
        </p:nvSpPr>
        <p:spPr>
          <a:xfrm>
            <a:off x="309650" y="1122600"/>
            <a:ext cx="6938400" cy="26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Search keyword autocomplete for: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Genes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SNPs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Cell types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Tissues</a:t>
            </a:r>
          </a:p>
          <a:p>
            <a:pPr indent="-381000" lvl="0" marL="457200">
              <a:spcBef>
                <a:spcPts val="0"/>
              </a:spcBef>
              <a:buSzPct val="100000"/>
              <a:buChar char="●"/>
            </a:pPr>
            <a:r>
              <a:rPr lang="en" sz="2400"/>
              <a:t>TFs</a:t>
            </a:r>
          </a:p>
        </p:txBody>
      </p:sp>
      <p:sp>
        <p:nvSpPr>
          <p:cNvPr id="226" name="Shape 226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 b="20248" l="0" r="0" t="0"/>
          <a:stretch/>
        </p:blipFill>
        <p:spPr>
          <a:xfrm>
            <a:off x="0" y="1001373"/>
            <a:ext cx="9144001" cy="52570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32" name="Shape 232"/>
          <p:cNvSpPr txBox="1"/>
          <p:nvPr>
            <p:ph type="title"/>
          </p:nvPr>
        </p:nvSpPr>
        <p:spPr>
          <a:xfrm>
            <a:off x="0" y="2378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Visualizer Prototype: Results Page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2500075" y="4793725"/>
            <a:ext cx="3119400" cy="1983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Facets for: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Genome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Cell types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Genomic position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Candidate</a:t>
            </a:r>
            <a:r>
              <a:rPr lang="en"/>
              <a:t> RE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Distance to nearest gene</a:t>
            </a:r>
          </a:p>
          <a:p>
            <a:pPr indent="-228600" lvl="1" marL="914400">
              <a:spcBef>
                <a:spcPts val="0"/>
              </a:spcBef>
              <a:buChar char="○"/>
            </a:pPr>
            <a:r>
              <a:rPr lang="en"/>
              <a:t>Ranks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5837325" y="4793725"/>
            <a:ext cx="3119400" cy="1983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Results table: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Top 10 candidate REs in region</a:t>
            </a: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</a:pPr>
            <a:r>
              <a:rPr lang="en"/>
              <a:t>Genome browser links</a:t>
            </a:r>
          </a:p>
        </p:txBody>
      </p:sp>
      <p:sp>
        <p:nvSpPr>
          <p:cNvPr id="235" name="Shape 235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0" y="21491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Visualizer Prototype: Candidate RE Details</a:t>
            </a:r>
          </a:p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90158"/>
            <a:ext cx="9143998" cy="576783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x="0" y="21491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Visualizer Prototype: Candidate RE Details</a:t>
            </a:r>
          </a:p>
        </p:txBody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50" name="Shape 250"/>
          <p:cNvPicPr preferRelativeResize="0"/>
          <p:nvPr/>
        </p:nvPicPr>
        <p:blipFill rotWithShape="1">
          <a:blip r:embed="rId3">
            <a:alphaModFix/>
          </a:blip>
          <a:srcRect b="0" l="0" r="0" t="2884"/>
          <a:stretch/>
        </p:blipFill>
        <p:spPr>
          <a:xfrm>
            <a:off x="0" y="1731700"/>
            <a:ext cx="9143999" cy="349859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x="0" y="21491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Visualizer Prototype: Heatmaps (D3)</a:t>
            </a:r>
          </a:p>
        </p:txBody>
      </p:sp>
      <p:pic>
        <p:nvPicPr>
          <p:cNvPr id="257" name="Shape 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1100" y="1884399"/>
            <a:ext cx="5141800" cy="3930049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 txBox="1"/>
          <p:nvPr>
            <p:ph idx="1" type="body"/>
          </p:nvPr>
        </p:nvSpPr>
        <p:spPr>
          <a:xfrm>
            <a:off x="231425" y="1249931"/>
            <a:ext cx="7830900" cy="905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Cell types vs Candidate Regulatory Elements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By g</a:t>
            </a:r>
            <a:r>
              <a:rPr lang="en"/>
              <a:t>ene expression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By enhancer-like/promoter-like/CTCF/DNase/etc. ranking</a:t>
            </a:r>
          </a:p>
        </p:txBody>
      </p:sp>
      <p:sp>
        <p:nvSpPr>
          <p:cNvPr id="259" name="Shape 25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 b="23029" l="0" r="0" t="0"/>
          <a:stretch/>
        </p:blipFill>
        <p:spPr>
          <a:xfrm>
            <a:off x="0" y="54150"/>
            <a:ext cx="7830899" cy="6746499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 txBox="1"/>
          <p:nvPr>
            <p:ph type="title"/>
          </p:nvPr>
        </p:nvSpPr>
        <p:spPr>
          <a:xfrm>
            <a:off x="0" y="214925"/>
            <a:ext cx="89223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Visualizer Prototype: Gene Expression Heatmaps (D3)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311700" y="1536631"/>
            <a:ext cx="7830900" cy="905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Cell types vs Nearest genes in Candidate REs</a:t>
            </a:r>
          </a:p>
        </p:txBody>
      </p:sp>
      <p:sp>
        <p:nvSpPr>
          <p:cNvPr id="267" name="Shape 26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Shape 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9178" y="575076"/>
            <a:ext cx="5175672" cy="6798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/>
          <p:nvPr>
            <p:ph type="title"/>
          </p:nvPr>
        </p:nvSpPr>
        <p:spPr>
          <a:xfrm>
            <a:off x="0" y="214925"/>
            <a:ext cx="90213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Visualizer Prototype: Gene Expression Heatmaps (D3)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311700" y="1536631"/>
            <a:ext cx="7830900" cy="905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Cell types vs Nearest genes in Candidate REs</a:t>
            </a: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28571"/>
              <a:buFont typeface="Arial"/>
            </a:pPr>
            <a:r>
              <a:rPr lang="en"/>
              <a:t>D3 Heatmap → sortable! </a:t>
            </a:r>
          </a:p>
        </p:txBody>
      </p:sp>
      <p:sp>
        <p:nvSpPr>
          <p:cNvPr id="275" name="Shape 275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>
            <a:off x="0" y="21491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Visualizer Prototype: Candidate RE Overlap (D3)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311700" y="1536631"/>
            <a:ext cx="7830900" cy="905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</a:pPr>
            <a:r>
              <a:rPr lang="en"/>
              <a:t>Venn diagram for overlap of Candidate REs across cell types</a:t>
            </a:r>
          </a:p>
        </p:txBody>
      </p:sp>
      <p:sp>
        <p:nvSpPr>
          <p:cNvPr id="282" name="Shape 28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283" name="Shape 283"/>
          <p:cNvPicPr preferRelativeResize="0"/>
          <p:nvPr/>
        </p:nvPicPr>
        <p:blipFill rotWithShape="1">
          <a:blip r:embed="rId3">
            <a:alphaModFix/>
          </a:blip>
          <a:srcRect b="0" l="0" r="32400" t="13352"/>
          <a:stretch/>
        </p:blipFill>
        <p:spPr>
          <a:xfrm>
            <a:off x="1144250" y="2087699"/>
            <a:ext cx="7756824" cy="418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/>
        </p:nvSpPr>
        <p:spPr>
          <a:xfrm>
            <a:off x="0" y="388200"/>
            <a:ext cx="914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Registry of Candidate </a:t>
            </a: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Regulatory Elements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546300" y="1346200"/>
            <a:ext cx="8051400" cy="43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Font typeface="Calibri"/>
              <a:buChar char="-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Candidate regulatory elements are anchored on DNase master</a:t>
            </a: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 peaks generated by Stam lab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>
              <a:spcBef>
                <a:spcPts val="0"/>
              </a:spcBef>
              <a:buSzPct val="100000"/>
              <a:buFont typeface="Calibri"/>
              <a:buChar char="-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We annotated candidate REs with information such as closest gene, enhancer-like activity, promoter-like activity etc.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>
              <a:spcBef>
                <a:spcPts val="0"/>
              </a:spcBef>
              <a:buSzPct val="100000"/>
              <a:buFont typeface="Calibri"/>
              <a:buChar char="-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Users will be able to search and filter </a:t>
            </a: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candidate </a:t>
            </a: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REs based on many different features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39" name="Shape 139"/>
          <p:cNvSpPr txBox="1"/>
          <p:nvPr/>
        </p:nvSpPr>
        <p:spPr>
          <a:xfrm>
            <a:off x="610350" y="5441550"/>
            <a:ext cx="7923300" cy="9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Last Call Presentation: </a:t>
            </a:r>
            <a:r>
              <a:rPr lang="en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https://docs.google.com/presentation/d/1_MZRjxWynaW_DwU9JStkQTB-SI3hmaz6a3GoJYh5YGQ/edit?usp=sharing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idx="4294967295" type="subTitle"/>
          </p:nvPr>
        </p:nvSpPr>
        <p:spPr>
          <a:xfrm>
            <a:off x="0" y="2458525"/>
            <a:ext cx="9144000" cy="1064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Additional Slides</a:t>
            </a:r>
          </a:p>
        </p:txBody>
      </p:sp>
      <p:sp>
        <p:nvSpPr>
          <p:cNvPr id="289" name="Shape 28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Shape 2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257" y="842308"/>
            <a:ext cx="8274900" cy="56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 txBox="1"/>
          <p:nvPr/>
        </p:nvSpPr>
        <p:spPr>
          <a:xfrm>
            <a:off x="0" y="253422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 400K </a:t>
            </a:r>
            <a:r>
              <a:rPr lang="en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Distal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Promoter-like Candidate Regulatory Elements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918208" y="2352576"/>
            <a:ext cx="1731000" cy="369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 Enhancer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3099833" y="3505830"/>
            <a:ext cx="1646400" cy="369300"/>
          </a:xfrm>
          <a:prstGeom prst="rect">
            <a:avLst/>
          </a:prstGeom>
          <a:solidFill>
            <a:srgbClr val="FFE79A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Weak Enhancer</a:t>
            </a:r>
          </a:p>
        </p:txBody>
      </p:sp>
      <p:sp>
        <p:nvSpPr>
          <p:cNvPr id="298" name="Shape 298"/>
          <p:cNvSpPr txBox="1"/>
          <p:nvPr>
            <p:ph idx="12" type="sldNum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Shape 3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257" y="903440"/>
            <a:ext cx="8274900" cy="55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Shape 304"/>
          <p:cNvSpPr txBox="1"/>
          <p:nvPr/>
        </p:nvSpPr>
        <p:spPr>
          <a:xfrm>
            <a:off x="0" y="253422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 400K </a:t>
            </a:r>
            <a:r>
              <a:rPr lang="en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Proximal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Enhancer-like Candidate Regulatory Elements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1101483" y="1456316"/>
            <a:ext cx="1709100" cy="369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Active Promoter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2810563" y="3020138"/>
            <a:ext cx="1657800" cy="369300"/>
          </a:xfrm>
          <a:prstGeom prst="rect">
            <a:avLst/>
          </a:prstGeom>
          <a:solidFill>
            <a:srgbClr val="EE6E8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Weak Promoter</a:t>
            </a:r>
          </a:p>
        </p:txBody>
      </p:sp>
      <p:sp>
        <p:nvSpPr>
          <p:cNvPr id="307" name="Shape 307"/>
          <p:cNvSpPr txBox="1"/>
          <p:nvPr>
            <p:ph idx="12" type="sldNum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/>
        </p:nvSpPr>
        <p:spPr>
          <a:xfrm>
            <a:off x="0" y="334150"/>
            <a:ext cx="9144000" cy="66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Incorporating Suggestions from Last AWG Call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546300" y="1417625"/>
            <a:ext cx="8051400" cy="48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Font typeface="Calibri"/>
              <a:buChar char="-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Gene information: currently include closest gene (by TSS) but include additional information such as TAD boundaries and GREAT style gene assignment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>
              <a:spcBef>
                <a:spcPts val="0"/>
              </a:spcBef>
              <a:buSzPct val="100000"/>
              <a:buFont typeface="Calibri"/>
              <a:buChar char="-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Heatmaps depicting expression of nearby genes or activity of candidate REs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>
              <a:spcBef>
                <a:spcPts val="0"/>
              </a:spcBef>
              <a:buSzPct val="100000"/>
              <a:buFont typeface="Calibri"/>
              <a:buChar char="-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Incorporate methylation data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70" y="362855"/>
            <a:ext cx="7924500" cy="61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4122057" y="6488667"/>
            <a:ext cx="13623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-log(P-value)</a:t>
            </a:r>
          </a:p>
        </p:txBody>
      </p:sp>
      <p:sp>
        <p:nvSpPr>
          <p:cNvPr id="153" name="Shape 153"/>
          <p:cNvSpPr txBox="1"/>
          <p:nvPr/>
        </p:nvSpPr>
        <p:spPr>
          <a:xfrm rot="-5400000">
            <a:off x="-1609025" y="3304124"/>
            <a:ext cx="41589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100K Randomly Selected Master Peaks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2235200" y="493485"/>
            <a:ext cx="6192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P-value Distribution of Master Peaks</a:t>
            </a:r>
          </a:p>
        </p:txBody>
      </p:sp>
      <p:graphicFrame>
        <p:nvGraphicFramePr>
          <p:cNvPr id="155" name="Shape 155"/>
          <p:cNvGraphicFramePr/>
          <p:nvPr/>
        </p:nvGraphicFramePr>
        <p:xfrm>
          <a:off x="3633846" y="157642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{505B43D8-3A42-40F6-961C-255B6D06A24E}</a:tableStyleId>
              </a:tblPr>
              <a:tblGrid>
                <a:gridCol w="1850575"/>
                <a:gridCol w="1850575"/>
              </a:tblGrid>
              <a:tr h="8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Cutoff</a:t>
                      </a: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 Peaks</a:t>
                      </a: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586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 Peaks</a:t>
                      </a: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4,193,929</a:t>
                      </a: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586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-log(P) &gt; 10</a:t>
                      </a: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2,318,714</a:t>
                      </a: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586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-log(P) &gt; 15</a:t>
                      </a: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1,982,968</a:t>
                      </a: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586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-log(P) &gt; 20</a:t>
                      </a: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1,767,421</a:t>
                      </a: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56" name="Shape 156"/>
          <p:cNvSpPr/>
          <p:nvPr/>
        </p:nvSpPr>
        <p:spPr>
          <a:xfrm>
            <a:off x="3639275" y="3639275"/>
            <a:ext cx="3701100" cy="523200"/>
          </a:xfrm>
          <a:prstGeom prst="rect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57" name="Shape 157"/>
          <p:cNvCxnSpPr/>
          <p:nvPr/>
        </p:nvCxnSpPr>
        <p:spPr>
          <a:xfrm flipH="1" rot="10800000">
            <a:off x="1940950" y="404500"/>
            <a:ext cx="16200" cy="56286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dash"/>
            <a:round/>
            <a:headEnd len="lg" w="lg" type="none"/>
            <a:tailEnd len="lg" w="lg" type="none"/>
          </a:ln>
        </p:spPr>
      </p:cxnSp>
      <p:sp>
        <p:nvSpPr>
          <p:cNvPr id="158" name="Shape 158"/>
          <p:cNvSpPr txBox="1"/>
          <p:nvPr>
            <p:ph idx="12" type="sldNum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/>
        </p:nvSpPr>
        <p:spPr>
          <a:xfrm>
            <a:off x="0" y="350472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Overlap with ChromHMM States</a:t>
            </a:r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900" y="2105112"/>
            <a:ext cx="2047875" cy="279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527025" y="1374825"/>
            <a:ext cx="2733600" cy="8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 State model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ENCODE Predictions (2012)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 txBox="1"/>
          <p:nvPr/>
        </p:nvSpPr>
        <p:spPr>
          <a:xfrm>
            <a:off x="3671600" y="1746850"/>
            <a:ext cx="5337600" cy="45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Divided candidate REs into two groups: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>
              <a:spcBef>
                <a:spcPts val="0"/>
              </a:spcBef>
              <a:buSzPct val="100000"/>
              <a:buFont typeface="Calibri"/>
              <a:buChar char="-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Proximal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 &lt; 2Kb from GENCODE TSS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>
              <a:spcBef>
                <a:spcPts val="0"/>
              </a:spcBef>
              <a:buSzPct val="100000"/>
              <a:buFont typeface="Calibri"/>
              <a:buChar char="-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Distal &gt; 2Kb from GENCODE TSS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257" y="842308"/>
            <a:ext cx="8274900" cy="56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0" y="253422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 400K </a:t>
            </a:r>
            <a:r>
              <a:rPr lang="en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Proximal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Promoter-like Candidate Regulatory Elements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1432787" y="1053876"/>
            <a:ext cx="1709100" cy="369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Active Promoter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2568713" y="3117188"/>
            <a:ext cx="1657800" cy="369300"/>
          </a:xfrm>
          <a:prstGeom prst="rect">
            <a:avLst/>
          </a:prstGeom>
          <a:solidFill>
            <a:srgbClr val="EE6E8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Weak Promoter</a:t>
            </a:r>
          </a:p>
        </p:txBody>
      </p:sp>
      <p:sp>
        <p:nvSpPr>
          <p:cNvPr id="176" name="Shape 176"/>
          <p:cNvSpPr txBox="1"/>
          <p:nvPr>
            <p:ph idx="12" type="sldNum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257" y="842308"/>
            <a:ext cx="8274900" cy="56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/>
        </p:nvSpPr>
        <p:spPr>
          <a:xfrm>
            <a:off x="812189" y="1040612"/>
            <a:ext cx="1731000" cy="369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 Enhancer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2543241" y="2614991"/>
            <a:ext cx="1646399" cy="369300"/>
          </a:xfrm>
          <a:prstGeom prst="rect">
            <a:avLst/>
          </a:prstGeom>
          <a:solidFill>
            <a:srgbClr val="FFE79A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Weak Enhancer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0" y="253422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 400K </a:t>
            </a:r>
            <a:r>
              <a:rPr lang="en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Distal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Enhancer-like Candidate Regulatory Elements</a:t>
            </a:r>
          </a:p>
        </p:txBody>
      </p:sp>
      <p:sp>
        <p:nvSpPr>
          <p:cNvPr id="185" name="Shape 185"/>
          <p:cNvSpPr txBox="1"/>
          <p:nvPr>
            <p:ph idx="12" type="sldNum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/>
        </p:nvSpPr>
        <p:spPr>
          <a:xfrm>
            <a:off x="0" y="350472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 on Genome Browser</a:t>
            </a:r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08812"/>
            <a:ext cx="9143999" cy="404037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/>
        </p:nvSpPr>
        <p:spPr>
          <a:xfrm>
            <a:off x="35450" y="4199862"/>
            <a:ext cx="1470600" cy="85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b="1" lang="e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H3K4me3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35450" y="3340362"/>
            <a:ext cx="1470600" cy="85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1800">
                <a:solidFill>
                  <a:srgbClr val="1262EB"/>
                </a:solidFill>
                <a:latin typeface="Calibri"/>
                <a:ea typeface="Calibri"/>
                <a:cs typeface="Calibri"/>
                <a:sym typeface="Calibri"/>
              </a:rPr>
              <a:t>H3K27ac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35450" y="2420637"/>
            <a:ext cx="1470600" cy="85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1800">
                <a:solidFill>
                  <a:srgbClr val="06DA93"/>
                </a:solidFill>
                <a:latin typeface="Calibri"/>
                <a:ea typeface="Calibri"/>
                <a:cs typeface="Calibri"/>
                <a:sym typeface="Calibri"/>
              </a:rPr>
              <a:t>DNase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35450" y="2259412"/>
            <a:ext cx="1470600" cy="26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1200">
                <a:latin typeface="Calibri"/>
                <a:ea typeface="Calibri"/>
                <a:cs typeface="Calibri"/>
                <a:sym typeface="Calibri"/>
              </a:rPr>
              <a:t>V3 Enhancer-like Regions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35450" y="1981487"/>
            <a:ext cx="1470600" cy="26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1200">
                <a:latin typeface="Calibri"/>
                <a:ea typeface="Calibri"/>
                <a:cs typeface="Calibri"/>
                <a:sym typeface="Calibri"/>
              </a:rPr>
              <a:t>Master Peaks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35450" y="1797187"/>
            <a:ext cx="1470600" cy="26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1200">
                <a:latin typeface="Calibri"/>
                <a:ea typeface="Calibri"/>
                <a:cs typeface="Calibri"/>
                <a:sym typeface="Calibri"/>
              </a:rPr>
              <a:t>Master Peaks</a:t>
            </a:r>
          </a:p>
        </p:txBody>
      </p:sp>
      <p:sp>
        <p:nvSpPr>
          <p:cNvPr id="198" name="Shape 198"/>
          <p:cNvSpPr txBox="1"/>
          <p:nvPr>
            <p:ph idx="12" type="sldNum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4294967295" type="subTitle"/>
          </p:nvPr>
        </p:nvSpPr>
        <p:spPr>
          <a:xfrm>
            <a:off x="0" y="2458525"/>
            <a:ext cx="9144000" cy="1064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Progress on Search &amp; Visualization</a:t>
            </a:r>
          </a:p>
        </p:txBody>
      </p:sp>
      <p:sp>
        <p:nvSpPr>
          <p:cNvPr id="204" name="Shape 20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