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6" r:id="rId3"/>
    <p:sldId id="257" r:id="rId4"/>
    <p:sldId id="258" r:id="rId5"/>
    <p:sldId id="273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104" y="-1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DC2C5-F31B-DE41-BA9A-280984B0B99B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DAC17-6F74-BF45-BD70-1C040F64B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950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F2491-51A3-4D46-8A11-1C4F3B39D74C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D0059-A85F-0340-A8C1-7CAC70FF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70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6F40-5455-5740-A8D0-192ED3F48403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2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DFCD-CF35-AA4D-BA15-C73BD8CFA3E8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0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C02F-E8BA-5A43-BA93-AD3BE584419A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2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CFF-71E2-6E43-B15C-85455C9D843A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7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A3AC-4418-2F41-9954-7F9C5C8BB8BF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6828-617F-F640-A154-0D68735F1B96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9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723E-0D6A-3F49-8A5F-3BC63BCFF2DB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0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E50-B502-BD4B-8F39-895F369146F9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0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7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14A0-293F-2E4C-AC93-1E9B547B4DFD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9D97-4F6D-D445-A641-5B713322ADDC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8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83521-B011-314D-AF9C-6D07E9A0C56C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467B8-3029-4C41-A44E-3F22BB6D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7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4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4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VINAS: an integrative tool for </a:t>
            </a:r>
            <a:r>
              <a:rPr lang="en-US" b="1" i="1" u="sng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ariant </a:t>
            </a:r>
            <a:r>
              <a:rPr lang="en-US" b="1" i="1" u="sng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mpact </a:t>
            </a:r>
            <a:r>
              <a:rPr lang="en-US" dirty="0" err="1" smtClean="0"/>
              <a:t>Burde</a:t>
            </a:r>
            <a:r>
              <a:rPr lang="en-US" b="1" i="1" u="sng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b="1" i="1" u="sng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/>
              <a:t>nalysi</a:t>
            </a:r>
            <a:r>
              <a:rPr lang="en-US" b="1" i="1" u="sng" dirty="0" err="1" smtClean="0">
                <a:solidFill>
                  <a:srgbClr val="FF0000"/>
                </a:solidFill>
              </a:rPr>
              <a:t>S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JZ &amp; AG &amp; LL</a:t>
            </a:r>
          </a:p>
          <a:p>
            <a:r>
              <a:rPr lang="en-US" dirty="0" smtClean="0"/>
              <a:t>ENCODE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3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E50-B502-BD4B-8F39-895F369146F9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578"/>
            <a:ext cx="8229600" cy="561104"/>
          </a:xfrm>
        </p:spPr>
        <p:txBody>
          <a:bodyPr>
            <a:noAutofit/>
          </a:bodyPr>
          <a:lstStyle/>
          <a:p>
            <a:r>
              <a:rPr lang="en-US" sz="2800" dirty="0" smtClean="0"/>
              <a:t>Local context effect is different among cancer types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841479" y="1215265"/>
            <a:ext cx="7441933" cy="3988279"/>
            <a:chOff x="841479" y="879311"/>
            <a:chExt cx="7441933" cy="3988279"/>
          </a:xfrm>
        </p:grpSpPr>
        <p:grpSp>
          <p:nvGrpSpPr>
            <p:cNvPr id="11" name="Group 10"/>
            <p:cNvGrpSpPr/>
            <p:nvPr/>
          </p:nvGrpSpPr>
          <p:grpSpPr>
            <a:xfrm>
              <a:off x="841479" y="924074"/>
              <a:ext cx="3364375" cy="3943516"/>
              <a:chOff x="841479" y="924074"/>
              <a:chExt cx="3364375" cy="3943516"/>
            </a:xfrm>
          </p:grpSpPr>
          <p:pic>
            <p:nvPicPr>
              <p:cNvPr id="6" name="Shape 151" descr="Screenshot 2016-07-01 16.03.35.png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41479" y="924074"/>
                <a:ext cx="3364375" cy="3206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467421" y="4498258"/>
                <a:ext cx="21124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u="sng" dirty="0" smtClean="0">
                    <a:solidFill>
                      <a:srgbClr val="0000FF"/>
                    </a:solidFill>
                  </a:rPr>
                  <a:t>Breast Cancer 5mer</a:t>
                </a:r>
                <a:endParaRPr lang="en-US" b="1" i="1" u="sng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822988" y="879311"/>
              <a:ext cx="3460424" cy="3988279"/>
              <a:chOff x="4822988" y="879311"/>
              <a:chExt cx="3460424" cy="3988279"/>
            </a:xfrm>
          </p:grpSpPr>
          <p:pic>
            <p:nvPicPr>
              <p:cNvPr id="5" name="Shape 150" descr="Screenshot 2016-07-01 15.55.03.pn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822988" y="879311"/>
                <a:ext cx="3460424" cy="3295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576755" y="4498258"/>
                <a:ext cx="1952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u="sng" dirty="0" smtClean="0">
                    <a:solidFill>
                      <a:srgbClr val="FF0000"/>
                    </a:solidFill>
                  </a:rPr>
                  <a:t>Liver Cancer 5mer</a:t>
                </a:r>
                <a:endParaRPr lang="en-US" b="1" i="1" u="sng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533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5990" y="6353657"/>
            <a:ext cx="2133600" cy="365125"/>
          </a:xfrm>
        </p:spPr>
        <p:txBody>
          <a:bodyPr/>
          <a:lstStyle/>
          <a:p>
            <a:fld id="{9642EE50-B502-BD4B-8F39-895F369146F9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24"/>
            <a:ext cx="8229600" cy="561104"/>
          </a:xfrm>
        </p:spPr>
        <p:txBody>
          <a:bodyPr>
            <a:noAutofit/>
          </a:bodyPr>
          <a:lstStyle/>
          <a:p>
            <a:r>
              <a:rPr lang="en-US" sz="2800" dirty="0" smtClean="0"/>
              <a:t>Larger Scale covariate effect also affect BMR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1734" y="532551"/>
            <a:ext cx="342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MutRate_CpG</a:t>
            </a:r>
            <a:r>
              <a:rPr lang="en-US" dirty="0" smtClean="0">
                <a:solidFill>
                  <a:srgbClr val="008000"/>
                </a:solidFill>
              </a:rPr>
              <a:t> – </a:t>
            </a:r>
            <a:r>
              <a:rPr lang="en-US" dirty="0" err="1" smtClean="0">
                <a:solidFill>
                  <a:srgbClr val="008000"/>
                </a:solidFill>
              </a:rPr>
              <a:t>MutRate_nonCpG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9046" y="1034205"/>
            <a:ext cx="4252452" cy="5214782"/>
            <a:chOff x="151822" y="1525845"/>
            <a:chExt cx="4252452" cy="5214782"/>
          </a:xfrm>
        </p:grpSpPr>
        <p:pic>
          <p:nvPicPr>
            <p:cNvPr id="6" name="Shape 170" descr="Screenshot 2016-07-05 14.40.23.png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37840" y="1558622"/>
              <a:ext cx="3905224" cy="2314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171" descr="Screenshot 2016-07-05 14.40.3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1668" y="4012337"/>
              <a:ext cx="3721625" cy="2257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151822" y="1525845"/>
              <a:ext cx="4252452" cy="4795035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9953" y="6371295"/>
              <a:ext cx="1563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u="sng" dirty="0" smtClean="0">
                  <a:solidFill>
                    <a:srgbClr val="0000FF"/>
                  </a:solidFill>
                </a:rPr>
                <a:t>Breast Cancer</a:t>
              </a:r>
              <a:endParaRPr lang="en-US" b="1" i="1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08757" y="1036899"/>
            <a:ext cx="4504139" cy="5214781"/>
            <a:chOff x="4639861" y="1528539"/>
            <a:chExt cx="4504139" cy="5214781"/>
          </a:xfrm>
        </p:grpSpPr>
        <p:pic>
          <p:nvPicPr>
            <p:cNvPr id="9" name="Shape 179" descr="Screenshot 2016-07-05 15.19.20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39861" y="1656211"/>
              <a:ext cx="4126625" cy="2465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180" descr="Screenshot 2016-07-05 15.19.27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39826" y="4173230"/>
              <a:ext cx="3646974" cy="2099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711290" y="1528539"/>
              <a:ext cx="4432710" cy="4795035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14175" y="6373988"/>
              <a:ext cx="1403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u="sng" dirty="0" smtClean="0">
                  <a:solidFill>
                    <a:srgbClr val="FF0000"/>
                  </a:solidFill>
                </a:rPr>
                <a:t>Liver Cancer</a:t>
              </a:r>
              <a:endParaRPr lang="en-US" b="1" i="1" u="sng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46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E50-B502-BD4B-8F39-895F369146F9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012"/>
            <a:ext cx="8229600" cy="561104"/>
          </a:xfrm>
        </p:spPr>
        <p:txBody>
          <a:bodyPr>
            <a:noAutofit/>
          </a:bodyPr>
          <a:lstStyle/>
          <a:p>
            <a:r>
              <a:rPr lang="en-US" sz="2800" dirty="0" smtClean="0"/>
              <a:t>Larger Scale covariate effect also affect BMR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2308" y="1170459"/>
            <a:ext cx="8296698" cy="2274878"/>
            <a:chOff x="177858" y="1022967"/>
            <a:chExt cx="8296698" cy="2274878"/>
          </a:xfrm>
        </p:grpSpPr>
        <p:pic>
          <p:nvPicPr>
            <p:cNvPr id="6" name="Shape 210" descr="Screenshot 2016-07-05 22.56.00.png"/>
            <p:cNvPicPr preferRelativeResize="0"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77858" y="1253600"/>
              <a:ext cx="2764913" cy="1915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211" descr="Screenshot 2016-07-05 22.56.09.png"/>
            <p:cNvPicPr preferRelativeResize="0"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42771" y="1154064"/>
              <a:ext cx="2788869" cy="184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212" descr="Screenshot 2016-07-05 22.56.24.png"/>
            <p:cNvPicPr preferRelativeResize="0"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70629" y="1022967"/>
              <a:ext cx="2303927" cy="22748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590800" y="594301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MutRate_top_20%GC – MutRate_bottom_20%GC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4516" y="6448323"/>
            <a:ext cx="14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Breast Cancer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19717" y="3680538"/>
            <a:ext cx="8421880" cy="2558524"/>
            <a:chOff x="264920" y="3598598"/>
            <a:chExt cx="8421880" cy="2558524"/>
          </a:xfrm>
        </p:grpSpPr>
        <p:pic>
          <p:nvPicPr>
            <p:cNvPr id="11" name="Shape 234" descr="Screenshot 2016-07-06 01.27.44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4920" y="3598598"/>
              <a:ext cx="2729450" cy="2558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235" descr="Screenshot 2016-07-06 01.27.51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11419" y="3772986"/>
              <a:ext cx="2288025" cy="2209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Shape 236" descr="Screenshot 2016-07-06 01.28.19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98801" y="3698035"/>
              <a:ext cx="2487999" cy="2359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Rectangle 15"/>
          <p:cNvSpPr/>
          <p:nvPr/>
        </p:nvSpPr>
        <p:spPr>
          <a:xfrm>
            <a:off x="213032" y="1032387"/>
            <a:ext cx="8930968" cy="2412950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1116890"/>
            <a:ext cx="156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u="sng" dirty="0" smtClean="0">
                <a:solidFill>
                  <a:srgbClr val="0000FF"/>
                </a:solidFill>
              </a:rPr>
              <a:t>Breast Cancer</a:t>
            </a:r>
            <a:endParaRPr lang="en-US" b="1" i="1" u="sng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032" y="3697987"/>
            <a:ext cx="8930968" cy="2541075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04465" y="3783297"/>
            <a:ext cx="140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u="sng" dirty="0" smtClean="0">
                <a:solidFill>
                  <a:srgbClr val="FF0000"/>
                </a:solidFill>
              </a:rPr>
              <a:t>Liver Cancer</a:t>
            </a:r>
            <a:endParaRPr lang="en-US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1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227" descr="Screenshot 2016-07-05 22.43.5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45225" y="179623"/>
            <a:ext cx="7234904" cy="65418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E50-B502-BD4B-8F39-895F369146F9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677" y="622710"/>
            <a:ext cx="1753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Breast Cancer</a:t>
            </a:r>
          </a:p>
          <a:p>
            <a:r>
              <a:rPr lang="en-US" dirty="0" smtClean="0"/>
              <a:t>Red: top 20% GC</a:t>
            </a:r>
          </a:p>
          <a:p>
            <a:r>
              <a:rPr lang="en-US" dirty="0" smtClean="0"/>
              <a:t>Green: bottom 20% GC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3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14</a:t>
            </a:fld>
            <a:endParaRPr lang="en-US"/>
          </a:p>
        </p:txBody>
      </p:sp>
      <p:pic>
        <p:nvPicPr>
          <p:cNvPr id="4" name="Shape 250" descr="Screenshot 2016-07-06 01.28.0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2275" y="868725"/>
            <a:ext cx="7190369" cy="47602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5677" y="268560"/>
            <a:ext cx="1753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 Cancer</a:t>
            </a:r>
          </a:p>
          <a:p>
            <a:r>
              <a:rPr lang="en-US" dirty="0" smtClean="0"/>
              <a:t>Red: top 20% GC</a:t>
            </a:r>
          </a:p>
          <a:p>
            <a:r>
              <a:rPr lang="en-US" dirty="0" smtClean="0"/>
              <a:t>Green: bottom 20% GC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77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342" descr="Screenshot 2016-07-06 18.18.46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356" y="303161"/>
            <a:ext cx="7308540" cy="62529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8194" y="3154516"/>
            <a:ext cx="161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0000FF"/>
                </a:solidFill>
              </a:rPr>
              <a:t>Liver GC effect</a:t>
            </a:r>
            <a:endParaRPr lang="en-US" b="1" i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74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16</a:t>
            </a:fld>
            <a:endParaRPr lang="en-US"/>
          </a:p>
        </p:txBody>
      </p:sp>
      <p:pic>
        <p:nvPicPr>
          <p:cNvPr id="4" name="Shape 320" descr="Screenshot 2016-07-06 18.18.0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2747" y="2859287"/>
            <a:ext cx="4566866" cy="33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28" descr="Screenshot 2016-07-06 18.18.3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9847" y="842941"/>
            <a:ext cx="4520476" cy="38683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28838" y="229419"/>
            <a:ext cx="583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Binomial test of mutation rate of top and bottom 20 GC bins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1936" y="1843549"/>
            <a:ext cx="14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Breast Cancer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6219" y="5379884"/>
            <a:ext cx="133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Liver Cancer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1728838" y="2212881"/>
            <a:ext cx="364986" cy="646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  <a:endCxn id="5" idx="2"/>
          </p:cNvCxnSpPr>
          <p:nvPr/>
        </p:nvCxnSpPr>
        <p:spPr>
          <a:xfrm flipH="1" flipV="1">
            <a:off x="6220085" y="4711290"/>
            <a:ext cx="523294" cy="668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05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17</a:t>
            </a:fld>
            <a:endParaRPr lang="en-US"/>
          </a:p>
        </p:txBody>
      </p:sp>
      <p:pic>
        <p:nvPicPr>
          <p:cNvPr id="4" name="Shape 432" descr="Screenshot 2016-07-08 16.27.47.png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99197" y="3503263"/>
            <a:ext cx="4455352" cy="33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433" descr="Screenshot 2016-07-08 16.28.27.png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197" y="296103"/>
            <a:ext cx="4528049" cy="327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34" descr="Screenshot 2016-07-08 16.28.52.png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35" y="186950"/>
            <a:ext cx="4278413" cy="31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35" descr="Screenshot 2016-07-08 16.28.40.png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283" y="3376025"/>
            <a:ext cx="4684688" cy="34726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657874" y="3052859"/>
            <a:ext cx="2482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Breast Cancer, Replication Timing, 5mer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92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18</a:t>
            </a:fld>
            <a:endParaRPr lang="en-US"/>
          </a:p>
        </p:txBody>
      </p:sp>
      <p:pic>
        <p:nvPicPr>
          <p:cNvPr id="4" name="Shape 442" descr="Screenshot 2016-07-08 16.35.18.png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5460"/>
            <a:ext cx="3973850" cy="30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443" descr="Screenshot 2016-07-08 16.35.32.png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680" y="0"/>
            <a:ext cx="3934320" cy="301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44" descr="Screenshot 2016-07-08 16.35.42.png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319061"/>
            <a:ext cx="4344749" cy="340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45" descr="Screenshot 2016-07-08 16.35.53.png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9250" y="3242105"/>
            <a:ext cx="4344750" cy="33239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657874" y="3052859"/>
            <a:ext cx="248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Liver Cancer, Replication Timing, 5mer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19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7071" y="317564"/>
            <a:ext cx="8229600" cy="561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What is an ideal burden test tool?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78387" y="1261806"/>
            <a:ext cx="7728155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Single nucleotide resolution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Automatic training data selection: no user </a:t>
            </a:r>
            <a:r>
              <a:rPr lang="en-US" dirty="0" err="1" smtClean="0"/>
              <a:t>intervetion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Handle Heterogeneities from multiple sources: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Local context effect, AGC -&gt; ATC </a:t>
            </a:r>
            <a:r>
              <a:rPr lang="is-IS" dirty="0" smtClean="0"/>
              <a:t>…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L</a:t>
            </a:r>
            <a:r>
              <a:rPr lang="is-IS" dirty="0" smtClean="0"/>
              <a:t>arge scale covariate effect: GC, chromatin accessbility, replication timing...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S</a:t>
            </a:r>
            <a:r>
              <a:rPr lang="is-IS" dirty="0" smtClean="0"/>
              <a:t>ample &amp; cancer effect: patient specific mutation rate per cancer type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Local variant impact effect: Funseq or other scores, like conservation</a:t>
            </a:r>
          </a:p>
        </p:txBody>
      </p:sp>
    </p:spTree>
    <p:extLst>
      <p:ext uri="{BB962C8B-B14F-4D97-AF65-F5344CB8AC3E}">
        <p14:creationId xmlns:p14="http://schemas.microsoft.com/office/powerpoint/2010/main" val="105080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CFF-71E2-6E43-B15C-85455C9D843A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5419" y="483419"/>
            <a:ext cx="1705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First of all,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677" y="1712451"/>
            <a:ext cx="7292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pple Chancery"/>
                <a:cs typeface="Apple Chancery"/>
              </a:rPr>
              <a:t>Pardon our appearance while we build </a:t>
            </a:r>
            <a:r>
              <a:rPr lang="en-US" sz="6000" dirty="0" smtClean="0">
                <a:latin typeface="Apple Chancery"/>
                <a:cs typeface="Apple Chancery"/>
              </a:rPr>
              <a:t>for </a:t>
            </a:r>
            <a:r>
              <a:rPr lang="en-US" sz="6000" dirty="0" smtClean="0">
                <a:latin typeface="Apple Chancery"/>
                <a:cs typeface="Apple Chancery"/>
              </a:rPr>
              <a:t>the future</a:t>
            </a:r>
            <a:endParaRPr lang="en-US" sz="60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4253949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7071" y="317564"/>
            <a:ext cx="8229600" cy="561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Our VINAS model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0065" y="1024192"/>
            <a:ext cx="7603612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Two important part of VINAS: 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dirty="0" smtClean="0"/>
              <a:t>Background mutation rate (BMR) estimation at single nucleotide resolution: </a:t>
            </a:r>
            <a:r>
              <a:rPr lang="en-US" dirty="0" smtClean="0">
                <a:solidFill>
                  <a:srgbClr val="0000FF"/>
                </a:solidFill>
              </a:rPr>
              <a:t>logistic regression/random forest/</a:t>
            </a:r>
            <a:r>
              <a:rPr lang="en-US" dirty="0" err="1" smtClean="0">
                <a:solidFill>
                  <a:srgbClr val="0000FF"/>
                </a:solidFill>
              </a:rPr>
              <a:t>kNN</a:t>
            </a:r>
            <a:r>
              <a:rPr lang="en-US" dirty="0" smtClean="0">
                <a:solidFill>
                  <a:srgbClr val="0000FF"/>
                </a:solidFill>
              </a:rPr>
              <a:t>/SVM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dirty="0" smtClean="0"/>
              <a:t>Incorporate Funseq score for the impact burden analysis: </a:t>
            </a:r>
            <a:r>
              <a:rPr lang="en-US" dirty="0" smtClean="0">
                <a:solidFill>
                  <a:srgbClr val="0000FF"/>
                </a:solidFill>
              </a:rPr>
              <a:t>weighted Bernoulli distribution P value calculation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57161" y="1024192"/>
            <a:ext cx="7726516" cy="2335163"/>
          </a:xfrm>
          <a:prstGeom prst="rect">
            <a:avLst/>
          </a:prstGeom>
          <a:solidFill>
            <a:srgbClr val="0000FF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0065" y="3697546"/>
            <a:ext cx="7849419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Recall: k-</a:t>
            </a:r>
            <a:r>
              <a:rPr lang="en-US" dirty="0" err="1" smtClean="0"/>
              <a:t>mer</a:t>
            </a:r>
            <a:r>
              <a:rPr lang="en-US" dirty="0" smtClean="0"/>
              <a:t> model for BMR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dirty="0" smtClean="0"/>
              <a:t>1mer: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A-&gt;[T/C/G], G-&gt;[A/C/T], C-&gt;[A/T/G], T-&gt;[A/C/G] 4*3=12 types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dirty="0" smtClean="0"/>
              <a:t>3mer: 4*4*4*3 = </a:t>
            </a:r>
            <a:r>
              <a:rPr lang="is-IS" dirty="0" smtClean="0"/>
              <a:t>192 types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7F7F7F"/>
                </a:solidFill>
              </a:rPr>
              <a:t>NAN-&gt;[T/C/G], NGN-&gt;[A/C/T], NCN-&gt;[A/T/G], NTN-&gt;[A/C/G]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dirty="0" smtClean="0"/>
              <a:t>5mer: 4*4*4*4*4*3 = </a:t>
            </a:r>
            <a:r>
              <a:rPr lang="is-IS" dirty="0" smtClean="0"/>
              <a:t>3072 types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dirty="0" smtClean="0"/>
              <a:t> 	</a:t>
            </a:r>
            <a:r>
              <a:rPr lang="en-US" dirty="0" smtClean="0">
                <a:solidFill>
                  <a:srgbClr val="7F7F7F"/>
                </a:solidFill>
              </a:rPr>
              <a:t>NNANN-&gt;[T/C/G], NNGNN-&gt;[A/C/T], NNCNN-&gt;[A/T/G], NNTNN-&gt;[A/C/G]</a:t>
            </a:r>
          </a:p>
        </p:txBody>
      </p:sp>
    </p:spTree>
    <p:extLst>
      <p:ext uri="{BB962C8B-B14F-4D97-AF65-F5344CB8AC3E}">
        <p14:creationId xmlns:p14="http://schemas.microsoft.com/office/powerpoint/2010/main" val="3371985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7071" y="96338"/>
            <a:ext cx="8229600" cy="561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Model part 1: BMR estimation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" y="788836"/>
            <a:ext cx="8139471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Preprocessing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dirty="0" smtClean="0"/>
              <a:t>Remove positions from two blacklist regions: gap + ENCODE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dirty="0" smtClean="0"/>
              <a:t>No </a:t>
            </a:r>
            <a:r>
              <a:rPr lang="en-US" dirty="0" smtClean="0">
                <a:solidFill>
                  <a:srgbClr val="7F7F7F"/>
                </a:solidFill>
              </a:rPr>
              <a:t>NGN-&gt;[A/C/</a:t>
            </a:r>
            <a:r>
              <a:rPr lang="en-US" dirty="0">
                <a:solidFill>
                  <a:srgbClr val="7F7F7F"/>
                </a:solidFill>
              </a:rPr>
              <a:t>T]</a:t>
            </a:r>
            <a:r>
              <a:rPr lang="en-US" dirty="0"/>
              <a:t> differentiation, just </a:t>
            </a:r>
            <a:r>
              <a:rPr lang="en-US" dirty="0">
                <a:solidFill>
                  <a:srgbClr val="7F7F7F"/>
                </a:solidFill>
              </a:rPr>
              <a:t>NGN-&gt;N*N</a:t>
            </a:r>
            <a:r>
              <a:rPr lang="en-US" dirty="0"/>
              <a:t>, so 64 </a:t>
            </a:r>
            <a:r>
              <a:rPr lang="en-US" dirty="0" smtClean="0"/>
              <a:t>models </a:t>
            </a:r>
            <a:r>
              <a:rPr lang="en-US" dirty="0"/>
              <a:t>for 3mer, and 1024 models for 5mer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dirty="0" smtClean="0"/>
              <a:t>Logistic regression for each nucleotide for each models separately</a:t>
            </a:r>
            <a:endParaRPr lang="en-US" dirty="0" smtClean="0">
              <a:solidFill>
                <a:srgbClr val="7F7F7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778884"/>
              </p:ext>
            </p:extLst>
          </p:nvPr>
        </p:nvGraphicFramePr>
        <p:xfrm>
          <a:off x="457200" y="3113548"/>
          <a:ext cx="8221044" cy="589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Document" r:id="rId3" imgW="5486400" imgH="393700" progId="Word.Document.12">
                  <p:embed/>
                </p:oleObj>
              </mc:Choice>
              <mc:Fallback>
                <p:oleObj name="Document" r:id="rId3" imgW="5486400" imgH="39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113548"/>
                        <a:ext cx="8221044" cy="589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45806" y="3782330"/>
            <a:ext cx="873432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</a:rPr>
              <a:t>GAT</a:t>
            </a:r>
            <a:r>
              <a:rPr lang="en-US" dirty="0" smtClean="0">
                <a:solidFill>
                  <a:srgbClr val="0000FF"/>
                </a:solidFill>
              </a:rPr>
              <a:t> = 0, if no mutation at a GAT site, </a:t>
            </a:r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</a:rPr>
              <a:t>GAT</a:t>
            </a:r>
            <a:r>
              <a:rPr lang="en-US" dirty="0" smtClean="0">
                <a:solidFill>
                  <a:srgbClr val="0000FF"/>
                </a:solidFill>
              </a:rPr>
              <a:t> = 1 if there is a mutation at a GAT site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</a:rPr>
              <a:t>GAT,j</a:t>
            </a:r>
            <a:r>
              <a:rPr lang="en-US" dirty="0" smtClean="0">
                <a:solidFill>
                  <a:srgbClr val="0000FF"/>
                </a:solidFill>
              </a:rPr>
              <a:t> :  j=1,2,</a:t>
            </a:r>
            <a:r>
              <a:rPr lang="is-IS" dirty="0" smtClean="0">
                <a:solidFill>
                  <a:srgbClr val="0000FF"/>
                </a:solidFill>
              </a:rPr>
              <a:t>…J covariates, may be chromatin accessbility, methylation, mRNA-seq</a:t>
            </a:r>
            <a:endParaRPr lang="en-US" dirty="0" smtClean="0">
              <a:solidFill>
                <a:srgbClr val="0000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49684" y="4734047"/>
            <a:ext cx="5243871" cy="982583"/>
            <a:chOff x="909484" y="5270339"/>
            <a:chExt cx="5243871" cy="98258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909484" y="5702710"/>
              <a:ext cx="52438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23230" y="5563419"/>
              <a:ext cx="8193" cy="3195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061109" y="5270339"/>
              <a:ext cx="908357" cy="369332"/>
              <a:chOff x="3061109" y="5360473"/>
              <a:chExt cx="908357" cy="36933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371276" y="5360473"/>
                <a:ext cx="318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61109" y="5360473"/>
                <a:ext cx="330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69384" y="536047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cxnSp>
          <p:nvCxnSpPr>
            <p:cNvPr id="17" name="Curved Connector 16"/>
            <p:cNvCxnSpPr/>
            <p:nvPr/>
          </p:nvCxnSpPr>
          <p:spPr>
            <a:xfrm>
              <a:off x="909484" y="5830126"/>
              <a:ext cx="2613746" cy="12700"/>
            </a:xfrm>
            <a:prstGeom prst="curvedConnector3">
              <a:avLst/>
            </a:prstGeom>
            <a:ln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851742" y="588359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25nt</a:t>
              </a:r>
              <a:endParaRPr lang="en-US" dirty="0"/>
            </a:p>
          </p:txBody>
        </p:sp>
        <p:cxnSp>
          <p:nvCxnSpPr>
            <p:cNvPr id="22" name="Curved Connector 21"/>
            <p:cNvCxnSpPr/>
            <p:nvPr/>
          </p:nvCxnSpPr>
          <p:spPr>
            <a:xfrm>
              <a:off x="3523230" y="5843236"/>
              <a:ext cx="2613746" cy="12700"/>
            </a:xfrm>
            <a:prstGeom prst="curvedConnector3">
              <a:avLst/>
            </a:prstGeom>
            <a:ln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75239" y="588359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25nt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129995" y="5987018"/>
            <a:ext cx="521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GAT,j</a:t>
            </a:r>
            <a:r>
              <a:rPr lang="en-US" dirty="0" smtClean="0"/>
              <a:t> : average over a 51nt window for each covariate</a:t>
            </a:r>
          </a:p>
          <a:p>
            <a:r>
              <a:rPr lang="en-US" dirty="0" smtClean="0"/>
              <a:t>mRNA-</a:t>
            </a:r>
            <a:r>
              <a:rPr lang="en-US" dirty="0" err="1" smtClean="0"/>
              <a:t>seq</a:t>
            </a:r>
            <a:r>
              <a:rPr lang="en-US" dirty="0" smtClean="0"/>
              <a:t>: log10(</a:t>
            </a:r>
            <a:r>
              <a:rPr lang="en-US" dirty="0" err="1" smtClean="0"/>
              <a:t>x+psuedo_value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8246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Liver.AAC.cov.effect.ra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08" y="65549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48" y="458838"/>
            <a:ext cx="222864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Liver Cancer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300+ samples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3mer analysis for AAC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 covariates from RMEC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All covariates seem to be significantly associated with mutation rate</a:t>
            </a:r>
            <a:endParaRPr lang="en-US" sz="1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5674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 descr="Liver.CGACG.cov.effect.ra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07" y="81935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48" y="458838"/>
            <a:ext cx="222864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Liver Cancer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300+ samples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5mer analysis for CGACG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 covariates from RMEC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All covariates seem to be significantly associated with mutation rate</a:t>
            </a:r>
            <a:endParaRPr lang="en-US" sz="1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8069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 descr="Liver.AAC.cross.validation.grou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48" y="458838"/>
            <a:ext cx="222864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Liver Cancer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300+ samples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3mer analysis for AAC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Example of 5 fold cross validation</a:t>
            </a:r>
            <a:endParaRPr lang="en-US" sz="1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5061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 descr="Liver.CGACG.cross.validation.group.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968" y="4580193"/>
            <a:ext cx="745612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Liver Cancer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300+ samples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5mer analysis for CGACG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 covariates from RMEC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Example of 5 fold cross validation</a:t>
            </a:r>
            <a:endParaRPr lang="en-US" sz="1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1436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7071" y="96338"/>
            <a:ext cx="8229600" cy="561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Model part 2: Impact Score incorporation &amp; P value evaluation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7071" y="860323"/>
            <a:ext cx="8580284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For a specific position, it’s local context is GAT, then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GAT,pos</a:t>
            </a:r>
            <a:r>
              <a:rPr lang="en-US" dirty="0" smtClean="0"/>
              <a:t>: </a:t>
            </a:r>
            <a:r>
              <a:rPr lang="en-US" dirty="0" err="1" smtClean="0"/>
              <a:t>bernoulli</a:t>
            </a:r>
            <a:r>
              <a:rPr lang="en-US" dirty="0" smtClean="0"/>
              <a:t> distribution with mutation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GCT</a:t>
            </a:r>
            <a:r>
              <a:rPr lang="en-US" baseline="-25000" dirty="0" smtClean="0"/>
              <a:t>, </a:t>
            </a:r>
            <a:r>
              <a:rPr lang="en-US" baseline="-25000" dirty="0" err="1" smtClean="0"/>
              <a:t>pos</a:t>
            </a:r>
            <a:r>
              <a:rPr lang="en-US" dirty="0" smtClean="0"/>
              <a:t>  estimated from the logistic regression model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For any position on the genome, mutation </a:t>
            </a:r>
            <a:r>
              <a:rPr lang="en-US" dirty="0" err="1" smtClean="0"/>
              <a:t>prob</a:t>
            </a:r>
            <a:r>
              <a:rPr lang="en-US" dirty="0" smtClean="0"/>
              <a:t> can be calculated as in 1) with local context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For one target region with length n, two known vectors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43548" y="3164063"/>
            <a:ext cx="4709652" cy="958019"/>
            <a:chOff x="1843548" y="3237809"/>
            <a:chExt cx="4709652" cy="958019"/>
          </a:xfrm>
        </p:grpSpPr>
        <p:grpSp>
          <p:nvGrpSpPr>
            <p:cNvPr id="16" name="Group 15"/>
            <p:cNvGrpSpPr/>
            <p:nvPr/>
          </p:nvGrpSpPr>
          <p:grpSpPr>
            <a:xfrm>
              <a:off x="1976436" y="3237809"/>
              <a:ext cx="4419446" cy="958019"/>
              <a:chOff x="1050565" y="3237809"/>
              <a:chExt cx="4419446" cy="95801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540387" y="3321417"/>
                <a:ext cx="1478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Funseq score:</a:t>
                </a:r>
                <a:endParaRPr lang="en-US" dirty="0"/>
              </a:p>
            </p:txBody>
          </p:sp>
          <p:pic>
            <p:nvPicPr>
              <p:cNvPr id="13" name="Picture 12" descr="Screen Shot 2016-07-17 at 6.21.12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6472" y="3237809"/>
                <a:ext cx="2106151" cy="536548"/>
              </a:xfrm>
              <a:prstGeom prst="rect">
                <a:avLst/>
              </a:prstGeom>
            </p:spPr>
          </p:pic>
          <p:pic>
            <p:nvPicPr>
              <p:cNvPr id="14" name="Picture 13" descr="Screen Shot 2016-07-17 at 6.22.12 P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4645" y="3774357"/>
                <a:ext cx="2225366" cy="421471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050565" y="3800426"/>
                <a:ext cx="2194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Mutation probability:</a:t>
                </a:r>
                <a:endParaRPr lang="en-US" dirty="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843548" y="3237809"/>
              <a:ext cx="4709652" cy="958019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237199"/>
              </p:ext>
            </p:extLst>
          </p:nvPr>
        </p:nvGraphicFramePr>
        <p:xfrm>
          <a:off x="640737" y="4480232"/>
          <a:ext cx="7610158" cy="49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Document" r:id="rId5" imgW="5486400" imgH="355600" progId="Word.Document.12">
                  <p:embed/>
                </p:oleObj>
              </mc:Choice>
              <mc:Fallback>
                <p:oleObj name="Document" r:id="rId5" imgW="54864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737" y="4480232"/>
                        <a:ext cx="7610158" cy="49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43548" y="5468882"/>
            <a:ext cx="466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is the distribution of Z? Poisson Binomial?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99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Screen Shot 2016-07-17 at 6.2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864"/>
            <a:ext cx="7529871" cy="2692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8" y="3157836"/>
            <a:ext cx="9144000" cy="35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08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7071" y="96338"/>
            <a:ext cx="8229600" cy="561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Model part 2: Impact Score incorporation &amp; P value evaluation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3548" y="657442"/>
            <a:ext cx="7759291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Mathematically, calculate a P value for a weighted Bernoulli distribution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Need normalization of the Funseq score, </a:t>
            </a:r>
            <a:r>
              <a:rPr lang="en-US" dirty="0" smtClean="0">
                <a:solidFill>
                  <a:srgbClr val="0000FF"/>
                </a:solidFill>
              </a:rPr>
              <a:t>max value set at 4 </a:t>
            </a:r>
            <a:r>
              <a:rPr lang="en-US" dirty="0" smtClean="0"/>
              <a:t>currently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Provide a upper bound of P value (</a:t>
            </a:r>
            <a:r>
              <a:rPr lang="en-US" dirty="0" smtClean="0">
                <a:solidFill>
                  <a:srgbClr val="0000FF"/>
                </a:solidFill>
              </a:rPr>
              <a:t>more strict </a:t>
            </a:r>
            <a:r>
              <a:rPr lang="en-US" dirty="0" smtClean="0"/>
              <a:t>at this sense)</a:t>
            </a:r>
            <a:endParaRPr lang="en-US" dirty="0"/>
          </a:p>
        </p:txBody>
      </p:sp>
      <p:pic>
        <p:nvPicPr>
          <p:cNvPr id="6" name="Picture 5" descr="Q-Q.plo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62" y="2011004"/>
            <a:ext cx="5861638" cy="4345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129" y="3056194"/>
            <a:ext cx="28661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Courier New"/>
              <a:buChar char="o"/>
            </a:pPr>
            <a:r>
              <a:rPr lang="en-US" dirty="0" smtClean="0"/>
              <a:t>TSS sites for the protein coding genes</a:t>
            </a:r>
          </a:p>
          <a:p>
            <a:pPr marL="285750" indent="-285750">
              <a:lnSpc>
                <a:spcPct val="200000"/>
              </a:lnSpc>
              <a:buFont typeface="Courier New"/>
              <a:buChar char="o"/>
            </a:pPr>
            <a:r>
              <a:rPr lang="en-US" dirty="0" err="1" smtClean="0"/>
              <a:t>Gencode</a:t>
            </a:r>
            <a:r>
              <a:rPr lang="en-US" dirty="0" smtClean="0"/>
              <a:t> version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64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Screen Shot 2016-07-17 at 6.3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771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2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after </a:t>
            </a:r>
            <a:r>
              <a:rPr lang="en-US" altLang="zh-CN" dirty="0" smtClean="0"/>
              <a:t>LARVA and NIMBus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6712" y="1300010"/>
            <a:ext cx="756620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LARVA: heterogeneity across different replication timing regions (no sample concept)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NIMBus:  heterogeneity across samples and regions, more accurate mutation rate estimation by integrating multiple covariates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What is the missing part in these methods? </a:t>
            </a:r>
            <a:r>
              <a:rPr lang="en-US" i="1" dirty="0" smtClean="0">
                <a:solidFill>
                  <a:srgbClr val="FF0000"/>
                </a:solidFill>
              </a:rPr>
              <a:t>Motivation of VINAS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Importance difference in the local region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/>
                </a:solidFill>
              </a:rPr>
              <a:t>yellow</a:t>
            </a:r>
            <a:r>
              <a:rPr lang="en-US" dirty="0" smtClean="0"/>
              <a:t> set of variants locate in different regions of enhancer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set should have higher P value than the </a:t>
            </a:r>
            <a:r>
              <a:rPr lang="en-US" dirty="0" smtClean="0">
                <a:solidFill>
                  <a:srgbClr val="F79646"/>
                </a:solidFill>
              </a:rPr>
              <a:t>yellow</a:t>
            </a:r>
            <a:r>
              <a:rPr lang="en-US" dirty="0" smtClean="0"/>
              <a:t> set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20592" y="3583951"/>
            <a:ext cx="1730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Predicted Enhancer Region</a:t>
            </a:r>
            <a:endParaRPr lang="en-US" sz="11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2111347" y="3977911"/>
            <a:ext cx="5606543" cy="791229"/>
            <a:chOff x="2183235" y="3025370"/>
            <a:chExt cx="5606543" cy="791229"/>
          </a:xfrm>
        </p:grpSpPr>
        <p:grpSp>
          <p:nvGrpSpPr>
            <p:cNvPr id="19" name="Group 18"/>
            <p:cNvGrpSpPr/>
            <p:nvPr/>
          </p:nvGrpSpPr>
          <p:grpSpPr>
            <a:xfrm>
              <a:off x="2183235" y="3025370"/>
              <a:ext cx="4109596" cy="791229"/>
              <a:chOff x="2183235" y="3025370"/>
              <a:chExt cx="4109596" cy="79122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183235" y="3600930"/>
                <a:ext cx="4109596" cy="21566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199015" y="3025370"/>
                <a:ext cx="2087493" cy="497240"/>
              </a:xfrm>
              <a:custGeom>
                <a:avLst/>
                <a:gdLst>
                  <a:gd name="connsiteX0" fmla="*/ 0 w 2087493"/>
                  <a:gd name="connsiteY0" fmla="*/ 413367 h 497240"/>
                  <a:gd name="connsiteX1" fmla="*/ 29953 w 2087493"/>
                  <a:gd name="connsiteY1" fmla="*/ 383413 h 497240"/>
                  <a:gd name="connsiteX2" fmla="*/ 41934 w 2087493"/>
                  <a:gd name="connsiteY2" fmla="*/ 365440 h 497240"/>
                  <a:gd name="connsiteX3" fmla="*/ 71888 w 2087493"/>
                  <a:gd name="connsiteY3" fmla="*/ 341477 h 497240"/>
                  <a:gd name="connsiteX4" fmla="*/ 89860 w 2087493"/>
                  <a:gd name="connsiteY4" fmla="*/ 317513 h 497240"/>
                  <a:gd name="connsiteX5" fmla="*/ 101841 w 2087493"/>
                  <a:gd name="connsiteY5" fmla="*/ 299541 h 497240"/>
                  <a:gd name="connsiteX6" fmla="*/ 173729 w 2087493"/>
                  <a:gd name="connsiteY6" fmla="*/ 233642 h 497240"/>
                  <a:gd name="connsiteX7" fmla="*/ 197692 w 2087493"/>
                  <a:gd name="connsiteY7" fmla="*/ 197697 h 497240"/>
                  <a:gd name="connsiteX8" fmla="*/ 215664 w 2087493"/>
                  <a:gd name="connsiteY8" fmla="*/ 179724 h 497240"/>
                  <a:gd name="connsiteX9" fmla="*/ 233636 w 2087493"/>
                  <a:gd name="connsiteY9" fmla="*/ 143779 h 497240"/>
                  <a:gd name="connsiteX10" fmla="*/ 263589 w 2087493"/>
                  <a:gd name="connsiteY10" fmla="*/ 95853 h 497240"/>
                  <a:gd name="connsiteX11" fmla="*/ 269580 w 2087493"/>
                  <a:gd name="connsiteY11" fmla="*/ 77880 h 497240"/>
                  <a:gd name="connsiteX12" fmla="*/ 299533 w 2087493"/>
                  <a:gd name="connsiteY12" fmla="*/ 41935 h 497240"/>
                  <a:gd name="connsiteX13" fmla="*/ 353449 w 2087493"/>
                  <a:gd name="connsiteY13" fmla="*/ 11981 h 497240"/>
                  <a:gd name="connsiteX14" fmla="*/ 401374 w 2087493"/>
                  <a:gd name="connsiteY14" fmla="*/ 0 h 497240"/>
                  <a:gd name="connsiteX15" fmla="*/ 491234 w 2087493"/>
                  <a:gd name="connsiteY15" fmla="*/ 5990 h 497240"/>
                  <a:gd name="connsiteX16" fmla="*/ 509206 w 2087493"/>
                  <a:gd name="connsiteY16" fmla="*/ 11981 h 497240"/>
                  <a:gd name="connsiteX17" fmla="*/ 551141 w 2087493"/>
                  <a:gd name="connsiteY17" fmla="*/ 23963 h 497240"/>
                  <a:gd name="connsiteX18" fmla="*/ 593075 w 2087493"/>
                  <a:gd name="connsiteY18" fmla="*/ 35945 h 497240"/>
                  <a:gd name="connsiteX19" fmla="*/ 629019 w 2087493"/>
                  <a:gd name="connsiteY19" fmla="*/ 59908 h 497240"/>
                  <a:gd name="connsiteX20" fmla="*/ 646991 w 2087493"/>
                  <a:gd name="connsiteY20" fmla="*/ 71889 h 497240"/>
                  <a:gd name="connsiteX21" fmla="*/ 664963 w 2087493"/>
                  <a:gd name="connsiteY21" fmla="*/ 83871 h 497240"/>
                  <a:gd name="connsiteX22" fmla="*/ 682935 w 2087493"/>
                  <a:gd name="connsiteY22" fmla="*/ 89862 h 497240"/>
                  <a:gd name="connsiteX23" fmla="*/ 712889 w 2087493"/>
                  <a:gd name="connsiteY23" fmla="*/ 119816 h 497240"/>
                  <a:gd name="connsiteX24" fmla="*/ 724870 w 2087493"/>
                  <a:gd name="connsiteY24" fmla="*/ 137789 h 497240"/>
                  <a:gd name="connsiteX25" fmla="*/ 766805 w 2087493"/>
                  <a:gd name="connsiteY25" fmla="*/ 191706 h 497240"/>
                  <a:gd name="connsiteX26" fmla="*/ 814730 w 2087493"/>
                  <a:gd name="connsiteY26" fmla="*/ 263596 h 497240"/>
                  <a:gd name="connsiteX27" fmla="*/ 826711 w 2087493"/>
                  <a:gd name="connsiteY27" fmla="*/ 281568 h 497240"/>
                  <a:gd name="connsiteX28" fmla="*/ 844683 w 2087493"/>
                  <a:gd name="connsiteY28" fmla="*/ 293550 h 497240"/>
                  <a:gd name="connsiteX29" fmla="*/ 856665 w 2087493"/>
                  <a:gd name="connsiteY29" fmla="*/ 305532 h 497240"/>
                  <a:gd name="connsiteX30" fmla="*/ 868646 w 2087493"/>
                  <a:gd name="connsiteY30" fmla="*/ 323504 h 497240"/>
                  <a:gd name="connsiteX31" fmla="*/ 892609 w 2087493"/>
                  <a:gd name="connsiteY31" fmla="*/ 329495 h 497240"/>
                  <a:gd name="connsiteX32" fmla="*/ 940534 w 2087493"/>
                  <a:gd name="connsiteY32" fmla="*/ 347468 h 497240"/>
                  <a:gd name="connsiteX33" fmla="*/ 970487 w 2087493"/>
                  <a:gd name="connsiteY33" fmla="*/ 353458 h 497240"/>
                  <a:gd name="connsiteX34" fmla="*/ 1084310 w 2087493"/>
                  <a:gd name="connsiteY34" fmla="*/ 347468 h 497240"/>
                  <a:gd name="connsiteX35" fmla="*/ 1138226 w 2087493"/>
                  <a:gd name="connsiteY35" fmla="*/ 335486 h 497240"/>
                  <a:gd name="connsiteX36" fmla="*/ 1162189 w 2087493"/>
                  <a:gd name="connsiteY36" fmla="*/ 323504 h 497240"/>
                  <a:gd name="connsiteX37" fmla="*/ 1204123 w 2087493"/>
                  <a:gd name="connsiteY37" fmla="*/ 305532 h 497240"/>
                  <a:gd name="connsiteX38" fmla="*/ 1240067 w 2087493"/>
                  <a:gd name="connsiteY38" fmla="*/ 281568 h 497240"/>
                  <a:gd name="connsiteX39" fmla="*/ 1270020 w 2087493"/>
                  <a:gd name="connsiteY39" fmla="*/ 245623 h 497240"/>
                  <a:gd name="connsiteX40" fmla="*/ 1293983 w 2087493"/>
                  <a:gd name="connsiteY40" fmla="*/ 227651 h 497240"/>
                  <a:gd name="connsiteX41" fmla="*/ 1317946 w 2087493"/>
                  <a:gd name="connsiteY41" fmla="*/ 197697 h 497240"/>
                  <a:gd name="connsiteX42" fmla="*/ 1353890 w 2087493"/>
                  <a:gd name="connsiteY42" fmla="*/ 161752 h 497240"/>
                  <a:gd name="connsiteX43" fmla="*/ 1377852 w 2087493"/>
                  <a:gd name="connsiteY43" fmla="*/ 125807 h 497240"/>
                  <a:gd name="connsiteX44" fmla="*/ 1413796 w 2087493"/>
                  <a:gd name="connsiteY44" fmla="*/ 95853 h 497240"/>
                  <a:gd name="connsiteX45" fmla="*/ 1425778 w 2087493"/>
                  <a:gd name="connsiteY45" fmla="*/ 77880 h 497240"/>
                  <a:gd name="connsiteX46" fmla="*/ 1479694 w 2087493"/>
                  <a:gd name="connsiteY46" fmla="*/ 35945 h 497240"/>
                  <a:gd name="connsiteX47" fmla="*/ 1515638 w 2087493"/>
                  <a:gd name="connsiteY47" fmla="*/ 23963 h 497240"/>
                  <a:gd name="connsiteX48" fmla="*/ 1557572 w 2087493"/>
                  <a:gd name="connsiteY48" fmla="*/ 5990 h 497240"/>
                  <a:gd name="connsiteX49" fmla="*/ 1605498 w 2087493"/>
                  <a:gd name="connsiteY49" fmla="*/ 11981 h 497240"/>
                  <a:gd name="connsiteX50" fmla="*/ 1623470 w 2087493"/>
                  <a:gd name="connsiteY50" fmla="*/ 23963 h 497240"/>
                  <a:gd name="connsiteX51" fmla="*/ 1647432 w 2087493"/>
                  <a:gd name="connsiteY51" fmla="*/ 29954 h 497240"/>
                  <a:gd name="connsiteX52" fmla="*/ 1665404 w 2087493"/>
                  <a:gd name="connsiteY52" fmla="*/ 41935 h 497240"/>
                  <a:gd name="connsiteX53" fmla="*/ 1677386 w 2087493"/>
                  <a:gd name="connsiteY53" fmla="*/ 53917 h 497240"/>
                  <a:gd name="connsiteX54" fmla="*/ 1713330 w 2087493"/>
                  <a:gd name="connsiteY54" fmla="*/ 71889 h 497240"/>
                  <a:gd name="connsiteX55" fmla="*/ 1737292 w 2087493"/>
                  <a:gd name="connsiteY55" fmla="*/ 95853 h 497240"/>
                  <a:gd name="connsiteX56" fmla="*/ 1755264 w 2087493"/>
                  <a:gd name="connsiteY56" fmla="*/ 107834 h 497240"/>
                  <a:gd name="connsiteX57" fmla="*/ 1779227 w 2087493"/>
                  <a:gd name="connsiteY57" fmla="*/ 137789 h 497240"/>
                  <a:gd name="connsiteX58" fmla="*/ 1815171 w 2087493"/>
                  <a:gd name="connsiteY58" fmla="*/ 173734 h 497240"/>
                  <a:gd name="connsiteX59" fmla="*/ 1833143 w 2087493"/>
                  <a:gd name="connsiteY59" fmla="*/ 191706 h 497240"/>
                  <a:gd name="connsiteX60" fmla="*/ 1851115 w 2087493"/>
                  <a:gd name="connsiteY60" fmla="*/ 209679 h 497240"/>
                  <a:gd name="connsiteX61" fmla="*/ 1869087 w 2087493"/>
                  <a:gd name="connsiteY61" fmla="*/ 221660 h 497240"/>
                  <a:gd name="connsiteX62" fmla="*/ 1881068 w 2087493"/>
                  <a:gd name="connsiteY62" fmla="*/ 239633 h 497240"/>
                  <a:gd name="connsiteX63" fmla="*/ 1887059 w 2087493"/>
                  <a:gd name="connsiteY63" fmla="*/ 257605 h 497240"/>
                  <a:gd name="connsiteX64" fmla="*/ 1917012 w 2087493"/>
                  <a:gd name="connsiteY64" fmla="*/ 299541 h 497240"/>
                  <a:gd name="connsiteX65" fmla="*/ 1928994 w 2087493"/>
                  <a:gd name="connsiteY65" fmla="*/ 347468 h 497240"/>
                  <a:gd name="connsiteX66" fmla="*/ 1940975 w 2087493"/>
                  <a:gd name="connsiteY66" fmla="*/ 365440 h 497240"/>
                  <a:gd name="connsiteX67" fmla="*/ 1952956 w 2087493"/>
                  <a:gd name="connsiteY67" fmla="*/ 401385 h 497240"/>
                  <a:gd name="connsiteX68" fmla="*/ 1976919 w 2087493"/>
                  <a:gd name="connsiteY68" fmla="*/ 431339 h 497240"/>
                  <a:gd name="connsiteX69" fmla="*/ 1982909 w 2087493"/>
                  <a:gd name="connsiteY69" fmla="*/ 449312 h 497240"/>
                  <a:gd name="connsiteX70" fmla="*/ 1994891 w 2087493"/>
                  <a:gd name="connsiteY70" fmla="*/ 467284 h 497240"/>
                  <a:gd name="connsiteX71" fmla="*/ 2048807 w 2087493"/>
                  <a:gd name="connsiteY71" fmla="*/ 491247 h 497240"/>
                  <a:gd name="connsiteX72" fmla="*/ 2078760 w 2087493"/>
                  <a:gd name="connsiteY72" fmla="*/ 497238 h 49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087493" h="497240">
                    <a:moveTo>
                      <a:pt x="0" y="413367"/>
                    </a:moveTo>
                    <a:cubicBezTo>
                      <a:pt x="9984" y="403382"/>
                      <a:pt x="20655" y="394040"/>
                      <a:pt x="29953" y="383413"/>
                    </a:cubicBezTo>
                    <a:cubicBezTo>
                      <a:pt x="34694" y="377994"/>
                      <a:pt x="37436" y="371062"/>
                      <a:pt x="41934" y="365440"/>
                    </a:cubicBezTo>
                    <a:cubicBezTo>
                      <a:pt x="51689" y="353245"/>
                      <a:pt x="58544" y="350373"/>
                      <a:pt x="71888" y="341477"/>
                    </a:cubicBezTo>
                    <a:cubicBezTo>
                      <a:pt x="77879" y="333489"/>
                      <a:pt x="84057" y="325638"/>
                      <a:pt x="89860" y="317513"/>
                    </a:cubicBezTo>
                    <a:cubicBezTo>
                      <a:pt x="94045" y="311654"/>
                      <a:pt x="96976" y="304848"/>
                      <a:pt x="101841" y="299541"/>
                    </a:cubicBezTo>
                    <a:cubicBezTo>
                      <a:pt x="148205" y="248960"/>
                      <a:pt x="138190" y="257334"/>
                      <a:pt x="173729" y="233642"/>
                    </a:cubicBezTo>
                    <a:cubicBezTo>
                      <a:pt x="181717" y="221660"/>
                      <a:pt x="187510" y="207880"/>
                      <a:pt x="197692" y="197697"/>
                    </a:cubicBezTo>
                    <a:cubicBezTo>
                      <a:pt x="203683" y="191706"/>
                      <a:pt x="210965" y="186773"/>
                      <a:pt x="215664" y="179724"/>
                    </a:cubicBezTo>
                    <a:cubicBezTo>
                      <a:pt x="223094" y="168578"/>
                      <a:pt x="226990" y="155410"/>
                      <a:pt x="233636" y="143779"/>
                    </a:cubicBezTo>
                    <a:cubicBezTo>
                      <a:pt x="242982" y="127422"/>
                      <a:pt x="257632" y="113725"/>
                      <a:pt x="263589" y="95853"/>
                    </a:cubicBezTo>
                    <a:cubicBezTo>
                      <a:pt x="265586" y="89862"/>
                      <a:pt x="266756" y="83528"/>
                      <a:pt x="269580" y="77880"/>
                    </a:cubicBezTo>
                    <a:cubicBezTo>
                      <a:pt x="275873" y="65294"/>
                      <a:pt x="288694" y="50366"/>
                      <a:pt x="299533" y="41935"/>
                    </a:cubicBezTo>
                    <a:cubicBezTo>
                      <a:pt x="323009" y="23676"/>
                      <a:pt x="329588" y="18489"/>
                      <a:pt x="353449" y="11981"/>
                    </a:cubicBezTo>
                    <a:cubicBezTo>
                      <a:pt x="369335" y="7648"/>
                      <a:pt x="401374" y="0"/>
                      <a:pt x="401374" y="0"/>
                    </a:cubicBezTo>
                    <a:cubicBezTo>
                      <a:pt x="431327" y="1997"/>
                      <a:pt x="461398" y="2675"/>
                      <a:pt x="491234" y="5990"/>
                    </a:cubicBezTo>
                    <a:cubicBezTo>
                      <a:pt x="497510" y="6687"/>
                      <a:pt x="503158" y="10166"/>
                      <a:pt x="509206" y="11981"/>
                    </a:cubicBezTo>
                    <a:cubicBezTo>
                      <a:pt x="523131" y="16159"/>
                      <a:pt x="537116" y="20138"/>
                      <a:pt x="551141" y="23963"/>
                    </a:cubicBezTo>
                    <a:cubicBezTo>
                      <a:pt x="557235" y="25625"/>
                      <a:pt x="585696" y="31845"/>
                      <a:pt x="593075" y="35945"/>
                    </a:cubicBezTo>
                    <a:cubicBezTo>
                      <a:pt x="605663" y="42938"/>
                      <a:pt x="617038" y="51920"/>
                      <a:pt x="629019" y="59908"/>
                    </a:cubicBezTo>
                    <a:lnTo>
                      <a:pt x="646991" y="71889"/>
                    </a:lnTo>
                    <a:cubicBezTo>
                      <a:pt x="652982" y="75883"/>
                      <a:pt x="658133" y="81594"/>
                      <a:pt x="664963" y="83871"/>
                    </a:cubicBezTo>
                    <a:lnTo>
                      <a:pt x="682935" y="89862"/>
                    </a:lnTo>
                    <a:cubicBezTo>
                      <a:pt x="692920" y="99847"/>
                      <a:pt x="705057" y="108067"/>
                      <a:pt x="712889" y="119816"/>
                    </a:cubicBezTo>
                    <a:cubicBezTo>
                      <a:pt x="716883" y="125807"/>
                      <a:pt x="720261" y="132258"/>
                      <a:pt x="724870" y="137789"/>
                    </a:cubicBezTo>
                    <a:cubicBezTo>
                      <a:pt x="771796" y="194102"/>
                      <a:pt x="706236" y="100850"/>
                      <a:pt x="766805" y="191706"/>
                    </a:cubicBezTo>
                    <a:lnTo>
                      <a:pt x="814730" y="263596"/>
                    </a:lnTo>
                    <a:cubicBezTo>
                      <a:pt x="818724" y="269587"/>
                      <a:pt x="820720" y="277574"/>
                      <a:pt x="826711" y="281568"/>
                    </a:cubicBezTo>
                    <a:cubicBezTo>
                      <a:pt x="832702" y="285562"/>
                      <a:pt x="839061" y="289052"/>
                      <a:pt x="844683" y="293550"/>
                    </a:cubicBezTo>
                    <a:cubicBezTo>
                      <a:pt x="849094" y="297079"/>
                      <a:pt x="853137" y="301121"/>
                      <a:pt x="856665" y="305532"/>
                    </a:cubicBezTo>
                    <a:cubicBezTo>
                      <a:pt x="861163" y="311154"/>
                      <a:pt x="862655" y="319510"/>
                      <a:pt x="868646" y="323504"/>
                    </a:cubicBezTo>
                    <a:cubicBezTo>
                      <a:pt x="875497" y="328071"/>
                      <a:pt x="884798" y="326891"/>
                      <a:pt x="892609" y="329495"/>
                    </a:cubicBezTo>
                    <a:cubicBezTo>
                      <a:pt x="909096" y="334991"/>
                      <a:pt x="923711" y="343262"/>
                      <a:pt x="940534" y="347468"/>
                    </a:cubicBezTo>
                    <a:cubicBezTo>
                      <a:pt x="950412" y="349937"/>
                      <a:pt x="960503" y="351461"/>
                      <a:pt x="970487" y="353458"/>
                    </a:cubicBezTo>
                    <a:cubicBezTo>
                      <a:pt x="1008428" y="351461"/>
                      <a:pt x="1046437" y="350498"/>
                      <a:pt x="1084310" y="347468"/>
                    </a:cubicBezTo>
                    <a:cubicBezTo>
                      <a:pt x="1100496" y="346173"/>
                      <a:pt x="1122241" y="342337"/>
                      <a:pt x="1138226" y="335486"/>
                    </a:cubicBezTo>
                    <a:cubicBezTo>
                      <a:pt x="1146434" y="331968"/>
                      <a:pt x="1153981" y="327022"/>
                      <a:pt x="1162189" y="323504"/>
                    </a:cubicBezTo>
                    <a:cubicBezTo>
                      <a:pt x="1191104" y="311111"/>
                      <a:pt x="1171015" y="325397"/>
                      <a:pt x="1204123" y="305532"/>
                    </a:cubicBezTo>
                    <a:cubicBezTo>
                      <a:pt x="1216471" y="298123"/>
                      <a:pt x="1240067" y="281568"/>
                      <a:pt x="1240067" y="281568"/>
                    </a:cubicBezTo>
                    <a:cubicBezTo>
                      <a:pt x="1252391" y="263081"/>
                      <a:pt x="1252083" y="260998"/>
                      <a:pt x="1270020" y="245623"/>
                    </a:cubicBezTo>
                    <a:cubicBezTo>
                      <a:pt x="1277601" y="239125"/>
                      <a:pt x="1286923" y="234711"/>
                      <a:pt x="1293983" y="227651"/>
                    </a:cubicBezTo>
                    <a:cubicBezTo>
                      <a:pt x="1303024" y="218610"/>
                      <a:pt x="1309345" y="207158"/>
                      <a:pt x="1317946" y="197697"/>
                    </a:cubicBezTo>
                    <a:cubicBezTo>
                      <a:pt x="1329344" y="185159"/>
                      <a:pt x="1344491" y="175851"/>
                      <a:pt x="1353890" y="161752"/>
                    </a:cubicBezTo>
                    <a:cubicBezTo>
                      <a:pt x="1361877" y="149770"/>
                      <a:pt x="1365871" y="133795"/>
                      <a:pt x="1377852" y="125807"/>
                    </a:cubicBezTo>
                    <a:cubicBezTo>
                      <a:pt x="1395522" y="114026"/>
                      <a:pt x="1399382" y="113150"/>
                      <a:pt x="1413796" y="95853"/>
                    </a:cubicBezTo>
                    <a:cubicBezTo>
                      <a:pt x="1418405" y="90322"/>
                      <a:pt x="1421169" y="83411"/>
                      <a:pt x="1425778" y="77880"/>
                    </a:cubicBezTo>
                    <a:cubicBezTo>
                      <a:pt x="1437706" y="63566"/>
                      <a:pt x="1464280" y="41083"/>
                      <a:pt x="1479694" y="35945"/>
                    </a:cubicBezTo>
                    <a:cubicBezTo>
                      <a:pt x="1491675" y="31951"/>
                      <a:pt x="1504342" y="29611"/>
                      <a:pt x="1515638" y="23963"/>
                    </a:cubicBezTo>
                    <a:cubicBezTo>
                      <a:pt x="1545248" y="9157"/>
                      <a:pt x="1531128" y="14805"/>
                      <a:pt x="1557572" y="5990"/>
                    </a:cubicBezTo>
                    <a:cubicBezTo>
                      <a:pt x="1573547" y="7987"/>
                      <a:pt x="1589966" y="7745"/>
                      <a:pt x="1605498" y="11981"/>
                    </a:cubicBezTo>
                    <a:cubicBezTo>
                      <a:pt x="1612444" y="13876"/>
                      <a:pt x="1616852" y="21127"/>
                      <a:pt x="1623470" y="23963"/>
                    </a:cubicBezTo>
                    <a:cubicBezTo>
                      <a:pt x="1631037" y="27206"/>
                      <a:pt x="1639445" y="27957"/>
                      <a:pt x="1647432" y="29954"/>
                    </a:cubicBezTo>
                    <a:cubicBezTo>
                      <a:pt x="1653423" y="33948"/>
                      <a:pt x="1659782" y="37437"/>
                      <a:pt x="1665404" y="41935"/>
                    </a:cubicBezTo>
                    <a:cubicBezTo>
                      <a:pt x="1669815" y="45463"/>
                      <a:pt x="1672543" y="51011"/>
                      <a:pt x="1677386" y="53917"/>
                    </a:cubicBezTo>
                    <a:cubicBezTo>
                      <a:pt x="1712815" y="75175"/>
                      <a:pt x="1677988" y="41595"/>
                      <a:pt x="1713330" y="71889"/>
                    </a:cubicBezTo>
                    <a:cubicBezTo>
                      <a:pt x="1721907" y="79241"/>
                      <a:pt x="1728715" y="88501"/>
                      <a:pt x="1737292" y="95853"/>
                    </a:cubicBezTo>
                    <a:cubicBezTo>
                      <a:pt x="1742758" y="100539"/>
                      <a:pt x="1749642" y="103336"/>
                      <a:pt x="1755264" y="107834"/>
                    </a:cubicBezTo>
                    <a:cubicBezTo>
                      <a:pt x="1775513" y="124033"/>
                      <a:pt x="1760064" y="116230"/>
                      <a:pt x="1779227" y="137789"/>
                    </a:cubicBezTo>
                    <a:cubicBezTo>
                      <a:pt x="1790484" y="150454"/>
                      <a:pt x="1803190" y="161752"/>
                      <a:pt x="1815171" y="173734"/>
                    </a:cubicBezTo>
                    <a:lnTo>
                      <a:pt x="1833143" y="191706"/>
                    </a:lnTo>
                    <a:cubicBezTo>
                      <a:pt x="1839134" y="197697"/>
                      <a:pt x="1844066" y="204979"/>
                      <a:pt x="1851115" y="209679"/>
                    </a:cubicBezTo>
                    <a:lnTo>
                      <a:pt x="1869087" y="221660"/>
                    </a:lnTo>
                    <a:cubicBezTo>
                      <a:pt x="1873081" y="227651"/>
                      <a:pt x="1877848" y="233193"/>
                      <a:pt x="1881068" y="239633"/>
                    </a:cubicBezTo>
                    <a:cubicBezTo>
                      <a:pt x="1883892" y="245281"/>
                      <a:pt x="1883556" y="252351"/>
                      <a:pt x="1887059" y="257605"/>
                    </a:cubicBezTo>
                    <a:cubicBezTo>
                      <a:pt x="1919933" y="306917"/>
                      <a:pt x="1892190" y="241623"/>
                      <a:pt x="1917012" y="299541"/>
                    </a:cubicBezTo>
                    <a:cubicBezTo>
                      <a:pt x="1939185" y="351278"/>
                      <a:pt x="1900864" y="272452"/>
                      <a:pt x="1928994" y="347468"/>
                    </a:cubicBezTo>
                    <a:cubicBezTo>
                      <a:pt x="1931522" y="354209"/>
                      <a:pt x="1938051" y="358861"/>
                      <a:pt x="1940975" y="365440"/>
                    </a:cubicBezTo>
                    <a:cubicBezTo>
                      <a:pt x="1946104" y="376981"/>
                      <a:pt x="1944025" y="392454"/>
                      <a:pt x="1952956" y="401385"/>
                    </a:cubicBezTo>
                    <a:cubicBezTo>
                      <a:pt x="1970029" y="418458"/>
                      <a:pt x="1961805" y="408667"/>
                      <a:pt x="1976919" y="431339"/>
                    </a:cubicBezTo>
                    <a:cubicBezTo>
                      <a:pt x="1978916" y="437330"/>
                      <a:pt x="1980085" y="443664"/>
                      <a:pt x="1982909" y="449312"/>
                    </a:cubicBezTo>
                    <a:cubicBezTo>
                      <a:pt x="1986129" y="455752"/>
                      <a:pt x="1989800" y="462193"/>
                      <a:pt x="1994891" y="467284"/>
                    </a:cubicBezTo>
                    <a:cubicBezTo>
                      <a:pt x="2007104" y="479497"/>
                      <a:pt x="2034567" y="488874"/>
                      <a:pt x="2048807" y="491247"/>
                    </a:cubicBezTo>
                    <a:cubicBezTo>
                      <a:pt x="2086721" y="497566"/>
                      <a:pt x="2096898" y="497238"/>
                      <a:pt x="2078760" y="497238"/>
                    </a:cubicBezTo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624352" y="3475123"/>
              <a:ext cx="1170813" cy="239633"/>
              <a:chOff x="3624352" y="3475123"/>
              <a:chExt cx="1170813" cy="239633"/>
            </a:xfrm>
          </p:grpSpPr>
          <p:sp>
            <p:nvSpPr>
              <p:cNvPr id="9" name="4-Point Star 8"/>
              <p:cNvSpPr/>
              <p:nvPr/>
            </p:nvSpPr>
            <p:spPr>
              <a:xfrm>
                <a:off x="3624352" y="3475123"/>
                <a:ext cx="203682" cy="239633"/>
              </a:xfrm>
              <a:prstGeom prst="star4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4-Point Star 9"/>
              <p:cNvSpPr/>
              <p:nvPr/>
            </p:nvSpPr>
            <p:spPr>
              <a:xfrm>
                <a:off x="4591483" y="3475123"/>
                <a:ext cx="203682" cy="239633"/>
              </a:xfrm>
              <a:prstGeom prst="star4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252490" y="3475123"/>
              <a:ext cx="3950481" cy="239633"/>
              <a:chOff x="2252490" y="3475123"/>
              <a:chExt cx="3950481" cy="239633"/>
            </a:xfrm>
          </p:grpSpPr>
          <p:sp>
            <p:nvSpPr>
              <p:cNvPr id="12" name="4-Point Star 11"/>
              <p:cNvSpPr/>
              <p:nvPr/>
            </p:nvSpPr>
            <p:spPr>
              <a:xfrm>
                <a:off x="2252490" y="3475123"/>
                <a:ext cx="203682" cy="239633"/>
              </a:xfrm>
              <a:prstGeom prst="star4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4-Point Star 12"/>
              <p:cNvSpPr/>
              <p:nvPr/>
            </p:nvSpPr>
            <p:spPr>
              <a:xfrm>
                <a:off x="5999289" y="3475123"/>
                <a:ext cx="203682" cy="239633"/>
              </a:xfrm>
              <a:prstGeom prst="star4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 flipH="1">
              <a:off x="6463927" y="3708766"/>
              <a:ext cx="754823" cy="1797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286508" y="3194540"/>
              <a:ext cx="754823" cy="1797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143173" y="3069725"/>
              <a:ext cx="16466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Double peak for H3K27ac</a:t>
              </a:r>
              <a:endParaRPr lang="en-US" sz="11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26712" y="4897136"/>
            <a:ext cx="7566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/>
              <a:buChar char="o"/>
            </a:pPr>
            <a:r>
              <a:rPr lang="en-US" dirty="0" smtClean="0"/>
              <a:t>Local context effect: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 some cancer, like lung cancer, C-&gt;T has much higher mutation rate than A-&gt;T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Higher resolution to dissect the mutational heterogeneity landscape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6EE0-1A52-D54C-A23B-CF4C24DBCFAA}" type="datetime1">
              <a:rPr lang="en-US" smtClean="0"/>
              <a:t>7/19/16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81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VINAS: </a:t>
            </a:r>
            <a:r>
              <a:rPr lang="en-US" sz="2400" dirty="0" smtClean="0">
                <a:solidFill>
                  <a:srgbClr val="0000FF"/>
                </a:solidFill>
              </a:rPr>
              <a:t>burden + impact score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Build up a BMR model: </a:t>
            </a: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sz="2000" dirty="0" smtClean="0"/>
              <a:t>local context effect + larger scale covariate effect</a:t>
            </a: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sz="2000" dirty="0" smtClean="0"/>
              <a:t>Single </a:t>
            </a:r>
            <a:r>
              <a:rPr lang="en-US" sz="2000" dirty="0" err="1" smtClean="0"/>
              <a:t>nt</a:t>
            </a:r>
            <a:r>
              <a:rPr lang="en-US" sz="2000" dirty="0" smtClean="0"/>
              <a:t> resolution</a:t>
            </a: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sz="2000" dirty="0" smtClean="0"/>
              <a:t>Handle covariate effect heterogeneity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Use a weighted Bernoulli distribution as the test statistic</a:t>
            </a: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sz="2000" dirty="0" err="1" smtClean="0"/>
              <a:t>Chernoff</a:t>
            </a:r>
            <a:r>
              <a:rPr lang="en-US" sz="2000" dirty="0" smtClean="0"/>
              <a:t>  type of bound for P value evaluation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0577-8F06-8F46-B6CA-6A71FDA00E4F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47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Covariate processing</a:t>
            </a: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sz="1600" dirty="0" smtClean="0"/>
              <a:t>What covariate to incorporate? This is really </a:t>
            </a:r>
            <a:r>
              <a:rPr lang="en-US" sz="1600" dirty="0" smtClean="0">
                <a:solidFill>
                  <a:srgbClr val="0000FF"/>
                </a:solidFill>
              </a:rPr>
              <a:t>big data</a:t>
            </a:r>
            <a:r>
              <a:rPr lang="en-US" sz="1600" dirty="0" smtClean="0"/>
              <a:t>! &gt; 1.5 billion based to be incorporated into regression model</a:t>
            </a: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sz="1600" dirty="0" smtClean="0"/>
              <a:t>Correlated features?</a:t>
            </a: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sz="1600" dirty="0" smtClean="0"/>
              <a:t>Covariate bin size effect: 51bp at the moment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BMR estimation</a:t>
            </a: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sz="1600" dirty="0" smtClean="0"/>
              <a:t>Prefer non-parametric model</a:t>
            </a: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sz="1600" dirty="0" smtClean="0"/>
              <a:t>Complexity is a huge issue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 value calculation</a:t>
            </a: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en-US" sz="1600" dirty="0" smtClean="0"/>
              <a:t>Funseq normalization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CFF-71E2-6E43-B15C-85455C9D843A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37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JZ designed the project, wrote the core code</a:t>
            </a:r>
          </a:p>
          <a:p>
            <a:r>
              <a:rPr lang="en-US" dirty="0" smtClean="0"/>
              <a:t>AG &amp; LL: local context effect and parallelize the code to all models</a:t>
            </a:r>
          </a:p>
          <a:p>
            <a:r>
              <a:rPr lang="en-US" dirty="0" smtClean="0"/>
              <a:t>SKL: helpful discussion on Funseq scores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CFF-71E2-6E43-B15C-85455C9D843A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8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importance heterogeneity</a:t>
            </a:r>
            <a:endParaRPr lang="en-US" dirty="0"/>
          </a:p>
        </p:txBody>
      </p:sp>
      <p:pic>
        <p:nvPicPr>
          <p:cNvPr id="3" name="Content Placeholder 4" descr="DR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8" b="2131"/>
          <a:stretch/>
        </p:blipFill>
        <p:spPr>
          <a:xfrm>
            <a:off x="489986" y="1407837"/>
            <a:ext cx="3981450" cy="30717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5C73-C6A8-014D-B345-02C850E6A202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4</a:t>
            </a:fld>
            <a:endParaRPr lang="en-US"/>
          </a:p>
        </p:txBody>
      </p:sp>
      <p:pic>
        <p:nvPicPr>
          <p:cNvPr id="6" name="Content Placeholder 3" descr="TF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" b="4069"/>
          <a:stretch/>
        </p:blipFill>
        <p:spPr>
          <a:xfrm>
            <a:off x="4550046" y="1336502"/>
            <a:ext cx="4127500" cy="31419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0070" y="4864553"/>
            <a:ext cx="1241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Enhancers</a:t>
            </a:r>
          </a:p>
          <a:p>
            <a:r>
              <a:rPr lang="en-US" sz="1400" dirty="0" smtClean="0"/>
              <a:t>13896 regions</a:t>
            </a:r>
          </a:p>
          <a:p>
            <a:r>
              <a:rPr lang="en-US" sz="1400" dirty="0" smtClean="0"/>
              <a:t>Median: 1.824</a:t>
            </a:r>
          </a:p>
          <a:p>
            <a:r>
              <a:rPr lang="en-US" sz="1400" dirty="0" smtClean="0"/>
              <a:t>Mean: 2.122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914257" y="4870544"/>
            <a:ext cx="13990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TFBS</a:t>
            </a:r>
          </a:p>
          <a:p>
            <a:r>
              <a:rPr lang="en-US" sz="1400" dirty="0" smtClean="0"/>
              <a:t>5713276 regions</a:t>
            </a:r>
          </a:p>
          <a:p>
            <a:r>
              <a:rPr lang="en-US" sz="1400" dirty="0" smtClean="0"/>
              <a:t>Median: 2.227</a:t>
            </a:r>
          </a:p>
          <a:p>
            <a:r>
              <a:rPr lang="en-US" sz="1400" dirty="0" smtClean="0"/>
              <a:t>Mean: 2.206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521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E50-B502-BD4B-8F39-895F369146F9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5</a:t>
            </a:fld>
            <a:endParaRPr lang="en-US"/>
          </a:p>
        </p:txBody>
      </p:sp>
      <p:pic>
        <p:nvPicPr>
          <p:cNvPr id="5" name="Shape 495" descr="Screenshot 2016-07-11 16.19.33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8470" y="521569"/>
            <a:ext cx="7347849" cy="389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76323" y="4858774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Slight difference of Funseq scores among different 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5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context effect on BMR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E50-B502-BD4B-8F39-895F369146F9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8645" y="1417638"/>
            <a:ext cx="68772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introduction: k-</a:t>
            </a:r>
            <a:r>
              <a:rPr lang="en-US" dirty="0" err="1" smtClean="0"/>
              <a:t>mer</a:t>
            </a:r>
            <a:r>
              <a:rPr lang="en-US" dirty="0" smtClean="0"/>
              <a:t> model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1mer: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A-&gt;[T/C/G], G-&gt;[A/C/T], C-&gt;[A/T/G], T-&gt;[A/C/G] 4*3=12 types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3mer: 4*4*4*3 = </a:t>
            </a:r>
            <a:r>
              <a:rPr lang="is-IS" dirty="0" smtClean="0"/>
              <a:t>192 types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sz="1400" dirty="0" smtClean="0">
                <a:solidFill>
                  <a:srgbClr val="7F7F7F"/>
                </a:solidFill>
              </a:rPr>
              <a:t>NAN-&gt;[T/C/G], NGN-&gt;[A/C/T], NCN-&gt;[A/T/G], NTN-&gt;[A/C/G]</a:t>
            </a:r>
            <a:endParaRPr lang="en-US" dirty="0" smtClean="0">
              <a:solidFill>
                <a:srgbClr val="7F7F7F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5mer: 4*4*4*4*4*3 = </a:t>
            </a:r>
            <a:r>
              <a:rPr lang="is-IS" dirty="0" smtClean="0"/>
              <a:t>3072 types</a:t>
            </a:r>
            <a:endParaRPr lang="en-US" dirty="0" smtClean="0"/>
          </a:p>
          <a:p>
            <a:r>
              <a:rPr lang="en-US" dirty="0" smtClean="0"/>
              <a:t> 	</a:t>
            </a:r>
            <a:r>
              <a:rPr lang="en-US" sz="1400" dirty="0" smtClean="0">
                <a:solidFill>
                  <a:srgbClr val="7F7F7F"/>
                </a:solidFill>
              </a:rPr>
              <a:t>NNANN-&gt;[T/C/G], NNGNN-&gt;[A/C/T], NNCNN-&gt;[A/T/G], NNTNN-&gt;[A/C/G]</a:t>
            </a:r>
            <a:endParaRPr lang="en-US" dirty="0" smtClean="0">
              <a:solidFill>
                <a:srgbClr val="7F7F7F"/>
              </a:solidFill>
            </a:endParaRPr>
          </a:p>
          <a:p>
            <a:endParaRPr lang="en-US" dirty="0"/>
          </a:p>
        </p:txBody>
      </p:sp>
      <p:pic>
        <p:nvPicPr>
          <p:cNvPr id="6" name="Shape 74" descr="1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41" y="3448963"/>
            <a:ext cx="3844413" cy="29073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235677" y="3793613"/>
            <a:ext cx="251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Mutation rate definition: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601444"/>
              </p:ext>
            </p:extLst>
          </p:nvPr>
        </p:nvGraphicFramePr>
        <p:xfrm>
          <a:off x="3467510" y="4410178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" name="Document" r:id="rId4" imgW="5486400" imgH="381000" progId="Word.Document.12">
                  <p:embed/>
                </p:oleObj>
              </mc:Choice>
              <mc:Fallback>
                <p:oleObj name="Document" r:id="rId4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67510" y="4410178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048803"/>
              </p:ext>
            </p:extLst>
          </p:nvPr>
        </p:nvGraphicFramePr>
        <p:xfrm>
          <a:off x="3574026" y="4950952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" name="Document" r:id="rId6" imgW="5486400" imgH="381000" progId="Word.Document.12">
                  <p:embed/>
                </p:oleObj>
              </mc:Choice>
              <mc:Fallback>
                <p:oleObj name="Document" r:id="rId6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4026" y="4950952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20071" y="5440516"/>
            <a:ext cx="246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All calculations are after blacklist region removal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711290" y="3695290"/>
            <a:ext cx="3482258" cy="2392516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5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context effect on BMR, 3mer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E50-B502-BD4B-8F39-895F369146F9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7200" y="1417638"/>
            <a:ext cx="7736477" cy="4689713"/>
            <a:chOff x="547200" y="1417638"/>
            <a:chExt cx="7736477" cy="4689713"/>
          </a:xfrm>
        </p:grpSpPr>
        <p:pic>
          <p:nvPicPr>
            <p:cNvPr id="5" name="Shape 81" descr="Screenshot 2016-06-30 21.49.44.png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47200" y="1417638"/>
              <a:ext cx="7736477" cy="46897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Oval 6"/>
            <p:cNvSpPr/>
            <p:nvPr/>
          </p:nvSpPr>
          <p:spPr>
            <a:xfrm>
              <a:off x="6653161" y="1491226"/>
              <a:ext cx="843936" cy="589935"/>
            </a:xfrm>
            <a:prstGeom prst="ellipse">
              <a:avLst/>
            </a:prstGeom>
            <a:solidFill>
              <a:srgbClr val="FF6600">
                <a:alpha val="30000"/>
              </a:srgb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06722" y="5582965"/>
              <a:ext cx="675148" cy="463874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229942" y="1950065"/>
              <a:ext cx="1605935" cy="93406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0"/>
              <a:endCxn id="13" idx="2"/>
            </p:cNvCxnSpPr>
            <p:nvPr/>
          </p:nvCxnSpPr>
          <p:spPr>
            <a:xfrm flipV="1">
              <a:off x="4144296" y="3448525"/>
              <a:ext cx="1085646" cy="21344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06722" y="2802194"/>
              <a:ext cx="28464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Mutation rates difference up to several order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91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context effect on BMR, 5mer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E50-B502-BD4B-8F39-895F369146F9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8</a:t>
            </a:fld>
            <a:endParaRPr lang="en-US"/>
          </a:p>
        </p:txBody>
      </p:sp>
      <p:pic>
        <p:nvPicPr>
          <p:cNvPr id="5" name="Shape 88" descr="Screenshot 2016-06-30 21.49.5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1594798"/>
            <a:ext cx="8291872" cy="43045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3839498" y="5410891"/>
            <a:ext cx="675148" cy="463874"/>
          </a:xfrm>
          <a:prstGeom prst="ellipse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36064" y="1655097"/>
            <a:ext cx="843936" cy="589935"/>
          </a:xfrm>
          <a:prstGeom prst="ellipse">
            <a:avLst/>
          </a:prstGeom>
          <a:solidFill>
            <a:srgbClr val="FF6600">
              <a:alpha val="30000"/>
            </a:srgb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6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788"/>
            <a:ext cx="8229600" cy="561104"/>
          </a:xfrm>
        </p:spPr>
        <p:txBody>
          <a:bodyPr>
            <a:noAutofit/>
          </a:bodyPr>
          <a:lstStyle/>
          <a:p>
            <a:r>
              <a:rPr lang="en-US" sz="2800" dirty="0" smtClean="0"/>
              <a:t>Local context effect is different among cancer types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EE50-B502-BD4B-8F39-895F369146F9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67B8-3029-4C41-A44E-3F22BB6D7DA3}" type="slidenum">
              <a:rPr lang="en-US" smtClean="0"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1691" y="575435"/>
            <a:ext cx="8978841" cy="3160400"/>
            <a:chOff x="91691" y="713072"/>
            <a:chExt cx="8978841" cy="3160400"/>
          </a:xfrm>
        </p:grpSpPr>
        <p:pic>
          <p:nvPicPr>
            <p:cNvPr id="7" name="Shape 132" descr="Screenshot 2016-07-01 15.14.19.png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1691" y="713072"/>
              <a:ext cx="3534825" cy="31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133" descr="Screenshot 2016-07-01 15.14.37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31607" y="806422"/>
              <a:ext cx="3138925" cy="2973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134" descr="Screenshot 2016-07-01 15.14.27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27262" y="850710"/>
              <a:ext cx="3069525" cy="2885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465394" y="3810638"/>
            <a:ext cx="8370343" cy="2802249"/>
            <a:chOff x="311700" y="2137690"/>
            <a:chExt cx="8370343" cy="2802249"/>
          </a:xfrm>
        </p:grpSpPr>
        <p:pic>
          <p:nvPicPr>
            <p:cNvPr id="11" name="Shape 141" descr="Screenshot 2016-07-01 15.16.20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1700" y="2137690"/>
              <a:ext cx="3030999" cy="2802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142" descr="Screenshot 2016-07-01 15.16.26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36575" y="2190077"/>
              <a:ext cx="2741325" cy="2697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Shape 143" descr="Screenshot 2016-07-01 15.16.33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046594" y="2246277"/>
              <a:ext cx="2635449" cy="25850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213032" y="713073"/>
            <a:ext cx="8930968" cy="3022762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3032" y="3861867"/>
            <a:ext cx="8930968" cy="280225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79291" y="835742"/>
            <a:ext cx="287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u="sng" dirty="0" smtClean="0">
                <a:solidFill>
                  <a:srgbClr val="0000FF"/>
                </a:solidFill>
              </a:rPr>
              <a:t>Breast Cancer 1mer &amp; 3mer</a:t>
            </a:r>
            <a:endParaRPr lang="en-US" b="1" i="1" u="sng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1691" y="3919225"/>
            <a:ext cx="271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u="sng" dirty="0" smtClean="0">
                <a:solidFill>
                  <a:srgbClr val="FF0000"/>
                </a:solidFill>
              </a:rPr>
              <a:t>Liver Cancer 1mer &amp; 3mer</a:t>
            </a:r>
            <a:endParaRPr lang="en-US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22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1148</Words>
  <Application>Microsoft Macintosh PowerPoint</Application>
  <PresentationFormat>On-screen Show (4:3)</PresentationFormat>
  <Paragraphs>214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Document</vt:lpstr>
      <vt:lpstr>VINAS: an integrative tool for Variant Impact BurdeN AnalysiS</vt:lpstr>
      <vt:lpstr>PowerPoint Presentation</vt:lpstr>
      <vt:lpstr>Reflection after LARVA and NIMBus</vt:lpstr>
      <vt:lpstr>Local importance heterogeneity</vt:lpstr>
      <vt:lpstr>PowerPoint Presentation</vt:lpstr>
      <vt:lpstr>Local context effect on BMR</vt:lpstr>
      <vt:lpstr>Local context effect on BMR, 3mer</vt:lpstr>
      <vt:lpstr>Local context effect on BMR, 5mer</vt:lpstr>
      <vt:lpstr>Local context effect is different among cancer types</vt:lpstr>
      <vt:lpstr>Local context effect is different among cancer types</vt:lpstr>
      <vt:lpstr>Larger Scale covariate effect also affect BMR</vt:lpstr>
      <vt:lpstr>Larger Scale covariate effect also affect BMR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Next Step</vt:lpstr>
      <vt:lpstr>Acknowledgement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VINAS: integrative tool for variant impact burden analysis</dc:title>
  <dc:creator>Jing Zhang</dc:creator>
  <cp:lastModifiedBy>Jing Zhang</cp:lastModifiedBy>
  <cp:revision>283</cp:revision>
  <dcterms:created xsi:type="dcterms:W3CDTF">2016-07-17T13:55:06Z</dcterms:created>
  <dcterms:modified xsi:type="dcterms:W3CDTF">2016-07-19T13:44:30Z</dcterms:modified>
</cp:coreProperties>
</file>