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56" r:id="rId3"/>
    <p:sldId id="257" r:id="rId4"/>
    <p:sldId id="263" r:id="rId5"/>
    <p:sldId id="264" r:id="rId6"/>
    <p:sldId id="258" r:id="rId7"/>
    <p:sldId id="260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94664"/>
  </p:normalViewPr>
  <p:slideViewPr>
    <p:cSldViewPr snapToGrid="0" snapToObjects="1">
      <p:cViewPr varScale="1">
        <p:scale>
          <a:sx n="90" d="100"/>
          <a:sy n="90" d="100"/>
        </p:scale>
        <p:origin x="24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A545E-928A-FA45-B19C-4A65E1C27DF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127E2-90EA-7B4D-97BD-3DDEC63B2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8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127E2-90EA-7B4D-97BD-3DDEC63B23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9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FFC6-1358-1841-8952-B8D54260C3D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6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3539-7712-D248-9E11-D11DC6A32926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C218-115D-3E42-A028-2E9EA4C9FE6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4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DDA5-FD6A-E549-BBCF-C84C785EB1A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0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02B7-991F-2F4A-A310-2FA73EBD861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F51E-9E3E-BC46-894F-6B95F1A73496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6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A2DA-0532-1D47-901D-9738FB0DAC34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0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72E11-A3F5-5446-BD12-1F5AAAF1B427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8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83115-485C-DB4F-B5E8-42D07FE779FD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8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4A7F-0F7B-594C-871F-50DB803A1585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A245-BC06-F643-B71A-9DA1ADE54D00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0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AD218-B2F8-9A45-8AEA-2BFFA27DEB1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6AD6-9A0B-8542-8DC1-DCEC5F013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3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25" y="1385887"/>
            <a:ext cx="6937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charset="0"/>
                <a:ea typeface="Times New Roman" charset="0"/>
                <a:cs typeface="Times New Roman" charset="0"/>
              </a:rPr>
              <a:t>Remapping</a:t>
            </a:r>
            <a:r>
              <a:rPr lang="zh-CN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dirty="0" smtClean="0">
                <a:latin typeface="Times New Roman" charset="0"/>
                <a:ea typeface="Times New Roman" charset="0"/>
                <a:cs typeface="Times New Roman" charset="0"/>
              </a:rPr>
              <a:t>short</a:t>
            </a:r>
            <a:r>
              <a:rPr lang="zh-CN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dirty="0" smtClean="0">
                <a:latin typeface="Times New Roman" charset="0"/>
                <a:ea typeface="Times New Roman" charset="0"/>
                <a:cs typeface="Times New Roman" charset="0"/>
              </a:rPr>
              <a:t>reads</a:t>
            </a:r>
            <a:r>
              <a:rPr lang="zh-CN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dirty="0" smtClean="0">
                <a:latin typeface="Times New Roman" charset="0"/>
                <a:ea typeface="Times New Roman" charset="0"/>
                <a:cs typeface="Times New Roman" charset="0"/>
              </a:rPr>
              <a:t>from</a:t>
            </a:r>
            <a:r>
              <a:rPr lang="zh-CN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dirty="0" err="1" smtClean="0">
                <a:latin typeface="Times New Roman" charset="0"/>
                <a:ea typeface="Times New Roman" charset="0"/>
                <a:cs typeface="Times New Roman" charset="0"/>
              </a:rPr>
              <a:t>iCLIP</a:t>
            </a:r>
            <a:r>
              <a:rPr lang="zh-CN" alt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800" dirty="0" smtClean="0">
                <a:latin typeface="Times New Roman" charset="0"/>
                <a:ea typeface="Times New Roman" charset="0"/>
                <a:cs typeface="Times New Roman" charset="0"/>
              </a:rPr>
              <a:t>sequencing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61" y="3986213"/>
            <a:ext cx="211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Mengting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Gu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72137" y="4557714"/>
            <a:ext cx="2157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07/19/2016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72137" y="2255162"/>
            <a:ext cx="2200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P2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-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TECH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48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558" y="1071562"/>
            <a:ext cx="49149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UV</a:t>
            </a:r>
            <a:r>
              <a:rPr lang="zh-CN" altLang="en-US" dirty="0" smtClean="0"/>
              <a:t> </a:t>
            </a:r>
            <a:r>
              <a:rPr lang="en-US" altLang="zh-CN" dirty="0" smtClean="0"/>
              <a:t>crosslinking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immunoprecipitation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(CLIP)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developed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understand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protein-RNA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interaction.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err="1" smtClean="0"/>
              <a:t>iCLIP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</a:t>
            </a:r>
            <a:r>
              <a:rPr lang="zh-CN" altLang="en-US" dirty="0" smtClean="0"/>
              <a:t> </a:t>
            </a:r>
            <a:r>
              <a:rPr lang="en-US" altLang="zh-CN" dirty="0" smtClean="0"/>
              <a:t>made</a:t>
            </a:r>
            <a:r>
              <a:rPr lang="zh-CN" altLang="en-US" dirty="0" smtClean="0"/>
              <a:t> </a:t>
            </a:r>
            <a:r>
              <a:rPr lang="en-US" altLang="zh-CN" dirty="0" smtClean="0"/>
              <a:t>improvement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traditional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CLIP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experiment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allow</a:t>
            </a:r>
            <a:r>
              <a:rPr lang="zh-CN" altLang="en-US" dirty="0" smtClean="0"/>
              <a:t> </a:t>
            </a:r>
            <a:r>
              <a:rPr lang="en-US" altLang="zh-CN" dirty="0" smtClean="0"/>
              <a:t>more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precise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interacting-site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detection.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err="1" smtClean="0"/>
              <a:t>iCLIP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allows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truncated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sequenced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through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looping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add</a:t>
            </a:r>
            <a:r>
              <a:rPr lang="zh-CN" altLang="en-US" dirty="0" smtClean="0"/>
              <a:t> </a:t>
            </a:r>
            <a:r>
              <a:rPr lang="en-US" altLang="zh-CN" dirty="0" smtClean="0"/>
              <a:t>5’</a:t>
            </a:r>
            <a:r>
              <a:rPr lang="zh-CN" altLang="en-US" dirty="0" smtClean="0"/>
              <a:t> </a:t>
            </a:r>
            <a:r>
              <a:rPr lang="en-US" altLang="zh-CN" dirty="0" smtClean="0"/>
              <a:t>adapter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truncation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site</a:t>
            </a:r>
          </a:p>
          <a:p>
            <a:pPr marL="285750" indent="-285750">
              <a:buFont typeface="Arial" charset="0"/>
              <a:buChar char="•"/>
            </a:pPr>
            <a:endParaRPr lang="en-US" altLang="zh-CN" dirty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large</a:t>
            </a:r>
            <a:r>
              <a:rPr lang="zh-CN" altLang="en-US" dirty="0" smtClean="0"/>
              <a:t> </a:t>
            </a:r>
            <a:r>
              <a:rPr lang="en-US" altLang="zh-CN" dirty="0" smtClean="0"/>
              <a:t>fraction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short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iCLIP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experiment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get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uniquely</a:t>
            </a:r>
            <a:r>
              <a:rPr lang="zh-CN" altLang="en-US" dirty="0" smtClean="0"/>
              <a:t> </a:t>
            </a:r>
            <a:r>
              <a:rPr lang="en-US" altLang="zh-CN" dirty="0" smtClean="0"/>
              <a:t>mapped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Goal: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infer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mapping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position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multi-mapped</a:t>
            </a:r>
            <a:r>
              <a:rPr lang="zh-CN" altLang="en-US" dirty="0" smtClean="0"/>
              <a:t> </a:t>
            </a:r>
            <a:r>
              <a:rPr lang="en-US" altLang="zh-CN" dirty="0" smtClean="0"/>
              <a:t>reads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accurate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peak</a:t>
            </a:r>
            <a:r>
              <a:rPr lang="zh-CN" altLang="en-US" dirty="0" smtClean="0"/>
              <a:t> </a:t>
            </a:r>
            <a:r>
              <a:rPr lang="en-US" altLang="zh-CN" dirty="0" smtClean="0"/>
              <a:t>calling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475" y="887412"/>
            <a:ext cx="4309872" cy="50535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2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0" y="436569"/>
            <a:ext cx="9626600" cy="6527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3125" y="557211"/>
            <a:ext cx="7458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Unique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apping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rate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of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err="1" smtClean="0">
                <a:latin typeface="Times New Roman" charset="0"/>
                <a:ea typeface="Times New Roman" charset="0"/>
                <a:cs typeface="Times New Roman" charset="0"/>
              </a:rPr>
              <a:t>iCLIP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experiment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data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of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SR-family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CN" sz="2000" dirty="0" smtClean="0">
                <a:latin typeface="Times New Roman" charset="0"/>
                <a:ea typeface="Times New Roman" charset="0"/>
                <a:cs typeface="Times New Roman" charset="0"/>
              </a:rPr>
              <a:t>proteins</a:t>
            </a:r>
            <a:r>
              <a:rPr lang="zh-CN" alt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2975" y="600075"/>
            <a:ext cx="5986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Expectation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maximization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remapping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2988" y="1485900"/>
                <a:ext cx="101028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Assuming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underline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distribution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𝜋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that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generates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set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of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observed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data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(reads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mapping),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from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set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of</a:t>
                </a:r>
                <a:endParaRPr lang="en-US" altLang="zh-CN" dirty="0"/>
              </a:p>
              <a:p>
                <a:r>
                  <a:rPr lang="en-US" altLang="zh-CN" dirty="0" smtClean="0"/>
                  <a:t>Unobserved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latent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values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Ζ</m:t>
                    </m:r>
                  </m:oMath>
                </a14:m>
                <a:r>
                  <a:rPr lang="en-US" altLang="zh-CN" dirty="0" smtClean="0"/>
                  <a:t>.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Derive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maximum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likelihood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estimate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of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hidden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values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given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by: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988" y="1485900"/>
                <a:ext cx="10102830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483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22032" y="2494836"/>
                <a:ext cx="2763513" cy="815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altLang="zh-CN" b="0" i="1" smtClean="0">
                              <a:latin typeface="Cambria Math" charset="0"/>
                            </a:rPr>
                            <m:t>𝑍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charset="0"/>
                            </a:rPr>
                            <m:t>𝑖𝑗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charset="0"/>
                            </a:rPr>
                            <m:t>)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charset="0"/>
                        </a:rPr>
                        <m:t>=</m:t>
                      </m:r>
                      <m:r>
                        <a:rPr lang="zh-CN" altLang="en-US" b="0" i="1" smtClean="0">
                          <a:latin typeface="Cambria Math" charset="0"/>
                        </a:rPr>
                        <m:t> </m:t>
                      </m:r>
                      <m:f>
                        <m:fPr>
                          <m:ctrlPr>
                            <a:rPr lang="bg-BG" altLang="zh-CN" b="0" i="1" smtClean="0">
                              <a:latin typeface="Cambria Math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altLang="zh-CN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)</m:t>
                              </m:r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bg-BG" altLang="zh-CN" b="0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altLang="zh-CN" b="0" i="1" smtClean="0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′∈</m:t>
                              </m:r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𝑖</m:t>
                                  </m:r>
                                </m:sub>
                              </m:sSub>
                            </m:sub>
                            <m:sup/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charset="0"/>
                                    </a:rPr>
                                    <m:t>𝑗</m:t>
                                  </m:r>
                                  <m:r>
                                    <a:rPr lang="en-US" altLang="zh-CN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charset="0"/>
                                    </a:rPr>
                                    <m:t>(</m:t>
                                  </m:r>
                                  <m:r>
                                    <a:rPr lang="en-US" altLang="zh-CN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  <m:r>
                                    <a:rPr lang="en-US" altLang="zh-CN" b="0" i="1" smtClean="0">
                                      <a:latin typeface="Cambria Math" charset="0"/>
                                    </a:rPr>
                                    <m:t>)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zh-CN" altLang="en-US" b="0" i="1" smtClean="0">
                          <a:latin typeface="Cambria Math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charset="0"/>
                        </a:rPr>
                        <m:t>1(</m:t>
                      </m:r>
                      <m:r>
                        <a:rPr lang="en-US" altLang="zh-CN" b="0" i="1" smtClean="0">
                          <a:latin typeface="Cambria Math" charset="0"/>
                        </a:rPr>
                        <m:t>𝑗</m:t>
                      </m:r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∈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032" y="2494836"/>
                <a:ext cx="2763513" cy="81522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71564" y="3672664"/>
                <a:ext cx="9386544" cy="4016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Maximize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log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likelihood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function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zh-CN" alt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charset="0"/>
                          </a:rPr>
                          <m:t>log</m:t>
                        </m:r>
                      </m:fName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𝐿</m:t>
                        </m:r>
                        <m:r>
                          <a:rPr lang="en-US" altLang="zh-CN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𝜋</m:t>
                        </m:r>
                        <m:r>
                          <a:rPr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with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respect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to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𝜋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under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constraint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is-IS" altLang="zh-CN" i="1" smtClean="0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b="0" i="1" smtClean="0">
                            <a:latin typeface="Cambria Math" charset="0"/>
                          </a:rPr>
                          <m:t>𝑗</m:t>
                        </m:r>
                        <m:r>
                          <a:rPr lang="en-US" altLang="zh-CN" b="0" i="1" smtClean="0">
                            <a:latin typeface="Cambria Math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en-US" altLang="zh-CN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 charset="0"/>
                      </a:rPr>
                      <m:t>=1</m:t>
                    </m:r>
                    <m:r>
                      <a:rPr lang="en-US" altLang="zh-CN" b="0" i="0" smtClean="0">
                        <a:latin typeface="Cambria Math" charset="0"/>
                      </a:rPr>
                      <m:t>:</m:t>
                    </m:r>
                  </m:oMath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564" y="3672664"/>
                <a:ext cx="9386544" cy="401648"/>
              </a:xfrm>
              <a:prstGeom prst="rect">
                <a:avLst/>
              </a:prstGeom>
              <a:blipFill rotWithShape="0">
                <a:blip r:embed="rId4"/>
                <a:stretch>
                  <a:fillRect l="-584" t="-109091" b="-16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29082" y="4572823"/>
                <a:ext cx="2000355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(</m:t>
                          </m:r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𝑡</m:t>
                          </m:r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+1)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r>
                        <a:rPr lang="zh-CN" alt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f>
                        <m:fPr>
                          <m:ctrlPr>
                            <a:rPr lang="bg-BG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den>
                      </m:f>
                      <m:r>
                        <a:rPr lang="zh-CN" alt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nary>
                        <m:naryPr>
                          <m:chr m:val="∑"/>
                          <m:ctrlPr>
                            <a:rPr lang="is-I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  <m:e>
                          <m:sSubSup>
                            <m:sSubSupPr>
                              <m:ctrlP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</m:t>
                              </m:r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𝑡</m:t>
                              </m:r>
                              <m:r>
                                <a:rPr lang="en-US" altLang="zh-CN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</m:t>
                              </m:r>
                            </m:sup>
                          </m:sSubSup>
                        </m:e>
                      </m:nary>
                      <m:r>
                        <a:rPr lang="zh-CN" alt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082" y="4572823"/>
                <a:ext cx="2000355" cy="756233"/>
              </a:xfrm>
              <a:prstGeom prst="rect">
                <a:avLst/>
              </a:prstGeom>
              <a:blipFill rotWithShape="0">
                <a:blip r:embed="rId5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8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7" y="413652"/>
            <a:ext cx="5846308" cy="30350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775" y="419656"/>
            <a:ext cx="5834742" cy="30290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8" y="3286786"/>
            <a:ext cx="5846308" cy="30350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775" y="3286786"/>
            <a:ext cx="5834742" cy="3029062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8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4" y="788984"/>
            <a:ext cx="8826500" cy="553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43189" y="585779"/>
            <a:ext cx="6593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Comparison of unique mapping result and EM mapping result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9758364" y="985889"/>
            <a:ext cx="91440" cy="914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753598" y="1138289"/>
            <a:ext cx="91440" cy="9144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35681" y="860397"/>
            <a:ext cx="1534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EM mapping 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945206" y="1012797"/>
            <a:ext cx="1534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Unique mapping  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9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136" y="198437"/>
            <a:ext cx="9186589" cy="540226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98599" y="5744130"/>
            <a:ext cx="7043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Smoothing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within</a:t>
            </a:r>
            <a:r>
              <a:rPr lang="zh-CN" altLang="en-US" dirty="0" smtClean="0"/>
              <a:t> </a:t>
            </a:r>
            <a:r>
              <a:rPr lang="en-US" altLang="zh-CN" dirty="0" smtClean="0"/>
              <a:t>bins</a:t>
            </a:r>
            <a:r>
              <a:rPr lang="zh-CN" altLang="en-US" dirty="0" smtClean="0"/>
              <a:t> </a:t>
            </a:r>
            <a:r>
              <a:rPr lang="en-US" altLang="zh-CN" dirty="0" smtClean="0"/>
              <a:t>helps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reveal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from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background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Smoothing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might</a:t>
            </a:r>
            <a:r>
              <a:rPr lang="zh-CN" altLang="en-US" dirty="0" smtClean="0"/>
              <a:t> </a:t>
            </a:r>
            <a:r>
              <a:rPr lang="en-US" altLang="zh-CN" dirty="0" smtClean="0"/>
              <a:t>lose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resolution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24833" y="342891"/>
            <a:ext cx="4591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Smoothing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mapping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result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within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each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bin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6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363" y="1146175"/>
            <a:ext cx="8826500" cy="5537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339" y="400042"/>
            <a:ext cx="6593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Comparison of unique mapping result and EM mapping result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9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38" y="985833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Future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direction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214438" y="1671638"/>
            <a:ext cx="93297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Peak</a:t>
            </a:r>
            <a:r>
              <a:rPr lang="zh-CN" altLang="en-US" dirty="0" smtClean="0"/>
              <a:t> </a:t>
            </a:r>
            <a:r>
              <a:rPr lang="en-US" altLang="zh-CN" dirty="0" smtClean="0"/>
              <a:t>calling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RNA-</a:t>
            </a:r>
            <a:r>
              <a:rPr lang="en-US" altLang="zh-CN" dirty="0" err="1" smtClean="0"/>
              <a:t>seq</a:t>
            </a:r>
            <a:r>
              <a:rPr lang="zh-CN" altLang="en-US" dirty="0" smtClean="0"/>
              <a:t> </a:t>
            </a:r>
            <a:r>
              <a:rPr lang="en-US" altLang="zh-CN" dirty="0" smtClean="0"/>
              <a:t>normalized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</a:p>
          <a:p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Significance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test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distribution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altLang="zh-CN" dirty="0" smtClean="0"/>
          </a:p>
          <a:p>
            <a:pPr marL="285750" indent="-285750">
              <a:buFont typeface="Arial" charset="0"/>
              <a:buChar char="•"/>
            </a:pPr>
            <a:endParaRPr lang="en-US" altLang="zh-CN" dirty="0"/>
          </a:p>
          <a:p>
            <a:pPr marL="285750" indent="-285750">
              <a:buFont typeface="Arial" charset="0"/>
              <a:buChar char="•"/>
            </a:pPr>
            <a:endParaRPr lang="en-US" altLang="zh-CN" dirty="0" smtClean="0"/>
          </a:p>
          <a:p>
            <a:pPr marL="285750" indent="-285750">
              <a:buFont typeface="Arial" charset="0"/>
              <a:buChar char="•"/>
            </a:pPr>
            <a:endParaRPr lang="en-US" altLang="zh-CN" dirty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Motif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assisted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peak</a:t>
            </a:r>
            <a:r>
              <a:rPr lang="zh-CN" altLang="en-US" dirty="0" smtClean="0"/>
              <a:t> </a:t>
            </a:r>
            <a:r>
              <a:rPr lang="en-US" altLang="zh-CN" dirty="0" smtClean="0"/>
              <a:t>calling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Incorporating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truncation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site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information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859" y="2885820"/>
            <a:ext cx="7978331" cy="170529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86AD6-9A0B-8542-8DC1-DCEC5F0137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65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224</Words>
  <Application>Microsoft Macintosh PowerPoint</Application>
  <PresentationFormat>Widescreen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Cambria Math</vt:lpstr>
      <vt:lpstr>DengXian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2016-07-18T17:13:57Z</dcterms:created>
  <dcterms:modified xsi:type="dcterms:W3CDTF">2016-07-19T16:42:45Z</dcterms:modified>
</cp:coreProperties>
</file>