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1" r:id="rId2"/>
    <p:sldId id="260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9E480E"/>
    <a:srgbClr val="70AD47"/>
    <a:srgbClr val="FFC000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Combined non-coding SNV candidates (score &gt;=1.5) from PCAWG FunSeq analysis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No annotation</c:v>
                </c:pt>
                <c:pt idx="1">
                  <c:v>1 class of annotation</c:v>
                </c:pt>
                <c:pt idx="2">
                  <c:v>2 classes of annotation</c:v>
                </c:pt>
                <c:pt idx="3">
                  <c:v>3 or more classes of annotation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83612</c:v>
                </c:pt>
                <c:pt idx="1">
                  <c:v>418597</c:v>
                </c:pt>
                <c:pt idx="2">
                  <c:v>1051539</c:v>
                </c:pt>
                <c:pt idx="3">
                  <c:v>1304509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21AC4-4BA2-45C3-AFBF-0943A8D7C0C0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A46BE-5B6D-44B3-9541-D74622851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90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A46BE-5B6D-44B3-9541-D74622851FF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175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9BD6-48FB-4DDE-92FD-83F8992744EE}" type="datetime1">
              <a:rPr lang="en-US" smtClean="0"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F666-1B1F-447E-8550-36137B4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00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14CE5-7017-457A-844E-8969A2AC326A}" type="datetime1">
              <a:rPr lang="en-US" smtClean="0"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F666-1B1F-447E-8550-36137B4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89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346F-2509-4EBE-A5A4-F2C7F3860AA9}" type="datetime1">
              <a:rPr lang="en-US" smtClean="0"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F666-1B1F-447E-8550-36137B4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998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2EB2-ECAC-42FF-871A-B3ACCB247840}" type="datetime1">
              <a:rPr lang="en-US" smtClean="0"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F666-1B1F-447E-8550-36137B4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86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37C03-BA9F-420E-B53D-746B0A7E722F}" type="datetime1">
              <a:rPr lang="en-US" smtClean="0"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F666-1B1F-447E-8550-36137B4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94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C65C-E60B-463C-A424-8B9330987B62}" type="datetime1">
              <a:rPr lang="en-US" smtClean="0"/>
              <a:t>7/19/2016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F666-1B1F-447E-8550-36137B4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6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79E4-2F29-4C45-BE36-46C5813D9396}" type="datetime1">
              <a:rPr lang="en-US" smtClean="0"/>
              <a:t>7/19/2016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F666-1B1F-447E-8550-36137B4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A1F84-1DBC-4B66-84E1-3DBB94A37796}" type="datetime1">
              <a:rPr lang="en-US" smtClean="0"/>
              <a:t>7/19/2016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F666-1B1F-447E-8550-36137B4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4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E426-B9F0-434A-A084-05631A17C781}" type="datetime1">
              <a:rPr lang="en-US" smtClean="0"/>
              <a:t>7/19/2016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F666-1B1F-447E-8550-36137B4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47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7D7E-BBE8-431D-9BC6-7D7C9FFBC4B7}" type="datetime1">
              <a:rPr lang="en-US" smtClean="0"/>
              <a:t>7/19/2016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F666-1B1F-447E-8550-36137B4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E770-4E3A-4B3C-B115-09AECD9B0A1D}" type="datetime1">
              <a:rPr lang="en-US" smtClean="0"/>
              <a:t>7/19/2016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F666-1B1F-447E-8550-36137B4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54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11E26-6FD7-4A91-AFE6-92D6E3834322}" type="datetime1">
              <a:rPr lang="en-US" smtClean="0"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8F666-1B1F-447E-8550-36137B45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3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1260" y="4712384"/>
            <a:ext cx="7520940" cy="1238002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chemeClr val="accent4">
                    <a:lumMod val="75000"/>
                  </a:schemeClr>
                </a:solidFill>
              </a:rPr>
              <a:t>Deconvoluting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4">
                    <a:lumMod val="75000"/>
                  </a:schemeClr>
                </a:solidFill>
              </a:rPr>
              <a:t>FunSeq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</a:rPr>
              <a:t> Scores by Functional Element Class</a:t>
            </a:r>
            <a:endParaRPr lang="en-US" sz="4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09950" y="2967167"/>
            <a:ext cx="5166360" cy="16557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Paper E </a:t>
            </a:r>
            <a:r>
              <a:rPr lang="en-US" i="1" dirty="0" err="1" smtClean="0">
                <a:solidFill>
                  <a:schemeClr val="accent4">
                    <a:lumMod val="75000"/>
                  </a:schemeClr>
                </a:solidFill>
              </a:rPr>
              <a:t>etc</a:t>
            </a:r>
            <a:endParaRPr lang="en-US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Will Meyerson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07-19-2016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0C69-B71E-4368-ACB5-F945CFF1F8AB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25240" y="350520"/>
            <a:ext cx="53035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 err="1" smtClean="0">
                <a:solidFill>
                  <a:srgbClr val="7030A0"/>
                </a:solidFill>
              </a:rPr>
              <a:t>FunSeq</a:t>
            </a:r>
            <a:endParaRPr lang="en-US" sz="11500" dirty="0">
              <a:solidFill>
                <a:srgbClr val="7030A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025140" y="2068016"/>
            <a:ext cx="1630680" cy="926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627620" y="2127151"/>
            <a:ext cx="1005840" cy="100307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9230" y="2918688"/>
            <a:ext cx="25831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0070C0"/>
                </a:solidFill>
              </a:rPr>
              <a:t>Fun</a:t>
            </a:r>
            <a:endParaRPr lang="en-US" sz="88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633460" y="2868513"/>
            <a:ext cx="25831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err="1" smtClean="0">
                <a:solidFill>
                  <a:srgbClr val="FF0000"/>
                </a:solidFill>
              </a:rPr>
              <a:t>Seq</a:t>
            </a:r>
            <a:endParaRPr lang="en-US" sz="8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07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0C69-B71E-4368-ACB5-F945CFF1F8AB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9322" y="269011"/>
            <a:ext cx="3888925" cy="28433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0024" y="365125"/>
            <a:ext cx="3888925" cy="28433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3348735"/>
            <a:ext cx="3888925" cy="28433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69011"/>
            <a:ext cx="3888925" cy="28433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46142" y="3495160"/>
            <a:ext cx="3875069" cy="28332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21211" y="3348735"/>
            <a:ext cx="4075338" cy="2979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0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Would like results in the form of “THOSE were the most important individual functional elements (e.g. </a:t>
            </a:r>
            <a:r>
              <a:rPr lang="en-US" dirty="0" err="1" smtClean="0"/>
              <a:t>tert</a:t>
            </a:r>
            <a:r>
              <a:rPr lang="en-US" dirty="0" smtClean="0"/>
              <a:t> promoter) </a:t>
            </a:r>
            <a:r>
              <a:rPr lang="en-US" i="1" dirty="0" smtClean="0"/>
              <a:t>before</a:t>
            </a:r>
            <a:r>
              <a:rPr lang="en-US" dirty="0" smtClean="0"/>
              <a:t> deconvolution, and THESE are the top ones </a:t>
            </a:r>
            <a:r>
              <a:rPr lang="en-US" i="1" dirty="0" smtClean="0"/>
              <a:t>after</a:t>
            </a:r>
            <a:r>
              <a:rPr lang="en-US" dirty="0" smtClean="0"/>
              <a:t> deconvolution” – would be a team effort</a:t>
            </a:r>
          </a:p>
          <a:p>
            <a:r>
              <a:rPr lang="en-US" dirty="0" smtClean="0"/>
              <a:t>How to handle sites that map to &gt;=3 classes of functional element?</a:t>
            </a:r>
          </a:p>
          <a:p>
            <a:r>
              <a:rPr lang="en-US" dirty="0" smtClean="0"/>
              <a:t>How to handle sites that map to multiple instances of the same functional element?</a:t>
            </a:r>
          </a:p>
          <a:p>
            <a:r>
              <a:rPr lang="en-US" dirty="0" smtClean="0"/>
              <a:t>Bias due to selection</a:t>
            </a:r>
          </a:p>
          <a:p>
            <a:r>
              <a:rPr lang="en-US" dirty="0" smtClean="0"/>
              <a:t>There are some unsolvable sums from observed data (imputation?)</a:t>
            </a:r>
          </a:p>
          <a:p>
            <a:r>
              <a:rPr lang="en-US" dirty="0" smtClean="0"/>
              <a:t>Extend to SVs and </a:t>
            </a:r>
            <a:r>
              <a:rPr lang="en-US" dirty="0" err="1" smtClean="0"/>
              <a:t>Indels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0C69-B71E-4368-ACB5-F945CFF1F8A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63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Most noncoding SNVs of interest in Paper E map to </a:t>
            </a:r>
            <a:r>
              <a:rPr lang="en-US" dirty="0" smtClean="0">
                <a:solidFill>
                  <a:srgbClr val="70AD47"/>
                </a:solidFill>
              </a:rPr>
              <a:t>two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9E480E"/>
                </a:solidFill>
              </a:rPr>
              <a:t>more</a:t>
            </a:r>
            <a:r>
              <a:rPr lang="en-US" dirty="0" smtClean="0"/>
              <a:t> classes of functional elements  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87226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0C69-B71E-4368-ACB5-F945CFF1F8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7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FunSeq</a:t>
            </a:r>
            <a:r>
              <a:rPr lang="en-US" dirty="0" smtClean="0"/>
              <a:t> provides </a:t>
            </a:r>
            <a:r>
              <a:rPr lang="en-US" i="1" dirty="0" smtClean="0"/>
              <a:t>variant-specific</a:t>
            </a:r>
            <a:r>
              <a:rPr lang="en-US" dirty="0" smtClean="0"/>
              <a:t> functional significance scores, but we are often interested in </a:t>
            </a:r>
            <a:r>
              <a:rPr lang="en-US" i="1" dirty="0" smtClean="0"/>
              <a:t>annotation-specific</a:t>
            </a:r>
            <a:r>
              <a:rPr lang="en-US" dirty="0" smtClean="0"/>
              <a:t> scores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0C69-B71E-4368-ACB5-F945CFF1F8AB}" type="slidenum">
              <a:rPr lang="en-US" smtClean="0"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08364" y="1983709"/>
            <a:ext cx="121920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chr17   6617579 6617580 C       A       6f395380-c623-11e3-bf01-24c6515278c0   -2.6;No;.;SLC13A5:REG(0.409);.;</a:t>
            </a:r>
            <a:r>
              <a:rPr lang="en-US" sz="2800" dirty="0" err="1" smtClean="0">
                <a:solidFill>
                  <a:srgbClr val="FF0000"/>
                </a:solidFill>
              </a:rPr>
              <a:t>Enhancer</a:t>
            </a:r>
            <a:r>
              <a:rPr lang="en-US" dirty="0" err="1" smtClean="0"/>
              <a:t>;Yes</a:t>
            </a:r>
            <a:r>
              <a:rPr lang="en-US" dirty="0" smtClean="0"/>
              <a:t>;.;.;.;.;SLC13A5(</a:t>
            </a:r>
            <a:r>
              <a:rPr lang="en-US" sz="2800" dirty="0" smtClean="0">
                <a:solidFill>
                  <a:srgbClr val="0070C0"/>
                </a:solidFill>
              </a:rPr>
              <a:t>Promoter</a:t>
            </a:r>
            <a:r>
              <a:rPr lang="en-US" dirty="0" smtClean="0"/>
              <a:t>);.;</a:t>
            </a:r>
            <a:r>
              <a:rPr lang="en-US" sz="4000" dirty="0" smtClean="0">
                <a:solidFill>
                  <a:srgbClr val="7030A0"/>
                </a:solidFill>
              </a:rPr>
              <a:t>3.0</a:t>
            </a:r>
            <a:r>
              <a:rPr lang="en-US" dirty="0" smtClean="0"/>
              <a:t>;Yes;.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867891" y="3283186"/>
            <a:ext cx="64562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	(</a:t>
            </a:r>
            <a:r>
              <a:rPr lang="en-US" sz="3600" dirty="0" smtClean="0">
                <a:solidFill>
                  <a:srgbClr val="FF0000"/>
                </a:solidFill>
              </a:rPr>
              <a:t>3</a:t>
            </a:r>
            <a:r>
              <a:rPr lang="en-US" sz="3600" dirty="0" smtClean="0"/>
              <a:t>,</a:t>
            </a:r>
            <a:r>
              <a:rPr lang="en-US" sz="3600" dirty="0" smtClean="0">
                <a:solidFill>
                  <a:srgbClr val="0070C0"/>
                </a:solidFill>
              </a:rPr>
              <a:t>0</a:t>
            </a:r>
            <a:r>
              <a:rPr lang="en-US" sz="3600" dirty="0" smtClean="0"/>
              <a:t>) ?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	(</a:t>
            </a:r>
            <a:r>
              <a:rPr lang="en-US" sz="3600" dirty="0" smtClean="0">
                <a:solidFill>
                  <a:srgbClr val="FF0000"/>
                </a:solidFill>
              </a:rPr>
              <a:t>2</a:t>
            </a:r>
            <a:r>
              <a:rPr lang="en-US" sz="3600" dirty="0" smtClean="0"/>
              <a:t>,</a:t>
            </a:r>
            <a:r>
              <a:rPr lang="en-US" sz="3600" dirty="0" smtClean="0">
                <a:solidFill>
                  <a:srgbClr val="0070C0"/>
                </a:solidFill>
              </a:rPr>
              <a:t>1</a:t>
            </a:r>
            <a:r>
              <a:rPr lang="en-US" sz="3600" dirty="0" smtClean="0"/>
              <a:t>) ?</a:t>
            </a:r>
          </a:p>
          <a:p>
            <a:r>
              <a:rPr lang="en-US" sz="3600" dirty="0" smtClean="0"/>
              <a:t>(</a:t>
            </a:r>
            <a:r>
              <a:rPr lang="en-US" sz="3600" dirty="0" smtClean="0">
                <a:solidFill>
                  <a:srgbClr val="FF0000"/>
                </a:solidFill>
              </a:rPr>
              <a:t>2</a:t>
            </a:r>
            <a:r>
              <a:rPr lang="en-US" sz="3600" dirty="0" smtClean="0"/>
              <a:t>,</a:t>
            </a:r>
            <a:r>
              <a:rPr lang="en-US" sz="3600" dirty="0" smtClean="0">
                <a:solidFill>
                  <a:srgbClr val="0070C0"/>
                </a:solidFill>
              </a:rPr>
              <a:t>2</a:t>
            </a:r>
            <a:r>
              <a:rPr lang="en-US" sz="3600" dirty="0" smtClean="0"/>
              <a:t>)? 			(</a:t>
            </a:r>
            <a:r>
              <a:rPr lang="en-US" sz="3600" dirty="0" smtClean="0">
                <a:solidFill>
                  <a:srgbClr val="FF0000"/>
                </a:solidFill>
              </a:rPr>
              <a:t>1</a:t>
            </a:r>
            <a:r>
              <a:rPr lang="en-US" sz="3600" dirty="0" smtClean="0"/>
              <a:t>,</a:t>
            </a:r>
            <a:r>
              <a:rPr lang="en-US" sz="3600" dirty="0" smtClean="0">
                <a:solidFill>
                  <a:srgbClr val="0070C0"/>
                </a:solidFill>
              </a:rPr>
              <a:t>2</a:t>
            </a:r>
            <a:r>
              <a:rPr lang="en-US" sz="3600" dirty="0" smtClean="0"/>
              <a:t>) ?	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(</a:t>
            </a:r>
            <a:r>
              <a:rPr lang="en-US" sz="3600" dirty="0" smtClean="0">
                <a:solidFill>
                  <a:srgbClr val="FF0000"/>
                </a:solidFill>
              </a:rPr>
              <a:t>0</a:t>
            </a:r>
            <a:r>
              <a:rPr lang="en-US" sz="3600" dirty="0" smtClean="0"/>
              <a:t>,</a:t>
            </a:r>
            <a:r>
              <a:rPr lang="en-US" sz="3600" dirty="0" smtClean="0">
                <a:solidFill>
                  <a:srgbClr val="0070C0"/>
                </a:solidFill>
              </a:rPr>
              <a:t>3</a:t>
            </a:r>
            <a:r>
              <a:rPr lang="en-US" sz="3600" dirty="0" smtClean="0"/>
              <a:t>)?</a:t>
            </a:r>
            <a:endParaRPr lang="en-US" sz="36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6359236" y="2968594"/>
            <a:ext cx="2452253" cy="1035370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38200" y="5575114"/>
            <a:ext cx="1051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e</a:t>
            </a:r>
            <a:r>
              <a:rPr lang="en-US" sz="2400" i="1" dirty="0" err="1" smtClean="0"/>
              <a:t>.g</a:t>
            </a:r>
            <a:r>
              <a:rPr lang="en-US" sz="2400" dirty="0" smtClean="0"/>
              <a:t>: more accurately identify which individual functional elements (such as the </a:t>
            </a:r>
            <a:r>
              <a:rPr lang="en-US" sz="2400" i="1" dirty="0" smtClean="0"/>
              <a:t>TERT</a:t>
            </a:r>
            <a:r>
              <a:rPr lang="en-US" sz="2400" dirty="0" smtClean="0"/>
              <a:t> promoter) are of greatest functional significance in cancer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4972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are my Guiding Principles for solving this problem: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Guiding principle #1:  When a variant overlaps with multiple classes of functional elements, the more functionally critical functional element class deserves a greater share of the score. </a:t>
            </a:r>
          </a:p>
          <a:p>
            <a:pPr lvl="1"/>
            <a:r>
              <a:rPr lang="en-US" dirty="0" smtClean="0"/>
              <a:t>Motivated method #1: We can best assess the relative functional criticality of different classes of functional elements by appealing to the distribution of </a:t>
            </a:r>
            <a:r>
              <a:rPr lang="en-US" dirty="0" err="1" smtClean="0"/>
              <a:t>FunSeq</a:t>
            </a:r>
            <a:r>
              <a:rPr lang="en-US" dirty="0" smtClean="0"/>
              <a:t> scores at positions that are uniquely annotated with a single class of functional element.</a:t>
            </a:r>
          </a:p>
          <a:p>
            <a:r>
              <a:rPr lang="en-US" dirty="0" smtClean="0"/>
              <a:t>Guiding principle #2: We should not assume that </a:t>
            </a:r>
            <a:r>
              <a:rPr lang="en-US" dirty="0" err="1" smtClean="0"/>
              <a:t>FunSeq</a:t>
            </a:r>
            <a:r>
              <a:rPr lang="en-US" dirty="0" smtClean="0"/>
              <a:t> points will be conserved in the allocation of variant-level points to different classes. </a:t>
            </a:r>
          </a:p>
          <a:p>
            <a:pPr lvl="1"/>
            <a:r>
              <a:rPr lang="en-US" dirty="0" smtClean="0"/>
              <a:t>Motivated method #2: We can best identify appropriate departures from</a:t>
            </a:r>
            <a:r>
              <a:rPr lang="en-US" dirty="0" smtClean="0"/>
              <a:t> conservation of </a:t>
            </a:r>
            <a:r>
              <a:rPr lang="en-US" dirty="0" err="1" smtClean="0"/>
              <a:t>FunSeq</a:t>
            </a:r>
            <a:r>
              <a:rPr lang="en-US" dirty="0" smtClean="0"/>
              <a:t> points by comparing </a:t>
            </a:r>
            <a:r>
              <a:rPr lang="en-US" dirty="0" err="1" smtClean="0"/>
              <a:t>FunSeq</a:t>
            </a:r>
            <a:r>
              <a:rPr lang="en-US" dirty="0" smtClean="0"/>
              <a:t> scores from </a:t>
            </a:r>
            <a:r>
              <a:rPr lang="en-US" dirty="0" err="1" smtClean="0"/>
              <a:t>hybridly</a:t>
            </a:r>
            <a:r>
              <a:rPr lang="en-US" dirty="0" smtClean="0"/>
              <a:t>-annotated variants with the sums of </a:t>
            </a:r>
            <a:r>
              <a:rPr lang="en-US" dirty="0" err="1" smtClean="0"/>
              <a:t>FunSeq</a:t>
            </a:r>
            <a:r>
              <a:rPr lang="en-US" dirty="0" smtClean="0"/>
              <a:t> scores of the constituent purely-annotated variants</a:t>
            </a:r>
          </a:p>
          <a:p>
            <a:pPr lvl="1"/>
            <a:r>
              <a:rPr lang="en-US" dirty="0" smtClean="0"/>
              <a:t>Two kinds of departures: </a:t>
            </a:r>
          </a:p>
          <a:p>
            <a:pPr lvl="2"/>
            <a:r>
              <a:rPr lang="en-US" dirty="0" smtClean="0"/>
              <a:t>2.1: Departures due to the nonlinearity of </a:t>
            </a:r>
            <a:r>
              <a:rPr lang="en-US" dirty="0" err="1" smtClean="0"/>
              <a:t>FunSeq</a:t>
            </a:r>
            <a:r>
              <a:rPr lang="en-US" dirty="0" smtClean="0"/>
              <a:t> – we want to correct for these.</a:t>
            </a:r>
          </a:p>
          <a:p>
            <a:pPr lvl="2"/>
            <a:r>
              <a:rPr lang="en-US" dirty="0" smtClean="0"/>
              <a:t>2.2: Departures due to synergy (or negative synergy) between functional elements – we probably shouldn’t correct for these, but it is not initially clear how to avoid doing so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0C69-B71E-4368-ACB5-F945CFF1F8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772" y="206491"/>
            <a:ext cx="7991035" cy="512527"/>
          </a:xfrm>
        </p:spPr>
        <p:txBody>
          <a:bodyPr>
            <a:noAutofit/>
          </a:bodyPr>
          <a:lstStyle/>
          <a:p>
            <a:r>
              <a:rPr lang="en-US" sz="3200" b="1" i="1" dirty="0" smtClean="0"/>
              <a:t>Simplified</a:t>
            </a:r>
            <a:r>
              <a:rPr lang="en-US" sz="3200" dirty="0" smtClean="0"/>
              <a:t> description of Approach</a:t>
            </a:r>
            <a:br>
              <a:rPr lang="en-US" sz="3200" dirty="0" smtClean="0"/>
            </a:br>
            <a:r>
              <a:rPr lang="en-US" sz="3200" dirty="0" smtClean="0"/>
              <a:t>[Addresses Guiding Principle #1 only] 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022166" y="3000098"/>
            <a:ext cx="12801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(</a:t>
            </a:r>
            <a:r>
              <a:rPr lang="en-US" dirty="0" smtClean="0">
                <a:solidFill>
                  <a:srgbClr val="0070C0"/>
                </a:solidFill>
              </a:rPr>
              <a:t>2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(</a:t>
            </a:r>
            <a:r>
              <a:rPr lang="en-US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)</a:t>
            </a:r>
          </a:p>
          <a:p>
            <a:r>
              <a:rPr lang="en-US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0.5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0.5</a:t>
            </a:r>
            <a:r>
              <a:rPr lang="en-US" dirty="0" smtClean="0"/>
              <a:t>)</a:t>
            </a:r>
          </a:p>
          <a:p>
            <a:r>
              <a:rPr lang="en-US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0.5</a:t>
            </a:r>
            <a:r>
              <a:rPr lang="en-US" dirty="0" smtClean="0"/>
              <a:t>)</a:t>
            </a:r>
          </a:p>
          <a:p>
            <a:r>
              <a:rPr lang="en-US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2.5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0.5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7785" y="1581722"/>
            <a:ext cx="30104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Randomly sample from </a:t>
            </a:r>
            <a:r>
              <a:rPr lang="en-US" dirty="0" err="1" smtClean="0"/>
              <a:t>FunSeq</a:t>
            </a:r>
            <a:r>
              <a:rPr lang="en-US" dirty="0" smtClean="0"/>
              <a:t> scores of </a:t>
            </a:r>
            <a:r>
              <a:rPr lang="en-US" dirty="0" smtClean="0">
                <a:solidFill>
                  <a:srgbClr val="0070C0"/>
                </a:solidFill>
              </a:rPr>
              <a:t>pure-Promoter</a:t>
            </a:r>
            <a:r>
              <a:rPr lang="en-US" dirty="0" smtClean="0"/>
              <a:t> variants: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2,1,0.5,1,2.5,…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03245" y="1581722"/>
            <a:ext cx="24055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Randomly sample from </a:t>
            </a:r>
            <a:r>
              <a:rPr lang="en-US" dirty="0" err="1" smtClean="0"/>
              <a:t>FunSeq</a:t>
            </a:r>
            <a:r>
              <a:rPr lang="en-US" dirty="0" smtClean="0"/>
              <a:t> scores of </a:t>
            </a:r>
            <a:r>
              <a:rPr lang="en-US" dirty="0" smtClean="0">
                <a:solidFill>
                  <a:srgbClr val="FF0000"/>
                </a:solidFill>
              </a:rPr>
              <a:t>pure-</a:t>
            </a:r>
            <a:r>
              <a:rPr lang="en-US" dirty="0" smtClean="0">
                <a:solidFill>
                  <a:srgbClr val="FF0000"/>
                </a:solidFill>
              </a:rPr>
              <a:t>Enhancer</a:t>
            </a:r>
            <a:r>
              <a:rPr lang="en-US" dirty="0" smtClean="0"/>
              <a:t> </a:t>
            </a:r>
            <a:r>
              <a:rPr lang="en-US" dirty="0" smtClean="0"/>
              <a:t>variants: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1,1,0.5,0.5,0.5, …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8244254" y="1581722"/>
            <a:ext cx="1364566" cy="3433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9608820" y="1376457"/>
            <a:ext cx="717453" cy="2052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142807" y="752399"/>
            <a:ext cx="2278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 sure to use </a:t>
            </a:r>
            <a:r>
              <a:rPr lang="en-US" dirty="0" err="1" smtClean="0"/>
              <a:t>Output.bed</a:t>
            </a:r>
            <a:r>
              <a:rPr lang="en-US" dirty="0" smtClean="0"/>
              <a:t> not </a:t>
            </a:r>
            <a:r>
              <a:rPr lang="en-US" dirty="0" err="1" smtClean="0"/>
              <a:t>Summary.Candidates</a:t>
            </a:r>
            <a:r>
              <a:rPr lang="en-US" dirty="0" smtClean="0"/>
              <a:t> to reduce bias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178105" y="2782051"/>
            <a:ext cx="675249" cy="4394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6302325" y="2782051"/>
            <a:ext cx="900920" cy="4394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515729" y="2320386"/>
            <a:ext cx="2386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Form hybrid pairs from resampled pure-hits 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458265" y="4754424"/>
            <a:ext cx="0" cy="3492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022165" y="5103674"/>
            <a:ext cx="12801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(</a:t>
            </a:r>
            <a:r>
              <a:rPr lang="en-US" dirty="0" smtClean="0">
                <a:solidFill>
                  <a:srgbClr val="0070C0"/>
                </a:solidFill>
              </a:rPr>
              <a:t>2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)</a:t>
            </a:r>
          </a:p>
          <a:p>
            <a:r>
              <a:rPr lang="en-US" strike="dblStrike" dirty="0" smtClean="0"/>
              <a:t>   (</a:t>
            </a:r>
            <a:r>
              <a:rPr lang="en-US" strike="dblStrike" dirty="0" smtClean="0">
                <a:solidFill>
                  <a:srgbClr val="0070C0"/>
                </a:solidFill>
              </a:rPr>
              <a:t>1</a:t>
            </a:r>
            <a:r>
              <a:rPr lang="en-US" strike="dblStrike" dirty="0" smtClean="0"/>
              <a:t>,</a:t>
            </a:r>
            <a:r>
              <a:rPr lang="en-US" strike="dblStrike" dirty="0" smtClean="0">
                <a:solidFill>
                  <a:srgbClr val="FF0000"/>
                </a:solidFill>
              </a:rPr>
              <a:t>1</a:t>
            </a:r>
            <a:r>
              <a:rPr lang="en-US" strike="dblStrike" dirty="0" smtClean="0"/>
              <a:t>)</a:t>
            </a:r>
          </a:p>
          <a:p>
            <a:r>
              <a:rPr lang="en-US" strike="dblStrike" dirty="0" smtClean="0"/>
              <a:t>(</a:t>
            </a:r>
            <a:r>
              <a:rPr lang="en-US" strike="dblStrike" dirty="0" smtClean="0">
                <a:solidFill>
                  <a:srgbClr val="0070C0"/>
                </a:solidFill>
              </a:rPr>
              <a:t>0.5</a:t>
            </a:r>
            <a:r>
              <a:rPr lang="en-US" strike="dblStrike" dirty="0" smtClean="0"/>
              <a:t>,</a:t>
            </a:r>
            <a:r>
              <a:rPr lang="en-US" strike="dblStrike" dirty="0" smtClean="0">
                <a:solidFill>
                  <a:srgbClr val="FF0000"/>
                </a:solidFill>
              </a:rPr>
              <a:t>0.5</a:t>
            </a:r>
            <a:r>
              <a:rPr lang="en-US" strike="dblStrike" dirty="0" smtClean="0"/>
              <a:t>)</a:t>
            </a:r>
          </a:p>
          <a:p>
            <a:r>
              <a:rPr lang="en-US" strike="dblStrike" dirty="0" smtClean="0"/>
              <a:t>(</a:t>
            </a:r>
            <a:r>
              <a:rPr lang="en-US" strike="dblStrike" dirty="0" smtClean="0">
                <a:solidFill>
                  <a:srgbClr val="0070C0"/>
                </a:solidFill>
              </a:rPr>
              <a:t>1</a:t>
            </a:r>
            <a:r>
              <a:rPr lang="en-US" strike="dblStrike" dirty="0" smtClean="0"/>
              <a:t>,</a:t>
            </a:r>
            <a:r>
              <a:rPr lang="en-US" strike="dblStrike" dirty="0" smtClean="0">
                <a:solidFill>
                  <a:srgbClr val="FF0000"/>
                </a:solidFill>
              </a:rPr>
              <a:t>0.5</a:t>
            </a:r>
            <a:r>
              <a:rPr lang="en-US" strike="dblStrike" dirty="0" smtClean="0"/>
              <a:t>)</a:t>
            </a:r>
          </a:p>
          <a:p>
            <a:r>
              <a:rPr lang="en-US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2.5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0.5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83280" y="3873414"/>
            <a:ext cx="18569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Keep only the pairs that sum to within threshold (e.g. 1%) of the desired total.</a:t>
            </a:r>
            <a:endParaRPr lang="en-US" dirty="0"/>
          </a:p>
        </p:txBody>
      </p:sp>
      <p:cxnSp>
        <p:nvCxnSpPr>
          <p:cNvPr id="25" name="Straight Arrow Connector 24"/>
          <p:cNvCxnSpPr>
            <a:endCxn id="26" idx="3"/>
          </p:cNvCxnSpPr>
          <p:nvPr/>
        </p:nvCxnSpPr>
        <p:spPr>
          <a:xfrm flipH="1">
            <a:off x="1617785" y="5852160"/>
            <a:ext cx="3017520" cy="44977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79828" y="5978769"/>
            <a:ext cx="1237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2.25</a:t>
            </a:r>
            <a:endParaRPr lang="en-US" sz="3600" dirty="0">
              <a:solidFill>
                <a:srgbClr val="0070C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302324" y="5852160"/>
            <a:ext cx="3165233" cy="4497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897204" y="6048912"/>
            <a:ext cx="1237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0.75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203245" y="4728034"/>
            <a:ext cx="33129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Average the corresponding members of the retained pairs to determine the </a:t>
            </a:r>
            <a:r>
              <a:rPr lang="en-US" dirty="0" err="1" smtClean="0"/>
              <a:t>deconvoluted</a:t>
            </a:r>
            <a:r>
              <a:rPr lang="en-US" dirty="0" smtClean="0"/>
              <a:t> score for each functional element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59071" y="806748"/>
            <a:ext cx="1052321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chr17   6617579 6617580 C    </a:t>
            </a:r>
            <a:r>
              <a:rPr lang="en-US" sz="2800" dirty="0" err="1" smtClean="0">
                <a:solidFill>
                  <a:srgbClr val="FF0000"/>
                </a:solidFill>
              </a:rPr>
              <a:t>Enhancer</a:t>
            </a:r>
            <a:r>
              <a:rPr lang="en-US" dirty="0" err="1" smtClean="0"/>
              <a:t>;Yes</a:t>
            </a:r>
            <a:r>
              <a:rPr lang="en-US" dirty="0" smtClean="0"/>
              <a:t>;.;.;.;.;SLC13A5(</a:t>
            </a:r>
            <a:r>
              <a:rPr lang="en-US" sz="2800" dirty="0" smtClean="0">
                <a:solidFill>
                  <a:srgbClr val="0070C0"/>
                </a:solidFill>
              </a:rPr>
              <a:t>Promoter</a:t>
            </a:r>
            <a:r>
              <a:rPr lang="en-US" dirty="0" smtClean="0"/>
              <a:t>);.;</a:t>
            </a:r>
            <a:r>
              <a:rPr lang="en-US" sz="4000" dirty="0" smtClean="0">
                <a:solidFill>
                  <a:srgbClr val="7030A0"/>
                </a:solidFill>
              </a:rPr>
              <a:t>3.0</a:t>
            </a:r>
            <a:r>
              <a:rPr lang="en-US" dirty="0" smtClean="0"/>
              <a:t>;Yes;.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51863" y="1855930"/>
            <a:ext cx="1063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1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935708" y="1967087"/>
            <a:ext cx="1063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2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462725" y="4115981"/>
            <a:ext cx="1063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3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8047304" y="4371089"/>
            <a:ext cx="1063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4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F666-1B1F-447E-8550-36137B45C69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0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 animBg="1"/>
      <p:bldP spid="11" grpId="0"/>
      <p:bldP spid="17" grpId="0"/>
      <p:bldP spid="20" grpId="0"/>
      <p:bldP spid="23" grpId="0"/>
      <p:bldP spid="26" grpId="0"/>
      <p:bldP spid="29" grpId="0"/>
      <p:bldP spid="33" grpId="0"/>
      <p:bldP spid="35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Before Step 1, there are some necessary pre-processing steps to address Guiding Principle #2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96189" y="1989805"/>
            <a:ext cx="176315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(</a:t>
            </a:r>
            <a:r>
              <a:rPr lang="en-US" dirty="0" smtClean="0">
                <a:solidFill>
                  <a:srgbClr val="0070C0"/>
                </a:solidFill>
              </a:rPr>
              <a:t>2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(</a:t>
            </a:r>
            <a:r>
              <a:rPr lang="en-US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)</a:t>
            </a:r>
          </a:p>
          <a:p>
            <a:r>
              <a:rPr lang="en-US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0.5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0.5</a:t>
            </a:r>
            <a:r>
              <a:rPr lang="en-US" dirty="0" smtClean="0"/>
              <a:t>)</a:t>
            </a:r>
          </a:p>
          <a:p>
            <a:r>
              <a:rPr lang="en-US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0.5</a:t>
            </a:r>
            <a:r>
              <a:rPr lang="en-US" dirty="0" smtClean="0"/>
              <a:t>)</a:t>
            </a:r>
          </a:p>
          <a:p>
            <a:r>
              <a:rPr lang="en-US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2.5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0.5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0747" y="1823277"/>
            <a:ext cx="12291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Form simulated (</a:t>
            </a:r>
            <a:r>
              <a:rPr lang="en-US" dirty="0" err="1" smtClean="0">
                <a:solidFill>
                  <a:srgbClr val="0070C0"/>
                </a:solidFill>
              </a:rPr>
              <a:t>Promoter</a:t>
            </a:r>
            <a:r>
              <a:rPr lang="en-US" dirty="0" err="1" smtClean="0"/>
              <a:t>,</a:t>
            </a:r>
            <a:r>
              <a:rPr lang="en-US" dirty="0" err="1" smtClean="0">
                <a:solidFill>
                  <a:srgbClr val="FF0000"/>
                </a:solidFill>
              </a:rPr>
              <a:t>Enhancer</a:t>
            </a:r>
            <a:r>
              <a:rPr lang="en-US" dirty="0" smtClean="0"/>
              <a:t>) pairs just like Step 1+2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808155" y="1690688"/>
            <a:ext cx="4247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But also take the observed scores for variants that actually map to </a:t>
            </a:r>
            <a:r>
              <a:rPr lang="en-US" dirty="0" smtClean="0">
                <a:solidFill>
                  <a:srgbClr val="7030A0"/>
                </a:solidFill>
              </a:rPr>
              <a:t>both</a:t>
            </a:r>
            <a:r>
              <a:rPr lang="en-US" dirty="0" smtClean="0"/>
              <a:t> promoters and enhancers (and to no other functional element)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26813" y="1641785"/>
            <a:ext cx="11957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2.5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2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1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1.5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3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226138" y="2744715"/>
            <a:ext cx="674663" cy="0"/>
          </a:xfrm>
          <a:prstGeom prst="straightConnector1">
            <a:avLst/>
          </a:prstGeom>
          <a:ln>
            <a:solidFill>
              <a:srgbClr val="FF66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89694" y="1963524"/>
            <a:ext cx="1263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Take their sums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34576" y="1975737"/>
            <a:ext cx="6641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FF"/>
                </a:solidFill>
              </a:rPr>
              <a:t>3</a:t>
            </a:r>
          </a:p>
          <a:p>
            <a:r>
              <a:rPr lang="en-US" dirty="0" smtClean="0">
                <a:solidFill>
                  <a:srgbClr val="FF66FF"/>
                </a:solidFill>
              </a:rPr>
              <a:t>2</a:t>
            </a:r>
          </a:p>
          <a:p>
            <a:r>
              <a:rPr lang="en-US" dirty="0" smtClean="0">
                <a:solidFill>
                  <a:srgbClr val="FF66FF"/>
                </a:solidFill>
              </a:rPr>
              <a:t>1</a:t>
            </a:r>
          </a:p>
          <a:p>
            <a:r>
              <a:rPr lang="en-US" dirty="0" smtClean="0">
                <a:solidFill>
                  <a:srgbClr val="FF66FF"/>
                </a:solidFill>
              </a:rPr>
              <a:t>1.5</a:t>
            </a:r>
          </a:p>
          <a:p>
            <a:r>
              <a:rPr lang="en-US" dirty="0" smtClean="0">
                <a:solidFill>
                  <a:srgbClr val="FF66FF"/>
                </a:solidFill>
              </a:rPr>
              <a:t>3</a:t>
            </a:r>
          </a:p>
          <a:p>
            <a:r>
              <a:rPr lang="en-US" dirty="0" smtClean="0">
                <a:solidFill>
                  <a:srgbClr val="FF66FF"/>
                </a:solidFill>
              </a:rPr>
              <a:t>…</a:t>
            </a:r>
            <a:endParaRPr lang="en-US" dirty="0">
              <a:solidFill>
                <a:srgbClr val="FF66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86711" y="1894854"/>
            <a:ext cx="24337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</a:t>
            </a:r>
            <a:r>
              <a:rPr lang="en-US" baseline="30000" dirty="0" smtClean="0"/>
              <a:t>th</a:t>
            </a:r>
            <a:r>
              <a:rPr lang="en-US" dirty="0" smtClean="0"/>
              <a:t>%: </a:t>
            </a:r>
            <a:r>
              <a:rPr lang="en-US" dirty="0" smtClean="0">
                <a:solidFill>
                  <a:srgbClr val="FF66FF"/>
                </a:solidFill>
              </a:rPr>
              <a:t>0.5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7030A0"/>
                </a:solidFill>
              </a:rPr>
              <a:t>0.4</a:t>
            </a:r>
          </a:p>
          <a:p>
            <a:r>
              <a:rPr lang="en-US" dirty="0" smtClean="0"/>
              <a:t>50</a:t>
            </a:r>
            <a:r>
              <a:rPr lang="en-US" baseline="30000" dirty="0" smtClean="0"/>
              <a:t>th</a:t>
            </a:r>
            <a:r>
              <a:rPr lang="en-US" dirty="0" smtClean="0"/>
              <a:t>%: </a:t>
            </a:r>
            <a:r>
              <a:rPr lang="en-US" dirty="0" smtClean="0">
                <a:solidFill>
                  <a:srgbClr val="FF66FF"/>
                </a:solidFill>
              </a:rPr>
              <a:t>1.1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7030A0"/>
                </a:solidFill>
              </a:rPr>
              <a:t>0.9</a:t>
            </a:r>
          </a:p>
          <a:p>
            <a:r>
              <a:rPr lang="en-US" dirty="0" smtClean="0"/>
              <a:t>75</a:t>
            </a:r>
            <a:r>
              <a:rPr lang="en-US" baseline="30000" dirty="0" smtClean="0"/>
              <a:t>th</a:t>
            </a:r>
            <a:r>
              <a:rPr lang="en-US" dirty="0" smtClean="0"/>
              <a:t>%: </a:t>
            </a:r>
            <a:r>
              <a:rPr lang="en-US" dirty="0" smtClean="0">
                <a:solidFill>
                  <a:srgbClr val="FF66FF"/>
                </a:solidFill>
              </a:rPr>
              <a:t>1.9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7030A0"/>
                </a:solidFill>
              </a:rPr>
              <a:t>1.7</a:t>
            </a:r>
          </a:p>
          <a:p>
            <a:r>
              <a:rPr lang="en-US" dirty="0" smtClean="0"/>
              <a:t>90</a:t>
            </a:r>
            <a:r>
              <a:rPr lang="en-US" baseline="30000" dirty="0" smtClean="0"/>
              <a:t>th</a:t>
            </a:r>
            <a:r>
              <a:rPr lang="en-US" dirty="0" smtClean="0"/>
              <a:t>%: </a:t>
            </a:r>
            <a:r>
              <a:rPr lang="en-US" dirty="0" smtClean="0">
                <a:solidFill>
                  <a:srgbClr val="FF66FF"/>
                </a:solidFill>
              </a:rPr>
              <a:t>2.5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7030A0"/>
                </a:solidFill>
              </a:rPr>
              <a:t>2.2</a:t>
            </a:r>
          </a:p>
          <a:p>
            <a:r>
              <a:rPr lang="en-US" dirty="0" smtClean="0"/>
              <a:t>95</a:t>
            </a:r>
            <a:r>
              <a:rPr lang="en-US" baseline="30000" dirty="0" smtClean="0"/>
              <a:t>th</a:t>
            </a:r>
            <a:r>
              <a:rPr lang="en-US" dirty="0" smtClean="0"/>
              <a:t>%: </a:t>
            </a:r>
            <a:r>
              <a:rPr lang="en-US" dirty="0" smtClean="0">
                <a:solidFill>
                  <a:srgbClr val="FF66FF"/>
                </a:solidFill>
              </a:rPr>
              <a:t>2.8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7030A0"/>
                </a:solidFill>
              </a:rPr>
              <a:t>2.5</a:t>
            </a:r>
          </a:p>
          <a:p>
            <a:r>
              <a:rPr lang="en-US" dirty="0" smtClean="0"/>
              <a:t>99</a:t>
            </a:r>
            <a:r>
              <a:rPr lang="en-US" baseline="30000" dirty="0" smtClean="0"/>
              <a:t>th</a:t>
            </a:r>
            <a:r>
              <a:rPr lang="en-US" dirty="0" smtClean="0"/>
              <a:t>%: </a:t>
            </a:r>
            <a:r>
              <a:rPr lang="en-US" dirty="0" smtClean="0">
                <a:solidFill>
                  <a:srgbClr val="FF66FF"/>
                </a:solidFill>
              </a:rPr>
              <a:t>3.4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7030A0"/>
                </a:solidFill>
              </a:rPr>
              <a:t>3.0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266633" y="2704569"/>
            <a:ext cx="1186379" cy="0"/>
          </a:xfrm>
          <a:prstGeom prst="straightConnector1">
            <a:avLst/>
          </a:prstGeom>
          <a:ln>
            <a:solidFill>
              <a:srgbClr val="FF66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039733" y="2647048"/>
            <a:ext cx="927580" cy="83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253441" y="1781239"/>
            <a:ext cx="11863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Calculate their quantiles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1989694" y="3787919"/>
            <a:ext cx="2450126" cy="10853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0356" y="3864923"/>
            <a:ext cx="3497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Compute the </a:t>
            </a:r>
            <a:r>
              <a:rPr lang="en-US" dirty="0" smtClean="0">
                <a:solidFill>
                  <a:srgbClr val="00B050"/>
                </a:solidFill>
              </a:rPr>
              <a:t>difference</a:t>
            </a:r>
            <a:r>
              <a:rPr lang="en-US" dirty="0" smtClean="0"/>
              <a:t> between </a:t>
            </a:r>
            <a:r>
              <a:rPr lang="en-US" dirty="0" smtClean="0">
                <a:solidFill>
                  <a:srgbClr val="7030A0"/>
                </a:solidFill>
              </a:rPr>
              <a:t>observed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66FF"/>
                </a:solidFill>
              </a:rPr>
              <a:t>simulated</a:t>
            </a:r>
            <a:r>
              <a:rPr lang="en-US" dirty="0" smtClean="0"/>
              <a:t> pairs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42038" y="4956186"/>
            <a:ext cx="24337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0.4: </a:t>
            </a:r>
            <a:r>
              <a:rPr lang="en-US" dirty="0" smtClean="0">
                <a:solidFill>
                  <a:srgbClr val="00B050"/>
                </a:solidFill>
              </a:rPr>
              <a:t>-0.1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0.9: </a:t>
            </a:r>
            <a:r>
              <a:rPr lang="en-US" dirty="0" smtClean="0">
                <a:solidFill>
                  <a:srgbClr val="00B050"/>
                </a:solidFill>
              </a:rPr>
              <a:t>-0.2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1.7: </a:t>
            </a:r>
            <a:r>
              <a:rPr lang="en-US" dirty="0" smtClean="0">
                <a:solidFill>
                  <a:srgbClr val="00B050"/>
                </a:solidFill>
              </a:rPr>
              <a:t>-0.2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2.2: </a:t>
            </a:r>
            <a:r>
              <a:rPr lang="en-US" dirty="0" smtClean="0">
                <a:solidFill>
                  <a:srgbClr val="00B050"/>
                </a:solidFill>
              </a:rPr>
              <a:t>-0.3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2.5: </a:t>
            </a:r>
            <a:r>
              <a:rPr lang="en-US" dirty="0" smtClean="0">
                <a:solidFill>
                  <a:srgbClr val="00B050"/>
                </a:solidFill>
              </a:rPr>
              <a:t>-0.3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3.0: </a:t>
            </a:r>
            <a:r>
              <a:rPr lang="en-US" dirty="0" smtClean="0">
                <a:solidFill>
                  <a:srgbClr val="00B050"/>
                </a:solidFill>
              </a:rPr>
              <a:t>-0.4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819343" y="5318234"/>
            <a:ext cx="3102077" cy="516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846518" y="5464121"/>
            <a:ext cx="26546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Regress to find a formula for calculating the discrepancy between observed and simulated pairs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970388" y="4956186"/>
            <a:ext cx="1534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Discrepancy</a:t>
            </a:r>
            <a:r>
              <a:rPr lang="en-US" dirty="0" smtClean="0"/>
              <a:t>  = -0.07 + -0.10 x </a:t>
            </a:r>
            <a:r>
              <a:rPr lang="en-US" dirty="0" err="1" smtClean="0"/>
              <a:t>ObservedPairScore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6809192" y="5316329"/>
            <a:ext cx="1689987" cy="3086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8222567" y="5023739"/>
            <a:ext cx="276612" cy="44038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7891169" y="3442381"/>
            <a:ext cx="20105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chr17   6617579 6617580 C    </a:t>
            </a:r>
            <a:r>
              <a:rPr lang="en-US" sz="2000" dirty="0" err="1" smtClean="0">
                <a:solidFill>
                  <a:srgbClr val="FF0000"/>
                </a:solidFill>
              </a:rPr>
              <a:t>Enhancer</a:t>
            </a:r>
            <a:r>
              <a:rPr lang="en-US" sz="1400" dirty="0" err="1" smtClean="0"/>
              <a:t>;Yes</a:t>
            </a:r>
            <a:r>
              <a:rPr lang="en-US" sz="1400" dirty="0" smtClean="0"/>
              <a:t>;.;.;.;.;</a:t>
            </a:r>
          </a:p>
          <a:p>
            <a:r>
              <a:rPr lang="en-US" sz="1400" dirty="0" smtClean="0"/>
              <a:t>SLC13A5(</a:t>
            </a:r>
            <a:r>
              <a:rPr lang="en-US" sz="2000" dirty="0" smtClean="0">
                <a:solidFill>
                  <a:srgbClr val="0070C0"/>
                </a:solidFill>
              </a:rPr>
              <a:t>Promoter</a:t>
            </a:r>
            <a:r>
              <a:rPr lang="en-US" sz="1400" dirty="0" smtClean="0"/>
              <a:t>);.;</a:t>
            </a:r>
            <a:r>
              <a:rPr lang="en-US" sz="3200" dirty="0" smtClean="0">
                <a:solidFill>
                  <a:srgbClr val="7030A0"/>
                </a:solidFill>
              </a:rPr>
              <a:t>3.0</a:t>
            </a:r>
            <a:r>
              <a:rPr lang="en-US" sz="1400" dirty="0" smtClean="0"/>
              <a:t>;Yes;</a:t>
            </a:r>
            <a:endParaRPr lang="en-US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6541733" y="5702206"/>
            <a:ext cx="28583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Plug in an observed score to the formula to get an associated predicted discrepancy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8674163" y="5328339"/>
            <a:ext cx="1105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-0.37</a:t>
            </a:r>
            <a:endParaRPr lang="en-US" sz="2800" dirty="0">
              <a:solidFill>
                <a:srgbClr val="00B050"/>
              </a:solidFill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 flipV="1">
            <a:off x="9594166" y="4873302"/>
            <a:ext cx="773723" cy="5908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0408711" y="4356847"/>
            <a:ext cx="1463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66FF"/>
                </a:solidFill>
              </a:rPr>
              <a:t>3.37</a:t>
            </a:r>
            <a:endParaRPr lang="en-US" sz="2800" dirty="0">
              <a:solidFill>
                <a:srgbClr val="FF66FF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9612219" y="5366577"/>
            <a:ext cx="25797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Subtract the predicted discrepancy from the observed score to get the predicted associated simulated-pair score </a:t>
            </a:r>
            <a:endParaRPr lang="en-US" dirty="0"/>
          </a:p>
        </p:txBody>
      </p:sp>
      <p:sp>
        <p:nvSpPr>
          <p:cNvPr id="79" name="Arc 78"/>
          <p:cNvSpPr/>
          <p:nvPr/>
        </p:nvSpPr>
        <p:spPr>
          <a:xfrm>
            <a:off x="10510979" y="1082195"/>
            <a:ext cx="1564372" cy="3513488"/>
          </a:xfrm>
          <a:prstGeom prst="arc">
            <a:avLst>
              <a:gd name="adj1" fmla="val 16870139"/>
              <a:gd name="adj2" fmla="val 5737316"/>
            </a:avLst>
          </a:prstGeom>
          <a:ln w="57150">
            <a:solidFill>
              <a:srgbClr val="FF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Arrow Connector 81"/>
          <p:cNvCxnSpPr>
            <a:stCxn id="79" idx="0"/>
          </p:cNvCxnSpPr>
          <p:nvPr/>
        </p:nvCxnSpPr>
        <p:spPr>
          <a:xfrm flipH="1" flipV="1">
            <a:off x="9932083" y="112542"/>
            <a:ext cx="1678161" cy="1120469"/>
          </a:xfrm>
          <a:prstGeom prst="straightConnector1">
            <a:avLst/>
          </a:prstGeom>
          <a:ln w="57150">
            <a:solidFill>
              <a:srgbClr val="FF66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9673007" y="2795810"/>
            <a:ext cx="24053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the predicted associated simulated-pair score for thresholding in Step 3 from Simplified Approach 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10072115" y="5042792"/>
            <a:ext cx="1068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STEP 0.5 </a:t>
            </a:r>
            <a:endParaRPr lang="en-US" sz="1400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7298352" y="5069209"/>
            <a:ext cx="1068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STEP 0</a:t>
            </a:r>
            <a:endParaRPr lang="en-US" sz="14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3018366" y="4941879"/>
            <a:ext cx="1068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STEP -1</a:t>
            </a:r>
            <a:endParaRPr lang="en-US" sz="14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3637090" y="4094112"/>
            <a:ext cx="1068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STEP -2</a:t>
            </a:r>
            <a:endParaRPr lang="en-US" sz="14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3460110" y="2868308"/>
            <a:ext cx="1068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STEP -3</a:t>
            </a:r>
            <a:endParaRPr lang="en-US" sz="14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2155062" y="2824821"/>
            <a:ext cx="1068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STEP -4</a:t>
            </a:r>
            <a:endParaRPr lang="en-US" sz="1400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185851" y="1563080"/>
            <a:ext cx="1068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STEP -5</a:t>
            </a:r>
            <a:endParaRPr lang="en-US" sz="1400" b="1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8F666-1B1F-447E-8550-36137B45C69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5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2" grpId="0"/>
      <p:bldP spid="13" grpId="0"/>
      <p:bldP spid="14" grpId="0"/>
      <p:bldP spid="21" grpId="0"/>
      <p:bldP spid="24" grpId="0"/>
      <p:bldP spid="26" grpId="0"/>
      <p:bldP spid="33" grpId="0"/>
      <p:bldP spid="35" grpId="0"/>
      <p:bldP spid="48" grpId="0"/>
      <p:bldP spid="55" grpId="0"/>
      <p:bldP spid="72" grpId="0"/>
      <p:bldP spid="75" grpId="0"/>
      <p:bldP spid="76" grpId="0"/>
      <p:bldP spid="79" grpId="0" animBg="1"/>
      <p:bldP spid="83" grpId="0"/>
      <p:bldP spid="85" grpId="0"/>
      <p:bldP spid="86" grpId="0"/>
      <p:bldP spid="87" grpId="0"/>
      <p:bldP spid="88" grpId="0"/>
      <p:bldP spid="89" grpId="0"/>
      <p:bldP spid="90" grpId="0"/>
      <p:bldP spid="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027906"/>
            <a:ext cx="4572000" cy="4572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873938"/>
            <a:ext cx="4572000" cy="457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27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Examples of observed departures from conservation of </a:t>
            </a:r>
            <a:r>
              <a:rPr lang="en-US" sz="2800" dirty="0" err="1" smtClean="0"/>
              <a:t>FunSeq</a:t>
            </a:r>
            <a:r>
              <a:rPr lang="en-US" sz="2800" dirty="0" smtClean="0"/>
              <a:t> scores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0C69-B71E-4368-ACB5-F945CFF1F8AB}" type="slidenum">
              <a:rPr lang="en-US" smtClean="0"/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29200" y="5370055"/>
            <a:ext cx="7208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the 26 hybrid classes for which I have departure results, </a:t>
            </a:r>
            <a:r>
              <a:rPr lang="en-US" dirty="0" err="1" smtClean="0"/>
              <a:t>Promoter+TFP</a:t>
            </a:r>
            <a:r>
              <a:rPr lang="en-US" dirty="0" smtClean="0"/>
              <a:t> is the only hybrid where over most of the </a:t>
            </a:r>
            <a:r>
              <a:rPr lang="en-US" dirty="0" err="1" smtClean="0"/>
              <a:t>FunSeq</a:t>
            </a:r>
            <a:r>
              <a:rPr lang="en-US" dirty="0" smtClean="0"/>
              <a:t> range, simulated pairs have a lower </a:t>
            </a:r>
            <a:r>
              <a:rPr lang="en-US" dirty="0" err="1" smtClean="0"/>
              <a:t>FunSeq</a:t>
            </a:r>
            <a:r>
              <a:rPr lang="en-US" dirty="0" smtClean="0"/>
              <a:t> sum than observed hybrids, implying large functional synergy between promoters and TFPs. This may be an instance where I am accidentally correcting for Departure Type 2.2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5599906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 of 26 plots look like the one on the left</a:t>
            </a:r>
          </a:p>
        </p:txBody>
      </p:sp>
    </p:spTree>
    <p:extLst>
      <p:ext uri="{BB962C8B-B14F-4D97-AF65-F5344CB8AC3E}">
        <p14:creationId xmlns:p14="http://schemas.microsoft.com/office/powerpoint/2010/main" val="408475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observed departures from conservation of </a:t>
            </a:r>
            <a:r>
              <a:rPr lang="en-US" dirty="0" err="1" smtClean="0"/>
              <a:t>FunSeq</a:t>
            </a:r>
            <a:r>
              <a:rPr lang="en-US" dirty="0" smtClean="0"/>
              <a:t> scores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0C69-B71E-4368-ACB5-F945CFF1F8AB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80978" y="1828792"/>
          <a:ext cx="3864546" cy="4710120"/>
        </p:xfrm>
        <a:graphic>
          <a:graphicData uri="http://schemas.openxmlformats.org/drawingml/2006/table">
            <a:tbl>
              <a:tblPr firstRow="1" firstCol="1" bandRow="1"/>
              <a:tblGrid>
                <a:gridCol w="551783"/>
                <a:gridCol w="551783"/>
                <a:gridCol w="552196"/>
                <a:gridCol w="552196"/>
                <a:gridCol w="552196"/>
                <a:gridCol w="552196"/>
                <a:gridCol w="552196"/>
              </a:tblGrid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Promoter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DHS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-0.08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-0.09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Promoter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Pseudogene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-0.5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0.11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Promoter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TFP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-0.11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0.22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Promoter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Intron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-0.17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-0.19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Promoter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Enhancer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-0.09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-0.01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Promoter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-0.17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-0.18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DHS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miRNA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-0.11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-0.29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DHS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miscRNA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-0.62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-0.4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DHS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Pseudogene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-0.13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-0.59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DHS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snoRNA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-0.62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-0.17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DHS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TFP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-1.06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0.23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DHS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Intron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-0.16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DHS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Enhancer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-0.89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0.04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DHS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-0.15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miscRNA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TFP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-1.03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0.05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miscRNA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Intron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-0.18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Pseudogene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TFP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-0.47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-0.31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Pseudogene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Intron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-0.32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-0.03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Pseudogene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Enhancer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-0.12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-0.67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Pseudogene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-0.23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-0.08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184942" y="1828792"/>
          <a:ext cx="3866135" cy="4710120"/>
        </p:xfrm>
        <a:graphic>
          <a:graphicData uri="http://schemas.openxmlformats.org/drawingml/2006/table">
            <a:tbl>
              <a:tblPr firstRow="1" firstCol="1" bandRow="1"/>
              <a:tblGrid>
                <a:gridCol w="552010"/>
                <a:gridCol w="552010"/>
                <a:gridCol w="552423"/>
                <a:gridCol w="552423"/>
                <a:gridCol w="552423"/>
                <a:gridCol w="552423"/>
                <a:gridCol w="552423"/>
              </a:tblGrid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snoRNA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Intron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0.02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-0.09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TFP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Intron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-0.18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TFP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Enhancer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-0.36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-0.25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TFP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-0.17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0.07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Intron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Enhancer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-0.03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-0.06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Intron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-0.14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-0.71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Promoter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DHS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-0.08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-0.09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Promoter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Pseudogene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-0.5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0.11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Promoter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TFP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-0.11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0.22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Promoter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Intron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-0.17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-0.19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Promoter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Enhancer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-0.09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-0.01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Promoter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-0.17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-0.18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DHS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miRNA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-0.11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-0.29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DHS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miscRNA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-0.62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-0.4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DHS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Pseudogene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-0.13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-0.59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DHS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snoRNA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-0.62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-0.17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DHS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TFP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-1.06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0.23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DHS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Intron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-0.16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DHS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Enhancer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-0.89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0.04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DHS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UTR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-0.15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88" marR="415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051078" y="1828792"/>
          <a:ext cx="3862243" cy="4710120"/>
        </p:xfrm>
        <a:graphic>
          <a:graphicData uri="http://schemas.openxmlformats.org/drawingml/2006/table">
            <a:tbl>
              <a:tblPr firstRow="1" firstCol="1" bandRow="1"/>
              <a:tblGrid>
                <a:gridCol w="551454"/>
                <a:gridCol w="551454"/>
                <a:gridCol w="551867"/>
                <a:gridCol w="551867"/>
                <a:gridCol w="551867"/>
                <a:gridCol w="551867"/>
                <a:gridCol w="551867"/>
              </a:tblGrid>
              <a:tr h="39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miscRNA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TFP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miscRNA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Pseudogene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TFP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Pseudogene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Pseudogene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Enhancer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Pseudogene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snoRNA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TFP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TFP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Enhancer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TFP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Enhancer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5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FunSeqScore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80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404" y="1558208"/>
            <a:ext cx="6812232" cy="4980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Preliminary Results: </a:t>
            </a:r>
            <a:r>
              <a:rPr lang="en-US" dirty="0" err="1" smtClean="0"/>
              <a:t>Deconvoluting</a:t>
            </a:r>
            <a:r>
              <a:rPr lang="en-US" dirty="0" smtClean="0"/>
              <a:t> Candidates of promoter-enhancer hybrids in PCAWG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0C69-B71E-4368-ACB5-F945CFF1F8AB}" type="slidenum">
              <a:rPr lang="en-US" smtClean="0"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564582" y="3560802"/>
            <a:ext cx="4627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 </a:t>
            </a:r>
            <a:r>
              <a:rPr lang="en-US" dirty="0" err="1" smtClean="0"/>
              <a:t>Output.bed</a:t>
            </a:r>
            <a:r>
              <a:rPr lang="en-US" dirty="0" smtClean="0"/>
              <a:t> pure-Enhancer score:  0.91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64582" y="3930134"/>
            <a:ext cx="4627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 </a:t>
            </a:r>
            <a:r>
              <a:rPr lang="en-US" dirty="0" err="1" smtClean="0"/>
              <a:t>Output.bed</a:t>
            </a:r>
            <a:r>
              <a:rPr lang="en-US" dirty="0" smtClean="0"/>
              <a:t> pure-Promoter score:  0.35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08420" y="1597323"/>
            <a:ext cx="47645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greater share assigned to enhancers is intuitively consistent with pure-enhancers having a higher score at baseline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497782" y="4529971"/>
            <a:ext cx="3810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 err="1"/>
              <a:t>d</a:t>
            </a:r>
            <a:r>
              <a:rPr lang="en-US" dirty="0" err="1" smtClean="0"/>
              <a:t>econvolved</a:t>
            </a:r>
            <a:r>
              <a:rPr lang="en-US" dirty="0" smtClean="0"/>
              <a:t> scores are much lower than the original scores. This appropriately reflects that there is a 41X greater frequency of scores in observed enhancer-promoter hybrid variants than in observed pure promoter variants (and 28X greater vs enhancers).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9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1399</Words>
  <Application>Microsoft Office PowerPoint</Application>
  <PresentationFormat>Widescreen</PresentationFormat>
  <Paragraphs>496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Deconvoluting FunSeq Scores by Functional Element Class</vt:lpstr>
      <vt:lpstr>Most noncoding SNVs of interest in Paper E map to two or more classes of functional elements  </vt:lpstr>
      <vt:lpstr>FunSeq provides variant-specific functional significance scores, but we are often interested in annotation-specific scores</vt:lpstr>
      <vt:lpstr>Here are my Guiding Principles for solving this problem:</vt:lpstr>
      <vt:lpstr>Simplified description of Approach [Addresses Guiding Principle #1 only] </vt:lpstr>
      <vt:lpstr>Before Step 1, there are some necessary pre-processing steps to address Guiding Principle #2</vt:lpstr>
      <vt:lpstr>Examples of observed departures from conservation of FunSeq scores</vt:lpstr>
      <vt:lpstr>Table of observed departures from conservation of FunSeq scores</vt:lpstr>
      <vt:lpstr>Example Preliminary Results: Deconvoluting Candidates of promoter-enhancer hybrids in PCAWG</vt:lpstr>
      <vt:lpstr>PowerPoint Presentation</vt:lpstr>
      <vt:lpstr>Active Issues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Ulysses</dc:creator>
  <cp:lastModifiedBy>Ulysses</cp:lastModifiedBy>
  <cp:revision>28</cp:revision>
  <dcterms:created xsi:type="dcterms:W3CDTF">2016-07-19T17:01:43Z</dcterms:created>
  <dcterms:modified xsi:type="dcterms:W3CDTF">2016-07-19T20:58:59Z</dcterms:modified>
</cp:coreProperties>
</file>