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69" r:id="rId4"/>
    <p:sldId id="270" r:id="rId5"/>
    <p:sldId id="271" r:id="rId6"/>
    <p:sldId id="273" r:id="rId7"/>
    <p:sldId id="272" r:id="rId8"/>
    <p:sldId id="275" r:id="rId9"/>
    <p:sldId id="274" r:id="rId10"/>
    <p:sldId id="276" r:id="rId11"/>
    <p:sldId id="277" r:id="rId12"/>
    <p:sldId id="289" r:id="rId13"/>
    <p:sldId id="291" r:id="rId14"/>
    <p:sldId id="282" r:id="rId15"/>
    <p:sldId id="283" r:id="rId16"/>
    <p:sldId id="284" r:id="rId17"/>
    <p:sldId id="285" r:id="rId18"/>
    <p:sldId id="286" r:id="rId19"/>
    <p:sldId id="287" r:id="rId20"/>
    <p:sldId id="296" r:id="rId21"/>
    <p:sldId id="293" r:id="rId22"/>
    <p:sldId id="294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74D5-12DD-F340-A565-6DAC5BE438B1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CBB51-F791-AD4D-8552-72D80525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7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(people </a:t>
            </a:r>
            <a:r>
              <a:rPr lang="en-US" dirty="0" err="1" smtClean="0"/>
              <a:t>belive</a:t>
            </a:r>
            <a:r>
              <a:rPr lang="en-US" dirty="0" smtClean="0"/>
              <a:t> that it is different </a:t>
            </a:r>
            <a:r>
              <a:rPr lang="en-US" dirty="0" err="1" smtClean="0"/>
              <a:t>regultion</a:t>
            </a:r>
            <a:r>
              <a:rPr lang="en-US" dirty="0" smtClean="0"/>
              <a:t> of gene expression separate us from chimp)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Differential </a:t>
            </a:r>
            <a:r>
              <a:rPr lang="en-US" dirty="0" err="1" smtClean="0"/>
              <a:t>exp</a:t>
            </a:r>
            <a:r>
              <a:rPr lang="en-US" dirty="0" smtClean="0"/>
              <a:t> regulated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CBB51-F791-AD4D-8552-72D80525A3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53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(reduce burst frequency)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CBB51-F791-AD4D-8552-72D80525A3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6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(with out enhancer, most genes can have only basal expression, rather than spatial and tempo expression patterns for development)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CBB51-F791-AD4D-8552-72D80525A3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6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gene can be regulated by many enhancers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CBB51-F791-AD4D-8552-72D80525A3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of all, this is an important questions: key step to understand gene expression</a:t>
            </a:r>
          </a:p>
          <a:p>
            <a:r>
              <a:rPr lang="en-US" dirty="0" smtClean="0"/>
              <a:t>Not trivial multiple enhancers interaction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CBB51-F791-AD4D-8552-72D80525A3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Close enhancers (super-enhancer), close to promoter will be missed, and such close enhancers maybe more important in theory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CBB51-F791-AD4D-8552-72D80525A3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8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Suggest </a:t>
            </a:r>
            <a:r>
              <a:rPr lang="en-US" dirty="0" err="1" smtClean="0"/>
              <a:t>nonE</a:t>
            </a:r>
            <a:r>
              <a:rPr lang="en-US" dirty="0" smtClean="0"/>
              <a:t> on average do not contribute mean </a:t>
            </a:r>
            <a:r>
              <a:rPr lang="en-US" dirty="0" err="1" smtClean="0"/>
              <a:t>exp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CBB51-F791-AD4D-8552-72D80525A3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4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Suggest </a:t>
            </a:r>
            <a:r>
              <a:rPr lang="en-US" dirty="0" err="1" smtClean="0"/>
              <a:t>nonE</a:t>
            </a:r>
            <a:r>
              <a:rPr lang="en-US" dirty="0" smtClean="0"/>
              <a:t> on average do not contribute mean </a:t>
            </a:r>
            <a:r>
              <a:rPr lang="en-US" dirty="0" err="1" smtClean="0"/>
              <a:t>exp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CBB51-F791-AD4D-8552-72D80525A3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47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Poised E: in fact negatively correlated with </a:t>
            </a:r>
            <a:r>
              <a:rPr lang="en-US" dirty="0" err="1" smtClean="0"/>
              <a:t>exp</a:t>
            </a:r>
            <a:endParaRPr lang="en-US" dirty="0" smtClean="0"/>
          </a:p>
          <a:p>
            <a:r>
              <a:rPr lang="en-US" dirty="0" smtClean="0"/>
              <a:t>Not only poised there but also impede </a:t>
            </a:r>
            <a:r>
              <a:rPr lang="en-US" dirty="0" err="1" smtClean="0"/>
              <a:t>exp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CBB51-F791-AD4D-8552-72D80525A3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47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quite a lot EE work together at the same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CBB51-F791-AD4D-8552-72D80525A3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209-F9CD-EB42-AEB6-083B4B3D3251}" type="datetimeFigureOut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3B36-ADE4-C846-8924-B19DF9F4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3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209-F9CD-EB42-AEB6-083B4B3D3251}" type="datetimeFigureOut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3B36-ADE4-C846-8924-B19DF9F4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7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209-F9CD-EB42-AEB6-083B4B3D3251}" type="datetimeFigureOut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3B36-ADE4-C846-8924-B19DF9F4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8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209-F9CD-EB42-AEB6-083B4B3D3251}" type="datetimeFigureOut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3B36-ADE4-C846-8924-B19DF9F4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0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209-F9CD-EB42-AEB6-083B4B3D3251}" type="datetimeFigureOut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3B36-ADE4-C846-8924-B19DF9F4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2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209-F9CD-EB42-AEB6-083B4B3D3251}" type="datetimeFigureOut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3B36-ADE4-C846-8924-B19DF9F4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209-F9CD-EB42-AEB6-083B4B3D3251}" type="datetimeFigureOut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3B36-ADE4-C846-8924-B19DF9F4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8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209-F9CD-EB42-AEB6-083B4B3D3251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3B36-ADE4-C846-8924-B19DF9F4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0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209-F9CD-EB42-AEB6-083B4B3D3251}" type="datetimeFigureOut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3B36-ADE4-C846-8924-B19DF9F4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9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209-F9CD-EB42-AEB6-083B4B3D3251}" type="datetimeFigureOut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3B36-ADE4-C846-8924-B19DF9F4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5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6209-F9CD-EB42-AEB6-083B4B3D3251}" type="datetimeFigureOut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3B36-ADE4-C846-8924-B19DF9F4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8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6209-F9CD-EB42-AEB6-083B4B3D3251}" type="datetimeFigureOut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63B36-ADE4-C846-8924-B19DF9F4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1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Impact of multiple enhancers on gene expression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Jinrui</a:t>
            </a:r>
          </a:p>
          <a:p>
            <a:r>
              <a:rPr lang="en-US" dirty="0" smtClean="0"/>
              <a:t>July 19</a:t>
            </a:r>
            <a:r>
              <a:rPr lang="en-US" baseline="30000" dirty="0" smtClean="0"/>
              <a:t>th</a:t>
            </a:r>
            <a:r>
              <a:rPr lang="en-US" dirty="0" smtClean="0"/>
              <a:t> 2016</a:t>
            </a:r>
          </a:p>
          <a:p>
            <a:r>
              <a:rPr lang="en-US" dirty="0" err="1" smtClean="0"/>
              <a:t>gpmtg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9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of the CRMs using ENCODE </a:t>
            </a:r>
            <a:r>
              <a:rPr lang="en-US" dirty="0" err="1" smtClean="0"/>
              <a:t>ChIP-Seq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Non-enhancer and gene interactions: 14,338  </a:t>
            </a:r>
          </a:p>
          <a:p>
            <a:pPr lvl="1"/>
            <a:r>
              <a:rPr lang="en-US" dirty="0" smtClean="0"/>
              <a:t>Enhancer and gene interactions: 12,445</a:t>
            </a:r>
          </a:p>
          <a:p>
            <a:pPr lvl="2"/>
            <a:r>
              <a:rPr lang="en-US" dirty="0" smtClean="0"/>
              <a:t>Active Enhancer and gene: 11,024</a:t>
            </a:r>
          </a:p>
          <a:p>
            <a:pPr lvl="2"/>
            <a:r>
              <a:rPr lang="en-US" dirty="0" smtClean="0"/>
              <a:t>Primed (Intermediate) Enhancer and gene: 7,247</a:t>
            </a:r>
          </a:p>
          <a:p>
            <a:pPr lvl="2"/>
            <a:r>
              <a:rPr lang="en-US" dirty="0" smtClean="0"/>
              <a:t>Poised Enhancer and gene: 801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5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76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Expression of a gene is not correlated with its number of non enhancers</a:t>
            </a:r>
          </a:p>
          <a:p>
            <a:endParaRPr lang="en-US" dirty="0"/>
          </a:p>
        </p:txBody>
      </p:sp>
      <p:pic>
        <p:nvPicPr>
          <p:cNvPr id="4" name="Picture 3" descr="no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0" y="1969532"/>
            <a:ext cx="7346499" cy="489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19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76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Expression positively correlated with number of active enhancers</a:t>
            </a:r>
          </a:p>
          <a:p>
            <a:endParaRPr lang="en-US" dirty="0"/>
          </a:p>
        </p:txBody>
      </p:sp>
      <p:pic>
        <p:nvPicPr>
          <p:cNvPr id="5" name="Picture 4" descr="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65" y="1650195"/>
            <a:ext cx="6935131" cy="4623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1669" y="1650195"/>
            <a:ext cx="234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Rho = 0.28, p &lt; 2.2e-16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2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76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But no and weak negative correlations with intermediate and poised enhancers</a:t>
            </a:r>
          </a:p>
          <a:p>
            <a:endParaRPr lang="en-US" dirty="0"/>
          </a:p>
        </p:txBody>
      </p:sp>
      <p:pic>
        <p:nvPicPr>
          <p:cNvPr id="6" name="Picture 5" descr="in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773"/>
            <a:ext cx="5486400" cy="3657600"/>
          </a:xfrm>
          <a:prstGeom prst="rect">
            <a:avLst/>
          </a:prstGeom>
        </p:spPr>
      </p:pic>
      <p:pic>
        <p:nvPicPr>
          <p:cNvPr id="7" name="Picture 6" descr="pois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42" y="2777387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9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enhancer a confounding factor of promoter? </a:t>
            </a:r>
          </a:p>
          <a:p>
            <a:pPr lvl="1"/>
            <a:r>
              <a:rPr lang="en-US" dirty="0" err="1" smtClean="0"/>
              <a:t>Schoenfelder</a:t>
            </a:r>
            <a:r>
              <a:rPr lang="en-US" dirty="0" smtClean="0"/>
              <a:t> et al used capture-</a:t>
            </a:r>
            <a:r>
              <a:rPr lang="en-US" dirty="0" err="1" smtClean="0"/>
              <a:t>hiC</a:t>
            </a:r>
            <a:r>
              <a:rPr lang="en-US" dirty="0" smtClean="0"/>
              <a:t> to identify enhancer-promoter interactions from mouse ESC and fetal liver cell (FLC), respectively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0388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Based their enhancer-gene interaction, the mouse genes are classified into two groups</a:t>
            </a:r>
          </a:p>
          <a:p>
            <a:pPr lvl="1"/>
            <a:r>
              <a:rPr lang="en-US" dirty="0" smtClean="0"/>
              <a:t>(1) Genes have more enhancers in </a:t>
            </a:r>
            <a:r>
              <a:rPr lang="en-US" dirty="0" err="1" smtClean="0"/>
              <a:t>mESC</a:t>
            </a:r>
            <a:r>
              <a:rPr lang="en-US" dirty="0" smtClean="0"/>
              <a:t> than in </a:t>
            </a:r>
            <a:r>
              <a:rPr lang="en-US" dirty="0" err="1" smtClean="0"/>
              <a:t>mFLC</a:t>
            </a:r>
            <a:endParaRPr lang="en-US" dirty="0" smtClean="0"/>
          </a:p>
          <a:p>
            <a:pPr lvl="1"/>
            <a:r>
              <a:rPr lang="en-US" dirty="0" smtClean="0"/>
              <a:t>(2) Genes have more enhancers in </a:t>
            </a:r>
            <a:r>
              <a:rPr lang="en-US" dirty="0" err="1" smtClean="0"/>
              <a:t>mFLC</a:t>
            </a:r>
            <a:r>
              <a:rPr lang="en-US" dirty="0" smtClean="0"/>
              <a:t> than in </a:t>
            </a:r>
            <a:r>
              <a:rPr lang="en-US" dirty="0" err="1" smtClean="0"/>
              <a:t>mESC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genes in a group, their expressions in </a:t>
            </a:r>
            <a:r>
              <a:rPr lang="en-US" dirty="0" err="1" smtClean="0"/>
              <a:t>mESC</a:t>
            </a:r>
            <a:r>
              <a:rPr lang="en-US" dirty="0" smtClean="0"/>
              <a:t> and in </a:t>
            </a:r>
            <a:r>
              <a:rPr lang="en-US" dirty="0" err="1" smtClean="0"/>
              <a:t>mFLC</a:t>
            </a:r>
            <a:r>
              <a:rPr lang="en-US" dirty="0" smtClean="0"/>
              <a:t> are compared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Promoters associated with more enhancers generate higher expressions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986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multiple enhancers work at the same time point? And why?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~19.1% enhancers are found interact with another enhancer regulating the same genes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52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Enhancer-Enhancer (E-E) interaction are enriched during ribosome binding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14% of the E-E interactions found with Pol II signal found </a:t>
            </a:r>
            <a:r>
              <a:rPr lang="en-US" dirty="0" err="1" smtClean="0"/>
              <a:t>vs</a:t>
            </a:r>
            <a:r>
              <a:rPr lang="en-US" dirty="0" smtClean="0"/>
              <a:t> ~7% without Pol II signal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52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enhancers on expression </a:t>
            </a:r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mESC</a:t>
            </a:r>
            <a:r>
              <a:rPr lang="en-US" dirty="0" smtClean="0"/>
              <a:t> single cell RNA-</a:t>
            </a:r>
            <a:r>
              <a:rPr lang="en-US" dirty="0" err="1" smtClean="0"/>
              <a:t>Seq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Statistical model to remove technical noise (Kim et al)</a:t>
            </a:r>
          </a:p>
          <a:p>
            <a:endParaRPr lang="en-US" dirty="0" smtClean="0"/>
          </a:p>
          <a:p>
            <a:r>
              <a:rPr lang="en-US" dirty="0" smtClean="0"/>
              <a:t>For each gene, mean expression and standard deviation to calculate biological noise:</a:t>
            </a:r>
          </a:p>
          <a:p>
            <a:pPr marL="457200" lvl="1" indent="0">
              <a:buNone/>
            </a:pPr>
            <a:r>
              <a:rPr lang="en-US" dirty="0" smtClean="0"/>
              <a:t>Coefficient of variation, CV = mean/</a:t>
            </a:r>
            <a:r>
              <a:rPr lang="en-US" dirty="0" err="1" smtClean="0"/>
              <a:t>std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12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NO. of active enhancer and CV have no correlation after controlling mean expression</a:t>
            </a:r>
          </a:p>
          <a:p>
            <a:pPr lvl="1"/>
            <a:r>
              <a:rPr lang="en-US" dirty="0" smtClean="0"/>
              <a:t>no power after conditional on </a:t>
            </a:r>
            <a:r>
              <a:rPr lang="en-US" dirty="0" err="1" smtClean="0"/>
              <a:t>exp</a:t>
            </a:r>
            <a:r>
              <a:rPr lang="en-US" dirty="0" smtClean="0"/>
              <a:t>, or counter effects canceled out each other?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According to TFs they bind, enhancers could be positively or negatively correlate with gene noise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3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1113"/>
            <a:ext cx="8229600" cy="4525963"/>
          </a:xfrm>
        </p:spPr>
        <p:txBody>
          <a:bodyPr/>
          <a:lstStyle/>
          <a:p>
            <a:r>
              <a:rPr lang="en-US" dirty="0"/>
              <a:t>Differential gene expression is the fundamental mechanism underlying animal development and cell differentiation. </a:t>
            </a:r>
            <a:endParaRPr lang="en-US" dirty="0" smtClean="0"/>
          </a:p>
          <a:p>
            <a:pPr lvl="1"/>
            <a:r>
              <a:rPr lang="en-US" dirty="0" smtClean="0"/>
              <a:t>Human </a:t>
            </a:r>
            <a:r>
              <a:rPr lang="en-US" dirty="0" err="1" smtClean="0"/>
              <a:t>vs</a:t>
            </a:r>
            <a:r>
              <a:rPr lang="en-US" dirty="0" smtClean="0"/>
              <a:t> Chimp: different gene regulation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05" y="2941789"/>
            <a:ext cx="7941195" cy="23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12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NO. of poised enhancer and CV have positive correlation with mean expression controlled</a:t>
            </a:r>
          </a:p>
          <a:p>
            <a:pPr lvl="1"/>
            <a:r>
              <a:rPr lang="en-US" dirty="0"/>
              <a:t>Rho = 0.07, p &lt; 0.01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79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enhancer is negatively correlated with CV after controlling both mean expression and poised enhancers</a:t>
            </a:r>
          </a:p>
          <a:p>
            <a:pPr marL="742950" lvl="2" indent="-342900"/>
            <a:r>
              <a:rPr lang="en-US" dirty="0"/>
              <a:t>Rho = </a:t>
            </a:r>
            <a:r>
              <a:rPr lang="en-US" dirty="0" smtClean="0"/>
              <a:t>-0.11, </a:t>
            </a:r>
            <a:r>
              <a:rPr lang="en-US" dirty="0"/>
              <a:t>p &lt; </a:t>
            </a:r>
            <a:r>
              <a:rPr lang="en-US" dirty="0" smtClean="0"/>
              <a:t>0.01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01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of this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Pelin</a:t>
            </a:r>
            <a:r>
              <a:rPr lang="en-US" dirty="0" smtClean="0"/>
              <a:t> is </a:t>
            </a:r>
            <a:r>
              <a:rPr lang="en-US" dirty="0" err="1" smtClean="0"/>
              <a:t>Hicaping</a:t>
            </a:r>
            <a:r>
              <a:rPr lang="en-US" dirty="0" smtClean="0"/>
              <a:t> more tissues and cell lines, including GM12878, which can be used to study TF patterns in the enhancers</a:t>
            </a:r>
          </a:p>
          <a:p>
            <a:endParaRPr lang="en-US" dirty="0" smtClean="0"/>
          </a:p>
          <a:p>
            <a:r>
              <a:rPr lang="en-US" dirty="0" err="1" smtClean="0"/>
              <a:t>Coexpression</a:t>
            </a:r>
            <a:r>
              <a:rPr lang="en-US" dirty="0" smtClean="0"/>
              <a:t> of genes sharing enhancers</a:t>
            </a:r>
          </a:p>
          <a:p>
            <a:endParaRPr lang="en-US" dirty="0" smtClean="0"/>
          </a:p>
          <a:p>
            <a:r>
              <a:rPr lang="en-US" dirty="0" err="1" smtClean="0"/>
              <a:t>Hicaping</a:t>
            </a:r>
            <a:r>
              <a:rPr lang="en-US" dirty="0" smtClean="0"/>
              <a:t> </a:t>
            </a:r>
            <a:r>
              <a:rPr lang="en-US" dirty="0" err="1" smtClean="0"/>
              <a:t>hESC</a:t>
            </a:r>
            <a:r>
              <a:rPr lang="en-US" dirty="0" smtClean="0"/>
              <a:t> for evolutionary analysis?</a:t>
            </a:r>
          </a:p>
          <a:p>
            <a:endParaRPr lang="en-US" dirty="0" smtClean="0"/>
          </a:p>
          <a:p>
            <a:r>
              <a:rPr lang="en-US" dirty="0" err="1" smtClean="0"/>
              <a:t>Hicaping</a:t>
            </a:r>
            <a:r>
              <a:rPr lang="en-US" dirty="0" smtClean="0"/>
              <a:t> Yeast for better expression noise analysis?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67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Thanks! Q?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1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Differential gene expression </a:t>
            </a:r>
            <a:r>
              <a:rPr lang="en-US" dirty="0" smtClean="0"/>
              <a:t>is largely due to enhancer</a:t>
            </a:r>
          </a:p>
          <a:p>
            <a:pPr lvl="1"/>
            <a:r>
              <a:rPr lang="en-US" dirty="0" smtClean="0"/>
              <a:t>Enhancer </a:t>
            </a:r>
            <a:r>
              <a:rPr lang="en-US" dirty="0"/>
              <a:t>is a class of </a:t>
            </a:r>
            <a:r>
              <a:rPr lang="en-US" dirty="0" err="1"/>
              <a:t>cis</a:t>
            </a:r>
            <a:r>
              <a:rPr lang="en-US" dirty="0"/>
              <a:t>-regulatory modules (CRMs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 stretch of DNA with length 20-500 </a:t>
            </a:r>
            <a:r>
              <a:rPr lang="en-US" dirty="0" err="1" smtClean="0"/>
              <a:t>bp</a:t>
            </a:r>
            <a:endParaRPr lang="en-US" dirty="0"/>
          </a:p>
          <a:p>
            <a:pPr lvl="2"/>
            <a:r>
              <a:rPr lang="en-US" dirty="0" smtClean="0"/>
              <a:t>Distal from transcription starting site </a:t>
            </a:r>
          </a:p>
        </p:txBody>
      </p:sp>
    </p:spTree>
    <p:extLst>
      <p:ext uri="{BB962C8B-B14F-4D97-AF65-F5344CB8AC3E}">
        <p14:creationId xmlns:p14="http://schemas.microsoft.com/office/powerpoint/2010/main" val="238469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044" y="-7257"/>
            <a:ext cx="508495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779" y="5885486"/>
            <a:ext cx="3850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Eliezer</a:t>
            </a:r>
            <a:r>
              <a:rPr lang="pl-PL" dirty="0"/>
              <a:t> Calo1 and Joanna Wysocka1,2,*</a:t>
            </a:r>
            <a:br>
              <a:rPr lang="pl-PL" dirty="0"/>
            </a:br>
            <a:endParaRPr lang="pl-PL" dirty="0" smtClean="0"/>
          </a:p>
          <a:p>
            <a:r>
              <a:rPr lang="tr-TR" baseline="30000" dirty="0" smtClean="0"/>
              <a:t> </a:t>
            </a:r>
            <a:r>
              <a:rPr lang="tr-TR" baseline="30000" dirty="0" err="1" smtClean="0"/>
              <a:t>Molecular</a:t>
            </a:r>
            <a:r>
              <a:rPr lang="tr-TR" baseline="30000" dirty="0" smtClean="0"/>
              <a:t> Cell,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726"/>
            <a:ext cx="377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Enhancers can be roughly classified into three types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77414"/>
            <a:ext cx="444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enhancer: with H3k27ac and H3k4me1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966674"/>
            <a:ext cx="448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Primed enhancer: no H3k27ac, with H3k4me1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741168"/>
            <a:ext cx="485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Poised enhancer: with H3k27me3 and H3k4me1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8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those features, many enhancers have been identified in genome wide</a:t>
            </a:r>
          </a:p>
          <a:p>
            <a:endParaRPr lang="en-US" dirty="0"/>
          </a:p>
          <a:p>
            <a:pPr lvl="1"/>
            <a:r>
              <a:rPr lang="en-US" dirty="0" smtClean="0"/>
              <a:t>Usually, multiple enhancers, one gene</a:t>
            </a:r>
          </a:p>
          <a:p>
            <a:endParaRPr lang="en-US" dirty="0"/>
          </a:p>
          <a:p>
            <a:pPr lvl="1"/>
            <a:r>
              <a:rPr lang="en-US" dirty="0" smtClean="0"/>
              <a:t>Different enhancers are used in different tissues by the gene for tissue specific expression</a:t>
            </a:r>
          </a:p>
        </p:txBody>
      </p:sp>
    </p:spTree>
    <p:extLst>
      <p:ext uri="{BB962C8B-B14F-4D97-AF65-F5344CB8AC3E}">
        <p14:creationId xmlns:p14="http://schemas.microsoft.com/office/powerpoint/2010/main" val="343439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</a:t>
            </a:r>
            <a:r>
              <a:rPr lang="en-US" dirty="0" smtClean="0"/>
              <a:t>it is also very common that a gene uses multiple enhancers in the same cell line.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Impact of these enhancers on gene expression? </a:t>
            </a:r>
          </a:p>
          <a:p>
            <a:pPr lvl="1"/>
            <a:r>
              <a:rPr lang="en-US" dirty="0" smtClean="0"/>
              <a:t>Additive? interfere? …… </a:t>
            </a:r>
          </a:p>
        </p:txBody>
      </p:sp>
    </p:spTree>
    <p:extLst>
      <p:ext uri="{BB962C8B-B14F-4D97-AF65-F5344CB8AC3E}">
        <p14:creationId xmlns:p14="http://schemas.microsoft.com/office/powerpoint/2010/main" val="45074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these answers are still ambiguous</a:t>
            </a:r>
          </a:p>
          <a:p>
            <a:endParaRPr lang="en-US" dirty="0"/>
          </a:p>
          <a:p>
            <a:pPr lvl="1"/>
            <a:r>
              <a:rPr lang="en-US" dirty="0" smtClean="0"/>
              <a:t>Michael Levine’s lab studied a couple of genes and finds that compared with single enhancer, two enhancers together can increase, decrease or unchanged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429433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Genome-wide studies are limited by resolution</a:t>
            </a:r>
            <a:endParaRPr lang="en-US" dirty="0"/>
          </a:p>
          <a:p>
            <a:pPr lvl="1"/>
            <a:r>
              <a:rPr lang="en-US" dirty="0"/>
              <a:t>Enhancer is </a:t>
            </a:r>
            <a:r>
              <a:rPr lang="en-US" dirty="0" smtClean="0"/>
              <a:t>DNA fragment with length around 20-500 </a:t>
            </a:r>
            <a:r>
              <a:rPr lang="en-US" dirty="0" err="1" smtClean="0"/>
              <a:t>bp.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Current </a:t>
            </a:r>
            <a:r>
              <a:rPr lang="en-US" dirty="0"/>
              <a:t>methods </a:t>
            </a:r>
            <a:r>
              <a:rPr lang="en-US" dirty="0" smtClean="0"/>
              <a:t>can only identify fragment with &gt; 3.4 kb on average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length discrepancy cause underestimation of enhancers of a gene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Pelin</a:t>
            </a:r>
            <a:r>
              <a:rPr lang="en-US" dirty="0" smtClean="0"/>
              <a:t> et al developed </a:t>
            </a:r>
            <a:r>
              <a:rPr lang="en-US" dirty="0" err="1" smtClean="0"/>
              <a:t>Hicap</a:t>
            </a:r>
            <a:r>
              <a:rPr lang="en-US" dirty="0" smtClean="0"/>
              <a:t>, which managed to get resolution to single enhancer in mouse embryonic stem cell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distal CRMs with average length 699, much shorter than those (3.4-6.9kb) of other methods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distal CRMs involved in 94,943 interactions with 12,874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2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884</Words>
  <Application>Microsoft Macintosh PowerPoint</Application>
  <PresentationFormat>On-screen Show (4:3)</PresentationFormat>
  <Paragraphs>112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Impact of multiple enhancers on gene expression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enhancers on expression noise</vt:lpstr>
      <vt:lpstr>PowerPoint Presentation</vt:lpstr>
      <vt:lpstr>PowerPoint Presentation</vt:lpstr>
      <vt:lpstr>PowerPoint Presentation</vt:lpstr>
      <vt:lpstr>Future work of this project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Jinrui Xu</dc:creator>
  <cp:lastModifiedBy>Jin-rui Xu</cp:lastModifiedBy>
  <cp:revision>196</cp:revision>
  <dcterms:created xsi:type="dcterms:W3CDTF">2016-07-18T21:59:03Z</dcterms:created>
  <dcterms:modified xsi:type="dcterms:W3CDTF">2016-07-19T13:32:32Z</dcterms:modified>
</cp:coreProperties>
</file>