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8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45"/>
    <p:restoredTop sz="94685"/>
  </p:normalViewPr>
  <p:slideViewPr>
    <p:cSldViewPr snapToGrid="0" snapToObjects="1">
      <p:cViewPr varScale="1">
        <p:scale>
          <a:sx n="70" d="100"/>
          <a:sy n="70" d="100"/>
        </p:scale>
        <p:origin x="1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3708A-9BB0-2C46-917C-4682539E4DED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2D38F-E4ED-2D49-8EFB-52E8D65D0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6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2D38F-E4ED-2D49-8EFB-52E8D65D0F3C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05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</a:t>
            </a:r>
            <a:r>
              <a:rPr lang="en-US" baseline="0" dirty="0" smtClean="0"/>
              <a:t> 572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RNA-seq bam files / figure out which data are available to use / CNONs 140 samples/</a:t>
            </a:r>
            <a:r>
              <a:rPr lang="en-US" baseline="0" dirty="0" smtClean="0"/>
              <a:t>genotypes/103 brains/ </a:t>
            </a:r>
            <a:r>
              <a:rPr lang="en-US" baseline="0" dirty="0" err="1" smtClean="0"/>
              <a:t>gtex</a:t>
            </a:r>
            <a:r>
              <a:rPr lang="en-US" baseline="0" dirty="0" smtClean="0"/>
              <a:t> meeting/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F2BB1-9830-8447-93A5-E00547A253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65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Genotype data is provided on 621 individuals. Genotyping was performed using DNA isolated from the DLPFC using the Illumina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Infinium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HumanOmniExpressExome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2D38F-E4ED-2D49-8EFB-52E8D65D0F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Brodmann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2D38F-E4ED-2D49-8EFB-52E8D65D0F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37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age, gender, RIN value,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PMI) and additionally the first six principal components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 from principal component analysis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(PCA) performed on the expression data with the four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known covariates regressed out (see Additional file 2: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S4).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2D38F-E4ED-2D49-8EFB-52E8D65D0F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091-AEA7-954F-A2EB-8CBF7346084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2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412-A843-8B4C-9444-DEC6AD1EB63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ED737-2FB4-6D49-91AE-E81CBD1C1D7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9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88EB-DB72-D846-B454-5DC0816532A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3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CCB5-4BAA-7344-AFBE-E87537F33A3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3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7E03-8179-B347-9602-68C1770FC09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2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45D-2319-2E49-9AF6-C1CEAE366449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8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F4-FADD-B943-91D4-305C4C9513D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8CBC-D58A-3A41-880E-BD0DDB87B512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F9AD-2F3F-DE43-9570-2298066DABC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8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194A6-FC65-9E4E-B977-9F00506DE221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C43A-594F-5644-A95F-84A67B64E86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9573E-9501-F449-8165-72DB88410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7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napse.org/#!Synapse:syn3275211" TargetMode="External"/><Relationship Id="rId4" Type="http://schemas.openxmlformats.org/officeDocument/2006/relationships/hyperlink" Target="https://www.synapse.org/#!Synapse:syn3275212" TargetMode="External"/><Relationship Id="rId5" Type="http://schemas.openxmlformats.org/officeDocument/2006/relationships/hyperlink" Target="https://www.synapse.org/#!Synapse:syn3275215" TargetMode="External"/><Relationship Id="rId6" Type="http://schemas.openxmlformats.org/officeDocument/2006/relationships/hyperlink" Target="https://www.synapse.org/#!Synapse:syn4551740" TargetMode="External"/><Relationship Id="rId7" Type="http://schemas.openxmlformats.org/officeDocument/2006/relationships/hyperlink" Target="https://www.synapse.org/#!Synapse:syn3275221" TargetMode="External"/><Relationship Id="rId8" Type="http://schemas.openxmlformats.org/officeDocument/2006/relationships/hyperlink" Target="https://www.synapse.org/#!Synapse:syn4923029" TargetMode="External"/><Relationship Id="rId9" Type="http://schemas.openxmlformats.org/officeDocument/2006/relationships/hyperlink" Target="https://www.synapse.org/#!Synapse:syn328044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60864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 Capstone #2 - </a:t>
            </a:r>
            <a:r>
              <a:rPr lang="en-US" dirty="0" err="1" smtClean="0"/>
              <a:t>eQTL</a:t>
            </a:r>
            <a:r>
              <a:rPr lang="en-US" dirty="0" smtClean="0"/>
              <a:t> </a:t>
            </a:r>
            <a:r>
              <a:rPr lang="en-US" dirty="0" smtClean="0"/>
              <a:t>analysis plan using </a:t>
            </a:r>
            <a:r>
              <a:rPr lang="en-US" dirty="0" err="1" smtClean="0"/>
              <a:t>CommonMind</a:t>
            </a:r>
            <a:r>
              <a:rPr lang="en-US" dirty="0" smtClean="0"/>
              <a:t> and </a:t>
            </a:r>
            <a:r>
              <a:rPr lang="en-US" dirty="0" err="1" smtClean="0"/>
              <a:t>Gtex</a:t>
            </a:r>
            <a:r>
              <a:rPr lang="en-US" dirty="0" smtClean="0"/>
              <a:t> datasets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Brain meeting </a:t>
            </a:r>
          </a:p>
          <a:p>
            <a:r>
              <a:rPr lang="en-US" dirty="0" smtClean="0"/>
              <a:t>07/19/2016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86089"/>
              </p:ext>
            </p:extLst>
          </p:nvPr>
        </p:nvGraphicFramePr>
        <p:xfrm>
          <a:off x="1535782" y="1902374"/>
          <a:ext cx="9266740" cy="4380720"/>
        </p:xfrm>
        <a:graphic>
          <a:graphicData uri="http://schemas.openxmlformats.org/drawingml/2006/table">
            <a:tbl>
              <a:tblPr/>
              <a:tblGrid>
                <a:gridCol w="2316685"/>
                <a:gridCol w="2316685"/>
                <a:gridCol w="2316685"/>
                <a:gridCol w="2316685"/>
              </a:tblGrid>
              <a:tr h="322321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/>
                        <a:t>Study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/>
                        <a:t>Molecular Data Type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Consent Group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3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GRU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3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samples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subjects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2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Allele-specific Expression data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8153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512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RNA Expression (NGS)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9590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>
                          <a:effectLst/>
                        </a:rPr>
                        <a:t>551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RNA_Seq (NGS)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9811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>
                          <a:effectLst/>
                        </a:rPr>
                        <a:t>551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SNP Genotypes (Array)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656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459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SNP Genotypes (imputed)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453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453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2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SNP/CNV Genotypes (NGS)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>
                          <a:effectLst/>
                        </a:rPr>
                        <a:t>679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524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Whole Exome (NGS)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531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524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Whole Genome (NGS)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148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148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22321"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</a:rPr>
                        <a:t>phs000424.v6.p1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mRNA Expression (Array)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837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103</a:t>
                      </a:r>
                    </a:p>
                  </a:txBody>
                  <a:tcPr marL="80580" marR="80580" marT="40290" marB="40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1464" y="359250"/>
            <a:ext cx="103336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Verdana" charset="0"/>
              </a:rPr>
              <a:t>Gtex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Verdana" charset="0"/>
              </a:rPr>
              <a:t>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Verdana" charset="0"/>
              </a:rPr>
              <a:t>Sample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Verdana" charset="0"/>
              </a:rPr>
              <a:t>and subject counts organized by Consent Group and Molecular Data Type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 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6FB3-DC66-C845-8638-A387E9DB4CFD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09612" y="314325"/>
            <a:ext cx="10515600" cy="1175964"/>
          </a:xfrm>
        </p:spPr>
        <p:txBody>
          <a:bodyPr>
            <a:normAutofit/>
          </a:bodyPr>
          <a:lstStyle/>
          <a:p>
            <a:pPr algn="ctr"/>
            <a:r>
              <a:rPr lang="en-US" sz="3194" dirty="0">
                <a:latin typeface="Arial" charset="0"/>
                <a:ea typeface="Arial" charset="0"/>
                <a:cs typeface="Arial" charset="0"/>
              </a:rPr>
              <a:t>The Genotype - Tissue Expression (</a:t>
            </a:r>
            <a:r>
              <a:rPr lang="en-US" sz="3194" dirty="0" err="1">
                <a:latin typeface="Arial" charset="0"/>
                <a:ea typeface="Arial" charset="0"/>
                <a:cs typeface="Arial" charset="0"/>
              </a:rPr>
              <a:t>GTEx</a:t>
            </a:r>
            <a:r>
              <a:rPr lang="en-US" sz="3194" dirty="0">
                <a:latin typeface="Arial" charset="0"/>
                <a:ea typeface="Arial" charset="0"/>
                <a:cs typeface="Arial" charset="0"/>
              </a:rPr>
              <a:t>) Project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838200" y="2088515"/>
          <a:ext cx="3975100" cy="3007360"/>
        </p:xfrm>
        <a:graphic>
          <a:graphicData uri="http://schemas.openxmlformats.org/drawingml/2006/table">
            <a:tbl>
              <a:tblPr/>
              <a:tblGrid>
                <a:gridCol w="993775"/>
                <a:gridCol w="993775"/>
                <a:gridCol w="993775"/>
                <a:gridCol w="993775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  <a:latin typeface="inherit" charset="0"/>
                        </a:rPr>
                        <a:t>V6 Release</a:t>
                      </a:r>
                    </a:p>
                  </a:txBody>
                  <a:tcPr marL="101600" marR="101600" marT="101600" marB="101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  <a:latin typeface="inherit" charset="0"/>
                        </a:rPr>
                        <a:t># Tissues</a:t>
                      </a:r>
                    </a:p>
                  </a:txBody>
                  <a:tcPr marL="101600" marR="101600" marT="101600" marB="101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  <a:latin typeface="inherit" charset="0"/>
                        </a:rPr>
                        <a:t># Donors</a:t>
                      </a:r>
                    </a:p>
                  </a:txBody>
                  <a:tcPr marL="101600" marR="101600" marT="101600" marB="101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  <a:latin typeface="inherit" charset="0"/>
                        </a:rPr>
                        <a:t># Samples</a:t>
                      </a:r>
                    </a:p>
                  </a:txBody>
                  <a:tcPr marL="101600" marR="101600" marT="101600" marB="101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Total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dirty="0">
                          <a:effectLst/>
                          <a:latin typeface="inherit" charset="0"/>
                        </a:rPr>
                        <a:t>53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dirty="0">
                          <a:effectLst/>
                          <a:latin typeface="inherit" charset="0"/>
                        </a:rPr>
                        <a:t>544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8555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With Genotype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C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53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C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449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C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7333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C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Has eQTL Analysis*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>
                          <a:effectLst/>
                          <a:latin typeface="inherit" charset="0"/>
                        </a:rPr>
                        <a:t>44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dirty="0">
                          <a:effectLst/>
                          <a:latin typeface="inherit" charset="0"/>
                        </a:rPr>
                        <a:t>449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dirty="0">
                          <a:effectLst/>
                          <a:latin typeface="inherit" charset="0"/>
                        </a:rPr>
                        <a:t>7051</a:t>
                      </a:r>
                    </a:p>
                  </a:txBody>
                  <a:tcPr marL="101600" marR="101600" marT="101600" marB="101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251744" y="1456294"/>
            <a:ext cx="1891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RNA-</a:t>
            </a:r>
            <a:r>
              <a:rPr lang="en-US" dirty="0" err="1"/>
              <a:t>seq</a:t>
            </a:r>
            <a:r>
              <a:rPr lang="en-US" dirty="0"/>
              <a:t> bam files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5399"/>
              </p:ext>
            </p:extLst>
          </p:nvPr>
        </p:nvGraphicFramePr>
        <p:xfrm>
          <a:off x="5259698" y="1825626"/>
          <a:ext cx="6313176" cy="4783229"/>
        </p:xfrm>
        <a:graphic>
          <a:graphicData uri="http://schemas.openxmlformats.org/drawingml/2006/table">
            <a:tbl>
              <a:tblPr/>
              <a:tblGrid>
                <a:gridCol w="1578294"/>
                <a:gridCol w="1578294"/>
                <a:gridCol w="1578294"/>
                <a:gridCol w="1578294"/>
              </a:tblGrid>
              <a:tr h="35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Tissue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RNASeq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and Genotyped samples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RNASeq Samples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eQTL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Genes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Cerebellum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103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125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4163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Caudate (basal ganglia)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100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117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2447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Cortex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96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114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2567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Nucleus accumbens (basal ganglia)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93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113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2019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Frontal Cortex (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BA9 -Dorsolateral prefrontal cortex)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108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Cerebellar Hemisphere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89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105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3251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Putamen (basal ganglia)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1588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Hypothalamus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81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96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1157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Hippocampus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81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94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1134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Anterior cingulate cortex (BA24)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84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1212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Amygdala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null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Spinal cord (cervical c-1)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59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71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null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Substantia nigra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56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63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null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2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41" y="203762"/>
            <a:ext cx="10515600" cy="4148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CommonMind</a:t>
            </a:r>
            <a:r>
              <a:rPr lang="en-US" dirty="0" smtClean="0"/>
              <a:t> datasets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95025"/>
              </p:ext>
            </p:extLst>
          </p:nvPr>
        </p:nvGraphicFramePr>
        <p:xfrm>
          <a:off x="519355" y="1011028"/>
          <a:ext cx="11198510" cy="5186572"/>
        </p:xfrm>
        <a:graphic>
          <a:graphicData uri="http://schemas.openxmlformats.org/drawingml/2006/table">
            <a:tbl>
              <a:tblPr/>
              <a:tblGrid>
                <a:gridCol w="1599787"/>
                <a:gridCol w="857747"/>
                <a:gridCol w="1330148"/>
                <a:gridCol w="1197134"/>
                <a:gridCol w="1900213"/>
                <a:gridCol w="2713694"/>
                <a:gridCol w="1599787"/>
              </a:tblGrid>
              <a:tr h="242578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Brain Region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Data Type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Data Summary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Synapse ID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File Name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Number of </a:t>
                      </a:r>
                      <a:r>
                        <a:rPr lang="en-US" sz="1400" b="0" dirty="0" smtClean="0">
                          <a:effectLst/>
                        </a:rPr>
                        <a:t>Samples</a:t>
                      </a:r>
                      <a:endParaRPr lang="en-US" sz="1400" b="0" dirty="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Assay Platform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68799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3"/>
                        </a:rPr>
                        <a:t>syn3275211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Genotypes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dirty="0">
                          <a:effectLst/>
                        </a:rPr>
                        <a:t>621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IlluminaOmniExpressExome-8v1-1_B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99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4"/>
                        </a:rPr>
                        <a:t>syn3275212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Raw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>
                          <a:effectLst/>
                        </a:rPr>
                        <a:t>621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IlluminaOmniExpressExome-8v1-1_B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56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mRNA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counts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5"/>
                        </a:rPr>
                        <a:t>syn3275215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QuantitatedExpression</a:t>
                      </a:r>
                      <a:endParaRPr lang="en-US" sz="1400" dirty="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400" dirty="0" smtClean="0">
                          <a:effectLst/>
                        </a:rPr>
                        <a:t>613 (603 individuals +10</a:t>
                      </a:r>
                      <a:r>
                        <a:rPr lang="is-IS" sz="1400" baseline="0" dirty="0" smtClean="0">
                          <a:effectLst/>
                        </a:rPr>
                        <a:t> duplicates</a:t>
                      </a:r>
                      <a:r>
                        <a:rPr lang="is-IS" sz="1400" dirty="0" smtClean="0">
                          <a:effectLst/>
                        </a:rPr>
                        <a:t>)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IlluminaHiSeq2500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4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strike="noStrike">
                          <a:solidFill>
                            <a:srgbClr val="1E7098"/>
                          </a:solidFill>
                          <a:effectLst/>
                          <a:hlinkClick r:id="rId6"/>
                        </a:rPr>
                        <a:t>syn4551740</a:t>
                      </a:r>
                      <a:endParaRPr lang="uk-UA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QCd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>
                          <a:effectLst/>
                        </a:rPr>
                        <a:t>621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IlluminaOmniExpressExome-8v1-1_B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4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7"/>
                        </a:rPr>
                        <a:t>syn3275221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Imputed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>
                          <a:effectLst/>
                        </a:rPr>
                        <a:t>621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IlluminaOmniExpressExome-8v1-1_B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99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mRNA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8"/>
                        </a:rPr>
                        <a:t>syn4923029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Raw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dirty="0" smtClean="0">
                          <a:effectLst/>
                        </a:rPr>
                        <a:t>613 (603 individuals +10</a:t>
                      </a:r>
                      <a:r>
                        <a:rPr lang="is-IS" sz="1400" baseline="0" dirty="0" smtClean="0">
                          <a:effectLst/>
                        </a:rPr>
                        <a:t> duplicates</a:t>
                      </a:r>
                      <a:r>
                        <a:rPr lang="is-IS" sz="1400" dirty="0" smtClean="0">
                          <a:effectLst/>
                        </a:rPr>
                        <a:t>)</a:t>
                      </a:r>
                      <a:endParaRPr lang="is-IS" sz="1400" dirty="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IlluminaHiSeq2500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56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Dorsolateral Prefrontal Cortex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mRNA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counts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400" u="none" strike="noStrike">
                          <a:solidFill>
                            <a:srgbClr val="1E7098"/>
                          </a:solidFill>
                          <a:effectLst/>
                          <a:hlinkClick r:id="rId9"/>
                        </a:rPr>
                        <a:t>syn3280440</a:t>
                      </a:r>
                      <a:endParaRPr lang="is-IS" sz="140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RNAseq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400" dirty="0" smtClean="0">
                          <a:effectLst/>
                        </a:rPr>
                        <a:t>613 (603 individuals +10</a:t>
                      </a:r>
                      <a:r>
                        <a:rPr lang="is-IS" sz="1400" baseline="0" dirty="0" smtClean="0">
                          <a:effectLst/>
                        </a:rPr>
                        <a:t> duplicates</a:t>
                      </a:r>
                      <a:r>
                        <a:rPr lang="is-IS" sz="1400" dirty="0" smtClean="0">
                          <a:effectLst/>
                        </a:rPr>
                        <a:t>)</a:t>
                      </a:r>
                    </a:p>
                    <a:p>
                      <a:endParaRPr lang="is-IS" sz="1400" dirty="0">
                        <a:effectLst/>
                      </a:endParaRP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IlluminaHiSeq2500</a:t>
                      </a:r>
                    </a:p>
                  </a:txBody>
                  <a:tcPr marL="8678" marR="8678" marT="4339" marB="4339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CommonMind</a:t>
            </a:r>
            <a:r>
              <a:rPr lang="en-US" dirty="0" smtClean="0"/>
              <a:t> clinical data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241438"/>
              </p:ext>
            </p:extLst>
          </p:nvPr>
        </p:nvGraphicFramePr>
        <p:xfrm>
          <a:off x="1123950" y="2087825"/>
          <a:ext cx="10434066" cy="243726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72098"/>
                <a:gridCol w="1798977"/>
                <a:gridCol w="2052166"/>
                <a:gridCol w="2212075"/>
                <a:gridCol w="2198750"/>
              </a:tblGrid>
              <a:tr h="8116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Disease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SZC (Shizophrenia)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BP (Bipolar disorder)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AFF (Affective Disorder)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Control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2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Number of individual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2000" dirty="0">
                          <a:effectLst/>
                        </a:rPr>
                        <a:t>275</a:t>
                      </a:r>
                      <a:endParaRPr lang="is-I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47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2000" dirty="0">
                          <a:effectLst/>
                        </a:rPr>
                        <a:t>291</a:t>
                      </a:r>
                      <a:endParaRPr lang="is-I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Brain region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Dorsolateral prefrontal cortex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>
                          <a:effectLst/>
                        </a:rPr>
                        <a:t>Dorsolateral prefrontal cortex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Dorsolateral prefrontal cortex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dirty="0">
                          <a:effectLst/>
                        </a:rPr>
                        <a:t>Dorsolateral prefrontal cortex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 </a:t>
            </a:r>
            <a:r>
              <a:rPr lang="en-US" dirty="0" err="1" smtClean="0"/>
              <a:t>GTex</a:t>
            </a:r>
            <a:r>
              <a:rPr lang="en-US" dirty="0" smtClean="0"/>
              <a:t> and </a:t>
            </a:r>
            <a:r>
              <a:rPr lang="en-US" dirty="0" err="1" smtClean="0"/>
              <a:t>CommonMind</a:t>
            </a:r>
            <a:r>
              <a:rPr lang="en-US" dirty="0" smtClean="0"/>
              <a:t> datasets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91468" y="6431690"/>
            <a:ext cx="8111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</a:t>
            </a:r>
            <a:r>
              <a:rPr lang="en-US" sz="1400" dirty="0" err="1" smtClean="0"/>
              <a:t>upload.wikimedia.org</a:t>
            </a:r>
            <a:r>
              <a:rPr lang="en-US" sz="1400" dirty="0" smtClean="0"/>
              <a:t>/</a:t>
            </a:r>
            <a:r>
              <a:rPr lang="en-US" sz="1400" dirty="0" err="1" smtClean="0"/>
              <a:t>wikipedia</a:t>
            </a:r>
            <a:r>
              <a:rPr lang="en-US" sz="1400" dirty="0" smtClean="0"/>
              <a:t>/commons/thumb/a/ae/Prefrontal1.png/300px-Prefrontal1.png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660048"/>
              </p:ext>
            </p:extLst>
          </p:nvPr>
        </p:nvGraphicFramePr>
        <p:xfrm>
          <a:off x="565148" y="1606960"/>
          <a:ext cx="7156452" cy="1796639"/>
        </p:xfrm>
        <a:graphic>
          <a:graphicData uri="http://schemas.openxmlformats.org/drawingml/2006/table">
            <a:tbl>
              <a:tblPr/>
              <a:tblGrid>
                <a:gridCol w="1789113"/>
                <a:gridCol w="1789113"/>
                <a:gridCol w="1789113"/>
                <a:gridCol w="1789113"/>
              </a:tblGrid>
              <a:tr h="179663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Brain - Frontal Cortex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(BA9 -Dorsolateral prefrontal cortex)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92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108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912123"/>
              </p:ext>
            </p:extLst>
          </p:nvPr>
        </p:nvGraphicFramePr>
        <p:xfrm>
          <a:off x="565148" y="1557868"/>
          <a:ext cx="7156452" cy="1204700"/>
        </p:xfrm>
        <a:graphic>
          <a:graphicData uri="http://schemas.openxmlformats.org/drawingml/2006/table">
            <a:tbl>
              <a:tblPr/>
              <a:tblGrid>
                <a:gridCol w="1789113"/>
                <a:gridCol w="1789113"/>
                <a:gridCol w="1789113"/>
                <a:gridCol w="1789113"/>
              </a:tblGrid>
              <a:tr h="1204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Tissue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RNASeq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and Genotyped samples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RNASeq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Samples</a:t>
                      </a: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Number of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eQTL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Genes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33" marR="6433" marT="64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48836"/>
              </p:ext>
            </p:extLst>
          </p:nvPr>
        </p:nvGraphicFramePr>
        <p:xfrm>
          <a:off x="565150" y="3747658"/>
          <a:ext cx="8307916" cy="20726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29490"/>
                <a:gridCol w="1432399"/>
                <a:gridCol w="1633996"/>
                <a:gridCol w="1761321"/>
                <a:gridCol w="1750710"/>
              </a:tblGrid>
              <a:tr h="5307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Disease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SZC (Shizophrenia)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BP (Bipolar disorder)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AFF (Affective Disorder)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Control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784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Number of individual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dirty="0">
                          <a:effectLst/>
                        </a:rPr>
                        <a:t>275</a:t>
                      </a:r>
                      <a:endParaRPr lang="is-I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47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8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dirty="0">
                          <a:effectLst/>
                        </a:rPr>
                        <a:t>291</a:t>
                      </a:r>
                      <a:endParaRPr lang="is-I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07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Brain region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Dorsolateral prefrontal cortex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Dorsolateral prefrontal cortex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Dorsolateral prefrontal cortex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Dorsolateral prefrontal cortex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38100" marR="38100" marT="25400" marB="254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89136" y="2596896"/>
            <a:ext cx="2264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to merge the datasets?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912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141" y="477407"/>
            <a:ext cx="10515600" cy="8540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 </a:t>
            </a:r>
            <a:r>
              <a:rPr lang="en-US" dirty="0"/>
              <a:t> </a:t>
            </a:r>
            <a:r>
              <a:rPr lang="en-US" dirty="0" err="1"/>
              <a:t>eQTL</a:t>
            </a:r>
            <a:r>
              <a:rPr lang="en-US" dirty="0"/>
              <a:t> </a:t>
            </a:r>
            <a:r>
              <a:rPr lang="en-US" dirty="0" smtClean="0"/>
              <a:t>analysis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52582" y="2197269"/>
            <a:ext cx="8488718" cy="3874347"/>
            <a:chOff x="1710267" y="2782485"/>
            <a:chExt cx="8488718" cy="3874347"/>
          </a:xfrm>
        </p:grpSpPr>
        <p:sp>
          <p:nvSpPr>
            <p:cNvPr id="4" name="Rectangle 3"/>
            <p:cNvSpPr/>
            <p:nvPr/>
          </p:nvSpPr>
          <p:spPr>
            <a:xfrm>
              <a:off x="4170719" y="4638284"/>
              <a:ext cx="3567814" cy="107721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3600" b="0" i="0" dirty="0" smtClean="0">
                  <a:solidFill>
                    <a:schemeClr val="bg1"/>
                  </a:solidFill>
                  <a:effectLst/>
                  <a:latin typeface="Times" charset="0"/>
                </a:rPr>
                <a:t> </a:t>
              </a:r>
              <a:r>
                <a:rPr lang="en-US" sz="2800" b="0" i="0" dirty="0" smtClean="0">
                  <a:solidFill>
                    <a:schemeClr val="bg1"/>
                  </a:solidFill>
                  <a:effectLst/>
                  <a:latin typeface="Times" charset="0"/>
                </a:rPr>
                <a:t>Matrix </a:t>
              </a:r>
              <a:r>
                <a:rPr lang="en-US" sz="2800" b="0" i="0" dirty="0" err="1" smtClean="0">
                  <a:solidFill>
                    <a:schemeClr val="bg1"/>
                  </a:solidFill>
                  <a:effectLst/>
                  <a:latin typeface="Times" charset="0"/>
                </a:rPr>
                <a:t>eQTL</a:t>
              </a:r>
              <a:r>
                <a:rPr lang="en-US" sz="2800" b="0" i="0" dirty="0" smtClean="0">
                  <a:solidFill>
                    <a:schemeClr val="bg1"/>
                  </a:solidFill>
                  <a:effectLst/>
                  <a:latin typeface="Times" charset="0"/>
                </a:rPr>
                <a:t> </a:t>
              </a:r>
              <a:r>
                <a:rPr lang="en-US" sz="2800" dirty="0">
                  <a:solidFill>
                    <a:schemeClr val="bg1"/>
                  </a:solidFill>
                  <a:latin typeface="Times" charset="0"/>
                </a:rPr>
                <a:t>or </a:t>
              </a:r>
              <a:r>
                <a:rPr lang="en-US" sz="2800" dirty="0" err="1">
                  <a:solidFill>
                    <a:schemeClr val="bg1"/>
                  </a:solidFill>
                  <a:latin typeface="Times" charset="0"/>
                </a:rPr>
                <a:t>FastQTL</a:t>
              </a:r>
              <a:r>
                <a:rPr lang="en-US" sz="2800" dirty="0">
                  <a:solidFill>
                    <a:schemeClr val="bg1"/>
                  </a:solidFill>
                  <a:latin typeface="Times" charset="0"/>
                </a:rPr>
                <a:t> 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10267" y="2782485"/>
              <a:ext cx="1981200" cy="67733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Genotype</a:t>
              </a:r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964026" y="2782485"/>
              <a:ext cx="1981200" cy="67733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Expression</a:t>
              </a:r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8217785" y="2782485"/>
              <a:ext cx="1981200" cy="67733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Covariates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stCxn id="5" idx="2"/>
              <a:endCxn id="4" idx="0"/>
            </p:cNvCxnSpPr>
            <p:nvPr/>
          </p:nvCxnSpPr>
          <p:spPr>
            <a:xfrm>
              <a:off x="2700867" y="3459819"/>
              <a:ext cx="3253759" cy="117846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2"/>
              <a:endCxn id="4" idx="0"/>
            </p:cNvCxnSpPr>
            <p:nvPr/>
          </p:nvCxnSpPr>
          <p:spPr>
            <a:xfrm>
              <a:off x="5954626" y="3459819"/>
              <a:ext cx="0" cy="1178465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2"/>
              <a:endCxn id="4" idx="0"/>
            </p:cNvCxnSpPr>
            <p:nvPr/>
          </p:nvCxnSpPr>
          <p:spPr>
            <a:xfrm flipH="1">
              <a:off x="5954626" y="3459819"/>
              <a:ext cx="3253759" cy="117846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ounded Rectangle 2"/>
            <p:cNvSpPr/>
            <p:nvPr/>
          </p:nvSpPr>
          <p:spPr>
            <a:xfrm>
              <a:off x="5193792" y="6035040"/>
              <a:ext cx="1550266" cy="6217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eQTLs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stCxn id="4" idx="2"/>
              <a:endCxn id="3" idx="0"/>
            </p:cNvCxnSpPr>
            <p:nvPr/>
          </p:nvCxnSpPr>
          <p:spPr>
            <a:xfrm>
              <a:off x="5954626" y="5715502"/>
              <a:ext cx="14299" cy="3195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573E-9501-F449-8165-72DB884105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23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595</Words>
  <Application>Microsoft Macintosh PowerPoint</Application>
  <PresentationFormat>Widescreen</PresentationFormat>
  <Paragraphs>241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inherit</vt:lpstr>
      <vt:lpstr>Times</vt:lpstr>
      <vt:lpstr>Verdana</vt:lpstr>
      <vt:lpstr>Arial</vt:lpstr>
      <vt:lpstr>Office Theme</vt:lpstr>
      <vt:lpstr>PEC Capstone #2 - eQTL analysis plan using CommonMind and Gtex datasets</vt:lpstr>
      <vt:lpstr>PowerPoint Presentation</vt:lpstr>
      <vt:lpstr>The Genotype - Tissue Expression (GTEx) Project</vt:lpstr>
      <vt:lpstr>CommonMind datasets</vt:lpstr>
      <vt:lpstr>CommonMind clinical data</vt:lpstr>
      <vt:lpstr>Combine GTex and CommonMind datasets</vt:lpstr>
      <vt:lpstr>  eQTL analysis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eQTL analysis plan using CommonMind and Gtex datasets</dc:title>
  <dc:creator>Microsoft Office User</dc:creator>
  <cp:lastModifiedBy>Microsoft Office User</cp:lastModifiedBy>
  <cp:revision>18</cp:revision>
  <dcterms:created xsi:type="dcterms:W3CDTF">2016-07-18T20:11:36Z</dcterms:created>
  <dcterms:modified xsi:type="dcterms:W3CDTF">2016-07-20T01:28:28Z</dcterms:modified>
</cp:coreProperties>
</file>