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83" r:id="rId3"/>
    <p:sldId id="262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70" r:id="rId14"/>
    <p:sldId id="282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8" r:id="rId23"/>
    <p:sldId id="279" r:id="rId24"/>
    <p:sldId id="280" r:id="rId25"/>
    <p:sldId id="281" r:id="rId26"/>
    <p:sldId id="276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34"/>
  </p:normalViewPr>
  <p:slideViewPr>
    <p:cSldViewPr snapToGrid="0" snapToObjects="1">
      <p:cViewPr varScale="1">
        <p:scale>
          <a:sx n="96" d="100"/>
          <a:sy n="96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82289-43F7-9845-B8C4-E03515968632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B1CBA-3719-7E42-82BC-BD4FFA1A4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9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B1CBA-3719-7E42-82BC-BD4FFA1A4A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6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DAA3-BAC3-EF46-B553-D0A1B739C86C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7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86D1-5412-A44C-80D2-80B45AE4E85B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523E-5DCA-F74D-8133-11111C3E59DC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6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D77E-8C6F-7E44-8D96-DBF80FCFB691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1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3A2D-975B-5945-9DE8-ADEFE995B995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2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8BD7-8BB9-794B-9FEC-E1C72DFEF1A7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9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961B-E858-DA4C-BEEE-4A280C481E2E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5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5061-16E7-D44C-B634-93F6CFF2C9D4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9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E8D-9416-E748-894B-C7FC031389D1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4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D4F8-DCE8-BD49-84C3-3F6C5AB05205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7B28-F2A1-2143-8626-DADDE20D6A29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2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E482E-13DD-EE47-94AB-3A0746ED1032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FED2A-DD24-DB47-8FF2-C97916398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3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P2-TECH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Asthma and </a:t>
            </a:r>
            <a:r>
              <a:rPr lang="en-US" dirty="0" err="1" smtClean="0"/>
              <a:t>iHMP</a:t>
            </a:r>
            <a:r>
              <a:rPr lang="en-US" dirty="0" smtClean="0"/>
              <a:t> update</a:t>
            </a:r>
          </a:p>
          <a:p>
            <a:r>
              <a:rPr lang="en-US" dirty="0" smtClean="0"/>
              <a:t>Dan Spakowicz</a:t>
            </a:r>
          </a:p>
          <a:p>
            <a:r>
              <a:rPr lang="en-US" smtClean="0"/>
              <a:t>19 Jul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correlates of potential interest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42975" y="1456373"/>
          <a:ext cx="9786937" cy="513429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432445"/>
                <a:gridCol w="3024126"/>
                <a:gridCol w="1110122"/>
                <a:gridCol w="1110122"/>
                <a:gridCol w="1110122"/>
              </a:tblGrid>
              <a:tr h="528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InteractorA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InteractorB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Correlation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p-value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Bonferroni-adjusted p-value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1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Emotional.Function..3..5..9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unclassified_Fusobacteriales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  <a:latin typeface="+mn-lt"/>
                        </a:rPr>
                        <a:t>0.652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  <a:latin typeface="+mn-lt"/>
                        </a:rPr>
                        <a:t>0.041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Environmental.Stimuli..2..7..11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Hallella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  <a:latin typeface="+mn-lt"/>
                        </a:rPr>
                        <a:t>0.655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 dirty="0">
                          <a:effectLst/>
                          <a:latin typeface="+mn-lt"/>
                        </a:rPr>
                        <a:t>0.040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Age.SX.Onset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unclassified_Bacteroidales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  <a:latin typeface="+mn-lt"/>
                        </a:rPr>
                        <a:t>0.762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u="none" strike="noStrike">
                          <a:effectLst/>
                          <a:latin typeface="+mn-lt"/>
                        </a:rPr>
                        <a:t>0.010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11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unclassified_Prevotellaceae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  <a:latin typeface="+mn-lt"/>
                        </a:rPr>
                        <a:t>0.711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  <a:latin typeface="+mn-lt"/>
                        </a:rPr>
                        <a:t>0.021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11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Stereaceae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  <a:latin typeface="+mn-lt"/>
                        </a:rPr>
                        <a:t>0.706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  <a:latin typeface="+mn-lt"/>
                        </a:rPr>
                        <a:t>0.022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11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Acidovorax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  <a:latin typeface="+mn-lt"/>
                        </a:rPr>
                        <a:t>0.671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  <a:latin typeface="+mn-lt"/>
                        </a:rPr>
                        <a:t>0.034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11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Bacteroides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  <a:latin typeface="+mn-lt"/>
                        </a:rPr>
                        <a:t>0.671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  <a:latin typeface="+mn-lt"/>
                        </a:rPr>
                        <a:t>0.034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11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Mobiluncus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  <a:latin typeface="+mn-lt"/>
                        </a:rPr>
                        <a:t>0.671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  <a:latin typeface="+mn-lt"/>
                        </a:rPr>
                        <a:t>0.034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11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Fomitopsidaceae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  <a:latin typeface="+mn-lt"/>
                        </a:rPr>
                        <a:t>0.671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  <a:latin typeface="+mn-lt"/>
                        </a:rPr>
                        <a:t>0.034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11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Hydnaceae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  <a:latin typeface="+mn-lt"/>
                        </a:rPr>
                        <a:t>0.671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  <a:latin typeface="+mn-lt"/>
                        </a:rPr>
                        <a:t>0.034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11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Phanerochaetaceae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  <a:latin typeface="+mn-lt"/>
                        </a:rPr>
                        <a:t>0.671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  <a:latin typeface="+mn-lt"/>
                        </a:rPr>
                        <a:t>0.034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X.POST..FEV1.FVC.Ratio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Rothia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u="none" strike="noStrike" dirty="0">
                          <a:effectLst/>
                          <a:latin typeface="+mn-lt"/>
                        </a:rPr>
                        <a:t>-0.729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  <a:latin typeface="+mn-lt"/>
                        </a:rPr>
                        <a:t>0.017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1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Kingella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  <a:latin typeface="+mn-lt"/>
                        </a:rPr>
                        <a:t>-0.678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  <a:latin typeface="+mn-lt"/>
                        </a:rPr>
                        <a:t>0.031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1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Gemella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u="none" strike="noStrike" dirty="0">
                          <a:effectLst/>
                          <a:latin typeface="+mn-lt"/>
                        </a:rPr>
                        <a:t>-0.643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 dirty="0">
                          <a:effectLst/>
                          <a:latin typeface="+mn-lt"/>
                        </a:rPr>
                        <a:t>0.045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X12..Feel.bothered.by.or.have.to.avoid.STRENUOUS.ACTIVITIES.such.as.hurrying..exercising..running.up.stairs..sports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unclassified_Fusobacteriales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  <a:latin typeface="+mn-lt"/>
                        </a:rPr>
                        <a:t>0.738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  <a:latin typeface="+mn-lt"/>
                        </a:rPr>
                        <a:t>0.015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11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unclassified_Anaerolineaceae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 dirty="0">
                          <a:effectLst/>
                          <a:latin typeface="+mn-lt"/>
                        </a:rPr>
                        <a:t>0.653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 dirty="0">
                          <a:effectLst/>
                          <a:latin typeface="+mn-lt"/>
                        </a:rPr>
                        <a:t>0.041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11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unclassified_Erysipelotrichaceae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  <a:latin typeface="+mn-lt"/>
                        </a:rPr>
                        <a:t>0.653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  <a:latin typeface="+mn-lt"/>
                        </a:rPr>
                        <a:t>0.041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11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Hallella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u="none" strike="noStrike">
                          <a:effectLst/>
                          <a:latin typeface="+mn-lt"/>
                        </a:rPr>
                        <a:t>0.633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  <a:latin typeface="+mn-lt"/>
                        </a:rPr>
                        <a:t>0.049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48" marR="11948" marT="11948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058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correlation with fungi for which there is literature precedence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85789" y="2410122"/>
            <a:ext cx="99869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Denning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, D. W., O’Driscoll, B. R.,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Hogaboam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, C. M., Bowyer, P. &amp; Niven, R. M. The link between fungi and severe asthma: a summary of the evidence.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European Respiratory Journal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27,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615–626 (2006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).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“Many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airborne fungi are involved, including species of </a:t>
            </a:r>
            <a:r>
              <a:rPr lang="en-US" i="1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Alternaria</a:t>
            </a:r>
            <a:r>
              <a:rPr lang="en-US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Pleosporaceae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Aspergillus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dirty="0" err="1" smtClean="0"/>
              <a:t>Trichocomaceae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en-US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Cladosporium</a:t>
            </a:r>
            <a:r>
              <a:rPr lang="en-US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Davidiellaceae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 and </a:t>
            </a:r>
            <a:r>
              <a:rPr lang="en-US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Penicillium</a:t>
            </a:r>
            <a:r>
              <a:rPr lang="en-US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Trichocomaceae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),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and exposure may be indoors, outdoors or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both”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4373" y="6500815"/>
            <a:ext cx="912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Denning</a:t>
            </a:r>
            <a:r>
              <a:rPr lang="en-US" sz="1200" dirty="0"/>
              <a:t>, D. W., </a:t>
            </a:r>
            <a:r>
              <a:rPr lang="en-US" sz="1200" dirty="0" smtClean="0"/>
              <a:t>et al. The </a:t>
            </a:r>
            <a:r>
              <a:rPr lang="en-US" sz="1200" dirty="0"/>
              <a:t>link between fungi and severe asthma: a summary of the evidence. </a:t>
            </a:r>
            <a:r>
              <a:rPr lang="en-US" sz="1200" i="1" dirty="0"/>
              <a:t>European Respiratory Journal</a:t>
            </a:r>
            <a:r>
              <a:rPr lang="en-US" sz="1200" dirty="0"/>
              <a:t> </a:t>
            </a:r>
            <a:r>
              <a:rPr lang="en-US" sz="1200" b="1" dirty="0"/>
              <a:t>27,</a:t>
            </a:r>
            <a:r>
              <a:rPr lang="en-US" sz="1200" dirty="0"/>
              <a:t> 615–626 (2006</a:t>
            </a:r>
            <a:r>
              <a:rPr lang="en-US" sz="1200" dirty="0" smtClean="0"/>
              <a:t>).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86EF-E288-764A-93DC-3E1A41CCFB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05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86EF-E288-764A-93DC-3E1A41CCFBE7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0563" y="1690687"/>
            <a:ext cx="10515600" cy="20627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PCA separation of severe </a:t>
            </a:r>
            <a:r>
              <a:rPr lang="en-US" dirty="0"/>
              <a:t>and </a:t>
            </a:r>
            <a:r>
              <a:rPr lang="en-US" dirty="0" smtClean="0"/>
              <a:t>mild asthma </a:t>
            </a:r>
            <a:r>
              <a:rPr lang="en-US" dirty="0"/>
              <a:t>(as defined by Fev1/</a:t>
            </a:r>
            <a:r>
              <a:rPr lang="en-US" dirty="0" err="1"/>
              <a:t>fvc</a:t>
            </a:r>
            <a:r>
              <a:rPr lang="en-US" dirty="0"/>
              <a:t> ratio 0.7) </a:t>
            </a:r>
            <a:r>
              <a:rPr lang="en-US" dirty="0" smtClean="0"/>
              <a:t>best when both </a:t>
            </a:r>
            <a:r>
              <a:rPr lang="en-US" dirty="0"/>
              <a:t>bacterial and fungal abundances are </a:t>
            </a:r>
            <a:r>
              <a:rPr lang="en-US" dirty="0" smtClean="0"/>
              <a:t>used</a:t>
            </a:r>
          </a:p>
          <a:p>
            <a:r>
              <a:rPr lang="en-US" dirty="0"/>
              <a:t>Severe asthmatics </a:t>
            </a:r>
            <a:r>
              <a:rPr lang="en-US" dirty="0" smtClean="0">
                <a:sym typeface="Wingdings"/>
              </a:rPr>
              <a:t> more </a:t>
            </a:r>
            <a:r>
              <a:rPr lang="en-US" dirty="0" err="1" smtClean="0">
                <a:sym typeface="Wingdings"/>
              </a:rPr>
              <a:t>Malasseziaceae</a:t>
            </a:r>
            <a:r>
              <a:rPr lang="en-US" dirty="0" smtClean="0">
                <a:sym typeface="Wingdings"/>
              </a:rPr>
              <a:t> fungi, Streptococcus bacteria and </a:t>
            </a:r>
            <a:r>
              <a:rPr lang="en-US" dirty="0" err="1" smtClean="0"/>
              <a:t>Polyporaceae</a:t>
            </a:r>
            <a:r>
              <a:rPr lang="en-US" dirty="0" smtClean="0"/>
              <a:t> fungi </a:t>
            </a:r>
          </a:p>
          <a:p>
            <a:r>
              <a:rPr lang="en-US" dirty="0"/>
              <a:t>M</a:t>
            </a:r>
            <a:r>
              <a:rPr lang="en-US" dirty="0" smtClean="0"/>
              <a:t>ild </a:t>
            </a:r>
            <a:r>
              <a:rPr lang="en-US" dirty="0"/>
              <a:t>asthmatics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more </a:t>
            </a:r>
            <a:r>
              <a:rPr lang="en-US" dirty="0" err="1" smtClean="0"/>
              <a:t>Stereaceae</a:t>
            </a:r>
            <a:r>
              <a:rPr lang="en-US" dirty="0" smtClean="0"/>
              <a:t> fungi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49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Integrative human microbiome project: longitudinal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 Spakowicz</a:t>
            </a:r>
          </a:p>
          <a:p>
            <a:r>
              <a:rPr lang="en-US" dirty="0" smtClean="0"/>
              <a:t>11 May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72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468" y="490685"/>
            <a:ext cx="6818507" cy="6029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12" y="3379391"/>
            <a:ext cx="3551031" cy="1841966"/>
          </a:xfrm>
          <a:prstGeom prst="rect">
            <a:avLst/>
          </a:prstGeom>
        </p:spPr>
        <p:txBody>
          <a:bodyPr/>
          <a:lstStyle/>
          <a:p>
            <a:r>
              <a:rPr lang="en-US" sz="1000" i="0" baseline="0" dirty="0">
                <a:latin typeface="Arial"/>
              </a:rPr>
              <a:t> Figure 3. Microbiome and Host Changes during Respiratory and Other Stress Conditions in Individuals at Risk for Type 2 Diabetes: Sample Collection, Assay, and Data Generation </a:t>
            </a:r>
            <a:r>
              <a:rPr lang="en-US" sz="1000" i="0" baseline="0" dirty="0" err="1">
                <a:latin typeface="Arial"/>
              </a:rPr>
              <a:t>WorkflowAll</a:t>
            </a:r>
            <a:r>
              <a:rPr lang="en-US" sz="1000" i="0" baseline="0" dirty="0">
                <a:latin typeface="Arial"/>
              </a:rPr>
              <a:t> samples are collected at the Stanford Clinical &amp;amp; Translational </a:t>
            </a:r>
            <a:r>
              <a:rPr lang="en-US" sz="1000" i="0" baseline="0" dirty="0" err="1">
                <a:latin typeface="Arial"/>
              </a:rPr>
              <a:t>Resear</a:t>
            </a:r>
            <a:r>
              <a:rPr lang="en-US" sz="1000" i="0" baseline="0" dirty="0">
                <a:latin typeface="Arial"/>
              </a:rPr>
              <a:t>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12" y="5221357"/>
            <a:ext cx="3431762" cy="553243"/>
          </a:xfrm>
          <a:prstGeom prst="rect">
            <a:avLst/>
          </a:prstGeom>
        </p:spPr>
        <p:txBody>
          <a:bodyPr/>
          <a:lstStyle/>
          <a:p>
            <a:r>
              <a:rPr lang="en-US" sz="1000" b="1" i="0" baseline="0" dirty="0">
                <a:latin typeface="Arial"/>
              </a:rPr>
              <a:t> The Integrative Human Microbiome Project: Dynamic Analysis of Microbiome-Host Omics Profiles during Periods of Human Health and Disease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706" y="6139657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latin typeface="Arial"/>
              </a:rPr>
              <a:t>null, Volume 16, Issue 3, 2014, 276–289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706" y="6520657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latin typeface="Arial"/>
              </a:rPr>
              <a:t>http://</a:t>
            </a:r>
            <a:r>
              <a:rPr lang="en-US" sz="1000" dirty="0" err="1">
                <a:latin typeface="Arial"/>
              </a:rPr>
              <a:t>dx.doi.org</a:t>
            </a:r>
            <a:r>
              <a:rPr lang="en-US" sz="1000" dirty="0">
                <a:latin typeface="Arial"/>
              </a:rPr>
              <a:t>/10.1016/j.chom.2014.08.014</a:t>
            </a:r>
          </a:p>
        </p:txBody>
      </p:sp>
    </p:spTree>
    <p:extLst>
      <p:ext uri="{BB962C8B-B14F-4D97-AF65-F5344CB8AC3E}">
        <p14:creationId xmlns:p14="http://schemas.microsoft.com/office/powerpoint/2010/main" val="326348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13"/>
          <a:stretch/>
        </p:blipFill>
        <p:spPr>
          <a:xfrm>
            <a:off x="627089" y="1946395"/>
            <a:ext cx="10937822" cy="326396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9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0" b="34505"/>
          <a:stretch/>
        </p:blipFill>
        <p:spPr>
          <a:xfrm>
            <a:off x="2003785" y="1492281"/>
            <a:ext cx="8462851" cy="536571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25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47" y="1637490"/>
            <a:ext cx="5089585" cy="508958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32" y="1772637"/>
            <a:ext cx="4954438" cy="495443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3" t="33382" r="4834" b="23016"/>
          <a:stretch/>
        </p:blipFill>
        <p:spPr>
          <a:xfrm>
            <a:off x="10770080" y="1637490"/>
            <a:ext cx="1167440" cy="49517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predictor variables: metabolites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metabolites shown </a:t>
            </a:r>
            <a:r>
              <a:rPr lang="en-US" dirty="0"/>
              <a:t>to correlate with either insulin sensitivity or resistance, </a:t>
            </a:r>
            <a:endParaRPr lang="en-US" dirty="0" smtClean="0"/>
          </a:p>
          <a:p>
            <a:pPr lvl="1"/>
            <a:r>
              <a:rPr lang="en-US" dirty="0" err="1" smtClean="0"/>
              <a:t>phosphatidyl-inositols</a:t>
            </a:r>
            <a:r>
              <a:rPr lang="en-US" dirty="0" smtClean="0"/>
              <a:t> </a:t>
            </a:r>
            <a:r>
              <a:rPr lang="en-US" dirty="0"/>
              <a:t>(PI) have been shown to be depleted in the diabetic state [9], </a:t>
            </a:r>
            <a:endParaRPr lang="en-US" dirty="0" smtClean="0"/>
          </a:p>
          <a:p>
            <a:pPr lvl="1"/>
            <a:r>
              <a:rPr lang="en-US" dirty="0" smtClean="0"/>
              <a:t>phosphatidylserines </a:t>
            </a:r>
            <a:r>
              <a:rPr lang="en-US" dirty="0"/>
              <a:t>(PS) enriched </a:t>
            </a:r>
            <a:r>
              <a:rPr lang="en-US" dirty="0" smtClean="0"/>
              <a:t>in the diabetic state [10</a:t>
            </a:r>
            <a:r>
              <a:rPr lang="en-US" dirty="0"/>
              <a:t>].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5155" y="5988734"/>
            <a:ext cx="6676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dirty="0" smtClean="0">
                <a:effectLst/>
                <a:latin typeface="Calibri" charset="0"/>
                <a:ea typeface="Calibri" charset="0"/>
                <a:cs typeface="Times New Roman" charset="0"/>
              </a:rPr>
              <a:t>9. Greene, et al </a:t>
            </a:r>
            <a:r>
              <a:rPr lang="en-US" i="1" dirty="0" smtClean="0">
                <a:effectLst/>
                <a:latin typeface="Calibri" charset="0"/>
                <a:ea typeface="Calibri" charset="0"/>
                <a:cs typeface="Times New Roman" charset="0"/>
              </a:rPr>
              <a:t>Journal of Clinical Investigation</a:t>
            </a:r>
            <a:r>
              <a:rPr lang="en-US" dirty="0" smtClean="0">
                <a:effectLst/>
                <a:latin typeface="Calibri" charset="0"/>
                <a:ea typeface="Calibri" charset="0"/>
                <a:cs typeface="Times New Roman" charset="0"/>
              </a:rPr>
              <a:t> 79, no. 5 (1987)</a:t>
            </a:r>
          </a:p>
          <a:p>
            <a:pPr indent="457200"/>
            <a:r>
              <a:rPr lang="en-US" dirty="0" smtClean="0">
                <a:effectLst/>
                <a:latin typeface="Calibri" charset="0"/>
                <a:ea typeface="Calibri" charset="0"/>
                <a:cs typeface="Times New Roman" charset="0"/>
              </a:rPr>
              <a:t>10. </a:t>
            </a:r>
            <a:r>
              <a:rPr lang="en-US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Kalofoutis</a:t>
            </a:r>
            <a:r>
              <a:rPr lang="en-US" dirty="0" smtClean="0">
                <a:effectLst/>
                <a:latin typeface="Calibri" charset="0"/>
                <a:ea typeface="Calibri" charset="0"/>
                <a:cs typeface="Times New Roman" charset="0"/>
              </a:rPr>
              <a:t>, A. and </a:t>
            </a:r>
            <a:r>
              <a:rPr lang="en-US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Lekakis</a:t>
            </a:r>
            <a:r>
              <a:rPr lang="en-US" dirty="0" smtClean="0">
                <a:effectLst/>
                <a:latin typeface="Calibri" charset="0"/>
                <a:ea typeface="Calibri" charset="0"/>
                <a:cs typeface="Times New Roman" charset="0"/>
              </a:rPr>
              <a:t>, </a:t>
            </a:r>
            <a:r>
              <a:rPr lang="en-US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J</a:t>
            </a:r>
            <a:r>
              <a:rPr lang="en-US" i="1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Diabetologia</a:t>
            </a:r>
            <a:r>
              <a:rPr lang="en-US" dirty="0" smtClean="0">
                <a:effectLst/>
                <a:latin typeface="Calibri" charset="0"/>
                <a:ea typeface="Calibri" charset="0"/>
                <a:cs typeface="Times New Roman" charset="0"/>
              </a:rPr>
              <a:t> 21, no. 6 (1981</a:t>
            </a: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58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predictor variables: microbes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1321" y="1825625"/>
            <a:ext cx="1092247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taxa implicated in sensitivity or resistance to insulin. </a:t>
            </a:r>
          </a:p>
          <a:p>
            <a:r>
              <a:rPr lang="en-US" i="1" dirty="0" err="1" smtClean="0"/>
              <a:t>Eubacterium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 study that performed fecal transplants from lean donors to those with metabolic syndrome found that increased insulin sensitivity in the recipients [3] </a:t>
            </a:r>
          </a:p>
          <a:p>
            <a:r>
              <a:rPr lang="en-US" i="1" dirty="0" smtClean="0"/>
              <a:t>Escherichia</a:t>
            </a:r>
            <a:r>
              <a:rPr lang="en-US" dirty="0" smtClean="0"/>
              <a:t> was found to correlate with </a:t>
            </a:r>
          </a:p>
          <a:p>
            <a:pPr lvl="1"/>
            <a:r>
              <a:rPr lang="en-US" dirty="0" smtClean="0"/>
              <a:t>Correlated insulin resistance in obese Swedish women [12].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37585" y="6311900"/>
            <a:ext cx="3853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dirty="0" smtClean="0">
                <a:effectLst/>
                <a:latin typeface="Calibri" charset="0"/>
                <a:ea typeface="Calibri" charset="0"/>
                <a:cs typeface="Times New Roman" charset="0"/>
              </a:rPr>
              <a:t>12. </a:t>
            </a:r>
            <a:r>
              <a:rPr lang="en-US" dirty="0" err="1" smtClean="0">
                <a:effectLst/>
                <a:latin typeface="Calibri" charset="0"/>
                <a:ea typeface="Calibri" charset="0"/>
                <a:cs typeface="Times New Roman" charset="0"/>
              </a:rPr>
              <a:t>Karlsson</a:t>
            </a:r>
            <a:r>
              <a:rPr lang="en-US" dirty="0" smtClean="0">
                <a:effectLst/>
                <a:latin typeface="Calibri" charset="0"/>
                <a:ea typeface="Calibri" charset="0"/>
                <a:cs typeface="Times New Roman" charset="0"/>
              </a:rPr>
              <a:t>, et al </a:t>
            </a:r>
            <a:r>
              <a:rPr lang="en-US" i="1" dirty="0" smtClean="0">
                <a:effectLst/>
                <a:latin typeface="Calibri" charset="0"/>
                <a:ea typeface="Calibri" charset="0"/>
                <a:cs typeface="Times New Roman" charset="0"/>
              </a:rPr>
              <a:t>Nature</a:t>
            </a:r>
            <a:r>
              <a:rPr lang="en-US" dirty="0" smtClean="0">
                <a:effectLst/>
                <a:latin typeface="Calibri" charset="0"/>
                <a:ea typeface="Calibri" charset="0"/>
                <a:cs typeface="Times New Roman" charset="0"/>
              </a:rPr>
              <a:t> (2013)</a:t>
            </a: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37585" y="5942568"/>
            <a:ext cx="3479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dirty="0" smtClean="0">
                <a:effectLst/>
                <a:latin typeface="Calibri" charset="0"/>
                <a:ea typeface="Calibri" charset="0"/>
                <a:cs typeface="Times New Roman" charset="0"/>
              </a:rPr>
              <a:t>3. Qin, J et al </a:t>
            </a:r>
            <a:r>
              <a:rPr lang="en-US" i="1" dirty="0" smtClean="0">
                <a:effectLst/>
                <a:latin typeface="Calibri" charset="0"/>
                <a:ea typeface="Calibri" charset="0"/>
                <a:cs typeface="Times New Roman" charset="0"/>
              </a:rPr>
              <a:t>Nature</a:t>
            </a:r>
            <a:r>
              <a:rPr lang="en-US" dirty="0" smtClean="0">
                <a:effectLst/>
                <a:latin typeface="Calibri" charset="0"/>
                <a:ea typeface="Calibri" charset="0"/>
                <a:cs typeface="Times New Roman" charset="0"/>
              </a:rPr>
              <a:t> (2012)</a:t>
            </a: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0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CHAS project</a:t>
            </a:r>
            <a:br>
              <a:rPr lang="en-US" dirty="0" smtClean="0"/>
            </a:br>
            <a:r>
              <a:rPr lang="en-US" dirty="0" smtClean="0"/>
              <a:t>Pilot study of the microbiome of sputum from asthmatic patients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08 Jun 2016</a:t>
            </a:r>
          </a:p>
          <a:p>
            <a:r>
              <a:rPr lang="en-US" dirty="0" smtClean="0"/>
              <a:t>Dan Spakowicz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43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3" t="33382" r="4834" b="23016"/>
          <a:stretch/>
        </p:blipFill>
        <p:spPr>
          <a:xfrm>
            <a:off x="10770080" y="1637490"/>
            <a:ext cx="1167440" cy="495178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77" y="1690688"/>
            <a:ext cx="4478472" cy="447847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49" y="1690688"/>
            <a:ext cx="4478472" cy="44784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87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2008593"/>
            <a:ext cx="4150668" cy="41506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07" y="2008593"/>
            <a:ext cx="4150668" cy="415066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3" t="33382" r="4834" b="23016"/>
          <a:stretch/>
        </p:blipFill>
        <p:spPr>
          <a:xfrm>
            <a:off x="10770080" y="1637490"/>
            <a:ext cx="1167440" cy="49517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7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Model: final model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24287" y="2182656"/>
          <a:ext cx="7367044" cy="3182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328"/>
                <a:gridCol w="1682194"/>
                <a:gridCol w="1841761"/>
                <a:gridCol w="1841761"/>
              </a:tblGrid>
              <a:tr h="677794"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>
                          <a:effectLst/>
                        </a:rPr>
                        <a:t>Value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>
                          <a:effectLst/>
                        </a:rPr>
                        <a:t>Std Error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>
                          <a:effectLst/>
                        </a:rPr>
                        <a:t>p-value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4402"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dirty="0" smtClean="0">
                          <a:effectLst/>
                        </a:rPr>
                        <a:t>(</a:t>
                      </a:r>
                      <a:r>
                        <a:rPr lang="en-US" sz="1800" cap="all" dirty="0">
                          <a:effectLst/>
                        </a:rPr>
                        <a:t>Intercept)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-25.41299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85.38594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0.7707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4402"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dirty="0">
                          <a:effectLst/>
                        </a:rPr>
                        <a:t>Weight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2.49031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0.97036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0.0247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4402"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dirty="0" err="1">
                          <a:effectLst/>
                        </a:rPr>
                        <a:t>Eubacterium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-16.44987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11.22366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0.1685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4402"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dirty="0">
                          <a:effectLst/>
                        </a:rPr>
                        <a:t>Escherichia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-34.74217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16.55755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0.0577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8767"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dirty="0">
                          <a:effectLst/>
                        </a:rPr>
                        <a:t>PS22.1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-9.93948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7.58501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0.2146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4402"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dirty="0" err="1">
                          <a:effectLst/>
                        </a:rPr>
                        <a:t>Days.Norm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-0.39702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0.27768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0.1783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54402"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dirty="0">
                          <a:effectLst/>
                        </a:rPr>
                        <a:t>Days.Norm2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0.00379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0.00195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0.0759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34" y="1828801"/>
            <a:ext cx="4357688" cy="435768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558732" y="2406942"/>
            <a:ext cx="726057" cy="6640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3191773"/>
            <a:ext cx="1081177" cy="3450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3873431"/>
            <a:ext cx="1081177" cy="3450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5999" y="4999091"/>
            <a:ext cx="1081177" cy="3450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95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3 significant </a:t>
            </a:r>
            <a:r>
              <a:rPr lang="en-US" dirty="0"/>
              <a:t>parameters </a:t>
            </a:r>
            <a:r>
              <a:rPr lang="en-US" dirty="0" smtClean="0"/>
              <a:t>(alpha 0.1):</a:t>
            </a:r>
          </a:p>
          <a:p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Quadratic time  -- </a:t>
            </a:r>
          </a:p>
          <a:p>
            <a:pPr lvl="2"/>
            <a:r>
              <a:rPr lang="en-US" dirty="0" smtClean="0"/>
              <a:t>makes sense given the study design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Weight –</a:t>
            </a:r>
          </a:p>
          <a:p>
            <a:pPr lvl="2"/>
            <a:r>
              <a:rPr lang="en-US" dirty="0" smtClean="0"/>
              <a:t>as a predictor is well-documented, internal control</a:t>
            </a:r>
          </a:p>
          <a:p>
            <a:pPr lvl="1"/>
            <a:r>
              <a:rPr lang="en-US" dirty="0" smtClean="0"/>
              <a:t>Escherichia –</a:t>
            </a:r>
          </a:p>
          <a:p>
            <a:pPr lvl="2"/>
            <a:r>
              <a:rPr lang="en-US" dirty="0" smtClean="0"/>
              <a:t>First demonstration of </a:t>
            </a:r>
            <a:r>
              <a:rPr lang="en-US" dirty="0" smtClean="0"/>
              <a:t>having predictive </a:t>
            </a:r>
            <a:r>
              <a:rPr lang="en-US" dirty="0" smtClean="0"/>
              <a:t>power </a:t>
            </a:r>
            <a:r>
              <a:rPr lang="en-US" dirty="0" smtClean="0"/>
              <a:t>for serum glucose in </a:t>
            </a:r>
            <a:r>
              <a:rPr lang="en-US" dirty="0" smtClean="0"/>
              <a:t>a longitudinal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77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FDR analysis to test other microbes / metabolites</a:t>
            </a:r>
          </a:p>
          <a:p>
            <a:endParaRPr lang="en-US" dirty="0" smtClean="0"/>
          </a:p>
          <a:p>
            <a:r>
              <a:rPr lang="en-US" dirty="0" smtClean="0"/>
              <a:t>Try with PC loadings </a:t>
            </a:r>
          </a:p>
          <a:p>
            <a:endParaRPr lang="en-US" dirty="0" smtClean="0"/>
          </a:p>
          <a:p>
            <a:r>
              <a:rPr lang="en-US" dirty="0" smtClean="0"/>
              <a:t>Continuous data for microbes rather than 1/0</a:t>
            </a:r>
          </a:p>
          <a:p>
            <a:endParaRPr lang="en-US" dirty="0" smtClean="0"/>
          </a:p>
          <a:p>
            <a:r>
              <a:rPr lang="en-US" dirty="0" smtClean="0"/>
              <a:t>Classifier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76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Background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10" y="3458976"/>
            <a:ext cx="6119497" cy="1549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7697" y="2113167"/>
            <a:ext cx="5457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mixed effects model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can incorporate both fixed and random effects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9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Model: random effects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49238" y="3390856"/>
          <a:ext cx="7643004" cy="1871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0751"/>
                <a:gridCol w="1910751"/>
                <a:gridCol w="1910751"/>
                <a:gridCol w="1910751"/>
              </a:tblGrid>
              <a:tr h="467814">
                <a:tc>
                  <a:txBody>
                    <a:bodyPr/>
                    <a:lstStyle/>
                    <a:p>
                      <a:pPr marL="0" marR="0" indent="4572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dirty="0">
                          <a:effectLst/>
                        </a:rPr>
                        <a:t>Component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 dirty="0">
                          <a:effectLst/>
                        </a:rPr>
                        <a:t>Log-likelihood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>
                          <a:effectLst/>
                          <a:sym typeface="Symbol" charset="2"/>
                        </a:rPr>
                        <a:t></a:t>
                      </a:r>
                      <a:r>
                        <a:rPr lang="en-US" sz="1800" cap="all">
                          <a:effectLst/>
                        </a:rPr>
                        <a:t>-squared, df =2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>
                          <a:effectLst/>
                        </a:rPr>
                        <a:t>P-value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6781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>
                          <a:effectLst/>
                        </a:rPr>
                        <a:t>Intercept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-162.6307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9.5315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0.008517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935628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all">
                          <a:effectLst/>
                        </a:rPr>
                        <a:t>Intercept + slope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-157.865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72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18425" y="24502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i="1" dirty="0" smtClean="0">
                <a:solidFill>
                  <a:srgbClr val="44546A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Table 1. Comparison of the full model with the random effects for either the intercept or both the intercept and slope.</a:t>
            </a:r>
            <a:endParaRPr lang="en-US" i="1" dirty="0">
              <a:solidFill>
                <a:srgbClr val="44546A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7167" y="55481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i="1" dirty="0" smtClean="0">
                <a:solidFill>
                  <a:srgbClr val="44546A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Model: SSPG ~ Weight + </a:t>
            </a:r>
            <a:r>
              <a:rPr lang="en-US" i="1" dirty="0" err="1" smtClean="0">
                <a:solidFill>
                  <a:srgbClr val="44546A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Eubacterium</a:t>
            </a:r>
            <a:r>
              <a:rPr lang="en-US" i="1" dirty="0" smtClean="0">
                <a:solidFill>
                  <a:srgbClr val="44546A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 + Escherichia + PS22.1 + PI20.0 + Time (days, linear) + Time</a:t>
            </a:r>
            <a:r>
              <a:rPr lang="en-US" i="1" baseline="30000" dirty="0" smtClean="0">
                <a:solidFill>
                  <a:srgbClr val="44546A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2</a:t>
            </a:r>
            <a:r>
              <a:rPr lang="en-US" i="1" dirty="0" smtClean="0">
                <a:solidFill>
                  <a:srgbClr val="44546A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 (days</a:t>
            </a:r>
            <a:r>
              <a:rPr lang="en-US" i="1" baseline="30000" dirty="0" smtClean="0">
                <a:solidFill>
                  <a:srgbClr val="44546A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2</a:t>
            </a:r>
            <a:r>
              <a:rPr lang="en-US" i="1" dirty="0" smtClean="0">
                <a:solidFill>
                  <a:srgbClr val="44546A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, quadratic)</a:t>
            </a:r>
            <a:endParaRPr lang="en-US" i="1" dirty="0">
              <a:solidFill>
                <a:srgbClr val="44546A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48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Model: unadjusted associations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398143" y="2987022"/>
          <a:ext cx="6832122" cy="2543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7374"/>
                <a:gridCol w="2277374"/>
                <a:gridCol w="2277374"/>
              </a:tblGrid>
              <a:tr h="423935"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>
                          <a:effectLst/>
                        </a:rPr>
                        <a:t>Predictor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 dirty="0">
                          <a:effectLst/>
                        </a:rPr>
                        <a:t>Beta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>
                          <a:effectLst/>
                        </a:rPr>
                        <a:t>p-value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23935"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>
                          <a:effectLst/>
                        </a:rPr>
                        <a:t>Weight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26.59008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0.0723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23935"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>
                          <a:effectLst/>
                        </a:rPr>
                        <a:t>PS22:1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-6.56942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0.4076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23935"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>
                          <a:effectLst/>
                        </a:rPr>
                        <a:t>PI20:0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-2.98066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0.6277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23935"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>
                          <a:effectLst/>
                        </a:rPr>
                        <a:t>Eubacterium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-17.49708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0.1523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23935"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>
                          <a:effectLst/>
                        </a:rPr>
                        <a:t>Escherichia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-11.74115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0.5417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66204" y="199622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i="1" smtClean="0">
                <a:solidFill>
                  <a:srgbClr val="44546A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Table 2. </a:t>
            </a:r>
            <a:r>
              <a:rPr lang="en-US" i="1" dirty="0" smtClean="0">
                <a:solidFill>
                  <a:srgbClr val="44546A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Unadjusted associations of each predictor variable. Each predictor was modeled alone with linear and quadratic time with random effects of intercept and slope.</a:t>
            </a:r>
            <a:endParaRPr lang="en-US" i="1" dirty="0">
              <a:solidFill>
                <a:srgbClr val="44546A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6204" y="58196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i="1" smtClean="0">
                <a:solidFill>
                  <a:srgbClr val="44546A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Model: SSPG ~ [Test Predictor] + Time (days, linear) + Time</a:t>
            </a:r>
            <a:r>
              <a:rPr lang="en-US" i="1" baseline="30000" smtClean="0">
                <a:solidFill>
                  <a:srgbClr val="44546A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2</a:t>
            </a:r>
            <a:r>
              <a:rPr lang="en-US" i="1" smtClean="0">
                <a:solidFill>
                  <a:srgbClr val="44546A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 (days</a:t>
            </a:r>
            <a:r>
              <a:rPr lang="en-US" i="1" baseline="30000" smtClean="0">
                <a:solidFill>
                  <a:srgbClr val="44546A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2</a:t>
            </a:r>
            <a:r>
              <a:rPr lang="en-US" i="1" smtClean="0">
                <a:solidFill>
                  <a:srgbClr val="44546A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, quadratic)</a:t>
            </a:r>
            <a:endParaRPr lang="en-US" i="1">
              <a:solidFill>
                <a:srgbClr val="44546A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ED2A-DD24-DB47-8FF2-C97916398CB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424"/>
            <a:ext cx="10515600" cy="468953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Collaboration between</a:t>
            </a:r>
          </a:p>
          <a:p>
            <a:pPr lvl="1"/>
            <a:r>
              <a:rPr lang="en-US" dirty="0" smtClean="0"/>
              <a:t>Geoff </a:t>
            </a:r>
            <a:r>
              <a:rPr lang="en-US" dirty="0" err="1" smtClean="0"/>
              <a:t>Chupp</a:t>
            </a:r>
            <a:r>
              <a:rPr lang="en-US" dirty="0" smtClean="0"/>
              <a:t> (Yale SOM, Dir. Center for Asthma and Airway Disease)</a:t>
            </a:r>
          </a:p>
          <a:p>
            <a:pPr lvl="1"/>
            <a:r>
              <a:rPr lang="en-US" dirty="0" smtClean="0"/>
              <a:t>George Weinstock (Jackson Laboratory for Genomic Medicine) </a:t>
            </a:r>
          </a:p>
          <a:p>
            <a:pPr lvl="1"/>
            <a:r>
              <a:rPr lang="en-US" dirty="0" smtClean="0"/>
              <a:t>Mark Gerstein (Yale MB&amp;B)</a:t>
            </a:r>
          </a:p>
          <a:p>
            <a:r>
              <a:rPr lang="en-US" dirty="0" smtClean="0"/>
              <a:t>General Question</a:t>
            </a:r>
          </a:p>
          <a:p>
            <a:pPr lvl="1"/>
            <a:r>
              <a:rPr lang="en-US" dirty="0" smtClean="0"/>
              <a:t>Does microbial composition in sputum correlate with asthma severity (mild to severe asthma, no controls)?</a:t>
            </a:r>
          </a:p>
          <a:p>
            <a:r>
              <a:rPr lang="en-US" dirty="0" smtClean="0"/>
              <a:t>Pilot Samples</a:t>
            </a:r>
          </a:p>
          <a:p>
            <a:pPr lvl="1"/>
            <a:r>
              <a:rPr lang="en-US" dirty="0" smtClean="0"/>
              <a:t>10 patients with asthma; </a:t>
            </a:r>
          </a:p>
          <a:p>
            <a:pPr lvl="1"/>
            <a:r>
              <a:rPr lang="en-US" dirty="0" smtClean="0"/>
              <a:t>Sputum processed to cell </a:t>
            </a:r>
            <a:r>
              <a:rPr lang="en-US" dirty="0" err="1" smtClean="0"/>
              <a:t>lystate</a:t>
            </a:r>
            <a:r>
              <a:rPr lang="en-US" dirty="0" smtClean="0"/>
              <a:t> (CL) and </a:t>
            </a:r>
            <a:r>
              <a:rPr lang="en-US" dirty="0" err="1" smtClean="0"/>
              <a:t>supernatent</a:t>
            </a:r>
            <a:r>
              <a:rPr lang="en-US" dirty="0" smtClean="0"/>
              <a:t> (S)</a:t>
            </a:r>
          </a:p>
          <a:p>
            <a:r>
              <a:rPr lang="en-US" dirty="0" smtClean="0"/>
              <a:t>Specific Question</a:t>
            </a:r>
          </a:p>
          <a:p>
            <a:pPr lvl="1"/>
            <a:r>
              <a:rPr lang="en-US" dirty="0" smtClean="0"/>
              <a:t>Is there some trend observable in the pilot data that could be used to justify a larger study (e.g. ~100 </a:t>
            </a:r>
            <a:r>
              <a:rPr lang="en-US" dirty="0" err="1" smtClean="0"/>
              <a:t>supernatents</a:t>
            </a:r>
            <a:r>
              <a:rPr lang="en-US" dirty="0" smtClean="0"/>
              <a:t> from Yan et al 2015)</a:t>
            </a:r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16S amplification (bacteria) – presented last time</a:t>
            </a:r>
          </a:p>
          <a:p>
            <a:pPr lvl="1"/>
            <a:r>
              <a:rPr lang="en-US" dirty="0" smtClean="0"/>
              <a:t>ITS amplification (fungi)</a:t>
            </a:r>
          </a:p>
          <a:p>
            <a:pPr lvl="1"/>
            <a:r>
              <a:rPr lang="en-US" dirty="0" smtClean="0"/>
              <a:t> Clinical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7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13874"/>
            <a:ext cx="4354002" cy="2111375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 </a:t>
            </a:r>
            <a:r>
              <a:rPr lang="en-US" dirty="0" smtClean="0"/>
              <a:t>NICE guidelines for chronic inflammatory diseases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FEV</a:t>
            </a:r>
            <a:r>
              <a:rPr lang="en-US" baseline="-25000" dirty="0" smtClean="0"/>
              <a:t>1</a:t>
            </a:r>
            <a:r>
              <a:rPr lang="en-US" dirty="0" smtClean="0"/>
              <a:t>/FVC </a:t>
            </a:r>
            <a:r>
              <a:rPr lang="en-US" dirty="0"/>
              <a:t>ratio </a:t>
            </a:r>
            <a:r>
              <a:rPr lang="en-US" dirty="0" smtClean="0"/>
              <a:t>&lt; 0.7 </a:t>
            </a:r>
            <a:r>
              <a:rPr lang="en-US" dirty="0"/>
              <a:t> </a:t>
            </a:r>
            <a:r>
              <a:rPr lang="en-US" dirty="0" smtClean="0"/>
              <a:t>&amp;&amp;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Predicted FEV</a:t>
            </a:r>
            <a:r>
              <a:rPr lang="en-US" baseline="-25000" dirty="0" smtClean="0"/>
              <a:t>1</a:t>
            </a:r>
            <a:r>
              <a:rPr lang="en-US" dirty="0"/>
              <a:t> </a:t>
            </a:r>
            <a:r>
              <a:rPr lang="en-US" dirty="0" smtClean="0"/>
              <a:t>&lt; 80%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1406" y="6581001"/>
            <a:ext cx="11135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Chronic obstructive pulmonary disease: Management of chronic obstructive pulmonary disease in adults in primary and secondary care (partial update). </a:t>
            </a:r>
            <a:r>
              <a:rPr lang="en-US" sz="1200" dirty="0" err="1"/>
              <a:t>NICE.org.uk</a:t>
            </a:r>
            <a:r>
              <a:rPr lang="en-US" sz="1200" dirty="0"/>
              <a:t>. June 2010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228" y="5665569"/>
            <a:ext cx="536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Recoded into a binary indicating top vs bottom halves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599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Incorporating several definitions of asthma severity: EPR3, NICE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03" y="1298032"/>
            <a:ext cx="6502919" cy="48771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1406" y="6364233"/>
            <a:ext cx="8138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Expert </a:t>
            </a:r>
            <a:r>
              <a:rPr lang="en-US" sz="1200" dirty="0"/>
              <a:t>Panel Report 3 (EPR 3): guidelines for the diagnosis and management of asthma. </a:t>
            </a:r>
            <a:r>
              <a:rPr lang="en-US" sz="1200" i="1" dirty="0" smtClean="0"/>
              <a:t>National </a:t>
            </a:r>
            <a:r>
              <a:rPr lang="en-US" sz="1200" i="1" dirty="0"/>
              <a:t>Institutes of Health</a:t>
            </a:r>
            <a:r>
              <a:rPr lang="en-US" sz="1200" dirty="0"/>
              <a:t> </a:t>
            </a:r>
            <a:r>
              <a:rPr lang="en-US" sz="1200" b="1" dirty="0"/>
              <a:t>40,</a:t>
            </a:r>
            <a:r>
              <a:rPr lang="en-US" sz="1200" dirty="0"/>
              <a:t> (2007</a:t>
            </a:r>
            <a:r>
              <a:rPr lang="en-US" sz="1200" dirty="0" smtClean="0"/>
              <a:t>).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6696" b="67583"/>
          <a:stretch/>
        </p:blipFill>
        <p:spPr>
          <a:xfrm>
            <a:off x="1580" y="1481873"/>
            <a:ext cx="5693210" cy="7943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9235" t="54617" b="28889"/>
          <a:stretch/>
        </p:blipFill>
        <p:spPr>
          <a:xfrm>
            <a:off x="1096697" y="2284079"/>
            <a:ext cx="4598093" cy="8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1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analysis: Principal component analysis of genus-level 16S and ITS relative abundances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7"/>
          <a:stretch/>
        </p:blipFill>
        <p:spPr>
          <a:xfrm>
            <a:off x="2840830" y="2132013"/>
            <a:ext cx="6081713" cy="42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6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629"/>
            <a:ext cx="10515600" cy="1325563"/>
          </a:xfrm>
        </p:spPr>
        <p:txBody>
          <a:bodyPr/>
          <a:lstStyle/>
          <a:p>
            <a:r>
              <a:rPr lang="en-US" dirty="0" smtClean="0"/>
              <a:t>Method for finding optimal separation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8" y="1718840"/>
            <a:ext cx="5139160" cy="51391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3535" y="1321356"/>
            <a:ext cx="366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 </a:t>
            </a:r>
            <a:r>
              <a:rPr lang="en-US" smtClean="0"/>
              <a:t>loadings for Genus </a:t>
            </a:r>
            <a:r>
              <a:rPr lang="en-US" dirty="0" smtClean="0"/>
              <a:t>16S, Family ITS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894" y="1674372"/>
            <a:ext cx="6322897" cy="47421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20064" y="1318457"/>
            <a:ext cx="557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of two </a:t>
            </a:r>
            <a:r>
              <a:rPr lang="en-US" smtClean="0"/>
              <a:t>lowest PC p-values for each data combination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1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602" y="124606"/>
            <a:ext cx="10515600" cy="1325563"/>
          </a:xfrm>
        </p:spPr>
        <p:txBody>
          <a:bodyPr/>
          <a:lstStyle/>
          <a:p>
            <a:r>
              <a:rPr lang="en-US" dirty="0" smtClean="0"/>
              <a:t>Optimal separation of two asthma groups</a:t>
            </a:r>
            <a:r>
              <a:rPr lang="en-US" smtClean="0"/>
              <a:t>: combination of Genus </a:t>
            </a:r>
            <a:r>
              <a:rPr lang="en-US" dirty="0" smtClean="0"/>
              <a:t>16S and Family 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63" y="1725773"/>
            <a:ext cx="9626278" cy="481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5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organisms that drive separation between severe and moderate asthmatics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0" y="1847850"/>
            <a:ext cx="5801784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92E8-D94D-7F4E-A924-5A12CB707E9E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47850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7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precedence for </a:t>
            </a:r>
            <a:r>
              <a:rPr lang="en-US" dirty="0" err="1" smtClean="0"/>
              <a:t>Haemophilus</a:t>
            </a:r>
            <a:r>
              <a:rPr lang="en-US" dirty="0" smtClean="0"/>
              <a:t> association with corticosteroid 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1487" y="2171701"/>
            <a:ext cx="53959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Earl</a:t>
            </a:r>
            <a:r>
              <a:rPr lang="en-US" dirty="0"/>
              <a:t>, C. S. </a:t>
            </a:r>
            <a:r>
              <a:rPr lang="en-US" i="1" dirty="0"/>
              <a:t>et al.</a:t>
            </a:r>
            <a:r>
              <a:rPr lang="en-US" dirty="0"/>
              <a:t> </a:t>
            </a:r>
            <a:r>
              <a:rPr lang="en-US" dirty="0" err="1"/>
              <a:t>Haemophilus</a:t>
            </a:r>
            <a:r>
              <a:rPr lang="en-US" dirty="0"/>
              <a:t> </a:t>
            </a:r>
            <a:r>
              <a:rPr lang="en-US" dirty="0" err="1"/>
              <a:t>influenzae</a:t>
            </a:r>
            <a:r>
              <a:rPr lang="en-US" dirty="0"/>
              <a:t> responds to glucocorticoids used in asthma therapy by modulation of biofilm formation and antibiotic resistance. </a:t>
            </a:r>
            <a:r>
              <a:rPr lang="en-US" i="1" dirty="0"/>
              <a:t>EMBO </a:t>
            </a:r>
            <a:r>
              <a:rPr lang="en-US" i="1" dirty="0" err="1"/>
              <a:t>Mol</a:t>
            </a:r>
            <a:r>
              <a:rPr lang="en-US" i="1" dirty="0"/>
              <a:t> Med</a:t>
            </a:r>
            <a:r>
              <a:rPr lang="en-US" dirty="0"/>
              <a:t> </a:t>
            </a:r>
            <a:r>
              <a:rPr lang="en-US" b="1" dirty="0"/>
              <a:t>7,</a:t>
            </a:r>
            <a:r>
              <a:rPr lang="en-US" dirty="0"/>
              <a:t> 1018–1033 (2015).</a:t>
            </a:r>
          </a:p>
          <a:p>
            <a:endParaRPr lang="en-US" baseline="30000" dirty="0"/>
          </a:p>
          <a:p>
            <a:endParaRPr lang="en-US" baseline="30000" dirty="0" smtClean="0"/>
          </a:p>
          <a:p>
            <a:r>
              <a:rPr lang="en-US" dirty="0" smtClean="0"/>
              <a:t>“Using </a:t>
            </a:r>
            <a:r>
              <a:rPr lang="en-US" dirty="0"/>
              <a:t>a mouse model of infection, we show that corticosteroid treatment promotes </a:t>
            </a:r>
            <a:r>
              <a:rPr lang="en-US" i="1" dirty="0"/>
              <a:t>H. </a:t>
            </a:r>
            <a:r>
              <a:rPr lang="en-US" i="1" dirty="0" err="1"/>
              <a:t>influenzae</a:t>
            </a:r>
            <a:r>
              <a:rPr lang="en-US" dirty="0"/>
              <a:t> persistence. 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86EF-E288-764A-93DC-3E1A41CCFBE7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78435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8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1139</Words>
  <Application>Microsoft Macintosh PowerPoint</Application>
  <PresentationFormat>Widescreen</PresentationFormat>
  <Paragraphs>280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Calibri Light</vt:lpstr>
      <vt:lpstr>Symbol</vt:lpstr>
      <vt:lpstr>Times New Roman</vt:lpstr>
      <vt:lpstr>Wingdings</vt:lpstr>
      <vt:lpstr>Arial</vt:lpstr>
      <vt:lpstr>Office Theme</vt:lpstr>
      <vt:lpstr>P2-TECH</vt:lpstr>
      <vt:lpstr>CHAS project Pilot study of the microbiome of sputum from asthmatic patients</vt:lpstr>
      <vt:lpstr>Background</vt:lpstr>
      <vt:lpstr>Incorporating several definitions of asthma severity: EPR3, NICE</vt:lpstr>
      <vt:lpstr>Initial analysis: Principal component analysis of genus-level 16S and ITS relative abundances</vt:lpstr>
      <vt:lpstr>Method for finding optimal separation</vt:lpstr>
      <vt:lpstr>Optimal separation of two asthma groups: combination of Genus 16S and Family ITS</vt:lpstr>
      <vt:lpstr>The organisms that drive separation between severe and moderate asthmatics</vt:lpstr>
      <vt:lpstr>Literature precedence for Haemophilus association with corticosteroid use</vt:lpstr>
      <vt:lpstr>Other correlates of potential interest</vt:lpstr>
      <vt:lpstr>No correlation with fungi for which there is literature precedence</vt:lpstr>
      <vt:lpstr>Conclusions</vt:lpstr>
      <vt:lpstr>Integrative human microbiome project: longitudinal model</vt:lpstr>
      <vt:lpstr>Background</vt:lpstr>
      <vt:lpstr>Background</vt:lpstr>
      <vt:lpstr>Background</vt:lpstr>
      <vt:lpstr>Data</vt:lpstr>
      <vt:lpstr>Choice of predictor variables: metabolites</vt:lpstr>
      <vt:lpstr>Choice of predictor variables: microbes</vt:lpstr>
      <vt:lpstr>Data</vt:lpstr>
      <vt:lpstr>Data</vt:lpstr>
      <vt:lpstr>Model: final model</vt:lpstr>
      <vt:lpstr>Conclusions</vt:lpstr>
      <vt:lpstr>Future directions</vt:lpstr>
      <vt:lpstr>Model Background</vt:lpstr>
      <vt:lpstr>Model: random effects</vt:lpstr>
      <vt:lpstr>Model: unadjusted associations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P2-TECH</dc:title>
  <dc:creator>Spakowicz, Daniel</dc:creator>
  <cp:lastModifiedBy>Spakowicz, Daniel</cp:lastModifiedBy>
  <cp:revision>6</cp:revision>
  <dcterms:created xsi:type="dcterms:W3CDTF">2016-07-19T12:36:20Z</dcterms:created>
  <dcterms:modified xsi:type="dcterms:W3CDTF">2016-07-19T15:29:17Z</dcterms:modified>
</cp:coreProperties>
</file>