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4" r:id="rId2"/>
    <p:sldId id="275" r:id="rId3"/>
    <p:sldId id="276" r:id="rId4"/>
    <p:sldId id="278" r:id="rId5"/>
    <p:sldId id="273" r:id="rId6"/>
    <p:sldId id="274" r:id="rId7"/>
    <p:sldId id="279" r:id="rId8"/>
    <p:sldId id="285" r:id="rId9"/>
    <p:sldId id="283" r:id="rId10"/>
    <p:sldId id="286" r:id="rId11"/>
    <p:sldId id="287" r:id="rId12"/>
    <p:sldId id="272" r:id="rId13"/>
    <p:sldId id="269" r:id="rId14"/>
    <p:sldId id="263" r:id="rId15"/>
    <p:sldId id="261" r:id="rId16"/>
    <p:sldId id="262" r:id="rId17"/>
    <p:sldId id="266"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50" autoAdjust="0"/>
  </p:normalViewPr>
  <p:slideViewPr>
    <p:cSldViewPr snapToGrid="0" snapToObjects="1">
      <p:cViewPr>
        <p:scale>
          <a:sx n="75" d="100"/>
          <a:sy n="75" d="100"/>
        </p:scale>
        <p:origin x="-2064"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12BE2-F59E-9740-A6DF-D79625D6246E}" type="datetimeFigureOut">
              <a:rPr lang="en-US" smtClean="0"/>
              <a:t>7/18/16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225C79-1E68-8A47-9AF7-3A1E4258E5E8}" type="slidenum">
              <a:rPr lang="en-US" smtClean="0"/>
              <a:t>‹#›</a:t>
            </a:fld>
            <a:endParaRPr lang="en-US"/>
          </a:p>
        </p:txBody>
      </p:sp>
    </p:spTree>
    <p:extLst>
      <p:ext uri="{BB962C8B-B14F-4D97-AF65-F5344CB8AC3E}">
        <p14:creationId xmlns:p14="http://schemas.microsoft.com/office/powerpoint/2010/main" val="3608304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B316A-E0EB-0F4A-A69B-4FF01128E1B3}" type="datetimeFigureOut">
              <a:rPr lang="en-US" smtClean="0"/>
              <a:t>7/18/16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D81E1-F64D-904E-972E-845B5D810432}" type="slidenum">
              <a:rPr lang="en-US" smtClean="0"/>
              <a:t>‹#›</a:t>
            </a:fld>
            <a:endParaRPr lang="en-US"/>
          </a:p>
        </p:txBody>
      </p:sp>
    </p:spTree>
    <p:extLst>
      <p:ext uri="{BB962C8B-B14F-4D97-AF65-F5344CB8AC3E}">
        <p14:creationId xmlns:p14="http://schemas.microsoft.com/office/powerpoint/2010/main" val="27279440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ECAE9A-C556-D447-BCBA-FB049A0E7747}" type="datetime1">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37546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4394F-9D85-834B-9801-A17F3639E3C3}" type="datetime1">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9428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197A-D899-A54E-B95E-C1309E8142B3}" type="datetime1">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349043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1DAB8-D685-4645-AB53-2F8153E6531F}" type="datetime1">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69302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DF876-433C-194A-83B3-68F8651F3617}" type="datetime1">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160330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44D452-6231-C04A-B2E2-AD5E81209D64}" type="datetime1">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123569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F3D81-2C76-2B4F-AC1F-AFA754BF576D}" type="datetime1">
              <a:rPr lang="en-US" smtClean="0"/>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93774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88298-756B-E64E-8ED5-26A9CE525CB0}" type="datetime1">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70090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F439C-3F05-B644-9551-90D7B5B5A882}" type="datetime1">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265923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5AD13-EB10-0549-90B2-5DAB75F2003D}" type="datetime1">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422491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EAA3F-4115-1F4B-AEC7-14AC4A81409B}" type="datetime1">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70E5-C94A-9D4B-8E07-F0D1AC0F26A4}" type="slidenum">
              <a:rPr lang="en-US" smtClean="0"/>
              <a:t>‹#›</a:t>
            </a:fld>
            <a:endParaRPr lang="en-US"/>
          </a:p>
        </p:txBody>
      </p:sp>
    </p:spTree>
    <p:extLst>
      <p:ext uri="{BB962C8B-B14F-4D97-AF65-F5344CB8AC3E}">
        <p14:creationId xmlns:p14="http://schemas.microsoft.com/office/powerpoint/2010/main" val="24986111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70ED-D4C4-9F44-A320-58E0A63544D8}" type="datetime1">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470E5-C94A-9D4B-8E07-F0D1AC0F26A4}" type="slidenum">
              <a:rPr lang="en-US" smtClean="0"/>
              <a:t>‹#›</a:t>
            </a:fld>
            <a:endParaRPr lang="en-US"/>
          </a:p>
        </p:txBody>
      </p:sp>
    </p:spTree>
    <p:extLst>
      <p:ext uri="{BB962C8B-B14F-4D97-AF65-F5344CB8AC3E}">
        <p14:creationId xmlns:p14="http://schemas.microsoft.com/office/powerpoint/2010/main" val="372330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1</a:t>
            </a:fld>
            <a:endParaRPr lang="en-US"/>
          </a:p>
        </p:txBody>
      </p:sp>
      <p:sp>
        <p:nvSpPr>
          <p:cNvPr id="4" name="Rectangle 3"/>
          <p:cNvSpPr/>
          <p:nvPr/>
        </p:nvSpPr>
        <p:spPr>
          <a:xfrm>
            <a:off x="1134534" y="1908370"/>
            <a:ext cx="6756400" cy="2677656"/>
          </a:xfrm>
          <a:prstGeom prst="rect">
            <a:avLst/>
          </a:prstGeom>
        </p:spPr>
        <p:txBody>
          <a:bodyPr wrap="square">
            <a:spAutoFit/>
          </a:bodyPr>
          <a:lstStyle/>
          <a:p>
            <a:pPr algn="ctr"/>
            <a:r>
              <a:rPr lang="en-US" sz="2800" dirty="0" smtClean="0"/>
              <a:t>“I </a:t>
            </a:r>
            <a:r>
              <a:rPr lang="en-US" sz="2800" dirty="0"/>
              <a:t>was looking forward to seeing how the workflow was applied to variants of unknown significance to help classify/predict their impact, e.g., </a:t>
            </a:r>
            <a:r>
              <a:rPr lang="en-US" sz="2800" b="1" dirty="0"/>
              <a:t>using a certain value of ΔF as a threshold</a:t>
            </a:r>
            <a:r>
              <a:rPr lang="en-US" sz="2800" dirty="0"/>
              <a:t>. This would be extremely valuable and useful for other investigators</a:t>
            </a:r>
            <a:r>
              <a:rPr lang="en-US" sz="2800" dirty="0" smtClean="0"/>
              <a:t>.”</a:t>
            </a:r>
            <a:endParaRPr lang="en-US" sz="2800" dirty="0"/>
          </a:p>
        </p:txBody>
      </p:sp>
    </p:spTree>
    <p:extLst>
      <p:ext uri="{BB962C8B-B14F-4D97-AF65-F5344CB8AC3E}">
        <p14:creationId xmlns:p14="http://schemas.microsoft.com/office/powerpoint/2010/main" val="6307993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10</a:t>
            </a:fld>
            <a:endParaRPr lang="en-US"/>
          </a:p>
        </p:txBody>
      </p:sp>
      <p:sp>
        <p:nvSpPr>
          <p:cNvPr id="3" name="Rectangle 2"/>
          <p:cNvSpPr/>
          <p:nvPr/>
        </p:nvSpPr>
        <p:spPr>
          <a:xfrm>
            <a:off x="2269067" y="2975170"/>
            <a:ext cx="4284133" cy="523220"/>
          </a:xfrm>
          <a:prstGeom prst="rect">
            <a:avLst/>
          </a:prstGeom>
        </p:spPr>
        <p:txBody>
          <a:bodyPr wrap="square">
            <a:spAutoFit/>
          </a:bodyPr>
          <a:lstStyle/>
          <a:p>
            <a:pPr algn="ctr"/>
            <a:r>
              <a:rPr lang="en-US" sz="2800" dirty="0" smtClean="0"/>
              <a:t>[[see excel file in </a:t>
            </a:r>
            <a:r>
              <a:rPr lang="en-US" sz="2800" dirty="0" err="1" smtClean="0"/>
              <a:t>dropbox</a:t>
            </a:r>
            <a:r>
              <a:rPr lang="en-US" sz="2800" dirty="0" smtClean="0"/>
              <a:t>]]</a:t>
            </a:r>
            <a:endParaRPr lang="en-US" sz="2800" dirty="0"/>
          </a:p>
        </p:txBody>
      </p:sp>
    </p:spTree>
    <p:extLst>
      <p:ext uri="{BB962C8B-B14F-4D97-AF65-F5344CB8AC3E}">
        <p14:creationId xmlns:p14="http://schemas.microsoft.com/office/powerpoint/2010/main" val="33642883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11</a:t>
            </a:fld>
            <a:endParaRPr lang="en-US"/>
          </a:p>
        </p:txBody>
      </p:sp>
      <p:pic>
        <p:nvPicPr>
          <p:cNvPr id="4" name="Picture 3" descr="1KQ6_v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1" y="2065868"/>
            <a:ext cx="8856134" cy="2767542"/>
          </a:xfrm>
          <a:prstGeom prst="rect">
            <a:avLst/>
          </a:prstGeom>
        </p:spPr>
      </p:pic>
      <p:sp>
        <p:nvSpPr>
          <p:cNvPr id="5" name="Rectangle 4"/>
          <p:cNvSpPr/>
          <p:nvPr/>
        </p:nvSpPr>
        <p:spPr>
          <a:xfrm>
            <a:off x="1089936" y="5682734"/>
            <a:ext cx="2527818" cy="369332"/>
          </a:xfrm>
          <a:prstGeom prst="rect">
            <a:avLst/>
          </a:prstGeom>
        </p:spPr>
        <p:txBody>
          <a:bodyPr wrap="none">
            <a:spAutoFit/>
          </a:bodyPr>
          <a:lstStyle/>
          <a:p>
            <a:r>
              <a:rPr lang="en-US" dirty="0" smtClean="0"/>
              <a:t>+ (reminder on nets disc)</a:t>
            </a:r>
            <a:endParaRPr lang="en-US" dirty="0"/>
          </a:p>
        </p:txBody>
      </p:sp>
      <p:pic>
        <p:nvPicPr>
          <p:cNvPr id="7" name="Picture 6"/>
          <p:cNvPicPr>
            <a:picLocks noChangeAspect="1"/>
          </p:cNvPicPr>
          <p:nvPr/>
        </p:nvPicPr>
        <p:blipFill>
          <a:blip r:embed="rId3"/>
          <a:stretch>
            <a:fillRect/>
          </a:stretch>
        </p:blipFill>
        <p:spPr>
          <a:xfrm>
            <a:off x="884767" y="1411821"/>
            <a:ext cx="3784600" cy="1003300"/>
          </a:xfrm>
          <a:prstGeom prst="rect">
            <a:avLst/>
          </a:prstGeom>
        </p:spPr>
      </p:pic>
    </p:spTree>
    <p:extLst>
      <p:ext uri="{BB962C8B-B14F-4D97-AF65-F5344CB8AC3E}">
        <p14:creationId xmlns:p14="http://schemas.microsoft.com/office/powerpoint/2010/main" val="5444674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12</a:t>
            </a:fld>
            <a:endParaRPr lang="en-US"/>
          </a:p>
        </p:txBody>
      </p:sp>
      <p:sp>
        <p:nvSpPr>
          <p:cNvPr id="3" name="Rectangle 2"/>
          <p:cNvSpPr/>
          <p:nvPr/>
        </p:nvSpPr>
        <p:spPr>
          <a:xfrm>
            <a:off x="2172798" y="2585591"/>
            <a:ext cx="4539324" cy="1323439"/>
          </a:xfrm>
          <a:prstGeom prst="rect">
            <a:avLst/>
          </a:prstGeom>
        </p:spPr>
        <p:txBody>
          <a:bodyPr wrap="none">
            <a:spAutoFit/>
          </a:bodyPr>
          <a:lstStyle/>
          <a:p>
            <a:r>
              <a:rPr lang="en-US" sz="4000" b="1" dirty="0" smtClean="0"/>
              <a:t>Older content to be </a:t>
            </a:r>
          </a:p>
          <a:p>
            <a:r>
              <a:rPr lang="en-US" sz="4000" b="1" dirty="0" smtClean="0"/>
              <a:t>included in revisions</a:t>
            </a:r>
            <a:endParaRPr lang="en-US" sz="4000" dirty="0"/>
          </a:p>
        </p:txBody>
      </p:sp>
    </p:spTree>
    <p:extLst>
      <p:ext uri="{BB962C8B-B14F-4D97-AF65-F5344CB8AC3E}">
        <p14:creationId xmlns:p14="http://schemas.microsoft.com/office/powerpoint/2010/main" val="38988897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13</a:t>
            </a:fld>
            <a:endParaRPr lang="en-US"/>
          </a:p>
        </p:txBody>
      </p:sp>
      <p:sp>
        <p:nvSpPr>
          <p:cNvPr id="3" name="Rectangle 2"/>
          <p:cNvSpPr/>
          <p:nvPr/>
        </p:nvSpPr>
        <p:spPr>
          <a:xfrm>
            <a:off x="451554" y="1009515"/>
            <a:ext cx="8565445" cy="3693319"/>
          </a:xfrm>
          <a:prstGeom prst="rect">
            <a:avLst/>
          </a:prstGeom>
        </p:spPr>
        <p:txBody>
          <a:bodyPr wrap="square">
            <a:spAutoFit/>
          </a:bodyPr>
          <a:lstStyle/>
          <a:p>
            <a:r>
              <a:rPr lang="en-US" dirty="0"/>
              <a:t>	"Another known issue is strong annotation disparity between known </a:t>
            </a:r>
            <a:r>
              <a:rPr lang="en-US" dirty="0" err="1"/>
              <a:t>Mendelian</a:t>
            </a:r>
            <a:r>
              <a:rPr lang="en-US" dirty="0"/>
              <a:t> disease mutations (e.g. HGMD disease variants) and other variants: most of HGMD mutations are reported in a small subset of proteins, while majority of the proteins only have fewer and mostly benign or unknown significance variants reported for them. This creates bias when performing comparisons between the two functional classes of variants. In case of PDB-mapped variants, such annotation bias might have been alleviated to some extent by the PDB intrinsic bias (mentioned above, skews PDB &amp; HGMD data towards the same proteins) but it requires further investigation. </a:t>
            </a:r>
            <a:r>
              <a:rPr lang="en-US" b="1" dirty="0"/>
              <a:t>Authors should present statistics for the number of unique proteins and the distribution of variants in the unique proteins for each of their datasets. They should also attempt to perform their analysis on a (semi-)balanced set(s) of variants, using sets of proteins where both disease and neutral mutations are present</a:t>
            </a:r>
            <a:r>
              <a:rPr lang="en-US" dirty="0"/>
              <a:t>. See Grimm et al. (2015) Human </a:t>
            </a:r>
            <a:r>
              <a:rPr lang="en-US" dirty="0" err="1"/>
              <a:t>Mut</a:t>
            </a:r>
            <a:r>
              <a:rPr lang="en-US" dirty="0"/>
              <a:t>. 36:513-523 for an example of such balanced sets and trends analysis."</a:t>
            </a:r>
          </a:p>
        </p:txBody>
      </p:sp>
    </p:spTree>
    <p:extLst>
      <p:ext uri="{BB962C8B-B14F-4D97-AF65-F5344CB8AC3E}">
        <p14:creationId xmlns:p14="http://schemas.microsoft.com/office/powerpoint/2010/main" val="17103559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4799" y="853629"/>
            <a:ext cx="6913202" cy="5986377"/>
          </a:xfrm>
          <a:prstGeom prst="rect">
            <a:avLst/>
          </a:prstGeom>
        </p:spPr>
      </p:pic>
      <p:sp>
        <p:nvSpPr>
          <p:cNvPr id="2" name="Slide Number Placeholder 1"/>
          <p:cNvSpPr>
            <a:spLocks noGrp="1"/>
          </p:cNvSpPr>
          <p:nvPr>
            <p:ph type="sldNum" sz="quarter" idx="12"/>
          </p:nvPr>
        </p:nvSpPr>
        <p:spPr/>
        <p:txBody>
          <a:bodyPr/>
          <a:lstStyle/>
          <a:p>
            <a:fld id="{57B470E5-C94A-9D4B-8E07-F0D1AC0F26A4}" type="slidenum">
              <a:rPr lang="en-US" smtClean="0"/>
              <a:t>14</a:t>
            </a:fld>
            <a:endParaRPr lang="en-US"/>
          </a:p>
        </p:txBody>
      </p:sp>
      <p:sp>
        <p:nvSpPr>
          <p:cNvPr id="5" name="Rectangle 4"/>
          <p:cNvSpPr/>
          <p:nvPr/>
        </p:nvSpPr>
        <p:spPr>
          <a:xfrm>
            <a:off x="982133" y="112735"/>
            <a:ext cx="7145868" cy="369332"/>
          </a:xfrm>
          <a:prstGeom prst="rect">
            <a:avLst/>
          </a:prstGeom>
        </p:spPr>
        <p:txBody>
          <a:bodyPr wrap="square">
            <a:spAutoFit/>
          </a:bodyPr>
          <a:lstStyle/>
          <a:p>
            <a:r>
              <a:rPr lang="en-US" dirty="0"/>
              <a:t>1) </a:t>
            </a:r>
            <a:r>
              <a:rPr lang="en-US" dirty="0" smtClean="0"/>
              <a:t>Det. the # of </a:t>
            </a:r>
            <a:r>
              <a:rPr lang="en-US" dirty="0"/>
              <a:t>unique proteins in </a:t>
            </a:r>
            <a:r>
              <a:rPr lang="en-US" dirty="0" smtClean="0"/>
              <a:t>each dataset</a:t>
            </a:r>
            <a:endParaRPr lang="en-US" dirty="0"/>
          </a:p>
        </p:txBody>
      </p:sp>
    </p:spTree>
    <p:extLst>
      <p:ext uri="{BB962C8B-B14F-4D97-AF65-F5344CB8AC3E}">
        <p14:creationId xmlns:p14="http://schemas.microsoft.com/office/powerpoint/2010/main" val="5258698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q_pdbs_and_SNV_summary__1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 y="1411114"/>
            <a:ext cx="4177802" cy="4177802"/>
          </a:xfrm>
          <a:prstGeom prst="rect">
            <a:avLst/>
          </a:prstGeom>
        </p:spPr>
      </p:pic>
      <p:pic>
        <p:nvPicPr>
          <p:cNvPr id="3" name="Picture 2" descr="unq_pdbs_and_SNV_summary__Ex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278" y="1143000"/>
            <a:ext cx="4572000" cy="4572000"/>
          </a:xfrm>
          <a:prstGeom prst="rect">
            <a:avLst/>
          </a:prstGeom>
        </p:spPr>
      </p:pic>
      <p:sp>
        <p:nvSpPr>
          <p:cNvPr id="4" name="Slide Number Placeholder 3"/>
          <p:cNvSpPr>
            <a:spLocks noGrp="1"/>
          </p:cNvSpPr>
          <p:nvPr>
            <p:ph type="sldNum" sz="quarter" idx="12"/>
          </p:nvPr>
        </p:nvSpPr>
        <p:spPr/>
        <p:txBody>
          <a:bodyPr/>
          <a:lstStyle/>
          <a:p>
            <a:fld id="{57B470E5-C94A-9D4B-8E07-F0D1AC0F26A4}" type="slidenum">
              <a:rPr lang="en-US" smtClean="0"/>
              <a:t>15</a:t>
            </a:fld>
            <a:endParaRPr lang="en-US"/>
          </a:p>
        </p:txBody>
      </p:sp>
      <p:sp>
        <p:nvSpPr>
          <p:cNvPr id="5" name="Rectangle 4"/>
          <p:cNvSpPr/>
          <p:nvPr/>
        </p:nvSpPr>
        <p:spPr>
          <a:xfrm>
            <a:off x="179142" y="210235"/>
            <a:ext cx="8737601" cy="646331"/>
          </a:xfrm>
          <a:prstGeom prst="rect">
            <a:avLst/>
          </a:prstGeom>
        </p:spPr>
        <p:txBody>
          <a:bodyPr wrap="square">
            <a:spAutoFit/>
          </a:bodyPr>
          <a:lstStyle/>
          <a:p>
            <a:r>
              <a:rPr lang="en-US" dirty="0" smtClean="0"/>
              <a:t>2) Within the set of non-redundant (i.e., unique) set of proteins: “</a:t>
            </a:r>
            <a:r>
              <a:rPr lang="en-US" b="1" dirty="0" smtClean="0"/>
              <a:t>present statistics </a:t>
            </a:r>
            <a:r>
              <a:rPr lang="en-US" b="1" dirty="0"/>
              <a:t>for the number of unique proteins and the distribution of variants in the unique proteins</a:t>
            </a:r>
            <a:r>
              <a:rPr lang="en-US" dirty="0" smtClean="0"/>
              <a:t>”</a:t>
            </a:r>
            <a:endParaRPr lang="en-US" dirty="0"/>
          </a:p>
        </p:txBody>
      </p:sp>
    </p:spTree>
    <p:extLst>
      <p:ext uri="{BB962C8B-B14F-4D97-AF65-F5344CB8AC3E}">
        <p14:creationId xmlns:p14="http://schemas.microsoft.com/office/powerpoint/2010/main" val="7320212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q_pdbs_and_SNV_summary__HGMD_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9583"/>
            <a:ext cx="4572000" cy="4572000"/>
          </a:xfrm>
          <a:prstGeom prst="rect">
            <a:avLst/>
          </a:prstGeom>
        </p:spPr>
      </p:pic>
      <p:pic>
        <p:nvPicPr>
          <p:cNvPr id="3" name="Picture 2" descr="unq_pdbs_and_SNV_summary__HGMD__less_thn_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69583"/>
            <a:ext cx="4572000" cy="4572000"/>
          </a:xfrm>
          <a:prstGeom prst="rect">
            <a:avLst/>
          </a:prstGeom>
        </p:spPr>
      </p:pic>
      <p:sp>
        <p:nvSpPr>
          <p:cNvPr id="5" name="Left Brace 4"/>
          <p:cNvSpPr/>
          <p:nvPr/>
        </p:nvSpPr>
        <p:spPr>
          <a:xfrm>
            <a:off x="1034822" y="5034141"/>
            <a:ext cx="304800" cy="538412"/>
          </a:xfrm>
          <a:prstGeom prst="leftBrace">
            <a:avLst/>
          </a:prstGeom>
          <a:ln w="50800">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Left Brace 6"/>
          <p:cNvSpPr/>
          <p:nvPr/>
        </p:nvSpPr>
        <p:spPr>
          <a:xfrm>
            <a:off x="6903541" y="4045090"/>
            <a:ext cx="304800" cy="3137607"/>
          </a:xfrm>
          <a:prstGeom prst="leftBrace">
            <a:avLst/>
          </a:prstGeom>
          <a:ln w="50800">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lstStyle/>
          <a:p>
            <a:endParaRPr lang="en-US"/>
          </a:p>
        </p:txBody>
      </p:sp>
      <p:cxnSp>
        <p:nvCxnSpPr>
          <p:cNvPr id="11" name="Straight Connector 10"/>
          <p:cNvCxnSpPr/>
          <p:nvPr/>
        </p:nvCxnSpPr>
        <p:spPr>
          <a:xfrm>
            <a:off x="1176021" y="5381131"/>
            <a:ext cx="0" cy="686647"/>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49774" y="6060722"/>
            <a:ext cx="5891669" cy="7056"/>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41443" y="5703286"/>
            <a:ext cx="0" cy="364492"/>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21"/>
          <p:cNvSpPr>
            <a:spLocks noGrp="1"/>
          </p:cNvSpPr>
          <p:nvPr>
            <p:ph type="sldNum" sz="quarter" idx="12"/>
          </p:nvPr>
        </p:nvSpPr>
        <p:spPr/>
        <p:txBody>
          <a:bodyPr/>
          <a:lstStyle/>
          <a:p>
            <a:fld id="{57B470E5-C94A-9D4B-8E07-F0D1AC0F26A4}" type="slidenum">
              <a:rPr lang="en-US" smtClean="0"/>
              <a:t>16</a:t>
            </a:fld>
            <a:endParaRPr lang="en-US"/>
          </a:p>
        </p:txBody>
      </p:sp>
      <p:sp>
        <p:nvSpPr>
          <p:cNvPr id="12" name="Rectangle 11"/>
          <p:cNvSpPr/>
          <p:nvPr/>
        </p:nvSpPr>
        <p:spPr>
          <a:xfrm>
            <a:off x="179142" y="210235"/>
            <a:ext cx="8737601" cy="646331"/>
          </a:xfrm>
          <a:prstGeom prst="rect">
            <a:avLst/>
          </a:prstGeom>
        </p:spPr>
        <p:txBody>
          <a:bodyPr wrap="square">
            <a:spAutoFit/>
          </a:bodyPr>
          <a:lstStyle/>
          <a:p>
            <a:r>
              <a:rPr lang="en-US" dirty="0" smtClean="0"/>
              <a:t>2) Within the set of non-redundant (i.e., unique) set of proteins: “</a:t>
            </a:r>
            <a:r>
              <a:rPr lang="en-US" b="1" dirty="0" smtClean="0"/>
              <a:t>present statistics </a:t>
            </a:r>
            <a:r>
              <a:rPr lang="en-US" b="1" dirty="0"/>
              <a:t>for the number of unique proteins and the distribution of variants in the unique proteins</a:t>
            </a:r>
            <a:r>
              <a:rPr lang="en-US" dirty="0" smtClean="0"/>
              <a:t>”</a:t>
            </a:r>
            <a:endParaRPr lang="en-US" dirty="0"/>
          </a:p>
        </p:txBody>
      </p:sp>
    </p:spTree>
    <p:extLst>
      <p:ext uri="{BB962C8B-B14F-4D97-AF65-F5344CB8AC3E}">
        <p14:creationId xmlns:p14="http://schemas.microsoft.com/office/powerpoint/2010/main" val="19336181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50008"/>
            <a:ext cx="2133600" cy="365125"/>
          </a:xfrm>
        </p:spPr>
        <p:txBody>
          <a:bodyPr/>
          <a:lstStyle/>
          <a:p>
            <a:fld id="{57B470E5-C94A-9D4B-8E07-F0D1AC0F26A4}" type="slidenum">
              <a:rPr lang="en-US" smtClean="0"/>
              <a:t>17</a:t>
            </a:fld>
            <a:endParaRPr lang="en-US"/>
          </a:p>
        </p:txBody>
      </p:sp>
      <p:sp>
        <p:nvSpPr>
          <p:cNvPr id="3" name="Rectangle 2"/>
          <p:cNvSpPr/>
          <p:nvPr/>
        </p:nvSpPr>
        <p:spPr>
          <a:xfrm>
            <a:off x="192679" y="34838"/>
            <a:ext cx="8731187" cy="646331"/>
          </a:xfrm>
          <a:prstGeom prst="rect">
            <a:avLst/>
          </a:prstGeom>
        </p:spPr>
        <p:txBody>
          <a:bodyPr wrap="square">
            <a:spAutoFit/>
          </a:bodyPr>
          <a:lstStyle/>
          <a:p>
            <a:pPr algn="ctr"/>
            <a:r>
              <a:rPr lang="en-US" b="1" dirty="0" smtClean="0"/>
              <a:t>“They </a:t>
            </a:r>
            <a:r>
              <a:rPr lang="en-US" b="1" dirty="0"/>
              <a:t>should also attempt to perform their analysis on a (semi-)balanced set(s) of variants, using sets of proteins where both disease and neutral mutations are present</a:t>
            </a:r>
            <a:r>
              <a:rPr lang="en-US" b="1" dirty="0" smtClean="0"/>
              <a:t>.”</a:t>
            </a:r>
            <a:endParaRPr lang="en-US" b="1" dirty="0"/>
          </a:p>
        </p:txBody>
      </p:sp>
      <p:sp>
        <p:nvSpPr>
          <p:cNvPr id="14" name="Oval 13"/>
          <p:cNvSpPr/>
          <p:nvPr/>
        </p:nvSpPr>
        <p:spPr>
          <a:xfrm>
            <a:off x="2755042" y="1348757"/>
            <a:ext cx="1465278" cy="1465278"/>
          </a:xfrm>
          <a:prstGeom prst="ellipse">
            <a:avLst/>
          </a:prstGeom>
          <a:solidFill>
            <a:schemeClr val="bg1">
              <a:lumMod val="75000"/>
              <a:alpha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3579362" y="824821"/>
            <a:ext cx="2461250" cy="2461250"/>
          </a:xfrm>
          <a:prstGeom prst="ellipse">
            <a:avLst/>
          </a:prstGeom>
          <a:solidFill>
            <a:schemeClr val="bg1">
              <a:lumMod val="75000"/>
              <a:alpha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3"/>
          <p:cNvSpPr/>
          <p:nvPr/>
        </p:nvSpPr>
        <p:spPr>
          <a:xfrm>
            <a:off x="1749648" y="979424"/>
            <a:ext cx="1885928" cy="369332"/>
          </a:xfrm>
          <a:prstGeom prst="rect">
            <a:avLst/>
          </a:prstGeom>
        </p:spPr>
        <p:txBody>
          <a:bodyPr wrap="none">
            <a:spAutoFit/>
          </a:bodyPr>
          <a:lstStyle/>
          <a:p>
            <a:r>
              <a:rPr lang="en-US" dirty="0" smtClean="0"/>
              <a:t>HGMD (303 PDBs)</a:t>
            </a:r>
            <a:endParaRPr lang="en-US" dirty="0"/>
          </a:p>
        </p:txBody>
      </p:sp>
      <p:sp>
        <p:nvSpPr>
          <p:cNvPr id="7" name="Rectangle 6"/>
          <p:cNvSpPr/>
          <p:nvPr/>
        </p:nvSpPr>
        <p:spPr>
          <a:xfrm>
            <a:off x="6040612" y="1064089"/>
            <a:ext cx="1639654" cy="369332"/>
          </a:xfrm>
          <a:prstGeom prst="rect">
            <a:avLst/>
          </a:prstGeom>
        </p:spPr>
        <p:txBody>
          <a:bodyPr wrap="none">
            <a:spAutoFit/>
          </a:bodyPr>
          <a:lstStyle/>
          <a:p>
            <a:r>
              <a:rPr lang="en-US" dirty="0" smtClean="0"/>
              <a:t>1KG (618 PDBs)</a:t>
            </a:r>
            <a:endParaRPr lang="en-US" dirty="0"/>
          </a:p>
        </p:txBody>
      </p:sp>
      <p:sp>
        <p:nvSpPr>
          <p:cNvPr id="5" name="Rectangle 4"/>
          <p:cNvSpPr/>
          <p:nvPr/>
        </p:nvSpPr>
        <p:spPr>
          <a:xfrm>
            <a:off x="3643769" y="1919982"/>
            <a:ext cx="418654" cy="369332"/>
          </a:xfrm>
          <a:prstGeom prst="rect">
            <a:avLst/>
          </a:prstGeom>
        </p:spPr>
        <p:txBody>
          <a:bodyPr wrap="none">
            <a:spAutoFit/>
          </a:bodyPr>
          <a:lstStyle/>
          <a:p>
            <a:r>
              <a:rPr lang="en-US" b="1" dirty="0" smtClean="0"/>
              <a:t>99</a:t>
            </a:r>
            <a:endParaRPr lang="en-US" b="1" dirty="0"/>
          </a:p>
        </p:txBody>
      </p:sp>
      <p:sp>
        <p:nvSpPr>
          <p:cNvPr id="6" name="Rectangle 5"/>
          <p:cNvSpPr/>
          <p:nvPr/>
        </p:nvSpPr>
        <p:spPr>
          <a:xfrm>
            <a:off x="2950638" y="1919982"/>
            <a:ext cx="535648" cy="369332"/>
          </a:xfrm>
          <a:prstGeom prst="rect">
            <a:avLst/>
          </a:prstGeom>
        </p:spPr>
        <p:txBody>
          <a:bodyPr wrap="none">
            <a:spAutoFit/>
          </a:bodyPr>
          <a:lstStyle/>
          <a:p>
            <a:r>
              <a:rPr lang="en-US" dirty="0"/>
              <a:t>204</a:t>
            </a:r>
          </a:p>
        </p:txBody>
      </p:sp>
      <p:sp>
        <p:nvSpPr>
          <p:cNvPr id="8" name="Rectangle 7"/>
          <p:cNvSpPr/>
          <p:nvPr/>
        </p:nvSpPr>
        <p:spPr>
          <a:xfrm>
            <a:off x="4542163" y="1970781"/>
            <a:ext cx="535648" cy="369332"/>
          </a:xfrm>
          <a:prstGeom prst="rect">
            <a:avLst/>
          </a:prstGeom>
        </p:spPr>
        <p:txBody>
          <a:bodyPr wrap="none">
            <a:spAutoFit/>
          </a:bodyPr>
          <a:lstStyle/>
          <a:p>
            <a:r>
              <a:rPr lang="en-US" dirty="0"/>
              <a:t>519</a:t>
            </a:r>
          </a:p>
        </p:txBody>
      </p:sp>
      <p:pic>
        <p:nvPicPr>
          <p:cNvPr id="12" name="Picture 11"/>
          <p:cNvPicPr>
            <a:picLocks noChangeAspect="1"/>
          </p:cNvPicPr>
          <p:nvPr/>
        </p:nvPicPr>
        <p:blipFill>
          <a:blip r:embed="rId2"/>
          <a:stretch>
            <a:fillRect/>
          </a:stretch>
        </p:blipFill>
        <p:spPr>
          <a:xfrm>
            <a:off x="118811" y="3895983"/>
            <a:ext cx="4020894" cy="2917600"/>
          </a:xfrm>
          <a:prstGeom prst="rect">
            <a:avLst/>
          </a:prstGeom>
        </p:spPr>
      </p:pic>
      <p:pic>
        <p:nvPicPr>
          <p:cNvPr id="13" name="Picture 12" descr="compare.deltaMinFrustration.mod.KG.png"/>
          <p:cNvPicPr>
            <a:picLocks noChangeAspect="1"/>
          </p:cNvPicPr>
          <p:nvPr/>
        </p:nvPicPr>
        <p:blipFill rotWithShape="1">
          <a:blip r:embed="rId3">
            <a:extLst>
              <a:ext uri="{28A0092B-C50C-407E-A947-70E740481C1C}">
                <a14:useLocalDpi xmlns:a14="http://schemas.microsoft.com/office/drawing/2010/main" val="0"/>
              </a:ext>
            </a:extLst>
          </a:blip>
          <a:srcRect t="16768" r="7060" b="10540"/>
          <a:stretch/>
        </p:blipFill>
        <p:spPr>
          <a:xfrm>
            <a:off x="4502090" y="3888589"/>
            <a:ext cx="4184710" cy="3011209"/>
          </a:xfrm>
          <a:prstGeom prst="rect">
            <a:avLst/>
          </a:prstGeom>
        </p:spPr>
      </p:pic>
      <p:sp>
        <p:nvSpPr>
          <p:cNvPr id="16" name="Rectangle 15"/>
          <p:cNvSpPr/>
          <p:nvPr/>
        </p:nvSpPr>
        <p:spPr>
          <a:xfrm rot="16200000">
            <a:off x="1789763" y="3451904"/>
            <a:ext cx="1287432" cy="461665"/>
          </a:xfrm>
          <a:prstGeom prst="rect">
            <a:avLst/>
          </a:prstGeom>
          <a:scene3d>
            <a:camera prst="orthographicFront">
              <a:rot lat="0" lon="0" rev="16200000"/>
            </a:camera>
            <a:lightRig rig="threePt" dir="t"/>
          </a:scene3d>
        </p:spPr>
        <p:txBody>
          <a:bodyPr wrap="none">
            <a:spAutoFit/>
          </a:bodyPr>
          <a:lstStyle/>
          <a:p>
            <a:r>
              <a:rPr lang="en-US" sz="2400" b="1" u="sng" dirty="0" smtClean="0"/>
              <a:t>Previous</a:t>
            </a:r>
            <a:endParaRPr lang="en-US" sz="2400" b="1" u="sng" dirty="0"/>
          </a:p>
        </p:txBody>
      </p:sp>
      <p:sp>
        <p:nvSpPr>
          <p:cNvPr id="17" name="Rectangle 16"/>
          <p:cNvSpPr/>
          <p:nvPr/>
        </p:nvSpPr>
        <p:spPr>
          <a:xfrm rot="16200000">
            <a:off x="6322745" y="3444987"/>
            <a:ext cx="1263086" cy="461665"/>
          </a:xfrm>
          <a:prstGeom prst="rect">
            <a:avLst/>
          </a:prstGeom>
          <a:scene3d>
            <a:camera prst="orthographicFront">
              <a:rot lat="0" lon="0" rev="16200000"/>
            </a:camera>
            <a:lightRig rig="threePt" dir="t"/>
          </a:scene3d>
        </p:spPr>
        <p:txBody>
          <a:bodyPr wrap="none">
            <a:spAutoFit/>
          </a:bodyPr>
          <a:lstStyle/>
          <a:p>
            <a:r>
              <a:rPr lang="en-US" sz="2400" b="1" u="sng" dirty="0" smtClean="0"/>
              <a:t>Revision</a:t>
            </a:r>
            <a:endParaRPr lang="en-US" sz="2400" b="1" u="sng" dirty="0"/>
          </a:p>
        </p:txBody>
      </p:sp>
      <p:sp>
        <p:nvSpPr>
          <p:cNvPr id="18" name="Arc 17"/>
          <p:cNvSpPr/>
          <p:nvPr/>
        </p:nvSpPr>
        <p:spPr>
          <a:xfrm flipH="1" flipV="1">
            <a:off x="3861499" y="1064089"/>
            <a:ext cx="4774490" cy="2661244"/>
          </a:xfrm>
          <a:prstGeom prst="arc">
            <a:avLst/>
          </a:prstGeom>
          <a:ln w="50800"/>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3480555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50008"/>
            <a:ext cx="2133600" cy="365125"/>
          </a:xfrm>
        </p:spPr>
        <p:txBody>
          <a:bodyPr/>
          <a:lstStyle/>
          <a:p>
            <a:fld id="{57B470E5-C94A-9D4B-8E07-F0D1AC0F26A4}" type="slidenum">
              <a:rPr lang="en-US" smtClean="0"/>
              <a:t>18</a:t>
            </a:fld>
            <a:endParaRPr lang="en-US"/>
          </a:p>
        </p:txBody>
      </p:sp>
      <p:sp>
        <p:nvSpPr>
          <p:cNvPr id="3" name="Rectangle 2"/>
          <p:cNvSpPr/>
          <p:nvPr/>
        </p:nvSpPr>
        <p:spPr>
          <a:xfrm>
            <a:off x="192679" y="34838"/>
            <a:ext cx="8731187" cy="646331"/>
          </a:xfrm>
          <a:prstGeom prst="rect">
            <a:avLst/>
          </a:prstGeom>
        </p:spPr>
        <p:txBody>
          <a:bodyPr wrap="square">
            <a:spAutoFit/>
          </a:bodyPr>
          <a:lstStyle/>
          <a:p>
            <a:pPr algn="ctr"/>
            <a:r>
              <a:rPr lang="en-US" b="1" dirty="0" smtClean="0"/>
              <a:t>“They </a:t>
            </a:r>
            <a:r>
              <a:rPr lang="en-US" b="1" dirty="0"/>
              <a:t>should also attempt to perform their analysis on a (semi-)balanced set(s) of variants, using sets of proteins where both disease and neutral mutations are present</a:t>
            </a:r>
            <a:r>
              <a:rPr lang="en-US" b="1" dirty="0" smtClean="0"/>
              <a:t>.”</a:t>
            </a:r>
            <a:endParaRPr lang="en-US" b="1" dirty="0"/>
          </a:p>
        </p:txBody>
      </p:sp>
      <p:sp>
        <p:nvSpPr>
          <p:cNvPr id="14" name="Oval 13"/>
          <p:cNvSpPr/>
          <p:nvPr/>
        </p:nvSpPr>
        <p:spPr>
          <a:xfrm>
            <a:off x="2755042" y="1348757"/>
            <a:ext cx="1465278" cy="1465278"/>
          </a:xfrm>
          <a:prstGeom prst="ellipse">
            <a:avLst/>
          </a:prstGeom>
          <a:solidFill>
            <a:schemeClr val="bg1">
              <a:lumMod val="75000"/>
              <a:alpha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3579362" y="824821"/>
            <a:ext cx="2461250" cy="2461250"/>
          </a:xfrm>
          <a:prstGeom prst="ellipse">
            <a:avLst/>
          </a:prstGeom>
          <a:solidFill>
            <a:schemeClr val="bg1">
              <a:lumMod val="75000"/>
              <a:alpha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3"/>
          <p:cNvSpPr/>
          <p:nvPr/>
        </p:nvSpPr>
        <p:spPr>
          <a:xfrm>
            <a:off x="1749648" y="979424"/>
            <a:ext cx="1885928" cy="369332"/>
          </a:xfrm>
          <a:prstGeom prst="rect">
            <a:avLst/>
          </a:prstGeom>
        </p:spPr>
        <p:txBody>
          <a:bodyPr wrap="none">
            <a:spAutoFit/>
          </a:bodyPr>
          <a:lstStyle/>
          <a:p>
            <a:r>
              <a:rPr lang="en-US" dirty="0" smtClean="0"/>
              <a:t>HGMD (303 PDBs)</a:t>
            </a:r>
            <a:endParaRPr lang="en-US" dirty="0"/>
          </a:p>
        </p:txBody>
      </p:sp>
      <p:sp>
        <p:nvSpPr>
          <p:cNvPr id="7" name="Rectangle 6"/>
          <p:cNvSpPr/>
          <p:nvPr/>
        </p:nvSpPr>
        <p:spPr>
          <a:xfrm>
            <a:off x="6040612" y="1064089"/>
            <a:ext cx="1726442" cy="369332"/>
          </a:xfrm>
          <a:prstGeom prst="rect">
            <a:avLst/>
          </a:prstGeom>
        </p:spPr>
        <p:txBody>
          <a:bodyPr wrap="none">
            <a:spAutoFit/>
          </a:bodyPr>
          <a:lstStyle/>
          <a:p>
            <a:r>
              <a:rPr lang="en-US" dirty="0" err="1" smtClean="0"/>
              <a:t>ExAC</a:t>
            </a:r>
            <a:r>
              <a:rPr lang="en-US" dirty="0" smtClean="0"/>
              <a:t> (907 PDBs)</a:t>
            </a:r>
            <a:endParaRPr lang="en-US" dirty="0"/>
          </a:p>
        </p:txBody>
      </p:sp>
      <p:sp>
        <p:nvSpPr>
          <p:cNvPr id="5" name="Rectangle 4"/>
          <p:cNvSpPr/>
          <p:nvPr/>
        </p:nvSpPr>
        <p:spPr>
          <a:xfrm>
            <a:off x="3643769" y="1919982"/>
            <a:ext cx="535648" cy="369332"/>
          </a:xfrm>
          <a:prstGeom prst="rect">
            <a:avLst/>
          </a:prstGeom>
        </p:spPr>
        <p:txBody>
          <a:bodyPr wrap="none">
            <a:spAutoFit/>
          </a:bodyPr>
          <a:lstStyle/>
          <a:p>
            <a:r>
              <a:rPr lang="en-US" b="1" dirty="0" smtClean="0"/>
              <a:t>115</a:t>
            </a:r>
            <a:endParaRPr lang="en-US" b="1" dirty="0"/>
          </a:p>
        </p:txBody>
      </p:sp>
      <p:sp>
        <p:nvSpPr>
          <p:cNvPr id="6" name="Rectangle 5"/>
          <p:cNvSpPr/>
          <p:nvPr/>
        </p:nvSpPr>
        <p:spPr>
          <a:xfrm>
            <a:off x="2950638" y="1919982"/>
            <a:ext cx="535648" cy="369332"/>
          </a:xfrm>
          <a:prstGeom prst="rect">
            <a:avLst/>
          </a:prstGeom>
        </p:spPr>
        <p:txBody>
          <a:bodyPr wrap="none">
            <a:spAutoFit/>
          </a:bodyPr>
          <a:lstStyle/>
          <a:p>
            <a:r>
              <a:rPr lang="en-US" dirty="0"/>
              <a:t>188</a:t>
            </a:r>
          </a:p>
        </p:txBody>
      </p:sp>
      <p:sp>
        <p:nvSpPr>
          <p:cNvPr id="8" name="Rectangle 7"/>
          <p:cNvSpPr/>
          <p:nvPr/>
        </p:nvSpPr>
        <p:spPr>
          <a:xfrm>
            <a:off x="4542163" y="1919982"/>
            <a:ext cx="535648" cy="369332"/>
          </a:xfrm>
          <a:prstGeom prst="rect">
            <a:avLst/>
          </a:prstGeom>
        </p:spPr>
        <p:txBody>
          <a:bodyPr wrap="none">
            <a:spAutoFit/>
          </a:bodyPr>
          <a:lstStyle/>
          <a:p>
            <a:r>
              <a:rPr lang="en-US" dirty="0"/>
              <a:t>792</a:t>
            </a:r>
          </a:p>
        </p:txBody>
      </p:sp>
      <p:pic>
        <p:nvPicPr>
          <p:cNvPr id="12" name="Picture 11"/>
          <p:cNvPicPr>
            <a:picLocks noChangeAspect="1"/>
          </p:cNvPicPr>
          <p:nvPr/>
        </p:nvPicPr>
        <p:blipFill rotWithShape="1">
          <a:blip r:embed="rId2"/>
          <a:srcRect r="85682"/>
          <a:stretch/>
        </p:blipFill>
        <p:spPr>
          <a:xfrm>
            <a:off x="127286" y="3845416"/>
            <a:ext cx="575703" cy="2747264"/>
          </a:xfrm>
          <a:prstGeom prst="rect">
            <a:avLst/>
          </a:prstGeom>
        </p:spPr>
      </p:pic>
      <p:sp>
        <p:nvSpPr>
          <p:cNvPr id="16" name="Rectangle 15"/>
          <p:cNvSpPr/>
          <p:nvPr/>
        </p:nvSpPr>
        <p:spPr>
          <a:xfrm rot="16200000">
            <a:off x="1789763" y="3451904"/>
            <a:ext cx="1287432" cy="461665"/>
          </a:xfrm>
          <a:prstGeom prst="rect">
            <a:avLst/>
          </a:prstGeom>
          <a:scene3d>
            <a:camera prst="orthographicFront">
              <a:rot lat="0" lon="0" rev="16200000"/>
            </a:camera>
            <a:lightRig rig="threePt" dir="t"/>
          </a:scene3d>
        </p:spPr>
        <p:txBody>
          <a:bodyPr wrap="none">
            <a:spAutoFit/>
          </a:bodyPr>
          <a:lstStyle/>
          <a:p>
            <a:r>
              <a:rPr lang="en-US" sz="2400" b="1" u="sng" dirty="0" smtClean="0"/>
              <a:t>Previous</a:t>
            </a:r>
            <a:endParaRPr lang="en-US" sz="2400" b="1" u="sng" dirty="0"/>
          </a:p>
        </p:txBody>
      </p:sp>
      <p:sp>
        <p:nvSpPr>
          <p:cNvPr id="17" name="Rectangle 16"/>
          <p:cNvSpPr/>
          <p:nvPr/>
        </p:nvSpPr>
        <p:spPr>
          <a:xfrm rot="16200000">
            <a:off x="6322745" y="3444987"/>
            <a:ext cx="1263086" cy="461665"/>
          </a:xfrm>
          <a:prstGeom prst="rect">
            <a:avLst/>
          </a:prstGeom>
          <a:scene3d>
            <a:camera prst="orthographicFront">
              <a:rot lat="0" lon="0" rev="16200000"/>
            </a:camera>
            <a:lightRig rig="threePt" dir="t"/>
          </a:scene3d>
        </p:spPr>
        <p:txBody>
          <a:bodyPr wrap="none">
            <a:spAutoFit/>
          </a:bodyPr>
          <a:lstStyle/>
          <a:p>
            <a:r>
              <a:rPr lang="en-US" sz="2400" b="1" u="sng" dirty="0" smtClean="0"/>
              <a:t>Revision</a:t>
            </a:r>
            <a:endParaRPr lang="en-US" sz="2400" b="1" u="sng" dirty="0"/>
          </a:p>
        </p:txBody>
      </p:sp>
      <p:sp>
        <p:nvSpPr>
          <p:cNvPr id="18" name="Arc 17"/>
          <p:cNvSpPr/>
          <p:nvPr/>
        </p:nvSpPr>
        <p:spPr>
          <a:xfrm flipH="1" flipV="1">
            <a:off x="3861499" y="1064089"/>
            <a:ext cx="4774490" cy="2661244"/>
          </a:xfrm>
          <a:prstGeom prst="arc">
            <a:avLst/>
          </a:prstGeom>
          <a:ln w="50800"/>
          <a:effectLst/>
        </p:spPr>
        <p:style>
          <a:lnRef idx="2">
            <a:schemeClr val="accent1"/>
          </a:lnRef>
          <a:fillRef idx="0">
            <a:schemeClr val="accent1"/>
          </a:fillRef>
          <a:effectRef idx="1">
            <a:schemeClr val="accent1"/>
          </a:effectRef>
          <a:fontRef idx="minor">
            <a:schemeClr val="tx1"/>
          </a:fontRef>
        </p:style>
        <p:txBody>
          <a:bodyPr/>
          <a:lstStyle/>
          <a:p>
            <a:endParaRPr lang="en-US"/>
          </a:p>
        </p:txBody>
      </p:sp>
      <p:pic>
        <p:nvPicPr>
          <p:cNvPr id="19" name="Picture 18"/>
          <p:cNvPicPr>
            <a:picLocks noChangeAspect="1"/>
          </p:cNvPicPr>
          <p:nvPr/>
        </p:nvPicPr>
        <p:blipFill>
          <a:blip r:embed="rId3"/>
          <a:stretch>
            <a:fillRect/>
          </a:stretch>
        </p:blipFill>
        <p:spPr>
          <a:xfrm>
            <a:off x="669123" y="3888589"/>
            <a:ext cx="3387174" cy="2687158"/>
          </a:xfrm>
          <a:prstGeom prst="rect">
            <a:avLst/>
          </a:prstGeom>
        </p:spPr>
      </p:pic>
      <p:pic>
        <p:nvPicPr>
          <p:cNvPr id="20" name="Picture 19" descr="compare.deltaMinFrustration.mod.ExAC.png"/>
          <p:cNvPicPr>
            <a:picLocks noChangeAspect="1"/>
          </p:cNvPicPr>
          <p:nvPr/>
        </p:nvPicPr>
        <p:blipFill rotWithShape="1">
          <a:blip r:embed="rId4">
            <a:extLst>
              <a:ext uri="{28A0092B-C50C-407E-A947-70E740481C1C}">
                <a14:useLocalDpi xmlns:a14="http://schemas.microsoft.com/office/drawing/2010/main" val="0"/>
              </a:ext>
            </a:extLst>
          </a:blip>
          <a:srcRect l="13177" t="16388" r="7286" b="11602"/>
          <a:stretch/>
        </p:blipFill>
        <p:spPr>
          <a:xfrm>
            <a:off x="5337617" y="3828483"/>
            <a:ext cx="3298372" cy="2747264"/>
          </a:xfrm>
          <a:prstGeom prst="rect">
            <a:avLst/>
          </a:prstGeom>
        </p:spPr>
      </p:pic>
      <p:pic>
        <p:nvPicPr>
          <p:cNvPr id="21" name="Picture 20"/>
          <p:cNvPicPr>
            <a:picLocks noChangeAspect="1"/>
          </p:cNvPicPr>
          <p:nvPr/>
        </p:nvPicPr>
        <p:blipFill rotWithShape="1">
          <a:blip r:embed="rId2"/>
          <a:srcRect r="85682"/>
          <a:stretch/>
        </p:blipFill>
        <p:spPr>
          <a:xfrm>
            <a:off x="4739160" y="3826931"/>
            <a:ext cx="575703" cy="2747264"/>
          </a:xfrm>
          <a:prstGeom prst="rect">
            <a:avLst/>
          </a:prstGeom>
        </p:spPr>
      </p:pic>
    </p:spTree>
    <p:extLst>
      <p:ext uri="{BB962C8B-B14F-4D97-AF65-F5344CB8AC3E}">
        <p14:creationId xmlns:p14="http://schemas.microsoft.com/office/powerpoint/2010/main" val="34636431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2</a:t>
            </a:fld>
            <a:endParaRPr lang="en-US"/>
          </a:p>
        </p:txBody>
      </p:sp>
      <p:pic>
        <p:nvPicPr>
          <p:cNvPr id="3" name="Picture 2" descr="densities_TRIAL_v1.jpg"/>
          <p:cNvPicPr>
            <a:picLocks noChangeAspect="1"/>
          </p:cNvPicPr>
          <p:nvPr/>
        </p:nvPicPr>
        <p:blipFill rotWithShape="1">
          <a:blip r:embed="rId2">
            <a:extLst>
              <a:ext uri="{28A0092B-C50C-407E-A947-70E740481C1C}">
                <a14:useLocalDpi xmlns:a14="http://schemas.microsoft.com/office/drawing/2010/main" val="0"/>
              </a:ext>
            </a:extLst>
          </a:blip>
          <a:srcRect t="12323" r="4140" b="9221"/>
          <a:stretch/>
        </p:blipFill>
        <p:spPr>
          <a:xfrm>
            <a:off x="103223" y="653487"/>
            <a:ext cx="4541430" cy="2347533"/>
          </a:xfrm>
          <a:prstGeom prst="rect">
            <a:avLst/>
          </a:prstGeom>
        </p:spPr>
      </p:pic>
      <p:pic>
        <p:nvPicPr>
          <p:cNvPr id="4" name="Picture 3" descr="densities_TRIAL_v2.jpg"/>
          <p:cNvPicPr>
            <a:picLocks noChangeAspect="1"/>
          </p:cNvPicPr>
          <p:nvPr/>
        </p:nvPicPr>
        <p:blipFill rotWithShape="1">
          <a:blip r:embed="rId3">
            <a:extLst>
              <a:ext uri="{28A0092B-C50C-407E-A947-70E740481C1C}">
                <a14:useLocalDpi xmlns:a14="http://schemas.microsoft.com/office/drawing/2010/main" val="0"/>
              </a:ext>
            </a:extLst>
          </a:blip>
          <a:srcRect t="12734" r="4140" b="4292"/>
          <a:stretch/>
        </p:blipFill>
        <p:spPr>
          <a:xfrm>
            <a:off x="103222" y="3725334"/>
            <a:ext cx="4541431" cy="2482730"/>
          </a:xfrm>
          <a:prstGeom prst="rect">
            <a:avLst/>
          </a:prstGeom>
        </p:spPr>
      </p:pic>
      <p:pic>
        <p:nvPicPr>
          <p:cNvPr id="5" name="Picture 4" descr="densities_TRIAL_v4.jpg"/>
          <p:cNvPicPr>
            <a:picLocks noChangeAspect="1"/>
          </p:cNvPicPr>
          <p:nvPr/>
        </p:nvPicPr>
        <p:blipFill rotWithShape="1">
          <a:blip r:embed="rId4">
            <a:extLst>
              <a:ext uri="{28A0092B-C50C-407E-A947-70E740481C1C}">
                <a14:useLocalDpi xmlns:a14="http://schemas.microsoft.com/office/drawing/2010/main" val="0"/>
              </a:ext>
            </a:extLst>
          </a:blip>
          <a:srcRect l="6756" t="12734" r="3480" b="4292"/>
          <a:stretch/>
        </p:blipFill>
        <p:spPr>
          <a:xfrm>
            <a:off x="4891401" y="3725334"/>
            <a:ext cx="4252600" cy="2482731"/>
          </a:xfrm>
          <a:prstGeom prst="rect">
            <a:avLst/>
          </a:prstGeom>
        </p:spPr>
      </p:pic>
      <p:pic>
        <p:nvPicPr>
          <p:cNvPr id="6" name="Picture 5" descr="densities_TRIAL_v.jpg"/>
          <p:cNvPicPr>
            <a:picLocks noChangeAspect="1"/>
          </p:cNvPicPr>
          <p:nvPr/>
        </p:nvPicPr>
        <p:blipFill rotWithShape="1">
          <a:blip r:embed="rId5">
            <a:extLst>
              <a:ext uri="{28A0092B-C50C-407E-A947-70E740481C1C}">
                <a14:useLocalDpi xmlns:a14="http://schemas.microsoft.com/office/drawing/2010/main" val="0"/>
              </a:ext>
            </a:extLst>
          </a:blip>
          <a:srcRect l="6757" t="12323" r="3481" b="9221"/>
          <a:stretch/>
        </p:blipFill>
        <p:spPr>
          <a:xfrm>
            <a:off x="4891403" y="653487"/>
            <a:ext cx="4252598" cy="2347533"/>
          </a:xfrm>
          <a:prstGeom prst="rect">
            <a:avLst/>
          </a:prstGeom>
        </p:spPr>
      </p:pic>
    </p:spTree>
    <p:extLst>
      <p:ext uri="{BB962C8B-B14F-4D97-AF65-F5344CB8AC3E}">
        <p14:creationId xmlns:p14="http://schemas.microsoft.com/office/powerpoint/2010/main" val="1714262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3</a:t>
            </a:fld>
            <a:endParaRPr lang="en-US"/>
          </a:p>
        </p:txBody>
      </p:sp>
      <p:pic>
        <p:nvPicPr>
          <p:cNvPr id="3" name="Picture 2" descr="densities_TRIAL_v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686800" cy="5486400"/>
          </a:xfrm>
          <a:prstGeom prst="rect">
            <a:avLst/>
          </a:prstGeom>
        </p:spPr>
      </p:pic>
    </p:spTree>
    <p:extLst>
      <p:ext uri="{BB962C8B-B14F-4D97-AF65-F5344CB8AC3E}">
        <p14:creationId xmlns:p14="http://schemas.microsoft.com/office/powerpoint/2010/main" val="956592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4</a:t>
            </a:fld>
            <a:endParaRPr lang="en-US"/>
          </a:p>
        </p:txBody>
      </p:sp>
      <p:pic>
        <p:nvPicPr>
          <p:cNvPr id="3" name="Picture 2" descr="densities_TRIAL_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686800" cy="5486400"/>
          </a:xfrm>
          <a:prstGeom prst="rect">
            <a:avLst/>
          </a:prstGeom>
        </p:spPr>
      </p:pic>
    </p:spTree>
    <p:extLst>
      <p:ext uri="{BB962C8B-B14F-4D97-AF65-F5344CB8AC3E}">
        <p14:creationId xmlns:p14="http://schemas.microsoft.com/office/powerpoint/2010/main" val="722584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5</a:t>
            </a:fld>
            <a:endParaRPr lang="en-US"/>
          </a:p>
        </p:txBody>
      </p:sp>
      <p:pic>
        <p:nvPicPr>
          <p:cNvPr id="3" name="Picture 2" descr="dens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686800" cy="5486400"/>
          </a:xfrm>
          <a:prstGeom prst="rect">
            <a:avLst/>
          </a:prstGeom>
        </p:spPr>
      </p:pic>
      <p:sp>
        <p:nvSpPr>
          <p:cNvPr id="4" name="TextBox 3"/>
          <p:cNvSpPr txBox="1"/>
          <p:nvPr/>
        </p:nvSpPr>
        <p:spPr>
          <a:xfrm>
            <a:off x="2556933" y="85004"/>
            <a:ext cx="4978400" cy="646331"/>
          </a:xfrm>
          <a:prstGeom prst="rect">
            <a:avLst/>
          </a:prstGeom>
          <a:noFill/>
        </p:spPr>
        <p:txBody>
          <a:bodyPr wrap="square" rtlCol="0">
            <a:spAutoFit/>
          </a:bodyPr>
          <a:lstStyle/>
          <a:p>
            <a:r>
              <a:rPr lang="en-US" dirty="0" smtClean="0"/>
              <a:t>Using ALL common SNVs in </a:t>
            </a:r>
            <a:r>
              <a:rPr lang="en-US" dirty="0" err="1" smtClean="0"/>
              <a:t>ExAC</a:t>
            </a:r>
            <a:endParaRPr lang="en-US" dirty="0" smtClean="0"/>
          </a:p>
          <a:p>
            <a:r>
              <a:rPr lang="el-GR" dirty="0" smtClean="0"/>
              <a:t>ΔF</a:t>
            </a:r>
            <a:r>
              <a:rPr lang="en-US" dirty="0" smtClean="0"/>
              <a:t> Thresh ~ -1.4</a:t>
            </a:r>
            <a:endParaRPr lang="en-US" dirty="0"/>
          </a:p>
        </p:txBody>
      </p:sp>
    </p:spTree>
    <p:extLst>
      <p:ext uri="{BB962C8B-B14F-4D97-AF65-F5344CB8AC3E}">
        <p14:creationId xmlns:p14="http://schemas.microsoft.com/office/powerpoint/2010/main" val="4247094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6</a:t>
            </a:fld>
            <a:endParaRPr lang="en-US"/>
          </a:p>
        </p:txBody>
      </p:sp>
      <p:pic>
        <p:nvPicPr>
          <p:cNvPr id="3" name="Picture 2" descr="densities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686800" cy="5486400"/>
          </a:xfrm>
          <a:prstGeom prst="rect">
            <a:avLst/>
          </a:prstGeom>
        </p:spPr>
      </p:pic>
      <p:sp>
        <p:nvSpPr>
          <p:cNvPr id="4" name="TextBox 3"/>
          <p:cNvSpPr txBox="1"/>
          <p:nvPr/>
        </p:nvSpPr>
        <p:spPr>
          <a:xfrm>
            <a:off x="2988732" y="62805"/>
            <a:ext cx="5003801" cy="646331"/>
          </a:xfrm>
          <a:prstGeom prst="rect">
            <a:avLst/>
          </a:prstGeom>
          <a:noFill/>
        </p:spPr>
        <p:txBody>
          <a:bodyPr wrap="square" rtlCol="0">
            <a:spAutoFit/>
          </a:bodyPr>
          <a:lstStyle/>
          <a:p>
            <a:r>
              <a:rPr lang="en-US" dirty="0" smtClean="0"/>
              <a:t>Using randomly-selected sub-sample</a:t>
            </a:r>
          </a:p>
          <a:p>
            <a:r>
              <a:rPr lang="el-GR" b="1" dirty="0" smtClean="0"/>
              <a:t>ΔF</a:t>
            </a:r>
            <a:r>
              <a:rPr lang="en-US" b="1" dirty="0" smtClean="0"/>
              <a:t> Thresh = -1.221</a:t>
            </a:r>
            <a:endParaRPr lang="en-US" b="1" dirty="0"/>
          </a:p>
        </p:txBody>
      </p:sp>
    </p:spTree>
    <p:extLst>
      <p:ext uri="{BB962C8B-B14F-4D97-AF65-F5344CB8AC3E}">
        <p14:creationId xmlns:p14="http://schemas.microsoft.com/office/powerpoint/2010/main" val="42470943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7</a:t>
            </a:fld>
            <a:endParaRPr lang="en-US"/>
          </a:p>
        </p:txBody>
      </p:sp>
      <p:sp>
        <p:nvSpPr>
          <p:cNvPr id="4" name="Rectangle 3"/>
          <p:cNvSpPr/>
          <p:nvPr/>
        </p:nvSpPr>
        <p:spPr>
          <a:xfrm>
            <a:off x="1659467" y="2134569"/>
            <a:ext cx="6248399" cy="2246769"/>
          </a:xfrm>
          <a:prstGeom prst="rect">
            <a:avLst/>
          </a:prstGeom>
        </p:spPr>
        <p:txBody>
          <a:bodyPr wrap="square">
            <a:spAutoFit/>
          </a:bodyPr>
          <a:lstStyle/>
          <a:p>
            <a:pPr algn="ctr"/>
            <a:r>
              <a:rPr lang="en-US" sz="2800" dirty="0"/>
              <a:t>Please summarize the number of SNVs used in each of your comparison analysis as </a:t>
            </a:r>
            <a:r>
              <a:rPr lang="en-US" sz="2800" b="1" dirty="0"/>
              <a:t>Table 1</a:t>
            </a:r>
            <a:r>
              <a:rPr lang="en-US" sz="2800" dirty="0"/>
              <a:t> (e.g., benign/disease-associated, common/rare, conserved/variable, driver/passenger).</a:t>
            </a:r>
          </a:p>
        </p:txBody>
      </p:sp>
    </p:spTree>
    <p:extLst>
      <p:ext uri="{BB962C8B-B14F-4D97-AF65-F5344CB8AC3E}">
        <p14:creationId xmlns:p14="http://schemas.microsoft.com/office/powerpoint/2010/main" val="3594700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8</a:t>
            </a:fld>
            <a:endParaRPr lang="en-US"/>
          </a:p>
        </p:txBody>
      </p:sp>
      <p:pic>
        <p:nvPicPr>
          <p:cNvPr id="3" name="Picture 2" descr="Table_1.pdf"/>
          <p:cNvPicPr>
            <a:picLocks noChangeAspect="1"/>
          </p:cNvPicPr>
          <p:nvPr/>
        </p:nvPicPr>
        <p:blipFill rotWithShape="1">
          <a:blip r:embed="rId2">
            <a:extLst>
              <a:ext uri="{28A0092B-C50C-407E-A947-70E740481C1C}">
                <a14:useLocalDpi xmlns:a14="http://schemas.microsoft.com/office/drawing/2010/main" val="0"/>
              </a:ext>
            </a:extLst>
          </a:blip>
          <a:srcRect b="28726"/>
          <a:stretch/>
        </p:blipFill>
        <p:spPr>
          <a:xfrm>
            <a:off x="563034" y="1350441"/>
            <a:ext cx="7988302" cy="4160245"/>
          </a:xfrm>
          <a:prstGeom prst="rect">
            <a:avLst/>
          </a:prstGeom>
        </p:spPr>
      </p:pic>
    </p:spTree>
    <p:extLst>
      <p:ext uri="{BB962C8B-B14F-4D97-AF65-F5344CB8AC3E}">
        <p14:creationId xmlns:p14="http://schemas.microsoft.com/office/powerpoint/2010/main" val="3769876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470E5-C94A-9D4B-8E07-F0D1AC0F26A4}" type="slidenum">
              <a:rPr lang="en-US" smtClean="0"/>
              <a:t>9</a:t>
            </a:fld>
            <a:endParaRPr lang="en-US"/>
          </a:p>
        </p:txBody>
      </p:sp>
      <p:sp>
        <p:nvSpPr>
          <p:cNvPr id="4" name="Rectangle 3"/>
          <p:cNvSpPr/>
          <p:nvPr/>
        </p:nvSpPr>
        <p:spPr>
          <a:xfrm>
            <a:off x="372533" y="1158251"/>
            <a:ext cx="8314267" cy="4524316"/>
          </a:xfrm>
          <a:prstGeom prst="rect">
            <a:avLst/>
          </a:prstGeom>
        </p:spPr>
        <p:txBody>
          <a:bodyPr wrap="square">
            <a:spAutoFit/>
          </a:bodyPr>
          <a:lstStyle/>
          <a:p>
            <a:pPr algn="ctr"/>
            <a:r>
              <a:rPr lang="en-US" dirty="0"/>
              <a:t>To underline the usefulness of your method, which is, ... to meet a "growing and urgent need to evaluate the potential effects of low-allele-frequency variants in unbiased ways using high-throughput methodologies", I miss some extra calculations / benchmarking. There are methods existing in order to evaluate potential effects of low-allele-frequency variants in unbiased ways (SIFT, PolyPhen2, </a:t>
            </a:r>
            <a:r>
              <a:rPr lang="en-US" dirty="0" err="1"/>
              <a:t>MutationTaster</a:t>
            </a:r>
            <a:r>
              <a:rPr lang="en-US" dirty="0"/>
              <a:t>, and many others). I would like to see how exactly your method adds up to this. Is the additional information gained from structural analysis really an advantage over existing methods? If you could show this, this would surely be an argument for people to use and cite your method ... One could for ... create a small set of variants and </a:t>
            </a:r>
            <a:r>
              <a:rPr lang="en-US" dirty="0" err="1"/>
              <a:t>analyse</a:t>
            </a:r>
            <a:r>
              <a:rPr lang="en-US" dirty="0"/>
              <a:t> these with one or two of the "common" tools to predict the deleteriousness of SNVs (e.g. PolyPhen2 and MutationTaster2, since these are generally considered the most accurate ones) and then check if there are disease variants predicted as "harmless" by these tools (i.e. false negative) which are then correctly seen as locally maximal frustrated by your method. Or any other way how it can be shown that the method is indeed useful for the analysis of high-throughput data (e.g. compare with other existing "structural prediction" tools, if those exist).</a:t>
            </a:r>
          </a:p>
        </p:txBody>
      </p:sp>
    </p:spTree>
    <p:extLst>
      <p:ext uri="{BB962C8B-B14F-4D97-AF65-F5344CB8AC3E}">
        <p14:creationId xmlns:p14="http://schemas.microsoft.com/office/powerpoint/2010/main" val="206395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605</Words>
  <Application>Microsoft Macintosh PowerPoint</Application>
  <PresentationFormat>On-screen Show (4:3)</PresentationFormat>
  <Paragraphs>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DECLAN CLARKE</dc:creator>
  <cp:lastModifiedBy>DECLAN CLARKE</cp:lastModifiedBy>
  <cp:revision>64</cp:revision>
  <dcterms:created xsi:type="dcterms:W3CDTF">2016-06-22T15:33:56Z</dcterms:created>
  <dcterms:modified xsi:type="dcterms:W3CDTF">2016-07-18T22:19:21Z</dcterms:modified>
</cp:coreProperties>
</file>