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6" r:id="rId4"/>
    <p:sldId id="258" r:id="rId5"/>
    <p:sldId id="259" r:id="rId6"/>
    <p:sldId id="257" r:id="rId7"/>
    <p:sldId id="260" r:id="rId8"/>
    <p:sldId id="262" r:id="rId9"/>
    <p:sldId id="263" r:id="rId10"/>
    <p:sldId id="264" r:id="rId11"/>
    <p:sldId id="261" r:id="rId12"/>
    <p:sldId id="265" r:id="rId13"/>
    <p:sldId id="266" r:id="rId14"/>
    <p:sldId id="267" r:id="rId15"/>
    <p:sldId id="269" r:id="rId16"/>
    <p:sldId id="270" r:id="rId17"/>
    <p:sldId id="268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FF"/>
    <a:srgbClr val="FF8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313"/>
  </p:normalViewPr>
  <p:slideViewPr>
    <p:cSldViewPr snapToGrid="0" snapToObjects="1">
      <p:cViewPr varScale="1">
        <p:scale>
          <a:sx n="89" d="100"/>
          <a:sy n="89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BC12-AEB0-4340-B060-322F29E37D08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AEF92-240C-E34E-8974-29AA643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1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3F6D-66E6-DE4B-98DC-406BD7EEF5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1B20-0AF2-2843-8C08-656E17F2C40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AEF92-240C-E34E-8974-29AA643D59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4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Benjamini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Hochberg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AEF92-240C-E34E-8974-29AA643D59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8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Benjamini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Hochberg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AEF92-240C-E34E-8974-29AA643D59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mean(</a:t>
            </a:r>
            <a:r>
              <a:rPr lang="en-US" dirty="0" err="1" smtClean="0"/>
              <a:t>Indel_sample$indel_num</a:t>
            </a:r>
            <a:r>
              <a:rPr lang="en-US" dirty="0" smtClean="0"/>
              <a:t>)= 252.55</a:t>
            </a:r>
          </a:p>
          <a:p>
            <a:r>
              <a:rPr lang="en-US" dirty="0" smtClean="0"/>
              <a:t>mean(</a:t>
            </a:r>
            <a:r>
              <a:rPr lang="en-US" dirty="0" err="1" smtClean="0"/>
              <a:t>Indel_sample$codNum</a:t>
            </a:r>
            <a:r>
              <a:rPr lang="en-US" dirty="0" smtClean="0"/>
              <a:t>)=2.35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1B20-0AF2-2843-8C08-656E17F2C40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9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GATA3[TF_regulating_known_cancer_gene:MALAT1]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1B20-0AF2-2843-8C08-656E17F2C40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1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1B20-0AF2-2843-8C08-656E17F2C40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6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63D0-9D73-D94A-8E87-F5A90D2563E0}" type="datetime1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2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76DA-CE6B-E84D-93AB-36F0F63CAD23}" type="datetime1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0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235-CC61-5247-82C6-7E6EF65CA718}" type="datetime1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505-5F1F-A743-BDBC-A0A5818143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024"/>
            <a:ext cx="8229600" cy="47402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4824-94AF-F84E-9194-52EA5B2ED5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7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617-BEFE-384F-814F-0CD7FBABDF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F93-D129-194E-AA06-636C689717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A3A-AE70-0948-832E-B8829CBD51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19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6C6A-0B70-5944-95F2-F56BBE2B79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00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928C-71D0-1A4C-8BA0-CA6C5FD27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D83E-90DC-3943-B0F0-D9A72B66FB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3D3C-90E7-AC4B-82A7-59F00749D799}" type="datetime1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3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515-FEC0-DA41-B82D-A5C0E5ACCE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95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877-9792-DB4D-A5A2-E54644CB5A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24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0CC-529E-EE4D-A09F-A0562C39CD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6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DDA4-19BC-B14F-88DD-4059B7FE18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8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024"/>
            <a:ext cx="8229600" cy="4740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BE6C-F9C2-6B47-B69C-44E1D550AA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19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B451-A9C3-B442-9FD1-AF43307C1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95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0B04-2FD4-EB4D-B39A-33B25DF4BE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59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2D30-FBEA-834D-A666-2FEBD0AAA6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0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2E-8FD0-E043-901E-9DE6F1A2C4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10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7D70-1556-284E-AC0D-7A9771CA0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4399-5BA2-2746-9E41-09D41EE3185F}" type="datetime1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43B1-68ED-A241-BC37-10B75F0D67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26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0889-4EC7-2D40-BFCB-A075E7EDF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41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A978-F3A1-2D45-AC6E-473FA535DF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7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293B-455E-7645-96E2-8E9E1B294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1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9D5A-B0F8-2F4F-87B9-50B4427C820B}" type="datetime1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8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B139-B119-C64F-8CCB-2C2951553831}" type="datetime1">
              <a:rPr lang="en-US" smtClean="0"/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4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2F1-469A-134D-B4CA-04E77775709D}" type="datetime1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7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789-97E9-BE48-98DF-0CF5063A3FEA}" type="datetime1">
              <a:rPr lang="en-US" smtClean="0"/>
              <a:t>6/22/16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7712-AF15-4945-96EF-43FAF0B209E1}" type="datetime1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2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0DC-F5DD-9E4D-A6BB-8BF6E9FB62E0}" type="datetime1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8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2BE75-D080-DB4B-9381-15B537984CAC}" type="datetime1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E2F0-FB47-D24F-AA7D-B4237A181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82B94A-06F5-F444-88C8-A194465D25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E35AED9-1B92-4E46-9C2E-9FA9264B93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2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Somatic Mutations Analysis for IBC WGS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20653"/>
            <a:ext cx="6858000" cy="1655762"/>
          </a:xfrm>
        </p:spPr>
        <p:txBody>
          <a:bodyPr/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July 23, 2016</a:t>
            </a: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Xiaotong Li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32"/>
            <a:ext cx="7886700" cy="1325563"/>
          </a:xfrm>
        </p:spPr>
        <p:txBody>
          <a:bodyPr/>
          <a:lstStyle/>
          <a:p>
            <a:r>
              <a:rPr lang="en-US" dirty="0" smtClean="0"/>
              <a:t>Visualize recurrent variants in IGV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4590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at the end of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648"/>
            <a:ext cx="9144000" cy="471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84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32"/>
            <a:ext cx="7886700" cy="1053665"/>
          </a:xfrm>
        </p:spPr>
        <p:txBody>
          <a:bodyPr/>
          <a:lstStyle/>
          <a:p>
            <a:r>
              <a:rPr lang="en-US" dirty="0" smtClean="0"/>
              <a:t>Visualize recurrent variants in IGV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4" y="965906"/>
            <a:ext cx="8301037" cy="550633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Mapping quality </a:t>
            </a:r>
            <a:r>
              <a:rPr lang="en-US" dirty="0" smtClean="0"/>
              <a:t>is not good enough for tumor alternate alleles </a:t>
            </a:r>
          </a:p>
          <a:p>
            <a:pPr lvl="1"/>
            <a:r>
              <a:rPr lang="en-US" b="1" dirty="0" smtClean="0"/>
              <a:t>Avg~20; lots of 0</a:t>
            </a:r>
          </a:p>
          <a:p>
            <a:r>
              <a:rPr lang="en-US" dirty="0" smtClean="0"/>
              <a:t>Raw reads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filtered reads </a:t>
            </a:r>
            <a:r>
              <a:rPr lang="en-US" dirty="0" smtClean="0">
                <a:sym typeface="Wingdings"/>
              </a:rPr>
              <a:t>by </a:t>
            </a:r>
            <a:r>
              <a:rPr lang="en-US" dirty="0" err="1" smtClean="0">
                <a:sym typeface="Wingdings"/>
              </a:rPr>
              <a:t>MuTect</a:t>
            </a:r>
            <a:endParaRPr lang="en-US" dirty="0" smtClean="0"/>
          </a:p>
          <a:p>
            <a:r>
              <a:rPr lang="en-US" dirty="0" smtClean="0"/>
              <a:t>Mapping quality is acceptable after filtering</a:t>
            </a:r>
            <a:endParaRPr lang="en-US" sz="7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Example: IBC-172 </a:t>
            </a:r>
            <a:r>
              <a:rPr lang="en-US" dirty="0" smtClean="0">
                <a:sym typeface="Wingdings"/>
              </a:rPr>
              <a:t> chr3: 56251925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r>
              <a:rPr lang="en-US" dirty="0"/>
              <a:t>Example: </a:t>
            </a:r>
            <a:r>
              <a:rPr lang="en-US" dirty="0" smtClean="0"/>
              <a:t>IBC-266 </a:t>
            </a:r>
            <a:r>
              <a:rPr lang="en-US" dirty="0">
                <a:sym typeface="Wingdings"/>
              </a:rPr>
              <a:t> chr3: </a:t>
            </a:r>
            <a:r>
              <a:rPr lang="en-US" dirty="0" smtClean="0">
                <a:sym typeface="Wingdings"/>
              </a:rPr>
              <a:t>56251925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Count of alternate alleles in tumor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&lt;=5</a:t>
            </a:r>
            <a:r>
              <a:rPr lang="en-US" sz="2000" dirty="0" smtClean="0">
                <a:sym typeface="Wingdings"/>
              </a:rPr>
              <a:t> in most cases of highly recurrent positions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8196"/>
              </p:ext>
            </p:extLst>
          </p:nvPr>
        </p:nvGraphicFramePr>
        <p:xfrm>
          <a:off x="1566862" y="304140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Ref_Count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Alt_Count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</a:t>
                      </a:r>
                      <a:r>
                        <a:rPr lang="en-US" baseline="0" dirty="0" smtClean="0"/>
                        <a:t> (Ref)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 (Alt)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 (100%)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Tumor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 (94%)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/>
                        <a:t> (6%)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7135"/>
              </p:ext>
            </p:extLst>
          </p:nvPr>
        </p:nvGraphicFramePr>
        <p:xfrm>
          <a:off x="1566862" y="469887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Ref_Count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Alt_Count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</a:t>
                      </a:r>
                      <a:r>
                        <a:rPr lang="en-US" baseline="0" dirty="0" smtClean="0"/>
                        <a:t> (Ref)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 (Alt)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(98%)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Tumor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(86%)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/>
                        <a:t> (14%)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0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66789"/>
          </a:xfrm>
        </p:spPr>
        <p:txBody>
          <a:bodyPr/>
          <a:lstStyle/>
          <a:p>
            <a:r>
              <a:rPr lang="en-US" dirty="0" smtClean="0"/>
              <a:t>Number of mutations by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r="3898" b="14147"/>
          <a:stretch/>
        </p:blipFill>
        <p:spPr>
          <a:xfrm>
            <a:off x="1489471" y="795336"/>
            <a:ext cx="6165057" cy="4043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" y="4690151"/>
            <a:ext cx="8043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rgbClr val="0063FF"/>
                </a:solidFill>
              </a:rPr>
              <a:t>Current filters</a:t>
            </a:r>
            <a:r>
              <a:rPr lang="en-US" dirty="0" smtClean="0"/>
              <a:t>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“novel” SNP (not </a:t>
            </a:r>
            <a:r>
              <a:rPr lang="en-US" dirty="0" err="1" smtClean="0"/>
              <a:t>dpsnp</a:t>
            </a:r>
            <a:r>
              <a:rPr lang="en-US" dirty="0" smtClean="0"/>
              <a:t> site)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apply high </a:t>
            </a:r>
            <a:r>
              <a:rPr lang="en-US" dirty="0" err="1" smtClean="0"/>
              <a:t>mappability</a:t>
            </a:r>
            <a:r>
              <a:rPr lang="en-US" dirty="0" smtClean="0"/>
              <a:t> mask to remove low </a:t>
            </a:r>
            <a:r>
              <a:rPr lang="en-US" dirty="0" err="1" smtClean="0"/>
              <a:t>mappable</a:t>
            </a:r>
            <a:r>
              <a:rPr lang="en-US" dirty="0" smtClean="0"/>
              <a:t> region of the genome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New filters</a:t>
            </a:r>
            <a:r>
              <a:rPr lang="en-US" dirty="0" smtClean="0"/>
              <a:t>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“novel” SNP + </a:t>
            </a:r>
            <a:r>
              <a:rPr lang="en-US" dirty="0" err="1" smtClean="0"/>
              <a:t>Alt_Count</a:t>
            </a:r>
            <a:r>
              <a:rPr lang="en-US" dirty="0" smtClean="0"/>
              <a:t> + Mask?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“novel” SNP + </a:t>
            </a:r>
            <a:r>
              <a:rPr lang="en-US" dirty="0" err="1" smtClean="0"/>
              <a:t>Alt_Count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Cutoff for </a:t>
            </a:r>
            <a:r>
              <a:rPr lang="en-US" dirty="0" err="1" smtClean="0"/>
              <a:t>Alt_Count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88" y="672982"/>
            <a:ext cx="7465220" cy="5013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32" y="5686784"/>
            <a:ext cx="8649333" cy="77973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21278"/>
              </p:ext>
            </p:extLst>
          </p:nvPr>
        </p:nvGraphicFramePr>
        <p:xfrm>
          <a:off x="2149792" y="1958022"/>
          <a:ext cx="2971800" cy="721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"/>
                <a:gridCol w="746760"/>
                <a:gridCol w="716280"/>
                <a:gridCol w="685800"/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Cod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# Ins</a:t>
                      </a:r>
                      <a:endParaRPr lang="en-US" sz="160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5,051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3,057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1,994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28650" y="100017"/>
            <a:ext cx="7886700" cy="6499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alibri Light" charset="0"/>
                <a:ea typeface="Calibri Light" charset="0"/>
                <a:cs typeface="Calibri Light" charset="0"/>
              </a:rPr>
              <a:t>Overview of somatic </a:t>
            </a:r>
            <a:r>
              <a:rPr lang="en-US" sz="3600" dirty="0" err="1" smtClean="0">
                <a:latin typeface="Calibri Light" charset="0"/>
                <a:ea typeface="Calibri Light" charset="0"/>
                <a:cs typeface="Calibri Light" charset="0"/>
              </a:rPr>
              <a:t>Indels</a:t>
            </a:r>
            <a:endParaRPr lang="en-US" sz="36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27"/>
          <a:stretch/>
        </p:blipFill>
        <p:spPr>
          <a:xfrm>
            <a:off x="1156236" y="885192"/>
            <a:ext cx="6951444" cy="3999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33" y="5023487"/>
            <a:ext cx="6924649" cy="16757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100017"/>
            <a:ext cx="7886700" cy="6499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alibri Light" charset="0"/>
                <a:ea typeface="Calibri Light" charset="0"/>
                <a:cs typeface="Calibri Light" charset="0"/>
              </a:rPr>
              <a:t>Influenced genes by coding </a:t>
            </a:r>
            <a:r>
              <a:rPr lang="en-US" sz="3600" dirty="0" err="1" smtClean="0">
                <a:latin typeface="Calibri Light" charset="0"/>
                <a:ea typeface="Calibri Light" charset="0"/>
                <a:cs typeface="Calibri Light" charset="0"/>
              </a:rPr>
              <a:t>Indels</a:t>
            </a:r>
            <a:endParaRPr lang="en-US" sz="36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and network analysis of </a:t>
            </a:r>
            <a:br>
              <a:rPr lang="en-US" dirty="0" smtClean="0"/>
            </a:br>
            <a:r>
              <a:rPr lang="en-US" dirty="0" smtClean="0"/>
              <a:t>cancer genomes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49" y="620904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Mutation, C. &amp; Pathway Analysis working group of the International Cancer Genome, C</a:t>
            </a:r>
            <a:r>
              <a:rPr lang="en-US" sz="1400" dirty="0" smtClean="0"/>
              <a:t>. Pathway and network analysis of cancer genomes. </a:t>
            </a:r>
            <a:r>
              <a:rPr lang="en-US" sz="1400" i="1" dirty="0"/>
              <a:t>Nat Methods</a:t>
            </a:r>
            <a:r>
              <a:rPr lang="en-US" sz="1400" dirty="0"/>
              <a:t> </a:t>
            </a:r>
            <a:r>
              <a:rPr lang="en-US" sz="1400" b="1" dirty="0"/>
              <a:t>12</a:t>
            </a:r>
            <a:r>
              <a:rPr lang="en-US" sz="1400" dirty="0"/>
              <a:t>, 615-621, doi:10.1038/nmeth.3440 (2015).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9" y="2413000"/>
            <a:ext cx="9029021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02" y="323848"/>
            <a:ext cx="761539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Input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utated genes</a:t>
            </a:r>
          </a:p>
          <a:p>
            <a:pPr lvl="1"/>
            <a:r>
              <a:rPr lang="en-US" dirty="0" smtClean="0"/>
              <a:t>differentially expressed genes</a:t>
            </a:r>
          </a:p>
          <a:p>
            <a:pPr lvl="1"/>
            <a:r>
              <a:rPr lang="en-US" dirty="0" smtClean="0"/>
              <a:t>amplified and deleted genes</a:t>
            </a:r>
          </a:p>
          <a:p>
            <a:r>
              <a:rPr lang="en-US" dirty="0" smtClean="0"/>
              <a:t>Non-synonymous coding variants</a:t>
            </a:r>
          </a:p>
          <a:p>
            <a:r>
              <a:rPr lang="en-US" dirty="0" smtClean="0"/>
              <a:t>Integrate non-coding information (regulatory modules)</a:t>
            </a:r>
          </a:p>
          <a:p>
            <a:pPr lvl="1"/>
            <a:r>
              <a:rPr lang="en-US" dirty="0" smtClean="0"/>
              <a:t>variants in promoter regions</a:t>
            </a:r>
          </a:p>
          <a:p>
            <a:pPr lvl="1"/>
            <a:r>
              <a:rPr lang="en-US" dirty="0" smtClean="0"/>
              <a:t>variants breaking TF binding motif</a:t>
            </a:r>
          </a:p>
          <a:p>
            <a:pPr lvl="1"/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evaluate functional impact on non-coding variants (</a:t>
            </a:r>
            <a:r>
              <a:rPr lang="en-US" dirty="0" err="1" smtClean="0"/>
              <a:t>FunSeq</a:t>
            </a:r>
            <a:r>
              <a:rPr lang="en-US" dirty="0" smtClean="0"/>
              <a:t> Score)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and network analysis of </a:t>
            </a:r>
            <a:br>
              <a:rPr lang="en-US" dirty="0" smtClean="0"/>
            </a:br>
            <a:r>
              <a:rPr lang="en-US" dirty="0" smtClean="0"/>
              <a:t>cancer genomes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 txBox="1">
            <a:spLocks/>
          </p:cNvSpPr>
          <p:nvPr/>
        </p:nvSpPr>
        <p:spPr>
          <a:xfrm>
            <a:off x="457200" y="1033473"/>
            <a:ext cx="8294266" cy="5327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Functional annotation &amp; prioritization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Deciphering 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somatic mutation profiles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Frequency 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of mutated 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genes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Recurrent modules and significance testing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Somatic </a:t>
            </a:r>
            <a:r>
              <a:rPr lang="en-US" sz="2000" dirty="0" err="1" smtClean="0">
                <a:latin typeface="Calibri Light" charset="0"/>
                <a:ea typeface="Calibri Light" charset="0"/>
                <a:cs typeface="Calibri Light" charset="0"/>
              </a:rPr>
              <a:t>Indels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 statistics and functional impact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Filtering on somatic variants from </a:t>
            </a:r>
            <a:r>
              <a:rPr lang="en-US" sz="2000" dirty="0" err="1" smtClean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MuTect</a:t>
            </a:r>
            <a:endParaRPr lang="en-US" sz="2000" dirty="0" smtClean="0">
              <a:solidFill>
                <a:srgbClr val="FF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Pathway and network analysis</a:t>
            </a:r>
            <a:endParaRPr lang="en-US" sz="2000" dirty="0" smtClean="0">
              <a:solidFill>
                <a:srgbClr val="FF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Comparison 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between 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IBC vs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. Non-IBC </a:t>
            </a:r>
            <a:r>
              <a:rPr lang="en-US" sz="2000" dirty="0" smtClean="0">
                <a:latin typeface="Calibri Light" charset="0"/>
                <a:ea typeface="Calibri Light" charset="0"/>
                <a:cs typeface="Calibri Light" charset="0"/>
              </a:rPr>
              <a:t>samples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1800" dirty="0" smtClean="0">
                <a:latin typeface="Calibri Light" charset="0"/>
                <a:ea typeface="Calibri Light" charset="0"/>
                <a:cs typeface="Calibri Light" charset="0"/>
              </a:rPr>
              <a:t>23 TCGA “matched” non-IBC samples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560 breast cancer WGS</a:t>
            </a:r>
            <a:endParaRPr lang="en-US" sz="1800" dirty="0" smtClean="0">
              <a:solidFill>
                <a:srgbClr val="FF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750"/>
            <a:ext cx="8229600" cy="8048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 Light" charset="0"/>
                <a:ea typeface="Calibri Light" charset="0"/>
                <a:cs typeface="Calibri Light" charset="0"/>
              </a:rPr>
              <a:t>Summary </a:t>
            </a:r>
            <a:r>
              <a:rPr lang="en-US" sz="3600" dirty="0" smtClean="0">
                <a:latin typeface="Calibri Light" charset="0"/>
                <a:ea typeface="Calibri Light" charset="0"/>
                <a:cs typeface="Calibri Light" charset="0"/>
              </a:rPr>
              <a:t>of somatic variants analysis</a:t>
            </a:r>
            <a:endParaRPr lang="en-US" sz="3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33" y="815370"/>
            <a:ext cx="2262933" cy="1662020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4172"/>
          <a:stretch/>
        </p:blipFill>
        <p:spPr>
          <a:xfrm>
            <a:off x="6176064" y="2558704"/>
            <a:ext cx="2681245" cy="1286498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486" y="3845202"/>
            <a:ext cx="1645612" cy="1286498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374" y="5131700"/>
            <a:ext cx="3254626" cy="13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arallelogram 49"/>
          <p:cNvSpPr/>
          <p:nvPr/>
        </p:nvSpPr>
        <p:spPr>
          <a:xfrm>
            <a:off x="3200176" y="1714911"/>
            <a:ext cx="2286000" cy="262901"/>
          </a:xfrm>
          <a:prstGeom prst="parallelogram">
            <a:avLst>
              <a:gd name="adj" fmla="val 49230"/>
            </a:avLst>
          </a:prstGeom>
          <a:solidFill>
            <a:srgbClr val="FFFF00"/>
          </a:solidFill>
          <a:ln w="9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defTabSz="457200"/>
            <a:r>
              <a:rPr lang="en-US" sz="1000" dirty="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rPr>
              <a:t>Raw FASTQ (</a:t>
            </a:r>
            <a:r>
              <a:rPr lang="en-US" sz="1000" b="1" dirty="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rPr>
              <a:t>20 IBC Samples</a:t>
            </a:r>
            <a:r>
              <a:rPr lang="en-US" sz="1000" dirty="0">
                <a:solidFill>
                  <a:srgbClr val="002B5C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55" name="Curved Connector 6"/>
          <p:cNvCxnSpPr>
            <a:cxnSpLocks noChangeShapeType="1"/>
          </p:cNvCxnSpPr>
          <p:nvPr/>
        </p:nvCxnSpPr>
        <p:spPr bwMode="auto">
          <a:xfrm>
            <a:off x="4332053" y="2857877"/>
            <a:ext cx="0" cy="417597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Title 1"/>
          <p:cNvSpPr txBox="1">
            <a:spLocks/>
          </p:cNvSpPr>
          <p:nvPr/>
        </p:nvSpPr>
        <p:spPr bwMode="auto">
          <a:xfrm>
            <a:off x="3154987" y="2279923"/>
            <a:ext cx="2354138" cy="611064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800" dirty="0">
                <a:solidFill>
                  <a:srgbClr val="002B5C"/>
                </a:solidFill>
              </a:rPr>
              <a:t>Alignment by BWA-MEM</a:t>
            </a:r>
          </a:p>
          <a:p>
            <a:pPr defTabSz="457200"/>
            <a:r>
              <a:rPr lang="en-US" sz="1800" dirty="0">
                <a:solidFill>
                  <a:srgbClr val="002B5C"/>
                </a:solidFill>
              </a:rPr>
              <a:t>PCR removal</a:t>
            </a:r>
          </a:p>
          <a:p>
            <a:pPr defTabSz="457200"/>
            <a:r>
              <a:rPr lang="en-US" sz="1800" dirty="0">
                <a:solidFill>
                  <a:srgbClr val="002B5C"/>
                </a:solidFill>
              </a:rPr>
              <a:t>Bam Sorting </a:t>
            </a:r>
          </a:p>
        </p:txBody>
      </p:sp>
      <p:cxnSp>
        <p:nvCxnSpPr>
          <p:cNvPr id="91" name="Curved Connector 6"/>
          <p:cNvCxnSpPr>
            <a:cxnSpLocks noChangeShapeType="1"/>
          </p:cNvCxnSpPr>
          <p:nvPr/>
        </p:nvCxnSpPr>
        <p:spPr bwMode="auto">
          <a:xfrm flipH="1">
            <a:off x="4339125" y="1977812"/>
            <a:ext cx="4054" cy="302111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6" name="Parallelogram 95"/>
          <p:cNvSpPr/>
          <p:nvPr/>
        </p:nvSpPr>
        <p:spPr>
          <a:xfrm>
            <a:off x="2907626" y="3275474"/>
            <a:ext cx="2800350" cy="340185"/>
          </a:xfrm>
          <a:prstGeom prst="parallelogram">
            <a:avLst>
              <a:gd name="adj" fmla="val 49230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defTabSz="457200"/>
            <a:r>
              <a:rPr lang="en-US" sz="105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SNV &amp; INDEL CALLING MODULE</a:t>
            </a:r>
          </a:p>
        </p:txBody>
      </p:sp>
      <p:cxnSp>
        <p:nvCxnSpPr>
          <p:cNvPr id="97" name="Curved Connector 6"/>
          <p:cNvCxnSpPr>
            <a:cxnSpLocks noChangeShapeType="1"/>
          </p:cNvCxnSpPr>
          <p:nvPr/>
        </p:nvCxnSpPr>
        <p:spPr bwMode="auto">
          <a:xfrm flipH="1">
            <a:off x="3828077" y="3615662"/>
            <a:ext cx="511046" cy="384488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8" name="Curved Connector 6"/>
          <p:cNvCxnSpPr>
            <a:cxnSpLocks noChangeShapeType="1"/>
          </p:cNvCxnSpPr>
          <p:nvPr/>
        </p:nvCxnSpPr>
        <p:spPr bwMode="auto">
          <a:xfrm>
            <a:off x="4366989" y="3609743"/>
            <a:ext cx="478072" cy="405765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33592" y="4000148"/>
            <a:ext cx="1167281" cy="383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black"/>
                </a:solidFill>
              </a:rPr>
              <a:t>Germline</a:t>
            </a:r>
          </a:p>
        </p:txBody>
      </p:sp>
      <p:sp>
        <p:nvSpPr>
          <p:cNvPr id="99" name="Oval 98"/>
          <p:cNvSpPr/>
          <p:nvPr/>
        </p:nvSpPr>
        <p:spPr>
          <a:xfrm>
            <a:off x="4687911" y="3994129"/>
            <a:ext cx="1167281" cy="383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350" dirty="0">
                <a:solidFill>
                  <a:prstClr val="black"/>
                </a:solidFill>
              </a:rPr>
              <a:t>Somatic</a:t>
            </a:r>
          </a:p>
        </p:txBody>
      </p:sp>
      <p:sp>
        <p:nvSpPr>
          <p:cNvPr id="100" name="Title 1"/>
          <p:cNvSpPr txBox="1">
            <a:spLocks/>
          </p:cNvSpPr>
          <p:nvPr/>
        </p:nvSpPr>
        <p:spPr bwMode="auto">
          <a:xfrm>
            <a:off x="2572700" y="4789707"/>
            <a:ext cx="1899123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350" b="1" dirty="0">
                <a:solidFill>
                  <a:srgbClr val="002B5C"/>
                </a:solidFill>
              </a:rPr>
              <a:t>GATK Haplotype Caller</a:t>
            </a:r>
          </a:p>
        </p:txBody>
      </p:sp>
      <p:cxnSp>
        <p:nvCxnSpPr>
          <p:cNvPr id="101" name="Curved Connector 6"/>
          <p:cNvCxnSpPr>
            <a:cxnSpLocks noChangeShapeType="1"/>
          </p:cNvCxnSpPr>
          <p:nvPr/>
        </p:nvCxnSpPr>
        <p:spPr bwMode="auto">
          <a:xfrm>
            <a:off x="3565571" y="4404665"/>
            <a:ext cx="0" cy="417597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3" name="Title 1"/>
          <p:cNvSpPr txBox="1">
            <a:spLocks/>
          </p:cNvSpPr>
          <p:nvPr/>
        </p:nvSpPr>
        <p:spPr bwMode="auto">
          <a:xfrm>
            <a:off x="4786327" y="4767498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350" b="1" dirty="0" err="1">
                <a:solidFill>
                  <a:srgbClr val="002B5C"/>
                </a:solidFill>
              </a:rPr>
              <a:t>MuTect</a:t>
            </a:r>
            <a:r>
              <a:rPr lang="en-US" sz="1350" b="1" dirty="0">
                <a:solidFill>
                  <a:srgbClr val="002B5C"/>
                </a:solidFill>
              </a:rPr>
              <a:t>/</a:t>
            </a:r>
            <a:r>
              <a:rPr lang="en-US" sz="1350" b="1" dirty="0" err="1">
                <a:solidFill>
                  <a:srgbClr val="002B5C"/>
                </a:solidFill>
              </a:rPr>
              <a:t>Strelka</a:t>
            </a:r>
            <a:endParaRPr lang="en-US" sz="1350" b="1" dirty="0">
              <a:solidFill>
                <a:srgbClr val="002B5C"/>
              </a:solidFill>
            </a:endParaRPr>
          </a:p>
        </p:txBody>
      </p:sp>
      <p:cxnSp>
        <p:nvCxnSpPr>
          <p:cNvPr id="104" name="Curved Connector 6"/>
          <p:cNvCxnSpPr>
            <a:cxnSpLocks noChangeShapeType="1"/>
          </p:cNvCxnSpPr>
          <p:nvPr/>
        </p:nvCxnSpPr>
        <p:spPr bwMode="auto">
          <a:xfrm>
            <a:off x="5411100" y="4404665"/>
            <a:ext cx="0" cy="417597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2092113" y="5396046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200" b="1" dirty="0">
                <a:solidFill>
                  <a:srgbClr val="002B5C"/>
                </a:solidFill>
              </a:rPr>
              <a:t>germline SNPs</a:t>
            </a:r>
          </a:p>
        </p:txBody>
      </p:sp>
      <p:cxnSp>
        <p:nvCxnSpPr>
          <p:cNvPr id="16" name="Curved Connector 6"/>
          <p:cNvCxnSpPr>
            <a:cxnSpLocks noChangeShapeType="1"/>
          </p:cNvCxnSpPr>
          <p:nvPr/>
        </p:nvCxnSpPr>
        <p:spPr bwMode="auto">
          <a:xfrm flipH="1">
            <a:off x="2953393" y="5108233"/>
            <a:ext cx="511046" cy="384488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284404" y="5396600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200" b="1" dirty="0">
                <a:solidFill>
                  <a:srgbClr val="002B5C"/>
                </a:solidFill>
              </a:rPr>
              <a:t>germline INDELs</a:t>
            </a:r>
          </a:p>
        </p:txBody>
      </p:sp>
      <p:cxnSp>
        <p:nvCxnSpPr>
          <p:cNvPr id="18" name="Curved Connector 6"/>
          <p:cNvCxnSpPr>
            <a:cxnSpLocks noChangeShapeType="1"/>
          </p:cNvCxnSpPr>
          <p:nvPr/>
        </p:nvCxnSpPr>
        <p:spPr bwMode="auto">
          <a:xfrm>
            <a:off x="3464441" y="5103667"/>
            <a:ext cx="478072" cy="405765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urved Connector 6"/>
          <p:cNvCxnSpPr>
            <a:cxnSpLocks noChangeShapeType="1"/>
          </p:cNvCxnSpPr>
          <p:nvPr/>
        </p:nvCxnSpPr>
        <p:spPr bwMode="auto">
          <a:xfrm flipH="1">
            <a:off x="4991218" y="5114308"/>
            <a:ext cx="511046" cy="384488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 bwMode="auto">
          <a:xfrm>
            <a:off x="4307800" y="5388650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200" b="1" dirty="0">
                <a:solidFill>
                  <a:srgbClr val="002B5C"/>
                </a:solidFill>
              </a:rPr>
              <a:t>somatic SNPs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5356507" y="5373843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200" b="1" dirty="0">
                <a:solidFill>
                  <a:srgbClr val="002B5C"/>
                </a:solidFill>
              </a:rPr>
              <a:t>somatic INDELs</a:t>
            </a:r>
          </a:p>
        </p:txBody>
      </p:sp>
      <p:cxnSp>
        <p:nvCxnSpPr>
          <p:cNvPr id="22" name="Curved Connector 6"/>
          <p:cNvCxnSpPr>
            <a:cxnSpLocks noChangeShapeType="1"/>
          </p:cNvCxnSpPr>
          <p:nvPr/>
        </p:nvCxnSpPr>
        <p:spPr bwMode="auto">
          <a:xfrm>
            <a:off x="5477099" y="5122173"/>
            <a:ext cx="478072" cy="405765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Elbow Connector 2"/>
          <p:cNvCxnSpPr>
            <a:stCxn id="90" idx="3"/>
          </p:cNvCxnSpPr>
          <p:nvPr/>
        </p:nvCxnSpPr>
        <p:spPr>
          <a:xfrm>
            <a:off x="5509122" y="2585457"/>
            <a:ext cx="1048709" cy="864470"/>
          </a:xfrm>
          <a:prstGeom prst="bentConnector3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/>
          <p:cNvSpPr/>
          <p:nvPr/>
        </p:nvSpPr>
        <p:spPr>
          <a:xfrm>
            <a:off x="0" y="3339242"/>
            <a:ext cx="2034357" cy="324578"/>
          </a:xfrm>
          <a:prstGeom prst="parallelogram">
            <a:avLst>
              <a:gd name="adj" fmla="val 49230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defTabSz="457200"/>
            <a:r>
              <a:rPr lang="en-US" sz="105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SV MODULE</a:t>
            </a:r>
            <a:endParaRPr lang="en-US" sz="105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Curved Connector 6"/>
          <p:cNvCxnSpPr>
            <a:cxnSpLocks noChangeShapeType="1"/>
          </p:cNvCxnSpPr>
          <p:nvPr/>
        </p:nvCxnSpPr>
        <p:spPr bwMode="auto">
          <a:xfrm flipH="1">
            <a:off x="7062256" y="3663820"/>
            <a:ext cx="511046" cy="384488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urved Connector 6"/>
          <p:cNvCxnSpPr>
            <a:cxnSpLocks noChangeShapeType="1"/>
          </p:cNvCxnSpPr>
          <p:nvPr/>
        </p:nvCxnSpPr>
        <p:spPr bwMode="auto">
          <a:xfrm>
            <a:off x="7783819" y="3666548"/>
            <a:ext cx="478072" cy="405765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557830" y="4082101"/>
            <a:ext cx="1167281" cy="383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black"/>
                </a:solidFill>
              </a:rPr>
              <a:t>Germline</a:t>
            </a:r>
          </a:p>
        </p:txBody>
      </p:sp>
      <p:sp>
        <p:nvSpPr>
          <p:cNvPr id="30" name="Oval 29"/>
          <p:cNvSpPr/>
          <p:nvPr/>
        </p:nvSpPr>
        <p:spPr>
          <a:xfrm>
            <a:off x="7846014" y="4081937"/>
            <a:ext cx="1167281" cy="383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350" dirty="0">
                <a:solidFill>
                  <a:prstClr val="black"/>
                </a:solidFill>
              </a:rPr>
              <a:t>Somatic</a:t>
            </a:r>
          </a:p>
        </p:txBody>
      </p:sp>
      <p:cxnSp>
        <p:nvCxnSpPr>
          <p:cNvPr id="36" name="Curved Connector 6"/>
          <p:cNvCxnSpPr>
            <a:cxnSpLocks noChangeShapeType="1"/>
          </p:cNvCxnSpPr>
          <p:nvPr/>
        </p:nvCxnSpPr>
        <p:spPr bwMode="auto">
          <a:xfrm>
            <a:off x="7125879" y="4465178"/>
            <a:ext cx="0" cy="417597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 bwMode="auto">
          <a:xfrm>
            <a:off x="6444313" y="4822263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350" b="1" dirty="0" err="1">
                <a:solidFill>
                  <a:srgbClr val="002B5C"/>
                </a:solidFill>
              </a:rPr>
              <a:t>CNVnator</a:t>
            </a:r>
            <a:endParaRPr lang="en-US" sz="1350" b="1" dirty="0">
              <a:solidFill>
                <a:srgbClr val="002B5C"/>
              </a:solidFill>
            </a:endParaRPr>
          </a:p>
        </p:txBody>
      </p:sp>
      <p:cxnSp>
        <p:nvCxnSpPr>
          <p:cNvPr id="38" name="Curved Connector 6"/>
          <p:cNvCxnSpPr>
            <a:cxnSpLocks noChangeShapeType="1"/>
          </p:cNvCxnSpPr>
          <p:nvPr/>
        </p:nvCxnSpPr>
        <p:spPr bwMode="auto">
          <a:xfrm>
            <a:off x="7045935" y="5131739"/>
            <a:ext cx="0" cy="417597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 bwMode="auto">
          <a:xfrm>
            <a:off x="6379462" y="5596935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200" b="1" dirty="0">
                <a:solidFill>
                  <a:srgbClr val="002B5C"/>
                </a:solidFill>
              </a:rPr>
              <a:t>germline CNVs</a:t>
            </a:r>
          </a:p>
        </p:txBody>
      </p:sp>
      <p:cxnSp>
        <p:nvCxnSpPr>
          <p:cNvPr id="40" name="Curved Connector 6"/>
          <p:cNvCxnSpPr>
            <a:cxnSpLocks noChangeShapeType="1"/>
          </p:cNvCxnSpPr>
          <p:nvPr/>
        </p:nvCxnSpPr>
        <p:spPr bwMode="auto">
          <a:xfrm>
            <a:off x="8429654" y="4465178"/>
            <a:ext cx="0" cy="417597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 bwMode="auto">
          <a:xfrm>
            <a:off x="7724541" y="4815834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350" b="1" dirty="0" err="1">
                <a:solidFill>
                  <a:srgbClr val="002B5C"/>
                </a:solidFill>
              </a:rPr>
              <a:t>Somatator</a:t>
            </a:r>
            <a:endParaRPr lang="en-US" sz="1350" b="1" dirty="0">
              <a:solidFill>
                <a:srgbClr val="002B5C"/>
              </a:solidFill>
            </a:endParaRPr>
          </a:p>
        </p:txBody>
      </p:sp>
      <p:cxnSp>
        <p:nvCxnSpPr>
          <p:cNvPr id="42" name="Curved Connector 6"/>
          <p:cNvCxnSpPr>
            <a:cxnSpLocks noChangeShapeType="1"/>
          </p:cNvCxnSpPr>
          <p:nvPr/>
        </p:nvCxnSpPr>
        <p:spPr bwMode="auto">
          <a:xfrm>
            <a:off x="8447335" y="5110341"/>
            <a:ext cx="0" cy="417597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 bwMode="auto">
          <a:xfrm>
            <a:off x="7698412" y="5578478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200" b="1" dirty="0">
                <a:solidFill>
                  <a:srgbClr val="002B5C"/>
                </a:solidFill>
              </a:rPr>
              <a:t>somatic CNVs</a:t>
            </a:r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1926773" y="2547462"/>
            <a:ext cx="1255048" cy="984050"/>
          </a:xfrm>
          <a:prstGeom prst="bentConnector3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arallelogram 46"/>
          <p:cNvSpPr/>
          <p:nvPr/>
        </p:nvSpPr>
        <p:spPr>
          <a:xfrm>
            <a:off x="6574560" y="3386684"/>
            <a:ext cx="2128078" cy="384539"/>
          </a:xfrm>
          <a:prstGeom prst="parallelogram">
            <a:avLst>
              <a:gd name="adj" fmla="val 49230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defTabSz="457200"/>
            <a:r>
              <a:rPr lang="en-US" sz="105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CNV CALLING </a:t>
            </a:r>
            <a:r>
              <a:rPr lang="en-US" sz="105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cxnSp>
        <p:nvCxnSpPr>
          <p:cNvPr id="49" name="Curved Connector 6"/>
          <p:cNvCxnSpPr>
            <a:cxnSpLocks noChangeShapeType="1"/>
          </p:cNvCxnSpPr>
          <p:nvPr/>
        </p:nvCxnSpPr>
        <p:spPr bwMode="auto">
          <a:xfrm>
            <a:off x="1030801" y="3664341"/>
            <a:ext cx="4623" cy="538619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 bwMode="auto">
          <a:xfrm>
            <a:off x="111973" y="4216931"/>
            <a:ext cx="1980140" cy="27384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800">
                <a:solidFill>
                  <a:srgbClr val="002B5C"/>
                </a:solidFill>
              </a:rPr>
              <a:t>CREST</a:t>
            </a:r>
            <a:endParaRPr lang="en-US" sz="1800" dirty="0">
              <a:solidFill>
                <a:srgbClr val="002B5C"/>
              </a:solidFill>
            </a:endParaRPr>
          </a:p>
        </p:txBody>
      </p:sp>
      <p:cxnSp>
        <p:nvCxnSpPr>
          <p:cNvPr id="52" name="Curved Connector 6"/>
          <p:cNvCxnSpPr>
            <a:cxnSpLocks noChangeShapeType="1"/>
          </p:cNvCxnSpPr>
          <p:nvPr/>
        </p:nvCxnSpPr>
        <p:spPr bwMode="auto">
          <a:xfrm flipH="1">
            <a:off x="721520" y="4498287"/>
            <a:ext cx="309281" cy="605380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6"/>
          <p:cNvCxnSpPr>
            <a:cxnSpLocks noChangeShapeType="1"/>
          </p:cNvCxnSpPr>
          <p:nvPr/>
        </p:nvCxnSpPr>
        <p:spPr bwMode="auto">
          <a:xfrm>
            <a:off x="1058667" y="4492369"/>
            <a:ext cx="305383" cy="551516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 bwMode="auto">
          <a:xfrm>
            <a:off x="-164218" y="4989355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200" b="1" dirty="0">
                <a:solidFill>
                  <a:srgbClr val="002B5C"/>
                </a:solidFill>
              </a:rPr>
              <a:t>germline SVs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43665" y="4967145"/>
            <a:ext cx="1445588" cy="399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old" pitchFamily="-107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pPr defTabSz="457200"/>
            <a:r>
              <a:rPr lang="en-US" sz="1200" b="1" dirty="0">
                <a:solidFill>
                  <a:srgbClr val="002B5C"/>
                </a:solidFill>
              </a:rPr>
              <a:t>somatic SVs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0692" y="389376"/>
            <a:ext cx="8590665" cy="105847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Pipeline to generate catalogue of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genomic </a:t>
            </a:r>
            <a:r>
              <a:rPr lang="en-US" sz="3600" dirty="0"/>
              <a:t>variants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078" y="3930557"/>
            <a:ext cx="1995482" cy="1815882"/>
          </a:xfrm>
          <a:prstGeom prst="rect">
            <a:avLst/>
          </a:prstGeom>
          <a:noFill/>
          <a:ln w="28575">
            <a:solidFill>
              <a:srgbClr val="FF80E7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40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 txBox="1">
            <a:spLocks/>
          </p:cNvSpPr>
          <p:nvPr/>
        </p:nvSpPr>
        <p:spPr>
          <a:xfrm>
            <a:off x="350044" y="858661"/>
            <a:ext cx="8443912" cy="5327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Functional annotation &amp; prioritization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coding &amp; non-coding</a:t>
            </a:r>
          </a:p>
          <a:p>
            <a:pPr lvl="1">
              <a:lnSpc>
                <a:spcPct val="150000"/>
              </a:lnSpc>
              <a:buFont typeface="LucidaGrande" charset="0"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identification of candidate drivers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Deciphering somatic mutation profiles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mutational spectrum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mutational signatures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Frequency of mutated genes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most frequently mutated genes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frequency of known cancer </a:t>
            </a:r>
            <a:r>
              <a:rPr lang="en-US" sz="1800" dirty="0" smtClean="0">
                <a:solidFill>
                  <a:prstClr val="black"/>
                </a:solidFill>
              </a:rPr>
              <a:t>genes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high-functional impact mutations only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Comparison between IBC </a:t>
            </a:r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</a:rPr>
              <a:t>vs. </a:t>
            </a:r>
            <a:r>
              <a:rPr lang="en-US" sz="2800" b="1" dirty="0" smtClean="0">
                <a:solidFill>
                  <a:srgbClr val="00B050"/>
                </a:solidFill>
              </a:rPr>
              <a:t>Non-IBC samples</a:t>
            </a:r>
          </a:p>
          <a:p>
            <a:pPr lvl="1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 Light" charset="0"/>
                <a:ea typeface="Calibri Light" charset="0"/>
                <a:cs typeface="Calibri Light" charset="0"/>
              </a:rPr>
              <a:t>Overview of somatic variants analysis</a:t>
            </a:r>
            <a:endParaRPr lang="en-US" sz="3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429" y="974912"/>
            <a:ext cx="2576457" cy="1892289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4172"/>
          <a:stretch/>
        </p:blipFill>
        <p:spPr>
          <a:xfrm>
            <a:off x="6112711" y="3043457"/>
            <a:ext cx="2681245" cy="1286498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063" y="3043457"/>
            <a:ext cx="1645612" cy="1286498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869" y="4383743"/>
            <a:ext cx="4084171" cy="16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mutated in &gt;=2 samples</a:t>
            </a:r>
          </a:p>
          <a:p>
            <a:endParaRPr lang="en-US" dirty="0" smtClean="0"/>
          </a:p>
          <a:p>
            <a:r>
              <a:rPr lang="en-US" dirty="0" smtClean="0"/>
              <a:t>recurrent “modules”</a:t>
            </a:r>
          </a:p>
          <a:p>
            <a:pPr lvl="1"/>
            <a:r>
              <a:rPr lang="en-US" dirty="0" smtClean="0"/>
              <a:t>genes</a:t>
            </a:r>
          </a:p>
          <a:p>
            <a:pPr lvl="1"/>
            <a:r>
              <a:rPr lang="en-US" dirty="0" smtClean="0"/>
              <a:t>non-coding regulatory modules: promoters, enhancers, DNase I hypersensitive sites (DHS), TF binding sites, etc.</a:t>
            </a:r>
          </a:p>
          <a:p>
            <a:pPr lvl="1"/>
            <a:endParaRPr lang="en-US" dirty="0"/>
          </a:p>
          <a:p>
            <a:r>
              <a:rPr lang="en-US" dirty="0" smtClean="0"/>
              <a:t>recurrent positions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58683" y="5186150"/>
            <a:ext cx="4445000" cy="611304"/>
            <a:chOff x="2103841" y="5049673"/>
            <a:chExt cx="4445000" cy="6113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3841" y="5127577"/>
              <a:ext cx="4445000" cy="533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21121" y="5049673"/>
              <a:ext cx="2047165" cy="232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74961" y="5127577"/>
              <a:ext cx="10918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03079" y="5075257"/>
              <a:ext cx="10918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0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8"/>
            <a:ext cx="7886700" cy="1325563"/>
          </a:xfrm>
        </p:spPr>
        <p:txBody>
          <a:bodyPr/>
          <a:lstStyle/>
          <a:p>
            <a:r>
              <a:rPr lang="en-US" dirty="0" smtClean="0"/>
              <a:t>Recurrent Modules across IBC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10" y="1291927"/>
            <a:ext cx="8187805" cy="4351338"/>
          </a:xfrm>
        </p:spPr>
        <p:txBody>
          <a:bodyPr/>
          <a:lstStyle/>
          <a:p>
            <a:r>
              <a:rPr lang="en-US" b="1" dirty="0" smtClean="0"/>
              <a:t>Gene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b="1" dirty="0" smtClean="0"/>
              <a:t>FLG2</a:t>
            </a:r>
            <a:r>
              <a:rPr lang="en-US" sz="1600" dirty="0" smtClean="0"/>
              <a:t>: </a:t>
            </a:r>
            <a:r>
              <a:rPr lang="en-US" sz="1600" dirty="0" err="1" smtClean="0"/>
              <a:t>Filaggrin</a:t>
            </a:r>
            <a:r>
              <a:rPr lang="en-US" sz="1600" dirty="0" smtClean="0"/>
              <a:t> Family Member 2; ion binding &amp; structural molecule activity; </a:t>
            </a:r>
            <a:r>
              <a:rPr lang="en-US" sz="1600" dirty="0" err="1" smtClean="0"/>
              <a:t>paralog</a:t>
            </a:r>
            <a:r>
              <a:rPr lang="en-US" sz="1600" dirty="0" smtClean="0"/>
              <a:t> to TCHHL1</a:t>
            </a:r>
          </a:p>
          <a:p>
            <a:r>
              <a:rPr lang="en-US" sz="1600" dirty="0" smtClean="0"/>
              <a:t>Altered in 2/119 (1.68%) BRCA; 2/24 (8.33%) </a:t>
            </a:r>
            <a:r>
              <a:rPr lang="en-US" sz="1600" dirty="0" err="1" smtClean="0"/>
              <a:t>Lung_Adeno</a:t>
            </a:r>
            <a:r>
              <a:rPr lang="en-US" sz="1600" dirty="0" smtClean="0"/>
              <a:t> samples</a:t>
            </a:r>
          </a:p>
          <a:p>
            <a:endParaRPr lang="en-US" sz="1600" dirty="0" smtClean="0"/>
          </a:p>
          <a:p>
            <a:r>
              <a:rPr lang="en-US" b="1" dirty="0" smtClean="0"/>
              <a:t>Non-coding regulatory modules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688536"/>
            <a:ext cx="89535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43" y="4685833"/>
            <a:ext cx="7515937" cy="13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0730"/>
            <a:ext cx="7886700" cy="1325563"/>
          </a:xfrm>
        </p:spPr>
        <p:txBody>
          <a:bodyPr/>
          <a:lstStyle/>
          <a:p>
            <a:r>
              <a:rPr lang="en-US" dirty="0" smtClean="0"/>
              <a:t>LARVA: Large-scale Analysis of Variants in noncoding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5681"/>
            <a:ext cx="7886700" cy="435133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Identify highly mutated regulatory sites </a:t>
            </a:r>
            <a:r>
              <a:rPr lang="en-US" dirty="0" smtClean="0"/>
              <a:t>that could potentially be noncoding drivers</a:t>
            </a:r>
          </a:p>
          <a:p>
            <a:r>
              <a:rPr lang="en-US" dirty="0" smtClean="0"/>
              <a:t>Derived </a:t>
            </a:r>
            <a:r>
              <a:rPr lang="en-US" dirty="0"/>
              <a:t>an accurate model of </a:t>
            </a:r>
            <a:r>
              <a:rPr lang="en-US" dirty="0">
                <a:solidFill>
                  <a:srgbClr val="00B050"/>
                </a:solidFill>
              </a:rPr>
              <a:t>the background mutation rates </a:t>
            </a:r>
            <a:r>
              <a:rPr lang="en-US" dirty="0"/>
              <a:t>of noncoding elements in cancer genomes.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ntegrates a comprehensive set of noncoding functional elements, modeling their mutation count with a </a:t>
            </a:r>
            <a:r>
              <a:rPr lang="en-US" dirty="0" smtClean="0">
                <a:solidFill>
                  <a:srgbClr val="00B050"/>
                </a:solidFill>
              </a:rPr>
              <a:t>beta-binomial distribution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</a:t>
            </a:r>
            <a:r>
              <a:rPr lang="en-US" dirty="0" smtClean="0"/>
              <a:t>sed regional genomic features such as </a:t>
            </a:r>
            <a:r>
              <a:rPr lang="en-US" dirty="0" smtClean="0">
                <a:solidFill>
                  <a:srgbClr val="00B050"/>
                </a:solidFill>
              </a:rPr>
              <a:t>replication timing </a:t>
            </a:r>
            <a:r>
              <a:rPr lang="en-US" dirty="0" smtClean="0"/>
              <a:t>to better estimate local mutation rates and mutational enrichments.</a:t>
            </a:r>
          </a:p>
          <a:p>
            <a:r>
              <a:rPr lang="en-US" dirty="0" smtClean="0"/>
              <a:t>Demonstrated its </a:t>
            </a:r>
            <a:r>
              <a:rPr lang="en-US" dirty="0"/>
              <a:t>effectiveness on </a:t>
            </a:r>
            <a:r>
              <a:rPr lang="en-US" dirty="0">
                <a:solidFill>
                  <a:srgbClr val="00B050"/>
                </a:solidFill>
              </a:rPr>
              <a:t>760</a:t>
            </a:r>
            <a:r>
              <a:rPr lang="en-US" dirty="0"/>
              <a:t> whole-genome tumor 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7371" y="6300277"/>
            <a:ext cx="59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Lochovsky</a:t>
            </a:r>
            <a:r>
              <a:rPr lang="en-US" dirty="0"/>
              <a:t>, Lucas, et </a:t>
            </a:r>
            <a:r>
              <a:rPr lang="en-US" dirty="0" smtClean="0"/>
              <a:t>al. </a:t>
            </a:r>
            <a:r>
              <a:rPr lang="en-US" i="1" dirty="0" smtClean="0"/>
              <a:t>Nucleic </a:t>
            </a:r>
            <a:r>
              <a:rPr lang="en-US" i="1" dirty="0"/>
              <a:t>acids research</a:t>
            </a:r>
            <a:r>
              <a:rPr lang="en-US" dirty="0"/>
              <a:t> (2015): gkv803.</a:t>
            </a:r>
          </a:p>
        </p:txBody>
      </p:sp>
    </p:spTree>
    <p:extLst>
      <p:ext uri="{BB962C8B-B14F-4D97-AF65-F5344CB8AC3E}">
        <p14:creationId xmlns:p14="http://schemas.microsoft.com/office/powerpoint/2010/main" val="3259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1587"/>
            <a:ext cx="8372475" cy="1325563"/>
          </a:xfrm>
        </p:spPr>
        <p:txBody>
          <a:bodyPr/>
          <a:lstStyle/>
          <a:p>
            <a:r>
              <a:rPr lang="en-US" dirty="0" smtClean="0"/>
              <a:t>Highly mutated regions identified by LARVA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2059"/>
            <a:ext cx="7886700" cy="4351338"/>
          </a:xfrm>
        </p:spPr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84" y="1698627"/>
            <a:ext cx="7765232" cy="4486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0144" y="6354764"/>
            <a:ext cx="68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p-value</a:t>
            </a:r>
            <a:r>
              <a:rPr lang="en-US" dirty="0" smtClean="0"/>
              <a:t>: binomial </a:t>
            </a:r>
            <a:r>
              <a:rPr lang="en-US" dirty="0"/>
              <a:t>model with </a:t>
            </a:r>
            <a:r>
              <a:rPr lang="en-US" dirty="0" err="1"/>
              <a:t>repl</a:t>
            </a:r>
            <a:r>
              <a:rPr lang="en-US" dirty="0"/>
              <a:t> timing correction and BH </a:t>
            </a:r>
            <a:r>
              <a:rPr lang="en-US" dirty="0" smtClean="0"/>
              <a:t>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7755"/>
            <a:ext cx="7886700" cy="4351338"/>
          </a:xfrm>
        </p:spPr>
        <p:txBody>
          <a:bodyPr/>
          <a:lstStyle/>
          <a:p>
            <a:r>
              <a:rPr lang="en-US" dirty="0" smtClean="0"/>
              <a:t>DNase I Hypersensitive Sites (DHS)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0144" y="6354764"/>
            <a:ext cx="68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p-value</a:t>
            </a:r>
            <a:r>
              <a:rPr lang="en-US" dirty="0" smtClean="0"/>
              <a:t>: binomial </a:t>
            </a:r>
            <a:r>
              <a:rPr lang="en-US" dirty="0"/>
              <a:t>model with </a:t>
            </a:r>
            <a:r>
              <a:rPr lang="en-US" dirty="0" err="1"/>
              <a:t>repl</a:t>
            </a:r>
            <a:r>
              <a:rPr lang="en-US" dirty="0"/>
              <a:t> timing correction and BH </a:t>
            </a:r>
            <a:r>
              <a:rPr lang="en-US" dirty="0" smtClean="0"/>
              <a:t>adjustment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751098"/>
            <a:ext cx="6848475" cy="452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87" y="1600196"/>
            <a:ext cx="8191147" cy="98583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5762" y="1587"/>
            <a:ext cx="8372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Highly mutated regions identified by LARVA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positions across IBC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14963"/>
            <a:ext cx="7886700" cy="941388"/>
          </a:xfrm>
        </p:spPr>
        <p:txBody>
          <a:bodyPr>
            <a:noAutofit/>
          </a:bodyPr>
          <a:lstStyle/>
          <a:p>
            <a:r>
              <a:rPr lang="en-US" dirty="0"/>
              <a:t>d</a:t>
            </a:r>
            <a:r>
              <a:rPr lang="en-US" dirty="0" smtClean="0"/>
              <a:t>oubted it was too good to be true...</a:t>
            </a:r>
          </a:p>
          <a:p>
            <a:r>
              <a:rPr lang="en-US" dirty="0" smtClean="0"/>
              <a:t>manually check in IGV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2F0-FB47-D24F-AA7D-B4237A18148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939"/>
            <a:ext cx="9144000" cy="36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727</Words>
  <Application>Microsoft Macintosh PowerPoint</Application>
  <PresentationFormat>On-screen Show (4:3)</PresentationFormat>
  <Paragraphs>199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Calibri Light</vt:lpstr>
      <vt:lpstr>LucidaGrande</vt:lpstr>
      <vt:lpstr>Wingdings</vt:lpstr>
      <vt:lpstr>Arial</vt:lpstr>
      <vt:lpstr>Office Theme</vt:lpstr>
      <vt:lpstr>1_Office Theme</vt:lpstr>
      <vt:lpstr>2_Office Theme</vt:lpstr>
      <vt:lpstr>Somatic Mutations Analysis for IBC WGS data</vt:lpstr>
      <vt:lpstr>Pipeline to generate catalogue of  genomic variants </vt:lpstr>
      <vt:lpstr>Overview of somatic variants analysis</vt:lpstr>
      <vt:lpstr>Summary of recurrence</vt:lpstr>
      <vt:lpstr>Recurrent Modules across IBC samples</vt:lpstr>
      <vt:lpstr>LARVA: Large-scale Analysis of Variants in noncoding Annotations</vt:lpstr>
      <vt:lpstr>Highly mutated regions identified by LARVA</vt:lpstr>
      <vt:lpstr>PowerPoint Presentation</vt:lpstr>
      <vt:lpstr>Recurrent positions across IBC samples</vt:lpstr>
      <vt:lpstr>Visualize recurrent variants in IGV</vt:lpstr>
      <vt:lpstr>Visualize recurrent variants in IGV</vt:lpstr>
      <vt:lpstr>Number of mutations by filters</vt:lpstr>
      <vt:lpstr>PowerPoint Presentation</vt:lpstr>
      <vt:lpstr>PowerPoint Presentation</vt:lpstr>
      <vt:lpstr>Pathway and network analysis of  cancer genomes</vt:lpstr>
      <vt:lpstr>PowerPoint Presentation</vt:lpstr>
      <vt:lpstr>Pathway and network analysis of  cancer genomes</vt:lpstr>
      <vt:lpstr>Summary of somatic variants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Xiaotong Li</dc:creator>
  <cp:lastModifiedBy>Xiaotong Li</cp:lastModifiedBy>
  <cp:revision>109</cp:revision>
  <dcterms:created xsi:type="dcterms:W3CDTF">2016-06-22T20:50:47Z</dcterms:created>
  <dcterms:modified xsi:type="dcterms:W3CDTF">2016-06-23T18:15:25Z</dcterms:modified>
</cp:coreProperties>
</file>