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76" r:id="rId11"/>
    <p:sldId id="264" r:id="rId12"/>
    <p:sldId id="265" r:id="rId13"/>
    <p:sldId id="277" r:id="rId14"/>
    <p:sldId id="266" r:id="rId15"/>
    <p:sldId id="274" r:id="rId16"/>
    <p:sldId id="273" r:id="rId17"/>
    <p:sldId id="275" r:id="rId18"/>
    <p:sldId id="271" r:id="rId19"/>
    <p:sldId id="272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2"/>
    <p:restoredTop sz="94634"/>
  </p:normalViewPr>
  <p:slideViewPr>
    <p:cSldViewPr snapToGrid="0" snapToObjects="1">
      <p:cViewPr>
        <p:scale>
          <a:sx n="153" d="100"/>
          <a:sy n="153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FB417-1ED5-9B43-9162-50E4358E821F}" type="datetimeFigureOut">
              <a:rPr lang="en-US" smtClean="0"/>
              <a:t>6/8/16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E3A99-162A-8746-8EDA-F04FD6A98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0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E3A99-162A-8746-8EDA-F04FD6A98D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0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3DFC-27A5-9244-9653-2EEDB2A43D07}" type="datetime1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5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961E-2B46-004A-A641-F5C3AB9930E1}" type="datetime1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1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89E8-6A6D-B94A-869A-44EF7F2810EF}" type="datetime1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6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8E0B-A2E7-5246-88D8-FF024094D23F}" type="datetime1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1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5047-E4BE-524E-BDA5-5379BC8A8B64}" type="datetime1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7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B2CD-3557-C741-AF3E-0A4E818F4623}" type="datetime1">
              <a:rPr lang="en-US" smtClean="0"/>
              <a:t>6/8/16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7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5F72-31EB-564C-AB5A-DD931A13BE39}" type="datetime1">
              <a:rPr lang="en-US" smtClean="0"/>
              <a:t>6/8/16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9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D292-DF10-D842-9E34-24CD7CBA1FCA}" type="datetime1">
              <a:rPr lang="en-US" smtClean="0"/>
              <a:t>6/8/16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3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466D-4C78-B74F-B292-A15F4BE13B89}" type="datetime1">
              <a:rPr lang="en-US" smtClean="0"/>
              <a:t>6/8/16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FFB2-4D8D-A34B-BB8E-585AE2320B1A}" type="datetime1">
              <a:rPr lang="en-US" smtClean="0"/>
              <a:t>6/8/16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EDED-25C2-4249-BAF3-48F6D7C7C3F2}" type="datetime1">
              <a:rPr lang="en-US" smtClean="0"/>
              <a:t>6/8/16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EB1E5-4FC9-6C41-A7D3-8650C821C7A3}" type="datetime1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B92E8-D94D-7F4E-A924-5A12CB70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CHAS project</a:t>
            </a:r>
            <a:br>
              <a:rPr lang="en-US" dirty="0" smtClean="0"/>
            </a:br>
            <a:r>
              <a:rPr lang="en-US" dirty="0" smtClean="0"/>
              <a:t>Pilot study of the microbiome of sputum from asthmatic patients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08 Jun 2016</a:t>
            </a:r>
          </a:p>
          <a:p>
            <a:r>
              <a:rPr lang="en-US" dirty="0" smtClean="0"/>
              <a:t>Dan Spakowicz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61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of the relative abundances of fungi (Genus level)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10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93" y="2124614"/>
            <a:ext cx="3959018" cy="395901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2" y="2124614"/>
            <a:ext cx="4079044" cy="407904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" y="2124614"/>
            <a:ext cx="3959018" cy="3959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755282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Original classification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38448" y="169068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EPR3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68652" y="169068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0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by relative abundances of bacteria (Genus level)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06" y="2434463"/>
            <a:ext cx="3843336" cy="38433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2357310"/>
            <a:ext cx="3921111" cy="3921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75" y="2298689"/>
            <a:ext cx="3979732" cy="39797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1755282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Original classification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38448" y="169068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EPR3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668652" y="169068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94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by relative </a:t>
            </a:r>
            <a:r>
              <a:rPr lang="en-US" dirty="0" err="1" smtClean="0"/>
              <a:t>abudances</a:t>
            </a:r>
            <a:r>
              <a:rPr lang="en-US" dirty="0" smtClean="0"/>
              <a:t> of both fungi and bacteria (Genus level)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73" y="2223293"/>
            <a:ext cx="3896419" cy="38964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8" y="2232043"/>
            <a:ext cx="3936000" cy="393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54" y="2286814"/>
            <a:ext cx="3881229" cy="38812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1755282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Original classification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38448" y="169068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EPR3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668652" y="169068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71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 by asthma severity</a:t>
            </a:r>
          </a:p>
          <a:p>
            <a:pPr lvl="1"/>
            <a:r>
              <a:rPr lang="en-US" dirty="0" smtClean="0"/>
              <a:t>PCA </a:t>
            </a:r>
          </a:p>
          <a:p>
            <a:pPr lvl="2"/>
            <a:r>
              <a:rPr lang="en-US" dirty="0" smtClean="0"/>
              <a:t>Bacteria relative abundances (16S)</a:t>
            </a:r>
          </a:p>
          <a:p>
            <a:pPr lvl="2"/>
            <a:r>
              <a:rPr lang="en-US" dirty="0" smtClean="0"/>
              <a:t>Fungi relative abundances (ITS)</a:t>
            </a:r>
          </a:p>
          <a:p>
            <a:pPr lvl="2"/>
            <a:r>
              <a:rPr lang="en-US" dirty="0" smtClean="0"/>
              <a:t>Both</a:t>
            </a:r>
          </a:p>
          <a:p>
            <a:r>
              <a:rPr lang="en-US" dirty="0" smtClean="0"/>
              <a:t>Correlation with clinical parameters</a:t>
            </a:r>
          </a:p>
          <a:p>
            <a:pPr lvl="1"/>
            <a:r>
              <a:rPr lang="en-US" dirty="0" smtClean="0"/>
              <a:t>Pearson correlation, Bonferroni correction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93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clinical </a:t>
            </a:r>
            <a:r>
              <a:rPr lang="en-US" dirty="0" smtClean="0"/>
              <a:t>data in the context of asthma </a:t>
            </a:r>
            <a:r>
              <a:rPr lang="en-US" dirty="0" err="1" smtClean="0"/>
              <a:t>phenotyopes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0728" y="4304566"/>
            <a:ext cx="2746729" cy="511174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200" dirty="0" smtClean="0"/>
              <a:t>BMI &gt;30, 4/10 </a:t>
            </a:r>
            <a:r>
              <a:rPr lang="de-DE" sz="1200" dirty="0" err="1" smtClean="0"/>
              <a:t>patients</a:t>
            </a:r>
            <a:r>
              <a:rPr lang="de-DE" sz="1200" dirty="0" smtClean="0"/>
              <a:t> 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49" y="2105554"/>
            <a:ext cx="9044851" cy="3027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8" y="6429375"/>
            <a:ext cx="1127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Wenzel</a:t>
            </a:r>
            <a:r>
              <a:rPr lang="en-US" dirty="0"/>
              <a:t>, S. E. Asthma phenotypes: the evolution from clinical to molecular approaches. </a:t>
            </a:r>
            <a:r>
              <a:rPr lang="en-US" i="1" dirty="0"/>
              <a:t>Nat Med</a:t>
            </a:r>
            <a:r>
              <a:rPr lang="en-US" dirty="0"/>
              <a:t> </a:t>
            </a:r>
            <a:r>
              <a:rPr lang="en-US" b="1" dirty="0"/>
              <a:t>18,</a:t>
            </a:r>
            <a:r>
              <a:rPr lang="en-US" dirty="0"/>
              <a:t> 716–725 (2012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30265" y="3168299"/>
            <a:ext cx="2625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Absolute.Cell.Count</a:t>
            </a:r>
            <a:r>
              <a:rPr lang="en-US" sz="1200" dirty="0"/>
              <a:t>...</a:t>
            </a:r>
            <a:r>
              <a:rPr lang="en-US" sz="1200" dirty="0" err="1"/>
              <a:t>Eosiniphils</a:t>
            </a:r>
            <a:r>
              <a:rPr lang="en-US" sz="1200" dirty="0"/>
              <a:t>..Blood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98000" y="4815740"/>
            <a:ext cx="2699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Absolute.Cell.Count</a:t>
            </a:r>
            <a:r>
              <a:rPr lang="en-US" sz="1200" dirty="0"/>
              <a:t>...</a:t>
            </a:r>
            <a:r>
              <a:rPr lang="en-US" sz="1200" dirty="0" err="1"/>
              <a:t>Neutrophils..Blood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398000" y="2424997"/>
            <a:ext cx="269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Feel.bothered.by.or.have.to.avoid.going.outside.because.of.WEATHER.OR.AIR.POLLUTION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9398000" y="1976679"/>
            <a:ext cx="2699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Feel.bothered.by.or.have.to.avoid.DUST.in.the.environment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9330265" y="3465568"/>
            <a:ext cx="2960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IL-5 column in dataset, but all values missing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9330265" y="3836616"/>
            <a:ext cx="2960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IL-9 column in dataset, but all values missing</a:t>
            </a:r>
            <a:endParaRPr lang="en-US" sz="1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9398000" y="3134431"/>
            <a:ext cx="260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398000" y="3742567"/>
            <a:ext cx="260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398000" y="4235099"/>
            <a:ext cx="260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398000" y="4751566"/>
            <a:ext cx="260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755465" y="1353540"/>
            <a:ext cx="189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smtClean="0"/>
              <a:t>the clinical data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98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 between the relative abundance of </a:t>
            </a:r>
            <a:r>
              <a:rPr lang="en-US" dirty="0"/>
              <a:t>Lactobacillus </a:t>
            </a:r>
            <a:r>
              <a:rPr lang="en-US" dirty="0" smtClean="0"/>
              <a:t>and the number of hospitalizations in one’s lifetime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86" y="1715293"/>
            <a:ext cx="5065713" cy="506571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6" y="1915325"/>
            <a:ext cx="4806149" cy="480614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86EF-E288-764A-93DC-3E1A41CCFB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precedence for Lactobacillus association with asthma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2425" y="2120896"/>
            <a:ext cx="11487150" cy="16253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158700" rIns="0" bIns="7935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1. Yu</a:t>
            </a:r>
            <a:r>
              <a:rPr lang="en-US" dirty="0"/>
              <a:t>, J. </a:t>
            </a:r>
            <a:r>
              <a:rPr lang="en-US" i="1" dirty="0"/>
              <a:t>et al.</a:t>
            </a:r>
            <a:r>
              <a:rPr lang="en-US" dirty="0"/>
              <a:t> The effects of Lactobacillus </a:t>
            </a:r>
            <a:r>
              <a:rPr lang="en-US" dirty="0" err="1"/>
              <a:t>rhamnosus</a:t>
            </a:r>
            <a:r>
              <a:rPr lang="en-US" dirty="0"/>
              <a:t> on the prevention of asthma in a murine model. </a:t>
            </a:r>
            <a:r>
              <a:rPr lang="en-US" i="1" dirty="0"/>
              <a:t>Allergy, asthma &amp; immunology research</a:t>
            </a:r>
            <a:r>
              <a:rPr lang="en-US" dirty="0"/>
              <a:t> </a:t>
            </a:r>
            <a:r>
              <a:rPr lang="en-US" b="1" dirty="0"/>
              <a:t>2,</a:t>
            </a:r>
            <a:r>
              <a:rPr lang="en-US" dirty="0"/>
              <a:t> 199–205 (2010</a:t>
            </a:r>
            <a:r>
              <a:rPr lang="en-US" dirty="0" smtClean="0"/>
              <a:t>).</a:t>
            </a:r>
            <a:endParaRPr lang="en-US" dirty="0" smtClean="0">
              <a:solidFill>
                <a:srgbClr val="642A8F"/>
              </a:solidFill>
              <a:latin typeface="Arial" charset="0"/>
            </a:endParaRPr>
          </a:p>
          <a:p>
            <a:endParaRPr lang="en-US" dirty="0">
              <a:solidFill>
                <a:srgbClr val="642A8F"/>
              </a:solidFill>
              <a:latin typeface="Arial" charset="0"/>
            </a:endParaRPr>
          </a:p>
          <a:p>
            <a:r>
              <a:rPr lang="en-US" dirty="0" smtClean="0"/>
              <a:t>“Oral </a:t>
            </a:r>
            <a:r>
              <a:rPr lang="en-US" dirty="0"/>
              <a:t>treatment with Lcr35 prior to sensitization can attenuate airway inflammation and </a:t>
            </a:r>
            <a:r>
              <a:rPr lang="en-US" dirty="0" err="1"/>
              <a:t>hyperreactivity</a:t>
            </a:r>
            <a:r>
              <a:rPr lang="en-US" dirty="0"/>
              <a:t> in a mouse model of allergic airway inflammation. These results suggest that Lcr35 may have potential for preventing asthma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1026" name="Picture 2" descr="orresponding aut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2425" y="4415636"/>
            <a:ext cx="113347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2. </a:t>
            </a:r>
            <a:r>
              <a:rPr lang="en-US" dirty="0" err="1" smtClean="0"/>
              <a:t>Thorburn</a:t>
            </a:r>
            <a:r>
              <a:rPr lang="en-US" dirty="0"/>
              <a:t>, A. N. </a:t>
            </a:r>
            <a:r>
              <a:rPr lang="en-US" i="1" dirty="0"/>
              <a:t>et al.</a:t>
            </a:r>
            <a:r>
              <a:rPr lang="en-US" dirty="0"/>
              <a:t> Evidence that asthma is a developmental origin disease influenced by maternal diet and bacterial metabolites. </a:t>
            </a:r>
            <a:r>
              <a:rPr lang="en-US" i="1" dirty="0"/>
              <a:t>Nat </a:t>
            </a:r>
            <a:r>
              <a:rPr lang="en-US" i="1" dirty="0" err="1"/>
              <a:t>Commun</a:t>
            </a:r>
            <a:r>
              <a:rPr lang="en-US" dirty="0"/>
              <a:t> </a:t>
            </a:r>
            <a:r>
              <a:rPr lang="en-US" b="1" dirty="0"/>
              <a:t>6,</a:t>
            </a:r>
            <a:r>
              <a:rPr lang="en-US" dirty="0"/>
              <a:t> 7320 (2015</a:t>
            </a:r>
            <a:r>
              <a:rPr lang="en-US" dirty="0" smtClean="0"/>
              <a:t>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s-IS" dirty="0" smtClean="0"/>
              <a:t>“…</a:t>
            </a:r>
            <a:r>
              <a:rPr lang="en-US" dirty="0" smtClean="0"/>
              <a:t>feeding </a:t>
            </a:r>
            <a:r>
              <a:rPr lang="en-US" dirty="0"/>
              <a:t>mice a high-</a:t>
            </a:r>
            <a:r>
              <a:rPr lang="en-US" dirty="0" err="1"/>
              <a:t>fibre</a:t>
            </a:r>
            <a:r>
              <a:rPr lang="en-US" dirty="0"/>
              <a:t> diet yields a distinctive gut microbiota, which increases the levels of the short-chain fatty acid, acetate. High-</a:t>
            </a:r>
            <a:r>
              <a:rPr lang="en-US" dirty="0" err="1"/>
              <a:t>fibre</a:t>
            </a:r>
            <a:r>
              <a:rPr lang="en-US" dirty="0"/>
              <a:t> or acetate-feeding led to marked suppression of allergic airways </a:t>
            </a:r>
            <a:r>
              <a:rPr lang="en-US" dirty="0" smtClean="0"/>
              <a:t>disease</a:t>
            </a:r>
            <a:r>
              <a:rPr lang="is-IS" dirty="0" smtClean="0"/>
              <a:t>…”</a:t>
            </a:r>
            <a:endParaRPr lang="en-US" dirty="0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86EF-E288-764A-93DC-3E1A41CCFB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31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" y="1764506"/>
            <a:ext cx="4910137" cy="4910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44" y="1690688"/>
            <a:ext cx="4983956" cy="498395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86EF-E288-764A-93DC-3E1A41CCFBE7}" type="slidenum">
              <a:rPr lang="en-US" smtClean="0"/>
              <a:t>17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9613" y="2174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Correlation between the relative abundance of </a:t>
            </a:r>
            <a:r>
              <a:rPr lang="en-US" dirty="0" err="1" smtClean="0"/>
              <a:t>Haemophilus</a:t>
            </a:r>
            <a:r>
              <a:rPr lang="en-US" dirty="0" smtClean="0"/>
              <a:t> and the number of oral corticosteroids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71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precedence for </a:t>
            </a:r>
            <a:r>
              <a:rPr lang="en-US" dirty="0" err="1" smtClean="0"/>
              <a:t>Haemophilus</a:t>
            </a:r>
            <a:r>
              <a:rPr lang="en-US" dirty="0" smtClean="0"/>
              <a:t> association with corticosteroid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225" y="2628901"/>
            <a:ext cx="11915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1.</a:t>
            </a:r>
            <a:r>
              <a:rPr lang="en-US" dirty="0" smtClean="0"/>
              <a:t> </a:t>
            </a:r>
            <a:r>
              <a:rPr lang="en-US" dirty="0" smtClean="0"/>
              <a:t>Earl</a:t>
            </a:r>
            <a:r>
              <a:rPr lang="en-US" dirty="0"/>
              <a:t>, C. S. </a:t>
            </a:r>
            <a:r>
              <a:rPr lang="en-US" i="1" dirty="0"/>
              <a:t>et al.</a:t>
            </a:r>
            <a:r>
              <a:rPr lang="en-US" dirty="0"/>
              <a:t> </a:t>
            </a:r>
            <a:r>
              <a:rPr lang="en-US" dirty="0" err="1"/>
              <a:t>Haemophilus</a:t>
            </a:r>
            <a:r>
              <a:rPr lang="en-US" dirty="0"/>
              <a:t> </a:t>
            </a:r>
            <a:r>
              <a:rPr lang="en-US" dirty="0" err="1"/>
              <a:t>influenzae</a:t>
            </a:r>
            <a:r>
              <a:rPr lang="en-US" dirty="0"/>
              <a:t> responds to glucocorticoids used in asthma therapy by modulation of biofilm formation and antibiotic resistance. </a:t>
            </a:r>
            <a:r>
              <a:rPr lang="en-US" i="1" dirty="0"/>
              <a:t>EMBO </a:t>
            </a:r>
            <a:r>
              <a:rPr lang="en-US" i="1" dirty="0" err="1"/>
              <a:t>Mol</a:t>
            </a:r>
            <a:r>
              <a:rPr lang="en-US" i="1" dirty="0"/>
              <a:t> Med</a:t>
            </a:r>
            <a:r>
              <a:rPr lang="en-US" dirty="0"/>
              <a:t> </a:t>
            </a:r>
            <a:r>
              <a:rPr lang="en-US" b="1" dirty="0"/>
              <a:t>7,</a:t>
            </a:r>
            <a:r>
              <a:rPr lang="en-US" dirty="0"/>
              <a:t> 1018–1033 (2015).</a:t>
            </a:r>
          </a:p>
          <a:p>
            <a:endParaRPr lang="en-US" baseline="30000" dirty="0"/>
          </a:p>
          <a:p>
            <a:endParaRPr lang="en-US" baseline="30000" dirty="0" smtClean="0"/>
          </a:p>
          <a:p>
            <a:r>
              <a:rPr lang="en-US" dirty="0" smtClean="0"/>
              <a:t>“Using </a:t>
            </a:r>
            <a:r>
              <a:rPr lang="en-US" dirty="0"/>
              <a:t>a mouse model of infection, we show that corticosteroid treatment promotes </a:t>
            </a:r>
            <a:r>
              <a:rPr lang="en-US" i="1" dirty="0"/>
              <a:t>H. </a:t>
            </a:r>
            <a:r>
              <a:rPr lang="en-US" i="1" dirty="0" err="1"/>
              <a:t>influenzae</a:t>
            </a:r>
            <a:r>
              <a:rPr lang="en-US" dirty="0"/>
              <a:t> persistence. 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86EF-E288-764A-93DC-3E1A41CCFB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3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correlation with fungi, despite literature precedence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5789" y="2410122"/>
            <a:ext cx="113299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Denning</a:t>
            </a:r>
            <a:r>
              <a:rPr lang="en-US" dirty="0"/>
              <a:t>, D. W., O’Driscoll, B. R., </a:t>
            </a:r>
            <a:r>
              <a:rPr lang="en-US" dirty="0" err="1"/>
              <a:t>Hogaboam</a:t>
            </a:r>
            <a:r>
              <a:rPr lang="en-US" dirty="0"/>
              <a:t>, C. M., Bowyer, P. &amp; Niven, R. M. The link between fungi and severe asthma: a summary of the evidence. </a:t>
            </a:r>
            <a:r>
              <a:rPr lang="en-US" i="1" dirty="0"/>
              <a:t>European Respiratory Journal</a:t>
            </a:r>
            <a:r>
              <a:rPr lang="en-US" dirty="0"/>
              <a:t> </a:t>
            </a:r>
            <a:r>
              <a:rPr lang="en-US" b="1" dirty="0"/>
              <a:t>27,</a:t>
            </a:r>
            <a:r>
              <a:rPr lang="en-US" dirty="0"/>
              <a:t> 615–626 (2006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 smtClean="0">
              <a:solidFill>
                <a:srgbClr val="000000"/>
              </a:solidFill>
              <a:latin typeface="Helvetica" charset="0"/>
            </a:endParaRPr>
          </a:p>
          <a:p>
            <a:endParaRPr lang="en-US" dirty="0">
              <a:solidFill>
                <a:srgbClr val="000000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Helvetica" charset="0"/>
              </a:rPr>
              <a:t>“Many </a:t>
            </a:r>
            <a:r>
              <a:rPr lang="en-US" dirty="0">
                <a:solidFill>
                  <a:srgbClr val="000000"/>
                </a:solidFill>
                <a:latin typeface="Helvetica" charset="0"/>
              </a:rPr>
              <a:t>airborne fungi are involved, including species of </a:t>
            </a:r>
            <a:r>
              <a:rPr lang="en-US" i="1" dirty="0" err="1">
                <a:solidFill>
                  <a:srgbClr val="000000"/>
                </a:solidFill>
                <a:latin typeface="Helvetica" charset="0"/>
              </a:rPr>
              <a:t>Alternaria</a:t>
            </a:r>
            <a:r>
              <a:rPr lang="en-US" dirty="0">
                <a:solidFill>
                  <a:srgbClr val="000000"/>
                </a:solidFill>
                <a:latin typeface="Helvetica" charset="0"/>
              </a:rPr>
              <a:t>, </a:t>
            </a:r>
            <a:r>
              <a:rPr lang="en-US" i="1" dirty="0">
                <a:solidFill>
                  <a:srgbClr val="000000"/>
                </a:solidFill>
                <a:latin typeface="Helvetica" charset="0"/>
              </a:rPr>
              <a:t>Aspergillus</a:t>
            </a:r>
            <a:r>
              <a:rPr lang="en-US" dirty="0">
                <a:solidFill>
                  <a:srgbClr val="000000"/>
                </a:solidFill>
                <a:latin typeface="Helvetica" charset="0"/>
              </a:rPr>
              <a:t>, </a:t>
            </a:r>
            <a:r>
              <a:rPr lang="en-US" i="1" dirty="0" err="1">
                <a:solidFill>
                  <a:srgbClr val="000000"/>
                </a:solidFill>
                <a:latin typeface="Helvetica" charset="0"/>
              </a:rPr>
              <a:t>Cladosporium</a:t>
            </a:r>
            <a:r>
              <a:rPr lang="en-US" dirty="0">
                <a:solidFill>
                  <a:srgbClr val="000000"/>
                </a:solidFill>
                <a:latin typeface="Helvetica" charset="0"/>
              </a:rPr>
              <a:t> and </a:t>
            </a:r>
            <a:r>
              <a:rPr lang="en-US" i="1" dirty="0" err="1">
                <a:solidFill>
                  <a:srgbClr val="000000"/>
                </a:solidFill>
                <a:latin typeface="Helvetica" charset="0"/>
              </a:rPr>
              <a:t>Penicillium</a:t>
            </a:r>
            <a:r>
              <a:rPr lang="en-US" dirty="0">
                <a:solidFill>
                  <a:srgbClr val="000000"/>
                </a:solidFill>
                <a:latin typeface="Helvetica" charset="0"/>
              </a:rPr>
              <a:t>, and exposure may be indoors, outdoors or 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</a:rPr>
              <a:t>both”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64373" y="6500815"/>
            <a:ext cx="912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Denning</a:t>
            </a:r>
            <a:r>
              <a:rPr lang="en-US" sz="1200" dirty="0"/>
              <a:t>, D. W., </a:t>
            </a:r>
            <a:r>
              <a:rPr lang="en-US" sz="1200" dirty="0" smtClean="0"/>
              <a:t>et al. The </a:t>
            </a:r>
            <a:r>
              <a:rPr lang="en-US" sz="1200" dirty="0"/>
              <a:t>link between fungi and severe asthma: a summary of the evidence. </a:t>
            </a:r>
            <a:r>
              <a:rPr lang="en-US" sz="1200" i="1" dirty="0"/>
              <a:t>European Respiratory Journal</a:t>
            </a:r>
            <a:r>
              <a:rPr lang="en-US" sz="1200" dirty="0"/>
              <a:t> </a:t>
            </a:r>
            <a:r>
              <a:rPr lang="en-US" sz="1200" b="1" dirty="0"/>
              <a:t>27,</a:t>
            </a:r>
            <a:r>
              <a:rPr lang="en-US" sz="1200" dirty="0"/>
              <a:t> 615–626 (2006</a:t>
            </a:r>
            <a:r>
              <a:rPr lang="en-US" sz="1200" dirty="0" smtClean="0"/>
              <a:t>).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86EF-E288-764A-93DC-3E1A41CCFB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424"/>
            <a:ext cx="10515600" cy="468953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Collaboration between</a:t>
            </a:r>
          </a:p>
          <a:p>
            <a:pPr lvl="1"/>
            <a:r>
              <a:rPr lang="en-US" dirty="0" smtClean="0"/>
              <a:t>Geoff </a:t>
            </a:r>
            <a:r>
              <a:rPr lang="en-US" dirty="0" err="1" smtClean="0"/>
              <a:t>Chupp</a:t>
            </a:r>
            <a:r>
              <a:rPr lang="en-US" dirty="0" smtClean="0"/>
              <a:t> (Yale SOM, Internal Medicine)</a:t>
            </a:r>
          </a:p>
          <a:p>
            <a:pPr lvl="1"/>
            <a:r>
              <a:rPr lang="en-US" dirty="0" smtClean="0"/>
              <a:t>George Weinstock (Jackson Laboratory for Genomic Medicine) </a:t>
            </a:r>
          </a:p>
          <a:p>
            <a:pPr lvl="1"/>
            <a:r>
              <a:rPr lang="en-US" dirty="0" smtClean="0"/>
              <a:t>Mark Gerstein (Yale MB&amp;B)</a:t>
            </a:r>
          </a:p>
          <a:p>
            <a:r>
              <a:rPr lang="en-US" dirty="0" smtClean="0"/>
              <a:t>General Question</a:t>
            </a:r>
            <a:endParaRPr lang="en-US" dirty="0" smtClean="0"/>
          </a:p>
          <a:p>
            <a:pPr lvl="1"/>
            <a:r>
              <a:rPr lang="en-US" dirty="0" smtClean="0"/>
              <a:t>Does microbial composition in sputum correlate with asthma severity</a:t>
            </a:r>
            <a:r>
              <a:rPr lang="en-US" dirty="0" smtClean="0"/>
              <a:t>?</a:t>
            </a:r>
          </a:p>
          <a:p>
            <a:r>
              <a:rPr lang="en-US" dirty="0" smtClean="0"/>
              <a:t>Pilot Samples</a:t>
            </a:r>
            <a:endParaRPr lang="en-US" dirty="0" smtClean="0"/>
          </a:p>
          <a:p>
            <a:pPr lvl="1"/>
            <a:r>
              <a:rPr lang="en-US" dirty="0" smtClean="0"/>
              <a:t>10 patients with asthma; </a:t>
            </a:r>
          </a:p>
          <a:p>
            <a:pPr lvl="1"/>
            <a:r>
              <a:rPr lang="en-US" dirty="0" smtClean="0"/>
              <a:t>Sputum processed </a:t>
            </a:r>
            <a:r>
              <a:rPr lang="en-US" dirty="0" smtClean="0"/>
              <a:t>to cell </a:t>
            </a:r>
            <a:r>
              <a:rPr lang="en-US" dirty="0" err="1" smtClean="0"/>
              <a:t>lystate</a:t>
            </a:r>
            <a:r>
              <a:rPr lang="en-US" dirty="0" smtClean="0"/>
              <a:t> (CL) and </a:t>
            </a:r>
            <a:r>
              <a:rPr lang="en-US" dirty="0" err="1" smtClean="0"/>
              <a:t>supernatent</a:t>
            </a:r>
            <a:r>
              <a:rPr lang="en-US" dirty="0" smtClean="0"/>
              <a:t> (S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Specific Question</a:t>
            </a:r>
          </a:p>
          <a:p>
            <a:pPr lvl="1"/>
            <a:r>
              <a:rPr lang="en-US" dirty="0" smtClean="0"/>
              <a:t>Is there some trend observable in the pilot data that could be used to justify a larger study (e.g. ~100 </a:t>
            </a:r>
            <a:r>
              <a:rPr lang="en-US" dirty="0" err="1" smtClean="0"/>
              <a:t>supernatents</a:t>
            </a:r>
            <a:r>
              <a:rPr lang="en-US" dirty="0" smtClean="0"/>
              <a:t> from Yan et al 2015)</a:t>
            </a:r>
            <a:endParaRPr lang="en-US" dirty="0" smtClean="0"/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16S amplification (bacteria) – presented last time</a:t>
            </a:r>
          </a:p>
          <a:p>
            <a:pPr lvl="1"/>
            <a:r>
              <a:rPr lang="en-US" dirty="0" smtClean="0"/>
              <a:t>ITS amplification (fungi) – focus of this presentation</a:t>
            </a:r>
          </a:p>
          <a:p>
            <a:pPr lvl="1"/>
            <a:r>
              <a:rPr lang="en-US" dirty="0" smtClean="0"/>
              <a:t>Clinical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87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PCA with other taxonomic levels</a:t>
            </a:r>
          </a:p>
          <a:p>
            <a:endParaRPr lang="en-US" dirty="0" smtClean="0"/>
          </a:p>
          <a:p>
            <a:r>
              <a:rPr lang="en-US" dirty="0" smtClean="0"/>
              <a:t>Other dimensionality reduction techniques</a:t>
            </a:r>
          </a:p>
          <a:p>
            <a:endParaRPr lang="en-US" dirty="0"/>
          </a:p>
          <a:p>
            <a:r>
              <a:rPr lang="en-US" dirty="0" smtClean="0"/>
              <a:t>Correlations with other taxonomic levels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86EF-E288-764A-93DC-3E1A41CCFB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1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71" y="767289"/>
            <a:ext cx="8229658" cy="52142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2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sequencing </a:t>
            </a:r>
            <a:r>
              <a:rPr lang="en-US" dirty="0" smtClean="0"/>
              <a:t>QC: PCR amplicons by agarose gel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941176" y="1846549"/>
            <a:ext cx="5314638" cy="1757210"/>
            <a:chOff x="277318" y="3370206"/>
            <a:chExt cx="5314638" cy="175721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t="27124" b="4831"/>
            <a:stretch/>
          </p:blipFill>
          <p:spPr>
            <a:xfrm>
              <a:off x="277318" y="3485992"/>
              <a:ext cx="5314638" cy="164142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rot="16200000">
              <a:off x="1979043" y="2260212"/>
              <a:ext cx="1350220" cy="357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30" dirty="0" smtClean="0">
                  <a:solidFill>
                    <a:schemeClr val="bg1"/>
                  </a:solidFill>
                </a:rPr>
                <a:t>311-CL</a:t>
              </a:r>
            </a:p>
            <a:p>
              <a:r>
                <a:rPr lang="en-US" sz="1130" dirty="0" smtClean="0">
                  <a:solidFill>
                    <a:schemeClr val="bg1"/>
                  </a:solidFill>
                </a:rPr>
                <a:t>314-CL</a:t>
              </a:r>
            </a:p>
            <a:p>
              <a:r>
                <a:rPr lang="en-US" sz="1130" dirty="0" smtClean="0">
                  <a:solidFill>
                    <a:schemeClr val="bg1"/>
                  </a:solidFill>
                </a:rPr>
                <a:t>485-CL</a:t>
              </a:r>
            </a:p>
            <a:p>
              <a:r>
                <a:rPr lang="en-US" sz="1130" dirty="0" smtClean="0">
                  <a:solidFill>
                    <a:srgbClr val="FF0000"/>
                  </a:solidFill>
                </a:rPr>
                <a:t>603-CL</a:t>
              </a:r>
            </a:p>
            <a:p>
              <a:r>
                <a:rPr lang="en-US" sz="1130" dirty="0" smtClean="0">
                  <a:solidFill>
                    <a:schemeClr val="bg1"/>
                  </a:solidFill>
                </a:rPr>
                <a:t>698-CL</a:t>
              </a:r>
            </a:p>
            <a:p>
              <a:r>
                <a:rPr lang="en-US" sz="1130" dirty="0" smtClean="0">
                  <a:solidFill>
                    <a:schemeClr val="bg1"/>
                  </a:solidFill>
                </a:rPr>
                <a:t>723-CL</a:t>
              </a:r>
            </a:p>
            <a:p>
              <a:r>
                <a:rPr lang="en-US" sz="1130" dirty="0" smtClean="0">
                  <a:solidFill>
                    <a:srgbClr val="FF0000"/>
                  </a:solidFill>
                </a:rPr>
                <a:t>728-CL</a:t>
              </a:r>
            </a:p>
            <a:p>
              <a:r>
                <a:rPr lang="en-US" sz="1130" dirty="0" smtClean="0">
                  <a:solidFill>
                    <a:srgbClr val="FF0000"/>
                  </a:solidFill>
                </a:rPr>
                <a:t>745-CL</a:t>
              </a:r>
            </a:p>
            <a:p>
              <a:r>
                <a:rPr lang="en-US" sz="1130" dirty="0" smtClean="0">
                  <a:solidFill>
                    <a:schemeClr val="bg1"/>
                  </a:solidFill>
                </a:rPr>
                <a:t>765-CL</a:t>
              </a:r>
            </a:p>
            <a:p>
              <a:r>
                <a:rPr lang="en-US" sz="1130" dirty="0" smtClean="0">
                  <a:solidFill>
                    <a:srgbClr val="FF0000"/>
                  </a:solidFill>
                </a:rPr>
                <a:t>769-CL</a:t>
              </a:r>
            </a:p>
            <a:p>
              <a:r>
                <a:rPr lang="en-US" sz="1130" dirty="0" smtClean="0">
                  <a:solidFill>
                    <a:schemeClr val="bg1"/>
                  </a:solidFill>
                </a:rPr>
                <a:t>311-S</a:t>
              </a:r>
            </a:p>
            <a:p>
              <a:r>
                <a:rPr lang="en-US" sz="1130" dirty="0" smtClean="0">
                  <a:solidFill>
                    <a:schemeClr val="bg1"/>
                  </a:solidFill>
                </a:rPr>
                <a:t>314-S</a:t>
              </a:r>
            </a:p>
            <a:p>
              <a:r>
                <a:rPr lang="en-US" sz="1130" dirty="0" smtClean="0">
                  <a:solidFill>
                    <a:schemeClr val="bg1"/>
                  </a:solidFill>
                </a:rPr>
                <a:t>485-S</a:t>
              </a:r>
            </a:p>
            <a:p>
              <a:r>
                <a:rPr lang="en-US" sz="1130" dirty="0" smtClean="0">
                  <a:solidFill>
                    <a:schemeClr val="bg1"/>
                  </a:solidFill>
                </a:rPr>
                <a:t>603-S</a:t>
              </a:r>
            </a:p>
            <a:p>
              <a:r>
                <a:rPr lang="en-US" sz="1130" dirty="0" smtClean="0">
                  <a:solidFill>
                    <a:schemeClr val="bg1"/>
                  </a:solidFill>
                </a:rPr>
                <a:t>698-S</a:t>
              </a:r>
            </a:p>
            <a:p>
              <a:r>
                <a:rPr lang="en-US" sz="1130" dirty="0" smtClean="0">
                  <a:solidFill>
                    <a:schemeClr val="bg1"/>
                  </a:solidFill>
                </a:rPr>
                <a:t>723-S</a:t>
              </a:r>
            </a:p>
            <a:p>
              <a:r>
                <a:rPr lang="en-US" sz="1130" dirty="0" smtClean="0">
                  <a:solidFill>
                    <a:schemeClr val="bg1"/>
                  </a:solidFill>
                </a:rPr>
                <a:t>728-S</a:t>
              </a:r>
            </a:p>
            <a:p>
              <a:r>
                <a:rPr lang="en-US" sz="1130" dirty="0" smtClean="0">
                  <a:solidFill>
                    <a:schemeClr val="bg1"/>
                  </a:solidFill>
                </a:rPr>
                <a:t>745-S</a:t>
              </a:r>
            </a:p>
            <a:p>
              <a:r>
                <a:rPr lang="en-US" sz="1130" dirty="0" smtClean="0">
                  <a:solidFill>
                    <a:srgbClr val="FF0000"/>
                  </a:solidFill>
                </a:rPr>
                <a:t>765-S</a:t>
              </a:r>
            </a:p>
            <a:p>
              <a:r>
                <a:rPr lang="en-US" sz="1130" dirty="0" smtClean="0">
                  <a:solidFill>
                    <a:schemeClr val="bg1"/>
                  </a:solidFill>
                </a:rPr>
                <a:t>769-S</a:t>
              </a:r>
              <a:endParaRPr lang="en-US" sz="113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6088"/>
          <a:stretch/>
        </p:blipFill>
        <p:spPr>
          <a:xfrm>
            <a:off x="7939116" y="1932528"/>
            <a:ext cx="2020395" cy="17010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7963261" y="2491260"/>
            <a:ext cx="1343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Positive PCR Control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8209006" y="2451107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>
                <a:solidFill>
                  <a:schemeClr val="bg1"/>
                </a:solidFill>
              </a:rPr>
              <a:t>Negative PCR Control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8110" y="1553036"/>
            <a:ext cx="398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samples, those with PCR bands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31914" y="1580913"/>
            <a:ext cx="18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Controls look fine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99860" y="6254532"/>
            <a:ext cx="772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Very few bands observed by PCR, may indicate low fungal load, few usable reads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9876" y="2397246"/>
            <a:ext cx="157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ITS sequencing</a:t>
            </a:r>
            <a:endParaRPr lang="en-US"/>
          </a:p>
        </p:txBody>
      </p:sp>
      <p:pic>
        <p:nvPicPr>
          <p:cNvPr id="20" name="Shape 70"/>
          <p:cNvPicPr preferRelativeResize="0"/>
          <p:nvPr/>
        </p:nvPicPr>
        <p:blipFill rotWithShape="1">
          <a:blip r:embed="rId4">
            <a:alphaModFix/>
          </a:blip>
          <a:srcRect b="44684"/>
          <a:stretch/>
        </p:blipFill>
        <p:spPr>
          <a:xfrm>
            <a:off x="3649176" y="3875406"/>
            <a:ext cx="3315974" cy="20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484029" y="4716977"/>
            <a:ext cx="312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16S </a:t>
            </a:r>
            <a:r>
              <a:rPr lang="en-US" smtClean="0"/>
              <a:t>sequencing was more </a:t>
            </a:r>
            <a:r>
              <a:rPr lang="en-US" dirty="0" smtClean="0"/>
              <a:t>consistent</a:t>
            </a:r>
          </a:p>
          <a:p>
            <a:r>
              <a:rPr lang="en-US" dirty="0" smtClean="0"/>
              <a:t>(shown previously)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03558" y="5422665"/>
            <a:ext cx="203177" cy="199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043519" y="5422665"/>
            <a:ext cx="203177" cy="199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283480" y="5422665"/>
            <a:ext cx="203177" cy="199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23441" y="5422665"/>
            <a:ext cx="203177" cy="199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63402" y="5422665"/>
            <a:ext cx="203177" cy="199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03364" y="5422665"/>
            <a:ext cx="203177" cy="199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8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sequencing </a:t>
            </a:r>
            <a:r>
              <a:rPr lang="en-US" dirty="0" smtClean="0"/>
              <a:t>QC: Number of reads post processing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2050"/>
            <a:ext cx="8766876" cy="4295574"/>
          </a:xfrm>
        </p:spPr>
      </p:pic>
      <p:sp>
        <p:nvSpPr>
          <p:cNvPr id="5" name="TextBox 4"/>
          <p:cNvSpPr txBox="1"/>
          <p:nvPr/>
        </p:nvSpPr>
        <p:spPr>
          <a:xfrm>
            <a:off x="655086" y="6311900"/>
            <a:ext cx="796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samples </a:t>
            </a:r>
            <a:r>
              <a:rPr lang="en-US" dirty="0" smtClean="0"/>
              <a:t>have more reads than the average number of reads per HMP sample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t="3831" r="9132" b="-1451"/>
          <a:stretch/>
        </p:blipFill>
        <p:spPr>
          <a:xfrm>
            <a:off x="6768380" y="2451059"/>
            <a:ext cx="5423619" cy="334860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1" t="36123" r="1738" b="39654"/>
          <a:stretch/>
        </p:blipFill>
        <p:spPr>
          <a:xfrm>
            <a:off x="5843016" y="4674009"/>
            <a:ext cx="839028" cy="104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8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 by asthma severity</a:t>
            </a:r>
          </a:p>
          <a:p>
            <a:pPr lvl="1"/>
            <a:r>
              <a:rPr lang="en-US" dirty="0" smtClean="0"/>
              <a:t>PCA </a:t>
            </a:r>
          </a:p>
          <a:p>
            <a:pPr lvl="2"/>
            <a:r>
              <a:rPr lang="en-US" dirty="0" smtClean="0"/>
              <a:t>Bacteria relative abundances (16S)</a:t>
            </a:r>
          </a:p>
          <a:p>
            <a:pPr lvl="2"/>
            <a:r>
              <a:rPr lang="en-US" dirty="0" smtClean="0"/>
              <a:t>Fungi relative abundances (ITS)</a:t>
            </a:r>
          </a:p>
          <a:p>
            <a:pPr lvl="2"/>
            <a:r>
              <a:rPr lang="en-US" dirty="0" smtClean="0"/>
              <a:t>Both</a:t>
            </a:r>
          </a:p>
          <a:p>
            <a:r>
              <a:rPr lang="en-US" dirty="0" smtClean="0"/>
              <a:t>Correlation with clinical parameters</a:t>
            </a:r>
          </a:p>
          <a:p>
            <a:pPr lvl="1"/>
            <a:r>
              <a:rPr lang="en-US" dirty="0" smtClean="0"/>
              <a:t>Pearson correlation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0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by </a:t>
            </a:r>
            <a:r>
              <a:rPr lang="en-US" dirty="0" smtClean="0"/>
              <a:t>fungi </a:t>
            </a:r>
            <a:r>
              <a:rPr lang="en-US" dirty="0" smtClean="0"/>
              <a:t>relative </a:t>
            </a:r>
            <a:r>
              <a:rPr lang="en-US" dirty="0" smtClean="0"/>
              <a:t>abundances (Genus level)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33" y="1695983"/>
            <a:ext cx="4761807" cy="476180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9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Incorporating other definitions of asthma severity: EPR3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75249"/>
            <a:ext cx="5693210" cy="5052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8834"/>
            <a:ext cx="1213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Expert </a:t>
            </a:r>
            <a:r>
              <a:rPr lang="en-US" dirty="0"/>
              <a:t>Panel Report 3 (EPR 3): guidelines for the diagnosis and management of asthma. </a:t>
            </a:r>
            <a:r>
              <a:rPr lang="en-US" i="1" dirty="0" smtClean="0"/>
              <a:t>National </a:t>
            </a:r>
            <a:r>
              <a:rPr lang="en-US" i="1" dirty="0"/>
              <a:t>Institutes of Health</a:t>
            </a:r>
            <a:r>
              <a:rPr lang="en-US" dirty="0"/>
              <a:t> </a:t>
            </a:r>
            <a:r>
              <a:rPr lang="en-US" b="1" dirty="0"/>
              <a:t>40,</a:t>
            </a:r>
            <a:r>
              <a:rPr lang="en-US" dirty="0"/>
              <a:t> (2007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01" y="1426121"/>
            <a:ext cx="4750905" cy="47509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414" y="2096558"/>
            <a:ext cx="4354002" cy="2111375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 </a:t>
            </a:r>
            <a:r>
              <a:rPr lang="en-US" dirty="0" smtClean="0"/>
              <a:t>NICE guidelines for chronic inflammatory diseases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FEV</a:t>
            </a:r>
            <a:r>
              <a:rPr lang="en-US" baseline="-25000" dirty="0" smtClean="0"/>
              <a:t>1</a:t>
            </a:r>
            <a:r>
              <a:rPr lang="en-US" dirty="0" smtClean="0"/>
              <a:t>/FVC </a:t>
            </a:r>
            <a:r>
              <a:rPr lang="en-US" dirty="0"/>
              <a:t>ratio </a:t>
            </a:r>
            <a:r>
              <a:rPr lang="en-US" dirty="0" smtClean="0"/>
              <a:t>&lt; 0.7 </a:t>
            </a:r>
            <a:r>
              <a:rPr lang="en-US" dirty="0"/>
              <a:t> </a:t>
            </a:r>
            <a:r>
              <a:rPr lang="en-US" dirty="0" smtClean="0"/>
              <a:t>&amp;&amp;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Predicted FEV</a:t>
            </a:r>
            <a:r>
              <a:rPr lang="en-US" baseline="-25000" dirty="0" smtClean="0"/>
              <a:t>1</a:t>
            </a:r>
            <a:r>
              <a:rPr lang="en-US" dirty="0"/>
              <a:t> </a:t>
            </a:r>
            <a:r>
              <a:rPr lang="en-US" dirty="0" smtClean="0"/>
              <a:t>&lt; 80%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1406" y="6581001"/>
            <a:ext cx="11135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Chronic obstructive pulmonary disease: Management of chronic obstructive pulmonary disease in adults in primary and secondary care (partial update). </a:t>
            </a:r>
            <a:r>
              <a:rPr lang="en-US" sz="1200" dirty="0" err="1"/>
              <a:t>NICE.org.uk</a:t>
            </a:r>
            <a:r>
              <a:rPr lang="en-US" sz="1200" dirty="0"/>
              <a:t>. June 2010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7" y="1528091"/>
            <a:ext cx="4919133" cy="4919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228" y="5665569"/>
            <a:ext cx="536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Recoded into a binary indicating </a:t>
            </a:r>
            <a:r>
              <a:rPr lang="en-US" smtClean="0"/>
              <a:t>top-right vs bottom-left quadrant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599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Incorporating other definitions of asthma severity: NICE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58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853</Words>
  <Application>Microsoft Macintosh PowerPoint</Application>
  <PresentationFormat>Widescreen</PresentationFormat>
  <Paragraphs>145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Helvetica</vt:lpstr>
      <vt:lpstr>Arial</vt:lpstr>
      <vt:lpstr>Office Theme</vt:lpstr>
      <vt:lpstr>CHAS project Pilot study of the microbiome of sputum from asthmatic patients</vt:lpstr>
      <vt:lpstr>Background</vt:lpstr>
      <vt:lpstr>Methods</vt:lpstr>
      <vt:lpstr>ITS sequencing QC: PCR amplicons by agarose gel</vt:lpstr>
      <vt:lpstr>ITS sequencing QC: Number of reads post processing</vt:lpstr>
      <vt:lpstr>Analyses</vt:lpstr>
      <vt:lpstr>Clustering by fungi relative abundances (Genus level)</vt:lpstr>
      <vt:lpstr>Incorporating other definitions of asthma severity: EPR3</vt:lpstr>
      <vt:lpstr>Incorporating other definitions of asthma severity: NICE</vt:lpstr>
      <vt:lpstr>Clustering of the relative abundances of fungi (Genus level)</vt:lpstr>
      <vt:lpstr>Clustering by relative abundances of bacteria (Genus level) </vt:lpstr>
      <vt:lpstr>Clustering by relative abudances of both fungi and bacteria (Genus level)</vt:lpstr>
      <vt:lpstr>Analyses</vt:lpstr>
      <vt:lpstr>Other clinical data in the context of asthma phenotyopes</vt:lpstr>
      <vt:lpstr>Correlation between the relative abundance of Lactobacillus and the number of hospitalizations in one’s lifetime</vt:lpstr>
      <vt:lpstr>Literature precedence for Lactobacillus association with asthma</vt:lpstr>
      <vt:lpstr>PowerPoint Presentation</vt:lpstr>
      <vt:lpstr>Literature precedence for Haemophilus association with corticosteroid use</vt:lpstr>
      <vt:lpstr>No correlation with fungi, despite literature precedence</vt:lpstr>
      <vt:lpstr>Future directions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CHAS project Pilot study of the microbiome of sputum from asthmatic patients</dc:title>
  <dc:creator>Spakowicz, Daniel</dc:creator>
  <cp:lastModifiedBy>Spakowicz, Daniel</cp:lastModifiedBy>
  <cp:revision>16</cp:revision>
  <dcterms:created xsi:type="dcterms:W3CDTF">2016-06-08T12:18:56Z</dcterms:created>
  <dcterms:modified xsi:type="dcterms:W3CDTF">2016-06-08T19:26:05Z</dcterms:modified>
</cp:coreProperties>
</file>