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6"/>
  </p:notesMasterIdLst>
  <p:handoutMasterIdLst>
    <p:handoutMasterId r:id="rId27"/>
  </p:handoutMasterIdLst>
  <p:sldIdLst>
    <p:sldId id="295" r:id="rId2"/>
    <p:sldId id="275" r:id="rId3"/>
    <p:sldId id="296" r:id="rId4"/>
    <p:sldId id="272" r:id="rId5"/>
    <p:sldId id="273" r:id="rId6"/>
    <p:sldId id="291" r:id="rId7"/>
    <p:sldId id="292" r:id="rId8"/>
    <p:sldId id="274" r:id="rId9"/>
    <p:sldId id="297" r:id="rId10"/>
    <p:sldId id="279" r:id="rId11"/>
    <p:sldId id="290" r:id="rId12"/>
    <p:sldId id="280" r:id="rId13"/>
    <p:sldId id="257" r:id="rId14"/>
    <p:sldId id="298" r:id="rId15"/>
    <p:sldId id="258" r:id="rId16"/>
    <p:sldId id="262" r:id="rId17"/>
    <p:sldId id="299" r:id="rId18"/>
    <p:sldId id="282" r:id="rId19"/>
    <p:sldId id="283" r:id="rId20"/>
    <p:sldId id="284" r:id="rId21"/>
    <p:sldId id="285" r:id="rId22"/>
    <p:sldId id="287" r:id="rId23"/>
    <p:sldId id="288" r:id="rId24"/>
    <p:sldId id="300" r:id="rId2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6311" autoAdjust="0"/>
  </p:normalViewPr>
  <p:slideViewPr>
    <p:cSldViewPr snapToGrid="0" snapToObjects="1">
      <p:cViewPr>
        <p:scale>
          <a:sx n="80" d="100"/>
          <a:sy n="80" d="100"/>
        </p:scale>
        <p:origin x="-1720" y="-15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notesMaster" Target="notesMasters/notesMaster1.xml"/><Relationship Id="rId27" Type="http://schemas.openxmlformats.org/officeDocument/2006/relationships/handoutMaster" Target="handoutMasters/handoutMaster1.xml"/><Relationship Id="rId28" Type="http://schemas.openxmlformats.org/officeDocument/2006/relationships/printerSettings" Target="printerSettings/printerSettings1.bin"/><Relationship Id="rId29" Type="http://schemas.openxmlformats.org/officeDocument/2006/relationships/presProps" Target="presProps.xml"/><Relationship Id="rId30" Type="http://schemas.openxmlformats.org/officeDocument/2006/relationships/viewProps" Target="viewProps.xml"/><Relationship Id="rId31" Type="http://schemas.openxmlformats.org/officeDocument/2006/relationships/theme" Target="theme/theme1.xml"/><Relationship Id="rId3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7A1E42-4B1E-4248-8706-25ABDD4EC660}" type="datetimeFigureOut">
              <a:rPr lang="en-US" smtClean="0"/>
              <a:t>6/8/16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3FA6D1-0B9E-A943-8FFF-43950B6754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24647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308201-2F9C-AA4A-94C4-37AE785D6F75}" type="datetimeFigureOut">
              <a:rPr lang="en-US" smtClean="0"/>
              <a:t>6/8/16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596273-D903-A147-936A-90C598CF90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90671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Context and </a:t>
            </a:r>
            <a:r>
              <a:rPr lang="en-US" dirty="0" err="1" smtClean="0"/>
              <a:t>motiv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596273-D903-A147-936A-90C598CF907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0182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596273-D903-A147-936A-90C598CF907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73403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596273-D903-A147-936A-90C598CF907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9314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Context and </a:t>
            </a:r>
            <a:r>
              <a:rPr lang="en-US" dirty="0" err="1" smtClean="0"/>
              <a:t>motiv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596273-D903-A147-936A-90C598CF907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0182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596273-D903-A147-936A-90C598CF907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0209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Emph</a:t>
            </a:r>
            <a:r>
              <a:rPr lang="en-US" dirty="0" smtClean="0"/>
              <a:t> 1) global hotspots and 2) local (many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cis</a:t>
            </a:r>
            <a:r>
              <a:rPr lang="en-US" baseline="0" dirty="0" smtClean="0"/>
              <a:t>)</a:t>
            </a:r>
            <a:fld id="{8DA8C9E5-09B5-7F4D-A03A-FDAA870A69FD}" type="slidenum">
              <a:rPr lang="en-US" baseline="0" smtClean="0"/>
              <a:t>6</a:t>
            </a:fld>
            <a:r>
              <a:rPr lang="en-US" smtClean="0"/>
              <a:t> </a:t>
            </a:r>
            <a:r>
              <a:rPr lang="en-US" dirty="0" err="1" smtClean="0"/>
              <a:t>eqtls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596273-D903-A147-936A-90C598CF907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0209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596273-D903-A147-936A-90C598CF907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0209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596273-D903-A147-936A-90C598CF907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0182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596273-D903-A147-936A-90C598CF907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5011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596273-D903-A147-936A-90C598CF907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88537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596273-D903-A147-936A-90C598CF907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12692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4B612-E274-AA46-95FF-ED295F8E2EF9}" type="datetime1">
              <a:rPr lang="en-US" smtClean="0"/>
              <a:t>6/8/16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56E51-3544-F843-ABA2-0FE5534944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27411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1753-CF97-B641-859D-D89359CD6D9F}" type="datetime1">
              <a:rPr lang="en-US" smtClean="0"/>
              <a:t>6/8/16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56E51-3544-F843-ABA2-0FE5534944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0195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A0529-EB05-694C-9473-2080739270AD}" type="datetime1">
              <a:rPr lang="en-US" smtClean="0"/>
              <a:t>6/8/16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56E51-3544-F843-ABA2-0FE5534944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11453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492508-8A4E-B14D-B513-A22CEB8A93DA}" type="datetime1">
              <a:rPr lang="en-US" smtClean="0"/>
              <a:t>6/8/16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56E51-3544-F843-ABA2-0FE5534944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6618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37337-111A-E94D-BD84-DC433CEC05B9}" type="datetime1">
              <a:rPr lang="en-US" smtClean="0"/>
              <a:t>6/8/16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56E51-3544-F843-ABA2-0FE5534944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05959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38620-D1C5-8841-AB08-457F38BC2EDB}" type="datetime1">
              <a:rPr lang="en-US" smtClean="0"/>
              <a:t>6/8/16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56E51-3544-F843-ABA2-0FE5534944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78336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51B52-3CF6-004D-9A37-C485C8798DB4}" type="datetime1">
              <a:rPr lang="en-US" smtClean="0"/>
              <a:t>6/8/16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56E51-3544-F843-ABA2-0FE5534944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35117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18A468-34DF-E846-832D-78CF64C7AA0D}" type="datetime1">
              <a:rPr lang="en-US" smtClean="0"/>
              <a:t>6/8/16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56E51-3544-F843-ABA2-0FE5534944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35745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671C29-95E0-024C-B202-20C9A94D0DCB}" type="datetime1">
              <a:rPr lang="en-US" smtClean="0"/>
              <a:t>6/8/16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56E51-3544-F843-ABA2-0FE5534944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8561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74C6B-9374-3D44-A86C-85C275AD12B1}" type="datetime1">
              <a:rPr lang="en-US" smtClean="0"/>
              <a:t>6/8/16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56E51-3544-F843-ABA2-0FE5534944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85310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A4C91-8602-0549-A12E-846DF06F50CC}" type="datetime1">
              <a:rPr lang="en-US" smtClean="0"/>
              <a:t>6/8/16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56E51-3544-F843-ABA2-0FE5534944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9467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11274B-63B8-2544-B610-C7A0BE73289E}" type="datetime1">
              <a:rPr lang="en-US" smtClean="0"/>
              <a:t>6/8/16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956E51-3544-F843-ABA2-0FE5534944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5974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4" Type="http://schemas.openxmlformats.org/officeDocument/2006/relationships/image" Target="../media/image7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8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0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jpeg"/><Relationship Id="rId3" Type="http://schemas.openxmlformats.org/officeDocument/2006/relationships/image" Target="../media/image12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em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4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emf"/><Relationship Id="rId3" Type="http://schemas.openxmlformats.org/officeDocument/2006/relationships/image" Target="../media/image16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2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2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2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66750" y="2012593"/>
            <a:ext cx="7905750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800" dirty="0">
                <a:latin typeface="Arial"/>
                <a:cs typeface="Arial"/>
              </a:rPr>
              <a:t>The role of regulatory </a:t>
            </a:r>
            <a:r>
              <a:rPr lang="en-US" sz="3800" dirty="0" smtClean="0">
                <a:latin typeface="Arial"/>
                <a:cs typeface="Arial"/>
              </a:rPr>
              <a:t>variation </a:t>
            </a:r>
          </a:p>
          <a:p>
            <a:pPr algn="ctr"/>
            <a:r>
              <a:rPr lang="en-US" sz="3800" dirty="0" smtClean="0">
                <a:latin typeface="Arial"/>
                <a:cs typeface="Arial"/>
              </a:rPr>
              <a:t>in complex </a:t>
            </a:r>
            <a:r>
              <a:rPr lang="en-US" sz="3800" dirty="0">
                <a:latin typeface="Arial"/>
                <a:cs typeface="Arial"/>
              </a:rPr>
              <a:t>traits and disease</a:t>
            </a:r>
            <a:endParaRPr lang="en-US" sz="3800" dirty="0" smtClean="0">
              <a:latin typeface="Arial"/>
              <a:cs typeface="Arial"/>
            </a:endParaRPr>
          </a:p>
          <a:p>
            <a:pPr algn="ctr"/>
            <a:endParaRPr lang="en-US" sz="1600" dirty="0" smtClean="0">
              <a:latin typeface="Arial"/>
              <a:cs typeface="Arial"/>
            </a:endParaRPr>
          </a:p>
          <a:p>
            <a:pPr algn="ctr"/>
            <a:r>
              <a:rPr lang="en-US" sz="2400" dirty="0" smtClean="0">
                <a:latin typeface="Arial"/>
                <a:cs typeface="Arial"/>
              </a:rPr>
              <a:t>Frank  W. Albert </a:t>
            </a:r>
            <a:r>
              <a:rPr lang="en-US" sz="2400" dirty="0">
                <a:latin typeface="Arial"/>
                <a:cs typeface="Arial"/>
              </a:rPr>
              <a:t>and Leonid </a:t>
            </a:r>
            <a:r>
              <a:rPr lang="en-US" sz="2400" dirty="0" err="1" smtClean="0">
                <a:latin typeface="Arial"/>
                <a:cs typeface="Arial"/>
              </a:rPr>
              <a:t>Kruglyak</a:t>
            </a:r>
            <a:endParaRPr lang="en-US" sz="2400" dirty="0" smtClean="0">
              <a:latin typeface="Arial"/>
              <a:cs typeface="Arial"/>
            </a:endParaRPr>
          </a:p>
          <a:p>
            <a:pPr algn="ctr"/>
            <a:endParaRPr lang="en-US" sz="1600" dirty="0" smtClean="0">
              <a:latin typeface="Arial"/>
              <a:cs typeface="Arial"/>
            </a:endParaRPr>
          </a:p>
          <a:p>
            <a:pPr algn="ctr"/>
            <a:r>
              <a:rPr lang="en-US" dirty="0" smtClean="0">
                <a:latin typeface="Arial"/>
                <a:cs typeface="Arial"/>
              </a:rPr>
              <a:t>Nature </a:t>
            </a:r>
            <a:r>
              <a:rPr lang="en-US" dirty="0">
                <a:latin typeface="Arial"/>
                <a:cs typeface="Arial"/>
              </a:rPr>
              <a:t>Reviews Genetics 16.4 (2015)</a:t>
            </a:r>
          </a:p>
        </p:txBody>
      </p:sp>
    </p:spTree>
    <p:extLst>
      <p:ext uri="{BB962C8B-B14F-4D97-AF65-F5344CB8AC3E}">
        <p14:creationId xmlns:p14="http://schemas.microsoft.com/office/powerpoint/2010/main" val="19771255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b="69998"/>
          <a:stretch/>
        </p:blipFill>
        <p:spPr>
          <a:xfrm>
            <a:off x="317500" y="1945656"/>
            <a:ext cx="3143250" cy="1301912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56E51-3544-F843-ABA2-0FE5534944B1}" type="slidenum">
              <a:rPr lang="en-US" smtClean="0"/>
              <a:t>10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286000" y="90799"/>
            <a:ext cx="4572000" cy="113877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400" b="1" dirty="0" smtClean="0"/>
              <a:t>Regulatory </a:t>
            </a:r>
            <a:r>
              <a:rPr lang="en-US" sz="2400" b="1" dirty="0"/>
              <a:t>mechanisms by which an </a:t>
            </a:r>
            <a:r>
              <a:rPr lang="en-US" sz="2400" b="1" dirty="0" err="1"/>
              <a:t>eQTL</a:t>
            </a:r>
            <a:r>
              <a:rPr lang="en-US" sz="2400" b="1" dirty="0"/>
              <a:t> </a:t>
            </a:r>
            <a:r>
              <a:rPr lang="en-US" sz="2400" b="1" dirty="0" smtClean="0"/>
              <a:t>SNV </a:t>
            </a:r>
            <a:r>
              <a:rPr lang="en-US" sz="2400" b="1" dirty="0"/>
              <a:t>can affect </a:t>
            </a:r>
            <a:r>
              <a:rPr lang="en-US" sz="2400" b="1" dirty="0" smtClean="0"/>
              <a:t>expression</a:t>
            </a:r>
          </a:p>
          <a:p>
            <a:pPr algn="ctr"/>
            <a:r>
              <a:rPr lang="en-US" sz="2000" b="1" dirty="0" smtClean="0"/>
              <a:t>(</a:t>
            </a:r>
            <a:r>
              <a:rPr lang="en-US" sz="2000" b="1" i="1" dirty="0" smtClean="0"/>
              <a:t>local</a:t>
            </a:r>
            <a:r>
              <a:rPr lang="en-US" sz="2000" b="1" dirty="0" smtClean="0"/>
              <a:t> effects)</a:t>
            </a:r>
            <a:endParaRPr lang="en-US" sz="2000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5892" y="1310656"/>
            <a:ext cx="4690341" cy="116389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552392" y="2400041"/>
            <a:ext cx="284298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i="1" dirty="0"/>
              <a:t>Chang, J. et al. </a:t>
            </a:r>
            <a:r>
              <a:rPr lang="en-US" sz="1400" i="1" dirty="0" err="1"/>
              <a:t>PLoS</a:t>
            </a:r>
            <a:r>
              <a:rPr lang="en-US" sz="1400" i="1" dirty="0"/>
              <a:t> Genetics (2013)</a:t>
            </a:r>
          </a:p>
        </p:txBody>
      </p:sp>
      <p:sp>
        <p:nvSpPr>
          <p:cNvPr id="10" name="Rectangle 9"/>
          <p:cNvSpPr/>
          <p:nvPr/>
        </p:nvSpPr>
        <p:spPr>
          <a:xfrm>
            <a:off x="3552392" y="5306625"/>
            <a:ext cx="51344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Ex: single AA substitution in yeast </a:t>
            </a:r>
            <a:r>
              <a:rPr lang="en-US" i="1" dirty="0" smtClean="0"/>
              <a:t>AMN1</a:t>
            </a:r>
            <a:r>
              <a:rPr lang="en-US" dirty="0" smtClean="0"/>
              <a:t> results </a:t>
            </a:r>
            <a:r>
              <a:rPr lang="en-US" dirty="0"/>
              <a:t>in differential expression of </a:t>
            </a:r>
            <a:r>
              <a:rPr lang="en-US" i="1" dirty="0"/>
              <a:t>AMN1</a:t>
            </a:r>
            <a:r>
              <a:rPr lang="en-US" dirty="0" smtClean="0"/>
              <a:t> </a:t>
            </a:r>
            <a:r>
              <a:rPr lang="en-US" dirty="0"/>
              <a:t>itself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568267" y="2675759"/>
            <a:ext cx="513440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2-nt deletion causes differential expression of yeast ERG28 (involved in </a:t>
            </a:r>
            <a:r>
              <a:rPr lang="en-US" dirty="0"/>
              <a:t>sterol biosynthesis </a:t>
            </a:r>
            <a:r>
              <a:rPr lang="en-US" dirty="0" smtClean="0"/>
              <a:t>pathway) as a result of physical clashes between neighboring TFs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/>
          <a:srcRect t="38783"/>
          <a:stretch/>
        </p:blipFill>
        <p:spPr>
          <a:xfrm>
            <a:off x="333375" y="4071616"/>
            <a:ext cx="3143250" cy="2656442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17499" y="1311925"/>
            <a:ext cx="8385175" cy="2386949"/>
          </a:xfrm>
          <a:prstGeom prst="rect">
            <a:avLst/>
          </a:prstGeom>
          <a:noFill/>
          <a:ln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333375" y="4019548"/>
            <a:ext cx="8385175" cy="2708510"/>
          </a:xfrm>
          <a:prstGeom prst="rect">
            <a:avLst/>
          </a:prstGeom>
          <a:noFill/>
          <a:ln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7515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1602" y="1603375"/>
            <a:ext cx="6494923" cy="3660775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56E51-3544-F843-ABA2-0FE5534944B1}" type="slidenum">
              <a:rPr lang="en-US" smtClean="0"/>
              <a:t>11</a:t>
            </a:fld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2286000" y="90799"/>
            <a:ext cx="4572000" cy="113877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400" b="1" dirty="0" smtClean="0"/>
              <a:t>Regulatory </a:t>
            </a:r>
            <a:r>
              <a:rPr lang="en-US" sz="2400" b="1" dirty="0"/>
              <a:t>mechanisms by which an </a:t>
            </a:r>
            <a:r>
              <a:rPr lang="en-US" sz="2400" b="1" dirty="0" err="1"/>
              <a:t>eQTL</a:t>
            </a:r>
            <a:r>
              <a:rPr lang="en-US" sz="2400" b="1" dirty="0"/>
              <a:t> </a:t>
            </a:r>
            <a:r>
              <a:rPr lang="en-US" sz="2400" b="1" dirty="0" smtClean="0"/>
              <a:t>SNV </a:t>
            </a:r>
            <a:r>
              <a:rPr lang="en-US" sz="2400" b="1" dirty="0"/>
              <a:t>can affect </a:t>
            </a:r>
            <a:r>
              <a:rPr lang="en-US" sz="2400" b="1" dirty="0" smtClean="0"/>
              <a:t>expression</a:t>
            </a:r>
          </a:p>
          <a:p>
            <a:pPr algn="ctr"/>
            <a:r>
              <a:rPr lang="en-US" sz="2000" b="1" dirty="0" smtClean="0"/>
              <a:t>(</a:t>
            </a:r>
            <a:r>
              <a:rPr lang="en-US" sz="2000" b="1" i="1" dirty="0" smtClean="0"/>
              <a:t>distant </a:t>
            </a:r>
            <a:r>
              <a:rPr lang="en-US" sz="2000" b="1" dirty="0" smtClean="0"/>
              <a:t>effects)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36109821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6-06-07 at 3.31.10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2" t="35833" r="67042" b="30000"/>
          <a:stretch/>
        </p:blipFill>
        <p:spPr>
          <a:xfrm>
            <a:off x="507316" y="362850"/>
            <a:ext cx="3889375" cy="295611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270500" y="6535836"/>
            <a:ext cx="363537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i="1" dirty="0"/>
              <a:t>Adapted from WS Noble</a:t>
            </a:r>
            <a:r>
              <a:rPr lang="en-US" sz="1400" i="1" dirty="0" smtClean="0"/>
              <a:t>. </a:t>
            </a:r>
            <a:r>
              <a:rPr lang="en-US" sz="1400" i="1" dirty="0"/>
              <a:t>Nat. Biotech. (2009)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56E51-3544-F843-ABA2-0FE5534944B1}" type="slidenum">
              <a:rPr lang="en-US" smtClean="0"/>
              <a:t>12</a:t>
            </a:fld>
            <a:endParaRPr lang="en-US" dirty="0"/>
          </a:p>
        </p:txBody>
      </p:sp>
      <p:pic>
        <p:nvPicPr>
          <p:cNvPr id="7" name="Picture 6" descr="Screen Shot 2016-06-07 at 3.31.10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17" t="35833" r="5729" b="30000"/>
          <a:stretch/>
        </p:blipFill>
        <p:spPr>
          <a:xfrm>
            <a:off x="570816" y="3418844"/>
            <a:ext cx="8036609" cy="295611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162684" y="688459"/>
            <a:ext cx="374319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smtClean="0"/>
              <a:t>A note on trans </a:t>
            </a:r>
            <a:r>
              <a:rPr lang="en-US" sz="3200" dirty="0" err="1"/>
              <a:t>eQTLs</a:t>
            </a:r>
            <a:r>
              <a:rPr lang="en-US" sz="3200" dirty="0"/>
              <a:t> &amp; </a:t>
            </a:r>
            <a:r>
              <a:rPr lang="en-US" sz="3200" dirty="0" smtClean="0"/>
              <a:t>multiple </a:t>
            </a:r>
            <a:r>
              <a:rPr lang="en-US" sz="3200" dirty="0"/>
              <a:t>testing correction</a:t>
            </a:r>
          </a:p>
        </p:txBody>
      </p:sp>
      <p:sp>
        <p:nvSpPr>
          <p:cNvPr id="9" name="Rectangle 8"/>
          <p:cNvSpPr/>
          <p:nvPr/>
        </p:nvSpPr>
        <p:spPr>
          <a:xfrm>
            <a:off x="335863" y="199586"/>
            <a:ext cx="548778" cy="54877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264677" y="3207955"/>
            <a:ext cx="548778" cy="54877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4562288" y="3207955"/>
            <a:ext cx="548778" cy="54877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3668395" y="2444750"/>
            <a:ext cx="728296" cy="633730"/>
          </a:xfrm>
          <a:prstGeom prst="ellipse">
            <a:avLst/>
          </a:prstGeom>
          <a:noFill/>
          <a:ln w="44450">
            <a:solidFill>
              <a:srgbClr val="FF0000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cxnSp>
        <p:nvCxnSpPr>
          <p:cNvPr id="13" name="Straight Connector 12"/>
          <p:cNvCxnSpPr>
            <a:stCxn id="12" idx="2"/>
          </p:cNvCxnSpPr>
          <p:nvPr/>
        </p:nvCxnSpPr>
        <p:spPr>
          <a:xfrm flipH="1">
            <a:off x="1270001" y="2761615"/>
            <a:ext cx="2398394" cy="873760"/>
          </a:xfrm>
          <a:prstGeom prst="line">
            <a:avLst/>
          </a:prstGeom>
          <a:ln w="44450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4396691" y="2771075"/>
            <a:ext cx="1" cy="864300"/>
          </a:xfrm>
          <a:prstGeom prst="line">
            <a:avLst/>
          </a:prstGeom>
          <a:ln w="44450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74400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D:\kuloth\2015\Feb\17-02-2015\nrg_aop\slides_img\nrg3891-f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2" b="74165"/>
          <a:stretch/>
        </p:blipFill>
        <p:spPr bwMode="auto">
          <a:xfrm>
            <a:off x="53975" y="2731317"/>
            <a:ext cx="9010650" cy="3212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56E51-3544-F843-ABA2-0FE5534944B1}" type="slidenum">
              <a:rPr lang="en-US" smtClean="0"/>
              <a:t>13</a:t>
            </a:fld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793750" y="39678"/>
            <a:ext cx="742950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600" b="1" dirty="0" smtClean="0"/>
              <a:t>Consequences </a:t>
            </a:r>
            <a:r>
              <a:rPr lang="en-US" sz="2600" b="1" dirty="0"/>
              <a:t>of differential gene expression on phenotypic </a:t>
            </a:r>
            <a:r>
              <a:rPr lang="en-US" sz="2600" b="1" dirty="0" smtClean="0"/>
              <a:t>traits &amp; complexities of </a:t>
            </a:r>
            <a:r>
              <a:rPr lang="en-US" sz="2600" b="1" dirty="0" err="1" smtClean="0"/>
              <a:t>eQTLs</a:t>
            </a:r>
            <a:endParaRPr lang="en-US" sz="2600" b="1" dirty="0"/>
          </a:p>
        </p:txBody>
      </p:sp>
      <p:sp>
        <p:nvSpPr>
          <p:cNvPr id="6" name="Rectangle 5"/>
          <p:cNvSpPr/>
          <p:nvPr/>
        </p:nvSpPr>
        <p:spPr>
          <a:xfrm>
            <a:off x="4510988" y="2677342"/>
            <a:ext cx="346762" cy="3084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809626" y="1597541"/>
            <a:ext cx="31750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/>
              <a:t>The effects of expression levels can be highly environmentally-sensitive (even within narrow windows of conditions)</a:t>
            </a:r>
            <a:endParaRPr lang="en-US" sz="1400" dirty="0"/>
          </a:p>
        </p:txBody>
      </p:sp>
      <p:sp>
        <p:nvSpPr>
          <p:cNvPr id="8" name="Rectangle 7"/>
          <p:cNvSpPr/>
          <p:nvPr/>
        </p:nvSpPr>
        <p:spPr>
          <a:xfrm>
            <a:off x="5349875" y="1275834"/>
            <a:ext cx="336867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/>
              <a:t>It can be difficult to attribute phenotypic effects to small sets of SNVs when a battery of genes are affected, and different genes exhibit differing degrees of SNV-induced expression variation, as well as additive </a:t>
            </a:r>
            <a:r>
              <a:rPr lang="en-US" sz="1400" b="1" dirty="0" err="1" smtClean="0"/>
              <a:t>vs</a:t>
            </a:r>
            <a:r>
              <a:rPr lang="en-US" sz="1400" b="1" dirty="0"/>
              <a:t> epistatic effects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6849036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56E51-3544-F843-ABA2-0FE5534944B1}" type="slidenum">
              <a:rPr lang="en-US" smtClean="0"/>
              <a:t>14</a:t>
            </a:fld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793750" y="39678"/>
            <a:ext cx="742950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600" b="1" dirty="0" smtClean="0"/>
              <a:t>Consequences </a:t>
            </a:r>
            <a:r>
              <a:rPr lang="en-US" sz="2600" b="1" dirty="0"/>
              <a:t>of differential gene expression on phenotypic </a:t>
            </a:r>
            <a:r>
              <a:rPr lang="en-US" sz="2600" b="1" dirty="0" smtClean="0"/>
              <a:t>traits &amp; complexities of </a:t>
            </a:r>
            <a:r>
              <a:rPr lang="en-US" sz="2600" b="1" dirty="0" err="1" smtClean="0"/>
              <a:t>eQTLs</a:t>
            </a:r>
            <a:endParaRPr lang="en-US" sz="2600" b="1" dirty="0"/>
          </a:p>
        </p:txBody>
      </p:sp>
      <p:pic>
        <p:nvPicPr>
          <p:cNvPr id="5" name="Picture 3" descr="D:\kuloth\2015\Feb\17-02-2015\nrg_aop\slides_img\nrg3891-f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55" t="46741" b="2968"/>
          <a:stretch/>
        </p:blipFill>
        <p:spPr bwMode="auto">
          <a:xfrm>
            <a:off x="2143126" y="1473631"/>
            <a:ext cx="4743450" cy="5358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1809750" y="931659"/>
            <a:ext cx="531812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 err="1" smtClean="0"/>
              <a:t>eQTL</a:t>
            </a:r>
            <a:r>
              <a:rPr lang="en-US" sz="1400" b="1" dirty="0" smtClean="0"/>
              <a:t> hotspots (here, hotspots associated with cell division in yeast) may be redistributed across the genome under different conditions</a:t>
            </a:r>
            <a:endParaRPr lang="en-US" sz="1400" dirty="0"/>
          </a:p>
        </p:txBody>
      </p:sp>
      <p:sp>
        <p:nvSpPr>
          <p:cNvPr id="8" name="Rectangle 7"/>
          <p:cNvSpPr/>
          <p:nvPr/>
        </p:nvSpPr>
        <p:spPr>
          <a:xfrm>
            <a:off x="2367863" y="1931217"/>
            <a:ext cx="346762" cy="3084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0216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D:\kuloth\2015\Feb\17-02-2015\nrg_aop\slides_img\nrg3891-f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974"/>
          <a:stretch/>
        </p:blipFill>
        <p:spPr bwMode="auto">
          <a:xfrm>
            <a:off x="5" y="1143000"/>
            <a:ext cx="9135525" cy="488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56E51-3544-F843-ABA2-0FE5534944B1}" type="slidenum">
              <a:rPr lang="en-US" smtClean="0"/>
              <a:t>15</a:t>
            </a:fld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-30506" y="1222375"/>
            <a:ext cx="346762" cy="3084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952624" y="185003"/>
            <a:ext cx="511175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/>
              <a:t>An example of a full chain of causality in a disease-associated </a:t>
            </a:r>
            <a:r>
              <a:rPr lang="en-US" sz="2400" b="1" dirty="0" err="1"/>
              <a:t>eQTL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6849036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D:\kuloth\2015\Feb\17-02-2015\nrg_aop\slides_img\nrg3891-t1-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071"/>
          <a:stretch/>
        </p:blipFill>
        <p:spPr bwMode="auto">
          <a:xfrm>
            <a:off x="631357" y="575390"/>
            <a:ext cx="8055443" cy="51078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1270000" y="4207"/>
            <a:ext cx="65087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Maps of </a:t>
            </a:r>
            <a:r>
              <a:rPr lang="en-US" b="1" dirty="0" err="1"/>
              <a:t>eQTLs</a:t>
            </a:r>
            <a:r>
              <a:rPr lang="en-US" b="1" dirty="0"/>
              <a:t> in large-scale studies into human genomes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56E51-3544-F843-ABA2-0FE5534944B1}" type="slidenum">
              <a:rPr lang="en-US" smtClean="0"/>
              <a:t>16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128770" y="1826895"/>
            <a:ext cx="822960" cy="363855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5166360" y="3074670"/>
            <a:ext cx="822960" cy="363855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31356" y="5306694"/>
            <a:ext cx="1273643" cy="363855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03987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:\kuloth\2015\Feb\17-02-2015\nrg_aop\slides_img\nrg3891-t1-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38" r="-2695" b="45890"/>
          <a:stretch/>
        </p:blipFill>
        <p:spPr bwMode="auto">
          <a:xfrm>
            <a:off x="562641" y="3884295"/>
            <a:ext cx="8263860" cy="1268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1270000" y="413703"/>
            <a:ext cx="65087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Maps of </a:t>
            </a:r>
            <a:r>
              <a:rPr lang="en-US" b="1" dirty="0" err="1"/>
              <a:t>eQTLs</a:t>
            </a:r>
            <a:r>
              <a:rPr lang="en-US" b="1" dirty="0"/>
              <a:t> in large-scale studies into human genomes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56E51-3544-F843-ABA2-0FE5534944B1}" type="slidenum">
              <a:rPr lang="en-US" smtClean="0"/>
              <a:t>17</a:t>
            </a:fld>
            <a:endParaRPr lang="en-US"/>
          </a:p>
        </p:txBody>
      </p:sp>
      <p:pic>
        <p:nvPicPr>
          <p:cNvPr id="6" name="Picture 3" descr="D:\kuloth\2015\Feb\17-02-2015\nrg_aop\slides_img\nrg3891-t1-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595"/>
          <a:stretch/>
        </p:blipFill>
        <p:spPr bwMode="auto">
          <a:xfrm>
            <a:off x="562640" y="1217295"/>
            <a:ext cx="8055443" cy="2482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5176520" y="1440815"/>
            <a:ext cx="822960" cy="363855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201920" y="2275840"/>
            <a:ext cx="822960" cy="363855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562641" y="3903345"/>
            <a:ext cx="2405984" cy="1409700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38267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370775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/>
              <a:t>Previous papers on </a:t>
            </a:r>
            <a:r>
              <a:rPr lang="en-US" sz="2400" b="1" dirty="0" err="1" smtClean="0"/>
              <a:t>miRNA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eQTLs</a:t>
            </a:r>
            <a:r>
              <a:rPr lang="en-US" sz="2400" b="1" dirty="0" smtClean="0"/>
              <a:t> (</a:t>
            </a:r>
            <a:r>
              <a:rPr lang="en-US" sz="2400" b="1" dirty="0" err="1" smtClean="0"/>
              <a:t>miR-eQTLs</a:t>
            </a:r>
            <a:r>
              <a:rPr lang="en-US" sz="2400" b="1" dirty="0" smtClean="0"/>
              <a:t>)</a:t>
            </a:r>
          </a:p>
          <a:p>
            <a:pPr algn="ctr"/>
            <a:r>
              <a:rPr lang="en-US" sz="2400" dirty="0" smtClean="0">
                <a:sym typeface="Wingdings"/>
              </a:rPr>
              <a:t> </a:t>
            </a:r>
            <a:r>
              <a:rPr lang="en-US" sz="2400" dirty="0" smtClean="0"/>
              <a:t>built from small sample sizes (~200 or less)</a:t>
            </a:r>
            <a:endParaRPr lang="en-US" sz="2400" dirty="0"/>
          </a:p>
        </p:txBody>
      </p:sp>
      <p:sp>
        <p:nvSpPr>
          <p:cNvPr id="5" name="Rectangle 4"/>
          <p:cNvSpPr/>
          <p:nvPr/>
        </p:nvSpPr>
        <p:spPr>
          <a:xfrm>
            <a:off x="244223" y="1800819"/>
            <a:ext cx="872068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 smtClean="0"/>
              <a:t>Somel</a:t>
            </a:r>
            <a:r>
              <a:rPr lang="en-US" dirty="0" smtClean="0"/>
              <a:t>, M. et al. </a:t>
            </a:r>
            <a:r>
              <a:rPr lang="en-US" b="1" dirty="0" smtClean="0"/>
              <a:t>MicroRNA, mRNA, and protein expression link development and aging in human and macaque brain</a:t>
            </a:r>
            <a:r>
              <a:rPr lang="en-US" dirty="0" smtClean="0"/>
              <a:t>. Genome Res. 20, 1207–1218 (2010).</a:t>
            </a:r>
          </a:p>
          <a:p>
            <a:endParaRPr lang="en-US" dirty="0" smtClean="0"/>
          </a:p>
          <a:p>
            <a:r>
              <a:rPr lang="en-US" dirty="0" err="1" smtClean="0"/>
              <a:t>Borel</a:t>
            </a:r>
            <a:r>
              <a:rPr lang="en-US" dirty="0" smtClean="0"/>
              <a:t>, C. et al. </a:t>
            </a:r>
            <a:r>
              <a:rPr lang="en-US" b="1" dirty="0" smtClean="0"/>
              <a:t>Identification of </a:t>
            </a:r>
            <a:r>
              <a:rPr lang="en-US" b="1" dirty="0" err="1" smtClean="0"/>
              <a:t>cis</a:t>
            </a:r>
            <a:r>
              <a:rPr lang="en-US" b="1" dirty="0" smtClean="0"/>
              <a:t>- and trans-regulatory variation modulating microRNA expression levels in human fibroblasts</a:t>
            </a:r>
            <a:r>
              <a:rPr lang="en-US" dirty="0" smtClean="0"/>
              <a:t>. Genome Res. 21, 68–73 (2011).</a:t>
            </a:r>
          </a:p>
          <a:p>
            <a:endParaRPr lang="en-US" dirty="0" smtClean="0"/>
          </a:p>
          <a:p>
            <a:r>
              <a:rPr lang="en-US" dirty="0" err="1" smtClean="0"/>
              <a:t>Gamazon</a:t>
            </a:r>
            <a:r>
              <a:rPr lang="en-US" dirty="0" smtClean="0"/>
              <a:t>, E. R. et al. </a:t>
            </a:r>
            <a:r>
              <a:rPr lang="en-US" b="1" dirty="0" smtClean="0"/>
              <a:t>Genetic architecture of microRNA expression: implications for the </a:t>
            </a:r>
            <a:r>
              <a:rPr lang="en-US" b="1" dirty="0" err="1" smtClean="0"/>
              <a:t>transcriptome</a:t>
            </a:r>
            <a:r>
              <a:rPr lang="en-US" b="1" dirty="0" smtClean="0"/>
              <a:t> and complex traits</a:t>
            </a:r>
            <a:r>
              <a:rPr lang="en-US" dirty="0" smtClean="0"/>
              <a:t>. Am. J. Hum. Genet. 90, 1046–1063 (2012).</a:t>
            </a:r>
          </a:p>
          <a:p>
            <a:endParaRPr lang="en-US" dirty="0" smtClean="0"/>
          </a:p>
          <a:p>
            <a:r>
              <a:rPr lang="en-US" dirty="0" err="1" smtClean="0"/>
              <a:t>Civelek</a:t>
            </a:r>
            <a:r>
              <a:rPr lang="en-US" dirty="0" smtClean="0"/>
              <a:t>, M. et al. </a:t>
            </a:r>
            <a:r>
              <a:rPr lang="en-US" b="1" dirty="0" smtClean="0"/>
              <a:t>Genetic regulation of human adipose microRNA expression and its consequences for metabolic traits</a:t>
            </a:r>
            <a:r>
              <a:rPr lang="en-US" dirty="0" smtClean="0"/>
              <a:t>. Hum. Mol. Genet. 22, 3023–3037 (2013).</a:t>
            </a:r>
          </a:p>
          <a:p>
            <a:endParaRPr lang="en-US" dirty="0" smtClean="0"/>
          </a:p>
          <a:p>
            <a:r>
              <a:rPr lang="en-US" dirty="0" err="1" smtClean="0"/>
              <a:t>Siddle</a:t>
            </a:r>
            <a:r>
              <a:rPr lang="en-US" dirty="0" smtClean="0"/>
              <a:t>, K. J. et al. </a:t>
            </a:r>
            <a:r>
              <a:rPr lang="en-US" b="1" dirty="0" smtClean="0"/>
              <a:t>A genomic portrait of the genetic architecture and regulatory impact of microRNA expression in response to infection</a:t>
            </a:r>
            <a:r>
              <a:rPr lang="en-US" dirty="0" smtClean="0"/>
              <a:t>. Genome Res. 24, 850–859 (2014).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FB2DCA-DB91-5042-B147-20860D85AEB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0128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37400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/>
              <a:t>Available datasets of interests in Freedman et al (2015)</a:t>
            </a:r>
          </a:p>
        </p:txBody>
      </p:sp>
      <p:sp>
        <p:nvSpPr>
          <p:cNvPr id="5" name="Rectangle 4"/>
          <p:cNvSpPr/>
          <p:nvPr/>
        </p:nvSpPr>
        <p:spPr>
          <a:xfrm>
            <a:off x="212473" y="609427"/>
            <a:ext cx="8720686" cy="61709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1400"/>
              </a:spcBef>
              <a:buFont typeface="Arial"/>
              <a:buChar char="•"/>
            </a:pPr>
            <a:r>
              <a:rPr lang="en-US" sz="1700" dirty="0" smtClean="0"/>
              <a:t>Supp_data_1     The_demographic_and_clinical_characteristics_of_5329_FHS_participants</a:t>
            </a:r>
          </a:p>
          <a:p>
            <a:pPr marL="285750" indent="-285750">
              <a:spcBef>
                <a:spcPts val="1400"/>
              </a:spcBef>
              <a:buFont typeface="Arial"/>
              <a:buChar char="•"/>
            </a:pPr>
            <a:r>
              <a:rPr lang="en-US" sz="1700" dirty="0" smtClean="0"/>
              <a:t>Supp_data_2     Pedigree_Structure_formed_by_5329_FHS_participants</a:t>
            </a:r>
          </a:p>
          <a:p>
            <a:pPr marL="285750" indent="-285750">
              <a:spcBef>
                <a:spcPts val="1400"/>
              </a:spcBef>
              <a:buFont typeface="Arial"/>
              <a:buChar char="•"/>
            </a:pPr>
            <a:r>
              <a:rPr lang="en-US" sz="1700" dirty="0" smtClean="0"/>
              <a:t>Supp_data_3     </a:t>
            </a:r>
            <a:r>
              <a:rPr lang="en-US" sz="1700" dirty="0" err="1" smtClean="0"/>
              <a:t>Heritability_estimates_of_miRNA_expression</a:t>
            </a:r>
            <a:endParaRPr lang="en-US" sz="1700" dirty="0" smtClean="0"/>
          </a:p>
          <a:p>
            <a:pPr marL="285750" indent="-285750">
              <a:spcBef>
                <a:spcPts val="1400"/>
              </a:spcBef>
              <a:buFont typeface="Arial"/>
              <a:buChar char="•"/>
            </a:pPr>
            <a:r>
              <a:rPr lang="en-US" sz="17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Supp_data_4     cis_miR-eQTLs_at_FDR_less_than_0p1</a:t>
            </a:r>
          </a:p>
          <a:p>
            <a:pPr marL="285750" indent="-285750">
              <a:spcBef>
                <a:spcPts val="1400"/>
              </a:spcBef>
              <a:buFont typeface="Arial"/>
              <a:buChar char="•"/>
            </a:pPr>
            <a:r>
              <a:rPr lang="en-US" sz="17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Supp_data_5     cis-miR-eQTLs_at_FDR_less_than_0p1_accounting_for_cell_counts_effects</a:t>
            </a:r>
          </a:p>
          <a:p>
            <a:pPr marL="285750" indent="-285750">
              <a:spcBef>
                <a:spcPts val="1400"/>
              </a:spcBef>
              <a:buFont typeface="Arial"/>
              <a:buChar char="•"/>
            </a:pPr>
            <a:r>
              <a:rPr lang="en-US" sz="1700" dirty="0" smtClean="0"/>
              <a:t>Supp_data_6     Summary_association_results_for_52_peak_cis-miR-eQTLs</a:t>
            </a:r>
          </a:p>
          <a:p>
            <a:pPr marL="285750" indent="-285750">
              <a:spcBef>
                <a:spcPts val="1400"/>
              </a:spcBef>
              <a:buFont typeface="Arial"/>
              <a:buChar char="•"/>
            </a:pPr>
            <a:r>
              <a:rPr lang="en-US" sz="1700" b="1" dirty="0" smtClean="0">
                <a:solidFill>
                  <a:srgbClr val="558ED5"/>
                </a:solidFill>
              </a:rPr>
              <a:t>Supp_data_7     trans-miR-eQTLs_at_FDR_less_than_0p1</a:t>
            </a:r>
          </a:p>
          <a:p>
            <a:pPr marL="285750" indent="-285750">
              <a:spcBef>
                <a:spcPts val="1400"/>
              </a:spcBef>
              <a:buFont typeface="Arial"/>
              <a:buChar char="•"/>
            </a:pPr>
            <a:r>
              <a:rPr lang="en-US" sz="1700" b="1" dirty="0" smtClean="0">
                <a:solidFill>
                  <a:srgbClr val="558ED5"/>
                </a:solidFill>
              </a:rPr>
              <a:t>Supp_data_8     trans-miR-eQTLs_at_FDR_less_than_0p1_accounting_for_cell_counts_effects</a:t>
            </a:r>
          </a:p>
          <a:p>
            <a:pPr marL="285750" indent="-285750">
              <a:spcBef>
                <a:spcPts val="1400"/>
              </a:spcBef>
              <a:buFont typeface="Arial"/>
              <a:buChar char="•"/>
            </a:pPr>
            <a:r>
              <a:rPr lang="en-US" sz="1700" dirty="0" smtClean="0"/>
              <a:t>Supp_data_9     </a:t>
            </a:r>
            <a:r>
              <a:rPr lang="en-US" sz="1700" dirty="0" err="1" smtClean="0"/>
              <a:t>Stat_the_relative_distance_from_cis_miR-eQTLs_to_miRNAs</a:t>
            </a:r>
            <a:endParaRPr lang="en-US" sz="1700" dirty="0" smtClean="0"/>
          </a:p>
          <a:p>
            <a:pPr marL="285750" indent="-285750">
              <a:spcBef>
                <a:spcPts val="1400"/>
              </a:spcBef>
              <a:buFont typeface="Arial"/>
              <a:buChar char="•"/>
            </a:pPr>
            <a:r>
              <a:rPr lang="en-US" sz="1700" dirty="0" smtClean="0"/>
              <a:t>Supp_data_10     </a:t>
            </a:r>
            <a:r>
              <a:rPr lang="en-US" sz="1700" dirty="0" err="1" smtClean="0"/>
              <a:t>Summary_of_genome_location_of_cis_miR-eQTLs</a:t>
            </a:r>
            <a:endParaRPr lang="en-US" sz="1700" dirty="0" smtClean="0"/>
          </a:p>
          <a:p>
            <a:pPr marL="285750" indent="-285750">
              <a:spcBef>
                <a:spcPts val="1400"/>
              </a:spcBef>
              <a:buFont typeface="Arial"/>
              <a:buChar char="•"/>
            </a:pPr>
            <a:r>
              <a:rPr lang="en-US" sz="1700" dirty="0" smtClean="0"/>
              <a:t>Supp_data_11     Genomic_features_of_cis_miR-eQTLs_at_FDR_less_than_0p1_annotated_by_Haploreg</a:t>
            </a:r>
          </a:p>
          <a:p>
            <a:pPr marL="285750" indent="-285750">
              <a:spcBef>
                <a:spcPts val="1400"/>
              </a:spcBef>
              <a:buFont typeface="Arial"/>
              <a:buChar char="•"/>
            </a:pPr>
            <a:r>
              <a:rPr lang="en-US" sz="1700" dirty="0" smtClean="0"/>
              <a:t>Supp_data_12     </a:t>
            </a:r>
            <a:r>
              <a:rPr lang="en-US" sz="1700" dirty="0" err="1" smtClean="0"/>
              <a:t>cis_eQTLs_shared_by_intragenic_miRNAs_and_their_host_mRNA_genes</a:t>
            </a:r>
            <a:endParaRPr lang="en-US" sz="1700" dirty="0" smtClean="0"/>
          </a:p>
          <a:p>
            <a:pPr marL="285750" indent="-285750">
              <a:spcBef>
                <a:spcPts val="1400"/>
              </a:spcBef>
              <a:buFont typeface="Arial"/>
              <a:buChar char="•"/>
            </a:pPr>
            <a:r>
              <a:rPr lang="en-US" sz="1700" dirty="0" smtClean="0"/>
              <a:t>Supp_data_13     </a:t>
            </a:r>
            <a:r>
              <a:rPr lang="en-US" sz="1700" dirty="0" err="1" smtClean="0"/>
              <a:t>Conditional_analysis_of_cis-miR-eQTLs_on_mRNA_expression_levels</a:t>
            </a:r>
            <a:endParaRPr lang="en-US" sz="1700" dirty="0" smtClean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FB2DCA-DB91-5042-B147-20860D85AEB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7403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676" y="899915"/>
            <a:ext cx="8318499" cy="499909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98458" y="689026"/>
            <a:ext cx="548778" cy="54877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4046854" y="1142553"/>
            <a:ext cx="1858645" cy="3699321"/>
          </a:xfrm>
          <a:prstGeom prst="rect">
            <a:avLst/>
          </a:prstGeom>
          <a:noFill/>
          <a:ln w="508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56E51-3544-F843-ABA2-0FE5534944B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28129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16374" y="69238"/>
            <a:ext cx="744056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"The distribution of narrow-sense heritability of </a:t>
            </a:r>
            <a:r>
              <a:rPr lang="en-US" dirty="0" err="1" smtClean="0"/>
              <a:t>miRNA</a:t>
            </a:r>
            <a:r>
              <a:rPr lang="en-US" dirty="0" smtClean="0"/>
              <a:t> expression for the 247 miRNAs expressed in 41,000 participants is shown in Supplementary Fig. 2, with an </a:t>
            </a:r>
            <a:r>
              <a:rPr lang="en-US" b="1" dirty="0" smtClean="0"/>
              <a:t>average heritability estimate (h2miR) of 0.11</a:t>
            </a:r>
            <a:r>
              <a:rPr lang="en-US" dirty="0" smtClean="0"/>
              <a:t>"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4425" y="1025128"/>
            <a:ext cx="4393231" cy="439323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44222" y="5403429"/>
            <a:ext cx="5714744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i="1" dirty="0" smtClean="0">
                <a:solidFill>
                  <a:srgbClr val="FF0000"/>
                </a:solidFill>
              </a:rPr>
              <a:t>How can t-values &amp; p-values be so strong (</a:t>
            </a:r>
            <a:r>
              <a:rPr lang="en-US" sz="1600" i="1" dirty="0" err="1" smtClean="0">
                <a:solidFill>
                  <a:srgbClr val="FF0000"/>
                </a:solidFill>
              </a:rPr>
              <a:t>ie</a:t>
            </a:r>
            <a:r>
              <a:rPr lang="en-US" sz="1600" i="1" dirty="0" smtClean="0">
                <a:solidFill>
                  <a:srgbClr val="FF0000"/>
                </a:solidFill>
              </a:rPr>
              <a:t>, high t and low p in </a:t>
            </a:r>
            <a:r>
              <a:rPr lang="en-US" sz="1600" i="1" dirty="0" err="1" smtClean="0">
                <a:solidFill>
                  <a:srgbClr val="FF0000"/>
                </a:solidFill>
              </a:rPr>
              <a:t>Supp</a:t>
            </a:r>
            <a:r>
              <a:rPr lang="en-US" sz="1600" i="1" dirty="0" smtClean="0">
                <a:solidFill>
                  <a:srgbClr val="FF0000"/>
                </a:solidFill>
              </a:rPr>
              <a:t> data 4) and yet the the heritability be so low?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FB2DCA-DB91-5042-B147-20860D85AEBF}" type="slidenum">
              <a:rPr lang="en-US" smtClean="0"/>
              <a:t>20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5254625" y="1821587"/>
            <a:ext cx="38735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/>
              <a:t>Broad-sense heritability (H2) refers to the inclusion of all potential sources of genetic variation (additive, dominance, epistatic, maternal and paternal effects). Narrow-sense heritability: know additive only</a:t>
            </a:r>
          </a:p>
          <a:p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1766446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316" y="1328206"/>
            <a:ext cx="3993725" cy="411383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131281"/>
            <a:ext cx="91440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000" b="1" dirty="0" smtClean="0"/>
              <a:t>The distribution of sample sizes of expressed miRNAs</a:t>
            </a:r>
            <a:endParaRPr lang="en-US" sz="3000" b="1" dirty="0"/>
          </a:p>
        </p:txBody>
      </p:sp>
      <p:pic>
        <p:nvPicPr>
          <p:cNvPr id="4" name="Picture 3" descr="hist_table_3__diff_from_fig_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4433" y="1381074"/>
            <a:ext cx="4145317" cy="414531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101655" y="1342974"/>
            <a:ext cx="2694414" cy="56630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270474" y="1351538"/>
            <a:ext cx="2694414" cy="84892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308379" y="1122568"/>
            <a:ext cx="24876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Fig S1a from paper</a:t>
            </a:r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4994042" y="1122568"/>
            <a:ext cx="36922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Built from data </a:t>
            </a:r>
            <a:r>
              <a:rPr lang="en-US" b="1" dirty="0" err="1" smtClean="0"/>
              <a:t>Supp</a:t>
            </a:r>
            <a:r>
              <a:rPr lang="en-US" b="1" dirty="0" smtClean="0"/>
              <a:t> File 3</a:t>
            </a:r>
            <a:endParaRPr lang="en-US" b="1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FB2DCA-DB91-5042-B147-20860D85AEBF}" type="slidenum">
              <a:rPr lang="en-US" smtClean="0"/>
              <a:t>21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917482" y="2025279"/>
            <a:ext cx="405663" cy="3054994"/>
          </a:xfrm>
          <a:prstGeom prst="rect">
            <a:avLst/>
          </a:prstGeom>
          <a:noFill/>
          <a:ln w="444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5307797" y="2025279"/>
            <a:ext cx="405663" cy="3054994"/>
          </a:xfrm>
          <a:prstGeom prst="rect">
            <a:avLst/>
          </a:prstGeom>
          <a:noFill/>
          <a:ln w="444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057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r_vs_hq2_AL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140" y="583102"/>
            <a:ext cx="8361757" cy="5574505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FB2DCA-DB91-5042-B147-20860D85AEB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45249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74471" y="1526427"/>
            <a:ext cx="8238351" cy="4493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 smtClean="0"/>
              <a:t>Some MAF values in some of the </a:t>
            </a:r>
            <a:r>
              <a:rPr lang="en-US" sz="2200" dirty="0" err="1" smtClean="0"/>
              <a:t>supp</a:t>
            </a:r>
            <a:r>
              <a:rPr lang="en-US" sz="2200" dirty="0" smtClean="0"/>
              <a:t> files exceed 0.5 (and by a fairly large margin -- ex: 0.63)  --  see Sup File 4 (MAF field) -- 2.4656% of the entries have this issue</a:t>
            </a:r>
          </a:p>
          <a:p>
            <a:endParaRPr lang="en-US" sz="2200" dirty="0"/>
          </a:p>
          <a:p>
            <a:r>
              <a:rPr lang="en-US" sz="2200" dirty="0" smtClean="0"/>
              <a:t>How to impute cell counts? – few details given</a:t>
            </a:r>
          </a:p>
          <a:p>
            <a:r>
              <a:rPr lang="en-US" sz="2200" dirty="0" smtClean="0"/>
              <a:t>  --&gt; "The </a:t>
            </a:r>
            <a:r>
              <a:rPr lang="en-US" sz="2200" dirty="0" err="1" smtClean="0"/>
              <a:t>miR-eQTLs</a:t>
            </a:r>
            <a:r>
              <a:rPr lang="en-US" sz="2200" dirty="0" smtClean="0"/>
              <a:t> from the model that adjusted for imputed cell counts in the larger set of 5,024 participants are provided in Supplementary Data 5.”</a:t>
            </a:r>
          </a:p>
          <a:p>
            <a:endParaRPr lang="en-US" sz="2200" dirty="0" smtClean="0"/>
          </a:p>
          <a:p>
            <a:r>
              <a:rPr lang="en-US" sz="2200" dirty="0" smtClean="0"/>
              <a:t>"In the subsequent sections, we focus on </a:t>
            </a:r>
            <a:r>
              <a:rPr lang="en-US" sz="2200" dirty="0" err="1" smtClean="0"/>
              <a:t>miR-eQTLs</a:t>
            </a:r>
            <a:r>
              <a:rPr lang="en-US" sz="2200" dirty="0" smtClean="0"/>
              <a:t> from analyses that were unadjusted for cell counts of 5,239 individuals (Supplementary Data 4)."</a:t>
            </a:r>
          </a:p>
          <a:p>
            <a:r>
              <a:rPr lang="en-US" sz="2200" dirty="0" smtClean="0"/>
              <a:t>   -- but some have a sample size of 5,275 !</a:t>
            </a:r>
          </a:p>
        </p:txBody>
      </p:sp>
      <p:sp>
        <p:nvSpPr>
          <p:cNvPr id="3" name="Rectangle 2"/>
          <p:cNvSpPr/>
          <p:nvPr/>
        </p:nvSpPr>
        <p:spPr>
          <a:xfrm>
            <a:off x="0" y="362752"/>
            <a:ext cx="914399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000" b="1" dirty="0" err="1" smtClean="0"/>
              <a:t>Misc</a:t>
            </a:r>
            <a:r>
              <a:rPr lang="en-US" sz="3000" b="1" dirty="0" smtClean="0"/>
              <a:t> Ambiguities from Paper</a:t>
            </a:r>
            <a:endParaRPr lang="en-US" sz="3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FB2DCA-DB91-5042-B147-20860D85AEBF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946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156502"/>
            <a:ext cx="9143999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/>
              <a:t>Acknowledgements</a:t>
            </a:r>
            <a:endParaRPr lang="en-US" sz="3200" dirty="0"/>
          </a:p>
        </p:txBody>
      </p:sp>
      <p:sp>
        <p:nvSpPr>
          <p:cNvPr id="5" name="Rectangle 4"/>
          <p:cNvSpPr/>
          <p:nvPr/>
        </p:nvSpPr>
        <p:spPr>
          <a:xfrm>
            <a:off x="3168651" y="2313581"/>
            <a:ext cx="24511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3000" b="1" dirty="0" smtClean="0"/>
              <a:t>Joel</a:t>
            </a:r>
          </a:p>
          <a:p>
            <a:pPr marL="457200" indent="-457200">
              <a:buFont typeface="Arial"/>
              <a:buChar char="•"/>
            </a:pPr>
            <a:r>
              <a:rPr lang="en-US" sz="3000" b="1" dirty="0" smtClean="0"/>
              <a:t>Mark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15567980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56E51-3544-F843-ABA2-0FE5534944B1}" type="slidenum">
              <a:rPr lang="en-US" smtClean="0"/>
              <a:t>3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063625" y="1334343"/>
            <a:ext cx="6924675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/>
              <a:t>1</a:t>
            </a:r>
            <a:r>
              <a:rPr lang="en-US" sz="2000" b="1" dirty="0"/>
              <a:t>)  Identifying the precise causal variants themselves; genome-wide association studies (GWAS) generally give genomic window.</a:t>
            </a:r>
          </a:p>
          <a:p>
            <a:endParaRPr lang="en-US" sz="2000" b="1" dirty="0"/>
          </a:p>
          <a:p>
            <a:r>
              <a:rPr lang="en-US" sz="2000" b="1" dirty="0"/>
              <a:t>2)  Determining the mechanisms by which variants may influence gene expression</a:t>
            </a:r>
          </a:p>
          <a:p>
            <a:endParaRPr lang="en-US" sz="2000" b="1" dirty="0"/>
          </a:p>
          <a:p>
            <a:r>
              <a:rPr lang="en-US" sz="2000" b="1" dirty="0"/>
              <a:t>3)  Predicting &amp; understanding the consequences of differential gene expression on phenotypic traits (such as disease risk)</a:t>
            </a:r>
          </a:p>
          <a:p>
            <a:endParaRPr lang="en-US" sz="2000" b="1" dirty="0"/>
          </a:p>
          <a:p>
            <a:r>
              <a:rPr lang="en-US" sz="2000" b="1" dirty="0">
                <a:solidFill>
                  <a:srgbClr val="558ED5"/>
                </a:solidFill>
              </a:rPr>
              <a:t>	</a:t>
            </a:r>
            <a:r>
              <a:rPr lang="en-US" sz="2000" b="1" dirty="0" smtClean="0">
                <a:solidFill>
                  <a:srgbClr val="558ED5"/>
                </a:solidFill>
                <a:sym typeface="Wingdings"/>
              </a:rPr>
              <a:t> </a:t>
            </a:r>
            <a:r>
              <a:rPr lang="en-US" sz="2000" b="1" dirty="0" smtClean="0">
                <a:solidFill>
                  <a:srgbClr val="558ED5"/>
                </a:solidFill>
              </a:rPr>
              <a:t>Prioritize </a:t>
            </a:r>
            <a:r>
              <a:rPr lang="en-US" sz="2000" b="1" dirty="0">
                <a:solidFill>
                  <a:srgbClr val="558ED5"/>
                </a:solidFill>
              </a:rPr>
              <a:t>variants among GWAS studies. Most variants identified through GWAS are in non-coding regions (suggestive of a causative role for regulatory variation).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363666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/>
              <a:t>Common Objectives in </a:t>
            </a:r>
            <a:r>
              <a:rPr lang="en-US" sz="2800" b="1" dirty="0" err="1"/>
              <a:t>eQTL</a:t>
            </a:r>
            <a:r>
              <a:rPr lang="en-US" sz="2800" b="1" dirty="0"/>
              <a:t> Studies</a:t>
            </a:r>
          </a:p>
        </p:txBody>
      </p:sp>
    </p:spTree>
    <p:extLst>
      <p:ext uri="{BB962C8B-B14F-4D97-AF65-F5344CB8AC3E}">
        <p14:creationId xmlns:p14="http://schemas.microsoft.com/office/powerpoint/2010/main" val="40426079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9176" y="737581"/>
            <a:ext cx="6232712" cy="5604201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56E51-3544-F843-ABA2-0FE5534944B1}" type="slidenum">
              <a:rPr lang="en-US" smtClean="0"/>
              <a:t>4</a:t>
            </a:fld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35957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Identifying the </a:t>
            </a:r>
            <a:r>
              <a:rPr lang="en-US" b="1" dirty="0" smtClean="0"/>
              <a:t>causal variants in differential gene expression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76734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6-06-07 at 2.27.18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97" t="16405" r="4911" b="8468"/>
          <a:stretch/>
        </p:blipFill>
        <p:spPr>
          <a:xfrm>
            <a:off x="2071074" y="1695331"/>
            <a:ext cx="4687886" cy="5084518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 flipH="1">
            <a:off x="2549525" y="1516845"/>
            <a:ext cx="1477895" cy="400676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1870083" y="1473025"/>
            <a:ext cx="548778" cy="54877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cxnSp>
        <p:nvCxnSpPr>
          <p:cNvPr id="13" name="Straight Connector 12"/>
          <p:cNvCxnSpPr/>
          <p:nvPr/>
        </p:nvCxnSpPr>
        <p:spPr>
          <a:xfrm>
            <a:off x="4572000" y="1247588"/>
            <a:ext cx="2149605" cy="669933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7096" y="73275"/>
            <a:ext cx="1861894" cy="1674139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56E51-3544-F843-ABA2-0FE5534944B1}" type="slidenum">
              <a:rPr lang="en-US" smtClean="0"/>
              <a:t>5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55583" y="184497"/>
            <a:ext cx="32067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Identifying the </a:t>
            </a:r>
            <a:r>
              <a:rPr lang="en-US" b="1" dirty="0" smtClean="0"/>
              <a:t>causal variants in differential gene expression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96887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6-06-07 at 2.27.18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97" t="16405" r="4911" b="8468"/>
          <a:stretch/>
        </p:blipFill>
        <p:spPr>
          <a:xfrm>
            <a:off x="2071074" y="1695331"/>
            <a:ext cx="4687886" cy="5084518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 flipH="1">
            <a:off x="2549525" y="1516845"/>
            <a:ext cx="1477895" cy="400676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1870083" y="1473025"/>
            <a:ext cx="548778" cy="54877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cxnSp>
        <p:nvCxnSpPr>
          <p:cNvPr id="13" name="Straight Connector 12"/>
          <p:cNvCxnSpPr/>
          <p:nvPr/>
        </p:nvCxnSpPr>
        <p:spPr>
          <a:xfrm>
            <a:off x="4572000" y="1247588"/>
            <a:ext cx="2149605" cy="669933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7096" y="73275"/>
            <a:ext cx="1861894" cy="1674139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56E51-3544-F843-ABA2-0FE5534944B1}" type="slidenum">
              <a:rPr lang="en-US" smtClean="0"/>
              <a:t>6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 rot="2668763">
            <a:off x="4340450" y="982054"/>
            <a:ext cx="797109" cy="6037644"/>
          </a:xfrm>
          <a:prstGeom prst="rect">
            <a:avLst/>
          </a:prstGeom>
          <a:noFill/>
          <a:ln w="508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55583" y="184497"/>
            <a:ext cx="32067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Identifying the </a:t>
            </a:r>
            <a:r>
              <a:rPr lang="en-US" b="1" dirty="0" smtClean="0"/>
              <a:t>causal variants in differential gene expression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26484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6-06-07 at 2.27.18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97" t="16405" r="4911" b="8468"/>
          <a:stretch/>
        </p:blipFill>
        <p:spPr>
          <a:xfrm>
            <a:off x="2071074" y="1695331"/>
            <a:ext cx="4687886" cy="5084518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 flipH="1">
            <a:off x="2549525" y="1516845"/>
            <a:ext cx="1477895" cy="400676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1870083" y="1473025"/>
            <a:ext cx="548778" cy="54877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cxnSp>
        <p:nvCxnSpPr>
          <p:cNvPr id="13" name="Straight Connector 12"/>
          <p:cNvCxnSpPr/>
          <p:nvPr/>
        </p:nvCxnSpPr>
        <p:spPr>
          <a:xfrm>
            <a:off x="4572000" y="1247588"/>
            <a:ext cx="2149605" cy="669933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7096" y="73275"/>
            <a:ext cx="1861894" cy="1674139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56E51-3544-F843-ABA2-0FE5534944B1}" type="slidenum">
              <a:rPr lang="en-US" smtClean="0"/>
              <a:t>7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607315" y="1933396"/>
            <a:ext cx="797109" cy="4257507"/>
          </a:xfrm>
          <a:prstGeom prst="rect">
            <a:avLst/>
          </a:prstGeom>
          <a:noFill/>
          <a:ln w="508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55583" y="184497"/>
            <a:ext cx="32067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Identifying the </a:t>
            </a:r>
            <a:r>
              <a:rPr lang="en-US" b="1" dirty="0" smtClean="0"/>
              <a:t>causal variants in differential gene expression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26484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252" y="1349375"/>
            <a:ext cx="7838021" cy="4041775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56E51-3544-F843-ABA2-0FE5534944B1}" type="slidenum">
              <a:rPr lang="en-US" smtClean="0"/>
              <a:t>8</a:t>
            </a:fld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35957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Identifying the </a:t>
            </a:r>
            <a:r>
              <a:rPr lang="en-US" b="1" dirty="0" smtClean="0"/>
              <a:t>causal variants in differential gene expression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367613" y="1186111"/>
            <a:ext cx="548778" cy="54877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156083" y="1206500"/>
            <a:ext cx="548778" cy="54877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6887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56E51-3544-F843-ABA2-0FE5534944B1}" type="slidenum">
              <a:rPr lang="en-US" smtClean="0"/>
              <a:t>9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125" y="966626"/>
            <a:ext cx="8493125" cy="505453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286000" y="90799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400" b="1" dirty="0" smtClean="0"/>
              <a:t>Regulatory </a:t>
            </a:r>
            <a:r>
              <a:rPr lang="en-US" sz="2400" b="1" dirty="0"/>
              <a:t>mechanisms by which an </a:t>
            </a:r>
            <a:r>
              <a:rPr lang="en-US" sz="2400" b="1" dirty="0" err="1"/>
              <a:t>eQTL</a:t>
            </a:r>
            <a:r>
              <a:rPr lang="en-US" sz="2400" b="1" dirty="0"/>
              <a:t> </a:t>
            </a:r>
            <a:r>
              <a:rPr lang="en-US" sz="2400" b="1" dirty="0" smtClean="0"/>
              <a:t>SNV </a:t>
            </a:r>
            <a:r>
              <a:rPr lang="en-US" sz="2400" b="1" dirty="0"/>
              <a:t>can affect expression</a:t>
            </a:r>
          </a:p>
        </p:txBody>
      </p:sp>
      <p:sp>
        <p:nvSpPr>
          <p:cNvPr id="5" name="Rectangle 4"/>
          <p:cNvSpPr/>
          <p:nvPr/>
        </p:nvSpPr>
        <p:spPr>
          <a:xfrm>
            <a:off x="301625" y="5967704"/>
            <a:ext cx="34336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 err="1"/>
              <a:t>Pai</a:t>
            </a:r>
            <a:r>
              <a:rPr lang="en-US" i="1" dirty="0"/>
              <a:t> AA, et al. </a:t>
            </a:r>
            <a:r>
              <a:rPr lang="en-US" i="1" dirty="0" err="1"/>
              <a:t>PLoS</a:t>
            </a:r>
            <a:r>
              <a:rPr lang="en-US" i="1" dirty="0"/>
              <a:t> Genetics (2015)</a:t>
            </a:r>
          </a:p>
        </p:txBody>
      </p:sp>
    </p:spTree>
    <p:extLst>
      <p:ext uri="{BB962C8B-B14F-4D97-AF65-F5344CB8AC3E}">
        <p14:creationId xmlns:p14="http://schemas.microsoft.com/office/powerpoint/2010/main" val="22421364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1076</TotalTime>
  <Words>981</Words>
  <Application>Microsoft Macintosh PowerPoint</Application>
  <PresentationFormat>On-screen Show (4:3)</PresentationFormat>
  <Paragraphs>116</Paragraphs>
  <Slides>24</Slides>
  <Notes>11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YALE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DECLAN CLARKE</dc:creator>
  <cp:lastModifiedBy>DECLAN CLARKE</cp:lastModifiedBy>
  <cp:revision>68</cp:revision>
  <dcterms:created xsi:type="dcterms:W3CDTF">2016-06-07T18:06:12Z</dcterms:created>
  <dcterms:modified xsi:type="dcterms:W3CDTF">2016-06-08T12:06:13Z</dcterms:modified>
</cp:coreProperties>
</file>