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62" r:id="rId2"/>
    <p:sldId id="274" r:id="rId3"/>
    <p:sldId id="257" r:id="rId4"/>
    <p:sldId id="272" r:id="rId5"/>
    <p:sldId id="261" r:id="rId6"/>
    <p:sldId id="263" r:id="rId7"/>
    <p:sldId id="275" r:id="rId8"/>
    <p:sldId id="276" r:id="rId9"/>
    <p:sldId id="283" r:id="rId10"/>
    <p:sldId id="277" r:id="rId11"/>
    <p:sldId id="278" r:id="rId12"/>
    <p:sldId id="279" r:id="rId13"/>
    <p:sldId id="280" r:id="rId14"/>
    <p:sldId id="282" r:id="rId15"/>
    <p:sldId id="27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34"/>
    <p:restoredTop sz="94775"/>
  </p:normalViewPr>
  <p:slideViewPr>
    <p:cSldViewPr snapToGrid="0" snapToObjects="1">
      <p:cViewPr>
        <p:scale>
          <a:sx n="92" d="100"/>
          <a:sy n="92" d="100"/>
        </p:scale>
        <p:origin x="144" y="1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9B5310-C02D-354F-885D-78F6D4374C65}" type="datetimeFigureOut">
              <a:rPr lang="en-US" smtClean="0"/>
              <a:t>6/8/16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FF2BB1-9830-8447-93A5-E00547A2533B}" type="slidenum">
              <a:rPr lang="en-US" smtClean="0"/>
              <a:t>‹#›</a:t>
            </a:fld>
            <a:endParaRPr lang="en-US"/>
          </a:p>
        </p:txBody>
      </p:sp>
    </p:spTree>
    <p:extLst>
      <p:ext uri="{BB962C8B-B14F-4D97-AF65-F5344CB8AC3E}">
        <p14:creationId xmlns:p14="http://schemas.microsoft.com/office/powerpoint/2010/main" val="1617008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Norway study/</a:t>
            </a:r>
            <a:r>
              <a:rPr lang="en-US" dirty="0" err="1" smtClean="0"/>
              <a:t>pamela</a:t>
            </a:r>
            <a:r>
              <a:rPr lang="en-US" dirty="0" smtClean="0"/>
              <a:t> PGC or </a:t>
            </a:r>
            <a:r>
              <a:rPr lang="en-US" dirty="0" err="1" smtClean="0"/>
              <a:t>Commonmind</a:t>
            </a:r>
            <a:r>
              <a:rPr lang="en-US" dirty="0" smtClean="0"/>
              <a:t>/use of GTEX</a:t>
            </a:r>
            <a:endParaRPr lang="en-US" dirty="0"/>
          </a:p>
        </p:txBody>
      </p:sp>
      <p:sp>
        <p:nvSpPr>
          <p:cNvPr id="4" name="Slide Number Placeholder 3"/>
          <p:cNvSpPr>
            <a:spLocks noGrp="1"/>
          </p:cNvSpPr>
          <p:nvPr>
            <p:ph type="sldNum" sz="quarter" idx="10"/>
          </p:nvPr>
        </p:nvSpPr>
        <p:spPr/>
        <p:txBody>
          <a:bodyPr/>
          <a:lstStyle/>
          <a:p>
            <a:fld id="{66FF2BB1-9830-8447-93A5-E00547A2533B}" type="slidenum">
              <a:rPr lang="en-US" smtClean="0"/>
              <a:t>2</a:t>
            </a:fld>
            <a:endParaRPr lang="en-US"/>
          </a:p>
        </p:txBody>
      </p:sp>
    </p:spTree>
    <p:extLst>
      <p:ext uri="{BB962C8B-B14F-4D97-AF65-F5344CB8AC3E}">
        <p14:creationId xmlns:p14="http://schemas.microsoft.com/office/powerpoint/2010/main" val="789295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16K*15gb=240tb</a:t>
            </a:r>
            <a:endParaRPr lang="en-US" dirty="0"/>
          </a:p>
        </p:txBody>
      </p:sp>
      <p:sp>
        <p:nvSpPr>
          <p:cNvPr id="4" name="Slide Number Placeholder 3"/>
          <p:cNvSpPr>
            <a:spLocks noGrp="1"/>
          </p:cNvSpPr>
          <p:nvPr>
            <p:ph type="sldNum" sz="quarter" idx="10"/>
          </p:nvPr>
        </p:nvSpPr>
        <p:spPr/>
        <p:txBody>
          <a:bodyPr/>
          <a:lstStyle/>
          <a:p>
            <a:fld id="{66FF2BB1-9830-8447-93A5-E00547A2533B}" type="slidenum">
              <a:rPr lang="en-US" smtClean="0"/>
              <a:t>3</a:t>
            </a:fld>
            <a:endParaRPr lang="en-US"/>
          </a:p>
        </p:txBody>
      </p:sp>
    </p:spTree>
    <p:extLst>
      <p:ext uri="{BB962C8B-B14F-4D97-AF65-F5344CB8AC3E}">
        <p14:creationId xmlns:p14="http://schemas.microsoft.com/office/powerpoint/2010/main" val="195801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Collect and analyze multiple human tissues from donors who are also densely genotyped, to assess genetic variation within their genomes. 13 brain regions. By analyzing global RNA expression within individual tissues ,</a:t>
            </a:r>
            <a:r>
              <a:rPr lang="en-US" sz="1200" baseline="0" dirty="0" smtClean="0"/>
              <a:t> </a:t>
            </a:r>
            <a:r>
              <a:rPr lang="en-US" sz="1200" dirty="0" smtClean="0"/>
              <a:t>identified as expression quantitative trait loci, or </a:t>
            </a:r>
            <a:r>
              <a:rPr lang="en-US" sz="1200" dirty="0" err="1" smtClean="0"/>
              <a:t>eQTLs</a:t>
            </a:r>
            <a:r>
              <a:rPr lang="en-US" sz="1200" dirty="0" smtClean="0"/>
              <a:t>.</a:t>
            </a:r>
          </a:p>
          <a:p>
            <a:endParaRPr lang="en-US" dirty="0"/>
          </a:p>
        </p:txBody>
      </p:sp>
      <p:sp>
        <p:nvSpPr>
          <p:cNvPr id="4" name="Slide Number Placeholder 3"/>
          <p:cNvSpPr>
            <a:spLocks noGrp="1"/>
          </p:cNvSpPr>
          <p:nvPr>
            <p:ph type="sldNum" sz="quarter" idx="10"/>
          </p:nvPr>
        </p:nvSpPr>
        <p:spPr/>
        <p:txBody>
          <a:bodyPr/>
          <a:lstStyle/>
          <a:p>
            <a:fld id="{82856B77-72BF-9D4A-87FA-781B15A95862}" type="slidenum">
              <a:rPr lang="en-US" smtClean="0"/>
              <a:t>5</a:t>
            </a:fld>
            <a:endParaRPr lang="en-US"/>
          </a:p>
        </p:txBody>
      </p:sp>
    </p:spTree>
    <p:extLst>
      <p:ext uri="{BB962C8B-B14F-4D97-AF65-F5344CB8AC3E}">
        <p14:creationId xmlns:p14="http://schemas.microsoft.com/office/powerpoint/2010/main" val="219699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Total</a:t>
            </a:r>
            <a:r>
              <a:rPr lang="en-US" baseline="0" dirty="0" smtClean="0"/>
              <a:t> 572</a:t>
            </a:r>
            <a:r>
              <a:rPr lang="en-US" sz="1200" b="0" i="0" kern="1200" dirty="0" smtClean="0">
                <a:solidFill>
                  <a:schemeClr val="tx1"/>
                </a:solidFill>
                <a:effectLst/>
                <a:latin typeface="+mn-lt"/>
                <a:ea typeface="+mn-ea"/>
                <a:cs typeface="+mn-cs"/>
              </a:rPr>
              <a:t>RNA-seq bam files</a:t>
            </a:r>
            <a:endParaRPr lang="en-US" dirty="0"/>
          </a:p>
        </p:txBody>
      </p:sp>
      <p:sp>
        <p:nvSpPr>
          <p:cNvPr id="4" name="Slide Number Placeholder 3"/>
          <p:cNvSpPr>
            <a:spLocks noGrp="1"/>
          </p:cNvSpPr>
          <p:nvPr>
            <p:ph type="sldNum" sz="quarter" idx="10"/>
          </p:nvPr>
        </p:nvSpPr>
        <p:spPr/>
        <p:txBody>
          <a:bodyPr/>
          <a:lstStyle/>
          <a:p>
            <a:fld id="{66FF2BB1-9830-8447-93A5-E00547A2533B}" type="slidenum">
              <a:rPr lang="en-US" smtClean="0"/>
              <a:t>6</a:t>
            </a:fld>
            <a:endParaRPr lang="en-US"/>
          </a:p>
        </p:txBody>
      </p:sp>
    </p:spTree>
    <p:extLst>
      <p:ext uri="{BB962C8B-B14F-4D97-AF65-F5344CB8AC3E}">
        <p14:creationId xmlns:p14="http://schemas.microsoft.com/office/powerpoint/2010/main" val="407249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Normal </a:t>
            </a:r>
            <a:r>
              <a:rPr lang="en-US" dirty="0" err="1" smtClean="0"/>
              <a:t>epigenomic</a:t>
            </a:r>
            <a:r>
              <a:rPr lang="en-US" baseline="0" dirty="0" smtClean="0"/>
              <a:t> data including chip </a:t>
            </a:r>
            <a:r>
              <a:rPr lang="en-US" baseline="0" dirty="0" err="1" smtClean="0"/>
              <a:t>seq</a:t>
            </a:r>
            <a:r>
              <a:rPr lang="en-US" baseline="0" dirty="0" smtClean="0"/>
              <a:t> and </a:t>
            </a:r>
            <a:r>
              <a:rPr lang="en-US" dirty="0" smtClean="0"/>
              <a:t>Methylation</a:t>
            </a:r>
            <a:r>
              <a:rPr lang="en-US" baseline="0" dirty="0" smtClean="0"/>
              <a:t> measurement /in brain middle/ 11 adult brain regions and some fetal brain 8 histone markers/129 tissue and cell type/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Release 9 includes a subset of 1,936 datasets grouped into 111 reference </a:t>
            </a:r>
            <a:r>
              <a:rPr lang="en-US" dirty="0" err="1" smtClean="0"/>
              <a:t>epigenomes</a:t>
            </a:r>
            <a:r>
              <a:rPr lang="en-US" dirty="0" smtClean="0"/>
              <a:t> where each reference </a:t>
            </a:r>
            <a:r>
              <a:rPr lang="en-US" dirty="0" err="1" smtClean="0"/>
              <a:t>epigenome</a:t>
            </a:r>
            <a:r>
              <a:rPr lang="en-US" dirty="0" smtClean="0"/>
              <a:t> contains a complete set of five core histone marks (H3K4me3, H3K4me1, H3K27me3, H3K9me3, and H3K36me3)(bam, bed, wig)</a:t>
            </a:r>
          </a:p>
          <a:p>
            <a:endParaRPr lang="en-US" dirty="0" smtClean="0"/>
          </a:p>
          <a:p>
            <a:r>
              <a:rPr lang="en-US" dirty="0" smtClean="0"/>
              <a:t>how many </a:t>
            </a:r>
            <a:r>
              <a:rPr lang="en-US" dirty="0" err="1" smtClean="0"/>
              <a:t>vcfs</a:t>
            </a:r>
            <a:r>
              <a:rPr lang="en-US" dirty="0" smtClean="0"/>
              <a:t>/array</a:t>
            </a:r>
            <a:r>
              <a:rPr lang="en-US" baseline="0" dirty="0" smtClean="0"/>
              <a:t> bam wig </a:t>
            </a:r>
            <a:r>
              <a:rPr lang="en-US" baseline="0" dirty="0" err="1" smtClean="0"/>
              <a:t>vcf</a:t>
            </a:r>
            <a:endParaRPr lang="en-US" dirty="0"/>
          </a:p>
        </p:txBody>
      </p:sp>
      <p:sp>
        <p:nvSpPr>
          <p:cNvPr id="4" name="Slide Number Placeholder 3"/>
          <p:cNvSpPr>
            <a:spLocks noGrp="1"/>
          </p:cNvSpPr>
          <p:nvPr>
            <p:ph type="sldNum" sz="quarter" idx="10"/>
          </p:nvPr>
        </p:nvSpPr>
        <p:spPr/>
        <p:txBody>
          <a:bodyPr/>
          <a:lstStyle/>
          <a:p>
            <a:fld id="{82856B77-72BF-9D4A-87FA-781B15A95862}" type="slidenum">
              <a:rPr lang="en-US" smtClean="0"/>
              <a:t>8</a:t>
            </a:fld>
            <a:endParaRPr lang="en-US"/>
          </a:p>
        </p:txBody>
      </p:sp>
    </p:spTree>
    <p:extLst>
      <p:ext uri="{BB962C8B-B14F-4D97-AF65-F5344CB8AC3E}">
        <p14:creationId xmlns:p14="http://schemas.microsoft.com/office/powerpoint/2010/main" val="1713833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Roadmap</a:t>
            </a:r>
            <a:endParaRPr lang="en-US" dirty="0"/>
          </a:p>
        </p:txBody>
      </p:sp>
      <p:sp>
        <p:nvSpPr>
          <p:cNvPr id="4" name="Slide Number Placeholder 3"/>
          <p:cNvSpPr>
            <a:spLocks noGrp="1"/>
          </p:cNvSpPr>
          <p:nvPr>
            <p:ph type="sldNum" sz="quarter" idx="10"/>
          </p:nvPr>
        </p:nvSpPr>
        <p:spPr/>
        <p:txBody>
          <a:bodyPr/>
          <a:lstStyle/>
          <a:p>
            <a:fld id="{66FF2BB1-9830-8447-93A5-E00547A2533B}" type="slidenum">
              <a:rPr lang="en-US" smtClean="0"/>
              <a:t>9</a:t>
            </a:fld>
            <a:endParaRPr lang="en-US"/>
          </a:p>
        </p:txBody>
      </p:sp>
    </p:spTree>
    <p:extLst>
      <p:ext uri="{BB962C8B-B14F-4D97-AF65-F5344CB8AC3E}">
        <p14:creationId xmlns:p14="http://schemas.microsoft.com/office/powerpoint/2010/main" val="498010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FF2BB1-9830-8447-93A5-E00547A2533B}" type="slidenum">
              <a:rPr lang="en-US" smtClean="0"/>
              <a:t>14</a:t>
            </a:fld>
            <a:endParaRPr lang="en-US"/>
          </a:p>
        </p:txBody>
      </p:sp>
    </p:spTree>
    <p:extLst>
      <p:ext uri="{BB962C8B-B14F-4D97-AF65-F5344CB8AC3E}">
        <p14:creationId xmlns:p14="http://schemas.microsoft.com/office/powerpoint/2010/main" val="1233172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5D0F8F6-6921-8242-A158-AF6E2F0C98E2}" type="datetime1">
              <a:rPr lang="en-US" smtClean="0"/>
              <a:t>6/8/16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9E6FB3-DC66-C845-8638-A387E9DB4CFD}" type="slidenum">
              <a:rPr lang="en-US" smtClean="0"/>
              <a:t>‹#›</a:t>
            </a:fld>
            <a:endParaRPr lang="en-US"/>
          </a:p>
        </p:txBody>
      </p:sp>
    </p:spTree>
    <p:extLst>
      <p:ext uri="{BB962C8B-B14F-4D97-AF65-F5344CB8AC3E}">
        <p14:creationId xmlns:p14="http://schemas.microsoft.com/office/powerpoint/2010/main" val="1702897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909D6F-0556-3945-B2DC-F6B49605D9E7}" type="datetime1">
              <a:rPr lang="en-US" smtClean="0"/>
              <a:t>6/8/16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9E6FB3-DC66-C845-8638-A387E9DB4CFD}" type="slidenum">
              <a:rPr lang="en-US" smtClean="0"/>
              <a:t>‹#›</a:t>
            </a:fld>
            <a:endParaRPr lang="en-US"/>
          </a:p>
        </p:txBody>
      </p:sp>
    </p:spTree>
    <p:extLst>
      <p:ext uri="{BB962C8B-B14F-4D97-AF65-F5344CB8AC3E}">
        <p14:creationId xmlns:p14="http://schemas.microsoft.com/office/powerpoint/2010/main" val="1596984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DFC63D-1073-7948-91A7-D68D75A56586}" type="datetime1">
              <a:rPr lang="en-US" smtClean="0"/>
              <a:t>6/8/16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9E6FB3-DC66-C845-8638-A387E9DB4CFD}" type="slidenum">
              <a:rPr lang="en-US" smtClean="0"/>
              <a:t>‹#›</a:t>
            </a:fld>
            <a:endParaRPr lang="en-US"/>
          </a:p>
        </p:txBody>
      </p:sp>
    </p:spTree>
    <p:extLst>
      <p:ext uri="{BB962C8B-B14F-4D97-AF65-F5344CB8AC3E}">
        <p14:creationId xmlns:p14="http://schemas.microsoft.com/office/powerpoint/2010/main" val="1262661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CE6657-F467-8544-A034-20BD3727C569}" type="datetime1">
              <a:rPr lang="en-US" smtClean="0"/>
              <a:t>6/8/16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9E6FB3-DC66-C845-8638-A387E9DB4CFD}" type="slidenum">
              <a:rPr lang="en-US" smtClean="0"/>
              <a:t>‹#›</a:t>
            </a:fld>
            <a:endParaRPr lang="en-US"/>
          </a:p>
        </p:txBody>
      </p:sp>
    </p:spTree>
    <p:extLst>
      <p:ext uri="{BB962C8B-B14F-4D97-AF65-F5344CB8AC3E}">
        <p14:creationId xmlns:p14="http://schemas.microsoft.com/office/powerpoint/2010/main" val="351613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C2CF4F-88C5-F441-8907-A2D45B009A07}" type="datetime1">
              <a:rPr lang="en-US" smtClean="0"/>
              <a:t>6/8/16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9E6FB3-DC66-C845-8638-A387E9DB4CFD}" type="slidenum">
              <a:rPr lang="en-US" smtClean="0"/>
              <a:t>‹#›</a:t>
            </a:fld>
            <a:endParaRPr lang="en-US"/>
          </a:p>
        </p:txBody>
      </p:sp>
    </p:spTree>
    <p:extLst>
      <p:ext uri="{BB962C8B-B14F-4D97-AF65-F5344CB8AC3E}">
        <p14:creationId xmlns:p14="http://schemas.microsoft.com/office/powerpoint/2010/main" val="1847405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FD35392-7911-DF47-83D0-9B599956CE18}" type="datetime1">
              <a:rPr lang="en-US" smtClean="0"/>
              <a:t>6/8/16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9E6FB3-DC66-C845-8638-A387E9DB4CFD}" type="slidenum">
              <a:rPr lang="en-US" smtClean="0"/>
              <a:t>‹#›</a:t>
            </a:fld>
            <a:endParaRPr lang="en-US"/>
          </a:p>
        </p:txBody>
      </p:sp>
    </p:spTree>
    <p:extLst>
      <p:ext uri="{BB962C8B-B14F-4D97-AF65-F5344CB8AC3E}">
        <p14:creationId xmlns:p14="http://schemas.microsoft.com/office/powerpoint/2010/main" val="1021384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156B01F-F1ED-C040-9DFF-DBE5ADAEFEAE}" type="datetime1">
              <a:rPr lang="en-US" smtClean="0"/>
              <a:t>6/8/16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9E6FB3-DC66-C845-8638-A387E9DB4CFD}" type="slidenum">
              <a:rPr lang="en-US" smtClean="0"/>
              <a:t>‹#›</a:t>
            </a:fld>
            <a:endParaRPr lang="en-US"/>
          </a:p>
        </p:txBody>
      </p:sp>
    </p:spTree>
    <p:extLst>
      <p:ext uri="{BB962C8B-B14F-4D97-AF65-F5344CB8AC3E}">
        <p14:creationId xmlns:p14="http://schemas.microsoft.com/office/powerpoint/2010/main" val="1570635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3729CD-5B39-3849-BE10-5764A8BD8763}" type="datetime1">
              <a:rPr lang="en-US" smtClean="0"/>
              <a:t>6/8/16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9E6FB3-DC66-C845-8638-A387E9DB4CFD}" type="slidenum">
              <a:rPr lang="en-US" smtClean="0"/>
              <a:t>‹#›</a:t>
            </a:fld>
            <a:endParaRPr lang="en-US"/>
          </a:p>
        </p:txBody>
      </p:sp>
    </p:spTree>
    <p:extLst>
      <p:ext uri="{BB962C8B-B14F-4D97-AF65-F5344CB8AC3E}">
        <p14:creationId xmlns:p14="http://schemas.microsoft.com/office/powerpoint/2010/main" val="801052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0B9923-C3ED-0743-B889-23558B9B1273}" type="datetime1">
              <a:rPr lang="en-US" smtClean="0"/>
              <a:t>6/8/16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9E6FB3-DC66-C845-8638-A387E9DB4CFD}" type="slidenum">
              <a:rPr lang="en-US" smtClean="0"/>
              <a:t>‹#›</a:t>
            </a:fld>
            <a:endParaRPr lang="en-US"/>
          </a:p>
        </p:txBody>
      </p:sp>
    </p:spTree>
    <p:extLst>
      <p:ext uri="{BB962C8B-B14F-4D97-AF65-F5344CB8AC3E}">
        <p14:creationId xmlns:p14="http://schemas.microsoft.com/office/powerpoint/2010/main" val="720098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C27C3C-5E46-D34D-A3E4-5F0C8C66EB1C}" type="datetime1">
              <a:rPr lang="en-US" smtClean="0"/>
              <a:t>6/8/16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9E6FB3-DC66-C845-8638-A387E9DB4CFD}" type="slidenum">
              <a:rPr lang="en-US" smtClean="0"/>
              <a:t>‹#›</a:t>
            </a:fld>
            <a:endParaRPr lang="en-US"/>
          </a:p>
        </p:txBody>
      </p:sp>
    </p:spTree>
    <p:extLst>
      <p:ext uri="{BB962C8B-B14F-4D97-AF65-F5344CB8AC3E}">
        <p14:creationId xmlns:p14="http://schemas.microsoft.com/office/powerpoint/2010/main" val="1630802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632F8D-6A5F-9B46-BF58-0DE04DD099A6}" type="datetime1">
              <a:rPr lang="en-US" smtClean="0"/>
              <a:t>6/8/16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9E6FB3-DC66-C845-8638-A387E9DB4CFD}" type="slidenum">
              <a:rPr lang="en-US" smtClean="0"/>
              <a:t>‹#›</a:t>
            </a:fld>
            <a:endParaRPr lang="en-US"/>
          </a:p>
        </p:txBody>
      </p:sp>
    </p:spTree>
    <p:extLst>
      <p:ext uri="{BB962C8B-B14F-4D97-AF65-F5344CB8AC3E}">
        <p14:creationId xmlns:p14="http://schemas.microsoft.com/office/powerpoint/2010/main" val="56574683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2C1B5A-1604-624E-B110-6373C8F4DDC3}" type="datetime1">
              <a:rPr lang="en-US" smtClean="0"/>
              <a:t>6/8/16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9E6FB3-DC66-C845-8638-A387E9DB4CFD}" type="slidenum">
              <a:rPr lang="en-US" smtClean="0"/>
              <a:t>‹#›</a:t>
            </a:fld>
            <a:endParaRPr lang="en-US"/>
          </a:p>
        </p:txBody>
      </p:sp>
    </p:spTree>
    <p:extLst>
      <p:ext uri="{BB962C8B-B14F-4D97-AF65-F5344CB8AC3E}">
        <p14:creationId xmlns:p14="http://schemas.microsoft.com/office/powerpoint/2010/main" val="758307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4.xml.rels><?xml version="1.0" encoding="UTF-8" standalone="yes"?>
<Relationships xmlns="http://schemas.openxmlformats.org/package/2006/relationships"><Relationship Id="rId11" Type="http://schemas.openxmlformats.org/officeDocument/2006/relationships/hyperlink" Target="http://tcga-data.nci.nih.gov/tcga/dataAccessMatrix.htm?mode=ApplyFilter&amp;showMatrix=true&amp;diseaseType=GBM&amp;tumorNormal=TN&amp;tumorNormal=T&amp;tumorNormal=NT&amp;platformType=12&amp;platformType=7&amp;platformType=41" TargetMode="External"/><Relationship Id="rId12" Type="http://schemas.openxmlformats.org/officeDocument/2006/relationships/hyperlink" Target="http://tcga-data.nci.nih.gov/tcga/dataAccessMatrix.htm?mode=ApplyFilter&amp;showMatrix=true&amp;diseaseType=GBM&amp;tumorNormal=TN&amp;tumorNormal=T&amp;tumorNormal=NT&amp;platformType=1&amp;platformType=4&amp;platformType=40" TargetMode="External"/><Relationship Id="rId13" Type="http://schemas.openxmlformats.org/officeDocument/2006/relationships/hyperlink" Target="http://tcga-data.nci.nih.gov/tcga/dataAccessMatrix.htm?mode=ApplyFilter&amp;showMatrix=true&amp;diseaseType=GBM&amp;tumorNormal=TN&amp;tumorNormal=T&amp;tumorNormal=NT&amp;platformType=2&amp;platformType=42" TargetMode="External"/><Relationship Id="rId14" Type="http://schemas.openxmlformats.org/officeDocument/2006/relationships/hyperlink" Target="http://tcga-data.nci.nih.gov/tcga/dataAccessMatrix.htm?mode=ApplyFilter&amp;showMatrix=true&amp;diseaseType=GBM&amp;tumorNormal=TN&amp;tumorNormal=T&amp;tumorNormal=NT&amp;platformType=3&amp;platformType=5&amp;platformType=27&amp;platformType=38&amp;platformType=43" TargetMode="External"/><Relationship Id="rId15" Type="http://schemas.openxmlformats.org/officeDocument/2006/relationships/hyperlink" Target="http://tcga-data.nci.nih.gov/tcga/dataAccessMatrix.htm?mode=ApplyFilter&amp;showMatrix=true&amp;diseaseType=GBM&amp;tumorNormal=TN&amp;tumorNormal=T&amp;tumorNormal=NT&amp;platformType=6&amp;platformType=28" TargetMode="External"/><Relationship Id="rId16" Type="http://schemas.openxmlformats.org/officeDocument/2006/relationships/hyperlink" Target="http://tcga-data.nci.nih.gov/tcga/dataAccessMatrix.htm?mode=ApplyFilter&amp;showMatrix=true&amp;diseaseType=GBM&amp;tumorNormal=TN&amp;tumorNormal=T&amp;tumorNormal=NT&amp;platformType=-999" TargetMode="External"/><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tcga-data.nci.nih.gov/tcga/dataAccessMatrix.htm?mode=ApplyFilter&amp;showMatrix=true&amp;diseaseType=LGG&amp;tumorNormal=TN&amp;tumorNormal=T&amp;tumorNormal=NT" TargetMode="External"/><Relationship Id="rId4" Type="http://schemas.openxmlformats.org/officeDocument/2006/relationships/hyperlink" Target="http://tcga-data.nci.nih.gov/tcga/dataAccessMatrix.htm?mode=ApplyFilter&amp;showMatrix=true&amp;diseaseType=LGG&amp;tumorNormal=TN&amp;tumorNormal=T&amp;tumorNormal=NT&amp;platformType=12&amp;platformType=7&amp;platformType=41" TargetMode="External"/><Relationship Id="rId5" Type="http://schemas.openxmlformats.org/officeDocument/2006/relationships/hyperlink" Target="http://tcga-data.nci.nih.gov/tcga/dataAccessMatrix.htm?mode=ApplyFilter&amp;showMatrix=true&amp;diseaseType=LGG&amp;tumorNormal=TN&amp;tumorNormal=T&amp;tumorNormal=NT&amp;platformType=1&amp;platformType=4&amp;platformType=40" TargetMode="External"/><Relationship Id="rId6" Type="http://schemas.openxmlformats.org/officeDocument/2006/relationships/hyperlink" Target="http://tcga-data.nci.nih.gov/tcga/dataAccessMatrix.htm?mode=ApplyFilter&amp;showMatrix=true&amp;diseaseType=LGG&amp;tumorNormal=TN&amp;tumorNormal=T&amp;tumorNormal=NT&amp;platformType=2&amp;platformType=42" TargetMode="External"/><Relationship Id="rId7" Type="http://schemas.openxmlformats.org/officeDocument/2006/relationships/hyperlink" Target="http://tcga-data.nci.nih.gov/tcga/dataAccessMatrix.htm?mode=ApplyFilter&amp;showMatrix=true&amp;diseaseType=LGG&amp;tumorNormal=TN&amp;tumorNormal=T&amp;tumorNormal=NT&amp;platformType=3&amp;platformType=5&amp;platformType=27&amp;platformType=38&amp;platformType=43" TargetMode="External"/><Relationship Id="rId8" Type="http://schemas.openxmlformats.org/officeDocument/2006/relationships/hyperlink" Target="http://tcga-data.nci.nih.gov/tcga/dataAccessMatrix.htm?mode=ApplyFilter&amp;showMatrix=true&amp;diseaseType=LGG&amp;tumorNormal=TN&amp;tumorNormal=T&amp;tumorNormal=NT&amp;platformType=6&amp;platformType=28" TargetMode="External"/><Relationship Id="rId9" Type="http://schemas.openxmlformats.org/officeDocument/2006/relationships/hyperlink" Target="http://tcga-data.nci.nih.gov/tcga/dataAccessMatrix.htm?mode=ApplyFilter&amp;showMatrix=true&amp;diseaseType=LGG&amp;tumorNormal=TN&amp;tumorNormal=T&amp;tumorNormal=NT&amp;platformType=-999" TargetMode="External"/><Relationship Id="rId10" Type="http://schemas.openxmlformats.org/officeDocument/2006/relationships/hyperlink" Target="http://tcga-data.nci.nih.gov/tcga/dataAccessMatrix.htm?mode=ApplyFilter&amp;showMatrix=true&amp;diseaseType=GBM&amp;tumorNormal=TN&amp;tumorNormal=T&amp;tumorNormal=NT"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11" Type="http://schemas.openxmlformats.org/officeDocument/2006/relationships/hyperlink" Target="https://www.synapse.org/#!Synapse:syn4566141" TargetMode="External"/><Relationship Id="rId12" Type="http://schemas.openxmlformats.org/officeDocument/2006/relationships/hyperlink" Target="https://www.synapse.org/#!Synapse:syn4590910" TargetMode="External"/><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www.synapse.org/#!Synapse:syn4586517" TargetMode="External"/><Relationship Id="rId4" Type="http://schemas.openxmlformats.org/officeDocument/2006/relationships/hyperlink" Target="https://www.synapse.org/#!Synapse:syn4566010" TargetMode="External"/><Relationship Id="rId5" Type="http://schemas.openxmlformats.org/officeDocument/2006/relationships/hyperlink" Target="https://www.synapse.org/#!Synapse:syn5321694" TargetMode="External"/><Relationship Id="rId6" Type="http://schemas.openxmlformats.org/officeDocument/2006/relationships/hyperlink" Target="https://www.synapse.org/#!Synapse:syn4590909" TargetMode="External"/><Relationship Id="rId7" Type="http://schemas.openxmlformats.org/officeDocument/2006/relationships/hyperlink" Target="https://www.synapse.org/#!Synapse:syn4588488" TargetMode="External"/><Relationship Id="rId8" Type="http://schemas.openxmlformats.org/officeDocument/2006/relationships/hyperlink" Target="https://www.synapse.org/#!Synapse:syn4588462" TargetMode="External"/><Relationship Id="rId9" Type="http://schemas.openxmlformats.org/officeDocument/2006/relationships/hyperlink" Target="https://www.synapse.org/#!Synapse:syn4587609" TargetMode="External"/><Relationship Id="rId10" Type="http://schemas.openxmlformats.org/officeDocument/2006/relationships/hyperlink" Target="https://www.synapse.org/#!Synapse:syn4590897"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9565" y="2153584"/>
            <a:ext cx="10515600" cy="1325563"/>
          </a:xfrm>
        </p:spPr>
        <p:txBody>
          <a:bodyPr/>
          <a:lstStyle/>
          <a:p>
            <a:pPr algn="ctr"/>
            <a:r>
              <a:rPr lang="en-US" dirty="0" smtClean="0"/>
              <a:t>Summary</a:t>
            </a:r>
            <a:r>
              <a:rPr lang="zh-CN" altLang="en-US" dirty="0" smtClean="0"/>
              <a:t> </a:t>
            </a:r>
            <a:r>
              <a:rPr lang="en-US" altLang="zh-CN" dirty="0" smtClean="0"/>
              <a:t>for CAPSTONE #2</a:t>
            </a:r>
            <a:r>
              <a:rPr lang="en-US" dirty="0" smtClean="0"/>
              <a:t/>
            </a:r>
            <a:br>
              <a:rPr lang="en-US" dirty="0" smtClean="0"/>
            </a:br>
            <a:r>
              <a:rPr lang="en-US" sz="3200" i="1" dirty="0" smtClean="0"/>
              <a:t>PEC, GTEX, ENCODE</a:t>
            </a:r>
            <a:r>
              <a:rPr lang="en-US" sz="3200" i="1" dirty="0"/>
              <a:t>, </a:t>
            </a:r>
            <a:r>
              <a:rPr lang="en-US" sz="3200" i="1" dirty="0" smtClean="0"/>
              <a:t>Roadmap, TCGA</a:t>
            </a:r>
            <a:endParaRPr lang="en-US" sz="3200" i="1" dirty="0"/>
          </a:p>
        </p:txBody>
      </p:sp>
      <p:sp>
        <p:nvSpPr>
          <p:cNvPr id="3" name="Content Placeholder 2"/>
          <p:cNvSpPr>
            <a:spLocks noGrp="1"/>
          </p:cNvSpPr>
          <p:nvPr>
            <p:ph idx="1"/>
          </p:nvPr>
        </p:nvSpPr>
        <p:spPr>
          <a:xfrm>
            <a:off x="838200" y="4356847"/>
            <a:ext cx="10515600" cy="1820116"/>
          </a:xfrm>
        </p:spPr>
        <p:txBody>
          <a:bodyPr/>
          <a:lstStyle/>
          <a:p>
            <a:pPr marL="0" indent="0" algn="ctr">
              <a:buNone/>
            </a:pPr>
            <a:r>
              <a:rPr lang="en-US" dirty="0" smtClean="0"/>
              <a:t>Brain meeting</a:t>
            </a:r>
          </a:p>
          <a:p>
            <a:pPr marL="0" indent="0" algn="ctr">
              <a:buNone/>
            </a:pPr>
            <a:r>
              <a:rPr lang="en-US" dirty="0" smtClean="0"/>
              <a:t>06/08/2016</a:t>
            </a:r>
            <a:endParaRPr lang="en-US" dirty="0"/>
          </a:p>
        </p:txBody>
      </p:sp>
      <p:sp>
        <p:nvSpPr>
          <p:cNvPr id="4" name="Slide Number Placeholder 3"/>
          <p:cNvSpPr>
            <a:spLocks noGrp="1"/>
          </p:cNvSpPr>
          <p:nvPr>
            <p:ph type="sldNum" sz="quarter" idx="12"/>
          </p:nvPr>
        </p:nvSpPr>
        <p:spPr/>
        <p:txBody>
          <a:bodyPr/>
          <a:lstStyle/>
          <a:p>
            <a:fld id="{019E6FB3-DC66-C845-8638-A387E9DB4CFD}" type="slidenum">
              <a:rPr lang="en-US" smtClean="0"/>
              <a:t>1</a:t>
            </a:fld>
            <a:endParaRPr lang="en-US"/>
          </a:p>
        </p:txBody>
      </p:sp>
    </p:spTree>
    <p:extLst>
      <p:ext uri="{BB962C8B-B14F-4D97-AF65-F5344CB8AC3E}">
        <p14:creationId xmlns:p14="http://schemas.microsoft.com/office/powerpoint/2010/main" val="20270318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Roadmap human brain data</a:t>
            </a:r>
            <a:endParaRPr lang="en-US" b="1" dirty="0"/>
          </a:p>
        </p:txBody>
      </p:sp>
      <p:sp>
        <p:nvSpPr>
          <p:cNvPr id="4" name="Slide Number Placeholder 3"/>
          <p:cNvSpPr>
            <a:spLocks noGrp="1"/>
          </p:cNvSpPr>
          <p:nvPr>
            <p:ph type="sldNum" sz="quarter" idx="12"/>
          </p:nvPr>
        </p:nvSpPr>
        <p:spPr/>
        <p:txBody>
          <a:bodyPr/>
          <a:lstStyle/>
          <a:p>
            <a:fld id="{019E6FB3-DC66-C845-8638-A387E9DB4CFD}" type="slidenum">
              <a:rPr lang="en-US" smtClean="0"/>
              <a:t>10</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5491" y="2338308"/>
            <a:ext cx="5174751" cy="401804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7635" y="2085072"/>
            <a:ext cx="5073309" cy="4271278"/>
          </a:xfrm>
          <a:prstGeom prst="rect">
            <a:avLst/>
          </a:prstGeom>
        </p:spPr>
      </p:pic>
      <p:sp>
        <p:nvSpPr>
          <p:cNvPr id="7" name="Rectangle 6"/>
          <p:cNvSpPr/>
          <p:nvPr/>
        </p:nvSpPr>
        <p:spPr>
          <a:xfrm>
            <a:off x="4353412" y="1460500"/>
            <a:ext cx="2543068" cy="369332"/>
          </a:xfrm>
          <a:prstGeom prst="rect">
            <a:avLst/>
          </a:prstGeom>
        </p:spPr>
        <p:txBody>
          <a:bodyPr wrap="none">
            <a:spAutoFit/>
          </a:bodyPr>
          <a:lstStyle/>
          <a:p>
            <a:pPr marL="285750" indent="-285750">
              <a:buFont typeface="Arial" charset="0"/>
              <a:buChar char="•"/>
            </a:pPr>
            <a:r>
              <a:rPr lang="en-US"/>
              <a:t>12 Adult brain regions</a:t>
            </a:r>
            <a:endParaRPr lang="en-US" dirty="0"/>
          </a:p>
        </p:txBody>
      </p:sp>
    </p:spTree>
    <p:extLst>
      <p:ext uri="{BB962C8B-B14F-4D97-AF65-F5344CB8AC3E}">
        <p14:creationId xmlns:p14="http://schemas.microsoft.com/office/powerpoint/2010/main" val="2090908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651251" y="429490"/>
            <a:ext cx="4211782" cy="646331"/>
          </a:xfrm>
          <a:prstGeom prst="rect">
            <a:avLst/>
          </a:prstGeom>
          <a:noFill/>
        </p:spPr>
        <p:txBody>
          <a:bodyPr wrap="square" rtlCol="0">
            <a:spAutoFit/>
          </a:bodyPr>
          <a:lstStyle/>
          <a:p>
            <a:pPr algn="ctr"/>
            <a:r>
              <a:rPr lang="en-US" sz="3600" b="1" dirty="0" smtClean="0"/>
              <a:t>ENCODE total</a:t>
            </a:r>
            <a:endParaRPr lang="en-US" sz="3600" b="1"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4701" y="1075821"/>
            <a:ext cx="3213100" cy="558800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8018" y="3869821"/>
            <a:ext cx="3175000" cy="2882900"/>
          </a:xfrm>
          <a:prstGeom prst="rect">
            <a:avLst/>
          </a:prstGeom>
        </p:spPr>
      </p:pic>
    </p:spTree>
    <p:extLst>
      <p:ext uri="{BB962C8B-B14F-4D97-AF65-F5344CB8AC3E}">
        <p14:creationId xmlns:p14="http://schemas.microsoft.com/office/powerpoint/2010/main" val="9068375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19E6FB3-DC66-C845-8638-A387E9DB4CFD}" type="slidenum">
              <a:rPr lang="en-US" smtClean="0"/>
              <a:t>12</a:t>
            </a:fld>
            <a:endParaRPr lang="en-US"/>
          </a:p>
        </p:txBody>
      </p:sp>
      <p:sp>
        <p:nvSpPr>
          <p:cNvPr id="5" name="TextBox 4"/>
          <p:cNvSpPr txBox="1"/>
          <p:nvPr/>
        </p:nvSpPr>
        <p:spPr>
          <a:xfrm>
            <a:off x="3651251" y="429490"/>
            <a:ext cx="5174094" cy="646331"/>
          </a:xfrm>
          <a:prstGeom prst="rect">
            <a:avLst/>
          </a:prstGeom>
          <a:noFill/>
        </p:spPr>
        <p:txBody>
          <a:bodyPr wrap="square" rtlCol="0">
            <a:spAutoFit/>
          </a:bodyPr>
          <a:lstStyle/>
          <a:p>
            <a:pPr algn="ctr"/>
            <a:r>
              <a:rPr lang="en-US" sz="3600" b="1" dirty="0"/>
              <a:t>ENCODE </a:t>
            </a:r>
            <a:r>
              <a:rPr lang="en-US" sz="3600" b="1" i="1" dirty="0"/>
              <a:t>Homo sapiens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1681" y="1476664"/>
            <a:ext cx="3225800" cy="45847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2670464"/>
            <a:ext cx="3048000" cy="3390900"/>
          </a:xfrm>
          <a:prstGeom prst="rect">
            <a:avLst/>
          </a:prstGeom>
        </p:spPr>
      </p:pic>
    </p:spTree>
    <p:extLst>
      <p:ext uri="{BB962C8B-B14F-4D97-AF65-F5344CB8AC3E}">
        <p14:creationId xmlns:p14="http://schemas.microsoft.com/office/powerpoint/2010/main" val="5268903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ENCODE Human brain</a:t>
            </a:r>
            <a:endParaRPr lang="en-US" dirty="0"/>
          </a:p>
        </p:txBody>
      </p:sp>
      <p:sp>
        <p:nvSpPr>
          <p:cNvPr id="4" name="Slide Number Placeholder 3"/>
          <p:cNvSpPr>
            <a:spLocks noGrp="1"/>
          </p:cNvSpPr>
          <p:nvPr>
            <p:ph type="sldNum" sz="quarter" idx="12"/>
          </p:nvPr>
        </p:nvSpPr>
        <p:spPr/>
        <p:txBody>
          <a:bodyPr/>
          <a:lstStyle/>
          <a:p>
            <a:fld id="{019E6FB3-DC66-C845-8638-A387E9DB4CFD}" type="slidenum">
              <a:rPr lang="en-US" smtClean="0"/>
              <a:t>13</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2618" y="1843506"/>
            <a:ext cx="4080164" cy="3578239"/>
          </a:xfrm>
          <a:prstGeom prst="rect">
            <a:avLst/>
          </a:prstGeom>
        </p:spPr>
      </p:pic>
    </p:spTree>
    <p:extLst>
      <p:ext uri="{BB962C8B-B14F-4D97-AF65-F5344CB8AC3E}">
        <p14:creationId xmlns:p14="http://schemas.microsoft.com/office/powerpoint/2010/main" val="13708173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818" y="99817"/>
            <a:ext cx="10515600" cy="1325563"/>
          </a:xfrm>
        </p:spPr>
        <p:txBody>
          <a:bodyPr/>
          <a:lstStyle/>
          <a:p>
            <a:r>
              <a:rPr lang="en-US" dirty="0" smtClean="0"/>
              <a:t>TCGA data related to brain</a:t>
            </a:r>
            <a:endParaRPr lang="en-US" dirty="0"/>
          </a:p>
        </p:txBody>
      </p:sp>
      <p:sp>
        <p:nvSpPr>
          <p:cNvPr id="3" name="Content Placeholder 2"/>
          <p:cNvSpPr>
            <a:spLocks noGrp="1"/>
          </p:cNvSpPr>
          <p:nvPr>
            <p:ph idx="1"/>
          </p:nvPr>
        </p:nvSpPr>
        <p:spPr>
          <a:xfrm>
            <a:off x="838200" y="1399309"/>
            <a:ext cx="10515600" cy="4777654"/>
          </a:xfrm>
        </p:spPr>
        <p:txBody>
          <a:bodyPr/>
          <a:lstStyle/>
          <a:p>
            <a:r>
              <a:rPr lang="en-US" b="1" dirty="0" err="1"/>
              <a:t>Glioblastoma</a:t>
            </a:r>
            <a:r>
              <a:rPr lang="en-US" b="1" dirty="0"/>
              <a:t> </a:t>
            </a:r>
            <a:r>
              <a:rPr lang="en-US" b="1" dirty="0" err="1" smtClean="0"/>
              <a:t>Multiforme</a:t>
            </a:r>
            <a:endParaRPr lang="en-US" b="1" dirty="0" smtClean="0"/>
          </a:p>
          <a:p>
            <a:pPr lvl="1"/>
            <a:r>
              <a:rPr lang="en-US" sz="2000" dirty="0" err="1"/>
              <a:t>Glioblastoma</a:t>
            </a:r>
            <a:r>
              <a:rPr lang="en-US" sz="2000" dirty="0"/>
              <a:t> </a:t>
            </a:r>
            <a:r>
              <a:rPr lang="en-US" sz="2000" dirty="0" err="1"/>
              <a:t>Multiforme</a:t>
            </a:r>
            <a:r>
              <a:rPr lang="en-US" sz="2000" dirty="0"/>
              <a:t> (GBM) is a fast-growing </a:t>
            </a:r>
            <a:r>
              <a:rPr lang="en-US" sz="2000"/>
              <a:t>type </a:t>
            </a:r>
            <a:r>
              <a:rPr lang="en-US" sz="2000" smtClean="0"/>
              <a:t>of malignant</a:t>
            </a:r>
            <a:r>
              <a:rPr lang="en-US" sz="2000" dirty="0"/>
              <a:t> brain tumor that is the most common brain tumor in adults</a:t>
            </a:r>
            <a:r>
              <a:rPr lang="en-US" sz="2000" dirty="0" smtClean="0"/>
              <a:t>.</a:t>
            </a:r>
          </a:p>
          <a:p>
            <a:pPr lvl="1"/>
            <a:endParaRPr lang="en-US" sz="2000" dirty="0"/>
          </a:p>
          <a:p>
            <a:pPr lvl="1"/>
            <a:endParaRPr lang="en-US" sz="2000" dirty="0" smtClean="0"/>
          </a:p>
          <a:p>
            <a:endParaRPr lang="en-US" b="1" dirty="0" smtClean="0"/>
          </a:p>
          <a:p>
            <a:endParaRPr lang="en-US" b="1" dirty="0"/>
          </a:p>
          <a:p>
            <a:r>
              <a:rPr lang="en-US" b="1" dirty="0" smtClean="0"/>
              <a:t>Brain Lower </a:t>
            </a:r>
            <a:r>
              <a:rPr lang="en-US" b="1" dirty="0"/>
              <a:t>Grade </a:t>
            </a:r>
            <a:r>
              <a:rPr lang="en-US" b="1" dirty="0" err="1" smtClean="0"/>
              <a:t>Glioma</a:t>
            </a:r>
            <a:endParaRPr lang="en-US" b="1" dirty="0" smtClean="0"/>
          </a:p>
          <a:p>
            <a:pPr lvl="1"/>
            <a:r>
              <a:rPr lang="en-US" sz="1600" dirty="0"/>
              <a:t>Lower grade </a:t>
            </a:r>
            <a:r>
              <a:rPr lang="en-US" sz="1600" dirty="0" err="1"/>
              <a:t>glioma</a:t>
            </a:r>
            <a:r>
              <a:rPr lang="en-US" sz="1600" dirty="0"/>
              <a:t> is a type of cancer that develops in the glial cells of the brain.</a:t>
            </a:r>
            <a:endParaRPr lang="en-US" sz="1600" b="1" dirty="0" smtClean="0"/>
          </a:p>
          <a:p>
            <a:endParaRPr lang="en-US" b="1" dirty="0"/>
          </a:p>
          <a:p>
            <a:endParaRPr lang="en-US" dirty="0"/>
          </a:p>
        </p:txBody>
      </p:sp>
      <p:sp>
        <p:nvSpPr>
          <p:cNvPr id="4" name="Slide Number Placeholder 3"/>
          <p:cNvSpPr>
            <a:spLocks noGrp="1"/>
          </p:cNvSpPr>
          <p:nvPr>
            <p:ph type="sldNum" sz="quarter" idx="12"/>
          </p:nvPr>
        </p:nvSpPr>
        <p:spPr/>
        <p:txBody>
          <a:bodyPr/>
          <a:lstStyle/>
          <a:p>
            <a:fld id="{019E6FB3-DC66-C845-8638-A387E9DB4CFD}" type="slidenum">
              <a:rPr lang="en-US" smtClean="0"/>
              <a:t>14</a:t>
            </a:fld>
            <a:endParaRPr lang="en-US"/>
          </a:p>
        </p:txBody>
      </p:sp>
      <p:graphicFrame>
        <p:nvGraphicFramePr>
          <p:cNvPr id="7" name="Table 6"/>
          <p:cNvGraphicFramePr>
            <a:graphicFrameLocks noGrp="1"/>
          </p:cNvGraphicFramePr>
          <p:nvPr>
            <p:extLst/>
          </p:nvPr>
        </p:nvGraphicFramePr>
        <p:xfrm>
          <a:off x="955966" y="5214620"/>
          <a:ext cx="10397832" cy="1525255"/>
        </p:xfrm>
        <a:graphic>
          <a:graphicData uri="http://schemas.openxmlformats.org/drawingml/2006/table">
            <a:tbl>
              <a:tblPr/>
              <a:tblGrid>
                <a:gridCol w="1299729"/>
                <a:gridCol w="1299729"/>
                <a:gridCol w="1299729"/>
                <a:gridCol w="1299729"/>
                <a:gridCol w="1299729"/>
                <a:gridCol w="1299729"/>
                <a:gridCol w="1299729"/>
                <a:gridCol w="1299729"/>
              </a:tblGrid>
              <a:tr h="693173">
                <a:tc>
                  <a:txBody>
                    <a:bodyPr/>
                    <a:lstStyle/>
                    <a:p>
                      <a:pPr algn="l"/>
                      <a:r>
                        <a:rPr lang="en-US" sz="1200" b="1" i="0" dirty="0">
                          <a:effectLst/>
                        </a:rPr>
                        <a:t>Brain Lower Grade </a:t>
                      </a:r>
                      <a:r>
                        <a:rPr lang="en-US" sz="1200" b="1" i="0" dirty="0" err="1">
                          <a:effectLst/>
                        </a:rPr>
                        <a:t>Glioma</a:t>
                      </a:r>
                      <a:r>
                        <a:rPr lang="en-US" sz="1200" b="1" i="0" dirty="0">
                          <a:effectLst/>
                        </a:rPr>
                        <a:t> [LGG]</a:t>
                      </a:r>
                    </a:p>
                  </a:txBody>
                  <a:tcPr marL="76200" marR="76200" marT="25400" marB="25400" anchor="ctr">
                    <a:lnL w="12700" cap="flat" cmpd="sng" algn="ctr">
                      <a:solidFill>
                        <a:srgbClr val="C3C3C3"/>
                      </a:solidFill>
                      <a:prstDash val="solid"/>
                      <a:round/>
                      <a:headEnd type="none" w="med" len="med"/>
                      <a:tailEnd type="none" w="med" len="med"/>
                    </a:lnL>
                    <a:lnR w="12700" cap="flat" cmpd="sng" algn="ctr">
                      <a:solidFill>
                        <a:srgbClr val="C3C3C3"/>
                      </a:solidFill>
                      <a:prstDash val="solid"/>
                      <a:round/>
                      <a:headEnd type="none" w="med" len="med"/>
                      <a:tailEnd type="none" w="med" len="med"/>
                    </a:lnR>
                    <a:lnT w="12700" cap="flat" cmpd="sng" algn="ctr">
                      <a:solidFill>
                        <a:srgbClr val="C3C3C3"/>
                      </a:solidFill>
                      <a:prstDash val="solid"/>
                      <a:round/>
                      <a:headEnd type="none" w="med" len="med"/>
                      <a:tailEnd type="none" w="med" len="med"/>
                    </a:lnT>
                    <a:lnB w="12700" cap="flat" cmpd="sng" algn="ctr">
                      <a:solidFill>
                        <a:srgbClr val="C3C3C3"/>
                      </a:solidFill>
                      <a:prstDash val="solid"/>
                      <a:round/>
                      <a:headEnd type="none" w="med" len="med"/>
                      <a:tailEnd type="none" w="med" len="med"/>
                    </a:lnB>
                    <a:solidFill>
                      <a:srgbClr val="ECECEC"/>
                    </a:solidFill>
                  </a:tcPr>
                </a:tc>
                <a:tc>
                  <a:txBody>
                    <a:bodyPr/>
                    <a:lstStyle/>
                    <a:p>
                      <a:pPr algn="ctr"/>
                      <a:r>
                        <a:rPr lang="en-US" sz="1200" b="1" i="0" dirty="0">
                          <a:effectLst/>
                        </a:rPr>
                        <a:t>Total</a:t>
                      </a:r>
                    </a:p>
                  </a:txBody>
                  <a:tcPr marL="76200" marR="76200" marT="25400" marB="25400" anchor="ctr">
                    <a:lnL w="12700" cap="flat" cmpd="sng" algn="ctr">
                      <a:solidFill>
                        <a:srgbClr val="C3C3C3"/>
                      </a:solidFill>
                      <a:prstDash val="solid"/>
                      <a:round/>
                      <a:headEnd type="none" w="med" len="med"/>
                      <a:tailEnd type="none" w="med" len="med"/>
                    </a:lnL>
                    <a:lnR w="12700" cap="flat" cmpd="sng" algn="ctr">
                      <a:solidFill>
                        <a:srgbClr val="C3C3C3"/>
                      </a:solidFill>
                      <a:prstDash val="solid"/>
                      <a:round/>
                      <a:headEnd type="none" w="med" len="med"/>
                      <a:tailEnd type="none" w="med" len="med"/>
                    </a:lnR>
                    <a:lnT w="12700" cap="flat" cmpd="sng" algn="ctr">
                      <a:solidFill>
                        <a:srgbClr val="C3C3C3"/>
                      </a:solidFill>
                      <a:prstDash val="solid"/>
                      <a:round/>
                      <a:headEnd type="none" w="med" len="med"/>
                      <a:tailEnd type="none" w="med" len="med"/>
                    </a:lnT>
                    <a:lnB w="12700" cap="flat" cmpd="sng" algn="ctr">
                      <a:solidFill>
                        <a:srgbClr val="C3C3C3"/>
                      </a:solidFill>
                      <a:prstDash val="solid"/>
                      <a:round/>
                      <a:headEnd type="none" w="med" len="med"/>
                      <a:tailEnd type="none" w="med" len="med"/>
                    </a:lnB>
                    <a:solidFill>
                      <a:srgbClr val="ECECEC"/>
                    </a:solidFill>
                  </a:tcPr>
                </a:tc>
                <a:tc>
                  <a:txBody>
                    <a:bodyPr/>
                    <a:lstStyle/>
                    <a:p>
                      <a:pPr algn="ctr"/>
                      <a:r>
                        <a:rPr lang="en-US" sz="1200" b="1" i="0">
                          <a:effectLst/>
                        </a:rPr>
                        <a:t>Exome</a:t>
                      </a:r>
                      <a:r>
                        <a:rPr lang="en-US" sz="1200" b="1" i="0" baseline="30000">
                          <a:effectLst/>
                        </a:rPr>
                        <a:t>1</a:t>
                      </a:r>
                      <a:endParaRPr lang="en-US" sz="1200" b="1" i="0">
                        <a:effectLst/>
                      </a:endParaRPr>
                    </a:p>
                  </a:txBody>
                  <a:tcPr marL="76200" marR="76200" marT="25400" marB="25400" anchor="ctr">
                    <a:lnL w="12700" cap="flat" cmpd="sng" algn="ctr">
                      <a:solidFill>
                        <a:srgbClr val="C3C3C3"/>
                      </a:solidFill>
                      <a:prstDash val="solid"/>
                      <a:round/>
                      <a:headEnd type="none" w="med" len="med"/>
                      <a:tailEnd type="none" w="med" len="med"/>
                    </a:lnL>
                    <a:lnR w="12700" cap="flat" cmpd="sng" algn="ctr">
                      <a:solidFill>
                        <a:srgbClr val="C3C3C3"/>
                      </a:solidFill>
                      <a:prstDash val="solid"/>
                      <a:round/>
                      <a:headEnd type="none" w="med" len="med"/>
                      <a:tailEnd type="none" w="med" len="med"/>
                    </a:lnR>
                    <a:lnT w="12700" cap="flat" cmpd="sng" algn="ctr">
                      <a:solidFill>
                        <a:srgbClr val="C3C3C3"/>
                      </a:solidFill>
                      <a:prstDash val="solid"/>
                      <a:round/>
                      <a:headEnd type="none" w="med" len="med"/>
                      <a:tailEnd type="none" w="med" len="med"/>
                    </a:lnT>
                    <a:lnB w="12700" cap="flat" cmpd="sng" algn="ctr">
                      <a:solidFill>
                        <a:srgbClr val="C3C3C3"/>
                      </a:solidFill>
                      <a:prstDash val="solid"/>
                      <a:round/>
                      <a:headEnd type="none" w="med" len="med"/>
                      <a:tailEnd type="none" w="med" len="med"/>
                    </a:lnB>
                    <a:solidFill>
                      <a:srgbClr val="ECECEC"/>
                    </a:solidFill>
                  </a:tcPr>
                </a:tc>
                <a:tc>
                  <a:txBody>
                    <a:bodyPr/>
                    <a:lstStyle/>
                    <a:p>
                      <a:pPr algn="ctr"/>
                      <a:r>
                        <a:rPr lang="en-US" sz="1200" b="1" i="0">
                          <a:effectLst/>
                        </a:rPr>
                        <a:t>SNP</a:t>
                      </a:r>
                    </a:p>
                  </a:txBody>
                  <a:tcPr marL="76200" marR="76200" marT="25400" marB="25400" anchor="ctr">
                    <a:lnL w="12700" cap="flat" cmpd="sng" algn="ctr">
                      <a:solidFill>
                        <a:srgbClr val="C3C3C3"/>
                      </a:solidFill>
                      <a:prstDash val="solid"/>
                      <a:round/>
                      <a:headEnd type="none" w="med" len="med"/>
                      <a:tailEnd type="none" w="med" len="med"/>
                    </a:lnL>
                    <a:lnR w="12700" cap="flat" cmpd="sng" algn="ctr">
                      <a:solidFill>
                        <a:srgbClr val="C3C3C3"/>
                      </a:solidFill>
                      <a:prstDash val="solid"/>
                      <a:round/>
                      <a:headEnd type="none" w="med" len="med"/>
                      <a:tailEnd type="none" w="med" len="med"/>
                    </a:lnR>
                    <a:lnT w="12700" cap="flat" cmpd="sng" algn="ctr">
                      <a:solidFill>
                        <a:srgbClr val="C3C3C3"/>
                      </a:solidFill>
                      <a:prstDash val="solid"/>
                      <a:round/>
                      <a:headEnd type="none" w="med" len="med"/>
                      <a:tailEnd type="none" w="med" len="med"/>
                    </a:lnT>
                    <a:lnB w="12700" cap="flat" cmpd="sng" algn="ctr">
                      <a:solidFill>
                        <a:srgbClr val="C3C3C3"/>
                      </a:solidFill>
                      <a:prstDash val="solid"/>
                      <a:round/>
                      <a:headEnd type="none" w="med" len="med"/>
                      <a:tailEnd type="none" w="med" len="med"/>
                    </a:lnB>
                    <a:solidFill>
                      <a:srgbClr val="ECECEC"/>
                    </a:solidFill>
                  </a:tcPr>
                </a:tc>
                <a:tc>
                  <a:txBody>
                    <a:bodyPr/>
                    <a:lstStyle/>
                    <a:p>
                      <a:pPr algn="ctr"/>
                      <a:r>
                        <a:rPr lang="en-US" sz="1200" b="1" i="0">
                          <a:effectLst/>
                        </a:rPr>
                        <a:t>Methylation</a:t>
                      </a:r>
                    </a:p>
                  </a:txBody>
                  <a:tcPr marL="76200" marR="76200" marT="25400" marB="25400" anchor="ctr">
                    <a:lnL w="12700" cap="flat" cmpd="sng" algn="ctr">
                      <a:solidFill>
                        <a:srgbClr val="C3C3C3"/>
                      </a:solidFill>
                      <a:prstDash val="solid"/>
                      <a:round/>
                      <a:headEnd type="none" w="med" len="med"/>
                      <a:tailEnd type="none" w="med" len="med"/>
                    </a:lnL>
                    <a:lnR w="12700" cap="flat" cmpd="sng" algn="ctr">
                      <a:solidFill>
                        <a:srgbClr val="C3C3C3"/>
                      </a:solidFill>
                      <a:prstDash val="solid"/>
                      <a:round/>
                      <a:headEnd type="none" w="med" len="med"/>
                      <a:tailEnd type="none" w="med" len="med"/>
                    </a:lnR>
                    <a:lnT w="12700" cap="flat" cmpd="sng" algn="ctr">
                      <a:solidFill>
                        <a:srgbClr val="C3C3C3"/>
                      </a:solidFill>
                      <a:prstDash val="solid"/>
                      <a:round/>
                      <a:headEnd type="none" w="med" len="med"/>
                      <a:tailEnd type="none" w="med" len="med"/>
                    </a:lnT>
                    <a:lnB w="12700" cap="flat" cmpd="sng" algn="ctr">
                      <a:solidFill>
                        <a:srgbClr val="C3C3C3"/>
                      </a:solidFill>
                      <a:prstDash val="solid"/>
                      <a:round/>
                      <a:headEnd type="none" w="med" len="med"/>
                      <a:tailEnd type="none" w="med" len="med"/>
                    </a:lnB>
                    <a:solidFill>
                      <a:srgbClr val="ECECEC"/>
                    </a:solidFill>
                  </a:tcPr>
                </a:tc>
                <a:tc>
                  <a:txBody>
                    <a:bodyPr/>
                    <a:lstStyle/>
                    <a:p>
                      <a:pPr algn="ctr"/>
                      <a:r>
                        <a:rPr lang="en-US" sz="1200" b="1" i="0">
                          <a:effectLst/>
                        </a:rPr>
                        <a:t>mRNA</a:t>
                      </a:r>
                    </a:p>
                  </a:txBody>
                  <a:tcPr marL="76200" marR="76200" marT="25400" marB="25400" anchor="ctr">
                    <a:lnL w="12700" cap="flat" cmpd="sng" algn="ctr">
                      <a:solidFill>
                        <a:srgbClr val="C3C3C3"/>
                      </a:solidFill>
                      <a:prstDash val="solid"/>
                      <a:round/>
                      <a:headEnd type="none" w="med" len="med"/>
                      <a:tailEnd type="none" w="med" len="med"/>
                    </a:lnL>
                    <a:lnR w="12700" cap="flat" cmpd="sng" algn="ctr">
                      <a:solidFill>
                        <a:srgbClr val="C3C3C3"/>
                      </a:solidFill>
                      <a:prstDash val="solid"/>
                      <a:round/>
                      <a:headEnd type="none" w="med" len="med"/>
                      <a:tailEnd type="none" w="med" len="med"/>
                    </a:lnR>
                    <a:lnT w="12700" cap="flat" cmpd="sng" algn="ctr">
                      <a:solidFill>
                        <a:srgbClr val="C3C3C3"/>
                      </a:solidFill>
                      <a:prstDash val="solid"/>
                      <a:round/>
                      <a:headEnd type="none" w="med" len="med"/>
                      <a:tailEnd type="none" w="med" len="med"/>
                    </a:lnT>
                    <a:lnB w="12700" cap="flat" cmpd="sng" algn="ctr">
                      <a:solidFill>
                        <a:srgbClr val="C3C3C3"/>
                      </a:solidFill>
                      <a:prstDash val="solid"/>
                      <a:round/>
                      <a:headEnd type="none" w="med" len="med"/>
                      <a:tailEnd type="none" w="med" len="med"/>
                    </a:lnB>
                    <a:solidFill>
                      <a:srgbClr val="ECECEC"/>
                    </a:solidFill>
                  </a:tcPr>
                </a:tc>
                <a:tc>
                  <a:txBody>
                    <a:bodyPr/>
                    <a:lstStyle/>
                    <a:p>
                      <a:pPr algn="ctr"/>
                      <a:r>
                        <a:rPr lang="en-US" sz="1200" b="1" i="0">
                          <a:effectLst/>
                        </a:rPr>
                        <a:t>miRNA</a:t>
                      </a:r>
                    </a:p>
                  </a:txBody>
                  <a:tcPr marL="76200" marR="76200" marT="25400" marB="25400" anchor="ctr">
                    <a:lnL w="12700" cap="flat" cmpd="sng" algn="ctr">
                      <a:solidFill>
                        <a:srgbClr val="C3C3C3"/>
                      </a:solidFill>
                      <a:prstDash val="solid"/>
                      <a:round/>
                      <a:headEnd type="none" w="med" len="med"/>
                      <a:tailEnd type="none" w="med" len="med"/>
                    </a:lnL>
                    <a:lnR w="12700" cap="flat" cmpd="sng" algn="ctr">
                      <a:solidFill>
                        <a:srgbClr val="C3C3C3"/>
                      </a:solidFill>
                      <a:prstDash val="solid"/>
                      <a:round/>
                      <a:headEnd type="none" w="med" len="med"/>
                      <a:tailEnd type="none" w="med" len="med"/>
                    </a:lnR>
                    <a:lnT w="12700" cap="flat" cmpd="sng" algn="ctr">
                      <a:solidFill>
                        <a:srgbClr val="C3C3C3"/>
                      </a:solidFill>
                      <a:prstDash val="solid"/>
                      <a:round/>
                      <a:headEnd type="none" w="med" len="med"/>
                      <a:tailEnd type="none" w="med" len="med"/>
                    </a:lnT>
                    <a:lnB w="12700" cap="flat" cmpd="sng" algn="ctr">
                      <a:solidFill>
                        <a:srgbClr val="C3C3C3"/>
                      </a:solidFill>
                      <a:prstDash val="solid"/>
                      <a:round/>
                      <a:headEnd type="none" w="med" len="med"/>
                      <a:tailEnd type="none" w="med" len="med"/>
                    </a:lnB>
                    <a:solidFill>
                      <a:srgbClr val="ECECEC"/>
                    </a:solidFill>
                  </a:tcPr>
                </a:tc>
                <a:tc>
                  <a:txBody>
                    <a:bodyPr/>
                    <a:lstStyle/>
                    <a:p>
                      <a:pPr algn="ctr"/>
                      <a:r>
                        <a:rPr lang="en-US" sz="1200" b="1" i="0">
                          <a:effectLst/>
                        </a:rPr>
                        <a:t>Clinical</a:t>
                      </a:r>
                    </a:p>
                  </a:txBody>
                  <a:tcPr marL="76200" marR="76200" marT="25400" marB="25400" anchor="ctr">
                    <a:lnL w="12700" cap="flat" cmpd="sng" algn="ctr">
                      <a:solidFill>
                        <a:srgbClr val="C3C3C3"/>
                      </a:solidFill>
                      <a:prstDash val="solid"/>
                      <a:round/>
                      <a:headEnd type="none" w="med" len="med"/>
                      <a:tailEnd type="none" w="med" len="med"/>
                    </a:lnL>
                    <a:lnR w="12700" cap="flat" cmpd="sng" algn="ctr">
                      <a:solidFill>
                        <a:srgbClr val="C3C3C3"/>
                      </a:solidFill>
                      <a:prstDash val="solid"/>
                      <a:round/>
                      <a:headEnd type="none" w="med" len="med"/>
                      <a:tailEnd type="none" w="med" len="med"/>
                    </a:lnR>
                    <a:lnT w="12700" cap="flat" cmpd="sng" algn="ctr">
                      <a:solidFill>
                        <a:srgbClr val="C3C3C3"/>
                      </a:solidFill>
                      <a:prstDash val="solid"/>
                      <a:round/>
                      <a:headEnd type="none" w="med" len="med"/>
                      <a:tailEnd type="none" w="med" len="med"/>
                    </a:lnT>
                    <a:lnB w="12700" cap="flat" cmpd="sng" algn="ctr">
                      <a:solidFill>
                        <a:srgbClr val="C3C3C3"/>
                      </a:solidFill>
                      <a:prstDash val="solid"/>
                      <a:round/>
                      <a:headEnd type="none" w="med" len="med"/>
                      <a:tailEnd type="none" w="med" len="med"/>
                    </a:lnB>
                    <a:solidFill>
                      <a:srgbClr val="ECECEC"/>
                    </a:solidFill>
                  </a:tcPr>
                </a:tc>
              </a:tr>
              <a:tr h="314842">
                <a:tc>
                  <a:txBody>
                    <a:bodyPr/>
                    <a:lstStyle/>
                    <a:p>
                      <a:pPr algn="l" fontAlgn="t"/>
                      <a:r>
                        <a:rPr lang="en-US" sz="1200" b="1">
                          <a:effectLst/>
                        </a:rPr>
                        <a:t>Cases</a:t>
                      </a:r>
                    </a:p>
                  </a:txBody>
                  <a:tcPr marL="76200" marR="76200" marT="50800" marB="50800">
                    <a:lnL w="12700" cap="flat" cmpd="sng" algn="ctr">
                      <a:solidFill>
                        <a:srgbClr val="C3C3C3"/>
                      </a:solidFill>
                      <a:prstDash val="solid"/>
                      <a:round/>
                      <a:headEnd type="none" w="med" len="med"/>
                      <a:tailEnd type="none" w="med" len="med"/>
                    </a:lnL>
                    <a:lnR w="12700" cap="flat" cmpd="sng" algn="ctr">
                      <a:solidFill>
                        <a:srgbClr val="C3C3C3"/>
                      </a:solidFill>
                      <a:prstDash val="solid"/>
                      <a:round/>
                      <a:headEnd type="none" w="med" len="med"/>
                      <a:tailEnd type="none" w="med" len="med"/>
                    </a:lnR>
                    <a:lnT w="12700" cap="flat" cmpd="sng" algn="ctr">
                      <a:solidFill>
                        <a:srgbClr val="C3C3C3"/>
                      </a:solidFill>
                      <a:prstDash val="solid"/>
                      <a:round/>
                      <a:headEnd type="none" w="med" len="med"/>
                      <a:tailEnd type="none" w="med" len="med"/>
                    </a:lnT>
                    <a:lnB w="12700" cap="flat" cmpd="sng" algn="ctr">
                      <a:solidFill>
                        <a:srgbClr val="C3C3C3"/>
                      </a:solidFill>
                      <a:prstDash val="solid"/>
                      <a:round/>
                      <a:headEnd type="none" w="med" len="med"/>
                      <a:tailEnd type="none" w="med" len="med"/>
                    </a:lnB>
                    <a:solidFill>
                      <a:srgbClr val="ECECEC"/>
                    </a:solidFill>
                  </a:tcPr>
                </a:tc>
                <a:tc>
                  <a:txBody>
                    <a:bodyPr/>
                    <a:lstStyle/>
                    <a:p>
                      <a:pPr algn="ctr" fontAlgn="t"/>
                      <a:r>
                        <a:rPr lang="en-US" sz="1200" u="none" strike="noStrike">
                          <a:solidFill>
                            <a:srgbClr val="0C70A8"/>
                          </a:solidFill>
                          <a:effectLst/>
                          <a:hlinkClick r:id="rId3"/>
                        </a:rPr>
                        <a:t>516</a:t>
                      </a:r>
                      <a:endParaRPr lang="en-US" sz="1200">
                        <a:effectLst/>
                      </a:endParaRPr>
                    </a:p>
                  </a:txBody>
                  <a:tcPr marL="76200" marR="76200" marT="50800" marB="50800">
                    <a:lnL w="12700" cap="flat" cmpd="sng" algn="ctr">
                      <a:solidFill>
                        <a:srgbClr val="C3C3C3"/>
                      </a:solidFill>
                      <a:prstDash val="solid"/>
                      <a:round/>
                      <a:headEnd type="none" w="med" len="med"/>
                      <a:tailEnd type="none" w="med" len="med"/>
                    </a:lnL>
                    <a:lnR w="12700" cap="flat" cmpd="sng" algn="ctr">
                      <a:solidFill>
                        <a:srgbClr val="C3C3C3"/>
                      </a:solidFill>
                      <a:prstDash val="solid"/>
                      <a:round/>
                      <a:headEnd type="none" w="med" len="med"/>
                      <a:tailEnd type="none" w="med" len="med"/>
                    </a:lnR>
                    <a:lnT w="12700" cap="flat" cmpd="sng" algn="ctr">
                      <a:solidFill>
                        <a:srgbClr val="C3C3C3"/>
                      </a:solidFill>
                      <a:prstDash val="solid"/>
                      <a:round/>
                      <a:headEnd type="none" w="med" len="med"/>
                      <a:tailEnd type="none" w="med" len="med"/>
                    </a:lnT>
                    <a:lnB w="12700" cap="flat" cmpd="sng" algn="ctr">
                      <a:solidFill>
                        <a:srgbClr val="C3C3C3"/>
                      </a:solidFill>
                      <a:prstDash val="solid"/>
                      <a:round/>
                      <a:headEnd type="none" w="med" len="med"/>
                      <a:tailEnd type="none" w="med" len="med"/>
                    </a:lnB>
                    <a:solidFill>
                      <a:srgbClr val="FFFFFF"/>
                    </a:solidFill>
                  </a:tcPr>
                </a:tc>
                <a:tc>
                  <a:txBody>
                    <a:bodyPr/>
                    <a:lstStyle/>
                    <a:p>
                      <a:pPr algn="ctr" fontAlgn="t"/>
                      <a:r>
                        <a:rPr lang="en-US" sz="1200" u="none" strike="noStrike" dirty="0">
                          <a:solidFill>
                            <a:srgbClr val="0C70A8"/>
                          </a:solidFill>
                          <a:effectLst/>
                          <a:hlinkClick r:id="rId4"/>
                        </a:rPr>
                        <a:t>516</a:t>
                      </a:r>
                      <a:endParaRPr lang="en-US" sz="1200" dirty="0">
                        <a:effectLst/>
                      </a:endParaRPr>
                    </a:p>
                  </a:txBody>
                  <a:tcPr marL="76200" marR="76200" marT="50800" marB="50800">
                    <a:lnL w="12700" cap="flat" cmpd="sng" algn="ctr">
                      <a:solidFill>
                        <a:srgbClr val="C3C3C3"/>
                      </a:solidFill>
                      <a:prstDash val="solid"/>
                      <a:round/>
                      <a:headEnd type="none" w="med" len="med"/>
                      <a:tailEnd type="none" w="med" len="med"/>
                    </a:lnL>
                    <a:lnR w="12700" cap="flat" cmpd="sng" algn="ctr">
                      <a:solidFill>
                        <a:srgbClr val="C3C3C3"/>
                      </a:solidFill>
                      <a:prstDash val="solid"/>
                      <a:round/>
                      <a:headEnd type="none" w="med" len="med"/>
                      <a:tailEnd type="none" w="med" len="med"/>
                    </a:lnR>
                    <a:lnT w="12700" cap="flat" cmpd="sng" algn="ctr">
                      <a:solidFill>
                        <a:srgbClr val="C3C3C3"/>
                      </a:solidFill>
                      <a:prstDash val="solid"/>
                      <a:round/>
                      <a:headEnd type="none" w="med" len="med"/>
                      <a:tailEnd type="none" w="med" len="med"/>
                    </a:lnT>
                    <a:lnB w="12700" cap="flat" cmpd="sng" algn="ctr">
                      <a:solidFill>
                        <a:srgbClr val="C3C3C3"/>
                      </a:solidFill>
                      <a:prstDash val="solid"/>
                      <a:round/>
                      <a:headEnd type="none" w="med" len="med"/>
                      <a:tailEnd type="none" w="med" len="med"/>
                    </a:lnB>
                    <a:solidFill>
                      <a:srgbClr val="FFFFFF"/>
                    </a:solidFill>
                  </a:tcPr>
                </a:tc>
                <a:tc>
                  <a:txBody>
                    <a:bodyPr/>
                    <a:lstStyle/>
                    <a:p>
                      <a:pPr algn="ctr" fontAlgn="t"/>
                      <a:r>
                        <a:rPr lang="en-US" sz="1200" u="none" strike="noStrike" dirty="0">
                          <a:solidFill>
                            <a:srgbClr val="0C70A8"/>
                          </a:solidFill>
                          <a:effectLst/>
                          <a:hlinkClick r:id="rId5"/>
                        </a:rPr>
                        <a:t>515</a:t>
                      </a:r>
                      <a:endParaRPr lang="en-US" sz="1200" dirty="0">
                        <a:effectLst/>
                      </a:endParaRPr>
                    </a:p>
                  </a:txBody>
                  <a:tcPr marL="76200" marR="76200" marT="50800" marB="50800">
                    <a:lnL w="12700" cap="flat" cmpd="sng" algn="ctr">
                      <a:solidFill>
                        <a:srgbClr val="C3C3C3"/>
                      </a:solidFill>
                      <a:prstDash val="solid"/>
                      <a:round/>
                      <a:headEnd type="none" w="med" len="med"/>
                      <a:tailEnd type="none" w="med" len="med"/>
                    </a:lnL>
                    <a:lnR w="12700" cap="flat" cmpd="sng" algn="ctr">
                      <a:solidFill>
                        <a:srgbClr val="C3C3C3"/>
                      </a:solidFill>
                      <a:prstDash val="solid"/>
                      <a:round/>
                      <a:headEnd type="none" w="med" len="med"/>
                      <a:tailEnd type="none" w="med" len="med"/>
                    </a:lnR>
                    <a:lnT w="12700" cap="flat" cmpd="sng" algn="ctr">
                      <a:solidFill>
                        <a:srgbClr val="C3C3C3"/>
                      </a:solidFill>
                      <a:prstDash val="solid"/>
                      <a:round/>
                      <a:headEnd type="none" w="med" len="med"/>
                      <a:tailEnd type="none" w="med" len="med"/>
                    </a:lnT>
                    <a:lnB w="12700" cap="flat" cmpd="sng" algn="ctr">
                      <a:solidFill>
                        <a:srgbClr val="C3C3C3"/>
                      </a:solidFill>
                      <a:prstDash val="solid"/>
                      <a:round/>
                      <a:headEnd type="none" w="med" len="med"/>
                      <a:tailEnd type="none" w="med" len="med"/>
                    </a:lnB>
                    <a:solidFill>
                      <a:srgbClr val="FFFFFF"/>
                    </a:solidFill>
                  </a:tcPr>
                </a:tc>
                <a:tc>
                  <a:txBody>
                    <a:bodyPr/>
                    <a:lstStyle/>
                    <a:p>
                      <a:pPr algn="ctr" fontAlgn="t"/>
                      <a:r>
                        <a:rPr lang="en-US" sz="1200" u="none" strike="noStrike">
                          <a:solidFill>
                            <a:srgbClr val="0C70A8"/>
                          </a:solidFill>
                          <a:effectLst/>
                          <a:hlinkClick r:id="rId6"/>
                        </a:rPr>
                        <a:t>516</a:t>
                      </a:r>
                      <a:endParaRPr lang="en-US" sz="1200">
                        <a:effectLst/>
                      </a:endParaRPr>
                    </a:p>
                  </a:txBody>
                  <a:tcPr marL="76200" marR="76200" marT="50800" marB="50800">
                    <a:lnL w="12700" cap="flat" cmpd="sng" algn="ctr">
                      <a:solidFill>
                        <a:srgbClr val="C3C3C3"/>
                      </a:solidFill>
                      <a:prstDash val="solid"/>
                      <a:round/>
                      <a:headEnd type="none" w="med" len="med"/>
                      <a:tailEnd type="none" w="med" len="med"/>
                    </a:lnL>
                    <a:lnR w="12700" cap="flat" cmpd="sng" algn="ctr">
                      <a:solidFill>
                        <a:srgbClr val="C3C3C3"/>
                      </a:solidFill>
                      <a:prstDash val="solid"/>
                      <a:round/>
                      <a:headEnd type="none" w="med" len="med"/>
                      <a:tailEnd type="none" w="med" len="med"/>
                    </a:lnR>
                    <a:lnT w="12700" cap="flat" cmpd="sng" algn="ctr">
                      <a:solidFill>
                        <a:srgbClr val="C3C3C3"/>
                      </a:solidFill>
                      <a:prstDash val="solid"/>
                      <a:round/>
                      <a:headEnd type="none" w="med" len="med"/>
                      <a:tailEnd type="none" w="med" len="med"/>
                    </a:lnT>
                    <a:lnB w="12700" cap="flat" cmpd="sng" algn="ctr">
                      <a:solidFill>
                        <a:srgbClr val="C3C3C3"/>
                      </a:solidFill>
                      <a:prstDash val="solid"/>
                      <a:round/>
                      <a:headEnd type="none" w="med" len="med"/>
                      <a:tailEnd type="none" w="med" len="med"/>
                    </a:lnB>
                    <a:solidFill>
                      <a:srgbClr val="FFFFFF"/>
                    </a:solidFill>
                  </a:tcPr>
                </a:tc>
                <a:tc>
                  <a:txBody>
                    <a:bodyPr/>
                    <a:lstStyle/>
                    <a:p>
                      <a:pPr algn="ctr" fontAlgn="t"/>
                      <a:r>
                        <a:rPr lang="en-US" sz="1200" u="none" strike="noStrike">
                          <a:solidFill>
                            <a:srgbClr val="0C70A8"/>
                          </a:solidFill>
                          <a:effectLst/>
                          <a:hlinkClick r:id="rId7"/>
                        </a:rPr>
                        <a:t>516</a:t>
                      </a:r>
                      <a:endParaRPr lang="en-US" sz="1200">
                        <a:effectLst/>
                      </a:endParaRPr>
                    </a:p>
                  </a:txBody>
                  <a:tcPr marL="76200" marR="76200" marT="50800" marB="50800">
                    <a:lnL w="12700" cap="flat" cmpd="sng" algn="ctr">
                      <a:solidFill>
                        <a:srgbClr val="C3C3C3"/>
                      </a:solidFill>
                      <a:prstDash val="solid"/>
                      <a:round/>
                      <a:headEnd type="none" w="med" len="med"/>
                      <a:tailEnd type="none" w="med" len="med"/>
                    </a:lnL>
                    <a:lnR w="12700" cap="flat" cmpd="sng" algn="ctr">
                      <a:solidFill>
                        <a:srgbClr val="C3C3C3"/>
                      </a:solidFill>
                      <a:prstDash val="solid"/>
                      <a:round/>
                      <a:headEnd type="none" w="med" len="med"/>
                      <a:tailEnd type="none" w="med" len="med"/>
                    </a:lnR>
                    <a:lnT w="12700" cap="flat" cmpd="sng" algn="ctr">
                      <a:solidFill>
                        <a:srgbClr val="C3C3C3"/>
                      </a:solidFill>
                      <a:prstDash val="solid"/>
                      <a:round/>
                      <a:headEnd type="none" w="med" len="med"/>
                      <a:tailEnd type="none" w="med" len="med"/>
                    </a:lnT>
                    <a:lnB w="12700" cap="flat" cmpd="sng" algn="ctr">
                      <a:solidFill>
                        <a:srgbClr val="C3C3C3"/>
                      </a:solidFill>
                      <a:prstDash val="solid"/>
                      <a:round/>
                      <a:headEnd type="none" w="med" len="med"/>
                      <a:tailEnd type="none" w="med" len="med"/>
                    </a:lnB>
                    <a:solidFill>
                      <a:srgbClr val="FFFFFF"/>
                    </a:solidFill>
                  </a:tcPr>
                </a:tc>
                <a:tc>
                  <a:txBody>
                    <a:bodyPr/>
                    <a:lstStyle/>
                    <a:p>
                      <a:pPr algn="ctr" fontAlgn="t"/>
                      <a:r>
                        <a:rPr lang="en-US" sz="1200" u="none" strike="noStrike">
                          <a:solidFill>
                            <a:srgbClr val="0C70A8"/>
                          </a:solidFill>
                          <a:effectLst/>
                          <a:hlinkClick r:id="rId8"/>
                        </a:rPr>
                        <a:t>512</a:t>
                      </a:r>
                      <a:endParaRPr lang="en-US" sz="1200">
                        <a:effectLst/>
                      </a:endParaRPr>
                    </a:p>
                  </a:txBody>
                  <a:tcPr marL="76200" marR="76200" marT="50800" marB="50800">
                    <a:lnL w="12700" cap="flat" cmpd="sng" algn="ctr">
                      <a:solidFill>
                        <a:srgbClr val="C3C3C3"/>
                      </a:solidFill>
                      <a:prstDash val="solid"/>
                      <a:round/>
                      <a:headEnd type="none" w="med" len="med"/>
                      <a:tailEnd type="none" w="med" len="med"/>
                    </a:lnL>
                    <a:lnR w="12700" cap="flat" cmpd="sng" algn="ctr">
                      <a:solidFill>
                        <a:srgbClr val="C3C3C3"/>
                      </a:solidFill>
                      <a:prstDash val="solid"/>
                      <a:round/>
                      <a:headEnd type="none" w="med" len="med"/>
                      <a:tailEnd type="none" w="med" len="med"/>
                    </a:lnR>
                    <a:lnT w="12700" cap="flat" cmpd="sng" algn="ctr">
                      <a:solidFill>
                        <a:srgbClr val="C3C3C3"/>
                      </a:solidFill>
                      <a:prstDash val="solid"/>
                      <a:round/>
                      <a:headEnd type="none" w="med" len="med"/>
                      <a:tailEnd type="none" w="med" len="med"/>
                    </a:lnT>
                    <a:lnB w="12700" cap="flat" cmpd="sng" algn="ctr">
                      <a:solidFill>
                        <a:srgbClr val="C3C3C3"/>
                      </a:solidFill>
                      <a:prstDash val="solid"/>
                      <a:round/>
                      <a:headEnd type="none" w="med" len="med"/>
                      <a:tailEnd type="none" w="med" len="med"/>
                    </a:lnB>
                    <a:solidFill>
                      <a:srgbClr val="FFFFFF"/>
                    </a:solidFill>
                  </a:tcPr>
                </a:tc>
                <a:tc>
                  <a:txBody>
                    <a:bodyPr/>
                    <a:lstStyle/>
                    <a:p>
                      <a:pPr algn="ctr" fontAlgn="t"/>
                      <a:r>
                        <a:rPr lang="en-US" sz="1200" u="none" strike="noStrike">
                          <a:solidFill>
                            <a:srgbClr val="0C70A8"/>
                          </a:solidFill>
                          <a:effectLst/>
                          <a:hlinkClick r:id="rId9"/>
                        </a:rPr>
                        <a:t>515</a:t>
                      </a:r>
                      <a:endParaRPr lang="en-US" sz="1200">
                        <a:effectLst/>
                      </a:endParaRPr>
                    </a:p>
                  </a:txBody>
                  <a:tcPr marL="76200" marR="76200" marT="50800" marB="50800">
                    <a:lnL w="12700" cap="flat" cmpd="sng" algn="ctr">
                      <a:solidFill>
                        <a:srgbClr val="C3C3C3"/>
                      </a:solidFill>
                      <a:prstDash val="solid"/>
                      <a:round/>
                      <a:headEnd type="none" w="med" len="med"/>
                      <a:tailEnd type="none" w="med" len="med"/>
                    </a:lnL>
                    <a:lnR w="12700" cap="flat" cmpd="sng" algn="ctr">
                      <a:solidFill>
                        <a:srgbClr val="C3C3C3"/>
                      </a:solidFill>
                      <a:prstDash val="solid"/>
                      <a:round/>
                      <a:headEnd type="none" w="med" len="med"/>
                      <a:tailEnd type="none" w="med" len="med"/>
                    </a:lnR>
                    <a:lnT w="12700" cap="flat" cmpd="sng" algn="ctr">
                      <a:solidFill>
                        <a:srgbClr val="C3C3C3"/>
                      </a:solidFill>
                      <a:prstDash val="solid"/>
                      <a:round/>
                      <a:headEnd type="none" w="med" len="med"/>
                      <a:tailEnd type="none" w="med" len="med"/>
                    </a:lnT>
                    <a:lnB w="12700" cap="flat" cmpd="sng" algn="ctr">
                      <a:solidFill>
                        <a:srgbClr val="C3C3C3"/>
                      </a:solidFill>
                      <a:prstDash val="solid"/>
                      <a:round/>
                      <a:headEnd type="none" w="med" len="med"/>
                      <a:tailEnd type="none" w="med" len="med"/>
                    </a:lnB>
                    <a:solidFill>
                      <a:srgbClr val="FFFFFF"/>
                    </a:solidFill>
                  </a:tcPr>
                </a:tc>
              </a:tr>
              <a:tr h="517240">
                <a:tc>
                  <a:txBody>
                    <a:bodyPr/>
                    <a:lstStyle/>
                    <a:p>
                      <a:pPr algn="l" fontAlgn="t"/>
                      <a:r>
                        <a:rPr lang="en-US" sz="1200" b="1">
                          <a:effectLst/>
                        </a:rPr>
                        <a:t>Organ-Specific Controls</a:t>
                      </a:r>
                      <a:r>
                        <a:rPr lang="en-US" sz="1200" b="1" baseline="30000">
                          <a:effectLst/>
                        </a:rPr>
                        <a:t>2</a:t>
                      </a:r>
                      <a:endParaRPr lang="en-US" sz="1200" b="1">
                        <a:effectLst/>
                      </a:endParaRPr>
                    </a:p>
                  </a:txBody>
                  <a:tcPr marL="76200" marR="76200" marT="50800" marB="50800">
                    <a:lnL w="12700" cap="flat" cmpd="sng" algn="ctr">
                      <a:solidFill>
                        <a:srgbClr val="C3C3C3"/>
                      </a:solidFill>
                      <a:prstDash val="solid"/>
                      <a:round/>
                      <a:headEnd type="none" w="med" len="med"/>
                      <a:tailEnd type="none" w="med" len="med"/>
                    </a:lnL>
                    <a:lnR w="12700" cap="flat" cmpd="sng" algn="ctr">
                      <a:solidFill>
                        <a:srgbClr val="C3C3C3"/>
                      </a:solidFill>
                      <a:prstDash val="solid"/>
                      <a:round/>
                      <a:headEnd type="none" w="med" len="med"/>
                      <a:tailEnd type="none" w="med" len="med"/>
                    </a:lnR>
                    <a:lnT w="12700" cap="flat" cmpd="sng" algn="ctr">
                      <a:solidFill>
                        <a:srgbClr val="C3C3C3"/>
                      </a:solidFill>
                      <a:prstDash val="solid"/>
                      <a:round/>
                      <a:headEnd type="none" w="med" len="med"/>
                      <a:tailEnd type="none" w="med" len="med"/>
                    </a:lnT>
                    <a:lnB w="12700" cap="flat" cmpd="sng" algn="ctr">
                      <a:solidFill>
                        <a:srgbClr val="C3C3C3"/>
                      </a:solidFill>
                      <a:prstDash val="solid"/>
                      <a:round/>
                      <a:headEnd type="none" w="med" len="med"/>
                      <a:tailEnd type="none" w="med" len="med"/>
                    </a:lnB>
                    <a:solidFill>
                      <a:srgbClr val="ECECEC"/>
                    </a:solidFill>
                  </a:tcPr>
                </a:tc>
                <a:tc>
                  <a:txBody>
                    <a:bodyPr/>
                    <a:lstStyle/>
                    <a:p>
                      <a:pPr algn="ctr" fontAlgn="t"/>
                      <a:r>
                        <a:rPr lang="en-US" sz="1200">
                          <a:effectLst/>
                        </a:rPr>
                        <a:t>N/A</a:t>
                      </a:r>
                    </a:p>
                  </a:txBody>
                  <a:tcPr marL="76200" marR="76200" marT="50800" marB="50800">
                    <a:lnL w="12700" cap="flat" cmpd="sng" algn="ctr">
                      <a:solidFill>
                        <a:srgbClr val="C3C3C3"/>
                      </a:solidFill>
                      <a:prstDash val="solid"/>
                      <a:round/>
                      <a:headEnd type="none" w="med" len="med"/>
                      <a:tailEnd type="none" w="med" len="med"/>
                    </a:lnL>
                    <a:lnR w="12700" cap="flat" cmpd="sng" algn="ctr">
                      <a:solidFill>
                        <a:srgbClr val="C3C3C3"/>
                      </a:solidFill>
                      <a:prstDash val="solid"/>
                      <a:round/>
                      <a:headEnd type="none" w="med" len="med"/>
                      <a:tailEnd type="none" w="med" len="med"/>
                    </a:lnR>
                    <a:lnT w="12700" cap="flat" cmpd="sng" algn="ctr">
                      <a:solidFill>
                        <a:srgbClr val="C3C3C3"/>
                      </a:solidFill>
                      <a:prstDash val="solid"/>
                      <a:round/>
                      <a:headEnd type="none" w="med" len="med"/>
                      <a:tailEnd type="none" w="med" len="med"/>
                    </a:lnT>
                    <a:lnB w="12700" cap="flat" cmpd="sng" algn="ctr">
                      <a:solidFill>
                        <a:srgbClr val="C3C3C3"/>
                      </a:solidFill>
                      <a:prstDash val="solid"/>
                      <a:round/>
                      <a:headEnd type="none" w="med" len="med"/>
                      <a:tailEnd type="none" w="med" len="med"/>
                    </a:lnB>
                    <a:solidFill>
                      <a:srgbClr val="FFFFFF"/>
                    </a:solidFill>
                  </a:tcPr>
                </a:tc>
                <a:tc>
                  <a:txBody>
                    <a:bodyPr/>
                    <a:lstStyle/>
                    <a:p>
                      <a:pPr algn="ctr" fontAlgn="t"/>
                      <a:r>
                        <a:rPr lang="en-US" sz="1200">
                          <a:effectLst/>
                        </a:rPr>
                        <a:t>N/A</a:t>
                      </a:r>
                    </a:p>
                  </a:txBody>
                  <a:tcPr marL="76200" marR="76200" marT="50800" marB="50800">
                    <a:lnL w="12700" cap="flat" cmpd="sng" algn="ctr">
                      <a:solidFill>
                        <a:srgbClr val="C3C3C3"/>
                      </a:solidFill>
                      <a:prstDash val="solid"/>
                      <a:round/>
                      <a:headEnd type="none" w="med" len="med"/>
                      <a:tailEnd type="none" w="med" len="med"/>
                    </a:lnL>
                    <a:lnR w="12700" cap="flat" cmpd="sng" algn="ctr">
                      <a:solidFill>
                        <a:srgbClr val="C3C3C3"/>
                      </a:solidFill>
                      <a:prstDash val="solid"/>
                      <a:round/>
                      <a:headEnd type="none" w="med" len="med"/>
                      <a:tailEnd type="none" w="med" len="med"/>
                    </a:lnR>
                    <a:lnT w="12700" cap="flat" cmpd="sng" algn="ctr">
                      <a:solidFill>
                        <a:srgbClr val="C3C3C3"/>
                      </a:solidFill>
                      <a:prstDash val="solid"/>
                      <a:round/>
                      <a:headEnd type="none" w="med" len="med"/>
                      <a:tailEnd type="none" w="med" len="med"/>
                    </a:lnT>
                    <a:lnB w="12700" cap="flat" cmpd="sng" algn="ctr">
                      <a:solidFill>
                        <a:srgbClr val="C3C3C3"/>
                      </a:solidFill>
                      <a:prstDash val="solid"/>
                      <a:round/>
                      <a:headEnd type="none" w="med" len="med"/>
                      <a:tailEnd type="none" w="med" len="med"/>
                    </a:lnB>
                    <a:solidFill>
                      <a:srgbClr val="FFFFFF"/>
                    </a:solidFill>
                  </a:tcPr>
                </a:tc>
                <a:tc>
                  <a:txBody>
                    <a:bodyPr/>
                    <a:lstStyle/>
                    <a:p>
                      <a:pPr algn="ctr" fontAlgn="t"/>
                      <a:r>
                        <a:rPr lang="en-US" sz="1200" dirty="0">
                          <a:effectLst/>
                        </a:rPr>
                        <a:t>N/A</a:t>
                      </a:r>
                    </a:p>
                  </a:txBody>
                  <a:tcPr marL="76200" marR="76200" marT="50800" marB="50800">
                    <a:lnL w="12700" cap="flat" cmpd="sng" algn="ctr">
                      <a:solidFill>
                        <a:srgbClr val="C3C3C3"/>
                      </a:solidFill>
                      <a:prstDash val="solid"/>
                      <a:round/>
                      <a:headEnd type="none" w="med" len="med"/>
                      <a:tailEnd type="none" w="med" len="med"/>
                    </a:lnL>
                    <a:lnR w="12700" cap="flat" cmpd="sng" algn="ctr">
                      <a:solidFill>
                        <a:srgbClr val="C3C3C3"/>
                      </a:solidFill>
                      <a:prstDash val="solid"/>
                      <a:round/>
                      <a:headEnd type="none" w="med" len="med"/>
                      <a:tailEnd type="none" w="med" len="med"/>
                    </a:lnR>
                    <a:lnT w="12700" cap="flat" cmpd="sng" algn="ctr">
                      <a:solidFill>
                        <a:srgbClr val="C3C3C3"/>
                      </a:solidFill>
                      <a:prstDash val="solid"/>
                      <a:round/>
                      <a:headEnd type="none" w="med" len="med"/>
                      <a:tailEnd type="none" w="med" len="med"/>
                    </a:lnT>
                    <a:lnB w="12700" cap="flat" cmpd="sng" algn="ctr">
                      <a:solidFill>
                        <a:srgbClr val="C3C3C3"/>
                      </a:solidFill>
                      <a:prstDash val="solid"/>
                      <a:round/>
                      <a:headEnd type="none" w="med" len="med"/>
                      <a:tailEnd type="none" w="med" len="med"/>
                    </a:lnB>
                    <a:solidFill>
                      <a:srgbClr val="FFFFFF"/>
                    </a:solidFill>
                  </a:tcPr>
                </a:tc>
                <a:tc>
                  <a:txBody>
                    <a:bodyPr/>
                    <a:lstStyle/>
                    <a:p>
                      <a:pPr algn="ctr" fontAlgn="t"/>
                      <a:r>
                        <a:rPr lang="en-US" sz="1200" dirty="0">
                          <a:effectLst/>
                        </a:rPr>
                        <a:t>N/A</a:t>
                      </a:r>
                    </a:p>
                  </a:txBody>
                  <a:tcPr marL="76200" marR="76200" marT="50800" marB="50800">
                    <a:lnL w="12700" cap="flat" cmpd="sng" algn="ctr">
                      <a:solidFill>
                        <a:srgbClr val="C3C3C3"/>
                      </a:solidFill>
                      <a:prstDash val="solid"/>
                      <a:round/>
                      <a:headEnd type="none" w="med" len="med"/>
                      <a:tailEnd type="none" w="med" len="med"/>
                    </a:lnL>
                    <a:lnR w="12700" cap="flat" cmpd="sng" algn="ctr">
                      <a:solidFill>
                        <a:srgbClr val="C3C3C3"/>
                      </a:solidFill>
                      <a:prstDash val="solid"/>
                      <a:round/>
                      <a:headEnd type="none" w="med" len="med"/>
                      <a:tailEnd type="none" w="med" len="med"/>
                    </a:lnR>
                    <a:lnT w="12700" cap="flat" cmpd="sng" algn="ctr">
                      <a:solidFill>
                        <a:srgbClr val="C3C3C3"/>
                      </a:solidFill>
                      <a:prstDash val="solid"/>
                      <a:round/>
                      <a:headEnd type="none" w="med" len="med"/>
                      <a:tailEnd type="none" w="med" len="med"/>
                    </a:lnT>
                    <a:lnB w="12700" cap="flat" cmpd="sng" algn="ctr">
                      <a:solidFill>
                        <a:srgbClr val="C3C3C3"/>
                      </a:solidFill>
                      <a:prstDash val="solid"/>
                      <a:round/>
                      <a:headEnd type="none" w="med" len="med"/>
                      <a:tailEnd type="none" w="med" len="med"/>
                    </a:lnB>
                    <a:solidFill>
                      <a:srgbClr val="FFFFFF"/>
                    </a:solidFill>
                  </a:tcPr>
                </a:tc>
                <a:tc>
                  <a:txBody>
                    <a:bodyPr/>
                    <a:lstStyle/>
                    <a:p>
                      <a:pPr algn="ctr" fontAlgn="t"/>
                      <a:r>
                        <a:rPr lang="en-US" sz="1200" dirty="0">
                          <a:effectLst/>
                        </a:rPr>
                        <a:t>N/A</a:t>
                      </a:r>
                    </a:p>
                  </a:txBody>
                  <a:tcPr marL="76200" marR="76200" marT="50800" marB="50800">
                    <a:lnL w="12700" cap="flat" cmpd="sng" algn="ctr">
                      <a:solidFill>
                        <a:srgbClr val="C3C3C3"/>
                      </a:solidFill>
                      <a:prstDash val="solid"/>
                      <a:round/>
                      <a:headEnd type="none" w="med" len="med"/>
                      <a:tailEnd type="none" w="med" len="med"/>
                    </a:lnL>
                    <a:lnR w="12700" cap="flat" cmpd="sng" algn="ctr">
                      <a:solidFill>
                        <a:srgbClr val="C3C3C3"/>
                      </a:solidFill>
                      <a:prstDash val="solid"/>
                      <a:round/>
                      <a:headEnd type="none" w="med" len="med"/>
                      <a:tailEnd type="none" w="med" len="med"/>
                    </a:lnR>
                    <a:lnT w="12700" cap="flat" cmpd="sng" algn="ctr">
                      <a:solidFill>
                        <a:srgbClr val="C3C3C3"/>
                      </a:solidFill>
                      <a:prstDash val="solid"/>
                      <a:round/>
                      <a:headEnd type="none" w="med" len="med"/>
                      <a:tailEnd type="none" w="med" len="med"/>
                    </a:lnT>
                    <a:lnB w="12700" cap="flat" cmpd="sng" algn="ctr">
                      <a:solidFill>
                        <a:srgbClr val="C3C3C3"/>
                      </a:solidFill>
                      <a:prstDash val="solid"/>
                      <a:round/>
                      <a:headEnd type="none" w="med" len="med"/>
                      <a:tailEnd type="none" w="med" len="med"/>
                    </a:lnB>
                    <a:solidFill>
                      <a:srgbClr val="FFFFFF"/>
                    </a:solidFill>
                  </a:tcPr>
                </a:tc>
                <a:tc>
                  <a:txBody>
                    <a:bodyPr/>
                    <a:lstStyle/>
                    <a:p>
                      <a:pPr algn="ctr" fontAlgn="t"/>
                      <a:r>
                        <a:rPr lang="en-US" sz="1200" dirty="0">
                          <a:effectLst/>
                        </a:rPr>
                        <a:t>N/A</a:t>
                      </a:r>
                    </a:p>
                  </a:txBody>
                  <a:tcPr marL="76200" marR="76200" marT="50800" marB="50800">
                    <a:lnL w="12700" cap="flat" cmpd="sng" algn="ctr">
                      <a:solidFill>
                        <a:srgbClr val="C3C3C3"/>
                      </a:solidFill>
                      <a:prstDash val="solid"/>
                      <a:round/>
                      <a:headEnd type="none" w="med" len="med"/>
                      <a:tailEnd type="none" w="med" len="med"/>
                    </a:lnL>
                    <a:lnR w="12700" cap="flat" cmpd="sng" algn="ctr">
                      <a:solidFill>
                        <a:srgbClr val="C3C3C3"/>
                      </a:solidFill>
                      <a:prstDash val="solid"/>
                      <a:round/>
                      <a:headEnd type="none" w="med" len="med"/>
                      <a:tailEnd type="none" w="med" len="med"/>
                    </a:lnR>
                    <a:lnT w="12700" cap="flat" cmpd="sng" algn="ctr">
                      <a:solidFill>
                        <a:srgbClr val="C3C3C3"/>
                      </a:solidFill>
                      <a:prstDash val="solid"/>
                      <a:round/>
                      <a:headEnd type="none" w="med" len="med"/>
                      <a:tailEnd type="none" w="med" len="med"/>
                    </a:lnT>
                    <a:lnB w="12700" cap="flat" cmpd="sng" algn="ctr">
                      <a:solidFill>
                        <a:srgbClr val="C3C3C3"/>
                      </a:solidFill>
                      <a:prstDash val="solid"/>
                      <a:round/>
                      <a:headEnd type="none" w="med" len="med"/>
                      <a:tailEnd type="none" w="med" len="med"/>
                    </a:lnB>
                    <a:solidFill>
                      <a:srgbClr val="FFFFFF"/>
                    </a:solidFill>
                  </a:tcPr>
                </a:tc>
                <a:tc>
                  <a:txBody>
                    <a:bodyPr/>
                    <a:lstStyle/>
                    <a:p>
                      <a:pPr algn="ctr" fontAlgn="t"/>
                      <a:r>
                        <a:rPr lang="en-US" sz="1200" dirty="0">
                          <a:effectLst/>
                        </a:rPr>
                        <a:t>N/A</a:t>
                      </a:r>
                    </a:p>
                  </a:txBody>
                  <a:tcPr marL="76200" marR="76200" marT="50800" marB="50800">
                    <a:lnL w="12700" cap="flat" cmpd="sng" algn="ctr">
                      <a:solidFill>
                        <a:srgbClr val="C3C3C3"/>
                      </a:solidFill>
                      <a:prstDash val="solid"/>
                      <a:round/>
                      <a:headEnd type="none" w="med" len="med"/>
                      <a:tailEnd type="none" w="med" len="med"/>
                    </a:lnL>
                    <a:lnR w="12700" cap="flat" cmpd="sng" algn="ctr">
                      <a:solidFill>
                        <a:srgbClr val="C3C3C3"/>
                      </a:solidFill>
                      <a:prstDash val="solid"/>
                      <a:round/>
                      <a:headEnd type="none" w="med" len="med"/>
                      <a:tailEnd type="none" w="med" len="med"/>
                    </a:lnR>
                    <a:lnT w="12700" cap="flat" cmpd="sng" algn="ctr">
                      <a:solidFill>
                        <a:srgbClr val="C3C3C3"/>
                      </a:solidFill>
                      <a:prstDash val="solid"/>
                      <a:round/>
                      <a:headEnd type="none" w="med" len="med"/>
                      <a:tailEnd type="none" w="med" len="med"/>
                    </a:lnT>
                    <a:lnB w="12700" cap="flat" cmpd="sng" algn="ctr">
                      <a:solidFill>
                        <a:srgbClr val="C3C3C3"/>
                      </a:solidFill>
                      <a:prstDash val="solid"/>
                      <a:round/>
                      <a:headEnd type="none" w="med" len="med"/>
                      <a:tailEnd type="none" w="med" len="med"/>
                    </a:lnB>
                    <a:solidFill>
                      <a:srgbClr val="FFFFFF"/>
                    </a:solidFill>
                  </a:tcPr>
                </a:tc>
              </a:tr>
            </a:tbl>
          </a:graphicData>
        </a:graphic>
      </p:graphicFrame>
      <p:graphicFrame>
        <p:nvGraphicFramePr>
          <p:cNvPr id="9" name="Table 8"/>
          <p:cNvGraphicFramePr>
            <a:graphicFrameLocks noGrp="1"/>
          </p:cNvGraphicFramePr>
          <p:nvPr>
            <p:extLst/>
          </p:nvPr>
        </p:nvGraphicFramePr>
        <p:xfrm>
          <a:off x="838200" y="2777014"/>
          <a:ext cx="10515600" cy="1351280"/>
        </p:xfrm>
        <a:graphic>
          <a:graphicData uri="http://schemas.openxmlformats.org/drawingml/2006/table">
            <a:tbl>
              <a:tblPr/>
              <a:tblGrid>
                <a:gridCol w="1314450"/>
                <a:gridCol w="1314450"/>
                <a:gridCol w="1314450"/>
                <a:gridCol w="1314450"/>
                <a:gridCol w="1314450"/>
                <a:gridCol w="1314450"/>
                <a:gridCol w="1314450"/>
                <a:gridCol w="1314450"/>
              </a:tblGrid>
              <a:tr h="0">
                <a:tc>
                  <a:txBody>
                    <a:bodyPr/>
                    <a:lstStyle/>
                    <a:p>
                      <a:pPr algn="l"/>
                      <a:r>
                        <a:rPr lang="en-US" sz="1200" b="1" i="0" dirty="0" err="1">
                          <a:effectLst/>
                        </a:rPr>
                        <a:t>Glioblastoma</a:t>
                      </a:r>
                      <a:r>
                        <a:rPr lang="en-US" sz="1200" b="1" i="0" dirty="0">
                          <a:effectLst/>
                        </a:rPr>
                        <a:t> </a:t>
                      </a:r>
                      <a:r>
                        <a:rPr lang="en-US" sz="1200" b="1" i="0" dirty="0" err="1">
                          <a:effectLst/>
                        </a:rPr>
                        <a:t>multiforme</a:t>
                      </a:r>
                      <a:r>
                        <a:rPr lang="en-US" sz="1200" b="1" i="0" dirty="0">
                          <a:effectLst/>
                        </a:rPr>
                        <a:t> [GBM]</a:t>
                      </a:r>
                    </a:p>
                  </a:txBody>
                  <a:tcPr marL="76200" marR="76200" marT="25400" marB="25400" anchor="ctr">
                    <a:lnL w="12700" cap="flat" cmpd="sng" algn="ctr">
                      <a:solidFill>
                        <a:srgbClr val="C3C3C3"/>
                      </a:solidFill>
                      <a:prstDash val="solid"/>
                      <a:round/>
                      <a:headEnd type="none" w="med" len="med"/>
                      <a:tailEnd type="none" w="med" len="med"/>
                    </a:lnL>
                    <a:lnR w="12700" cap="flat" cmpd="sng" algn="ctr">
                      <a:solidFill>
                        <a:srgbClr val="C3C3C3"/>
                      </a:solidFill>
                      <a:prstDash val="solid"/>
                      <a:round/>
                      <a:headEnd type="none" w="med" len="med"/>
                      <a:tailEnd type="none" w="med" len="med"/>
                    </a:lnR>
                    <a:lnT w="12700" cap="flat" cmpd="sng" algn="ctr">
                      <a:solidFill>
                        <a:srgbClr val="C3C3C3"/>
                      </a:solidFill>
                      <a:prstDash val="solid"/>
                      <a:round/>
                      <a:headEnd type="none" w="med" len="med"/>
                      <a:tailEnd type="none" w="med" len="med"/>
                    </a:lnT>
                    <a:lnB w="12700" cap="flat" cmpd="sng" algn="ctr">
                      <a:solidFill>
                        <a:srgbClr val="C3C3C3"/>
                      </a:solidFill>
                      <a:prstDash val="solid"/>
                      <a:round/>
                      <a:headEnd type="none" w="med" len="med"/>
                      <a:tailEnd type="none" w="med" len="med"/>
                    </a:lnB>
                    <a:solidFill>
                      <a:srgbClr val="ECECEC"/>
                    </a:solidFill>
                  </a:tcPr>
                </a:tc>
                <a:tc>
                  <a:txBody>
                    <a:bodyPr/>
                    <a:lstStyle/>
                    <a:p>
                      <a:pPr algn="ctr"/>
                      <a:r>
                        <a:rPr lang="en-US" sz="1200" b="1" i="0" dirty="0">
                          <a:effectLst/>
                        </a:rPr>
                        <a:t>Total</a:t>
                      </a:r>
                    </a:p>
                  </a:txBody>
                  <a:tcPr marL="76200" marR="76200" marT="25400" marB="25400" anchor="ctr">
                    <a:lnL w="12700" cap="flat" cmpd="sng" algn="ctr">
                      <a:solidFill>
                        <a:srgbClr val="C3C3C3"/>
                      </a:solidFill>
                      <a:prstDash val="solid"/>
                      <a:round/>
                      <a:headEnd type="none" w="med" len="med"/>
                      <a:tailEnd type="none" w="med" len="med"/>
                    </a:lnL>
                    <a:lnR w="12700" cap="flat" cmpd="sng" algn="ctr">
                      <a:solidFill>
                        <a:srgbClr val="C3C3C3"/>
                      </a:solidFill>
                      <a:prstDash val="solid"/>
                      <a:round/>
                      <a:headEnd type="none" w="med" len="med"/>
                      <a:tailEnd type="none" w="med" len="med"/>
                    </a:lnR>
                    <a:lnT w="12700" cap="flat" cmpd="sng" algn="ctr">
                      <a:solidFill>
                        <a:srgbClr val="C3C3C3"/>
                      </a:solidFill>
                      <a:prstDash val="solid"/>
                      <a:round/>
                      <a:headEnd type="none" w="med" len="med"/>
                      <a:tailEnd type="none" w="med" len="med"/>
                    </a:lnT>
                    <a:lnB w="12700" cap="flat" cmpd="sng" algn="ctr">
                      <a:solidFill>
                        <a:srgbClr val="C3C3C3"/>
                      </a:solidFill>
                      <a:prstDash val="solid"/>
                      <a:round/>
                      <a:headEnd type="none" w="med" len="med"/>
                      <a:tailEnd type="none" w="med" len="med"/>
                    </a:lnB>
                    <a:solidFill>
                      <a:srgbClr val="ECECEC"/>
                    </a:solidFill>
                  </a:tcPr>
                </a:tc>
                <a:tc>
                  <a:txBody>
                    <a:bodyPr/>
                    <a:lstStyle/>
                    <a:p>
                      <a:pPr algn="ctr"/>
                      <a:r>
                        <a:rPr lang="en-US" sz="1200" b="1" i="0">
                          <a:effectLst/>
                        </a:rPr>
                        <a:t>Exome</a:t>
                      </a:r>
                      <a:r>
                        <a:rPr lang="en-US" sz="1200" b="1" i="0" baseline="30000">
                          <a:effectLst/>
                        </a:rPr>
                        <a:t>1</a:t>
                      </a:r>
                      <a:endParaRPr lang="en-US" sz="1200" b="1" i="0">
                        <a:effectLst/>
                      </a:endParaRPr>
                    </a:p>
                  </a:txBody>
                  <a:tcPr marL="76200" marR="76200" marT="25400" marB="25400" anchor="ctr">
                    <a:lnL w="12700" cap="flat" cmpd="sng" algn="ctr">
                      <a:solidFill>
                        <a:srgbClr val="C3C3C3"/>
                      </a:solidFill>
                      <a:prstDash val="solid"/>
                      <a:round/>
                      <a:headEnd type="none" w="med" len="med"/>
                      <a:tailEnd type="none" w="med" len="med"/>
                    </a:lnL>
                    <a:lnR w="12700" cap="flat" cmpd="sng" algn="ctr">
                      <a:solidFill>
                        <a:srgbClr val="C3C3C3"/>
                      </a:solidFill>
                      <a:prstDash val="solid"/>
                      <a:round/>
                      <a:headEnd type="none" w="med" len="med"/>
                      <a:tailEnd type="none" w="med" len="med"/>
                    </a:lnR>
                    <a:lnT w="12700" cap="flat" cmpd="sng" algn="ctr">
                      <a:solidFill>
                        <a:srgbClr val="C3C3C3"/>
                      </a:solidFill>
                      <a:prstDash val="solid"/>
                      <a:round/>
                      <a:headEnd type="none" w="med" len="med"/>
                      <a:tailEnd type="none" w="med" len="med"/>
                    </a:lnT>
                    <a:lnB w="12700" cap="flat" cmpd="sng" algn="ctr">
                      <a:solidFill>
                        <a:srgbClr val="C3C3C3"/>
                      </a:solidFill>
                      <a:prstDash val="solid"/>
                      <a:round/>
                      <a:headEnd type="none" w="med" len="med"/>
                      <a:tailEnd type="none" w="med" len="med"/>
                    </a:lnB>
                    <a:solidFill>
                      <a:srgbClr val="ECECEC"/>
                    </a:solidFill>
                  </a:tcPr>
                </a:tc>
                <a:tc>
                  <a:txBody>
                    <a:bodyPr/>
                    <a:lstStyle/>
                    <a:p>
                      <a:pPr algn="ctr"/>
                      <a:r>
                        <a:rPr lang="en-US" sz="1200" b="1" i="0">
                          <a:effectLst/>
                        </a:rPr>
                        <a:t>SNP</a:t>
                      </a:r>
                    </a:p>
                  </a:txBody>
                  <a:tcPr marL="76200" marR="76200" marT="25400" marB="25400" anchor="ctr">
                    <a:lnL w="12700" cap="flat" cmpd="sng" algn="ctr">
                      <a:solidFill>
                        <a:srgbClr val="C3C3C3"/>
                      </a:solidFill>
                      <a:prstDash val="solid"/>
                      <a:round/>
                      <a:headEnd type="none" w="med" len="med"/>
                      <a:tailEnd type="none" w="med" len="med"/>
                    </a:lnL>
                    <a:lnR w="12700" cap="flat" cmpd="sng" algn="ctr">
                      <a:solidFill>
                        <a:srgbClr val="C3C3C3"/>
                      </a:solidFill>
                      <a:prstDash val="solid"/>
                      <a:round/>
                      <a:headEnd type="none" w="med" len="med"/>
                      <a:tailEnd type="none" w="med" len="med"/>
                    </a:lnR>
                    <a:lnT w="12700" cap="flat" cmpd="sng" algn="ctr">
                      <a:solidFill>
                        <a:srgbClr val="C3C3C3"/>
                      </a:solidFill>
                      <a:prstDash val="solid"/>
                      <a:round/>
                      <a:headEnd type="none" w="med" len="med"/>
                      <a:tailEnd type="none" w="med" len="med"/>
                    </a:lnT>
                    <a:lnB w="12700" cap="flat" cmpd="sng" algn="ctr">
                      <a:solidFill>
                        <a:srgbClr val="C3C3C3"/>
                      </a:solidFill>
                      <a:prstDash val="solid"/>
                      <a:round/>
                      <a:headEnd type="none" w="med" len="med"/>
                      <a:tailEnd type="none" w="med" len="med"/>
                    </a:lnB>
                    <a:solidFill>
                      <a:srgbClr val="ECECEC"/>
                    </a:solidFill>
                  </a:tcPr>
                </a:tc>
                <a:tc>
                  <a:txBody>
                    <a:bodyPr/>
                    <a:lstStyle/>
                    <a:p>
                      <a:pPr algn="ctr"/>
                      <a:r>
                        <a:rPr lang="en-US" sz="1200" b="1" i="0">
                          <a:effectLst/>
                        </a:rPr>
                        <a:t>Methylation</a:t>
                      </a:r>
                    </a:p>
                  </a:txBody>
                  <a:tcPr marL="76200" marR="76200" marT="25400" marB="25400" anchor="ctr">
                    <a:lnL w="12700" cap="flat" cmpd="sng" algn="ctr">
                      <a:solidFill>
                        <a:srgbClr val="C3C3C3"/>
                      </a:solidFill>
                      <a:prstDash val="solid"/>
                      <a:round/>
                      <a:headEnd type="none" w="med" len="med"/>
                      <a:tailEnd type="none" w="med" len="med"/>
                    </a:lnL>
                    <a:lnR w="12700" cap="flat" cmpd="sng" algn="ctr">
                      <a:solidFill>
                        <a:srgbClr val="C3C3C3"/>
                      </a:solidFill>
                      <a:prstDash val="solid"/>
                      <a:round/>
                      <a:headEnd type="none" w="med" len="med"/>
                      <a:tailEnd type="none" w="med" len="med"/>
                    </a:lnR>
                    <a:lnT w="12700" cap="flat" cmpd="sng" algn="ctr">
                      <a:solidFill>
                        <a:srgbClr val="C3C3C3"/>
                      </a:solidFill>
                      <a:prstDash val="solid"/>
                      <a:round/>
                      <a:headEnd type="none" w="med" len="med"/>
                      <a:tailEnd type="none" w="med" len="med"/>
                    </a:lnT>
                    <a:lnB w="12700" cap="flat" cmpd="sng" algn="ctr">
                      <a:solidFill>
                        <a:srgbClr val="C3C3C3"/>
                      </a:solidFill>
                      <a:prstDash val="solid"/>
                      <a:round/>
                      <a:headEnd type="none" w="med" len="med"/>
                      <a:tailEnd type="none" w="med" len="med"/>
                    </a:lnB>
                    <a:solidFill>
                      <a:srgbClr val="ECECEC"/>
                    </a:solidFill>
                  </a:tcPr>
                </a:tc>
                <a:tc>
                  <a:txBody>
                    <a:bodyPr/>
                    <a:lstStyle/>
                    <a:p>
                      <a:pPr algn="ctr"/>
                      <a:r>
                        <a:rPr lang="en-US" sz="1200" b="1" i="0">
                          <a:effectLst/>
                        </a:rPr>
                        <a:t>mRNA</a:t>
                      </a:r>
                    </a:p>
                  </a:txBody>
                  <a:tcPr marL="76200" marR="76200" marT="25400" marB="25400" anchor="ctr">
                    <a:lnL w="12700" cap="flat" cmpd="sng" algn="ctr">
                      <a:solidFill>
                        <a:srgbClr val="C3C3C3"/>
                      </a:solidFill>
                      <a:prstDash val="solid"/>
                      <a:round/>
                      <a:headEnd type="none" w="med" len="med"/>
                      <a:tailEnd type="none" w="med" len="med"/>
                    </a:lnL>
                    <a:lnR w="12700" cap="flat" cmpd="sng" algn="ctr">
                      <a:solidFill>
                        <a:srgbClr val="C3C3C3"/>
                      </a:solidFill>
                      <a:prstDash val="solid"/>
                      <a:round/>
                      <a:headEnd type="none" w="med" len="med"/>
                      <a:tailEnd type="none" w="med" len="med"/>
                    </a:lnR>
                    <a:lnT w="12700" cap="flat" cmpd="sng" algn="ctr">
                      <a:solidFill>
                        <a:srgbClr val="C3C3C3"/>
                      </a:solidFill>
                      <a:prstDash val="solid"/>
                      <a:round/>
                      <a:headEnd type="none" w="med" len="med"/>
                      <a:tailEnd type="none" w="med" len="med"/>
                    </a:lnT>
                    <a:lnB w="12700" cap="flat" cmpd="sng" algn="ctr">
                      <a:solidFill>
                        <a:srgbClr val="C3C3C3"/>
                      </a:solidFill>
                      <a:prstDash val="solid"/>
                      <a:round/>
                      <a:headEnd type="none" w="med" len="med"/>
                      <a:tailEnd type="none" w="med" len="med"/>
                    </a:lnB>
                    <a:solidFill>
                      <a:srgbClr val="ECECEC"/>
                    </a:solidFill>
                  </a:tcPr>
                </a:tc>
                <a:tc>
                  <a:txBody>
                    <a:bodyPr/>
                    <a:lstStyle/>
                    <a:p>
                      <a:pPr algn="ctr"/>
                      <a:r>
                        <a:rPr lang="en-US" sz="1200" b="1" i="0">
                          <a:effectLst/>
                        </a:rPr>
                        <a:t>miRNA</a:t>
                      </a:r>
                    </a:p>
                  </a:txBody>
                  <a:tcPr marL="76200" marR="76200" marT="25400" marB="25400" anchor="ctr">
                    <a:lnL w="12700" cap="flat" cmpd="sng" algn="ctr">
                      <a:solidFill>
                        <a:srgbClr val="C3C3C3"/>
                      </a:solidFill>
                      <a:prstDash val="solid"/>
                      <a:round/>
                      <a:headEnd type="none" w="med" len="med"/>
                      <a:tailEnd type="none" w="med" len="med"/>
                    </a:lnL>
                    <a:lnR w="12700" cap="flat" cmpd="sng" algn="ctr">
                      <a:solidFill>
                        <a:srgbClr val="C3C3C3"/>
                      </a:solidFill>
                      <a:prstDash val="solid"/>
                      <a:round/>
                      <a:headEnd type="none" w="med" len="med"/>
                      <a:tailEnd type="none" w="med" len="med"/>
                    </a:lnR>
                    <a:lnT w="12700" cap="flat" cmpd="sng" algn="ctr">
                      <a:solidFill>
                        <a:srgbClr val="C3C3C3"/>
                      </a:solidFill>
                      <a:prstDash val="solid"/>
                      <a:round/>
                      <a:headEnd type="none" w="med" len="med"/>
                      <a:tailEnd type="none" w="med" len="med"/>
                    </a:lnT>
                    <a:lnB w="12700" cap="flat" cmpd="sng" algn="ctr">
                      <a:solidFill>
                        <a:srgbClr val="C3C3C3"/>
                      </a:solidFill>
                      <a:prstDash val="solid"/>
                      <a:round/>
                      <a:headEnd type="none" w="med" len="med"/>
                      <a:tailEnd type="none" w="med" len="med"/>
                    </a:lnB>
                    <a:solidFill>
                      <a:srgbClr val="ECECEC"/>
                    </a:solidFill>
                  </a:tcPr>
                </a:tc>
                <a:tc>
                  <a:txBody>
                    <a:bodyPr/>
                    <a:lstStyle/>
                    <a:p>
                      <a:pPr algn="ctr"/>
                      <a:r>
                        <a:rPr lang="en-US" sz="1200" b="1" i="0">
                          <a:effectLst/>
                        </a:rPr>
                        <a:t>Clinical</a:t>
                      </a:r>
                    </a:p>
                  </a:txBody>
                  <a:tcPr marL="76200" marR="76200" marT="25400" marB="25400" anchor="ctr">
                    <a:lnL w="12700" cap="flat" cmpd="sng" algn="ctr">
                      <a:solidFill>
                        <a:srgbClr val="C3C3C3"/>
                      </a:solidFill>
                      <a:prstDash val="solid"/>
                      <a:round/>
                      <a:headEnd type="none" w="med" len="med"/>
                      <a:tailEnd type="none" w="med" len="med"/>
                    </a:lnL>
                    <a:lnR w="12700" cap="flat" cmpd="sng" algn="ctr">
                      <a:solidFill>
                        <a:srgbClr val="C3C3C3"/>
                      </a:solidFill>
                      <a:prstDash val="solid"/>
                      <a:round/>
                      <a:headEnd type="none" w="med" len="med"/>
                      <a:tailEnd type="none" w="med" len="med"/>
                    </a:lnR>
                    <a:lnT w="12700" cap="flat" cmpd="sng" algn="ctr">
                      <a:solidFill>
                        <a:srgbClr val="C3C3C3"/>
                      </a:solidFill>
                      <a:prstDash val="solid"/>
                      <a:round/>
                      <a:headEnd type="none" w="med" len="med"/>
                      <a:tailEnd type="none" w="med" len="med"/>
                    </a:lnT>
                    <a:lnB w="12700" cap="flat" cmpd="sng" algn="ctr">
                      <a:solidFill>
                        <a:srgbClr val="C3C3C3"/>
                      </a:solidFill>
                      <a:prstDash val="solid"/>
                      <a:round/>
                      <a:headEnd type="none" w="med" len="med"/>
                      <a:tailEnd type="none" w="med" len="med"/>
                    </a:lnB>
                    <a:solidFill>
                      <a:srgbClr val="ECECEC"/>
                    </a:solidFill>
                  </a:tcPr>
                </a:tc>
              </a:tr>
              <a:tr h="0">
                <a:tc>
                  <a:txBody>
                    <a:bodyPr/>
                    <a:lstStyle/>
                    <a:p>
                      <a:pPr algn="l" fontAlgn="t"/>
                      <a:r>
                        <a:rPr lang="en-US" sz="1200" b="1">
                          <a:effectLst/>
                        </a:rPr>
                        <a:t>Cases</a:t>
                      </a:r>
                    </a:p>
                  </a:txBody>
                  <a:tcPr marL="76200" marR="76200" marT="50800" marB="50800">
                    <a:lnL w="12700" cap="flat" cmpd="sng" algn="ctr">
                      <a:solidFill>
                        <a:srgbClr val="C3C3C3"/>
                      </a:solidFill>
                      <a:prstDash val="solid"/>
                      <a:round/>
                      <a:headEnd type="none" w="med" len="med"/>
                      <a:tailEnd type="none" w="med" len="med"/>
                    </a:lnL>
                    <a:lnR w="12700" cap="flat" cmpd="sng" algn="ctr">
                      <a:solidFill>
                        <a:srgbClr val="C3C3C3"/>
                      </a:solidFill>
                      <a:prstDash val="solid"/>
                      <a:round/>
                      <a:headEnd type="none" w="med" len="med"/>
                      <a:tailEnd type="none" w="med" len="med"/>
                    </a:lnR>
                    <a:lnT w="12700" cap="flat" cmpd="sng" algn="ctr">
                      <a:solidFill>
                        <a:srgbClr val="C3C3C3"/>
                      </a:solidFill>
                      <a:prstDash val="solid"/>
                      <a:round/>
                      <a:headEnd type="none" w="med" len="med"/>
                      <a:tailEnd type="none" w="med" len="med"/>
                    </a:lnT>
                    <a:lnB w="12700" cap="flat" cmpd="sng" algn="ctr">
                      <a:solidFill>
                        <a:srgbClr val="C3C3C3"/>
                      </a:solidFill>
                      <a:prstDash val="solid"/>
                      <a:round/>
                      <a:headEnd type="none" w="med" len="med"/>
                      <a:tailEnd type="none" w="med" len="med"/>
                    </a:lnB>
                    <a:solidFill>
                      <a:srgbClr val="ECECEC"/>
                    </a:solidFill>
                  </a:tcPr>
                </a:tc>
                <a:tc>
                  <a:txBody>
                    <a:bodyPr/>
                    <a:lstStyle/>
                    <a:p>
                      <a:pPr algn="ctr" fontAlgn="t"/>
                      <a:r>
                        <a:rPr lang="en-US" sz="1200" u="none" strike="noStrike">
                          <a:solidFill>
                            <a:srgbClr val="0C70A8"/>
                          </a:solidFill>
                          <a:effectLst/>
                          <a:hlinkClick r:id="rId10"/>
                        </a:rPr>
                        <a:t>528</a:t>
                      </a:r>
                      <a:endParaRPr lang="en-US" sz="1200">
                        <a:effectLst/>
                      </a:endParaRPr>
                    </a:p>
                  </a:txBody>
                  <a:tcPr marL="76200" marR="76200" marT="50800" marB="50800">
                    <a:lnL w="12700" cap="flat" cmpd="sng" algn="ctr">
                      <a:solidFill>
                        <a:srgbClr val="C3C3C3"/>
                      </a:solidFill>
                      <a:prstDash val="solid"/>
                      <a:round/>
                      <a:headEnd type="none" w="med" len="med"/>
                      <a:tailEnd type="none" w="med" len="med"/>
                    </a:lnL>
                    <a:lnR w="12700" cap="flat" cmpd="sng" algn="ctr">
                      <a:solidFill>
                        <a:srgbClr val="C3C3C3"/>
                      </a:solidFill>
                      <a:prstDash val="solid"/>
                      <a:round/>
                      <a:headEnd type="none" w="med" len="med"/>
                      <a:tailEnd type="none" w="med" len="med"/>
                    </a:lnR>
                    <a:lnT w="12700" cap="flat" cmpd="sng" algn="ctr">
                      <a:solidFill>
                        <a:srgbClr val="C3C3C3"/>
                      </a:solidFill>
                      <a:prstDash val="solid"/>
                      <a:round/>
                      <a:headEnd type="none" w="med" len="med"/>
                      <a:tailEnd type="none" w="med" len="med"/>
                    </a:lnT>
                    <a:lnB w="12700" cap="flat" cmpd="sng" algn="ctr">
                      <a:solidFill>
                        <a:srgbClr val="C3C3C3"/>
                      </a:solidFill>
                      <a:prstDash val="solid"/>
                      <a:round/>
                      <a:headEnd type="none" w="med" len="med"/>
                      <a:tailEnd type="none" w="med" len="med"/>
                    </a:lnB>
                    <a:solidFill>
                      <a:srgbClr val="FFFFFF"/>
                    </a:solidFill>
                  </a:tcPr>
                </a:tc>
                <a:tc>
                  <a:txBody>
                    <a:bodyPr/>
                    <a:lstStyle/>
                    <a:p>
                      <a:pPr algn="ctr" fontAlgn="t"/>
                      <a:r>
                        <a:rPr lang="en-US" sz="1200" u="none" strike="noStrike" dirty="0">
                          <a:solidFill>
                            <a:srgbClr val="0C70A8"/>
                          </a:solidFill>
                          <a:effectLst/>
                          <a:hlinkClick r:id="rId11"/>
                        </a:rPr>
                        <a:t>512</a:t>
                      </a:r>
                      <a:endParaRPr lang="en-US" sz="1200" dirty="0">
                        <a:effectLst/>
                      </a:endParaRPr>
                    </a:p>
                  </a:txBody>
                  <a:tcPr marL="76200" marR="76200" marT="50800" marB="50800">
                    <a:lnL w="12700" cap="flat" cmpd="sng" algn="ctr">
                      <a:solidFill>
                        <a:srgbClr val="C3C3C3"/>
                      </a:solidFill>
                      <a:prstDash val="solid"/>
                      <a:round/>
                      <a:headEnd type="none" w="med" len="med"/>
                      <a:tailEnd type="none" w="med" len="med"/>
                    </a:lnL>
                    <a:lnR w="12700" cap="flat" cmpd="sng" algn="ctr">
                      <a:solidFill>
                        <a:srgbClr val="C3C3C3"/>
                      </a:solidFill>
                      <a:prstDash val="solid"/>
                      <a:round/>
                      <a:headEnd type="none" w="med" len="med"/>
                      <a:tailEnd type="none" w="med" len="med"/>
                    </a:lnR>
                    <a:lnT w="12700" cap="flat" cmpd="sng" algn="ctr">
                      <a:solidFill>
                        <a:srgbClr val="C3C3C3"/>
                      </a:solidFill>
                      <a:prstDash val="solid"/>
                      <a:round/>
                      <a:headEnd type="none" w="med" len="med"/>
                      <a:tailEnd type="none" w="med" len="med"/>
                    </a:lnT>
                    <a:lnB w="12700" cap="flat" cmpd="sng" algn="ctr">
                      <a:solidFill>
                        <a:srgbClr val="C3C3C3"/>
                      </a:solidFill>
                      <a:prstDash val="solid"/>
                      <a:round/>
                      <a:headEnd type="none" w="med" len="med"/>
                      <a:tailEnd type="none" w="med" len="med"/>
                    </a:lnB>
                    <a:solidFill>
                      <a:srgbClr val="FFFFFF"/>
                    </a:solidFill>
                  </a:tcPr>
                </a:tc>
                <a:tc>
                  <a:txBody>
                    <a:bodyPr/>
                    <a:lstStyle/>
                    <a:p>
                      <a:pPr algn="ctr" fontAlgn="t"/>
                      <a:r>
                        <a:rPr lang="en-US" sz="1200" u="none" strike="noStrike" dirty="0">
                          <a:solidFill>
                            <a:srgbClr val="0C70A8"/>
                          </a:solidFill>
                          <a:effectLst/>
                          <a:hlinkClick r:id="rId12"/>
                        </a:rPr>
                        <a:t>523</a:t>
                      </a:r>
                      <a:endParaRPr lang="en-US" sz="1200" dirty="0">
                        <a:effectLst/>
                      </a:endParaRPr>
                    </a:p>
                  </a:txBody>
                  <a:tcPr marL="76200" marR="76200" marT="50800" marB="50800">
                    <a:lnL w="12700" cap="flat" cmpd="sng" algn="ctr">
                      <a:solidFill>
                        <a:srgbClr val="C3C3C3"/>
                      </a:solidFill>
                      <a:prstDash val="solid"/>
                      <a:round/>
                      <a:headEnd type="none" w="med" len="med"/>
                      <a:tailEnd type="none" w="med" len="med"/>
                    </a:lnL>
                    <a:lnR w="12700" cap="flat" cmpd="sng" algn="ctr">
                      <a:solidFill>
                        <a:srgbClr val="C3C3C3"/>
                      </a:solidFill>
                      <a:prstDash val="solid"/>
                      <a:round/>
                      <a:headEnd type="none" w="med" len="med"/>
                      <a:tailEnd type="none" w="med" len="med"/>
                    </a:lnR>
                    <a:lnT w="12700" cap="flat" cmpd="sng" algn="ctr">
                      <a:solidFill>
                        <a:srgbClr val="C3C3C3"/>
                      </a:solidFill>
                      <a:prstDash val="solid"/>
                      <a:round/>
                      <a:headEnd type="none" w="med" len="med"/>
                      <a:tailEnd type="none" w="med" len="med"/>
                    </a:lnT>
                    <a:lnB w="12700" cap="flat" cmpd="sng" algn="ctr">
                      <a:solidFill>
                        <a:srgbClr val="C3C3C3"/>
                      </a:solidFill>
                      <a:prstDash val="solid"/>
                      <a:round/>
                      <a:headEnd type="none" w="med" len="med"/>
                      <a:tailEnd type="none" w="med" len="med"/>
                    </a:lnB>
                    <a:solidFill>
                      <a:srgbClr val="FFFFFF"/>
                    </a:solidFill>
                  </a:tcPr>
                </a:tc>
                <a:tc>
                  <a:txBody>
                    <a:bodyPr/>
                    <a:lstStyle/>
                    <a:p>
                      <a:pPr algn="ctr" fontAlgn="t"/>
                      <a:r>
                        <a:rPr lang="en-US" sz="1200" u="none" strike="noStrike">
                          <a:solidFill>
                            <a:srgbClr val="0C70A8"/>
                          </a:solidFill>
                          <a:effectLst/>
                          <a:hlinkClick r:id="rId13"/>
                        </a:rPr>
                        <a:t>524</a:t>
                      </a:r>
                      <a:endParaRPr lang="en-US" sz="1200">
                        <a:effectLst/>
                      </a:endParaRPr>
                    </a:p>
                  </a:txBody>
                  <a:tcPr marL="76200" marR="76200" marT="50800" marB="50800">
                    <a:lnL w="12700" cap="flat" cmpd="sng" algn="ctr">
                      <a:solidFill>
                        <a:srgbClr val="C3C3C3"/>
                      </a:solidFill>
                      <a:prstDash val="solid"/>
                      <a:round/>
                      <a:headEnd type="none" w="med" len="med"/>
                      <a:tailEnd type="none" w="med" len="med"/>
                    </a:lnL>
                    <a:lnR w="12700" cap="flat" cmpd="sng" algn="ctr">
                      <a:solidFill>
                        <a:srgbClr val="C3C3C3"/>
                      </a:solidFill>
                      <a:prstDash val="solid"/>
                      <a:round/>
                      <a:headEnd type="none" w="med" len="med"/>
                      <a:tailEnd type="none" w="med" len="med"/>
                    </a:lnR>
                    <a:lnT w="12700" cap="flat" cmpd="sng" algn="ctr">
                      <a:solidFill>
                        <a:srgbClr val="C3C3C3"/>
                      </a:solidFill>
                      <a:prstDash val="solid"/>
                      <a:round/>
                      <a:headEnd type="none" w="med" len="med"/>
                      <a:tailEnd type="none" w="med" len="med"/>
                    </a:lnT>
                    <a:lnB w="12700" cap="flat" cmpd="sng" algn="ctr">
                      <a:solidFill>
                        <a:srgbClr val="C3C3C3"/>
                      </a:solidFill>
                      <a:prstDash val="solid"/>
                      <a:round/>
                      <a:headEnd type="none" w="med" len="med"/>
                      <a:tailEnd type="none" w="med" len="med"/>
                    </a:lnB>
                    <a:solidFill>
                      <a:srgbClr val="FFFFFF"/>
                    </a:solidFill>
                  </a:tcPr>
                </a:tc>
                <a:tc>
                  <a:txBody>
                    <a:bodyPr/>
                    <a:lstStyle/>
                    <a:p>
                      <a:pPr algn="ctr" fontAlgn="t"/>
                      <a:r>
                        <a:rPr lang="en-US" sz="1200" u="none" strike="noStrike" dirty="0">
                          <a:solidFill>
                            <a:srgbClr val="0C70A8"/>
                          </a:solidFill>
                          <a:effectLst/>
                          <a:hlinkClick r:id="rId14"/>
                        </a:rPr>
                        <a:t>508</a:t>
                      </a:r>
                      <a:endParaRPr lang="en-US" sz="1200" dirty="0">
                        <a:effectLst/>
                      </a:endParaRPr>
                    </a:p>
                  </a:txBody>
                  <a:tcPr marL="76200" marR="76200" marT="50800" marB="50800">
                    <a:lnL w="12700" cap="flat" cmpd="sng" algn="ctr">
                      <a:solidFill>
                        <a:srgbClr val="C3C3C3"/>
                      </a:solidFill>
                      <a:prstDash val="solid"/>
                      <a:round/>
                      <a:headEnd type="none" w="med" len="med"/>
                      <a:tailEnd type="none" w="med" len="med"/>
                    </a:lnL>
                    <a:lnR w="12700" cap="flat" cmpd="sng" algn="ctr">
                      <a:solidFill>
                        <a:srgbClr val="C3C3C3"/>
                      </a:solidFill>
                      <a:prstDash val="solid"/>
                      <a:round/>
                      <a:headEnd type="none" w="med" len="med"/>
                      <a:tailEnd type="none" w="med" len="med"/>
                    </a:lnR>
                    <a:lnT w="12700" cap="flat" cmpd="sng" algn="ctr">
                      <a:solidFill>
                        <a:srgbClr val="C3C3C3"/>
                      </a:solidFill>
                      <a:prstDash val="solid"/>
                      <a:round/>
                      <a:headEnd type="none" w="med" len="med"/>
                      <a:tailEnd type="none" w="med" len="med"/>
                    </a:lnT>
                    <a:lnB w="12700" cap="flat" cmpd="sng" algn="ctr">
                      <a:solidFill>
                        <a:srgbClr val="C3C3C3"/>
                      </a:solidFill>
                      <a:prstDash val="solid"/>
                      <a:round/>
                      <a:headEnd type="none" w="med" len="med"/>
                      <a:tailEnd type="none" w="med" len="med"/>
                    </a:lnB>
                    <a:solidFill>
                      <a:srgbClr val="FFFFFF"/>
                    </a:solidFill>
                  </a:tcPr>
                </a:tc>
                <a:tc>
                  <a:txBody>
                    <a:bodyPr/>
                    <a:lstStyle/>
                    <a:p>
                      <a:pPr algn="ctr" fontAlgn="t"/>
                      <a:r>
                        <a:rPr lang="en-US" sz="1200" u="none" strike="noStrike" dirty="0">
                          <a:solidFill>
                            <a:srgbClr val="0C70A8"/>
                          </a:solidFill>
                          <a:effectLst/>
                          <a:hlinkClick r:id="rId15"/>
                        </a:rPr>
                        <a:t>496</a:t>
                      </a:r>
                      <a:endParaRPr lang="en-US" sz="1200" dirty="0">
                        <a:effectLst/>
                      </a:endParaRPr>
                    </a:p>
                  </a:txBody>
                  <a:tcPr marL="76200" marR="76200" marT="50800" marB="50800">
                    <a:lnL w="12700" cap="flat" cmpd="sng" algn="ctr">
                      <a:solidFill>
                        <a:srgbClr val="C3C3C3"/>
                      </a:solidFill>
                      <a:prstDash val="solid"/>
                      <a:round/>
                      <a:headEnd type="none" w="med" len="med"/>
                      <a:tailEnd type="none" w="med" len="med"/>
                    </a:lnL>
                    <a:lnR w="12700" cap="flat" cmpd="sng" algn="ctr">
                      <a:solidFill>
                        <a:srgbClr val="C3C3C3"/>
                      </a:solidFill>
                      <a:prstDash val="solid"/>
                      <a:round/>
                      <a:headEnd type="none" w="med" len="med"/>
                      <a:tailEnd type="none" w="med" len="med"/>
                    </a:lnR>
                    <a:lnT w="12700" cap="flat" cmpd="sng" algn="ctr">
                      <a:solidFill>
                        <a:srgbClr val="C3C3C3"/>
                      </a:solidFill>
                      <a:prstDash val="solid"/>
                      <a:round/>
                      <a:headEnd type="none" w="med" len="med"/>
                      <a:tailEnd type="none" w="med" len="med"/>
                    </a:lnT>
                    <a:lnB w="12700" cap="flat" cmpd="sng" algn="ctr">
                      <a:solidFill>
                        <a:srgbClr val="C3C3C3"/>
                      </a:solidFill>
                      <a:prstDash val="solid"/>
                      <a:round/>
                      <a:headEnd type="none" w="med" len="med"/>
                      <a:tailEnd type="none" w="med" len="med"/>
                    </a:lnB>
                    <a:solidFill>
                      <a:srgbClr val="FFFFFF"/>
                    </a:solidFill>
                  </a:tcPr>
                </a:tc>
                <a:tc>
                  <a:txBody>
                    <a:bodyPr/>
                    <a:lstStyle/>
                    <a:p>
                      <a:pPr algn="ctr" fontAlgn="t"/>
                      <a:r>
                        <a:rPr lang="en-US" sz="1200" u="none" strike="noStrike">
                          <a:solidFill>
                            <a:srgbClr val="0C70A8"/>
                          </a:solidFill>
                          <a:effectLst/>
                          <a:hlinkClick r:id="rId16"/>
                        </a:rPr>
                        <a:t>523</a:t>
                      </a:r>
                      <a:endParaRPr lang="en-US" sz="1200">
                        <a:effectLst/>
                      </a:endParaRPr>
                    </a:p>
                  </a:txBody>
                  <a:tcPr marL="76200" marR="76200" marT="50800" marB="50800">
                    <a:lnL w="12700" cap="flat" cmpd="sng" algn="ctr">
                      <a:solidFill>
                        <a:srgbClr val="C3C3C3"/>
                      </a:solidFill>
                      <a:prstDash val="solid"/>
                      <a:round/>
                      <a:headEnd type="none" w="med" len="med"/>
                      <a:tailEnd type="none" w="med" len="med"/>
                    </a:lnL>
                    <a:lnR w="12700" cap="flat" cmpd="sng" algn="ctr">
                      <a:solidFill>
                        <a:srgbClr val="C3C3C3"/>
                      </a:solidFill>
                      <a:prstDash val="solid"/>
                      <a:round/>
                      <a:headEnd type="none" w="med" len="med"/>
                      <a:tailEnd type="none" w="med" len="med"/>
                    </a:lnR>
                    <a:lnT w="12700" cap="flat" cmpd="sng" algn="ctr">
                      <a:solidFill>
                        <a:srgbClr val="C3C3C3"/>
                      </a:solidFill>
                      <a:prstDash val="solid"/>
                      <a:round/>
                      <a:headEnd type="none" w="med" len="med"/>
                      <a:tailEnd type="none" w="med" len="med"/>
                    </a:lnT>
                    <a:lnB w="12700" cap="flat" cmpd="sng" algn="ctr">
                      <a:solidFill>
                        <a:srgbClr val="C3C3C3"/>
                      </a:solidFill>
                      <a:prstDash val="solid"/>
                      <a:round/>
                      <a:headEnd type="none" w="med" len="med"/>
                      <a:tailEnd type="none" w="med" len="med"/>
                    </a:lnB>
                    <a:solidFill>
                      <a:srgbClr val="FFFFFF"/>
                    </a:solidFill>
                  </a:tcPr>
                </a:tc>
              </a:tr>
              <a:tr h="0">
                <a:tc>
                  <a:txBody>
                    <a:bodyPr/>
                    <a:lstStyle/>
                    <a:p>
                      <a:pPr algn="l" fontAlgn="t"/>
                      <a:r>
                        <a:rPr lang="en-US" sz="1200" b="1">
                          <a:effectLst/>
                        </a:rPr>
                        <a:t>Organ-Specific Controls</a:t>
                      </a:r>
                      <a:r>
                        <a:rPr lang="en-US" sz="1200" b="1" baseline="30000">
                          <a:effectLst/>
                        </a:rPr>
                        <a:t>2</a:t>
                      </a:r>
                      <a:endParaRPr lang="en-US" sz="1200" b="1">
                        <a:effectLst/>
                      </a:endParaRPr>
                    </a:p>
                  </a:txBody>
                  <a:tcPr marL="76200" marR="76200" marT="50800" marB="50800">
                    <a:lnL w="12700" cap="flat" cmpd="sng" algn="ctr">
                      <a:solidFill>
                        <a:srgbClr val="C3C3C3"/>
                      </a:solidFill>
                      <a:prstDash val="solid"/>
                      <a:round/>
                      <a:headEnd type="none" w="med" len="med"/>
                      <a:tailEnd type="none" w="med" len="med"/>
                    </a:lnL>
                    <a:lnR w="12700" cap="flat" cmpd="sng" algn="ctr">
                      <a:solidFill>
                        <a:srgbClr val="C3C3C3"/>
                      </a:solidFill>
                      <a:prstDash val="solid"/>
                      <a:round/>
                      <a:headEnd type="none" w="med" len="med"/>
                      <a:tailEnd type="none" w="med" len="med"/>
                    </a:lnR>
                    <a:lnT w="12700" cap="flat" cmpd="sng" algn="ctr">
                      <a:solidFill>
                        <a:srgbClr val="C3C3C3"/>
                      </a:solidFill>
                      <a:prstDash val="solid"/>
                      <a:round/>
                      <a:headEnd type="none" w="med" len="med"/>
                      <a:tailEnd type="none" w="med" len="med"/>
                    </a:lnT>
                    <a:lnB w="12700" cap="flat" cmpd="sng" algn="ctr">
                      <a:solidFill>
                        <a:srgbClr val="C3C3C3"/>
                      </a:solidFill>
                      <a:prstDash val="solid"/>
                      <a:round/>
                      <a:headEnd type="none" w="med" len="med"/>
                      <a:tailEnd type="none" w="med" len="med"/>
                    </a:lnB>
                    <a:solidFill>
                      <a:srgbClr val="ECECEC"/>
                    </a:solidFill>
                  </a:tcPr>
                </a:tc>
                <a:tc>
                  <a:txBody>
                    <a:bodyPr/>
                    <a:lstStyle/>
                    <a:p>
                      <a:pPr algn="ctr" fontAlgn="t"/>
                      <a:r>
                        <a:rPr lang="en-US" sz="1200">
                          <a:effectLst/>
                        </a:rPr>
                        <a:t>N/A</a:t>
                      </a:r>
                    </a:p>
                  </a:txBody>
                  <a:tcPr marL="76200" marR="76200" marT="50800" marB="50800">
                    <a:lnL w="12700" cap="flat" cmpd="sng" algn="ctr">
                      <a:solidFill>
                        <a:srgbClr val="C3C3C3"/>
                      </a:solidFill>
                      <a:prstDash val="solid"/>
                      <a:round/>
                      <a:headEnd type="none" w="med" len="med"/>
                      <a:tailEnd type="none" w="med" len="med"/>
                    </a:lnL>
                    <a:lnR w="12700" cap="flat" cmpd="sng" algn="ctr">
                      <a:solidFill>
                        <a:srgbClr val="C3C3C3"/>
                      </a:solidFill>
                      <a:prstDash val="solid"/>
                      <a:round/>
                      <a:headEnd type="none" w="med" len="med"/>
                      <a:tailEnd type="none" w="med" len="med"/>
                    </a:lnR>
                    <a:lnT w="12700" cap="flat" cmpd="sng" algn="ctr">
                      <a:solidFill>
                        <a:srgbClr val="C3C3C3"/>
                      </a:solidFill>
                      <a:prstDash val="solid"/>
                      <a:round/>
                      <a:headEnd type="none" w="med" len="med"/>
                      <a:tailEnd type="none" w="med" len="med"/>
                    </a:lnT>
                    <a:lnB w="12700" cap="flat" cmpd="sng" algn="ctr">
                      <a:solidFill>
                        <a:srgbClr val="C3C3C3"/>
                      </a:solidFill>
                      <a:prstDash val="solid"/>
                      <a:round/>
                      <a:headEnd type="none" w="med" len="med"/>
                      <a:tailEnd type="none" w="med" len="med"/>
                    </a:lnB>
                    <a:solidFill>
                      <a:srgbClr val="FFFFFF"/>
                    </a:solidFill>
                  </a:tcPr>
                </a:tc>
                <a:tc>
                  <a:txBody>
                    <a:bodyPr/>
                    <a:lstStyle/>
                    <a:p>
                      <a:pPr algn="ctr" fontAlgn="t"/>
                      <a:r>
                        <a:rPr lang="en-US" sz="1200">
                          <a:effectLst/>
                        </a:rPr>
                        <a:t>N/A</a:t>
                      </a:r>
                    </a:p>
                  </a:txBody>
                  <a:tcPr marL="76200" marR="76200" marT="50800" marB="50800">
                    <a:lnL w="12700" cap="flat" cmpd="sng" algn="ctr">
                      <a:solidFill>
                        <a:srgbClr val="C3C3C3"/>
                      </a:solidFill>
                      <a:prstDash val="solid"/>
                      <a:round/>
                      <a:headEnd type="none" w="med" len="med"/>
                      <a:tailEnd type="none" w="med" len="med"/>
                    </a:lnL>
                    <a:lnR w="12700" cap="flat" cmpd="sng" algn="ctr">
                      <a:solidFill>
                        <a:srgbClr val="C3C3C3"/>
                      </a:solidFill>
                      <a:prstDash val="solid"/>
                      <a:round/>
                      <a:headEnd type="none" w="med" len="med"/>
                      <a:tailEnd type="none" w="med" len="med"/>
                    </a:lnR>
                    <a:lnT w="12700" cap="flat" cmpd="sng" algn="ctr">
                      <a:solidFill>
                        <a:srgbClr val="C3C3C3"/>
                      </a:solidFill>
                      <a:prstDash val="solid"/>
                      <a:round/>
                      <a:headEnd type="none" w="med" len="med"/>
                      <a:tailEnd type="none" w="med" len="med"/>
                    </a:lnT>
                    <a:lnB w="12700" cap="flat" cmpd="sng" algn="ctr">
                      <a:solidFill>
                        <a:srgbClr val="C3C3C3"/>
                      </a:solidFill>
                      <a:prstDash val="solid"/>
                      <a:round/>
                      <a:headEnd type="none" w="med" len="med"/>
                      <a:tailEnd type="none" w="med" len="med"/>
                    </a:lnB>
                    <a:solidFill>
                      <a:srgbClr val="FFFFFF"/>
                    </a:solidFill>
                  </a:tcPr>
                </a:tc>
                <a:tc>
                  <a:txBody>
                    <a:bodyPr/>
                    <a:lstStyle/>
                    <a:p>
                      <a:pPr algn="ctr" fontAlgn="t"/>
                      <a:r>
                        <a:rPr lang="en-US" sz="1200" dirty="0">
                          <a:effectLst/>
                        </a:rPr>
                        <a:t>N/A</a:t>
                      </a:r>
                    </a:p>
                  </a:txBody>
                  <a:tcPr marL="76200" marR="76200" marT="50800" marB="50800">
                    <a:lnL w="12700" cap="flat" cmpd="sng" algn="ctr">
                      <a:solidFill>
                        <a:srgbClr val="C3C3C3"/>
                      </a:solidFill>
                      <a:prstDash val="solid"/>
                      <a:round/>
                      <a:headEnd type="none" w="med" len="med"/>
                      <a:tailEnd type="none" w="med" len="med"/>
                    </a:lnL>
                    <a:lnR w="12700" cap="flat" cmpd="sng" algn="ctr">
                      <a:solidFill>
                        <a:srgbClr val="C3C3C3"/>
                      </a:solidFill>
                      <a:prstDash val="solid"/>
                      <a:round/>
                      <a:headEnd type="none" w="med" len="med"/>
                      <a:tailEnd type="none" w="med" len="med"/>
                    </a:lnR>
                    <a:lnT w="12700" cap="flat" cmpd="sng" algn="ctr">
                      <a:solidFill>
                        <a:srgbClr val="C3C3C3"/>
                      </a:solidFill>
                      <a:prstDash val="solid"/>
                      <a:round/>
                      <a:headEnd type="none" w="med" len="med"/>
                      <a:tailEnd type="none" w="med" len="med"/>
                    </a:lnT>
                    <a:lnB w="12700" cap="flat" cmpd="sng" algn="ctr">
                      <a:solidFill>
                        <a:srgbClr val="C3C3C3"/>
                      </a:solidFill>
                      <a:prstDash val="solid"/>
                      <a:round/>
                      <a:headEnd type="none" w="med" len="med"/>
                      <a:tailEnd type="none" w="med" len="med"/>
                    </a:lnB>
                    <a:solidFill>
                      <a:srgbClr val="FFFFFF"/>
                    </a:solidFill>
                  </a:tcPr>
                </a:tc>
                <a:tc>
                  <a:txBody>
                    <a:bodyPr/>
                    <a:lstStyle/>
                    <a:p>
                      <a:pPr algn="ctr" fontAlgn="t"/>
                      <a:r>
                        <a:rPr lang="en-US" sz="1200" dirty="0">
                          <a:effectLst/>
                        </a:rPr>
                        <a:t>N/A</a:t>
                      </a:r>
                    </a:p>
                  </a:txBody>
                  <a:tcPr marL="76200" marR="76200" marT="50800" marB="50800">
                    <a:lnL w="12700" cap="flat" cmpd="sng" algn="ctr">
                      <a:solidFill>
                        <a:srgbClr val="C3C3C3"/>
                      </a:solidFill>
                      <a:prstDash val="solid"/>
                      <a:round/>
                      <a:headEnd type="none" w="med" len="med"/>
                      <a:tailEnd type="none" w="med" len="med"/>
                    </a:lnL>
                    <a:lnR w="12700" cap="flat" cmpd="sng" algn="ctr">
                      <a:solidFill>
                        <a:srgbClr val="C3C3C3"/>
                      </a:solidFill>
                      <a:prstDash val="solid"/>
                      <a:round/>
                      <a:headEnd type="none" w="med" len="med"/>
                      <a:tailEnd type="none" w="med" len="med"/>
                    </a:lnR>
                    <a:lnT w="12700" cap="flat" cmpd="sng" algn="ctr">
                      <a:solidFill>
                        <a:srgbClr val="C3C3C3"/>
                      </a:solidFill>
                      <a:prstDash val="solid"/>
                      <a:round/>
                      <a:headEnd type="none" w="med" len="med"/>
                      <a:tailEnd type="none" w="med" len="med"/>
                    </a:lnT>
                    <a:lnB w="12700" cap="flat" cmpd="sng" algn="ctr">
                      <a:solidFill>
                        <a:srgbClr val="C3C3C3"/>
                      </a:solidFill>
                      <a:prstDash val="solid"/>
                      <a:round/>
                      <a:headEnd type="none" w="med" len="med"/>
                      <a:tailEnd type="none" w="med" len="med"/>
                    </a:lnB>
                    <a:solidFill>
                      <a:srgbClr val="FFFFFF"/>
                    </a:solidFill>
                  </a:tcPr>
                </a:tc>
                <a:tc>
                  <a:txBody>
                    <a:bodyPr/>
                    <a:lstStyle/>
                    <a:p>
                      <a:pPr algn="ctr" fontAlgn="t"/>
                      <a:r>
                        <a:rPr lang="en-US" sz="1200" dirty="0">
                          <a:effectLst/>
                        </a:rPr>
                        <a:t>N/A</a:t>
                      </a:r>
                    </a:p>
                  </a:txBody>
                  <a:tcPr marL="76200" marR="76200" marT="50800" marB="50800">
                    <a:lnL w="12700" cap="flat" cmpd="sng" algn="ctr">
                      <a:solidFill>
                        <a:srgbClr val="C3C3C3"/>
                      </a:solidFill>
                      <a:prstDash val="solid"/>
                      <a:round/>
                      <a:headEnd type="none" w="med" len="med"/>
                      <a:tailEnd type="none" w="med" len="med"/>
                    </a:lnL>
                    <a:lnR w="12700" cap="flat" cmpd="sng" algn="ctr">
                      <a:solidFill>
                        <a:srgbClr val="C3C3C3"/>
                      </a:solidFill>
                      <a:prstDash val="solid"/>
                      <a:round/>
                      <a:headEnd type="none" w="med" len="med"/>
                      <a:tailEnd type="none" w="med" len="med"/>
                    </a:lnR>
                    <a:lnT w="12700" cap="flat" cmpd="sng" algn="ctr">
                      <a:solidFill>
                        <a:srgbClr val="C3C3C3"/>
                      </a:solidFill>
                      <a:prstDash val="solid"/>
                      <a:round/>
                      <a:headEnd type="none" w="med" len="med"/>
                      <a:tailEnd type="none" w="med" len="med"/>
                    </a:lnT>
                    <a:lnB w="12700" cap="flat" cmpd="sng" algn="ctr">
                      <a:solidFill>
                        <a:srgbClr val="C3C3C3"/>
                      </a:solidFill>
                      <a:prstDash val="solid"/>
                      <a:round/>
                      <a:headEnd type="none" w="med" len="med"/>
                      <a:tailEnd type="none" w="med" len="med"/>
                    </a:lnB>
                    <a:solidFill>
                      <a:srgbClr val="FFFFFF"/>
                    </a:solidFill>
                  </a:tcPr>
                </a:tc>
                <a:tc>
                  <a:txBody>
                    <a:bodyPr/>
                    <a:lstStyle/>
                    <a:p>
                      <a:pPr algn="ctr" fontAlgn="t"/>
                      <a:r>
                        <a:rPr lang="en-US" sz="1200" dirty="0">
                          <a:effectLst/>
                        </a:rPr>
                        <a:t>N/A</a:t>
                      </a:r>
                    </a:p>
                  </a:txBody>
                  <a:tcPr marL="76200" marR="76200" marT="50800" marB="50800">
                    <a:lnL w="12700" cap="flat" cmpd="sng" algn="ctr">
                      <a:solidFill>
                        <a:srgbClr val="C3C3C3"/>
                      </a:solidFill>
                      <a:prstDash val="solid"/>
                      <a:round/>
                      <a:headEnd type="none" w="med" len="med"/>
                      <a:tailEnd type="none" w="med" len="med"/>
                    </a:lnL>
                    <a:lnR w="12700" cap="flat" cmpd="sng" algn="ctr">
                      <a:solidFill>
                        <a:srgbClr val="C3C3C3"/>
                      </a:solidFill>
                      <a:prstDash val="solid"/>
                      <a:round/>
                      <a:headEnd type="none" w="med" len="med"/>
                      <a:tailEnd type="none" w="med" len="med"/>
                    </a:lnR>
                    <a:lnT w="12700" cap="flat" cmpd="sng" algn="ctr">
                      <a:solidFill>
                        <a:srgbClr val="C3C3C3"/>
                      </a:solidFill>
                      <a:prstDash val="solid"/>
                      <a:round/>
                      <a:headEnd type="none" w="med" len="med"/>
                      <a:tailEnd type="none" w="med" len="med"/>
                    </a:lnT>
                    <a:lnB w="12700" cap="flat" cmpd="sng" algn="ctr">
                      <a:solidFill>
                        <a:srgbClr val="C3C3C3"/>
                      </a:solidFill>
                      <a:prstDash val="solid"/>
                      <a:round/>
                      <a:headEnd type="none" w="med" len="med"/>
                      <a:tailEnd type="none" w="med" len="med"/>
                    </a:lnB>
                    <a:solidFill>
                      <a:srgbClr val="FFFFFF"/>
                    </a:solidFill>
                  </a:tcPr>
                </a:tc>
                <a:tc>
                  <a:txBody>
                    <a:bodyPr/>
                    <a:lstStyle/>
                    <a:p>
                      <a:pPr algn="ctr" fontAlgn="t"/>
                      <a:r>
                        <a:rPr lang="en-US" sz="1200" dirty="0">
                          <a:effectLst/>
                        </a:rPr>
                        <a:t>N/A</a:t>
                      </a:r>
                    </a:p>
                  </a:txBody>
                  <a:tcPr marL="76200" marR="76200" marT="50800" marB="50800">
                    <a:lnL w="12700" cap="flat" cmpd="sng" algn="ctr">
                      <a:solidFill>
                        <a:srgbClr val="C3C3C3"/>
                      </a:solidFill>
                      <a:prstDash val="solid"/>
                      <a:round/>
                      <a:headEnd type="none" w="med" len="med"/>
                      <a:tailEnd type="none" w="med" len="med"/>
                    </a:lnL>
                    <a:lnR w="12700" cap="flat" cmpd="sng" algn="ctr">
                      <a:solidFill>
                        <a:srgbClr val="C3C3C3"/>
                      </a:solidFill>
                      <a:prstDash val="solid"/>
                      <a:round/>
                      <a:headEnd type="none" w="med" len="med"/>
                      <a:tailEnd type="none" w="med" len="med"/>
                    </a:lnR>
                    <a:lnT w="12700" cap="flat" cmpd="sng" algn="ctr">
                      <a:solidFill>
                        <a:srgbClr val="C3C3C3"/>
                      </a:solidFill>
                      <a:prstDash val="solid"/>
                      <a:round/>
                      <a:headEnd type="none" w="med" len="med"/>
                      <a:tailEnd type="none" w="med" len="med"/>
                    </a:lnT>
                    <a:lnB w="12700" cap="flat" cmpd="sng" algn="ctr">
                      <a:solidFill>
                        <a:srgbClr val="C3C3C3"/>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18260797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19E6FB3-DC66-C845-8638-A387E9DB4CFD}" type="slidenum">
              <a:rPr lang="en-US" smtClean="0"/>
              <a:t>15</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818" y="1702955"/>
            <a:ext cx="10058400" cy="2854689"/>
          </a:xfrm>
          <a:prstGeom prst="rect">
            <a:avLst/>
          </a:prstGeom>
        </p:spPr>
      </p:pic>
      <p:sp>
        <p:nvSpPr>
          <p:cNvPr id="2" name="TextBox 1"/>
          <p:cNvSpPr txBox="1"/>
          <p:nvPr/>
        </p:nvSpPr>
        <p:spPr>
          <a:xfrm>
            <a:off x="4322617" y="415636"/>
            <a:ext cx="4391892" cy="584775"/>
          </a:xfrm>
          <a:prstGeom prst="rect">
            <a:avLst/>
          </a:prstGeom>
          <a:noFill/>
        </p:spPr>
        <p:txBody>
          <a:bodyPr wrap="square" rtlCol="0">
            <a:spAutoFit/>
          </a:bodyPr>
          <a:lstStyle/>
          <a:p>
            <a:r>
              <a:rPr lang="en-US" sz="3200" dirty="0" smtClean="0"/>
              <a:t>Summary of data size</a:t>
            </a:r>
            <a:endParaRPr lang="en-US" sz="3200" dirty="0"/>
          </a:p>
        </p:txBody>
      </p:sp>
    </p:spTree>
    <p:extLst>
      <p:ext uri="{BB962C8B-B14F-4D97-AF65-F5344CB8AC3E}">
        <p14:creationId xmlns:p14="http://schemas.microsoft.com/office/powerpoint/2010/main" val="198622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579"/>
            <a:ext cx="10515600" cy="873561"/>
          </a:xfrm>
        </p:spPr>
        <p:txBody>
          <a:bodyPr/>
          <a:lstStyle/>
          <a:p>
            <a:r>
              <a:rPr lang="en-US" dirty="0" smtClean="0"/>
              <a:t>PEC capstone paper</a:t>
            </a:r>
            <a:endParaRPr lang="en-US" dirty="0"/>
          </a:p>
        </p:txBody>
      </p:sp>
      <p:sp>
        <p:nvSpPr>
          <p:cNvPr id="3" name="Content Placeholder 2"/>
          <p:cNvSpPr>
            <a:spLocks noGrp="1"/>
          </p:cNvSpPr>
          <p:nvPr>
            <p:ph idx="1"/>
          </p:nvPr>
        </p:nvSpPr>
        <p:spPr>
          <a:xfrm>
            <a:off x="838200" y="703406"/>
            <a:ext cx="10515600" cy="6018069"/>
          </a:xfrm>
        </p:spPr>
        <p:txBody>
          <a:bodyPr>
            <a:normAutofit lnSpcReduction="10000"/>
          </a:bodyPr>
          <a:lstStyle/>
          <a:p>
            <a:r>
              <a:rPr lang="en-US" dirty="0" smtClean="0"/>
              <a:t>Comparative transcriptomic analysis</a:t>
            </a:r>
          </a:p>
          <a:p>
            <a:pPr lvl="1"/>
            <a:r>
              <a:rPr lang="en-US" dirty="0" smtClean="0"/>
              <a:t>Protein-coding gene and </a:t>
            </a:r>
            <a:r>
              <a:rPr lang="en-US" dirty="0" err="1" smtClean="0"/>
              <a:t>ncRNA</a:t>
            </a:r>
            <a:r>
              <a:rPr lang="en-US" dirty="0" smtClean="0"/>
              <a:t>/TARs expression from RNA-</a:t>
            </a:r>
            <a:r>
              <a:rPr lang="en-US" dirty="0" err="1" smtClean="0"/>
              <a:t>seq</a:t>
            </a:r>
            <a:endParaRPr lang="en-US" dirty="0" smtClean="0"/>
          </a:p>
          <a:p>
            <a:pPr lvl="1"/>
            <a:r>
              <a:rPr lang="en-US" dirty="0" smtClean="0"/>
              <a:t>Disease(ASD</a:t>
            </a:r>
            <a:r>
              <a:rPr lang="en-US" dirty="0"/>
              <a:t>, SCZ, BIP) </a:t>
            </a:r>
            <a:r>
              <a:rPr lang="en-US" dirty="0" smtClean="0"/>
              <a:t>and Region (CBC, NCX, STR, MD,…) –specific expression and gene co-expression modules along with highly </a:t>
            </a:r>
            <a:r>
              <a:rPr lang="en-US" dirty="0"/>
              <a:t>associated </a:t>
            </a:r>
            <a:r>
              <a:rPr lang="en-US" dirty="0" err="1" smtClean="0"/>
              <a:t>ncRNAs</a:t>
            </a:r>
            <a:r>
              <a:rPr lang="en-US" dirty="0" smtClean="0"/>
              <a:t>/TARs</a:t>
            </a:r>
          </a:p>
          <a:p>
            <a:pPr lvl="1"/>
            <a:r>
              <a:rPr lang="en-US" dirty="0" smtClean="0"/>
              <a:t>Splicing patterns</a:t>
            </a:r>
          </a:p>
          <a:p>
            <a:pPr lvl="1"/>
            <a:r>
              <a:rPr lang="en-US" dirty="0" smtClean="0"/>
              <a:t>Control: GTEX, </a:t>
            </a:r>
            <a:r>
              <a:rPr lang="en-US" dirty="0" err="1" smtClean="0"/>
              <a:t>Brainspan</a:t>
            </a:r>
            <a:r>
              <a:rPr lang="en-US" dirty="0" smtClean="0"/>
              <a:t>, ENCODE</a:t>
            </a:r>
          </a:p>
          <a:p>
            <a:r>
              <a:rPr lang="en-US" dirty="0" smtClean="0"/>
              <a:t>Gene regulation</a:t>
            </a:r>
          </a:p>
          <a:p>
            <a:pPr lvl="1"/>
            <a:r>
              <a:rPr lang="en-US" dirty="0" smtClean="0"/>
              <a:t>TFs/miRNAs regulating disease-region-spec genes from </a:t>
            </a:r>
            <a:r>
              <a:rPr lang="en-US" dirty="0" err="1" smtClean="0"/>
              <a:t>ChIP-seq</a:t>
            </a:r>
            <a:endParaRPr lang="en-US" dirty="0" smtClean="0"/>
          </a:p>
          <a:p>
            <a:pPr lvl="1"/>
            <a:r>
              <a:rPr lang="en-US" dirty="0" smtClean="0"/>
              <a:t>Gene regulatory networks/motifs</a:t>
            </a:r>
          </a:p>
          <a:p>
            <a:pPr lvl="1"/>
            <a:r>
              <a:rPr lang="en-US" dirty="0" smtClean="0"/>
              <a:t>Statistical/predictive models/regulatory circuits for disease-region-spec expression</a:t>
            </a:r>
          </a:p>
          <a:p>
            <a:pPr lvl="1"/>
            <a:r>
              <a:rPr lang="en-US" dirty="0" smtClean="0"/>
              <a:t>Control: Roadmap, ENCODE</a:t>
            </a:r>
          </a:p>
          <a:p>
            <a:r>
              <a:rPr lang="en-US" dirty="0" smtClean="0"/>
              <a:t>Genomic variations and integrated analysis</a:t>
            </a:r>
          </a:p>
          <a:p>
            <a:pPr lvl="1"/>
            <a:r>
              <a:rPr lang="en-US" dirty="0" smtClean="0"/>
              <a:t>disease-region-spec </a:t>
            </a:r>
            <a:r>
              <a:rPr lang="en-US" dirty="0" err="1" smtClean="0"/>
              <a:t>eQTLs</a:t>
            </a:r>
            <a:r>
              <a:rPr lang="en-US" dirty="0" smtClean="0"/>
              <a:t> and Allelic expression</a:t>
            </a:r>
          </a:p>
          <a:p>
            <a:pPr lvl="1"/>
            <a:r>
              <a:rPr lang="en-US" dirty="0" smtClean="0"/>
              <a:t>Aging (vs. </a:t>
            </a:r>
            <a:r>
              <a:rPr lang="en-US" dirty="0" err="1" smtClean="0"/>
              <a:t>brainspan</a:t>
            </a:r>
            <a:r>
              <a:rPr lang="en-US" dirty="0" smtClean="0"/>
              <a:t>)</a:t>
            </a:r>
          </a:p>
          <a:p>
            <a:pPr lvl="1"/>
            <a:r>
              <a:rPr lang="en-US" smtClean="0"/>
              <a:t>Connect to Brain </a:t>
            </a:r>
            <a:r>
              <a:rPr lang="en-US" dirty="0" smtClean="0"/>
              <a:t>cancers (TCGA)</a:t>
            </a:r>
          </a:p>
          <a:p>
            <a:pPr lvl="1"/>
            <a:endParaRPr lang="en-US" dirty="0" smtClean="0"/>
          </a:p>
          <a:p>
            <a:pPr lvl="1"/>
            <a:endParaRPr lang="en-US" dirty="0"/>
          </a:p>
        </p:txBody>
      </p:sp>
      <p:sp>
        <p:nvSpPr>
          <p:cNvPr id="4" name="Slide Number Placeholder 3"/>
          <p:cNvSpPr>
            <a:spLocks noGrp="1"/>
          </p:cNvSpPr>
          <p:nvPr>
            <p:ph type="sldNum" sz="quarter" idx="12"/>
          </p:nvPr>
        </p:nvSpPr>
        <p:spPr/>
        <p:txBody>
          <a:bodyPr/>
          <a:lstStyle/>
          <a:p>
            <a:fld id="{019E6FB3-DC66-C845-8638-A387E9DB4CFD}" type="slidenum">
              <a:rPr lang="en-US" smtClean="0"/>
              <a:t>2</a:t>
            </a:fld>
            <a:endParaRPr lang="en-US"/>
          </a:p>
        </p:txBody>
      </p:sp>
    </p:spTree>
    <p:extLst>
      <p:ext uri="{BB962C8B-B14F-4D97-AF65-F5344CB8AC3E}">
        <p14:creationId xmlns:p14="http://schemas.microsoft.com/office/powerpoint/2010/main" val="13652544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083672489"/>
              </p:ext>
            </p:extLst>
          </p:nvPr>
        </p:nvGraphicFramePr>
        <p:xfrm>
          <a:off x="469702" y="1222435"/>
          <a:ext cx="11007594" cy="5337000"/>
        </p:xfrm>
        <a:graphic>
          <a:graphicData uri="http://schemas.openxmlformats.org/drawingml/2006/table">
            <a:tbl>
              <a:tblPr/>
              <a:tblGrid>
                <a:gridCol w="1223066"/>
                <a:gridCol w="1223066"/>
                <a:gridCol w="1223066"/>
                <a:gridCol w="1223066"/>
                <a:gridCol w="1223066"/>
                <a:gridCol w="1223066"/>
                <a:gridCol w="1223066"/>
                <a:gridCol w="1223066"/>
                <a:gridCol w="1223066"/>
              </a:tblGrid>
              <a:tr h="133574">
                <a:tc>
                  <a:txBody>
                    <a:bodyPr/>
                    <a:lstStyle/>
                    <a:p>
                      <a:pPr algn="l"/>
                      <a:r>
                        <a:rPr lang="en-US" sz="1000" b="0">
                          <a:effectLst/>
                        </a:rPr>
                        <a:t>Study</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FAFA"/>
                    </a:solidFill>
                  </a:tcPr>
                </a:tc>
                <a:tc>
                  <a:txBody>
                    <a:bodyPr/>
                    <a:lstStyle/>
                    <a:p>
                      <a:pPr algn="l"/>
                      <a:r>
                        <a:rPr lang="en-US" sz="1000" b="0">
                          <a:effectLst/>
                        </a:rPr>
                        <a:t>Assay</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FAFA"/>
                    </a:solidFill>
                  </a:tcPr>
                </a:tc>
                <a:tc>
                  <a:txBody>
                    <a:bodyPr/>
                    <a:lstStyle/>
                    <a:p>
                      <a:pPr algn="l"/>
                      <a:r>
                        <a:rPr lang="en-US" sz="1000" b="0">
                          <a:effectLst/>
                        </a:rPr>
                        <a:t>Assay Target</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FAFA"/>
                    </a:solidFill>
                  </a:tcPr>
                </a:tc>
                <a:tc>
                  <a:txBody>
                    <a:bodyPr/>
                    <a:lstStyle/>
                    <a:p>
                      <a:pPr algn="l"/>
                      <a:r>
                        <a:rPr lang="en-US" sz="1000" b="0">
                          <a:effectLst/>
                        </a:rPr>
                        <a:t>Individuals</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FAFA"/>
                    </a:solidFill>
                  </a:tcPr>
                </a:tc>
                <a:tc>
                  <a:txBody>
                    <a:bodyPr/>
                    <a:lstStyle/>
                    <a:p>
                      <a:pPr algn="l"/>
                      <a:r>
                        <a:rPr lang="en-US" sz="1000" b="0">
                          <a:effectLst/>
                        </a:rPr>
                        <a:t>Samples</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FAFA"/>
                    </a:solidFill>
                  </a:tcPr>
                </a:tc>
                <a:tc>
                  <a:txBody>
                    <a:bodyPr/>
                    <a:lstStyle/>
                    <a:p>
                      <a:pPr algn="l"/>
                      <a:r>
                        <a:rPr lang="en-US" sz="1000" b="0">
                          <a:effectLst/>
                        </a:rPr>
                        <a:t>Disorder</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FAFA"/>
                    </a:solidFill>
                  </a:tcPr>
                </a:tc>
                <a:tc>
                  <a:txBody>
                    <a:bodyPr/>
                    <a:lstStyle/>
                    <a:p>
                      <a:pPr algn="l"/>
                      <a:r>
                        <a:rPr lang="en-US" sz="1000" b="0">
                          <a:effectLst/>
                        </a:rPr>
                        <a:t>Tissue</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FAFA"/>
                    </a:solidFill>
                  </a:tcPr>
                </a:tc>
                <a:tc>
                  <a:txBody>
                    <a:bodyPr/>
                    <a:lstStyle/>
                    <a:p>
                      <a:pPr algn="l"/>
                      <a:r>
                        <a:rPr lang="en-US" sz="1000" b="0">
                          <a:effectLst/>
                        </a:rPr>
                        <a:t>Cell Type</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FAFA"/>
                    </a:solidFill>
                  </a:tcPr>
                </a:tc>
                <a:tc>
                  <a:txBody>
                    <a:bodyPr/>
                    <a:lstStyle/>
                    <a:p>
                      <a:pPr algn="l"/>
                      <a:r>
                        <a:rPr lang="en-US" sz="1000" b="0">
                          <a:effectLst/>
                        </a:rPr>
                        <a:t>Data types</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FAFA"/>
                    </a:solidFill>
                  </a:tcPr>
                </a:tc>
              </a:tr>
              <a:tr h="255829">
                <a:tc>
                  <a:txBody>
                    <a:bodyPr/>
                    <a:lstStyle/>
                    <a:p>
                      <a:r>
                        <a:rPr lang="en-US" sz="1000" u="none" strike="noStrike">
                          <a:solidFill>
                            <a:srgbClr val="1E7098"/>
                          </a:solidFill>
                          <a:effectLst/>
                          <a:hlinkClick r:id="rId3"/>
                        </a:rPr>
                        <a:t>WGBS-Pilot</a:t>
                      </a:r>
                      <a:endParaRPr lang="en-US" sz="1000">
                        <a:effectLst/>
                      </a:endParaRP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dirty="0">
                          <a:effectLst/>
                        </a:rPr>
                        <a:t>WGBS</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a:effectLst/>
                      </a:endParaRP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effectLst/>
                        </a:rPr>
                        <a:t>1</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effectLst/>
                        </a:rPr>
                        <a:t>3</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effectLst/>
                        </a:rPr>
                        <a:t>Control</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effectLst/>
                        </a:rPr>
                        <a:t>Dorsolateral Prefrontal Cortex</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effectLst/>
                        </a:rPr>
                        <a:t>tissue homogenate</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effectLst/>
                        </a:rPr>
                        <a:t>fastq, metRatio</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9211">
                <a:tc>
                  <a:txBody>
                    <a:bodyPr/>
                    <a:lstStyle/>
                    <a:p>
                      <a:r>
                        <a:rPr lang="en-US" sz="1000" u="none" strike="noStrike">
                          <a:solidFill>
                            <a:srgbClr val="1E7098"/>
                          </a:solidFill>
                          <a:effectLst/>
                          <a:hlinkClick r:id="rId4"/>
                        </a:rPr>
                        <a:t>EpiMap</a:t>
                      </a:r>
                      <a:endParaRPr lang="en-US" sz="1000">
                        <a:effectLst/>
                      </a:endParaRP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dirty="0" err="1">
                          <a:effectLst/>
                        </a:rPr>
                        <a:t>ChIP-seq</a:t>
                      </a:r>
                      <a:endParaRPr lang="en-US" sz="1000" dirty="0">
                        <a:effectLst/>
                      </a:endParaRP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effectLst/>
                        </a:rPr>
                        <a:t>H3K4me3, H3K27ac</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effectLst/>
                        </a:rPr>
                        <a:t>17</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effectLst/>
                        </a:rPr>
                        <a:t>122</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effectLst/>
                        </a:rPr>
                        <a:t>Control</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effectLst/>
                        </a:rPr>
                        <a:t>Dorsolateral Prefrontal Cortex, Anterior Cingulate Cortex</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effectLst/>
                        </a:rPr>
                        <a:t>NeuN+, NeuN-</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effectLst/>
                        </a:rPr>
                        <a:t>bam, bed, bigwig</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5829">
                <a:tc>
                  <a:txBody>
                    <a:bodyPr/>
                    <a:lstStyle/>
                    <a:p>
                      <a:r>
                        <a:rPr lang="en-US" sz="1000" u="none" strike="noStrike">
                          <a:solidFill>
                            <a:srgbClr val="1E7098"/>
                          </a:solidFill>
                          <a:effectLst/>
                          <a:hlinkClick r:id="rId5"/>
                        </a:rPr>
                        <a:t>HumanFC</a:t>
                      </a:r>
                      <a:endParaRPr lang="en-US" sz="1000">
                        <a:effectLst/>
                      </a:endParaRP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effectLst/>
                        </a:rPr>
                        <a:t>ATAC-seq</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a:effectLst/>
                      </a:endParaRP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effectLst/>
                        </a:rPr>
                        <a:t>11</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effectLst/>
                        </a:rPr>
                        <a:t>12</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effectLst/>
                        </a:rPr>
                        <a:t>Schizophrenia, Bipolar Disorder, Control</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effectLst/>
                        </a:rPr>
                        <a:t>Dorsolateral Prefrontal Cortex</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effectLst/>
                        </a:rPr>
                        <a:t>tissue homogenate</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effectLst/>
                        </a:rPr>
                        <a:t>bam, bed, bigwig</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5829">
                <a:tc>
                  <a:txBody>
                    <a:bodyPr/>
                    <a:lstStyle/>
                    <a:p>
                      <a:r>
                        <a:rPr lang="en-US" sz="1000" u="none" strike="noStrike" dirty="0">
                          <a:solidFill>
                            <a:srgbClr val="1E7098"/>
                          </a:solidFill>
                          <a:effectLst/>
                          <a:hlinkClick r:id="rId6"/>
                        </a:rPr>
                        <a:t>BrainGVEX</a:t>
                      </a:r>
                      <a:endParaRPr lang="en-US" sz="1000" dirty="0">
                        <a:effectLst/>
                      </a:endParaRP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1000" dirty="0">
                          <a:effectLst/>
                        </a:rPr>
                        <a:t>RNA-</a:t>
                      </a:r>
                      <a:r>
                        <a:rPr lang="en-US" sz="1000" dirty="0" err="1">
                          <a:effectLst/>
                        </a:rPr>
                        <a:t>seq</a:t>
                      </a:r>
                      <a:endParaRPr lang="en-US" sz="1000" dirty="0">
                        <a:effectLst/>
                      </a:endParaRP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en-US" sz="1000" dirty="0">
                        <a:effectLst/>
                      </a:endParaRP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1000" dirty="0">
                          <a:effectLst/>
                        </a:rPr>
                        <a:t>220</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1000" dirty="0">
                          <a:effectLst/>
                        </a:rPr>
                        <a:t>229</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1000" dirty="0">
                          <a:effectLst/>
                        </a:rPr>
                        <a:t>Schizophrenia, Bipolar Disorder, Control</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1000" dirty="0">
                          <a:effectLst/>
                        </a:rPr>
                        <a:t>Frontal Cortex</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1000" dirty="0">
                          <a:effectLst/>
                        </a:rPr>
                        <a:t>tissue homogenate</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1000" dirty="0">
                          <a:effectLst/>
                        </a:rPr>
                        <a:t>bam, </a:t>
                      </a:r>
                      <a:r>
                        <a:rPr lang="en-US" sz="1000" dirty="0" err="1">
                          <a:effectLst/>
                        </a:rPr>
                        <a:t>fpkm</a:t>
                      </a:r>
                      <a:endParaRPr lang="en-US" sz="1000" dirty="0">
                        <a:effectLst/>
                      </a:endParaRP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255829">
                <a:tc>
                  <a:txBody>
                    <a:bodyPr/>
                    <a:lstStyle/>
                    <a:p>
                      <a:r>
                        <a:rPr lang="en-US" sz="1000" u="none" strike="noStrike" dirty="0">
                          <a:solidFill>
                            <a:srgbClr val="1E7098"/>
                          </a:solidFill>
                          <a:effectLst/>
                          <a:hlinkClick r:id="rId7"/>
                        </a:rPr>
                        <a:t>EpiGABA</a:t>
                      </a:r>
                      <a:endParaRPr lang="en-US" sz="1000" dirty="0">
                        <a:effectLst/>
                      </a:endParaRP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effectLst/>
                        </a:rPr>
                        <a:t>ERRBS</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a:effectLst/>
                      </a:endParaRP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effectLst/>
                        </a:rPr>
                        <a:t>3</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effectLst/>
                        </a:rPr>
                        <a:t>6</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effectLst/>
                        </a:rPr>
                        <a:t>Control</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effectLst/>
                        </a:rPr>
                        <a:t>Orbitofrontal Cortex</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effectLst/>
                        </a:rPr>
                        <a:t>GABA Neurons, GLU Neurons</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effectLst/>
                        </a:rPr>
                        <a:t>fastq, differential methylation</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5829">
                <a:tc>
                  <a:txBody>
                    <a:bodyPr/>
                    <a:lstStyle/>
                    <a:p>
                      <a:r>
                        <a:rPr lang="en-US" sz="1000" u="none" strike="noStrike" dirty="0">
                          <a:solidFill>
                            <a:srgbClr val="1E7098"/>
                          </a:solidFill>
                          <a:effectLst/>
                          <a:hlinkClick r:id="rId7"/>
                        </a:rPr>
                        <a:t>EpiGABA</a:t>
                      </a:r>
                      <a:endParaRPr lang="en-US" sz="1000" dirty="0">
                        <a:effectLst/>
                      </a:endParaRP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1000" dirty="0">
                          <a:effectLst/>
                        </a:rPr>
                        <a:t>RNA-</a:t>
                      </a:r>
                      <a:r>
                        <a:rPr lang="en-US" sz="1000" dirty="0" err="1">
                          <a:effectLst/>
                        </a:rPr>
                        <a:t>seq</a:t>
                      </a:r>
                      <a:endParaRPr lang="en-US" sz="1000" dirty="0">
                        <a:effectLst/>
                      </a:endParaRP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en-US" sz="1000" dirty="0">
                        <a:effectLst/>
                      </a:endParaRP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1000" dirty="0">
                          <a:effectLst/>
                        </a:rPr>
                        <a:t>2</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1000" dirty="0">
                          <a:effectLst/>
                        </a:rPr>
                        <a:t>4</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1000" dirty="0">
                          <a:effectLst/>
                        </a:rPr>
                        <a:t>Control</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1000" dirty="0">
                          <a:effectLst/>
                        </a:rPr>
                        <a:t>Orbitofrontal Cortex</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1000" dirty="0">
                          <a:effectLst/>
                        </a:rPr>
                        <a:t>GABA Neurons, GLU Neurons</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1000" dirty="0" err="1">
                          <a:effectLst/>
                        </a:rPr>
                        <a:t>fastq</a:t>
                      </a:r>
                      <a:r>
                        <a:rPr lang="en-US" sz="1000" dirty="0">
                          <a:effectLst/>
                        </a:rPr>
                        <a:t>, differential expression</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255829">
                <a:tc>
                  <a:txBody>
                    <a:bodyPr/>
                    <a:lstStyle/>
                    <a:p>
                      <a:r>
                        <a:rPr lang="en-US" sz="1000" u="none" strike="noStrike">
                          <a:solidFill>
                            <a:srgbClr val="1E7098"/>
                          </a:solidFill>
                          <a:effectLst/>
                          <a:hlinkClick r:id="rId8"/>
                        </a:rPr>
                        <a:t>lncRNA-Pilot</a:t>
                      </a:r>
                      <a:endParaRPr lang="en-US" sz="1000">
                        <a:effectLst/>
                      </a:endParaRP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effectLst/>
                        </a:rPr>
                        <a:t>IsoSeq</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a:effectLst/>
                      </a:endParaRP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effectLst/>
                        </a:rPr>
                        <a:t>1</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effectLst/>
                        </a:rPr>
                        <a:t>4</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effectLst/>
                        </a:rPr>
                        <a:t>Control</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effectLst/>
                        </a:rPr>
                        <a:t>Dorsolateral Prefrontal Cortex</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effectLst/>
                        </a:rPr>
                        <a:t>tissue homogenate</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effectLst/>
                        </a:rPr>
                        <a:t>fastq, bed</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3574">
                <a:tc>
                  <a:txBody>
                    <a:bodyPr/>
                    <a:lstStyle/>
                    <a:p>
                      <a:r>
                        <a:rPr lang="en-US" sz="1000" u="none" strike="noStrike">
                          <a:solidFill>
                            <a:srgbClr val="1E7098"/>
                          </a:solidFill>
                          <a:effectLst/>
                          <a:hlinkClick r:id="rId8"/>
                        </a:rPr>
                        <a:t>lncRNA-Pilot</a:t>
                      </a:r>
                      <a:endParaRPr lang="en-US" sz="1000">
                        <a:effectLst/>
                      </a:endParaRP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effectLst/>
                        </a:rPr>
                        <a:t>RNA-seq</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a:effectLst/>
                      </a:endParaRP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effectLst/>
                        </a:rPr>
                        <a:t>2 cell lines</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effectLst/>
                        </a:rPr>
                        <a:t>8</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a:effectLst/>
                      </a:endParaRP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a:effectLst/>
                      </a:endParaRP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effectLst/>
                        </a:rPr>
                        <a:t>SH-SY5Y, A549</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effectLst/>
                        </a:rPr>
                        <a:t>bam</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8084">
                <a:tc>
                  <a:txBody>
                    <a:bodyPr/>
                    <a:lstStyle/>
                    <a:p>
                      <a:r>
                        <a:rPr lang="en-US" sz="1000" u="none" strike="noStrike" dirty="0">
                          <a:solidFill>
                            <a:srgbClr val="1E7098"/>
                          </a:solidFill>
                          <a:effectLst/>
                          <a:hlinkClick r:id="rId9"/>
                        </a:rPr>
                        <a:t>UCLA-ASD</a:t>
                      </a:r>
                      <a:endParaRPr lang="en-US" sz="1000" dirty="0">
                        <a:effectLst/>
                      </a:endParaRP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1000" dirty="0">
                          <a:effectLst/>
                        </a:rPr>
                        <a:t>RNA-</a:t>
                      </a:r>
                      <a:r>
                        <a:rPr lang="en-US" sz="1000" dirty="0" err="1">
                          <a:effectLst/>
                        </a:rPr>
                        <a:t>seq</a:t>
                      </a:r>
                      <a:endParaRPr lang="en-US" sz="1000" dirty="0">
                        <a:effectLst/>
                      </a:endParaRP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en-US" sz="1000" dirty="0">
                        <a:effectLst/>
                      </a:endParaRP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1000" dirty="0">
                          <a:effectLst/>
                        </a:rPr>
                        <a:t>79</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1000" dirty="0">
                          <a:effectLst/>
                        </a:rPr>
                        <a:t>205</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1000" dirty="0">
                          <a:effectLst/>
                        </a:rPr>
                        <a:t>Autism Spectrum Disorder, Control</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1000" dirty="0">
                          <a:effectLst/>
                        </a:rPr>
                        <a:t>Cerebellum, Prefrontal Cortex, Temporal Cortex</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1000" dirty="0">
                          <a:effectLst/>
                        </a:rPr>
                        <a:t>tissue homogenate</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1000" dirty="0" err="1">
                          <a:effectLst/>
                        </a:rPr>
                        <a:t>fastq</a:t>
                      </a:r>
                      <a:endParaRPr lang="en-US" sz="1000" dirty="0">
                        <a:effectLst/>
                      </a:endParaRP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378084">
                <a:tc>
                  <a:txBody>
                    <a:bodyPr/>
                    <a:lstStyle/>
                    <a:p>
                      <a:r>
                        <a:rPr lang="en-US" sz="1000" u="none" strike="noStrike" dirty="0">
                          <a:solidFill>
                            <a:srgbClr val="1E7098"/>
                          </a:solidFill>
                          <a:effectLst/>
                          <a:hlinkClick r:id="rId9"/>
                        </a:rPr>
                        <a:t>UCLA-ASD</a:t>
                      </a:r>
                      <a:endParaRPr lang="en-US" sz="1000" dirty="0">
                        <a:effectLst/>
                      </a:endParaRP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dirty="0" err="1">
                          <a:effectLst/>
                        </a:rPr>
                        <a:t>ChIP-seq</a:t>
                      </a:r>
                      <a:endParaRPr lang="en-US" sz="1000" dirty="0">
                        <a:effectLst/>
                      </a:endParaRP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effectLst/>
                        </a:rPr>
                        <a:t>H3K27ac</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effectLst/>
                        </a:rPr>
                        <a:t>111</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effectLst/>
                        </a:rPr>
                        <a:t>285</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effectLst/>
                        </a:rPr>
                        <a:t>Autism Spectrum Disorder, Control</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effectLst/>
                        </a:rPr>
                        <a:t>Cerebellum, Prefrontal Cortex, Temporal Cortex</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effectLst/>
                        </a:rPr>
                        <a:t>tissue homogenate</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effectLst/>
                        </a:rPr>
                        <a:t>bam</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5829">
                <a:tc>
                  <a:txBody>
                    <a:bodyPr/>
                    <a:lstStyle/>
                    <a:p>
                      <a:r>
                        <a:rPr lang="en-US" sz="1000" u="none" strike="noStrike">
                          <a:solidFill>
                            <a:srgbClr val="1E7098"/>
                          </a:solidFill>
                          <a:effectLst/>
                          <a:hlinkClick r:id="rId10"/>
                        </a:rPr>
                        <a:t>CNON</a:t>
                      </a:r>
                      <a:endParaRPr lang="en-US" sz="1000">
                        <a:effectLst/>
                      </a:endParaRP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effectLst/>
                        </a:rPr>
                        <a:t>ChIP-seq</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effectLst/>
                        </a:rPr>
                        <a:t>H3K27ac, H3K4me3, H3K4me1, CTCF</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effectLst/>
                        </a:rPr>
                        <a:t>4</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effectLst/>
                        </a:rPr>
                        <a:t>15</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effectLst/>
                        </a:rPr>
                        <a:t>Schizophrenia, Control</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effectLst/>
                        </a:rPr>
                        <a:t>Olfactory Neuroepithelium</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effectLst/>
                        </a:rPr>
                        <a:t>CNON</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effectLst/>
                        </a:rPr>
                        <a:t>fastq, bam, bed, bigwig</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8084">
                <a:tc>
                  <a:txBody>
                    <a:bodyPr/>
                    <a:lstStyle/>
                    <a:p>
                      <a:r>
                        <a:rPr lang="en-US" sz="1000" u="none" strike="noStrike">
                          <a:solidFill>
                            <a:srgbClr val="1E7098"/>
                          </a:solidFill>
                          <a:effectLst/>
                          <a:hlinkClick r:id="rId11"/>
                        </a:rPr>
                        <a:t>Yale-ASD</a:t>
                      </a:r>
                      <a:endParaRPr lang="en-US" sz="1000">
                        <a:effectLst/>
                      </a:endParaRP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effectLst/>
                        </a:rPr>
                        <a:t>ChIP-seq</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effectLst/>
                        </a:rPr>
                        <a:t>H3K27ac</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effectLst/>
                        </a:rPr>
                        <a:t>9</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effectLst/>
                        </a:rPr>
                        <a:t>18</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effectLst/>
                        </a:rPr>
                        <a:t>Control</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effectLst/>
                        </a:rPr>
                        <a:t>Cerebellum, Dorsolateral Prefrontal Cortex</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effectLst/>
                        </a:rPr>
                        <a:t>tissue homogenate</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effectLst/>
                        </a:rPr>
                        <a:t>ChIP-enriched regions</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05974">
                <a:tc>
                  <a:txBody>
                    <a:bodyPr/>
                    <a:lstStyle/>
                    <a:p>
                      <a:r>
                        <a:rPr lang="en-US" sz="1000" u="none" strike="noStrike" dirty="0">
                          <a:solidFill>
                            <a:srgbClr val="1E7098"/>
                          </a:solidFill>
                          <a:effectLst/>
                          <a:hlinkClick r:id="rId12"/>
                        </a:rPr>
                        <a:t>iPSC</a:t>
                      </a:r>
                      <a:endParaRPr lang="en-US" sz="1000" dirty="0">
                        <a:effectLst/>
                      </a:endParaRP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1000" dirty="0">
                          <a:effectLst/>
                        </a:rPr>
                        <a:t>RNA-</a:t>
                      </a:r>
                      <a:r>
                        <a:rPr lang="en-US" sz="1000" dirty="0" err="1">
                          <a:effectLst/>
                        </a:rPr>
                        <a:t>seq</a:t>
                      </a:r>
                      <a:endParaRPr lang="en-US" sz="1000" dirty="0">
                        <a:effectLst/>
                      </a:endParaRP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en-US" sz="1000" dirty="0">
                        <a:effectLst/>
                      </a:endParaRP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1000" dirty="0">
                          <a:effectLst/>
                        </a:rPr>
                        <a:t>iPSC derived organoids from 2 fetal and 1 adult individual, undifferentiated iPSC from 4 fetal and 2 adult individuals</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1000" dirty="0">
                          <a:effectLst/>
                        </a:rPr>
                        <a:t>31</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en-US" sz="1000">
                        <a:effectLst/>
                      </a:endParaRP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1000" dirty="0">
                          <a:effectLst/>
                        </a:rPr>
                        <a:t>Organoids</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1000" dirty="0">
                          <a:effectLst/>
                        </a:rPr>
                        <a:t>iPSC, </a:t>
                      </a:r>
                      <a:r>
                        <a:rPr lang="en-US" sz="1000" dirty="0" err="1">
                          <a:effectLst/>
                        </a:rPr>
                        <a:t>NeuN</a:t>
                      </a:r>
                      <a:r>
                        <a:rPr lang="en-US" sz="1000" dirty="0">
                          <a:effectLst/>
                        </a:rPr>
                        <a:t>+, </a:t>
                      </a:r>
                      <a:r>
                        <a:rPr lang="en-US" sz="1000" dirty="0" err="1">
                          <a:effectLst/>
                        </a:rPr>
                        <a:t>NeuN</a:t>
                      </a:r>
                      <a:r>
                        <a:rPr lang="en-US" sz="1000" dirty="0">
                          <a:effectLst/>
                        </a:rPr>
                        <a:t>-</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1000" dirty="0">
                          <a:effectLst/>
                        </a:rPr>
                        <a:t>bam</a:t>
                      </a:r>
                    </a:p>
                  </a:txBody>
                  <a:tcPr marL="11100" marR="11100" marT="5550" marB="55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bl>
          </a:graphicData>
        </a:graphic>
      </p:graphicFrame>
      <p:sp>
        <p:nvSpPr>
          <p:cNvPr id="5" name="Rectangle 1"/>
          <p:cNvSpPr>
            <a:spLocks noChangeArrowheads="1"/>
          </p:cNvSpPr>
          <p:nvPr/>
        </p:nvSpPr>
        <p:spPr bwMode="auto">
          <a:xfrm>
            <a:off x="1162927" y="137189"/>
            <a:ext cx="9144000" cy="88029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153939" rIns="91440" bIns="77763" numCol="1" anchor="ctr" anchorCtr="0" compatLnSpc="1">
            <a:prstTxWarp prst="textNoShape">
              <a:avLst/>
            </a:prstTxWarp>
            <a:spAutoFit/>
          </a:bodyPr>
          <a:lstStyle/>
          <a:p>
            <a:pPr lvl="0" algn="ctr" eaLnBrk="0" fontAlgn="base" hangingPunct="0">
              <a:spcBef>
                <a:spcPct val="0"/>
              </a:spcBef>
              <a:spcAft>
                <a:spcPct val="0"/>
              </a:spcAft>
            </a:pPr>
            <a:r>
              <a:rPr lang="en-US" sz="2400" b="1" dirty="0" err="1">
                <a:solidFill>
                  <a:srgbClr val="000000"/>
                </a:solidFill>
                <a:latin typeface="Arial" charset="0"/>
              </a:rPr>
              <a:t>PsychENCODE</a:t>
            </a:r>
            <a:r>
              <a:rPr lang="en-US" sz="2400" b="1" dirty="0">
                <a:solidFill>
                  <a:srgbClr val="000000"/>
                </a:solidFill>
                <a:latin typeface="Arial" charset="0"/>
              </a:rPr>
              <a:t> </a:t>
            </a:r>
            <a:r>
              <a:rPr kumimoji="0" lang="en-US" altLang="en-US" sz="2400" b="1" i="0" u="none" strike="noStrike" cap="none" normalizeH="0" baseline="0" dirty="0" smtClean="0">
                <a:ln>
                  <a:noFill/>
                </a:ln>
                <a:solidFill>
                  <a:srgbClr val="444444"/>
                </a:solidFill>
                <a:effectLst/>
                <a:latin typeface="Arial" charset="0"/>
                <a:ea typeface="Roboto" charset="0"/>
              </a:rPr>
              <a:t>Human </a:t>
            </a:r>
            <a:r>
              <a:rPr kumimoji="0" lang="en-US" altLang="en-US" sz="2400" b="1" i="0" u="none" strike="noStrike" cap="none" normalizeH="0" baseline="0" dirty="0">
                <a:ln>
                  <a:noFill/>
                </a:ln>
                <a:solidFill>
                  <a:srgbClr val="444444"/>
                </a:solidFill>
                <a:effectLst/>
                <a:latin typeface="Arial" charset="0"/>
                <a:ea typeface="Roboto" charset="0"/>
              </a:rPr>
              <a:t>Studies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chemeClr val="tx1"/>
              </a:solidFill>
              <a:effectLst/>
              <a:latin typeface="Arial" charset="0"/>
            </a:endParaRPr>
          </a:p>
        </p:txBody>
      </p:sp>
      <p:sp>
        <p:nvSpPr>
          <p:cNvPr id="6" name="Slide Number Placeholder 5"/>
          <p:cNvSpPr>
            <a:spLocks noGrp="1"/>
          </p:cNvSpPr>
          <p:nvPr>
            <p:ph type="sldNum" sz="quarter" idx="12"/>
          </p:nvPr>
        </p:nvSpPr>
        <p:spPr/>
        <p:txBody>
          <a:bodyPr/>
          <a:lstStyle/>
          <a:p>
            <a:fld id="{019E6FB3-DC66-C845-8638-A387E9DB4CFD}" type="slidenum">
              <a:rPr lang="en-US" smtClean="0"/>
              <a:t>3</a:t>
            </a:fld>
            <a:endParaRPr lang="en-US"/>
          </a:p>
        </p:txBody>
      </p:sp>
    </p:spTree>
    <p:extLst>
      <p:ext uri="{BB962C8B-B14F-4D97-AF65-F5344CB8AC3E}">
        <p14:creationId xmlns:p14="http://schemas.microsoft.com/office/powerpoint/2010/main" val="1121114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19E6FB3-DC66-C845-8638-A387E9DB4CFD}" type="slidenum">
              <a:rPr lang="en-US" smtClean="0"/>
              <a:t>4</a:t>
            </a:fld>
            <a:endParaRPr lang="en-US"/>
          </a:p>
        </p:txBody>
      </p:sp>
      <p:pic>
        <p:nvPicPr>
          <p:cNvPr id="5" name="Picture 4"/>
          <p:cNvPicPr>
            <a:picLocks noChangeAspect="1"/>
          </p:cNvPicPr>
          <p:nvPr/>
        </p:nvPicPr>
        <p:blipFill>
          <a:blip r:embed="rId2"/>
          <a:stretch>
            <a:fillRect/>
          </a:stretch>
        </p:blipFill>
        <p:spPr>
          <a:xfrm>
            <a:off x="1505013" y="0"/>
            <a:ext cx="9181973" cy="6858000"/>
          </a:xfrm>
          <a:prstGeom prst="rect">
            <a:avLst/>
          </a:prstGeom>
        </p:spPr>
      </p:pic>
    </p:spTree>
    <p:extLst>
      <p:ext uri="{BB962C8B-B14F-4D97-AF65-F5344CB8AC3E}">
        <p14:creationId xmlns:p14="http://schemas.microsoft.com/office/powerpoint/2010/main" val="996984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175964"/>
          </a:xfrm>
        </p:spPr>
        <p:txBody>
          <a:bodyPr>
            <a:normAutofit/>
          </a:bodyPr>
          <a:lstStyle/>
          <a:p>
            <a:pPr algn="ctr"/>
            <a:r>
              <a:rPr lang="en-US" sz="3194" dirty="0">
                <a:latin typeface="Arial" charset="0"/>
                <a:ea typeface="Arial" charset="0"/>
                <a:cs typeface="Arial" charset="0"/>
              </a:rPr>
              <a:t>The Genotype - Tissue Expression (</a:t>
            </a:r>
            <a:r>
              <a:rPr lang="en-US" sz="3194" dirty="0" err="1">
                <a:latin typeface="Arial" charset="0"/>
                <a:ea typeface="Arial" charset="0"/>
                <a:cs typeface="Arial" charset="0"/>
              </a:rPr>
              <a:t>GTEx</a:t>
            </a:r>
            <a:r>
              <a:rPr lang="en-US" sz="3194" dirty="0">
                <a:latin typeface="Arial" charset="0"/>
                <a:ea typeface="Arial" charset="0"/>
                <a:cs typeface="Arial" charset="0"/>
              </a:rPr>
              <a:t>) Project</a:t>
            </a:r>
          </a:p>
        </p:txBody>
      </p:sp>
      <p:sp>
        <p:nvSpPr>
          <p:cNvPr id="5" name="Slide Number Placeholder 4"/>
          <p:cNvSpPr>
            <a:spLocks noGrp="1"/>
          </p:cNvSpPr>
          <p:nvPr>
            <p:ph type="sldNum" sz="quarter" idx="12"/>
          </p:nvPr>
        </p:nvSpPr>
        <p:spPr/>
        <p:txBody>
          <a:bodyPr/>
          <a:lstStyle/>
          <a:p>
            <a:fld id="{BF78F6EF-106A-E84B-9128-9C268D041DE3}" type="slidenum">
              <a:rPr lang="en-US" smtClean="0"/>
              <a:t>5</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7375" y="2322713"/>
            <a:ext cx="8002294" cy="323048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2223" y="1349611"/>
            <a:ext cx="4247554" cy="1273139"/>
          </a:xfrm>
          <a:prstGeom prst="rect">
            <a:avLst/>
          </a:prstGeom>
        </p:spPr>
      </p:pic>
    </p:spTree>
    <p:extLst>
      <p:ext uri="{BB962C8B-B14F-4D97-AF65-F5344CB8AC3E}">
        <p14:creationId xmlns:p14="http://schemas.microsoft.com/office/powerpoint/2010/main" val="6331291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19E6FB3-DC66-C845-8638-A387E9DB4CFD}" type="slidenum">
              <a:rPr lang="en-US" smtClean="0"/>
              <a:t>6</a:t>
            </a:fld>
            <a:endParaRPr lang="en-US"/>
          </a:p>
        </p:txBody>
      </p:sp>
      <p:sp>
        <p:nvSpPr>
          <p:cNvPr id="5" name="Title 1"/>
          <p:cNvSpPr>
            <a:spLocks noGrp="1"/>
          </p:cNvSpPr>
          <p:nvPr>
            <p:ph type="title"/>
          </p:nvPr>
        </p:nvSpPr>
        <p:spPr>
          <a:xfrm>
            <a:off x="709612" y="314325"/>
            <a:ext cx="10515600" cy="1175964"/>
          </a:xfrm>
        </p:spPr>
        <p:txBody>
          <a:bodyPr>
            <a:normAutofit/>
          </a:bodyPr>
          <a:lstStyle/>
          <a:p>
            <a:pPr algn="ctr"/>
            <a:r>
              <a:rPr lang="en-US" sz="3194" dirty="0">
                <a:latin typeface="Arial" charset="0"/>
                <a:ea typeface="Arial" charset="0"/>
                <a:cs typeface="Arial" charset="0"/>
              </a:rPr>
              <a:t>The Genotype - Tissue Expression (</a:t>
            </a:r>
            <a:r>
              <a:rPr lang="en-US" sz="3194" dirty="0" err="1">
                <a:latin typeface="Arial" charset="0"/>
                <a:ea typeface="Arial" charset="0"/>
                <a:cs typeface="Arial" charset="0"/>
              </a:rPr>
              <a:t>GTEx</a:t>
            </a:r>
            <a:r>
              <a:rPr lang="en-US" sz="3194" dirty="0">
                <a:latin typeface="Arial" charset="0"/>
                <a:ea typeface="Arial" charset="0"/>
                <a:cs typeface="Arial" charset="0"/>
              </a:rPr>
              <a:t>) Project</a:t>
            </a:r>
          </a:p>
        </p:txBody>
      </p:sp>
      <p:graphicFrame>
        <p:nvGraphicFramePr>
          <p:cNvPr id="9" name="Table 8"/>
          <p:cNvGraphicFramePr>
            <a:graphicFrameLocks noGrp="1"/>
          </p:cNvGraphicFramePr>
          <p:nvPr>
            <p:extLst>
              <p:ext uri="{D42A27DB-BD31-4B8C-83A1-F6EECF244321}">
                <p14:modId xmlns:p14="http://schemas.microsoft.com/office/powerpoint/2010/main" val="1441910337"/>
              </p:ext>
            </p:extLst>
          </p:nvPr>
        </p:nvGraphicFramePr>
        <p:xfrm>
          <a:off x="838200" y="2088515"/>
          <a:ext cx="3975100" cy="3007360"/>
        </p:xfrm>
        <a:graphic>
          <a:graphicData uri="http://schemas.openxmlformats.org/drawingml/2006/table">
            <a:tbl>
              <a:tblPr/>
              <a:tblGrid>
                <a:gridCol w="993775"/>
                <a:gridCol w="993775"/>
                <a:gridCol w="993775"/>
                <a:gridCol w="993775"/>
              </a:tblGrid>
              <a:tr h="0">
                <a:tc>
                  <a:txBody>
                    <a:bodyPr/>
                    <a:lstStyle/>
                    <a:p>
                      <a:pPr algn="l" fontAlgn="b"/>
                      <a:r>
                        <a:rPr lang="en-US" sz="1600" b="1">
                          <a:effectLst/>
                          <a:latin typeface="inherit" charset="0"/>
                        </a:rPr>
                        <a:t>V6 Release</a:t>
                      </a:r>
                    </a:p>
                  </a:txBody>
                  <a:tcPr marL="101600" marR="101600" marT="101600" marB="1016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
                      <a:r>
                        <a:rPr lang="en-US" sz="1600" b="1">
                          <a:effectLst/>
                          <a:latin typeface="inherit" charset="0"/>
                        </a:rPr>
                        <a:t># Tissues</a:t>
                      </a:r>
                    </a:p>
                  </a:txBody>
                  <a:tcPr marL="101600" marR="101600" marT="101600" marB="1016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
                      <a:r>
                        <a:rPr lang="en-US" sz="1600" b="1">
                          <a:effectLst/>
                          <a:latin typeface="inherit" charset="0"/>
                        </a:rPr>
                        <a:t># Donors</a:t>
                      </a:r>
                    </a:p>
                  </a:txBody>
                  <a:tcPr marL="101600" marR="101600" marT="101600" marB="1016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
                      <a:r>
                        <a:rPr lang="en-US" sz="1600" b="1">
                          <a:effectLst/>
                          <a:latin typeface="inherit" charset="0"/>
                        </a:rPr>
                        <a:t># Samples</a:t>
                      </a:r>
                    </a:p>
                  </a:txBody>
                  <a:tcPr marL="101600" marR="101600" marT="101600" marB="1016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0">
                <a:tc>
                  <a:txBody>
                    <a:bodyPr/>
                    <a:lstStyle/>
                    <a:p>
                      <a:pPr algn="l" fontAlgn="t"/>
                      <a:r>
                        <a:rPr lang="en-US" sz="1600" b="0">
                          <a:effectLst/>
                          <a:latin typeface="inherit" charset="0"/>
                        </a:rPr>
                        <a:t>Total</a:t>
                      </a:r>
                    </a:p>
                  </a:txBody>
                  <a:tcPr marL="101600" marR="101600" marT="101600" marB="101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F9"/>
                    </a:solidFill>
                  </a:tcPr>
                </a:tc>
                <a:tc>
                  <a:txBody>
                    <a:bodyPr/>
                    <a:lstStyle/>
                    <a:p>
                      <a:pPr algn="l" fontAlgn="t"/>
                      <a:r>
                        <a:rPr lang="en-US" sz="1600" b="0" dirty="0">
                          <a:effectLst/>
                          <a:latin typeface="inherit" charset="0"/>
                        </a:rPr>
                        <a:t>53</a:t>
                      </a:r>
                    </a:p>
                  </a:txBody>
                  <a:tcPr marL="101600" marR="101600" marT="101600" marB="101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F9"/>
                    </a:solidFill>
                  </a:tcPr>
                </a:tc>
                <a:tc>
                  <a:txBody>
                    <a:bodyPr/>
                    <a:lstStyle/>
                    <a:p>
                      <a:pPr algn="l" fontAlgn="t"/>
                      <a:r>
                        <a:rPr lang="en-US" sz="1600" b="0" dirty="0">
                          <a:effectLst/>
                          <a:latin typeface="inherit" charset="0"/>
                        </a:rPr>
                        <a:t>544</a:t>
                      </a:r>
                    </a:p>
                  </a:txBody>
                  <a:tcPr marL="101600" marR="101600" marT="101600" marB="101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F9"/>
                    </a:solidFill>
                  </a:tcPr>
                </a:tc>
                <a:tc>
                  <a:txBody>
                    <a:bodyPr/>
                    <a:lstStyle/>
                    <a:p>
                      <a:pPr algn="l" fontAlgn="t"/>
                      <a:r>
                        <a:rPr lang="en-US" sz="1600" b="0">
                          <a:effectLst/>
                          <a:latin typeface="inherit" charset="0"/>
                        </a:rPr>
                        <a:t>8555</a:t>
                      </a:r>
                    </a:p>
                  </a:txBody>
                  <a:tcPr marL="101600" marR="101600" marT="101600" marB="101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F9"/>
                    </a:solidFill>
                  </a:tcPr>
                </a:tc>
              </a:tr>
              <a:tr h="0">
                <a:tc>
                  <a:txBody>
                    <a:bodyPr/>
                    <a:lstStyle/>
                    <a:p>
                      <a:pPr algn="l" fontAlgn="t"/>
                      <a:r>
                        <a:rPr lang="en-US" sz="1600" b="0">
                          <a:effectLst/>
                          <a:latin typeface="inherit" charset="0"/>
                        </a:rPr>
                        <a:t>With Genotype</a:t>
                      </a:r>
                    </a:p>
                  </a:txBody>
                  <a:tcPr marL="101600" marR="101600" marT="101600" marB="101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ECF9"/>
                    </a:solidFill>
                  </a:tcPr>
                </a:tc>
                <a:tc>
                  <a:txBody>
                    <a:bodyPr/>
                    <a:lstStyle/>
                    <a:p>
                      <a:pPr algn="l" fontAlgn="t"/>
                      <a:r>
                        <a:rPr lang="en-US" sz="1600" b="0">
                          <a:effectLst/>
                          <a:latin typeface="inherit" charset="0"/>
                        </a:rPr>
                        <a:t>53</a:t>
                      </a:r>
                    </a:p>
                  </a:txBody>
                  <a:tcPr marL="101600" marR="101600" marT="101600" marB="101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ECF9"/>
                    </a:solidFill>
                  </a:tcPr>
                </a:tc>
                <a:tc>
                  <a:txBody>
                    <a:bodyPr/>
                    <a:lstStyle/>
                    <a:p>
                      <a:pPr algn="l" fontAlgn="t"/>
                      <a:r>
                        <a:rPr lang="en-US" sz="1600" b="0">
                          <a:effectLst/>
                          <a:latin typeface="inherit" charset="0"/>
                        </a:rPr>
                        <a:t>449</a:t>
                      </a:r>
                    </a:p>
                  </a:txBody>
                  <a:tcPr marL="101600" marR="101600" marT="101600" marB="101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ECF9"/>
                    </a:solidFill>
                  </a:tcPr>
                </a:tc>
                <a:tc>
                  <a:txBody>
                    <a:bodyPr/>
                    <a:lstStyle/>
                    <a:p>
                      <a:pPr algn="l" fontAlgn="t"/>
                      <a:r>
                        <a:rPr lang="en-US" sz="1600" b="0">
                          <a:effectLst/>
                          <a:latin typeface="inherit" charset="0"/>
                        </a:rPr>
                        <a:t>7333</a:t>
                      </a:r>
                    </a:p>
                  </a:txBody>
                  <a:tcPr marL="101600" marR="101600" marT="101600" marB="101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ECF9"/>
                    </a:solidFill>
                  </a:tcPr>
                </a:tc>
              </a:tr>
              <a:tr h="0">
                <a:tc>
                  <a:txBody>
                    <a:bodyPr/>
                    <a:lstStyle/>
                    <a:p>
                      <a:pPr algn="l" fontAlgn="t"/>
                      <a:r>
                        <a:rPr lang="en-US" sz="1600" b="0">
                          <a:effectLst/>
                          <a:latin typeface="inherit" charset="0"/>
                        </a:rPr>
                        <a:t>Has eQTL Analysis*</a:t>
                      </a:r>
                    </a:p>
                  </a:txBody>
                  <a:tcPr marL="101600" marR="101600" marT="101600" marB="101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F9"/>
                    </a:solidFill>
                  </a:tcPr>
                </a:tc>
                <a:tc>
                  <a:txBody>
                    <a:bodyPr/>
                    <a:lstStyle/>
                    <a:p>
                      <a:pPr algn="l" fontAlgn="t"/>
                      <a:r>
                        <a:rPr lang="en-US" sz="1600" b="0">
                          <a:effectLst/>
                          <a:latin typeface="inherit" charset="0"/>
                        </a:rPr>
                        <a:t>44</a:t>
                      </a:r>
                    </a:p>
                  </a:txBody>
                  <a:tcPr marL="101600" marR="101600" marT="101600" marB="101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F9"/>
                    </a:solidFill>
                  </a:tcPr>
                </a:tc>
                <a:tc>
                  <a:txBody>
                    <a:bodyPr/>
                    <a:lstStyle/>
                    <a:p>
                      <a:pPr algn="l" fontAlgn="t"/>
                      <a:r>
                        <a:rPr lang="en-US" sz="1600" b="0" dirty="0">
                          <a:effectLst/>
                          <a:latin typeface="inherit" charset="0"/>
                        </a:rPr>
                        <a:t>449</a:t>
                      </a:r>
                    </a:p>
                  </a:txBody>
                  <a:tcPr marL="101600" marR="101600" marT="101600" marB="101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F9"/>
                    </a:solidFill>
                  </a:tcPr>
                </a:tc>
                <a:tc>
                  <a:txBody>
                    <a:bodyPr/>
                    <a:lstStyle/>
                    <a:p>
                      <a:pPr algn="l" fontAlgn="t"/>
                      <a:r>
                        <a:rPr lang="en-US" sz="1600" b="0" dirty="0">
                          <a:effectLst/>
                          <a:latin typeface="inherit" charset="0"/>
                        </a:rPr>
                        <a:t>7051</a:t>
                      </a:r>
                    </a:p>
                  </a:txBody>
                  <a:tcPr marL="101600" marR="101600" marT="101600" marB="101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F9"/>
                    </a:solidFill>
                  </a:tcPr>
                </a:tc>
              </a:tr>
            </a:tbl>
          </a:graphicData>
        </a:graphic>
      </p:graphicFrame>
      <p:sp>
        <p:nvSpPr>
          <p:cNvPr id="11" name="Rectangle 10"/>
          <p:cNvSpPr/>
          <p:nvPr/>
        </p:nvSpPr>
        <p:spPr>
          <a:xfrm>
            <a:off x="1251744" y="1456294"/>
            <a:ext cx="1891865" cy="369332"/>
          </a:xfrm>
          <a:prstGeom prst="rect">
            <a:avLst/>
          </a:prstGeom>
        </p:spPr>
        <p:txBody>
          <a:bodyPr wrap="none">
            <a:spAutoFit/>
          </a:bodyPr>
          <a:lstStyle/>
          <a:p>
            <a:r>
              <a:rPr lang="en-US" dirty="0"/>
              <a:t>RNA-</a:t>
            </a:r>
            <a:r>
              <a:rPr lang="en-US" dirty="0" err="1"/>
              <a:t>seq</a:t>
            </a:r>
            <a:r>
              <a:rPr lang="en-US" dirty="0"/>
              <a:t> bam files</a:t>
            </a:r>
          </a:p>
        </p:txBody>
      </p:sp>
      <p:graphicFrame>
        <p:nvGraphicFramePr>
          <p:cNvPr id="12" name="Table 11"/>
          <p:cNvGraphicFramePr>
            <a:graphicFrameLocks noGrp="1"/>
          </p:cNvGraphicFramePr>
          <p:nvPr>
            <p:extLst>
              <p:ext uri="{D42A27DB-BD31-4B8C-83A1-F6EECF244321}">
                <p14:modId xmlns:p14="http://schemas.microsoft.com/office/powerpoint/2010/main" val="1860059745"/>
              </p:ext>
            </p:extLst>
          </p:nvPr>
        </p:nvGraphicFramePr>
        <p:xfrm>
          <a:off x="5259698" y="1825626"/>
          <a:ext cx="6313176" cy="4600349"/>
        </p:xfrm>
        <a:graphic>
          <a:graphicData uri="http://schemas.openxmlformats.org/drawingml/2006/table">
            <a:tbl>
              <a:tblPr/>
              <a:tblGrid>
                <a:gridCol w="1578294"/>
                <a:gridCol w="1578294"/>
                <a:gridCol w="1578294"/>
                <a:gridCol w="1578294"/>
              </a:tblGrid>
              <a:tr h="354616">
                <a:tc>
                  <a:txBody>
                    <a:bodyPr/>
                    <a:lstStyle/>
                    <a:p>
                      <a:pPr algn="ctr" fontAlgn="b"/>
                      <a:r>
                        <a:rPr lang="en-US" sz="1200" b="0" i="0" u="none" strike="noStrike" dirty="0">
                          <a:solidFill>
                            <a:srgbClr val="000000"/>
                          </a:solidFill>
                          <a:effectLst/>
                          <a:latin typeface="Calibri" charset="0"/>
                        </a:rPr>
                        <a:t>Tissue</a:t>
                      </a:r>
                    </a:p>
                  </a:txBody>
                  <a:tcPr marL="6433" marR="6433" marT="643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charset="0"/>
                        </a:rPr>
                        <a:t>Number of </a:t>
                      </a:r>
                      <a:r>
                        <a:rPr lang="en-US" sz="1200" b="0" i="0" u="none" strike="noStrike" dirty="0" err="1">
                          <a:solidFill>
                            <a:srgbClr val="000000"/>
                          </a:solidFill>
                          <a:effectLst/>
                          <a:latin typeface="Calibri" charset="0"/>
                        </a:rPr>
                        <a:t>RNASeq</a:t>
                      </a:r>
                      <a:r>
                        <a:rPr lang="en-US" sz="1200" b="0" i="0" u="none" strike="noStrike" dirty="0">
                          <a:solidFill>
                            <a:srgbClr val="000000"/>
                          </a:solidFill>
                          <a:effectLst/>
                          <a:latin typeface="Calibri" charset="0"/>
                        </a:rPr>
                        <a:t> and Genotyped samples</a:t>
                      </a:r>
                    </a:p>
                  </a:txBody>
                  <a:tcPr marL="6433" marR="6433" marT="643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charset="0"/>
                        </a:rPr>
                        <a:t>Number of RNASeq Samples</a:t>
                      </a:r>
                    </a:p>
                  </a:txBody>
                  <a:tcPr marL="6433" marR="6433" marT="643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charset="0"/>
                        </a:rPr>
                        <a:t>Number of </a:t>
                      </a:r>
                      <a:r>
                        <a:rPr lang="en-US" sz="1200" b="0" i="0" u="none" strike="noStrike" dirty="0" err="1" smtClean="0">
                          <a:solidFill>
                            <a:srgbClr val="000000"/>
                          </a:solidFill>
                          <a:effectLst/>
                          <a:latin typeface="Calibri" charset="0"/>
                        </a:rPr>
                        <a:t>eQTL</a:t>
                      </a:r>
                      <a:r>
                        <a:rPr lang="en-US" sz="1200" b="0" i="0" u="none" strike="noStrike" dirty="0" smtClean="0">
                          <a:solidFill>
                            <a:srgbClr val="000000"/>
                          </a:solidFill>
                          <a:effectLst/>
                          <a:latin typeface="Calibri" charset="0"/>
                        </a:rPr>
                        <a:t> Genes</a:t>
                      </a:r>
                      <a:endParaRPr lang="en-US" sz="1200" b="0" i="0" u="none" strike="noStrike" dirty="0">
                        <a:solidFill>
                          <a:srgbClr val="000000"/>
                        </a:solidFill>
                        <a:effectLst/>
                        <a:latin typeface="Calibri" charset="0"/>
                      </a:endParaRPr>
                    </a:p>
                  </a:txBody>
                  <a:tcPr marL="6433" marR="6433" marT="643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0334">
                <a:tc>
                  <a:txBody>
                    <a:bodyPr/>
                    <a:lstStyle/>
                    <a:p>
                      <a:pPr algn="ctr" fontAlgn="b"/>
                      <a:r>
                        <a:rPr lang="en-US" sz="1200" b="0" i="0" u="none" strike="noStrike" dirty="0">
                          <a:solidFill>
                            <a:srgbClr val="000000"/>
                          </a:solidFill>
                          <a:effectLst/>
                          <a:latin typeface="Calibri" charset="0"/>
                        </a:rPr>
                        <a:t>Brain - Cerebellum</a:t>
                      </a:r>
                    </a:p>
                  </a:txBody>
                  <a:tcPr marL="6433" marR="6433" marT="643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charset="0"/>
                        </a:rPr>
                        <a:t>103</a:t>
                      </a:r>
                    </a:p>
                  </a:txBody>
                  <a:tcPr marL="6433" marR="6433" marT="643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charset="0"/>
                        </a:rPr>
                        <a:t>125</a:t>
                      </a:r>
                    </a:p>
                  </a:txBody>
                  <a:tcPr marL="6433" marR="6433" marT="643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charset="0"/>
                        </a:rPr>
                        <a:t>4163</a:t>
                      </a:r>
                    </a:p>
                  </a:txBody>
                  <a:tcPr marL="6433" marR="6433" marT="643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4616">
                <a:tc>
                  <a:txBody>
                    <a:bodyPr/>
                    <a:lstStyle/>
                    <a:p>
                      <a:pPr algn="ctr" fontAlgn="b"/>
                      <a:r>
                        <a:rPr lang="en-US" sz="1200" b="0" i="0" u="none" strike="noStrike" dirty="0">
                          <a:solidFill>
                            <a:srgbClr val="000000"/>
                          </a:solidFill>
                          <a:effectLst/>
                          <a:latin typeface="Calibri" charset="0"/>
                        </a:rPr>
                        <a:t>Brain - Caudate (basal ganglia)</a:t>
                      </a:r>
                    </a:p>
                  </a:txBody>
                  <a:tcPr marL="6433" marR="6433" marT="643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charset="0"/>
                        </a:rPr>
                        <a:t>100</a:t>
                      </a:r>
                    </a:p>
                  </a:txBody>
                  <a:tcPr marL="6433" marR="6433" marT="643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charset="0"/>
                        </a:rPr>
                        <a:t>117</a:t>
                      </a:r>
                    </a:p>
                  </a:txBody>
                  <a:tcPr marL="6433" marR="6433" marT="643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charset="0"/>
                        </a:rPr>
                        <a:t>2447</a:t>
                      </a:r>
                    </a:p>
                  </a:txBody>
                  <a:tcPr marL="6433" marR="6433" marT="643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0334">
                <a:tc>
                  <a:txBody>
                    <a:bodyPr/>
                    <a:lstStyle/>
                    <a:p>
                      <a:pPr algn="ctr" fontAlgn="b"/>
                      <a:r>
                        <a:rPr lang="en-US" sz="1200" b="0" i="0" u="none" strike="noStrike">
                          <a:solidFill>
                            <a:srgbClr val="000000"/>
                          </a:solidFill>
                          <a:effectLst/>
                          <a:latin typeface="Calibri" charset="0"/>
                        </a:rPr>
                        <a:t>Brain - Cortex</a:t>
                      </a:r>
                    </a:p>
                  </a:txBody>
                  <a:tcPr marL="6433" marR="6433" marT="643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charset="0"/>
                        </a:rPr>
                        <a:t>96</a:t>
                      </a:r>
                    </a:p>
                  </a:txBody>
                  <a:tcPr marL="6433" marR="6433" marT="643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charset="0"/>
                        </a:rPr>
                        <a:t>114</a:t>
                      </a:r>
                    </a:p>
                  </a:txBody>
                  <a:tcPr marL="6433" marR="6433" marT="643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charset="0"/>
                        </a:rPr>
                        <a:t>2567</a:t>
                      </a:r>
                    </a:p>
                  </a:txBody>
                  <a:tcPr marL="6433" marR="6433" marT="643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1757">
                <a:tc>
                  <a:txBody>
                    <a:bodyPr/>
                    <a:lstStyle/>
                    <a:p>
                      <a:pPr algn="ctr" fontAlgn="b"/>
                      <a:r>
                        <a:rPr lang="en-US" sz="1200" b="0" i="0" u="none" strike="noStrike">
                          <a:solidFill>
                            <a:srgbClr val="000000"/>
                          </a:solidFill>
                          <a:effectLst/>
                          <a:latin typeface="Calibri" charset="0"/>
                        </a:rPr>
                        <a:t>Brain - Nucleus accumbens (basal ganglia)</a:t>
                      </a:r>
                    </a:p>
                  </a:txBody>
                  <a:tcPr marL="6433" marR="6433" marT="643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charset="0"/>
                        </a:rPr>
                        <a:t>93</a:t>
                      </a:r>
                    </a:p>
                  </a:txBody>
                  <a:tcPr marL="6433" marR="6433" marT="643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charset="0"/>
                        </a:rPr>
                        <a:t>113</a:t>
                      </a:r>
                    </a:p>
                  </a:txBody>
                  <a:tcPr marL="6433" marR="6433" marT="643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charset="0"/>
                        </a:rPr>
                        <a:t>2019</a:t>
                      </a:r>
                    </a:p>
                  </a:txBody>
                  <a:tcPr marL="6433" marR="6433" marT="643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7474">
                <a:tc>
                  <a:txBody>
                    <a:bodyPr/>
                    <a:lstStyle/>
                    <a:p>
                      <a:pPr algn="ctr" fontAlgn="b"/>
                      <a:r>
                        <a:rPr lang="en-US" sz="1200" b="0" i="0" u="none" strike="noStrike">
                          <a:solidFill>
                            <a:srgbClr val="000000"/>
                          </a:solidFill>
                          <a:effectLst/>
                          <a:latin typeface="Calibri" charset="0"/>
                        </a:rPr>
                        <a:t>Brain - Frontal Cortex (BA9)</a:t>
                      </a:r>
                    </a:p>
                  </a:txBody>
                  <a:tcPr marL="6433" marR="6433" marT="643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charset="0"/>
                        </a:rPr>
                        <a:t>92</a:t>
                      </a:r>
                    </a:p>
                  </a:txBody>
                  <a:tcPr marL="6433" marR="6433" marT="643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charset="0"/>
                        </a:rPr>
                        <a:t>108</a:t>
                      </a:r>
                    </a:p>
                  </a:txBody>
                  <a:tcPr marL="6433" marR="6433" marT="643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charset="0"/>
                        </a:rPr>
                        <a:t>2009</a:t>
                      </a:r>
                    </a:p>
                  </a:txBody>
                  <a:tcPr marL="6433" marR="6433" marT="643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7474">
                <a:tc>
                  <a:txBody>
                    <a:bodyPr/>
                    <a:lstStyle/>
                    <a:p>
                      <a:pPr algn="ctr" fontAlgn="b"/>
                      <a:r>
                        <a:rPr lang="en-US" sz="1200" b="0" i="0" u="none" strike="noStrike">
                          <a:solidFill>
                            <a:srgbClr val="000000"/>
                          </a:solidFill>
                          <a:effectLst/>
                          <a:latin typeface="Calibri" charset="0"/>
                        </a:rPr>
                        <a:t>Brain - Cerebellar Hemisphere</a:t>
                      </a:r>
                    </a:p>
                  </a:txBody>
                  <a:tcPr marL="6433" marR="6433" marT="643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charset="0"/>
                        </a:rPr>
                        <a:t>89</a:t>
                      </a:r>
                    </a:p>
                  </a:txBody>
                  <a:tcPr marL="6433" marR="6433" marT="643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charset="0"/>
                        </a:rPr>
                        <a:t>105</a:t>
                      </a:r>
                    </a:p>
                  </a:txBody>
                  <a:tcPr marL="6433" marR="6433" marT="643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charset="0"/>
                        </a:rPr>
                        <a:t>3251</a:t>
                      </a:r>
                    </a:p>
                  </a:txBody>
                  <a:tcPr marL="6433" marR="6433" marT="643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4616">
                <a:tc>
                  <a:txBody>
                    <a:bodyPr/>
                    <a:lstStyle/>
                    <a:p>
                      <a:pPr algn="ctr" fontAlgn="b"/>
                      <a:r>
                        <a:rPr lang="en-US" sz="1200" b="0" i="0" u="none" strike="noStrike">
                          <a:solidFill>
                            <a:srgbClr val="000000"/>
                          </a:solidFill>
                          <a:effectLst/>
                          <a:latin typeface="Calibri" charset="0"/>
                        </a:rPr>
                        <a:t>Brain - Putamen (basal ganglia)</a:t>
                      </a:r>
                    </a:p>
                  </a:txBody>
                  <a:tcPr marL="6433" marR="6433" marT="643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charset="0"/>
                        </a:rPr>
                        <a:t>82</a:t>
                      </a:r>
                    </a:p>
                  </a:txBody>
                  <a:tcPr marL="6433" marR="6433" marT="643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charset="0"/>
                        </a:rPr>
                        <a:t>97</a:t>
                      </a:r>
                    </a:p>
                  </a:txBody>
                  <a:tcPr marL="6433" marR="6433" marT="643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charset="0"/>
                        </a:rPr>
                        <a:t>1588</a:t>
                      </a:r>
                    </a:p>
                  </a:txBody>
                  <a:tcPr marL="6433" marR="6433" marT="643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7474">
                <a:tc>
                  <a:txBody>
                    <a:bodyPr/>
                    <a:lstStyle/>
                    <a:p>
                      <a:pPr algn="ctr" fontAlgn="b"/>
                      <a:r>
                        <a:rPr lang="en-US" sz="1200" b="0" i="0" u="none" strike="noStrike">
                          <a:solidFill>
                            <a:srgbClr val="000000"/>
                          </a:solidFill>
                          <a:effectLst/>
                          <a:latin typeface="Calibri" charset="0"/>
                        </a:rPr>
                        <a:t>Brain - Hypothalamus</a:t>
                      </a:r>
                    </a:p>
                  </a:txBody>
                  <a:tcPr marL="6433" marR="6433" marT="643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charset="0"/>
                        </a:rPr>
                        <a:t>81</a:t>
                      </a:r>
                    </a:p>
                  </a:txBody>
                  <a:tcPr marL="6433" marR="6433" marT="643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charset="0"/>
                        </a:rPr>
                        <a:t>96</a:t>
                      </a:r>
                    </a:p>
                  </a:txBody>
                  <a:tcPr marL="6433" marR="6433" marT="643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charset="0"/>
                        </a:rPr>
                        <a:t>1157</a:t>
                      </a:r>
                    </a:p>
                  </a:txBody>
                  <a:tcPr marL="6433" marR="6433" marT="643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7474">
                <a:tc>
                  <a:txBody>
                    <a:bodyPr/>
                    <a:lstStyle/>
                    <a:p>
                      <a:pPr algn="ctr" fontAlgn="b"/>
                      <a:r>
                        <a:rPr lang="en-US" sz="1200" b="0" i="0" u="none" strike="noStrike">
                          <a:solidFill>
                            <a:srgbClr val="000000"/>
                          </a:solidFill>
                          <a:effectLst/>
                          <a:latin typeface="Calibri" charset="0"/>
                        </a:rPr>
                        <a:t>Brain - Hippocampus</a:t>
                      </a:r>
                    </a:p>
                  </a:txBody>
                  <a:tcPr marL="6433" marR="6433" marT="643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charset="0"/>
                        </a:rPr>
                        <a:t>81</a:t>
                      </a:r>
                    </a:p>
                  </a:txBody>
                  <a:tcPr marL="6433" marR="6433" marT="643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charset="0"/>
                        </a:rPr>
                        <a:t>94</a:t>
                      </a:r>
                    </a:p>
                  </a:txBody>
                  <a:tcPr marL="6433" marR="6433" marT="643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charset="0"/>
                        </a:rPr>
                        <a:t>1134</a:t>
                      </a:r>
                    </a:p>
                  </a:txBody>
                  <a:tcPr marL="6433" marR="6433" marT="643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1757">
                <a:tc>
                  <a:txBody>
                    <a:bodyPr/>
                    <a:lstStyle/>
                    <a:p>
                      <a:pPr algn="ctr" fontAlgn="b"/>
                      <a:r>
                        <a:rPr lang="en-US" sz="1200" b="0" i="0" u="none" strike="noStrike">
                          <a:solidFill>
                            <a:srgbClr val="000000"/>
                          </a:solidFill>
                          <a:effectLst/>
                          <a:latin typeface="Calibri" charset="0"/>
                        </a:rPr>
                        <a:t>Brain - Anterior cingulate cortex (BA24)</a:t>
                      </a:r>
                    </a:p>
                  </a:txBody>
                  <a:tcPr marL="6433" marR="6433" marT="643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charset="0"/>
                        </a:rPr>
                        <a:t>72</a:t>
                      </a:r>
                    </a:p>
                  </a:txBody>
                  <a:tcPr marL="6433" marR="6433" marT="643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charset="0"/>
                        </a:rPr>
                        <a:t>84</a:t>
                      </a:r>
                    </a:p>
                  </a:txBody>
                  <a:tcPr marL="6433" marR="6433" marT="643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charset="0"/>
                        </a:rPr>
                        <a:t>1212</a:t>
                      </a:r>
                    </a:p>
                  </a:txBody>
                  <a:tcPr marL="6433" marR="6433" marT="643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0334">
                <a:tc>
                  <a:txBody>
                    <a:bodyPr/>
                    <a:lstStyle/>
                    <a:p>
                      <a:pPr algn="ctr" fontAlgn="b"/>
                      <a:r>
                        <a:rPr lang="en-US" sz="1200" b="0" i="0" u="none" strike="noStrike">
                          <a:solidFill>
                            <a:srgbClr val="000000"/>
                          </a:solidFill>
                          <a:effectLst/>
                          <a:latin typeface="Calibri" charset="0"/>
                        </a:rPr>
                        <a:t>Brain - Amygdala</a:t>
                      </a:r>
                    </a:p>
                  </a:txBody>
                  <a:tcPr marL="6433" marR="6433" marT="643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charset="0"/>
                        </a:rPr>
                        <a:t>62</a:t>
                      </a:r>
                    </a:p>
                  </a:txBody>
                  <a:tcPr marL="6433" marR="6433" marT="643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charset="0"/>
                        </a:rPr>
                        <a:t>72</a:t>
                      </a:r>
                    </a:p>
                  </a:txBody>
                  <a:tcPr marL="6433" marR="6433" marT="643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charset="0"/>
                        </a:rPr>
                        <a:t>null</a:t>
                      </a:r>
                    </a:p>
                  </a:txBody>
                  <a:tcPr marL="6433" marR="6433" marT="643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7474">
                <a:tc>
                  <a:txBody>
                    <a:bodyPr/>
                    <a:lstStyle/>
                    <a:p>
                      <a:pPr algn="ctr" fontAlgn="b"/>
                      <a:r>
                        <a:rPr lang="en-US" sz="1200" b="0" i="0" u="none" strike="noStrike">
                          <a:solidFill>
                            <a:srgbClr val="000000"/>
                          </a:solidFill>
                          <a:effectLst/>
                          <a:latin typeface="Calibri" charset="0"/>
                        </a:rPr>
                        <a:t>Brain - Spinal cord (cervical c-1)</a:t>
                      </a:r>
                    </a:p>
                  </a:txBody>
                  <a:tcPr marL="6433" marR="6433" marT="643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charset="0"/>
                        </a:rPr>
                        <a:t>59</a:t>
                      </a:r>
                    </a:p>
                  </a:txBody>
                  <a:tcPr marL="6433" marR="6433" marT="643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charset="0"/>
                        </a:rPr>
                        <a:t>71</a:t>
                      </a:r>
                    </a:p>
                  </a:txBody>
                  <a:tcPr marL="6433" marR="6433" marT="643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charset="0"/>
                        </a:rPr>
                        <a:t>null</a:t>
                      </a:r>
                    </a:p>
                  </a:txBody>
                  <a:tcPr marL="6433" marR="6433" marT="643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7474">
                <a:tc>
                  <a:txBody>
                    <a:bodyPr/>
                    <a:lstStyle/>
                    <a:p>
                      <a:pPr algn="ctr" fontAlgn="b"/>
                      <a:r>
                        <a:rPr lang="en-US" sz="1200" b="0" i="0" u="none" strike="noStrike">
                          <a:solidFill>
                            <a:srgbClr val="000000"/>
                          </a:solidFill>
                          <a:effectLst/>
                          <a:latin typeface="Calibri" charset="0"/>
                        </a:rPr>
                        <a:t>Brain - Substantia nigra</a:t>
                      </a:r>
                    </a:p>
                  </a:txBody>
                  <a:tcPr marL="6433" marR="6433" marT="643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charset="0"/>
                        </a:rPr>
                        <a:t>56</a:t>
                      </a:r>
                    </a:p>
                  </a:txBody>
                  <a:tcPr marL="6433" marR="6433" marT="643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charset="0"/>
                        </a:rPr>
                        <a:t>63</a:t>
                      </a:r>
                    </a:p>
                  </a:txBody>
                  <a:tcPr marL="6433" marR="6433" marT="643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charset="0"/>
                        </a:rPr>
                        <a:t>null</a:t>
                      </a:r>
                    </a:p>
                  </a:txBody>
                  <a:tcPr marL="6433" marR="6433" marT="643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7741718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770"/>
            <a:ext cx="10515600" cy="1325563"/>
          </a:xfrm>
        </p:spPr>
        <p:txBody>
          <a:bodyPr/>
          <a:lstStyle/>
          <a:p>
            <a:pPr algn="ctr"/>
            <a:r>
              <a:rPr lang="en-US" smtClean="0"/>
              <a:t>Brainspan</a:t>
            </a:r>
            <a:endParaRPr lang="en-US" dirty="0"/>
          </a:p>
        </p:txBody>
      </p:sp>
      <p:sp>
        <p:nvSpPr>
          <p:cNvPr id="4" name="Slide Number Placeholder 3"/>
          <p:cNvSpPr>
            <a:spLocks noGrp="1"/>
          </p:cNvSpPr>
          <p:nvPr>
            <p:ph type="sldNum" sz="quarter" idx="12"/>
          </p:nvPr>
        </p:nvSpPr>
        <p:spPr/>
        <p:txBody>
          <a:bodyPr/>
          <a:lstStyle/>
          <a:p>
            <a:fld id="{019E6FB3-DC66-C845-8638-A387E9DB4CFD}" type="slidenum">
              <a:rPr lang="en-US" smtClean="0"/>
              <a:t>7</a:t>
            </a:fld>
            <a:endParaRPr lang="en-US"/>
          </a:p>
        </p:txBody>
      </p:sp>
      <p:pic>
        <p:nvPicPr>
          <p:cNvPr id="6" name="Picture 5"/>
          <p:cNvPicPr>
            <a:picLocks noChangeAspect="1"/>
          </p:cNvPicPr>
          <p:nvPr/>
        </p:nvPicPr>
        <p:blipFill rotWithShape="1">
          <a:blip r:embed="rId2"/>
          <a:srcRect l="2212" r="3633"/>
          <a:stretch/>
        </p:blipFill>
        <p:spPr>
          <a:xfrm>
            <a:off x="138544" y="1156834"/>
            <a:ext cx="8583967" cy="4897601"/>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945984247"/>
              </p:ext>
            </p:extLst>
          </p:nvPr>
        </p:nvGraphicFramePr>
        <p:xfrm>
          <a:off x="8631379" y="2669429"/>
          <a:ext cx="3477491" cy="1251407"/>
        </p:xfrm>
        <a:graphic>
          <a:graphicData uri="http://schemas.openxmlformats.org/drawingml/2006/table">
            <a:tbl>
              <a:tblPr>
                <a:tableStyleId>{5C22544A-7EE6-4342-B048-85BDC9FD1C3A}</a:tableStyleId>
              </a:tblPr>
              <a:tblGrid>
                <a:gridCol w="1108364"/>
                <a:gridCol w="1066800"/>
                <a:gridCol w="1302327"/>
              </a:tblGrid>
              <a:tr h="716312">
                <a:tc>
                  <a:txBody>
                    <a:bodyPr/>
                    <a:lstStyle/>
                    <a:p>
                      <a:pPr algn="ctr" fontAlgn="b"/>
                      <a:r>
                        <a:rPr lang="en-US" sz="1600" u="none" strike="noStrike" dirty="0">
                          <a:effectLst/>
                        </a:rPr>
                        <a:t>RNA-</a:t>
                      </a:r>
                      <a:r>
                        <a:rPr lang="en-US" sz="1600" u="none" strike="noStrike" dirty="0" err="1">
                          <a:effectLst/>
                        </a:rPr>
                        <a:t>seq</a:t>
                      </a:r>
                      <a:endParaRPr lang="en-US" sz="1600" b="0" i="0" u="none" strike="noStrike" dirty="0">
                        <a:solidFill>
                          <a:srgbClr val="000000"/>
                        </a:solidFill>
                        <a:effectLst/>
                        <a:latin typeface="Calibri" charset="0"/>
                      </a:endParaRPr>
                    </a:p>
                  </a:txBody>
                  <a:tcPr marL="0" marR="0" marT="0" marB="0" anchor="b"/>
                </a:tc>
                <a:tc>
                  <a:txBody>
                    <a:bodyPr/>
                    <a:lstStyle/>
                    <a:p>
                      <a:pPr algn="ctr" fontAlgn="b"/>
                      <a:r>
                        <a:rPr lang="en-US" sz="1600" u="none" strike="noStrike">
                          <a:effectLst/>
                        </a:rPr>
                        <a:t>ChIP-seq</a:t>
                      </a:r>
                      <a:endParaRPr lang="en-US" sz="1600" b="0" i="0" u="none" strike="noStrike">
                        <a:solidFill>
                          <a:srgbClr val="000000"/>
                        </a:solidFill>
                        <a:effectLst/>
                        <a:latin typeface="Calibri" charset="0"/>
                      </a:endParaRPr>
                    </a:p>
                  </a:txBody>
                  <a:tcPr marL="0" marR="0" marT="0" marB="0" anchor="b"/>
                </a:tc>
                <a:tc>
                  <a:txBody>
                    <a:bodyPr/>
                    <a:lstStyle/>
                    <a:p>
                      <a:pPr algn="ctr" fontAlgn="b"/>
                      <a:r>
                        <a:rPr lang="en-US" sz="1600" u="none" strike="noStrike">
                          <a:effectLst/>
                        </a:rPr>
                        <a:t>methylation</a:t>
                      </a:r>
                      <a:endParaRPr lang="en-US" sz="1600" b="0" i="0" u="none" strike="noStrike">
                        <a:solidFill>
                          <a:srgbClr val="000000"/>
                        </a:solidFill>
                        <a:effectLst/>
                        <a:latin typeface="Calibri" charset="0"/>
                      </a:endParaRPr>
                    </a:p>
                  </a:txBody>
                  <a:tcPr marL="0" marR="0" marT="0" marB="0" anchor="b"/>
                </a:tc>
              </a:tr>
              <a:tr h="535095">
                <a:tc>
                  <a:txBody>
                    <a:bodyPr/>
                    <a:lstStyle/>
                    <a:p>
                      <a:pPr algn="ctr" fontAlgn="b"/>
                      <a:r>
                        <a:rPr lang="is-IS" sz="1600" u="none" strike="noStrike" dirty="0">
                          <a:effectLst/>
                        </a:rPr>
                        <a:t>592</a:t>
                      </a:r>
                      <a:endParaRPr lang="is-IS" sz="1600" b="0" i="0" u="none" strike="noStrike" dirty="0">
                        <a:solidFill>
                          <a:srgbClr val="000000"/>
                        </a:solidFill>
                        <a:effectLst/>
                        <a:latin typeface="Calibri" charset="0"/>
                      </a:endParaRPr>
                    </a:p>
                  </a:txBody>
                  <a:tcPr marL="0" marR="0" marT="0" marB="0" anchor="b"/>
                </a:tc>
                <a:tc>
                  <a:txBody>
                    <a:bodyPr/>
                    <a:lstStyle/>
                    <a:p>
                      <a:pPr algn="ctr" fontAlgn="b"/>
                      <a:r>
                        <a:rPr lang="fi-FI" sz="1600" u="none" strike="noStrike" dirty="0">
                          <a:effectLst/>
                        </a:rPr>
                        <a:t>18+8</a:t>
                      </a:r>
                      <a:endParaRPr lang="fi-FI" sz="1600" b="0" i="0" u="none" strike="noStrike" dirty="0">
                        <a:solidFill>
                          <a:srgbClr val="000000"/>
                        </a:solidFill>
                        <a:effectLst/>
                        <a:latin typeface="Calibri" charset="0"/>
                      </a:endParaRPr>
                    </a:p>
                  </a:txBody>
                  <a:tcPr marL="0" marR="0" marT="0" marB="0" anchor="b"/>
                </a:tc>
                <a:tc>
                  <a:txBody>
                    <a:bodyPr/>
                    <a:lstStyle/>
                    <a:p>
                      <a:pPr algn="ctr" fontAlgn="b"/>
                      <a:r>
                        <a:rPr lang="cs-CZ" sz="1600" u="none" strike="noStrike" dirty="0">
                          <a:effectLst/>
                        </a:rPr>
                        <a:t>336</a:t>
                      </a:r>
                      <a:endParaRPr lang="cs-CZ" sz="1600" b="0" i="0" u="none" strike="noStrike" dirty="0">
                        <a:solidFill>
                          <a:srgbClr val="000000"/>
                        </a:solidFill>
                        <a:effectLst/>
                        <a:latin typeface="Calibri" charset="0"/>
                      </a:endParaRPr>
                    </a:p>
                  </a:txBody>
                  <a:tcPr marL="0" marR="0" marT="0" marB="0" anchor="b"/>
                </a:tc>
              </a:tr>
            </a:tbl>
          </a:graphicData>
        </a:graphic>
      </p:graphicFrame>
    </p:spTree>
    <p:extLst>
      <p:ext uri="{BB962C8B-B14F-4D97-AF65-F5344CB8AC3E}">
        <p14:creationId xmlns:p14="http://schemas.microsoft.com/office/powerpoint/2010/main" val="806315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01942"/>
            <a:ext cx="10515600" cy="1175964"/>
          </a:xfrm>
        </p:spPr>
        <p:txBody>
          <a:bodyPr>
            <a:normAutofit/>
          </a:bodyPr>
          <a:lstStyle/>
          <a:p>
            <a:pPr algn="ctr"/>
            <a:r>
              <a:rPr lang="en-US" sz="3194" dirty="0">
                <a:latin typeface="Arial" charset="0"/>
                <a:ea typeface="Arial" charset="0"/>
                <a:cs typeface="Arial" charset="0"/>
              </a:rPr>
              <a:t>Roadmap </a:t>
            </a:r>
            <a:r>
              <a:rPr lang="en-US" sz="3194" dirty="0" err="1">
                <a:latin typeface="Arial" charset="0"/>
                <a:ea typeface="Arial" charset="0"/>
                <a:cs typeface="Arial" charset="0"/>
              </a:rPr>
              <a:t>Epigenomics</a:t>
            </a:r>
            <a:r>
              <a:rPr lang="en-US" sz="3194" dirty="0">
                <a:latin typeface="Arial" charset="0"/>
                <a:ea typeface="Arial" charset="0"/>
                <a:cs typeface="Arial" charset="0"/>
              </a:rPr>
              <a:t> Mapping Consortium</a:t>
            </a:r>
            <a:r>
              <a:rPr lang="en-US" sz="3194" dirty="0"/>
              <a:t/>
            </a:r>
            <a:br>
              <a:rPr lang="en-US" sz="3194" dirty="0"/>
            </a:br>
            <a:endParaRPr lang="en-US" sz="3194" dirty="0"/>
          </a:p>
        </p:txBody>
      </p:sp>
      <p:sp>
        <p:nvSpPr>
          <p:cNvPr id="5" name="Slide Number Placeholder 4"/>
          <p:cNvSpPr>
            <a:spLocks noGrp="1"/>
          </p:cNvSpPr>
          <p:nvPr>
            <p:ph type="sldNum" sz="quarter" idx="12"/>
          </p:nvPr>
        </p:nvSpPr>
        <p:spPr/>
        <p:txBody>
          <a:bodyPr/>
          <a:lstStyle/>
          <a:p>
            <a:fld id="{BF78F6EF-106A-E84B-9128-9C268D041DE3}" type="slidenum">
              <a:rPr lang="en-US" smtClean="0"/>
              <a:t>8</a:t>
            </a:fld>
            <a:endParaRPr lang="en-US"/>
          </a:p>
        </p:txBody>
      </p:sp>
      <p:sp>
        <p:nvSpPr>
          <p:cNvPr id="7" name="TextBox 6"/>
          <p:cNvSpPr txBox="1"/>
          <p:nvPr/>
        </p:nvSpPr>
        <p:spPr>
          <a:xfrm>
            <a:off x="1205346" y="1278037"/>
            <a:ext cx="10148454" cy="1754326"/>
          </a:xfrm>
          <a:prstGeom prst="rect">
            <a:avLst/>
          </a:prstGeom>
          <a:noFill/>
        </p:spPr>
        <p:txBody>
          <a:bodyPr wrap="square" rtlCol="0">
            <a:spAutoFit/>
          </a:bodyPr>
          <a:lstStyle/>
          <a:p>
            <a:pPr marL="285750" indent="-285750">
              <a:buFont typeface="Arial" charset="0"/>
              <a:buChar char="•"/>
            </a:pPr>
            <a:r>
              <a:rPr lang="en-US" dirty="0" smtClean="0"/>
              <a:t>The </a:t>
            </a:r>
            <a:r>
              <a:rPr lang="en-US" dirty="0"/>
              <a:t>current release 9 </a:t>
            </a:r>
            <a:r>
              <a:rPr lang="en-US" dirty="0" smtClean="0"/>
              <a:t>contains </a:t>
            </a:r>
            <a:r>
              <a:rPr lang="en-US" dirty="0"/>
              <a:t>a total </a:t>
            </a:r>
            <a:r>
              <a:rPr lang="en-US" dirty="0" smtClean="0"/>
              <a:t>of 2,804 </a:t>
            </a:r>
            <a:r>
              <a:rPr lang="en-US" dirty="0"/>
              <a:t>genome-wide </a:t>
            </a:r>
            <a:r>
              <a:rPr lang="en-US" dirty="0" smtClean="0"/>
              <a:t>datasets  ( </a:t>
            </a:r>
            <a:r>
              <a:rPr lang="en-US" dirty="0"/>
              <a:t>total of 150.21 billion mapped sequencing reads corresponding to 3,174-fold coverage of the human </a:t>
            </a:r>
            <a:r>
              <a:rPr lang="en-US" dirty="0" smtClean="0"/>
              <a:t>genome), including</a:t>
            </a:r>
          </a:p>
          <a:p>
            <a:pPr marL="742950" lvl="1" indent="-285750">
              <a:buFont typeface="Wingdings" charset="2"/>
              <a:buChar char="§"/>
            </a:pPr>
            <a:r>
              <a:rPr lang="en-US" dirty="0" smtClean="0"/>
              <a:t>1,821 </a:t>
            </a:r>
            <a:r>
              <a:rPr lang="en-US" dirty="0"/>
              <a:t>histone modification </a:t>
            </a:r>
            <a:r>
              <a:rPr lang="en-US" dirty="0" smtClean="0"/>
              <a:t>datasets </a:t>
            </a:r>
          </a:p>
          <a:p>
            <a:pPr marL="742950" lvl="1" indent="-285750">
              <a:buFont typeface="Wingdings" charset="2"/>
              <a:buChar char="§"/>
            </a:pPr>
            <a:r>
              <a:rPr lang="en-US" dirty="0" smtClean="0"/>
              <a:t>360 </a:t>
            </a:r>
            <a:r>
              <a:rPr lang="en-US" dirty="0"/>
              <a:t>DNase </a:t>
            </a:r>
            <a:r>
              <a:rPr lang="en-US" dirty="0" smtClean="0"/>
              <a:t>datasets </a:t>
            </a:r>
          </a:p>
          <a:p>
            <a:pPr marL="742950" lvl="1" indent="-285750">
              <a:buFont typeface="Wingdings" charset="2"/>
              <a:buChar char="§"/>
            </a:pPr>
            <a:r>
              <a:rPr lang="en-US" dirty="0" smtClean="0"/>
              <a:t>277 </a:t>
            </a:r>
            <a:r>
              <a:rPr lang="en-US" dirty="0"/>
              <a:t>DNA methylation </a:t>
            </a:r>
            <a:r>
              <a:rPr lang="en-US" dirty="0" smtClean="0"/>
              <a:t>datasets</a:t>
            </a:r>
          </a:p>
          <a:p>
            <a:pPr marL="742950" lvl="1" indent="-285750">
              <a:buFont typeface="Wingdings" charset="2"/>
              <a:buChar char="§"/>
            </a:pPr>
            <a:r>
              <a:rPr lang="en-US" dirty="0" smtClean="0"/>
              <a:t>166 </a:t>
            </a:r>
            <a:r>
              <a:rPr lang="en-US" dirty="0"/>
              <a:t>RNA-</a:t>
            </a:r>
            <a:r>
              <a:rPr lang="en-US" dirty="0" err="1"/>
              <a:t>Seq</a:t>
            </a:r>
            <a:r>
              <a:rPr lang="en-US" dirty="0"/>
              <a:t> </a:t>
            </a:r>
            <a:r>
              <a:rPr lang="en-US" dirty="0" smtClean="0"/>
              <a:t>datasets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0857" y="3741491"/>
            <a:ext cx="2923885" cy="2749151"/>
          </a:xfrm>
          <a:prstGeom prst="rect">
            <a:avLst/>
          </a:prstGeom>
        </p:spPr>
      </p:pic>
      <p:sp>
        <p:nvSpPr>
          <p:cNvPr id="4" name="Rectangle 3"/>
          <p:cNvSpPr/>
          <p:nvPr/>
        </p:nvSpPr>
        <p:spPr>
          <a:xfrm>
            <a:off x="4814742" y="6259810"/>
            <a:ext cx="6096000" cy="461665"/>
          </a:xfrm>
          <a:prstGeom prst="rect">
            <a:avLst/>
          </a:prstGeom>
        </p:spPr>
        <p:txBody>
          <a:bodyPr>
            <a:spAutoFit/>
          </a:bodyPr>
          <a:lstStyle/>
          <a:p>
            <a:r>
              <a:rPr lang="en-US" sz="1200" dirty="0"/>
              <a:t>https://</a:t>
            </a:r>
            <a:r>
              <a:rPr lang="en-US" sz="1200" dirty="0" err="1"/>
              <a:t>www.encodeproject.org</a:t>
            </a:r>
            <a:r>
              <a:rPr lang="en-US" sz="1200" dirty="0"/>
              <a:t>/search/?type=Experiment&amp;replicates.library.biosample.donor.organism.scientific_name=</a:t>
            </a:r>
            <a:r>
              <a:rPr lang="en-US" sz="1200" dirty="0" err="1"/>
              <a:t>Homo+sapiens</a:t>
            </a:r>
            <a:endParaRPr lang="en-US" sz="1200" dirty="0"/>
          </a:p>
        </p:txBody>
      </p:sp>
    </p:spTree>
    <p:extLst>
      <p:ext uri="{BB962C8B-B14F-4D97-AF65-F5344CB8AC3E}">
        <p14:creationId xmlns:p14="http://schemas.microsoft.com/office/powerpoint/2010/main" val="18534517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19E6FB3-DC66-C845-8638-A387E9DB4CFD}" type="slidenum">
              <a:rPr lang="en-US" smtClean="0"/>
              <a:t>9</a:t>
            </a:fld>
            <a:endParaRPr lang="en-US"/>
          </a:p>
        </p:txBody>
      </p:sp>
      <p:pic>
        <p:nvPicPr>
          <p:cNvPr id="6" name="Picture 5"/>
          <p:cNvPicPr>
            <a:picLocks noChangeAspect="1"/>
          </p:cNvPicPr>
          <p:nvPr/>
        </p:nvPicPr>
        <p:blipFill rotWithShape="1">
          <a:blip r:embed="rId3"/>
          <a:srcRect b="49899"/>
          <a:stretch/>
        </p:blipFill>
        <p:spPr>
          <a:xfrm>
            <a:off x="561284" y="803562"/>
            <a:ext cx="4572000" cy="5937206"/>
          </a:xfrm>
          <a:prstGeom prst="rect">
            <a:avLst/>
          </a:prstGeom>
        </p:spPr>
      </p:pic>
      <p:pic>
        <p:nvPicPr>
          <p:cNvPr id="5" name="Picture 4"/>
          <p:cNvPicPr>
            <a:picLocks noChangeAspect="1"/>
          </p:cNvPicPr>
          <p:nvPr/>
        </p:nvPicPr>
        <p:blipFill rotWithShape="1">
          <a:blip r:embed="rId3"/>
          <a:srcRect t="49899"/>
          <a:stretch/>
        </p:blipFill>
        <p:spPr>
          <a:xfrm>
            <a:off x="5410200" y="920796"/>
            <a:ext cx="4572000" cy="5937204"/>
          </a:xfrm>
          <a:prstGeom prst="rect">
            <a:avLst/>
          </a:prstGeom>
        </p:spPr>
      </p:pic>
    </p:spTree>
    <p:extLst>
      <p:ext uri="{BB962C8B-B14F-4D97-AF65-F5344CB8AC3E}">
        <p14:creationId xmlns:p14="http://schemas.microsoft.com/office/powerpoint/2010/main" val="14189506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1477</TotalTime>
  <Words>829</Words>
  <Application>Microsoft Macintosh PowerPoint</Application>
  <PresentationFormat>Widescreen</PresentationFormat>
  <Paragraphs>315</Paragraphs>
  <Slides>15</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Calibri</vt:lpstr>
      <vt:lpstr>Calibri Light</vt:lpstr>
      <vt:lpstr>DengXian Light</vt:lpstr>
      <vt:lpstr>inherit</vt:lpstr>
      <vt:lpstr>Roboto</vt:lpstr>
      <vt:lpstr>Wingdings</vt:lpstr>
      <vt:lpstr>Arial</vt:lpstr>
      <vt:lpstr>Office Theme</vt:lpstr>
      <vt:lpstr>Summary for CAPSTONE #2 PEC, GTEX, ENCODE, Roadmap, TCGA</vt:lpstr>
      <vt:lpstr>PEC capstone paper</vt:lpstr>
      <vt:lpstr>PowerPoint Presentation</vt:lpstr>
      <vt:lpstr>PowerPoint Presentation</vt:lpstr>
      <vt:lpstr>The Genotype - Tissue Expression (GTEx) Project</vt:lpstr>
      <vt:lpstr>The Genotype - Tissue Expression (GTEx) Project</vt:lpstr>
      <vt:lpstr>Brainspan</vt:lpstr>
      <vt:lpstr>Roadmap Epigenomics Mapping Consortium </vt:lpstr>
      <vt:lpstr>PowerPoint Presentation</vt:lpstr>
      <vt:lpstr>Roadmap human brain data</vt:lpstr>
      <vt:lpstr>PowerPoint Presentation</vt:lpstr>
      <vt:lpstr>PowerPoint Presentation</vt:lpstr>
      <vt:lpstr>ENCODE Human brain</vt:lpstr>
      <vt:lpstr>TCGA data related to brain</vt:lpstr>
      <vt:lpstr>PowerPoint Presentation</vt:lpstr>
    </vt:vector>
  </TitlesOfParts>
  <Company/>
  <LinksUpToDate>false</LinksUpToDate>
  <SharedDoc>false</SharedDoc>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60</cp:revision>
  <dcterms:created xsi:type="dcterms:W3CDTF">2016-03-23T13:32:24Z</dcterms:created>
  <dcterms:modified xsi:type="dcterms:W3CDTF">2016-06-08T16:44:02Z</dcterms:modified>
</cp:coreProperties>
</file>