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  <p:sldMasterId id="2147483996" r:id="rId2"/>
  </p:sldMasterIdLst>
  <p:notesMasterIdLst>
    <p:notesMasterId r:id="rId7"/>
  </p:notesMasterIdLst>
  <p:sldIdLst>
    <p:sldId id="322" r:id="rId3"/>
    <p:sldId id="324" r:id="rId4"/>
    <p:sldId id="325" r:id="rId5"/>
    <p:sldId id="32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3" autoAdjust="0"/>
    <p:restoredTop sz="94638" autoAdjust="0"/>
  </p:normalViewPr>
  <p:slideViewPr>
    <p:cSldViewPr>
      <p:cViewPr>
        <p:scale>
          <a:sx n="114" d="100"/>
          <a:sy n="114" d="100"/>
        </p:scale>
        <p:origin x="-204" y="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152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CC19AB-CA2B-40EF-A3FD-EDE69305B009}" type="datetimeFigureOut">
              <a:rPr lang="en-US" smtClean="0"/>
              <a:pPr/>
              <a:t>5/25/2016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CCBC24-3AB5-49EF-B45D-06FFFAE857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12330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lines sent since last report are accounted for in Yr4 (1Jan-present): 35 lines, 33 genes.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CCBC24-3AB5-49EF-B45D-06FFFAE8575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9B4D3-DBC4-4563-A9E7-77C1943979EF}" type="datetimeFigureOut">
              <a:rPr lang="en-US" smtClean="0"/>
              <a:pPr/>
              <a:t>5/25/2016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211FAF3-9DEB-44B7-A359-27449D6BEA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9B4D3-DBC4-4563-A9E7-77C1943979EF}" type="datetimeFigureOut">
              <a:rPr lang="en-US" smtClean="0"/>
              <a:pPr/>
              <a:t>5/25/2016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FAF3-9DEB-44B7-A359-27449D6BE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9B4D3-DBC4-4563-A9E7-77C1943979EF}" type="datetimeFigureOut">
              <a:rPr lang="en-US" smtClean="0"/>
              <a:pPr/>
              <a:t>5/25/2016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FAF3-9DEB-44B7-A359-27449D6BE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9B4D3-DBC4-4563-A9E7-77C1943979EF}" type="datetimeFigureOut">
              <a:rPr lang="en-US" smtClean="0"/>
              <a:pPr/>
              <a:t>5/25/2016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FAF3-9DEB-44B7-A359-27449D6BE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9B4D3-DBC4-4563-A9E7-77C1943979EF}" type="datetimeFigureOut">
              <a:rPr lang="en-US" smtClean="0"/>
              <a:pPr/>
              <a:t>5/25/2016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FAF3-9DEB-44B7-A359-27449D6BE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9B4D3-DBC4-4563-A9E7-77C1943979EF}" type="datetimeFigureOut">
              <a:rPr lang="en-US" smtClean="0"/>
              <a:pPr/>
              <a:t>5/25/2016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FAF3-9DEB-44B7-A359-27449D6BE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9B4D3-DBC4-4563-A9E7-77C1943979EF}" type="datetimeFigureOut">
              <a:rPr lang="en-US" smtClean="0"/>
              <a:pPr/>
              <a:t>5/25/2016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FAF3-9DEB-44B7-A359-27449D6BE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9B4D3-DBC4-4563-A9E7-77C1943979EF}" type="datetimeFigureOut">
              <a:rPr lang="en-US" smtClean="0"/>
              <a:pPr/>
              <a:t>5/25/2016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FAF3-9DEB-44B7-A359-27449D6BE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9B4D3-DBC4-4563-A9E7-77C1943979EF}" type="datetimeFigureOut">
              <a:rPr lang="en-US" smtClean="0"/>
              <a:pPr/>
              <a:t>5/25/2016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FAF3-9DEB-44B7-A359-27449D6BE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9B4D3-DBC4-4563-A9E7-77C1943979EF}" type="datetimeFigureOut">
              <a:rPr lang="en-US" smtClean="0"/>
              <a:pPr/>
              <a:t>5/25/2016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FAF3-9DEB-44B7-A359-27449D6BE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9B4D3-DBC4-4563-A9E7-77C1943979EF}" type="datetimeFigureOut">
              <a:rPr lang="en-US" smtClean="0"/>
              <a:pPr/>
              <a:t>5/25/2016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FAF3-9DEB-44B7-A359-27449D6BE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9B4D3-DBC4-4563-A9E7-77C1943979EF}" type="datetimeFigureOut">
              <a:rPr lang="en-US" smtClean="0"/>
              <a:pPr/>
              <a:t>5/25/2016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FAF3-9DEB-44B7-A359-27449D6BEA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9B4D3-DBC4-4563-A9E7-77C1943979EF}" type="datetimeFigureOut">
              <a:rPr lang="en-US" smtClean="0"/>
              <a:pPr/>
              <a:t>5/25/2016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FAF3-9DEB-44B7-A359-27449D6BE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9B4D3-DBC4-4563-A9E7-77C1943979EF}" type="datetimeFigureOut">
              <a:rPr lang="en-US" smtClean="0"/>
              <a:pPr/>
              <a:t>5/25/2016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FAF3-9DEB-44B7-A359-27449D6BE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9B4D3-DBC4-4563-A9E7-77C1943979EF}" type="datetimeFigureOut">
              <a:rPr lang="en-US" smtClean="0"/>
              <a:pPr/>
              <a:t>5/25/2016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FAF3-9DEB-44B7-A359-27449D6BE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9B4D3-DBC4-4563-A9E7-77C1943979EF}" type="datetimeFigureOut">
              <a:rPr lang="en-US" smtClean="0"/>
              <a:pPr/>
              <a:t>5/25/2016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211FAF3-9DEB-44B7-A359-27449D6BE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9B4D3-DBC4-4563-A9E7-77C1943979EF}" type="datetimeFigureOut">
              <a:rPr lang="en-US" smtClean="0"/>
              <a:pPr/>
              <a:t>5/25/2016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FAF3-9DEB-44B7-A359-27449D6BEA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9B4D3-DBC4-4563-A9E7-77C1943979EF}" type="datetimeFigureOut">
              <a:rPr lang="en-US" smtClean="0"/>
              <a:pPr/>
              <a:t>5/25/2016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FAF3-9DEB-44B7-A359-27449D6BEA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9B4D3-DBC4-4563-A9E7-77C1943979EF}" type="datetimeFigureOut">
              <a:rPr lang="en-US" smtClean="0"/>
              <a:pPr/>
              <a:t>5/25/2016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FAF3-9DEB-44B7-A359-27449D6BE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9B4D3-DBC4-4563-A9E7-77C1943979EF}" type="datetimeFigureOut">
              <a:rPr lang="en-US" smtClean="0"/>
              <a:pPr/>
              <a:t>5/25/2016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FAF3-9DEB-44B7-A359-27449D6BE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9B4D3-DBC4-4563-A9E7-77C1943979EF}" type="datetimeFigureOut">
              <a:rPr lang="en-US" smtClean="0"/>
              <a:pPr/>
              <a:t>5/25/2016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FAF3-9DEB-44B7-A359-27449D6BEA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9B4D3-DBC4-4563-A9E7-77C1943979EF}" type="datetimeFigureOut">
              <a:rPr lang="en-US" smtClean="0"/>
              <a:pPr/>
              <a:t>5/25/2016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211FAF3-9DEB-44B7-A359-27449D6BEA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FC9B4D3-DBC4-4563-A9E7-77C1943979EF}" type="datetimeFigureOut">
              <a:rPr lang="en-US" smtClean="0"/>
              <a:pPr/>
              <a:t>5/25/2016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211FAF3-9DEB-44B7-A359-27449D6BE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9B4D3-DBC4-4563-A9E7-77C1943979EF}" type="datetimeFigureOut">
              <a:rPr lang="en-US" smtClean="0"/>
              <a:pPr/>
              <a:t>5/25/2016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1FAF3-9DEB-44B7-A359-27449D6BE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Line Generation by Quarter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</p:nvPr>
        </p:nvGraphicFramePr>
        <p:xfrm>
          <a:off x="914400" y="523876"/>
          <a:ext cx="7315200" cy="4342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2438400"/>
                <a:gridCol w="2438400"/>
              </a:tblGrid>
              <a:tr h="137161">
                <a:tc>
                  <a:txBody>
                    <a:bodyPr/>
                    <a:lstStyle/>
                    <a:p>
                      <a:r>
                        <a:rPr lang="en-US" sz="1700" kern="1100" dirty="0" smtClean="0"/>
                        <a:t>Quarter</a:t>
                      </a:r>
                      <a:endParaRPr lang="en-US" sz="1700" kern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kern="1100" dirty="0" smtClean="0"/>
                        <a:t>Number of lines (genes)</a:t>
                      </a:r>
                      <a:endParaRPr lang="en-US" sz="1700" kern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kern="1100" dirty="0" smtClean="0"/>
                        <a:t>Lines</a:t>
                      </a:r>
                    </a:p>
                  </a:txBody>
                  <a:tcPr/>
                </a:tc>
              </a:tr>
              <a:tr h="3295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kern="1100" dirty="0">
                          <a:solidFill>
                            <a:srgbClr val="000000"/>
                          </a:solidFill>
                          <a:latin typeface="Calibri"/>
                        </a:rPr>
                        <a:t>Yr1 </a:t>
                      </a:r>
                      <a:r>
                        <a:rPr lang="en-US" sz="1000" b="0" i="0" u="none" strike="noStrike" kern="11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(1Oct 2012 – 30Sept 2013)</a:t>
                      </a:r>
                      <a:endParaRPr lang="en-US" sz="1000" b="0" i="0" u="none" strike="noStrike" kern="11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kern="11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en-US" sz="1000" b="0" i="0" u="none" strike="noStrike" kern="11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kern="11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OP492 - </a:t>
                      </a:r>
                      <a:r>
                        <a:rPr lang="nl-NL" sz="1000" b="0" i="0" u="none" strike="noStrike" kern="11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OP504</a:t>
                      </a:r>
                      <a:endParaRPr lang="nl-NL" sz="1000" b="0" i="0" u="none" strike="noStrike" kern="110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en-US" sz="1000" b="0" i="0" u="none" strike="noStrike" kern="11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00583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kern="1100" dirty="0">
                          <a:solidFill>
                            <a:srgbClr val="000000"/>
                          </a:solidFill>
                          <a:latin typeface="Calibri"/>
                        </a:rPr>
                        <a:t>Yr2 </a:t>
                      </a:r>
                      <a:r>
                        <a:rPr lang="en-US" sz="1000" b="0" i="0" u="none" strike="noStrike" kern="11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n-US" sz="1000" b="0" i="0" u="none" strike="noStrike" kern="1100" smtClean="0">
                          <a:solidFill>
                            <a:srgbClr val="000000"/>
                          </a:solidFill>
                          <a:latin typeface="Calibri"/>
                        </a:rPr>
                        <a:t>1Oct 2013 – 30Sept </a:t>
                      </a:r>
                      <a:r>
                        <a:rPr lang="en-US" sz="1000" b="0" i="0" u="none" strike="noStrike" kern="11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2014)</a:t>
                      </a:r>
                      <a:endParaRPr lang="en-US" sz="1000" b="0" i="0" u="none" strike="noStrike" kern="11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kern="1100" smtClean="0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  <a:endParaRPr lang="en-US" sz="1000" b="0" i="0" u="none" strike="noStrike" kern="11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000" b="0" i="0" u="none" strike="noStrike" kern="11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OP505</a:t>
                      </a:r>
                      <a:r>
                        <a:rPr lang="nl-NL" sz="1000" b="0" i="0" u="none" strike="noStrike" kern="1100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- </a:t>
                      </a:r>
                      <a:r>
                        <a:rPr lang="nl-NL" sz="1000" b="0" i="0" u="none" strike="noStrike" kern="11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OP535</a:t>
                      </a:r>
                      <a:endParaRPr lang="nl-NL" sz="1000" b="0" i="0" u="none" strike="noStrike" kern="110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117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kern="11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Yr3 (1Oct 2014</a:t>
                      </a:r>
                      <a:r>
                        <a:rPr lang="en-US" sz="1000" b="0" i="0" u="none" strike="noStrike" kern="1100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– </a:t>
                      </a:r>
                      <a:r>
                        <a:rPr lang="en-US" sz="1000" b="0" i="0" u="none" strike="noStrike" kern="1100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30Sep 2015</a:t>
                      </a:r>
                      <a:r>
                        <a:rPr lang="en-US" sz="1000" b="0" i="0" u="none" strike="noStrike" kern="11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n-US" sz="1000" b="0" i="0" u="none" strike="noStrike" kern="11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kern="1100" smtClean="0">
                          <a:solidFill>
                            <a:srgbClr val="000000"/>
                          </a:solidFill>
                          <a:latin typeface="Calibri"/>
                        </a:rPr>
                        <a:t>73 </a:t>
                      </a:r>
                      <a:r>
                        <a:rPr lang="en-US" sz="1000" b="0" i="0" u="none" strike="noStrike" kern="11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(54 unique</a:t>
                      </a:r>
                      <a:r>
                        <a:rPr lang="en-US" sz="1000" b="0" i="0" u="none" strike="noStrike" kern="1100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genes)</a:t>
                      </a:r>
                      <a:endParaRPr lang="en-US" sz="1000" b="0" i="0" u="none" strike="noStrike" kern="11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kern="11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OP536 - O</a:t>
                      </a:r>
                      <a:r>
                        <a:rPr lang="en-US" sz="1000" b="0" i="0" u="none" strike="noStrike" kern="1100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P608</a:t>
                      </a:r>
                      <a:endParaRPr lang="en-US" sz="1000" b="0" i="0" u="none" strike="noStrike" kern="110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771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kern="11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Yr4</a:t>
                      </a:r>
                      <a:r>
                        <a:rPr lang="en-US" sz="1000" b="0" i="0" u="none" strike="noStrike" kern="1100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(1Oct – </a:t>
                      </a:r>
                      <a:r>
                        <a:rPr lang="en-US" sz="1000" b="0" i="0" u="none" strike="noStrike" kern="1100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31Dec 2015</a:t>
                      </a:r>
                      <a:r>
                        <a:rPr lang="en-US" sz="1000" b="0" i="0" u="none" strike="noStrike" kern="1100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n-US" sz="1000" b="0" i="0" u="none" strike="noStrike" kern="11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kern="11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22 (15 unique genes)</a:t>
                      </a:r>
                      <a:endParaRPr lang="en-US" sz="1000" b="0" i="0" u="none" strike="noStrike" kern="11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kern="11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OP609 - </a:t>
                      </a:r>
                      <a:r>
                        <a:rPr lang="en-US" sz="1000" b="0" i="0" u="none" strike="noStrike" kern="1100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OP630</a:t>
                      </a:r>
                      <a:endParaRPr lang="en-US" sz="1000" b="0" i="0" u="none" strike="noStrike" kern="11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771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kern="11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Yr4</a:t>
                      </a:r>
                      <a:r>
                        <a:rPr lang="en-US" sz="1000" b="0" i="0" u="none" strike="noStrike" kern="1100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(1Jan – </a:t>
                      </a:r>
                      <a:r>
                        <a:rPr lang="en-US" sz="1000" b="0" i="0" u="none" strike="noStrike" kern="1100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31March </a:t>
                      </a:r>
                      <a:r>
                        <a:rPr lang="en-US" sz="1000" b="0" i="0" u="none" strike="noStrike" kern="1100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2016)</a:t>
                      </a:r>
                      <a:endParaRPr lang="en-US" sz="1000" b="0" i="0" u="none" strike="noStrike" kern="11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kern="11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35 (33 unique</a:t>
                      </a:r>
                      <a:r>
                        <a:rPr lang="en-US" sz="1000" b="0" i="0" u="none" strike="noStrike" kern="1100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genes)</a:t>
                      </a:r>
                      <a:endParaRPr lang="en-US" sz="1000" b="0" i="0" u="none" strike="noStrike" kern="11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kern="11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OP631</a:t>
                      </a:r>
                      <a:r>
                        <a:rPr lang="en-US" sz="1000" b="0" i="0" u="none" strike="noStrike" kern="1100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- OP667 </a:t>
                      </a:r>
                      <a:endParaRPr lang="en-US" sz="1000" b="0" i="0" u="none" strike="noStrike" kern="11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771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kern="11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Yr4</a:t>
                      </a:r>
                      <a:r>
                        <a:rPr lang="en-US" sz="1000" b="0" i="0" u="none" strike="noStrike" kern="1100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(1Apr – Present 2016)</a:t>
                      </a:r>
                      <a:endParaRPr lang="en-US" sz="1000" b="0" i="0" u="none" strike="noStrike" kern="11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kern="11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30 (26 unique</a:t>
                      </a:r>
                      <a:r>
                        <a:rPr lang="en-US" sz="1000" b="0" i="0" u="none" strike="noStrike" kern="1100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genes)</a:t>
                      </a:r>
                      <a:endParaRPr lang="en-US" sz="1000" b="0" i="0" u="none" strike="noStrike" kern="11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kern="11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OP668 -  OP697 *</a:t>
                      </a:r>
                      <a:endParaRPr lang="en-US" sz="1000" b="0" i="0" u="none" strike="noStrike" kern="11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66800" y="6096000"/>
            <a:ext cx="2896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Not all lines have been shipped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TF Targets 924</a:t>
            </a:r>
          </a:p>
          <a:p>
            <a:r>
              <a:rPr lang="en-US" dirty="0" smtClean="0"/>
              <a:t>Discontinued </a:t>
            </a:r>
            <a:r>
              <a:rPr lang="en-US" dirty="0" smtClean="0"/>
              <a:t>211</a:t>
            </a:r>
            <a:endParaRPr lang="en-US" dirty="0" smtClean="0"/>
          </a:p>
          <a:p>
            <a:pPr lvl="1"/>
            <a:r>
              <a:rPr lang="en-US" dirty="0" smtClean="0"/>
              <a:t>NHR’s 201</a:t>
            </a:r>
          </a:p>
          <a:p>
            <a:pPr lvl="1"/>
            <a:r>
              <a:rPr lang="en-US" dirty="0" smtClean="0"/>
              <a:t>Low DCPM 10</a:t>
            </a:r>
          </a:p>
          <a:p>
            <a:r>
              <a:rPr lang="en-US" dirty="0" smtClean="0"/>
              <a:t>No </a:t>
            </a:r>
            <a:r>
              <a:rPr lang="en-US" dirty="0" err="1" smtClean="0"/>
              <a:t>Fosmid</a:t>
            </a:r>
            <a:r>
              <a:rPr lang="en-US" dirty="0" smtClean="0"/>
              <a:t> Available 173</a:t>
            </a:r>
          </a:p>
          <a:p>
            <a:r>
              <a:rPr lang="en-US" dirty="0" smtClean="0"/>
              <a:t>Active Targets 540</a:t>
            </a:r>
          </a:p>
          <a:p>
            <a:pPr lvl="1"/>
            <a:r>
              <a:rPr lang="en-US" smtClean="0"/>
              <a:t>Complete 323</a:t>
            </a:r>
            <a:endParaRPr lang="en-US" dirty="0" smtClean="0"/>
          </a:p>
          <a:p>
            <a:pPr lvl="1"/>
            <a:r>
              <a:rPr lang="en-US" dirty="0" err="1" smtClean="0"/>
              <a:t>Cytoplasmic</a:t>
            </a:r>
            <a:r>
              <a:rPr lang="en-US" dirty="0" smtClean="0"/>
              <a:t> 45</a:t>
            </a:r>
          </a:p>
          <a:p>
            <a:pPr lvl="1"/>
            <a:r>
              <a:rPr lang="en-US" dirty="0" smtClean="0"/>
              <a:t>DNA Prep 72</a:t>
            </a:r>
          </a:p>
          <a:p>
            <a:pPr lvl="1"/>
            <a:r>
              <a:rPr lang="en-US" dirty="0" smtClean="0"/>
              <a:t>Bombing 73</a:t>
            </a:r>
          </a:p>
          <a:p>
            <a:pPr lvl="1"/>
            <a:r>
              <a:rPr lang="en-US" dirty="0" smtClean="0"/>
              <a:t>Screening 27</a:t>
            </a:r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dirty="0" smtClean="0"/>
              <a:t>68% of available targets have line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335509" y="-78498"/>
            <a:ext cx="6918925" cy="11450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US" sz="2900" dirty="0"/>
              <a:t>Summary of RNA-</a:t>
            </a:r>
            <a:r>
              <a:rPr lang="en-US" sz="2900" dirty="0" err="1"/>
              <a:t>Seq</a:t>
            </a:r>
            <a:r>
              <a:rPr lang="en-US" sz="2900" dirty="0"/>
              <a:t> </a:t>
            </a:r>
            <a:r>
              <a:rPr lang="en-US" sz="2900" dirty="0" smtClean="0"/>
              <a:t>progress</a:t>
            </a:r>
            <a:endParaRPr lang="en-US" sz="2900" dirty="0"/>
          </a:p>
        </p:txBody>
      </p:sp>
      <p:sp>
        <p:nvSpPr>
          <p:cNvPr id="9" name="TextBox 8"/>
          <p:cNvSpPr txBox="1"/>
          <p:nvPr/>
        </p:nvSpPr>
        <p:spPr>
          <a:xfrm>
            <a:off x="570017" y="1034848"/>
            <a:ext cx="8180281" cy="1253307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r>
              <a:rPr lang="en-US" sz="2000" u="sng" dirty="0" smtClean="0">
                <a:solidFill>
                  <a:srgbClr val="800000"/>
                </a:solidFill>
              </a:rPr>
              <a:t>C. Elegans datasets</a:t>
            </a:r>
          </a:p>
          <a:p>
            <a:endParaRPr lang="en-US" sz="2000" dirty="0">
              <a:solidFill>
                <a:srgbClr val="800000"/>
              </a:solidFill>
            </a:endParaRPr>
          </a:p>
          <a:p>
            <a:endParaRPr lang="en-US" sz="2000" dirty="0" smtClean="0">
              <a:solidFill>
                <a:srgbClr val="800000"/>
              </a:solidFill>
            </a:endParaRPr>
          </a:p>
          <a:p>
            <a:endParaRPr lang="en-US" sz="1500" dirty="0">
              <a:solidFill>
                <a:srgbClr val="80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68115603"/>
              </p:ext>
            </p:extLst>
          </p:nvPr>
        </p:nvGraphicFramePr>
        <p:xfrm>
          <a:off x="570018" y="1592892"/>
          <a:ext cx="8085600" cy="45093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95200"/>
                <a:gridCol w="2695200"/>
                <a:gridCol w="2695200"/>
              </a:tblGrid>
              <a:tr h="525367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800000"/>
                          </a:solidFill>
                        </a:rPr>
                        <a:t>High-depth sequencing 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800000"/>
                          </a:solidFill>
                        </a:rPr>
                        <a:t>(~20 million PE reads):</a:t>
                      </a:r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800000"/>
                          </a:solidFill>
                        </a:rPr>
                        <a:t>Low-depth sequencing</a:t>
                      </a:r>
                      <a:r>
                        <a:rPr lang="en-US" sz="1500" baseline="0" dirty="0" smtClean="0">
                          <a:solidFill>
                            <a:srgbClr val="800000"/>
                          </a:solidFill>
                        </a:rPr>
                        <a:t> 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800000"/>
                          </a:solidFill>
                        </a:rPr>
                        <a:t>(~1 million</a:t>
                      </a:r>
                      <a:r>
                        <a:rPr lang="en-US" sz="1500" baseline="0" dirty="0" smtClean="0">
                          <a:solidFill>
                            <a:srgbClr val="800000"/>
                          </a:solidFill>
                        </a:rPr>
                        <a:t> SE</a:t>
                      </a:r>
                      <a:r>
                        <a:rPr lang="en-US" sz="1500" dirty="0" smtClean="0">
                          <a:solidFill>
                            <a:srgbClr val="800000"/>
                          </a:solidFill>
                        </a:rPr>
                        <a:t> reads):</a:t>
                      </a:r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800000"/>
                          </a:solidFill>
                        </a:rPr>
                        <a:t>Pending:</a:t>
                      </a:r>
                      <a:endParaRPr lang="en-US" sz="1500" dirty="0">
                        <a:solidFill>
                          <a:srgbClr val="800000"/>
                        </a:solidFill>
                      </a:endParaRPr>
                    </a:p>
                  </a:txBody>
                  <a:tcPr marL="82944" marR="82944" marT="41476" marB="41476"/>
                </a:tc>
              </a:tr>
              <a:tr h="3843476">
                <a:tc>
                  <a:txBody>
                    <a:bodyPr/>
                    <a:lstStyle/>
                    <a:p>
                      <a:r>
                        <a:rPr lang="is-IS" sz="1500" dirty="0" smtClean="0">
                          <a:solidFill>
                            <a:srgbClr val="800000"/>
                          </a:solidFill>
                        </a:rPr>
                        <a:t>ceh-30</a:t>
                      </a:r>
                      <a:br>
                        <a:rPr lang="is-IS" sz="1500" dirty="0" smtClean="0">
                          <a:solidFill>
                            <a:srgbClr val="800000"/>
                          </a:solidFill>
                        </a:rPr>
                      </a:br>
                      <a:r>
                        <a:rPr lang="is-IS" sz="1500" dirty="0" smtClean="0">
                          <a:solidFill>
                            <a:srgbClr val="800000"/>
                          </a:solidFill>
                        </a:rPr>
                        <a:t>fkh-10</a:t>
                      </a:r>
                      <a:br>
                        <a:rPr lang="is-IS" sz="1500" dirty="0" smtClean="0">
                          <a:solidFill>
                            <a:srgbClr val="800000"/>
                          </a:solidFill>
                        </a:rPr>
                      </a:br>
                      <a:r>
                        <a:rPr lang="is-IS" sz="1500" dirty="0" smtClean="0">
                          <a:solidFill>
                            <a:srgbClr val="800000"/>
                          </a:solidFill>
                        </a:rPr>
                        <a:t>tbx-7</a:t>
                      </a:r>
                      <a:br>
                        <a:rPr lang="is-IS" sz="1500" dirty="0" smtClean="0">
                          <a:solidFill>
                            <a:srgbClr val="800000"/>
                          </a:solidFill>
                        </a:rPr>
                      </a:br>
                      <a:r>
                        <a:rPr lang="is-IS" sz="1500" dirty="0" smtClean="0">
                          <a:solidFill>
                            <a:srgbClr val="800000"/>
                          </a:solidFill>
                        </a:rPr>
                        <a:t>pqm-1</a:t>
                      </a:r>
                      <a:br>
                        <a:rPr lang="is-IS" sz="1500" dirty="0" smtClean="0">
                          <a:solidFill>
                            <a:srgbClr val="800000"/>
                          </a:solidFill>
                        </a:rPr>
                      </a:br>
                      <a:r>
                        <a:rPr lang="is-IS" sz="1500" dirty="0" smtClean="0">
                          <a:solidFill>
                            <a:srgbClr val="800000"/>
                          </a:solidFill>
                        </a:rPr>
                        <a:t>fax-1</a:t>
                      </a:r>
                      <a:br>
                        <a:rPr lang="is-IS" sz="1500" dirty="0" smtClean="0">
                          <a:solidFill>
                            <a:srgbClr val="800000"/>
                          </a:solidFill>
                        </a:rPr>
                      </a:br>
                      <a:r>
                        <a:rPr lang="is-IS" sz="1500" dirty="0" smtClean="0">
                          <a:solidFill>
                            <a:srgbClr val="800000"/>
                          </a:solidFill>
                        </a:rPr>
                        <a:t>blmp-1</a:t>
                      </a:r>
                      <a:br>
                        <a:rPr lang="is-IS" sz="1500" dirty="0" smtClean="0">
                          <a:solidFill>
                            <a:srgbClr val="800000"/>
                          </a:solidFill>
                        </a:rPr>
                      </a:br>
                      <a:r>
                        <a:rPr lang="is-IS" sz="1500" dirty="0" smtClean="0">
                          <a:solidFill>
                            <a:srgbClr val="800000"/>
                          </a:solidFill>
                        </a:rPr>
                        <a:t>mec-3</a:t>
                      </a:r>
                      <a:br>
                        <a:rPr lang="is-IS" sz="1500" dirty="0" smtClean="0">
                          <a:solidFill>
                            <a:srgbClr val="800000"/>
                          </a:solidFill>
                        </a:rPr>
                      </a:br>
                      <a:r>
                        <a:rPr lang="is-IS" sz="1500" dirty="0" smtClean="0">
                          <a:solidFill>
                            <a:srgbClr val="800000"/>
                          </a:solidFill>
                        </a:rPr>
                        <a:t>ceh-2</a:t>
                      </a:r>
                      <a:br>
                        <a:rPr lang="is-IS" sz="1500" dirty="0" smtClean="0">
                          <a:solidFill>
                            <a:srgbClr val="800000"/>
                          </a:solidFill>
                        </a:rPr>
                      </a:br>
                      <a:r>
                        <a:rPr lang="is-IS" sz="1500" dirty="0" smtClean="0">
                          <a:solidFill>
                            <a:srgbClr val="800000"/>
                          </a:solidFill>
                        </a:rPr>
                        <a:t>ces-1</a:t>
                      </a:r>
                      <a:br>
                        <a:rPr lang="is-IS" sz="1500" dirty="0" smtClean="0">
                          <a:solidFill>
                            <a:srgbClr val="800000"/>
                          </a:solidFill>
                        </a:rPr>
                      </a:br>
                      <a:r>
                        <a:rPr lang="is-IS" sz="1500" dirty="0" smtClean="0">
                          <a:solidFill>
                            <a:srgbClr val="800000"/>
                          </a:solidFill>
                        </a:rPr>
                        <a:t>C08G9.2</a:t>
                      </a:r>
                      <a:br>
                        <a:rPr lang="is-IS" sz="1500" dirty="0" smtClean="0">
                          <a:solidFill>
                            <a:srgbClr val="800000"/>
                          </a:solidFill>
                        </a:rPr>
                      </a:br>
                      <a:r>
                        <a:rPr lang="is-IS" sz="1500" dirty="0" smtClean="0">
                          <a:solidFill>
                            <a:srgbClr val="800000"/>
                          </a:solidFill>
                        </a:rPr>
                        <a:t>ceh-31</a:t>
                      </a:r>
                      <a:br>
                        <a:rPr lang="is-IS" sz="1500" dirty="0" smtClean="0">
                          <a:solidFill>
                            <a:srgbClr val="800000"/>
                          </a:solidFill>
                        </a:rPr>
                      </a:br>
                      <a:r>
                        <a:rPr lang="is-IS" sz="1500" dirty="0" smtClean="0">
                          <a:solidFill>
                            <a:srgbClr val="800000"/>
                          </a:solidFill>
                        </a:rPr>
                        <a:t>pag-3</a:t>
                      </a:r>
                      <a:br>
                        <a:rPr lang="is-IS" sz="1500" dirty="0" smtClean="0">
                          <a:solidFill>
                            <a:srgbClr val="800000"/>
                          </a:solidFill>
                        </a:rPr>
                      </a:br>
                      <a:r>
                        <a:rPr lang="is-IS" sz="1500" dirty="0" smtClean="0">
                          <a:solidFill>
                            <a:srgbClr val="800000"/>
                          </a:solidFill>
                        </a:rPr>
                        <a:t>rnt-1</a:t>
                      </a:r>
                      <a:br>
                        <a:rPr lang="is-IS" sz="1500" dirty="0" smtClean="0">
                          <a:solidFill>
                            <a:srgbClr val="800000"/>
                          </a:solidFill>
                        </a:rPr>
                      </a:br>
                      <a:r>
                        <a:rPr lang="is-IS" sz="1500" dirty="0" smtClean="0">
                          <a:solidFill>
                            <a:srgbClr val="800000"/>
                          </a:solidFill>
                        </a:rPr>
                        <a:t>mab-5</a:t>
                      </a:r>
                      <a:br>
                        <a:rPr lang="is-IS" sz="1500" dirty="0" smtClean="0">
                          <a:solidFill>
                            <a:srgbClr val="800000"/>
                          </a:solidFill>
                        </a:rPr>
                      </a:br>
                      <a:r>
                        <a:rPr lang="is-IS" sz="1500" dirty="0" smtClean="0">
                          <a:solidFill>
                            <a:srgbClr val="800000"/>
                          </a:solidFill>
                        </a:rPr>
                        <a:t>ceh-14</a:t>
                      </a:r>
                    </a:p>
                    <a:p>
                      <a:r>
                        <a:rPr lang="en-US" sz="1500" dirty="0" smtClean="0">
                          <a:solidFill>
                            <a:srgbClr val="800000"/>
                          </a:solidFill>
                        </a:rPr>
                        <a:t>dve-1</a:t>
                      </a:r>
                      <a:endParaRPr lang="is-IS" sz="1500" dirty="0" smtClean="0">
                        <a:solidFill>
                          <a:srgbClr val="800000"/>
                        </a:solidFill>
                      </a:endParaRPr>
                    </a:p>
                    <a:p>
                      <a:r>
                        <a:rPr lang="is-IS" sz="1500" dirty="0" smtClean="0">
                          <a:solidFill>
                            <a:srgbClr val="800000"/>
                          </a:solidFill>
                        </a:rPr>
                        <a:t>WT</a:t>
                      </a:r>
                      <a:r>
                        <a:rPr lang="is-IS" sz="1500" baseline="0" dirty="0" smtClean="0">
                          <a:solidFill>
                            <a:srgbClr val="800000"/>
                          </a:solidFill>
                        </a:rPr>
                        <a:t> time series (510-900 min)</a:t>
                      </a:r>
                      <a:endParaRPr lang="en-US" sz="1500" dirty="0">
                        <a:solidFill>
                          <a:srgbClr val="800000"/>
                        </a:solidFill>
                      </a:endParaRPr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800000"/>
                          </a:solidFill>
                        </a:rPr>
                        <a:t>elt-4</a:t>
                      </a:r>
                      <a:br>
                        <a:rPr lang="en-US" sz="1500" dirty="0" smtClean="0">
                          <a:solidFill>
                            <a:srgbClr val="800000"/>
                          </a:solidFill>
                        </a:rPr>
                      </a:br>
                      <a:r>
                        <a:rPr lang="en-US" sz="1500" dirty="0" smtClean="0">
                          <a:solidFill>
                            <a:srgbClr val="800000"/>
                          </a:solidFill>
                        </a:rPr>
                        <a:t>lim-6</a:t>
                      </a:r>
                    </a:p>
                    <a:p>
                      <a:r>
                        <a:rPr lang="en-US" sz="1500" dirty="0" smtClean="0">
                          <a:solidFill>
                            <a:srgbClr val="800000"/>
                          </a:solidFill>
                        </a:rPr>
                        <a:t>lin-11</a:t>
                      </a:r>
                    </a:p>
                    <a:p>
                      <a:r>
                        <a:rPr lang="en-US" sz="1500" dirty="0" smtClean="0">
                          <a:solidFill>
                            <a:srgbClr val="800000"/>
                          </a:solidFill>
                        </a:rPr>
                        <a:t>ceh-18</a:t>
                      </a:r>
                      <a:br>
                        <a:rPr lang="en-US" sz="1500" dirty="0" smtClean="0">
                          <a:solidFill>
                            <a:srgbClr val="800000"/>
                          </a:solidFill>
                        </a:rPr>
                      </a:br>
                      <a:r>
                        <a:rPr lang="en-US" sz="1500" dirty="0" smtClean="0">
                          <a:solidFill>
                            <a:srgbClr val="800000"/>
                          </a:solidFill>
                        </a:rPr>
                        <a:t/>
                      </a:r>
                      <a:br>
                        <a:rPr lang="en-US" sz="1500" dirty="0" smtClean="0">
                          <a:solidFill>
                            <a:srgbClr val="800000"/>
                          </a:solidFill>
                        </a:rPr>
                      </a:br>
                      <a:endParaRPr lang="en-US" sz="1500" dirty="0">
                        <a:solidFill>
                          <a:srgbClr val="800000"/>
                        </a:solidFill>
                      </a:endParaRPr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800000"/>
                          </a:solidFill>
                        </a:rPr>
                        <a:t>zip-5</a:t>
                      </a:r>
                      <a:br>
                        <a:rPr lang="en-US" sz="1500" dirty="0" smtClean="0">
                          <a:solidFill>
                            <a:srgbClr val="800000"/>
                          </a:solidFill>
                        </a:rPr>
                      </a:br>
                      <a:r>
                        <a:rPr lang="en-US" sz="1500" dirty="0" smtClean="0">
                          <a:solidFill>
                            <a:srgbClr val="800000"/>
                          </a:solidFill>
                        </a:rPr>
                        <a:t>unc-42</a:t>
                      </a:r>
                      <a:br>
                        <a:rPr lang="en-US" sz="1500" dirty="0" smtClean="0">
                          <a:solidFill>
                            <a:srgbClr val="800000"/>
                          </a:solidFill>
                        </a:rPr>
                      </a:br>
                      <a:r>
                        <a:rPr lang="en-US" sz="1500" dirty="0" smtClean="0">
                          <a:solidFill>
                            <a:srgbClr val="800000"/>
                          </a:solidFill>
                        </a:rPr>
                        <a:t>hlh-15</a:t>
                      </a:r>
                      <a:br>
                        <a:rPr lang="en-US" sz="1500" dirty="0" smtClean="0">
                          <a:solidFill>
                            <a:srgbClr val="800000"/>
                          </a:solidFill>
                        </a:rPr>
                      </a:br>
                      <a:r>
                        <a:rPr lang="en-US" sz="1500" dirty="0" smtClean="0">
                          <a:solidFill>
                            <a:srgbClr val="800000"/>
                          </a:solidFill>
                        </a:rPr>
                        <a:t>unc-3</a:t>
                      </a:r>
                      <a:br>
                        <a:rPr lang="en-US" sz="1500" dirty="0" smtClean="0">
                          <a:solidFill>
                            <a:srgbClr val="800000"/>
                          </a:solidFill>
                        </a:rPr>
                      </a:br>
                      <a:r>
                        <a:rPr lang="en-US" sz="1500" dirty="0" smtClean="0">
                          <a:solidFill>
                            <a:srgbClr val="800000"/>
                          </a:solidFill>
                        </a:rPr>
                        <a:t>fkh-6</a:t>
                      </a:r>
                      <a:endParaRPr lang="en-US" sz="1500" dirty="0">
                        <a:solidFill>
                          <a:srgbClr val="800000"/>
                        </a:solidFill>
                      </a:endParaRPr>
                    </a:p>
                  </a:txBody>
                  <a:tcPr marL="82944" marR="82944" marT="41476" marB="4147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9526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335509" y="-78498"/>
            <a:ext cx="6918925" cy="11450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en-US" sz="2900" dirty="0"/>
              <a:t>Summary of RNA-</a:t>
            </a:r>
            <a:r>
              <a:rPr lang="en-US" sz="2900" dirty="0" err="1"/>
              <a:t>Seq</a:t>
            </a:r>
            <a:r>
              <a:rPr lang="en-US" sz="2900" dirty="0"/>
              <a:t> </a:t>
            </a:r>
            <a:r>
              <a:rPr lang="en-US" sz="2900" dirty="0" smtClean="0"/>
              <a:t>progress</a:t>
            </a:r>
            <a:endParaRPr lang="en-US" sz="2900" dirty="0"/>
          </a:p>
        </p:txBody>
      </p:sp>
      <p:sp>
        <p:nvSpPr>
          <p:cNvPr id="9" name="TextBox 8"/>
          <p:cNvSpPr txBox="1"/>
          <p:nvPr/>
        </p:nvSpPr>
        <p:spPr>
          <a:xfrm>
            <a:off x="570017" y="1230959"/>
            <a:ext cx="8180281" cy="1253307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r>
              <a:rPr lang="en-US" sz="2000" u="sng" dirty="0">
                <a:solidFill>
                  <a:srgbClr val="000090"/>
                </a:solidFill>
              </a:rPr>
              <a:t>Drosophila datasets</a:t>
            </a:r>
            <a:endParaRPr lang="en-US" sz="2000" dirty="0">
              <a:solidFill>
                <a:srgbClr val="800000"/>
              </a:solidFill>
            </a:endParaRPr>
          </a:p>
          <a:p>
            <a:endParaRPr lang="en-US" sz="2000" dirty="0">
              <a:solidFill>
                <a:srgbClr val="800000"/>
              </a:solidFill>
            </a:endParaRPr>
          </a:p>
          <a:p>
            <a:endParaRPr lang="en-US" sz="2000" dirty="0" smtClean="0">
              <a:solidFill>
                <a:srgbClr val="800000"/>
              </a:solidFill>
            </a:endParaRPr>
          </a:p>
          <a:p>
            <a:endParaRPr lang="en-US" sz="1500" dirty="0">
              <a:solidFill>
                <a:srgbClr val="80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15679921"/>
              </p:ext>
            </p:extLst>
          </p:nvPr>
        </p:nvGraphicFramePr>
        <p:xfrm>
          <a:off x="570017" y="1789004"/>
          <a:ext cx="6391005" cy="14312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95200"/>
                <a:gridCol w="3695805"/>
              </a:tblGrid>
              <a:tr h="662465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000090"/>
                          </a:solidFill>
                        </a:rPr>
                        <a:t>High-depth sequencing </a:t>
                      </a:r>
                    </a:p>
                    <a:p>
                      <a:r>
                        <a:rPr lang="en-US" sz="1500" dirty="0" smtClean="0">
                          <a:solidFill>
                            <a:srgbClr val="000090"/>
                          </a:solidFill>
                        </a:rPr>
                        <a:t>(~20 million PE reads):</a:t>
                      </a:r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000090"/>
                          </a:solidFill>
                        </a:rPr>
                        <a:t>Pending:</a:t>
                      </a:r>
                    </a:p>
                  </a:txBody>
                  <a:tcPr marL="82944" marR="82944" marT="41476" marB="41476"/>
                </a:tc>
              </a:tr>
              <a:tr h="746574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000090"/>
                          </a:solidFill>
                        </a:rPr>
                        <a:t>Twist </a:t>
                      </a:r>
                      <a:r>
                        <a:rPr lang="en-US" sz="1500" dirty="0" err="1" smtClean="0">
                          <a:solidFill>
                            <a:srgbClr val="000090"/>
                          </a:solidFill>
                        </a:rPr>
                        <a:t>RNAi</a:t>
                      </a:r>
                      <a:r>
                        <a:rPr lang="en-US" sz="1500" dirty="0" smtClean="0">
                          <a:solidFill>
                            <a:srgbClr val="000090"/>
                          </a:solidFill>
                        </a:rPr>
                        <a:t> + control</a:t>
                      </a:r>
                    </a:p>
                    <a:p>
                      <a:r>
                        <a:rPr lang="en-US" sz="1500" dirty="0" smtClean="0">
                          <a:solidFill>
                            <a:srgbClr val="000090"/>
                          </a:solidFill>
                        </a:rPr>
                        <a:t>Nautilus </a:t>
                      </a:r>
                      <a:r>
                        <a:rPr lang="en-US" sz="1500" dirty="0" err="1" smtClean="0">
                          <a:solidFill>
                            <a:srgbClr val="000090"/>
                          </a:solidFill>
                        </a:rPr>
                        <a:t>RNAi</a:t>
                      </a:r>
                      <a:r>
                        <a:rPr lang="en-US" sz="1500" dirty="0" smtClean="0">
                          <a:solidFill>
                            <a:srgbClr val="000090"/>
                          </a:solidFill>
                        </a:rPr>
                        <a:t> + control</a:t>
                      </a:r>
                    </a:p>
                    <a:p>
                      <a:r>
                        <a:rPr lang="en-US" sz="1500" dirty="0" smtClean="0">
                          <a:solidFill>
                            <a:srgbClr val="000090"/>
                          </a:solidFill>
                        </a:rPr>
                        <a:t>E5 </a:t>
                      </a:r>
                      <a:r>
                        <a:rPr lang="en-US" sz="1500" dirty="0" err="1" smtClean="0">
                          <a:solidFill>
                            <a:srgbClr val="000090"/>
                          </a:solidFill>
                        </a:rPr>
                        <a:t>RNAi</a:t>
                      </a:r>
                      <a:r>
                        <a:rPr lang="en-US" sz="1500" dirty="0" smtClean="0">
                          <a:solidFill>
                            <a:srgbClr val="000090"/>
                          </a:solidFill>
                        </a:rPr>
                        <a:t> + control</a:t>
                      </a:r>
                    </a:p>
                  </a:txBody>
                  <a:tcPr marL="82944" marR="82944" marT="41476" marB="41476"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000090"/>
                          </a:solidFill>
                        </a:rPr>
                        <a:t>Sens2</a:t>
                      </a:r>
                      <a:r>
                        <a:rPr lang="en-US" sz="1500" baseline="0" dirty="0" smtClean="0">
                          <a:solidFill>
                            <a:srgbClr val="000090"/>
                          </a:solidFill>
                        </a:rPr>
                        <a:t> </a:t>
                      </a:r>
                      <a:r>
                        <a:rPr lang="en-US" sz="1500" baseline="0" dirty="0" err="1" smtClean="0">
                          <a:solidFill>
                            <a:srgbClr val="000090"/>
                          </a:solidFill>
                        </a:rPr>
                        <a:t>RNAi</a:t>
                      </a:r>
                      <a:r>
                        <a:rPr lang="en-US" sz="1500" baseline="0" dirty="0" smtClean="0">
                          <a:solidFill>
                            <a:srgbClr val="000090"/>
                          </a:solidFill>
                        </a:rPr>
                        <a:t> + control (waiting for new kit)</a:t>
                      </a:r>
                      <a:endParaRPr lang="en-US" sz="1500" dirty="0" smtClean="0">
                        <a:solidFill>
                          <a:srgbClr val="000090"/>
                        </a:solidFill>
                      </a:endParaRPr>
                    </a:p>
                    <a:p>
                      <a:endParaRPr lang="en-US" sz="1500" dirty="0">
                        <a:solidFill>
                          <a:srgbClr val="800000"/>
                        </a:solidFill>
                      </a:endParaRPr>
                    </a:p>
                  </a:txBody>
                  <a:tcPr marL="82944" marR="82944" marT="41476" marB="4147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1806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5138</TotalTime>
  <Words>232</Words>
  <Application>Microsoft Office PowerPoint</Application>
  <PresentationFormat>On-screen Show (4:3)</PresentationFormat>
  <Paragraphs>63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Equity</vt:lpstr>
      <vt:lpstr>Office Theme</vt:lpstr>
      <vt:lpstr>Line Generation by Quarter</vt:lpstr>
      <vt:lpstr>Slide 2</vt:lpstr>
      <vt:lpstr>Slide 3</vt:lpstr>
      <vt:lpstr>Slide 4</vt:lpstr>
    </vt:vector>
  </TitlesOfParts>
  <Company>UW School of Medicine Dept of Genome Sciences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vafeados</dc:creator>
  <cp:lastModifiedBy>vafeados</cp:lastModifiedBy>
  <cp:revision>343</cp:revision>
  <dcterms:created xsi:type="dcterms:W3CDTF">2013-10-28T17:44:08Z</dcterms:created>
  <dcterms:modified xsi:type="dcterms:W3CDTF">2016-05-25T21:34:31Z</dcterms:modified>
</cp:coreProperties>
</file>