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60" r:id="rId2"/>
    <p:sldId id="261" r:id="rId3"/>
    <p:sldId id="262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692"/>
  </p:normalViewPr>
  <p:slideViewPr>
    <p:cSldViewPr snapToGrid="0" snapToObjects="1">
      <p:cViewPr varScale="1">
        <p:scale>
          <a:sx n="95" d="100"/>
          <a:sy n="95" d="100"/>
        </p:scale>
        <p:origin x="56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8043E-2713-C144-BA6B-03B1CA9CBFC8}" type="datetimeFigureOut">
              <a:rPr lang="en-US" smtClean="0"/>
              <a:t>5/24/16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FBC3E-00FD-474F-9F58-C5E6B5BD3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83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8353-4C08-F544-A1B7-568527BADA14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24/05/2016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4136-90D4-964A-B8F6-2876651198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298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A65C-B695-3345-8E07-037D27A983CE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24/05/2016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4136-90D4-964A-B8F6-2876651198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2443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C357-F64D-C143-8485-0AEA7ABE8241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24/05/2016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4136-90D4-964A-B8F6-2876651198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9037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90C3-7217-0841-84DB-779CE6739C78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24/05/2016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4136-90D4-964A-B8F6-2876651198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295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72A7-41E7-8C4B-ABBE-68127B2E14C8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24/05/2016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4136-90D4-964A-B8F6-2876651198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359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57C2-4574-CC42-BD94-BA9D15B80A31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24/05/2016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4136-90D4-964A-B8F6-2876651198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11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6C94-43CC-1348-AB2E-07B73F5E3092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24/05/2016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4136-90D4-964A-B8F6-2876651198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8845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7AFC-060B-C747-9470-8B48D6172E7D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24/05/2016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4136-90D4-964A-B8F6-2876651198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922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0369-2AFF-A849-B405-FBA1C843B704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24/05/2016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4136-90D4-964A-B8F6-2876651198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5467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2262-5C0E-CA4C-A071-1E1F5AEE1C82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24/05/2016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4136-90D4-964A-B8F6-2876651198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9336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E91B-1D2C-584A-88E1-82668BEC31FE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24/05/2016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4136-90D4-964A-B8F6-2876651198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4550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4AC1E-86D1-3349-AC39-806838205DF2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24/05/2016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E623E-B3A8-8944-9F63-321E437DA8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271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0090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761" y="777874"/>
            <a:ext cx="3760239" cy="24230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859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Calling transcribed </a:t>
            </a:r>
            <a:r>
              <a:rPr lang="en-US" dirty="0" err="1" smtClean="0"/>
              <a:t>pseudogenes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7874"/>
            <a:ext cx="5795682" cy="538657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100" dirty="0" smtClean="0"/>
              <a:t>Using </a:t>
            </a:r>
            <a:r>
              <a:rPr lang="en-US" sz="2100" b="1" dirty="0" smtClean="0"/>
              <a:t>RNA-</a:t>
            </a:r>
            <a:r>
              <a:rPr lang="en-US" sz="2100" b="1" dirty="0" err="1" smtClean="0"/>
              <a:t>seq</a:t>
            </a:r>
            <a:r>
              <a:rPr lang="en-US" sz="2100" b="1" dirty="0" smtClean="0"/>
              <a:t> data</a:t>
            </a:r>
          </a:p>
          <a:p>
            <a:pPr marL="857250" lvl="1" indent="-457200"/>
            <a:r>
              <a:rPr lang="en-US" sz="2100" dirty="0" smtClean="0"/>
              <a:t>Looking for a </a:t>
            </a:r>
            <a:r>
              <a:rPr lang="en-US" sz="2100" b="1" dirty="0" smtClean="0"/>
              <a:t>discordant expression</a:t>
            </a:r>
            <a:r>
              <a:rPr lang="en-US" sz="2100" dirty="0" smtClean="0"/>
              <a:t>:</a:t>
            </a:r>
            <a:endParaRPr lang="en-US" sz="2100" dirty="0"/>
          </a:p>
          <a:p>
            <a:pPr marL="1257300" lvl="2" indent="-457200"/>
            <a:r>
              <a:rPr lang="en-US" sz="2100" dirty="0"/>
              <a:t>misses out of </a:t>
            </a:r>
            <a:r>
              <a:rPr lang="en-US" sz="2100" dirty="0" err="1"/>
              <a:t>pseudogenes</a:t>
            </a:r>
            <a:r>
              <a:rPr lang="en-US" sz="2100" dirty="0"/>
              <a:t> </a:t>
            </a:r>
            <a:r>
              <a:rPr lang="en-US" sz="2100" dirty="0" smtClean="0"/>
              <a:t> that </a:t>
            </a:r>
            <a:r>
              <a:rPr lang="en-US" sz="2100" dirty="0"/>
              <a:t>are </a:t>
            </a:r>
            <a:r>
              <a:rPr lang="en-US" sz="2100" dirty="0" err="1" smtClean="0"/>
              <a:t>coexpressed</a:t>
            </a:r>
            <a:r>
              <a:rPr lang="en-US" sz="2100" dirty="0" smtClean="0"/>
              <a:t> with the parent</a:t>
            </a:r>
          </a:p>
          <a:p>
            <a:pPr marL="1257300" lvl="2" indent="-457200">
              <a:spcAft>
                <a:spcPts val="2400"/>
              </a:spcAft>
            </a:pPr>
            <a:r>
              <a:rPr lang="en-US" sz="2100" dirty="0"/>
              <a:t>874 </a:t>
            </a:r>
            <a:r>
              <a:rPr lang="en-US" sz="2100" dirty="0" smtClean="0"/>
              <a:t>human transcribed </a:t>
            </a:r>
            <a:r>
              <a:rPr lang="en-US" sz="2100" dirty="0" err="1" smtClean="0"/>
              <a:t>pseudogenes</a:t>
            </a:r>
            <a:endParaRPr lang="en-US" sz="2100" dirty="0" smtClean="0"/>
          </a:p>
          <a:p>
            <a:pPr marL="857250" lvl="1" indent="-457200"/>
            <a:r>
              <a:rPr lang="en-US" sz="2100" dirty="0" smtClean="0"/>
              <a:t>Counting </a:t>
            </a:r>
            <a:r>
              <a:rPr lang="en-US" sz="2100" b="1" dirty="0" smtClean="0"/>
              <a:t>uniquely mapped reads</a:t>
            </a:r>
            <a:r>
              <a:rPr lang="en-US" sz="2100" dirty="0" smtClean="0"/>
              <a:t>:</a:t>
            </a:r>
          </a:p>
          <a:p>
            <a:pPr marL="1257300" lvl="2" indent="-457200"/>
            <a:r>
              <a:rPr lang="en-US" sz="2100" dirty="0" smtClean="0"/>
              <a:t>RPKM  &gt; 2</a:t>
            </a:r>
          </a:p>
          <a:p>
            <a:pPr marL="1257300" lvl="2" indent="-457200">
              <a:spcAft>
                <a:spcPts val="2400"/>
              </a:spcAft>
            </a:pPr>
            <a:r>
              <a:rPr lang="en-US" sz="2100" b="1" dirty="0" smtClean="0"/>
              <a:t>1441</a:t>
            </a:r>
            <a:r>
              <a:rPr lang="en-US" sz="2100" dirty="0" smtClean="0"/>
              <a:t> human transcribed </a:t>
            </a:r>
            <a:r>
              <a:rPr lang="en-US" sz="2100" dirty="0" err="1" smtClean="0"/>
              <a:t>pseudogenes</a:t>
            </a:r>
            <a:endParaRPr lang="en-US" sz="21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100" dirty="0"/>
              <a:t> Using </a:t>
            </a:r>
            <a:r>
              <a:rPr lang="en-US" sz="2100" b="1" dirty="0"/>
              <a:t>EST evidence</a:t>
            </a:r>
            <a:r>
              <a:rPr lang="en-US" sz="2100" dirty="0"/>
              <a:t>:</a:t>
            </a:r>
          </a:p>
          <a:p>
            <a:pPr lvl="1"/>
            <a:r>
              <a:rPr lang="en-US" sz="2100" dirty="0"/>
              <a:t>map expressed sequence tags to the genome </a:t>
            </a:r>
          </a:p>
          <a:p>
            <a:pPr lvl="1"/>
            <a:r>
              <a:rPr lang="en-US" sz="2100" b="1" dirty="0" smtClean="0"/>
              <a:t>1098</a:t>
            </a:r>
            <a:r>
              <a:rPr lang="en-US" sz="2100" dirty="0" smtClean="0"/>
              <a:t> </a:t>
            </a:r>
            <a:r>
              <a:rPr lang="en-US" sz="2100" dirty="0"/>
              <a:t>human transcribed </a:t>
            </a:r>
            <a:r>
              <a:rPr lang="en-US" sz="2100" dirty="0" err="1" smtClean="0"/>
              <a:t>pseudogenes</a:t>
            </a:r>
            <a:endParaRPr lang="en-US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8546" r="2120"/>
          <a:stretch/>
        </p:blipFill>
        <p:spPr>
          <a:xfrm>
            <a:off x="5383761" y="4289612"/>
            <a:ext cx="3760239" cy="256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84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Transcribed </a:t>
            </a:r>
            <a:r>
              <a:rPr lang="en-US" dirty="0" err="1" smtClean="0"/>
              <a:t>pseudogene</a:t>
            </a:r>
            <a:r>
              <a:rPr lang="en-US" dirty="0" smtClean="0"/>
              <a:t>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04011"/>
            <a:ext cx="8229600" cy="1177645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100</a:t>
            </a:r>
            <a:r>
              <a:rPr lang="en-US" sz="2400" dirty="0" smtClean="0"/>
              <a:t> tri-way transcribed </a:t>
            </a:r>
            <a:r>
              <a:rPr lang="en-US" sz="2400" dirty="0" err="1" smtClean="0"/>
              <a:t>pseudogenes</a:t>
            </a:r>
            <a:r>
              <a:rPr lang="en-US" sz="2400" dirty="0" smtClean="0"/>
              <a:t> </a:t>
            </a:r>
          </a:p>
          <a:p>
            <a:r>
              <a:rPr lang="en-US" sz="2400" b="1" dirty="0"/>
              <a:t>2241 </a:t>
            </a:r>
            <a:r>
              <a:rPr lang="en-US" sz="2400" dirty="0"/>
              <a:t>transcribed </a:t>
            </a:r>
            <a:r>
              <a:rPr lang="en-US" sz="2400" dirty="0" err="1"/>
              <a:t>pseudognes</a:t>
            </a:r>
            <a:r>
              <a:rPr lang="en-US" sz="2400" dirty="0"/>
              <a:t> showing at least one transcription evidence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42" y="1647825"/>
            <a:ext cx="6291258" cy="3198433"/>
          </a:xfrm>
          <a:prstGeom prst="rect">
            <a:avLst/>
          </a:prstGeom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0" y="6581775"/>
            <a:ext cx="3187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0" tIns="45663" rIns="91320" bIns="45663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b="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cs typeface="+mn-cs"/>
              </a:rPr>
              <a:t>[Pei et al., </a:t>
            </a:r>
            <a:r>
              <a:rPr lang="en-US" altLang="en-US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cs typeface="+mn-cs"/>
              </a:rPr>
              <a:t>GenomeBiology</a:t>
            </a:r>
            <a:r>
              <a:rPr lang="en-US" altLang="en-US" b="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cs typeface="+mn-cs"/>
              </a:rPr>
              <a:t> (2012, 13: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cs typeface="+mn-cs"/>
              </a:rPr>
              <a:t>R51</a:t>
            </a:r>
            <a:r>
              <a:rPr lang="en-US" altLang="en-US" b="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cs typeface="+mn-cs"/>
              </a:rPr>
              <a:t>)]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55987" y="6581775"/>
            <a:ext cx="4013998" cy="276884"/>
          </a:xfrm>
          <a:prstGeom prst="rect">
            <a:avLst/>
          </a:prstGeom>
          <a:noFill/>
        </p:spPr>
        <p:txBody>
          <a:bodyPr wrap="none" lIns="91320" tIns="45663" rIns="91320" bIns="45663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[Sisu et al. PNAS ('14); 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doi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: 10.1073/pnas.1407293111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]</a:t>
            </a:r>
          </a:p>
        </p:txBody>
      </p:sp>
    </p:spTree>
    <p:extLst>
      <p:ext uri="{BB962C8B-B14F-4D97-AF65-F5344CB8AC3E}">
        <p14:creationId xmlns:p14="http://schemas.microsoft.com/office/powerpoint/2010/main" val="59441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Experimental validation of </a:t>
            </a:r>
            <a:r>
              <a:rPr lang="en-US" dirty="0" err="1" smtClean="0"/>
              <a:t>pseudogene</a:t>
            </a:r>
            <a:r>
              <a:rPr lang="en-US" dirty="0" smtClean="0"/>
              <a:t> transcription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47130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78624" y="532324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mtClean="0"/>
              <a:t>80</a:t>
            </a:r>
            <a:r>
              <a:rPr lang="en-US" dirty="0"/>
              <a:t>% of the </a:t>
            </a:r>
            <a:r>
              <a:rPr lang="en-US" dirty="0" err="1"/>
              <a:t>monoexonic</a:t>
            </a:r>
            <a:r>
              <a:rPr lang="en-US" dirty="0"/>
              <a:t> and 22% of </a:t>
            </a:r>
            <a:r>
              <a:rPr lang="en-US" dirty="0" err="1"/>
              <a:t>multiexonic</a:t>
            </a:r>
            <a:r>
              <a:rPr lang="en-US" dirty="0"/>
              <a:t> human </a:t>
            </a:r>
            <a:r>
              <a:rPr lang="en-US" dirty="0" err="1"/>
              <a:t>pseudogene</a:t>
            </a:r>
            <a:r>
              <a:rPr lang="en-US" dirty="0"/>
              <a:t> models validated using RT-PCR-</a:t>
            </a:r>
            <a:r>
              <a:rPr lang="en-US" dirty="0" err="1"/>
              <a:t>Seq</a:t>
            </a:r>
            <a:endParaRPr lang="en-US" dirty="0"/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6581775"/>
            <a:ext cx="3187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0" tIns="45663" rIns="91320" bIns="45663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b="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cs typeface="+mn-cs"/>
              </a:rPr>
              <a:t>[Pei et al., </a:t>
            </a:r>
            <a:r>
              <a:rPr lang="en-US" altLang="en-US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cs typeface="+mn-cs"/>
              </a:rPr>
              <a:t>GenomeBiology</a:t>
            </a:r>
            <a:r>
              <a:rPr lang="en-US" altLang="en-US" b="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cs typeface="+mn-cs"/>
              </a:rPr>
              <a:t> (2012, 13: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cs typeface="+mn-cs"/>
              </a:rPr>
              <a:t>R51</a:t>
            </a:r>
            <a:r>
              <a:rPr lang="en-US" altLang="en-US" b="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cs typeface="+mn-cs"/>
              </a:rPr>
              <a:t>)]</a:t>
            </a:r>
          </a:p>
        </p:txBody>
      </p:sp>
    </p:spTree>
    <p:extLst>
      <p:ext uri="{BB962C8B-B14F-4D97-AF65-F5344CB8AC3E}">
        <p14:creationId xmlns:p14="http://schemas.microsoft.com/office/powerpoint/2010/main" val="451303497"/>
      </p:ext>
    </p:extLst>
  </p:cSld>
  <p:clrMapOvr>
    <a:masterClrMapping/>
  </p:clrMapOvr>
</p:sld>
</file>

<file path=ppt/theme/theme1.xml><?xml version="1.0" encoding="utf-8"?>
<a:theme xmlns:a="http://schemas.openxmlformats.org/drawingml/2006/main" name="GersteinLabTemplate-Ya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GersteinLabTemplate-Yale2</Template>
  <TotalTime>437</TotalTime>
  <Words>88</Words>
  <Application>Microsoft Macintosh PowerPoint</Application>
  <PresentationFormat>On-screen Show (4:3)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Helvetica</vt:lpstr>
      <vt:lpstr>ＭＳ Ｐゴシック</vt:lpstr>
      <vt:lpstr>Arial</vt:lpstr>
      <vt:lpstr>GersteinLabTemplate-Yale</vt:lpstr>
      <vt:lpstr>Calling transcribed pseudogenes</vt:lpstr>
      <vt:lpstr>Transcribed pseudogene consensus</vt:lpstr>
      <vt:lpstr>Experimental validation of pseudogene transcription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Sisu, Cristina</dc:creator>
  <cp:lastModifiedBy>Sisu, Cristina</cp:lastModifiedBy>
  <cp:revision>14</cp:revision>
  <dcterms:created xsi:type="dcterms:W3CDTF">2016-03-17T12:28:06Z</dcterms:created>
  <dcterms:modified xsi:type="dcterms:W3CDTF">2016-05-24T19:06:25Z</dcterms:modified>
</cp:coreProperties>
</file>