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tif" ContentType="image/tif"/>
  <Default Extension="wdp" ContentType="image/vnd.ms-photo"/>
  <Default Extension="bin" ContentType="application/vnd.openxmlformats-officedocument.presentationml.printerSettings"/>
  <Default Extension="wmf" ContentType="image/x-wm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9.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0.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6.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7.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8.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0.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1.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3.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4.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7.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8.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69.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0.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2.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75.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76.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theme/theme77.xml" ContentType="application/vnd.openxmlformats-officedocument.theme+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theme/theme78.xml" ContentType="application/vnd.openxmlformats-officedocument.theme+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theme/theme79.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theme/theme80.xml" ContentType="application/vnd.openxmlformats-officedocument.theme+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1.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82.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83.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84.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85.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theme/theme86.xml" ContentType="application/vnd.openxmlformats-officedocument.theme+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theme/theme87.xml" ContentType="application/vnd.openxmlformats-officedocument.theme+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heme/themeOverride1.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tags/tag788.xml" ContentType="application/vnd.openxmlformats-officedocument.presentationml.tags+xml"/>
  <Override PartName="/ppt/notesSlides/notesSlide28.xml" ContentType="application/vnd.openxmlformats-officedocument.presentationml.notesSlide+xml"/>
  <Override PartName="/ppt/theme/themeOverride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4.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0.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1.xml" ContentType="application/vnd.openxmlformats-officedocument.themeOverride+xml"/>
  <Override PartName="/ppt/charts/chart2.xml" ContentType="application/vnd.openxmlformats-officedocument.drawingml.chart+xml"/>
  <Override PartName="/ppt/theme/themeOverride12.xml" ContentType="application/vnd.openxmlformats-officedocument.themeOverride+xml"/>
  <Override PartName="/ppt/charts/chart3.xml" ContentType="application/vnd.openxmlformats-officedocument.drawingml.chart+xml"/>
  <Override PartName="/ppt/theme/themeOverride13.xml" ContentType="application/vnd.openxmlformats-officedocument.themeOverride+xml"/>
  <Override PartName="/ppt/charts/chart4.xml" ContentType="application/vnd.openxmlformats-officedocument.drawingml.chart+xml"/>
  <Override PartName="/ppt/theme/themeOverride1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notesSlides/notesSlide65.xml" ContentType="application/vnd.openxmlformats-officedocument.presentationml.notesSlide+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6156" r:id="rId55"/>
    <p:sldMasterId id="2147527017" r:id="rId56"/>
    <p:sldMasterId id="2147527031" r:id="rId57"/>
    <p:sldMasterId id="2147527045" r:id="rId58"/>
    <p:sldMasterId id="2147527059" r:id="rId59"/>
    <p:sldMasterId id="2147527073" r:id="rId60"/>
    <p:sldMasterId id="2147527085" r:id="rId61"/>
    <p:sldMasterId id="2147527099" r:id="rId62"/>
    <p:sldMasterId id="2147527113" r:id="rId63"/>
    <p:sldMasterId id="2147527187" r:id="rId64"/>
    <p:sldMasterId id="2147527201" r:id="rId65"/>
    <p:sldMasterId id="2147527215" r:id="rId66"/>
    <p:sldMasterId id="2147527229" r:id="rId67"/>
    <p:sldMasterId id="2147527243" r:id="rId68"/>
    <p:sldMasterId id="2147527257" r:id="rId69"/>
    <p:sldMasterId id="2147527273" r:id="rId70"/>
    <p:sldMasterId id="2147527299" r:id="rId71"/>
    <p:sldMasterId id="2147527421" r:id="rId72"/>
    <p:sldMasterId id="2147527445" r:id="rId73"/>
    <p:sldMasterId id="2147527472" r:id="rId74"/>
    <p:sldMasterId id="2147527499" r:id="rId75"/>
    <p:sldMasterId id="2147527513" r:id="rId76"/>
    <p:sldMasterId id="2147527539" r:id="rId77"/>
    <p:sldMasterId id="2147527547" r:id="rId78"/>
    <p:sldMasterId id="2147527559" r:id="rId79"/>
    <p:sldMasterId id="2147527573" r:id="rId80"/>
    <p:sldMasterId id="2147527587" r:id="rId81"/>
    <p:sldMasterId id="2147527600" r:id="rId82"/>
    <p:sldMasterId id="2147527612" r:id="rId83"/>
    <p:sldMasterId id="2147527624" r:id="rId84"/>
    <p:sldMasterId id="2147527636" r:id="rId85"/>
    <p:sldMasterId id="2147527648" r:id="rId86"/>
    <p:sldMasterId id="2147527662" r:id="rId87"/>
    <p:sldMasterId id="2147527674" r:id="rId88"/>
  </p:sldMasterIdLst>
  <p:notesMasterIdLst>
    <p:notesMasterId r:id="rId224"/>
  </p:notesMasterIdLst>
  <p:handoutMasterIdLst>
    <p:handoutMasterId r:id="rId225"/>
  </p:handoutMasterIdLst>
  <p:sldIdLst>
    <p:sldId id="5607" r:id="rId89"/>
    <p:sldId id="5643" r:id="rId90"/>
    <p:sldId id="5836" r:id="rId91"/>
    <p:sldId id="5983" r:id="rId92"/>
    <p:sldId id="5708" r:id="rId93"/>
    <p:sldId id="5710" r:id="rId94"/>
    <p:sldId id="5648" r:id="rId95"/>
    <p:sldId id="5649" r:id="rId96"/>
    <p:sldId id="5650" r:id="rId97"/>
    <p:sldId id="5877" r:id="rId98"/>
    <p:sldId id="5868" r:id="rId99"/>
    <p:sldId id="5942" r:id="rId100"/>
    <p:sldId id="5943" r:id="rId101"/>
    <p:sldId id="5944" r:id="rId102"/>
    <p:sldId id="5945" r:id="rId103"/>
    <p:sldId id="5946" r:id="rId104"/>
    <p:sldId id="5947" r:id="rId105"/>
    <p:sldId id="5948" r:id="rId106"/>
    <p:sldId id="5949" r:id="rId107"/>
    <p:sldId id="5950" r:id="rId108"/>
    <p:sldId id="5951" r:id="rId109"/>
    <p:sldId id="5952" r:id="rId110"/>
    <p:sldId id="5953" r:id="rId111"/>
    <p:sldId id="5954" r:id="rId112"/>
    <p:sldId id="5955" r:id="rId113"/>
    <p:sldId id="5956" r:id="rId114"/>
    <p:sldId id="5957" r:id="rId115"/>
    <p:sldId id="5958" r:id="rId116"/>
    <p:sldId id="5959" r:id="rId117"/>
    <p:sldId id="5960" r:id="rId118"/>
    <p:sldId id="5961" r:id="rId119"/>
    <p:sldId id="5962" r:id="rId120"/>
    <p:sldId id="5963" r:id="rId121"/>
    <p:sldId id="5870" r:id="rId122"/>
    <p:sldId id="5871" r:id="rId123"/>
    <p:sldId id="5872" r:id="rId124"/>
    <p:sldId id="5873" r:id="rId125"/>
    <p:sldId id="5874" r:id="rId126"/>
    <p:sldId id="5876" r:id="rId127"/>
    <p:sldId id="5910" r:id="rId128"/>
    <p:sldId id="5911" r:id="rId129"/>
    <p:sldId id="5912" r:id="rId130"/>
    <p:sldId id="5913" r:id="rId131"/>
    <p:sldId id="5914" r:id="rId132"/>
    <p:sldId id="5915" r:id="rId133"/>
    <p:sldId id="5916" r:id="rId134"/>
    <p:sldId id="5917" r:id="rId135"/>
    <p:sldId id="5918" r:id="rId136"/>
    <p:sldId id="5919" r:id="rId137"/>
    <p:sldId id="5920" r:id="rId138"/>
    <p:sldId id="5921" r:id="rId139"/>
    <p:sldId id="5922" r:id="rId140"/>
    <p:sldId id="5923" r:id="rId141"/>
    <p:sldId id="5924" r:id="rId142"/>
    <p:sldId id="5925" r:id="rId143"/>
    <p:sldId id="5926" r:id="rId144"/>
    <p:sldId id="5927" r:id="rId145"/>
    <p:sldId id="5928" r:id="rId146"/>
    <p:sldId id="5929" r:id="rId147"/>
    <p:sldId id="5930" r:id="rId148"/>
    <p:sldId id="5931" r:id="rId149"/>
    <p:sldId id="5932" r:id="rId150"/>
    <p:sldId id="5933" r:id="rId151"/>
    <p:sldId id="5934" r:id="rId152"/>
    <p:sldId id="5935" r:id="rId153"/>
    <p:sldId id="5936" r:id="rId154"/>
    <p:sldId id="5937" r:id="rId155"/>
    <p:sldId id="5964" r:id="rId156"/>
    <p:sldId id="5965" r:id="rId157"/>
    <p:sldId id="5966" r:id="rId158"/>
    <p:sldId id="5967" r:id="rId159"/>
    <p:sldId id="5968" r:id="rId160"/>
    <p:sldId id="5969" r:id="rId161"/>
    <p:sldId id="5970" r:id="rId162"/>
    <p:sldId id="5971" r:id="rId163"/>
    <p:sldId id="5972" r:id="rId164"/>
    <p:sldId id="5973" r:id="rId165"/>
    <p:sldId id="5974" r:id="rId166"/>
    <p:sldId id="5975" r:id="rId167"/>
    <p:sldId id="5976" r:id="rId168"/>
    <p:sldId id="5977" r:id="rId169"/>
    <p:sldId id="5978" r:id="rId170"/>
    <p:sldId id="5979" r:id="rId171"/>
    <p:sldId id="5980" r:id="rId172"/>
    <p:sldId id="5981" r:id="rId173"/>
    <p:sldId id="5982" r:id="rId174"/>
    <p:sldId id="5938" r:id="rId175"/>
    <p:sldId id="5939" r:id="rId176"/>
    <p:sldId id="5940" r:id="rId177"/>
    <p:sldId id="5941" r:id="rId178"/>
    <p:sldId id="5878" r:id="rId179"/>
    <p:sldId id="5905" r:id="rId180"/>
    <p:sldId id="5906" r:id="rId181"/>
    <p:sldId id="5907" r:id="rId182"/>
    <p:sldId id="5908" r:id="rId183"/>
    <p:sldId id="5909" r:id="rId184"/>
    <p:sldId id="5782" r:id="rId185"/>
    <p:sldId id="5783" r:id="rId186"/>
    <p:sldId id="5891" r:id="rId187"/>
    <p:sldId id="5892" r:id="rId188"/>
    <p:sldId id="5893" r:id="rId189"/>
    <p:sldId id="5894" r:id="rId190"/>
    <p:sldId id="5786" r:id="rId191"/>
    <p:sldId id="5896" r:id="rId192"/>
    <p:sldId id="5790" r:id="rId193"/>
    <p:sldId id="5787" r:id="rId194"/>
    <p:sldId id="5789" r:id="rId195"/>
    <p:sldId id="5900" r:id="rId196"/>
    <p:sldId id="5901" r:id="rId197"/>
    <p:sldId id="5902" r:id="rId198"/>
    <p:sldId id="5903" r:id="rId199"/>
    <p:sldId id="5904" r:id="rId200"/>
    <p:sldId id="5879" r:id="rId201"/>
    <p:sldId id="5660" r:id="rId202"/>
    <p:sldId id="5815" r:id="rId203"/>
    <p:sldId id="5819" r:id="rId204"/>
    <p:sldId id="5595" r:id="rId205"/>
    <p:sldId id="5379" r:id="rId206"/>
    <p:sldId id="5380" r:id="rId207"/>
    <p:sldId id="5381" r:id="rId208"/>
    <p:sldId id="5383" r:id="rId209"/>
    <p:sldId id="5605" r:id="rId210"/>
    <p:sldId id="5552" r:id="rId211"/>
    <p:sldId id="5881" r:id="rId212"/>
    <p:sldId id="5386" r:id="rId213"/>
    <p:sldId id="5856" r:id="rId214"/>
    <p:sldId id="5390" r:id="rId215"/>
    <p:sldId id="5388" r:id="rId216"/>
    <p:sldId id="5550" r:id="rId217"/>
    <p:sldId id="5880" r:id="rId218"/>
    <p:sldId id="5882" r:id="rId219"/>
    <p:sldId id="5554" r:id="rId220"/>
    <p:sldId id="5639" r:id="rId221"/>
    <p:sldId id="5831" r:id="rId222"/>
    <p:sldId id="5832" r:id="rId22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53" autoAdjust="0"/>
    <p:restoredTop sz="99700" autoAdjust="0"/>
  </p:normalViewPr>
  <p:slideViewPr>
    <p:cSldViewPr snapToGrid="0">
      <p:cViewPr varScale="1">
        <p:scale>
          <a:sx n="112" d="100"/>
          <a:sy n="112" d="100"/>
        </p:scale>
        <p:origin x="-176" y="-11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54.xml"/><Relationship Id="rId143" Type="http://schemas.openxmlformats.org/officeDocument/2006/relationships/slide" Target="slides/slide55.xml"/><Relationship Id="rId144" Type="http://schemas.openxmlformats.org/officeDocument/2006/relationships/slide" Target="slides/slide56.xml"/><Relationship Id="rId145" Type="http://schemas.openxmlformats.org/officeDocument/2006/relationships/slide" Target="slides/slide57.xml"/><Relationship Id="rId146" Type="http://schemas.openxmlformats.org/officeDocument/2006/relationships/slide" Target="slides/slide58.xml"/><Relationship Id="rId147" Type="http://schemas.openxmlformats.org/officeDocument/2006/relationships/slide" Target="slides/slide59.xml"/><Relationship Id="rId148" Type="http://schemas.openxmlformats.org/officeDocument/2006/relationships/slide" Target="slides/slide60.xml"/><Relationship Id="rId149" Type="http://schemas.openxmlformats.org/officeDocument/2006/relationships/slide" Target="slides/slide61.xml"/><Relationship Id="rId180" Type="http://schemas.openxmlformats.org/officeDocument/2006/relationships/slide" Target="slides/slide92.xml"/><Relationship Id="rId181" Type="http://schemas.openxmlformats.org/officeDocument/2006/relationships/slide" Target="slides/slide93.xml"/><Relationship Id="rId182" Type="http://schemas.openxmlformats.org/officeDocument/2006/relationships/slide" Target="slides/slide94.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95.xml"/><Relationship Id="rId184" Type="http://schemas.openxmlformats.org/officeDocument/2006/relationships/slide" Target="slides/slide96.xml"/><Relationship Id="rId185" Type="http://schemas.openxmlformats.org/officeDocument/2006/relationships/slide" Target="slides/slide97.xml"/><Relationship Id="rId186" Type="http://schemas.openxmlformats.org/officeDocument/2006/relationships/slide" Target="slides/slide98.xml"/><Relationship Id="rId187" Type="http://schemas.openxmlformats.org/officeDocument/2006/relationships/slide" Target="slides/slide99.xml"/><Relationship Id="rId188" Type="http://schemas.openxmlformats.org/officeDocument/2006/relationships/slide" Target="slides/slide100.xml"/><Relationship Id="rId189" Type="http://schemas.openxmlformats.org/officeDocument/2006/relationships/slide" Target="slides/slide101.xml"/><Relationship Id="rId220" Type="http://schemas.openxmlformats.org/officeDocument/2006/relationships/slide" Target="slides/slide132.xml"/><Relationship Id="rId221" Type="http://schemas.openxmlformats.org/officeDocument/2006/relationships/slide" Target="slides/slide133.xml"/><Relationship Id="rId222" Type="http://schemas.openxmlformats.org/officeDocument/2006/relationships/slide" Target="slides/slide134.xml"/><Relationship Id="rId223" Type="http://schemas.openxmlformats.org/officeDocument/2006/relationships/slide" Target="slides/slide135.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 Target="slides/slide1.xml"/><Relationship Id="rId224" Type="http://schemas.openxmlformats.org/officeDocument/2006/relationships/notesMaster" Target="notesMasters/notesMaster1.xml"/><Relationship Id="rId225" Type="http://schemas.openxmlformats.org/officeDocument/2006/relationships/handoutMaster" Target="handoutMasters/handoutMaster1.xml"/><Relationship Id="rId226" Type="http://schemas.openxmlformats.org/officeDocument/2006/relationships/printerSettings" Target="printerSettings/printerSettings1.bin"/><Relationship Id="rId227" Type="http://schemas.openxmlformats.org/officeDocument/2006/relationships/presProps" Target="presProps.xml"/><Relationship Id="rId228" Type="http://schemas.openxmlformats.org/officeDocument/2006/relationships/viewProps" Target="viewProps.xml"/><Relationship Id="rId229" Type="http://schemas.openxmlformats.org/officeDocument/2006/relationships/theme" Target="theme/theme1.xml"/><Relationship Id="rId110" Type="http://schemas.openxmlformats.org/officeDocument/2006/relationships/slide" Target="slides/slide22.xml"/><Relationship Id="rId111" Type="http://schemas.openxmlformats.org/officeDocument/2006/relationships/slide" Target="slides/slide23.xml"/><Relationship Id="rId112" Type="http://schemas.openxmlformats.org/officeDocument/2006/relationships/slide" Target="slides/slide24.xml"/><Relationship Id="rId113" Type="http://schemas.openxmlformats.org/officeDocument/2006/relationships/slide" Target="slides/slide25.xml"/><Relationship Id="rId114" Type="http://schemas.openxmlformats.org/officeDocument/2006/relationships/slide" Target="slides/slide26.xml"/><Relationship Id="rId115" Type="http://schemas.openxmlformats.org/officeDocument/2006/relationships/slide" Target="slides/slide27.xml"/><Relationship Id="rId116" Type="http://schemas.openxmlformats.org/officeDocument/2006/relationships/slide" Target="slides/slide28.xml"/><Relationship Id="rId117" Type="http://schemas.openxmlformats.org/officeDocument/2006/relationships/slide" Target="slides/slide29.xml"/><Relationship Id="rId118" Type="http://schemas.openxmlformats.org/officeDocument/2006/relationships/slide" Target="slides/slide30.xml"/><Relationship Id="rId119" Type="http://schemas.openxmlformats.org/officeDocument/2006/relationships/slide" Target="slides/slide31.xml"/><Relationship Id="rId150" Type="http://schemas.openxmlformats.org/officeDocument/2006/relationships/slide" Target="slides/slide62.xml"/><Relationship Id="rId151" Type="http://schemas.openxmlformats.org/officeDocument/2006/relationships/slide" Target="slides/slide63.xml"/><Relationship Id="rId152" Type="http://schemas.openxmlformats.org/officeDocument/2006/relationships/slide" Target="slides/slide6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65.xml"/><Relationship Id="rId154" Type="http://schemas.openxmlformats.org/officeDocument/2006/relationships/slide" Target="slides/slide66.xml"/><Relationship Id="rId155" Type="http://schemas.openxmlformats.org/officeDocument/2006/relationships/slide" Target="slides/slide67.xml"/><Relationship Id="rId156" Type="http://schemas.openxmlformats.org/officeDocument/2006/relationships/slide" Target="slides/slide68.xml"/><Relationship Id="rId157" Type="http://schemas.openxmlformats.org/officeDocument/2006/relationships/slide" Target="slides/slide69.xml"/><Relationship Id="rId158" Type="http://schemas.openxmlformats.org/officeDocument/2006/relationships/slide" Target="slides/slide70.xml"/><Relationship Id="rId159" Type="http://schemas.openxmlformats.org/officeDocument/2006/relationships/slide" Target="slides/slide71.xml"/><Relationship Id="rId190" Type="http://schemas.openxmlformats.org/officeDocument/2006/relationships/slide" Target="slides/slide102.xml"/><Relationship Id="rId191" Type="http://schemas.openxmlformats.org/officeDocument/2006/relationships/slide" Target="slides/slide103.xml"/><Relationship Id="rId192" Type="http://schemas.openxmlformats.org/officeDocument/2006/relationships/slide" Target="slides/slide104.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slide" Target="slides/slide105.xml"/><Relationship Id="rId194" Type="http://schemas.openxmlformats.org/officeDocument/2006/relationships/slide" Target="slides/slide106.xml"/><Relationship Id="rId195" Type="http://schemas.openxmlformats.org/officeDocument/2006/relationships/slide" Target="slides/slide107.xml"/><Relationship Id="rId196" Type="http://schemas.openxmlformats.org/officeDocument/2006/relationships/slide" Target="slides/slide108.xml"/><Relationship Id="rId197" Type="http://schemas.openxmlformats.org/officeDocument/2006/relationships/slide" Target="slides/slide109.xml"/><Relationship Id="rId198" Type="http://schemas.openxmlformats.org/officeDocument/2006/relationships/slide" Target="slides/slide110.xml"/><Relationship Id="rId199" Type="http://schemas.openxmlformats.org/officeDocument/2006/relationships/slide" Target="slides/slide111.xml"/><Relationship Id="rId230" Type="http://schemas.openxmlformats.org/officeDocument/2006/relationships/tableStyles" Target="tableStyles.xml"/><Relationship Id="rId90" Type="http://schemas.openxmlformats.org/officeDocument/2006/relationships/slide" Target="slides/slide2.xml"/><Relationship Id="rId91" Type="http://schemas.openxmlformats.org/officeDocument/2006/relationships/slide" Target="slides/slide3.xml"/><Relationship Id="rId92" Type="http://schemas.openxmlformats.org/officeDocument/2006/relationships/slide" Target="slides/slide4.xml"/><Relationship Id="rId93" Type="http://schemas.openxmlformats.org/officeDocument/2006/relationships/slide" Target="slides/slide5.xml"/><Relationship Id="rId94" Type="http://schemas.openxmlformats.org/officeDocument/2006/relationships/slide" Target="slides/slide6.xml"/><Relationship Id="rId95" Type="http://schemas.openxmlformats.org/officeDocument/2006/relationships/slide" Target="slides/slide7.xml"/><Relationship Id="rId96" Type="http://schemas.openxmlformats.org/officeDocument/2006/relationships/slide" Target="slides/slide8.xml"/><Relationship Id="rId97" Type="http://schemas.openxmlformats.org/officeDocument/2006/relationships/slide" Target="slides/slide9.xml"/><Relationship Id="rId98" Type="http://schemas.openxmlformats.org/officeDocument/2006/relationships/slide" Target="slides/slide10.xml"/><Relationship Id="rId99" Type="http://schemas.openxmlformats.org/officeDocument/2006/relationships/slide" Target="slides/slide11.xml"/><Relationship Id="rId120" Type="http://schemas.openxmlformats.org/officeDocument/2006/relationships/slide" Target="slides/slide32.xml"/><Relationship Id="rId121" Type="http://schemas.openxmlformats.org/officeDocument/2006/relationships/slide" Target="slides/slide33.xml"/><Relationship Id="rId122" Type="http://schemas.openxmlformats.org/officeDocument/2006/relationships/slide" Target="slides/slide34.xml"/><Relationship Id="rId123" Type="http://schemas.openxmlformats.org/officeDocument/2006/relationships/slide" Target="slides/slide35.xml"/><Relationship Id="rId124" Type="http://schemas.openxmlformats.org/officeDocument/2006/relationships/slide" Target="slides/slide36.xml"/><Relationship Id="rId125" Type="http://schemas.openxmlformats.org/officeDocument/2006/relationships/slide" Target="slides/slide37.xml"/><Relationship Id="rId126" Type="http://schemas.openxmlformats.org/officeDocument/2006/relationships/slide" Target="slides/slide38.xml"/><Relationship Id="rId127" Type="http://schemas.openxmlformats.org/officeDocument/2006/relationships/slide" Target="slides/slide39.xml"/><Relationship Id="rId128" Type="http://schemas.openxmlformats.org/officeDocument/2006/relationships/slide" Target="slides/slide40.xml"/><Relationship Id="rId129" Type="http://schemas.openxmlformats.org/officeDocument/2006/relationships/slide" Target="slides/slide41.xml"/><Relationship Id="rId160" Type="http://schemas.openxmlformats.org/officeDocument/2006/relationships/slide" Target="slides/slide72.xml"/><Relationship Id="rId161" Type="http://schemas.openxmlformats.org/officeDocument/2006/relationships/slide" Target="slides/slide73.xml"/><Relationship Id="rId162" Type="http://schemas.openxmlformats.org/officeDocument/2006/relationships/slide" Target="slides/slide7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75.xml"/><Relationship Id="rId164" Type="http://schemas.openxmlformats.org/officeDocument/2006/relationships/slide" Target="slides/slide76.xml"/><Relationship Id="rId165" Type="http://schemas.openxmlformats.org/officeDocument/2006/relationships/slide" Target="slides/slide77.xml"/><Relationship Id="rId166" Type="http://schemas.openxmlformats.org/officeDocument/2006/relationships/slide" Target="slides/slide78.xml"/><Relationship Id="rId167" Type="http://schemas.openxmlformats.org/officeDocument/2006/relationships/slide" Target="slides/slide79.xml"/><Relationship Id="rId168" Type="http://schemas.openxmlformats.org/officeDocument/2006/relationships/slide" Target="slides/slide80.xml"/><Relationship Id="rId169" Type="http://schemas.openxmlformats.org/officeDocument/2006/relationships/slide" Target="slides/slide81.xml"/><Relationship Id="rId200" Type="http://schemas.openxmlformats.org/officeDocument/2006/relationships/slide" Target="slides/slide112.xml"/><Relationship Id="rId201" Type="http://schemas.openxmlformats.org/officeDocument/2006/relationships/slide" Target="slides/slide113.xml"/><Relationship Id="rId202" Type="http://schemas.openxmlformats.org/officeDocument/2006/relationships/slide" Target="slides/slide114.xml"/><Relationship Id="rId203" Type="http://schemas.openxmlformats.org/officeDocument/2006/relationships/slide" Target="slides/slide115.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204" Type="http://schemas.openxmlformats.org/officeDocument/2006/relationships/slide" Target="slides/slide116.xml"/><Relationship Id="rId205" Type="http://schemas.openxmlformats.org/officeDocument/2006/relationships/slide" Target="slides/slide117.xml"/><Relationship Id="rId206" Type="http://schemas.openxmlformats.org/officeDocument/2006/relationships/slide" Target="slides/slide118.xml"/><Relationship Id="rId207" Type="http://schemas.openxmlformats.org/officeDocument/2006/relationships/slide" Target="slides/slide119.xml"/><Relationship Id="rId208" Type="http://schemas.openxmlformats.org/officeDocument/2006/relationships/slide" Target="slides/slide120.xml"/><Relationship Id="rId209" Type="http://schemas.openxmlformats.org/officeDocument/2006/relationships/slide" Target="slides/slide121.xml"/><Relationship Id="rId130" Type="http://schemas.openxmlformats.org/officeDocument/2006/relationships/slide" Target="slides/slide42.xml"/><Relationship Id="rId131" Type="http://schemas.openxmlformats.org/officeDocument/2006/relationships/slide" Target="slides/slide43.xml"/><Relationship Id="rId132" Type="http://schemas.openxmlformats.org/officeDocument/2006/relationships/slide" Target="slides/slide44.xml"/><Relationship Id="rId133" Type="http://schemas.openxmlformats.org/officeDocument/2006/relationships/slide" Target="slides/slide45.xml"/><Relationship Id="rId134" Type="http://schemas.openxmlformats.org/officeDocument/2006/relationships/slide" Target="slides/slide46.xml"/><Relationship Id="rId135" Type="http://schemas.openxmlformats.org/officeDocument/2006/relationships/slide" Target="slides/slide47.xml"/><Relationship Id="rId136" Type="http://schemas.openxmlformats.org/officeDocument/2006/relationships/slide" Target="slides/slide48.xml"/><Relationship Id="rId137" Type="http://schemas.openxmlformats.org/officeDocument/2006/relationships/slide" Target="slides/slide49.xml"/><Relationship Id="rId138" Type="http://schemas.openxmlformats.org/officeDocument/2006/relationships/slide" Target="slides/slide50.xml"/><Relationship Id="rId139" Type="http://schemas.openxmlformats.org/officeDocument/2006/relationships/slide" Target="slides/slide51.xml"/><Relationship Id="rId170" Type="http://schemas.openxmlformats.org/officeDocument/2006/relationships/slide" Target="slides/slide82.xml"/><Relationship Id="rId171" Type="http://schemas.openxmlformats.org/officeDocument/2006/relationships/slide" Target="slides/slide83.xml"/><Relationship Id="rId172" Type="http://schemas.openxmlformats.org/officeDocument/2006/relationships/slide" Target="slides/slide8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85.xml"/><Relationship Id="rId174" Type="http://schemas.openxmlformats.org/officeDocument/2006/relationships/slide" Target="slides/slide86.xml"/><Relationship Id="rId175" Type="http://schemas.openxmlformats.org/officeDocument/2006/relationships/slide" Target="slides/slide87.xml"/><Relationship Id="rId176" Type="http://schemas.openxmlformats.org/officeDocument/2006/relationships/slide" Target="slides/slide88.xml"/><Relationship Id="rId177" Type="http://schemas.openxmlformats.org/officeDocument/2006/relationships/slide" Target="slides/slide89.xml"/><Relationship Id="rId178" Type="http://schemas.openxmlformats.org/officeDocument/2006/relationships/slide" Target="slides/slide90.xml"/><Relationship Id="rId179" Type="http://schemas.openxmlformats.org/officeDocument/2006/relationships/slide" Target="slides/slide91.xml"/><Relationship Id="rId210" Type="http://schemas.openxmlformats.org/officeDocument/2006/relationships/slide" Target="slides/slide122.xml"/><Relationship Id="rId211" Type="http://schemas.openxmlformats.org/officeDocument/2006/relationships/slide" Target="slides/slide123.xml"/><Relationship Id="rId212" Type="http://schemas.openxmlformats.org/officeDocument/2006/relationships/slide" Target="slides/slide124.xml"/><Relationship Id="rId213" Type="http://schemas.openxmlformats.org/officeDocument/2006/relationships/slide" Target="slides/slide125.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214" Type="http://schemas.openxmlformats.org/officeDocument/2006/relationships/slide" Target="slides/slide126.xml"/><Relationship Id="rId215" Type="http://schemas.openxmlformats.org/officeDocument/2006/relationships/slide" Target="slides/slide127.xml"/><Relationship Id="rId216" Type="http://schemas.openxmlformats.org/officeDocument/2006/relationships/slide" Target="slides/slide128.xml"/><Relationship Id="rId217" Type="http://schemas.openxmlformats.org/officeDocument/2006/relationships/slide" Target="slides/slide129.xml"/><Relationship Id="rId218" Type="http://schemas.openxmlformats.org/officeDocument/2006/relationships/slide" Target="slides/slide130.xml"/><Relationship Id="rId219" Type="http://schemas.openxmlformats.org/officeDocument/2006/relationships/slide" Target="slides/slide1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12.xml"/><Relationship Id="rId101" Type="http://schemas.openxmlformats.org/officeDocument/2006/relationships/slide" Target="slides/slide13.xml"/><Relationship Id="rId102" Type="http://schemas.openxmlformats.org/officeDocument/2006/relationships/slide" Target="slides/slide14.xml"/><Relationship Id="rId103" Type="http://schemas.openxmlformats.org/officeDocument/2006/relationships/slide" Target="slides/slide15.xml"/><Relationship Id="rId104" Type="http://schemas.openxmlformats.org/officeDocument/2006/relationships/slide" Target="slides/slide16.xml"/><Relationship Id="rId105" Type="http://schemas.openxmlformats.org/officeDocument/2006/relationships/slide" Target="slides/slide17.xml"/><Relationship Id="rId106" Type="http://schemas.openxmlformats.org/officeDocument/2006/relationships/slide" Target="slides/slide18.xml"/><Relationship Id="rId107" Type="http://schemas.openxmlformats.org/officeDocument/2006/relationships/slide" Target="slides/slide19.xml"/><Relationship Id="rId108" Type="http://schemas.openxmlformats.org/officeDocument/2006/relationships/slide" Target="slides/slide20.xml"/><Relationship Id="rId109" Type="http://schemas.openxmlformats.org/officeDocument/2006/relationships/slide" Target="slides/slide21.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52.xml"/><Relationship Id="rId141"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1916263128"/>
        <c:axId val="1916282664"/>
      </c:barChart>
      <c:catAx>
        <c:axId val="1916263128"/>
        <c:scaling>
          <c:orientation val="minMax"/>
        </c:scaling>
        <c:delete val="0"/>
        <c:axPos val="b"/>
        <c:majorTickMark val="none"/>
        <c:minorTickMark val="none"/>
        <c:tickLblPos val="nextTo"/>
        <c:txPr>
          <a:bodyPr/>
          <a:lstStyle/>
          <a:p>
            <a:pPr>
              <a:defRPr sz="800">
                <a:latin typeface="Arial"/>
                <a:cs typeface="Arial"/>
              </a:defRPr>
            </a:pPr>
            <a:endParaRPr lang="en-US"/>
          </a:p>
        </c:txPr>
        <c:crossAx val="1916282664"/>
        <c:crosses val="autoZero"/>
        <c:auto val="1"/>
        <c:lblAlgn val="ctr"/>
        <c:lblOffset val="100"/>
        <c:noMultiLvlLbl val="0"/>
      </c:catAx>
      <c:valAx>
        <c:axId val="1916282664"/>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1916263128"/>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1905824136"/>
        <c:axId val="1905854456"/>
      </c:scatterChart>
      <c:valAx>
        <c:axId val="190582413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05854456"/>
        <c:crosses val="autoZero"/>
        <c:crossBetween val="midCat"/>
      </c:valAx>
      <c:valAx>
        <c:axId val="19058544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058241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1905535720"/>
        <c:axId val="1905550408"/>
      </c:scatterChart>
      <c:valAx>
        <c:axId val="1905535720"/>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layout/>
          <c:overlay val="0"/>
        </c:title>
        <c:numFmt formatCode="General" sourceLinked="1"/>
        <c:majorTickMark val="out"/>
        <c:minorTickMark val="none"/>
        <c:tickLblPos val="nextTo"/>
        <c:crossAx val="1905550408"/>
        <c:crosses val="autoZero"/>
        <c:crossBetween val="midCat"/>
      </c:valAx>
      <c:valAx>
        <c:axId val="1905550408"/>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1905535720"/>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1922363688"/>
        <c:axId val="1922336088"/>
      </c:scatterChart>
      <c:valAx>
        <c:axId val="1922363688"/>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layout/>
          <c:overlay val="0"/>
        </c:title>
        <c:numFmt formatCode="General" sourceLinked="1"/>
        <c:majorTickMark val="out"/>
        <c:minorTickMark val="none"/>
        <c:tickLblPos val="nextTo"/>
        <c:crossAx val="1922336088"/>
        <c:crosses val="autoZero"/>
        <c:crossBetween val="midCat"/>
      </c:valAx>
      <c:valAx>
        <c:axId val="1922336088"/>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1922363688"/>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ED5923B2-8176-9F4F-9824-1EA873144540}" type="slidenum">
              <a:rPr lang="en-US" sz="1400" b="0">
                <a:solidFill>
                  <a:prstClr val="black"/>
                </a:solidFill>
              </a:rPr>
              <a:pPr algn="r"/>
              <a:t>22</a:t>
            </a:fld>
            <a:endParaRPr lang="en-US" sz="1400" b="0">
              <a:solidFill>
                <a:prstClr val="black"/>
              </a:solidFill>
            </a:endParaRPr>
          </a:p>
        </p:txBody>
      </p:sp>
      <p:sp>
        <p:nvSpPr>
          <p:cNvPr id="169987" name="Text Box 2"/>
          <p:cNvSpPr>
            <a:spLocks noGrp="1" noRot="1" noChangeAspect="1" noChangeArrowheads="1" noTextEdit="1"/>
          </p:cNvSpPr>
          <p:nvPr>
            <p:ph type="sldImg"/>
          </p:nvPr>
        </p:nvSpPr>
        <p:spPr>
          <a:xfrm>
            <a:off x="1698625" y="903288"/>
            <a:ext cx="4127500" cy="3095625"/>
          </a:xfrm>
          <a:ln/>
        </p:spPr>
      </p:sp>
      <p:sp>
        <p:nvSpPr>
          <p:cNvPr id="169988"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48B19B24-CEFF-2D4C-8066-D68ADE733E53}" type="slidenum">
              <a:rPr lang="en-US" sz="1400" b="0">
                <a:solidFill>
                  <a:prstClr val="black"/>
                </a:solidFill>
              </a:rPr>
              <a:pPr algn="r"/>
              <a:t>23</a:t>
            </a:fld>
            <a:endParaRPr lang="en-US" sz="1400" b="0">
              <a:solidFill>
                <a:prstClr val="black"/>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5D44552-B51B-AC4F-81D1-95694AAA42C1}" type="slidenum">
              <a:rPr lang="en-US" sz="1400" b="0">
                <a:solidFill>
                  <a:prstClr val="black"/>
                </a:solidFill>
              </a:rPr>
              <a:pPr algn="r"/>
              <a:t>24</a:t>
            </a:fld>
            <a:endParaRPr lang="en-US" sz="1400" b="0">
              <a:solidFill>
                <a:prstClr val="black"/>
              </a:solidFill>
            </a:endParaRPr>
          </a:p>
        </p:txBody>
      </p:sp>
      <p:sp>
        <p:nvSpPr>
          <p:cNvPr id="174083" name="Text Box 2"/>
          <p:cNvSpPr>
            <a:spLocks noGrp="1" noRot="1" noChangeAspect="1" noChangeArrowheads="1" noTextEdit="1"/>
          </p:cNvSpPr>
          <p:nvPr>
            <p:ph type="sldImg"/>
          </p:nvPr>
        </p:nvSpPr>
        <p:spPr>
          <a:xfrm>
            <a:off x="1698625" y="903288"/>
            <a:ext cx="4127500" cy="3095625"/>
          </a:xfrm>
          <a:ln/>
        </p:spPr>
      </p:sp>
      <p:sp>
        <p:nvSpPr>
          <p:cNvPr id="174084"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EB6EA264-E702-E846-8F13-F3890B65A40C}" type="slidenum">
              <a:rPr lang="en-US" sz="1400" b="0">
                <a:solidFill>
                  <a:prstClr val="black"/>
                </a:solidFill>
              </a:rPr>
              <a:pPr algn="r"/>
              <a:t>25</a:t>
            </a:fld>
            <a:endParaRPr lang="en-US" sz="1400" b="0">
              <a:solidFill>
                <a:prstClr val="black"/>
              </a:solidFill>
            </a:endParaRPr>
          </a:p>
        </p:txBody>
      </p:sp>
      <p:sp>
        <p:nvSpPr>
          <p:cNvPr id="176131" name="Text Box 2"/>
          <p:cNvSpPr>
            <a:spLocks noGrp="1" noRot="1" noChangeAspect="1" noChangeArrowheads="1" noTextEdit="1"/>
          </p:cNvSpPr>
          <p:nvPr>
            <p:ph type="sldImg"/>
          </p:nvPr>
        </p:nvSpPr>
        <p:spPr>
          <a:xfrm>
            <a:off x="1698625" y="903288"/>
            <a:ext cx="4127500" cy="3095625"/>
          </a:xfrm>
          <a:ln/>
        </p:spPr>
      </p:sp>
      <p:sp>
        <p:nvSpPr>
          <p:cNvPr id="176132"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D4FC23B5-6408-4741-8660-A57FF1DA309E}" type="slidenum">
              <a:rPr lang="en-US" sz="1400" b="0">
                <a:solidFill>
                  <a:prstClr val="black"/>
                </a:solidFill>
              </a:rPr>
              <a:pPr algn="r"/>
              <a:t>26</a:t>
            </a:fld>
            <a:endParaRPr lang="en-US" sz="1400" b="0">
              <a:solidFill>
                <a:prstClr val="black"/>
              </a:solidFill>
            </a:endParaRPr>
          </a:p>
        </p:txBody>
      </p:sp>
      <p:sp>
        <p:nvSpPr>
          <p:cNvPr id="178179" name="Rectangle 2"/>
          <p:cNvSpPr>
            <a:spLocks noGrp="1" noRot="1" noChangeAspect="1" noChangeArrowheads="1" noTextEdit="1"/>
          </p:cNvSpPr>
          <p:nvPr>
            <p:ph type="sldImg"/>
          </p:nvPr>
        </p:nvSpPr>
        <p:spPr>
          <a:xfrm>
            <a:off x="1463675" y="960438"/>
            <a:ext cx="4389438" cy="3292475"/>
          </a:xfrm>
          <a:solidFill>
            <a:srgbClr val="FFFFFF"/>
          </a:solidFill>
          <a:ln/>
        </p:spPr>
      </p:sp>
      <p:sp>
        <p:nvSpPr>
          <p:cNvPr id="178180" name="Text Box 3"/>
          <p:cNvSpPr>
            <a:spLocks noGrp="1" noChangeArrowheads="1"/>
          </p:cNvSpPr>
          <p:nvPr>
            <p:ph type="body" idx="1"/>
          </p:nvPr>
        </p:nvSpPr>
        <p:spPr>
          <a:xfrm>
            <a:off x="1116013" y="4570413"/>
            <a:ext cx="5087937" cy="3652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17C9C1C2-34F7-B24F-8844-E3CAE8CDDF22}" type="slidenum">
              <a:rPr lang="en-US" sz="1400" b="0">
                <a:solidFill>
                  <a:prstClr val="black"/>
                </a:solidFill>
              </a:rPr>
              <a:pPr algn="r"/>
              <a:t>27</a:t>
            </a:fld>
            <a:endParaRPr lang="en-US" sz="1400" b="0">
              <a:solidFill>
                <a:prstClr val="black"/>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AB934834-9281-DD45-8A3F-49BD03676B40}" type="slidenum">
              <a:rPr lang="en-US" sz="1400" b="0">
                <a:solidFill>
                  <a:prstClr val="black"/>
                </a:solidFill>
              </a:rPr>
              <a:pPr algn="r"/>
              <a:t>28</a:t>
            </a:fld>
            <a:endParaRPr lang="en-US" sz="1400" b="0">
              <a:solidFill>
                <a:prstClr val="black"/>
              </a:solidFill>
            </a:endParaRPr>
          </a:p>
        </p:txBody>
      </p:sp>
      <p:sp>
        <p:nvSpPr>
          <p:cNvPr id="182275" name="Rectangle 2"/>
          <p:cNvSpPr>
            <a:spLocks noGrp="1" noRot="1" noChangeAspect="1" noChangeArrowheads="1" noTextEdit="1"/>
          </p:cNvSpPr>
          <p:nvPr>
            <p:ph type="sldImg"/>
          </p:nvPr>
        </p:nvSpPr>
        <p:spPr>
          <a:xfrm>
            <a:off x="1257300" y="720725"/>
            <a:ext cx="4800600" cy="3600450"/>
          </a:xfrm>
          <a:ln/>
        </p:spPr>
      </p:sp>
      <p:sp>
        <p:nvSpPr>
          <p:cNvPr id="182276"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76D1EB90-3766-FF47-AD7E-FFD5ADA5543D}" type="slidenum">
              <a:rPr lang="en-US" sz="1400" b="0">
                <a:solidFill>
                  <a:prstClr val="black"/>
                </a:solidFill>
              </a:rPr>
              <a:pPr algn="r"/>
              <a:t>29</a:t>
            </a:fld>
            <a:endParaRPr lang="en-US" sz="1400" b="0">
              <a:solidFill>
                <a:prstClr val="black"/>
              </a:solidFill>
            </a:endParaRPr>
          </a:p>
        </p:txBody>
      </p:sp>
      <p:sp>
        <p:nvSpPr>
          <p:cNvPr id="184323" name="Rectangle 2"/>
          <p:cNvSpPr>
            <a:spLocks noGrp="1" noRot="1" noChangeAspect="1" noChangeArrowheads="1" noTextEdit="1"/>
          </p:cNvSpPr>
          <p:nvPr>
            <p:ph type="sldImg"/>
          </p:nvPr>
        </p:nvSpPr>
        <p:spPr>
          <a:xfrm>
            <a:off x="1257300" y="720725"/>
            <a:ext cx="4800600" cy="3600450"/>
          </a:xfrm>
          <a:ln/>
        </p:spPr>
      </p:sp>
      <p:sp>
        <p:nvSpPr>
          <p:cNvPr id="184324"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FD7507FE-1E4C-0545-98D6-15FF5F35E4C5}" type="slidenum">
              <a:rPr lang="en-US" sz="1400" b="0">
                <a:solidFill>
                  <a:prstClr val="black"/>
                </a:solidFill>
              </a:rPr>
              <a:pPr algn="r"/>
              <a:t>30</a:t>
            </a:fld>
            <a:endParaRPr lang="en-US" sz="1400" b="0">
              <a:solidFill>
                <a:prstClr val="black"/>
              </a:solidFill>
            </a:endParaRPr>
          </a:p>
        </p:txBody>
      </p:sp>
      <p:sp>
        <p:nvSpPr>
          <p:cNvPr id="18637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34C29F8-C950-F646-B730-ED9851D6DCF5}" type="slidenum">
              <a:rPr lang="en-US" sz="1400" b="0" smtClean="0">
                <a:solidFill>
                  <a:prstClr val="black"/>
                </a:solidFill>
              </a:rPr>
              <a:pPr algn="r"/>
              <a:t>30</a:t>
            </a:fld>
            <a:endParaRPr lang="en-US" sz="1400" b="0" smtClean="0">
              <a:solidFill>
                <a:prstClr val="black"/>
              </a:solidFill>
            </a:endParaRPr>
          </a:p>
        </p:txBody>
      </p:sp>
      <p:sp>
        <p:nvSpPr>
          <p:cNvPr id="186372" name="Rectangle 2"/>
          <p:cNvSpPr>
            <a:spLocks noGrp="1" noRot="1" noChangeAspect="1" noChangeArrowheads="1" noTextEdit="1"/>
          </p:cNvSpPr>
          <p:nvPr>
            <p:ph type="sldImg"/>
          </p:nvPr>
        </p:nvSpPr>
        <p:spPr>
          <a:xfrm>
            <a:off x="1257300" y="720725"/>
            <a:ext cx="4800600" cy="3600450"/>
          </a:xfrm>
          <a:ln/>
        </p:spPr>
      </p:sp>
      <p:sp>
        <p:nvSpPr>
          <p:cNvPr id="186373"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C7F62958-B4EF-054C-AC97-083A8002A2BB}" type="slidenum">
              <a:rPr lang="en-US" sz="1400" b="0">
                <a:solidFill>
                  <a:prstClr val="black"/>
                </a:solidFill>
              </a:rPr>
              <a:pPr algn="r"/>
              <a:t>31</a:t>
            </a:fld>
            <a:endParaRPr lang="en-US" sz="1400" b="0">
              <a:solidFill>
                <a:prstClr val="black"/>
              </a:solidFill>
            </a:endParaRPr>
          </a:p>
        </p:txBody>
      </p:sp>
      <p:sp>
        <p:nvSpPr>
          <p:cNvPr id="188419" name="Rectangle 2"/>
          <p:cNvSpPr>
            <a:spLocks noGrp="1" noRot="1" noChangeAspect="1" noChangeArrowheads="1" noTextEdit="1"/>
          </p:cNvSpPr>
          <p:nvPr>
            <p:ph type="sldImg"/>
          </p:nvPr>
        </p:nvSpPr>
        <p:spPr>
          <a:xfrm>
            <a:off x="1257300" y="720725"/>
            <a:ext cx="4800600" cy="3600450"/>
          </a:xfrm>
          <a:ln/>
        </p:spPr>
      </p:sp>
      <p:sp>
        <p:nvSpPr>
          <p:cNvPr id="188420"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072" tIns="47537" rIns="95072" bIns="4753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7B1F1846-F135-8A4F-8AE5-0B36980B76F4}" type="slidenum">
              <a:rPr lang="en-US" sz="1400" b="0">
                <a:solidFill>
                  <a:prstClr val="black"/>
                </a:solidFill>
              </a:rPr>
              <a:pPr algn="r"/>
              <a:t>12</a:t>
            </a:fld>
            <a:endParaRPr lang="en-US" sz="1400" b="0">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A8A06B86-0D35-5543-B922-89067AF20A90}" type="slidenum">
              <a:rPr lang="en-US" sz="1400" b="0">
                <a:solidFill>
                  <a:prstClr val="black"/>
                </a:solidFill>
              </a:rPr>
              <a:pPr algn="r"/>
              <a:t>32</a:t>
            </a:fld>
            <a:endParaRPr lang="en-US" sz="1400" b="0">
              <a:solidFill>
                <a:prstClr val="black"/>
              </a:solidFill>
            </a:endParaRPr>
          </a:p>
        </p:txBody>
      </p:sp>
      <p:sp>
        <p:nvSpPr>
          <p:cNvPr id="190467" name="Rectangle 2"/>
          <p:cNvSpPr>
            <a:spLocks noGrp="1" noRot="1" noChangeAspect="1" noChangeArrowheads="1" noTextEdit="1"/>
          </p:cNvSpPr>
          <p:nvPr>
            <p:ph type="sldImg"/>
          </p:nvPr>
        </p:nvSpPr>
        <p:spPr>
          <a:xfrm>
            <a:off x="1257300" y="720725"/>
            <a:ext cx="4800600" cy="3600450"/>
          </a:xfrm>
          <a:ln/>
        </p:spPr>
      </p:sp>
      <p:sp>
        <p:nvSpPr>
          <p:cNvPr id="190468"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41</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42</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43</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45</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46</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47</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cs typeface="+mn-cs"/>
              </a:rPr>
              <a:pPr algn="r" eaLnBrk="1" hangingPunct="1"/>
              <a:t>47</a:t>
            </a:fld>
            <a:endParaRPr lang="en-US" altLang="en-US" sz="1400">
              <a:solidFill>
                <a:srgbClr val="000000"/>
              </a:solidFill>
              <a:latin typeface="Calibri" charset="0"/>
              <a:cs typeface="+mn-cs"/>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Calibri" charset="0"/>
              <a:ea typeface="ＭＳ Ｐゴシック" charset="-128"/>
            </a:endParaRPr>
          </a:p>
        </p:txBody>
      </p:sp>
      <p:sp>
        <p:nvSpPr>
          <p:cNvPr id="441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83EA7F21-B7F3-B242-8D71-467B2B3BCAA5}" type="slidenum">
              <a:rPr lang="en-US" altLang="en-US" sz="1400" b="0">
                <a:solidFill>
                  <a:srgbClr val="000000"/>
                </a:solidFill>
                <a:latin typeface="Calibri" charset="0"/>
              </a:rPr>
              <a:pPr eaLnBrk="1" hangingPunct="1"/>
              <a:t>55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59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64BBEEFA-FEE7-7B40-8849-B4B33AD3C4DC}" type="slidenum">
              <a:rPr lang="en-US" sz="1400" b="0">
                <a:solidFill>
                  <a:prstClr val="black"/>
                </a:solidFill>
              </a:rPr>
              <a:pPr algn="r"/>
              <a:t>13</a:t>
            </a:fld>
            <a:endParaRPr lang="en-US" sz="1400" b="0">
              <a:solidFill>
                <a:prstClr val="black"/>
              </a:solidFill>
            </a:endParaRPr>
          </a:p>
        </p:txBody>
      </p:sp>
      <p:sp>
        <p:nvSpPr>
          <p:cNvPr id="153603"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5AFC9C3D-04B8-054C-AD02-F3D5716E9BF7}" type="slidenum">
              <a:rPr lang="en-US" sz="1400" b="0" smtClean="0">
                <a:solidFill>
                  <a:prstClr val="black"/>
                </a:solidFill>
              </a:rPr>
              <a:pPr algn="r"/>
              <a:t>13</a:t>
            </a:fld>
            <a:endParaRPr lang="en-US" sz="1400" b="0" smtClean="0">
              <a:solidFill>
                <a:prstClr val="black"/>
              </a:solidFill>
            </a:endParaRPr>
          </a:p>
        </p:txBody>
      </p:sp>
      <p:sp>
        <p:nvSpPr>
          <p:cNvPr id="153604" name="Rectangle 2"/>
          <p:cNvSpPr>
            <a:spLocks noGrp="1" noRot="1" noChangeAspect="1" noChangeArrowheads="1" noTextEdit="1"/>
          </p:cNvSpPr>
          <p:nvPr>
            <p:ph type="sldImg"/>
          </p:nvPr>
        </p:nvSpPr>
        <p:spPr>
          <a:xfrm>
            <a:off x="1257300" y="720725"/>
            <a:ext cx="4800600" cy="3600450"/>
          </a:xfrm>
          <a:ln/>
        </p:spPr>
      </p:sp>
      <p:sp>
        <p:nvSpPr>
          <p:cNvPr id="15360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60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FFFD4A-9CC1-2D44-B464-1989BCF250A0}" type="slidenum">
              <a:rPr lang="en-US" sz="1400" b="0">
                <a:solidFill>
                  <a:srgbClr val="000000"/>
                </a:solidFill>
                <a:latin typeface="Calibri" charset="0"/>
              </a:rPr>
              <a:pPr/>
              <a:t>68</a:t>
            </a:fld>
            <a:endParaRPr lang="en-US" sz="1400" b="0">
              <a:solidFill>
                <a:srgbClr val="000000"/>
              </a:solidFill>
              <a:latin typeface="Calibri" charset="0"/>
            </a:endParaRP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5DA62E0A-BCA5-614E-8752-03BF3D0F019E}" type="slidenum">
              <a:rPr lang="en-US" sz="1400" b="0">
                <a:solidFill>
                  <a:srgbClr val="000000"/>
                </a:solidFill>
                <a:latin typeface="Calibri" charset="0"/>
              </a:rPr>
              <a:pPr/>
              <a:t>69</a:t>
            </a:fld>
            <a:endParaRPr lang="en-US" sz="1400" b="0">
              <a:solidFill>
                <a:srgbClr val="000000"/>
              </a:solidFill>
              <a:latin typeface="Calibri" charset="0"/>
            </a:endParaRPr>
          </a:p>
        </p:txBody>
      </p:sp>
      <p:sp>
        <p:nvSpPr>
          <p:cNvPr id="386050" name="Rectangle 2"/>
          <p:cNvSpPr>
            <a:spLocks noGrp="1" noRot="1" noChangeAspect="1" noChangeArrowheads="1" noTextEdit="1"/>
          </p:cNvSpPr>
          <p:nvPr>
            <p:ph type="sldImg"/>
          </p:nvPr>
        </p:nvSpPr>
        <p:spPr>
          <a:xfrm>
            <a:off x="1257300" y="720725"/>
            <a:ext cx="4802188" cy="3600450"/>
          </a:xfrm>
          <a:ln/>
        </p:spPr>
      </p:sp>
      <p:sp>
        <p:nvSpPr>
          <p:cNvPr id="386051"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97FFB9D-6EB9-5741-B890-D00883947719}" type="slidenum">
              <a:rPr lang="en-US" sz="1400" b="0">
                <a:solidFill>
                  <a:srgbClr val="000000"/>
                </a:solidFill>
              </a:rPr>
              <a:pPr/>
              <a:t>70</a:t>
            </a:fld>
            <a:endParaRPr lang="en-US" sz="1400" b="0">
              <a:solidFill>
                <a:srgbClr val="000000"/>
              </a:solidFill>
            </a:endParaRPr>
          </a:p>
        </p:txBody>
      </p:sp>
      <p:sp>
        <p:nvSpPr>
          <p:cNvPr id="388098" name="Rectangle 2"/>
          <p:cNvSpPr>
            <a:spLocks noGrp="1" noRot="1" noChangeAspect="1" noChangeArrowheads="1" noTextEdit="1"/>
          </p:cNvSpPr>
          <p:nvPr>
            <p:ph type="sldImg"/>
          </p:nvPr>
        </p:nvSpPr>
        <p:spPr>
          <a:xfrm>
            <a:off x="1257300" y="720725"/>
            <a:ext cx="4800600" cy="3600450"/>
          </a:xfrm>
          <a:ln/>
        </p:spPr>
      </p:sp>
      <p:sp>
        <p:nvSpPr>
          <p:cNvPr id="38809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074B493-B4AB-CE4C-BDDC-FC80A17CD925}" type="slidenum">
              <a:rPr lang="en-US" sz="1400" b="0">
                <a:solidFill>
                  <a:srgbClr val="000000"/>
                </a:solidFill>
                <a:latin typeface="Calibri" charset="0"/>
              </a:rPr>
              <a:pPr/>
              <a:t>72</a:t>
            </a:fld>
            <a:endParaRPr lang="en-US" sz="1400" b="0">
              <a:solidFill>
                <a:srgbClr val="000000"/>
              </a:solidFill>
              <a:latin typeface="Calibri"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C87134F4-A0C6-BA40-AB5E-A149A14B4E6D}" type="slidenum">
              <a:rPr lang="en-US" sz="1400" b="0">
                <a:solidFill>
                  <a:srgbClr val="000000"/>
                </a:solidFill>
                <a:latin typeface="Calibri" charset="0"/>
              </a:rPr>
              <a:pPr/>
              <a:t>73</a:t>
            </a:fld>
            <a:endParaRPr lang="en-US" sz="1400" b="0">
              <a:solidFill>
                <a:srgbClr val="000000"/>
              </a:solidFill>
              <a:latin typeface="Calibri" charset="0"/>
            </a:endParaRPr>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699B43D-9119-2E46-B134-5526E906B175}" type="slidenum">
              <a:rPr lang="en-US" sz="1400" b="0">
                <a:solidFill>
                  <a:srgbClr val="000000"/>
                </a:solidFill>
              </a:rPr>
              <a:pPr/>
              <a:t>74</a:t>
            </a:fld>
            <a:endParaRPr lang="en-US" sz="1400" b="0">
              <a:solidFill>
                <a:srgbClr val="000000"/>
              </a:solidFill>
            </a:endParaRPr>
          </a:p>
        </p:txBody>
      </p:sp>
      <p:sp>
        <p:nvSpPr>
          <p:cNvPr id="395266"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99998E5-2CA9-4740-8BA5-FDCB7BA0EFBC}" type="slidenum">
              <a:rPr lang="en-US" sz="1400">
                <a:solidFill>
                  <a:srgbClr val="000000"/>
                </a:solidFill>
                <a:latin typeface="Calibri" charset="0"/>
              </a:rPr>
              <a:pPr algn="r" eaLnBrk="1" hangingPunct="1"/>
              <a:t>74</a:t>
            </a:fld>
            <a:endParaRPr lang="en-US" sz="1400">
              <a:solidFill>
                <a:srgbClr val="000000"/>
              </a:solidFill>
              <a:latin typeface="Calibri" charset="0"/>
            </a:endParaRPr>
          </a:p>
        </p:txBody>
      </p:sp>
      <p:sp>
        <p:nvSpPr>
          <p:cNvPr id="395267"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5268" name="Rectangle 3"/>
          <p:cNvSpPr>
            <a:spLocks noGrp="1" noChangeArrowheads="1"/>
          </p:cNvSpPr>
          <p:nvPr>
            <p:ph type="body" idx="1"/>
          </p:nvPr>
        </p:nvSpPr>
        <p:spPr>
          <a:xfrm>
            <a:off x="976313" y="4560888"/>
            <a:ext cx="5362575" cy="4319587"/>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103070" tIns="51536" rIns="103070" bIns="51536"/>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7AEF7D5-84D9-4B41-89A2-DAEFC4E6A124}" type="slidenum">
              <a:rPr lang="en-US" sz="1400" b="0">
                <a:solidFill>
                  <a:srgbClr val="000000"/>
                </a:solidFill>
                <a:latin typeface="Calibri" charset="0"/>
              </a:rPr>
              <a:pPr/>
              <a:t>75</a:t>
            </a:fld>
            <a:endParaRPr lang="en-US" sz="1400" b="0">
              <a:solidFill>
                <a:srgbClr val="000000"/>
              </a:solidFill>
              <a:latin typeface="Calibri"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p:spPr>
        <p:txBody>
          <a:bodyPr wrap="none" lIns="86749" tIns="43375" rIns="86749" bIns="43375"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sp>
        <p:nvSpPr>
          <p:cNvPr id="402435" name="Text Box 2"/>
          <p:cNvSpPr>
            <a:spLocks noGrp="1" noChangeArrowheads="1"/>
          </p:cNvSpPr>
          <p:nvPr>
            <p:ph type="body"/>
          </p:nvPr>
        </p:nvSpPr>
        <p:spPr>
          <a:xfrm>
            <a:off x="1116013"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63" indent="-80963" eaLnBrk="1">
              <a:lnSpc>
                <a:spcPct val="93000"/>
              </a:lnSpc>
              <a:spcBef>
                <a:spcPct val="0"/>
              </a:spcBef>
              <a:buSzPct val="45000"/>
              <a:tabLst>
                <a:tab pos="685800" algn="l"/>
                <a:tab pos="1373188" algn="l"/>
                <a:tab pos="2058988" algn="l"/>
                <a:tab pos="2746375" algn="l"/>
                <a:tab pos="3433763" algn="l"/>
                <a:tab pos="4119563" algn="l"/>
                <a:tab pos="4806950"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815B03E-2A31-354A-9BA5-96139373B0CA}" type="slidenum">
              <a:rPr lang="en-US" sz="1400" b="0">
                <a:solidFill>
                  <a:prstClr val="black"/>
                </a:solidFill>
              </a:rPr>
              <a:pPr algn="r"/>
              <a:t>14</a:t>
            </a:fld>
            <a:endParaRPr lang="en-US" sz="1400" b="0">
              <a:solidFill>
                <a:prstClr val="black"/>
              </a:solidFill>
            </a:endParaRPr>
          </a:p>
        </p:txBody>
      </p:sp>
      <p:sp>
        <p:nvSpPr>
          <p:cNvPr id="155651" name="Rectangle 2"/>
          <p:cNvSpPr>
            <a:spLocks noGrp="1" noRot="1" noChangeAspect="1" noChangeArrowheads="1" noTextEdit="1"/>
          </p:cNvSpPr>
          <p:nvPr>
            <p:ph type="sldImg"/>
          </p:nvPr>
        </p:nvSpPr>
        <p:spPr>
          <a:xfrm>
            <a:off x="1257300" y="720725"/>
            <a:ext cx="4800600" cy="3600450"/>
          </a:xfrm>
          <a:ln/>
        </p:spPr>
      </p:sp>
      <p:sp>
        <p:nvSpPr>
          <p:cNvPr id="15565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p:cNvSpPr>
          <p:nvPr>
            <p:ph type="sldImg"/>
          </p:nvPr>
        </p:nvSpPr>
        <p:spPr>
          <a:ln/>
        </p:spPr>
      </p:sp>
      <p:sp>
        <p:nvSpPr>
          <p:cNvPr id="406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Layout the legend </a:t>
            </a:r>
          </a:p>
        </p:txBody>
      </p:sp>
      <p:sp>
        <p:nvSpPr>
          <p:cNvPr id="406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BCFCEB9-3BC3-4F4D-96F7-82CED5FF90DD}" type="slidenum">
              <a:rPr lang="en-US" sz="1400" b="0">
                <a:solidFill>
                  <a:srgbClr val="000000"/>
                </a:solidFill>
                <a:latin typeface="Calibri" charset="0"/>
              </a:rPr>
              <a:pPr/>
              <a:t>80</a:t>
            </a:fld>
            <a:endParaRPr lang="en-US" sz="1400" b="0">
              <a:solidFill>
                <a:srgbClr val="000000"/>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7D4126-8DF3-EC4D-A21E-AA2432BB0A6B}" type="slidenum">
              <a:rPr lang="en-US" sz="1400" b="0">
                <a:solidFill>
                  <a:srgbClr val="000000"/>
                </a:solidFill>
                <a:latin typeface="Helvetica Neue" charset="0"/>
              </a:rPr>
              <a:pPr/>
              <a:t>84</a:t>
            </a:fld>
            <a:endParaRPr lang="en-US" sz="1400" b="0">
              <a:solidFill>
                <a:srgbClr val="000000"/>
              </a:solidFill>
              <a:latin typeface="Helvetica Neue"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Helvetica Neue"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4FE800F-726B-054F-98CA-890DF3E7AD65}" type="slidenum">
              <a:rPr lang="en-US" sz="1400" b="0">
                <a:solidFill>
                  <a:srgbClr val="000000"/>
                </a:solidFill>
                <a:latin typeface="Helvetica Neue" charset="0"/>
              </a:rPr>
              <a:pPr/>
              <a:t>85</a:t>
            </a:fld>
            <a:endParaRPr lang="en-US" sz="1400" b="0">
              <a:solidFill>
                <a:srgbClr val="000000"/>
              </a:solidFill>
              <a:latin typeface="Helvetica Neue"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Helvetica Neue"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7BEEB8E-A0CA-A74C-8D64-1752AE88C0D2}" type="slidenum">
              <a:rPr lang="en-US" sz="1400" b="0">
                <a:solidFill>
                  <a:srgbClr val="000000"/>
                </a:solidFill>
                <a:latin typeface="Calibri" charset="0"/>
              </a:rPr>
              <a:pPr/>
              <a:t>86</a:t>
            </a:fld>
            <a:endParaRPr lang="en-US" sz="1400" b="0">
              <a:solidFill>
                <a:srgbClr val="000000"/>
              </a:solidFill>
              <a:latin typeface="Calibri"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Rot="1" noChangeAspect="1" noChangeArrowheads="1" noTextEdit="1"/>
          </p:cNvSpPr>
          <p:nvPr>
            <p:ph type="sldImg"/>
          </p:nvPr>
        </p:nvSpPr>
        <p:spPr>
          <a:ln/>
        </p:spPr>
      </p:sp>
      <p:sp>
        <p:nvSpPr>
          <p:cNvPr id="1576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CC256D4A-51D8-E846-AF8A-2AC8CC9485F1}" type="slidenum">
              <a:rPr lang="en-US" sz="1400" b="0">
                <a:solidFill>
                  <a:prstClr val="black"/>
                </a:solidFill>
              </a:rPr>
              <a:pPr algn="r"/>
              <a:t>18</a:t>
            </a:fld>
            <a:endParaRPr lang="en-US" sz="1400" b="0">
              <a:solidFill>
                <a:prstClr val="black"/>
              </a:solidFill>
            </a:endParaRPr>
          </a:p>
        </p:txBody>
      </p:sp>
      <p:sp>
        <p:nvSpPr>
          <p:cNvPr id="161795" name="Text Box 2"/>
          <p:cNvSpPr>
            <a:spLocks noGrp="1" noRot="1" noChangeAspect="1" noChangeArrowheads="1" noTextEdit="1"/>
          </p:cNvSpPr>
          <p:nvPr>
            <p:ph type="sldImg"/>
          </p:nvPr>
        </p:nvSpPr>
        <p:spPr>
          <a:xfrm>
            <a:off x="1698625" y="903288"/>
            <a:ext cx="4127500" cy="3095625"/>
          </a:xfrm>
          <a:ln/>
        </p:spPr>
      </p:sp>
      <p:sp>
        <p:nvSpPr>
          <p:cNvPr id="161796"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118</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120</a:t>
            </a:fld>
            <a:endParaRPr lang="en-US" sz="1400" b="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125</a:t>
            </a:fld>
            <a:endParaRPr lang="en-US" sz="1400" b="0">
              <a:solidFill>
                <a:srgbClr val="000000"/>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128</a:t>
            </a:fld>
            <a:endParaRPr lang="en-US" sz="1400" b="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134</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93E350C9-4419-D44C-AF0D-09DE1A6C1999}" type="slidenum">
              <a:rPr lang="en-US" sz="1400" b="0">
                <a:solidFill>
                  <a:prstClr val="black"/>
                </a:solidFill>
              </a:rPr>
              <a:pPr algn="r"/>
              <a:t>19</a:t>
            </a:fld>
            <a:endParaRPr lang="en-US" sz="1400" b="0">
              <a:solidFill>
                <a:prstClr val="black"/>
              </a:solidFill>
            </a:endParaRPr>
          </a:p>
        </p:txBody>
      </p:sp>
      <p:sp>
        <p:nvSpPr>
          <p:cNvPr id="163843" name="Text Box 2"/>
          <p:cNvSpPr>
            <a:spLocks noGrp="1" noRot="1" noChangeAspect="1" noChangeArrowheads="1" noTextEdit="1"/>
          </p:cNvSpPr>
          <p:nvPr>
            <p:ph type="sldImg"/>
          </p:nvPr>
        </p:nvSpPr>
        <p:spPr>
          <a:xfrm>
            <a:off x="1698625" y="903288"/>
            <a:ext cx="4127500" cy="3095625"/>
          </a:xfrm>
          <a:ln/>
        </p:spPr>
      </p:sp>
      <p:sp>
        <p:nvSpPr>
          <p:cNvPr id="163844"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3D0C53C5-0C85-1C43-AA81-BD82A23B330C}" type="slidenum">
              <a:rPr lang="en-US" sz="1400" b="0">
                <a:solidFill>
                  <a:prstClr val="black"/>
                </a:solidFill>
              </a:rPr>
              <a:pPr algn="r"/>
              <a:t>20</a:t>
            </a:fld>
            <a:endParaRPr lang="en-US" sz="1400" b="0">
              <a:solidFill>
                <a:prstClr val="black"/>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89886C67-6228-6943-B144-BC4FF5F22D73}" type="slidenum">
              <a:rPr lang="en-US" sz="1400" b="0">
                <a:solidFill>
                  <a:prstClr val="black"/>
                </a:solidFill>
              </a:rPr>
              <a:pPr algn="r"/>
              <a:t>21</a:t>
            </a:fld>
            <a:endParaRPr lang="en-US" sz="1400" b="0">
              <a:solidFill>
                <a:prstClr val="black"/>
              </a:solidFill>
            </a:endParaRPr>
          </a:p>
        </p:txBody>
      </p:sp>
      <p:sp>
        <p:nvSpPr>
          <p:cNvPr id="167939" name="Text Box 2"/>
          <p:cNvSpPr>
            <a:spLocks noGrp="1" noRot="1" noChangeAspect="1" noChangeArrowheads="1" noTextEdit="1"/>
          </p:cNvSpPr>
          <p:nvPr>
            <p:ph type="sldImg"/>
          </p:nvPr>
        </p:nvSpPr>
        <p:spPr>
          <a:xfrm>
            <a:off x="1698625" y="903288"/>
            <a:ext cx="4127500" cy="3095625"/>
          </a:xfrm>
          <a:ln/>
        </p:spPr>
      </p:sp>
      <p:sp>
        <p:nvSpPr>
          <p:cNvPr id="167940" name="Text Box 3"/>
          <p:cNvSpPr>
            <a:spLocks noGrp="1" noChangeArrowheads="1"/>
          </p:cNvSpPr>
          <p:nvPr>
            <p:ph type="body" idx="1"/>
          </p:nvPr>
        </p:nvSpPr>
        <p:spPr>
          <a:xfrm>
            <a:off x="1147763" y="4298950"/>
            <a:ext cx="5233987" cy="3349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3199706460"/>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3639924743"/>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5/22/16</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663115061"/>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5/22/16</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814601357"/>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5/22/16</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335856282"/>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30463590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326820554"/>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1920009354"/>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86961817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53040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802767"/>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786209261"/>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23096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588469"/>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756321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85659"/>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325539085"/>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721351817"/>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664115"/>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0100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1411355"/>
      </p:ext>
    </p:extLst>
  </p:cSld>
  <p:clrMapOvr>
    <a:masterClrMapping/>
  </p:clrMapOvr>
  <p:transition xmlns:p14="http://schemas.microsoft.com/office/powerpoint/2010/main"/>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110785"/>
      </p:ext>
    </p:extLst>
  </p:cSld>
  <p:clrMapOvr>
    <a:masterClrMapping/>
  </p:clrMapOvr>
  <p:transition xmlns:p14="http://schemas.microsoft.com/office/powerpoint/2010/main"/>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78594175"/>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301874"/>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5628765"/>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2869306"/>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937893"/>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52458651"/>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2514593"/>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5512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178613"/>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352756"/>
      </p:ext>
    </p:extLst>
  </p:cSld>
  <p:clrMapOvr>
    <a:masterClrMapping/>
  </p:clrMapOvr>
  <p:transition xmlns:p14="http://schemas.microsoft.com/office/powerpoint/2010/main"/>
</p:sldLayout>
</file>

<file path=ppt/slideLayouts/slideLayout10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07818850"/>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237AD8AF-D30B-2D43-B551-771A51D1C7F3}"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B09DA948-AD80-2140-9903-9070D9D0D8BD}" type="slidenum">
              <a:rPr lang="en-US" altLang="en-US"/>
              <a:pPr/>
              <a:t>‹#›</a:t>
            </a:fld>
            <a:endParaRPr lang="en-US" altLang="en-US"/>
          </a:p>
        </p:txBody>
      </p:sp>
    </p:spTree>
    <p:extLst>
      <p:ext uri="{BB962C8B-B14F-4D97-AF65-F5344CB8AC3E}">
        <p14:creationId xmlns:p14="http://schemas.microsoft.com/office/powerpoint/2010/main" val="289592442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D9AC131-FEA1-384C-8704-DF11B99EDA1B}"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54CD2A8-68E0-A346-95DF-37DD195A81F7}" type="slidenum">
              <a:rPr lang="en-US" altLang="en-US"/>
              <a:pPr/>
              <a:t>‹#›</a:t>
            </a:fld>
            <a:endParaRPr lang="en-US" altLang="en-US"/>
          </a:p>
        </p:txBody>
      </p:sp>
    </p:spTree>
    <p:extLst>
      <p:ext uri="{BB962C8B-B14F-4D97-AF65-F5344CB8AC3E}">
        <p14:creationId xmlns:p14="http://schemas.microsoft.com/office/powerpoint/2010/main" val="74823393"/>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B896AE2E-CA75-1C4B-BC90-0823C141249C}"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717A7F0-6787-1043-A44D-2A31D4DA2465}" type="slidenum">
              <a:rPr lang="en-US" altLang="en-US"/>
              <a:pPr/>
              <a:t>‹#›</a:t>
            </a:fld>
            <a:endParaRPr lang="en-US" altLang="en-US"/>
          </a:p>
        </p:txBody>
      </p:sp>
    </p:spTree>
    <p:extLst>
      <p:ext uri="{BB962C8B-B14F-4D97-AF65-F5344CB8AC3E}">
        <p14:creationId xmlns:p14="http://schemas.microsoft.com/office/powerpoint/2010/main" val="54166207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51EA9122-DA6E-3843-A6A7-07D404DBFC8E}"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F6E02A8-728C-B145-9987-B9ABFD40EC1B}" type="slidenum">
              <a:rPr lang="en-US" altLang="en-US"/>
              <a:pPr/>
              <a:t>‹#›</a:t>
            </a:fld>
            <a:endParaRPr lang="en-US" altLang="en-US"/>
          </a:p>
        </p:txBody>
      </p:sp>
    </p:spTree>
    <p:extLst>
      <p:ext uri="{BB962C8B-B14F-4D97-AF65-F5344CB8AC3E}">
        <p14:creationId xmlns:p14="http://schemas.microsoft.com/office/powerpoint/2010/main" val="408085004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3D98F600-40FF-334F-9BB9-D5963F04A0A7}" type="datetime1">
              <a:rPr lang="en-US" altLang="en-US"/>
              <a:pPr/>
              <a:t>5/22/16</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00CC8B82-F5F7-034A-B31E-E047158F8519}" type="slidenum">
              <a:rPr lang="en-US" altLang="en-US"/>
              <a:pPr/>
              <a:t>‹#›</a:t>
            </a:fld>
            <a:endParaRPr lang="en-US" altLang="en-US"/>
          </a:p>
        </p:txBody>
      </p:sp>
    </p:spTree>
    <p:extLst>
      <p:ext uri="{BB962C8B-B14F-4D97-AF65-F5344CB8AC3E}">
        <p14:creationId xmlns:p14="http://schemas.microsoft.com/office/powerpoint/2010/main" val="1108004335"/>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9110170C-56F2-3F4C-A11D-FFDE3BEB2A08}" type="datetime1">
              <a:rPr lang="en-US" altLang="en-US"/>
              <a:pPr/>
              <a:t>5/22/16</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9453B0FA-0A37-BB4F-9A39-FB01CD40170C}" type="slidenum">
              <a:rPr lang="en-US" altLang="en-US"/>
              <a:pPr/>
              <a:t>‹#›</a:t>
            </a:fld>
            <a:endParaRPr lang="en-US" altLang="en-US"/>
          </a:p>
        </p:txBody>
      </p:sp>
    </p:spTree>
    <p:extLst>
      <p:ext uri="{BB962C8B-B14F-4D97-AF65-F5344CB8AC3E}">
        <p14:creationId xmlns:p14="http://schemas.microsoft.com/office/powerpoint/2010/main" val="62307186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029C2401-5805-2040-9409-7C25EEA7806A}" type="datetime1">
              <a:rPr lang="en-US" altLang="en-US"/>
              <a:pPr/>
              <a:t>5/22/16</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32DE3EA1-945E-A345-AECF-0509DCFCBDEC}" type="slidenum">
              <a:rPr lang="en-US" altLang="en-US"/>
              <a:pPr/>
              <a:t>‹#›</a:t>
            </a:fld>
            <a:endParaRPr lang="en-US" altLang="en-US"/>
          </a:p>
        </p:txBody>
      </p:sp>
    </p:spTree>
    <p:extLst>
      <p:ext uri="{BB962C8B-B14F-4D97-AF65-F5344CB8AC3E}">
        <p14:creationId xmlns:p14="http://schemas.microsoft.com/office/powerpoint/2010/main" val="6903298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82DED5AB-0801-D24D-8CE1-A9193A498EDB}"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7F9502-02AA-454D-AF93-03762A1B4F77}" type="slidenum">
              <a:rPr lang="en-US" altLang="en-US"/>
              <a:pPr/>
              <a:t>‹#›</a:t>
            </a:fld>
            <a:endParaRPr lang="en-US" altLang="en-US"/>
          </a:p>
        </p:txBody>
      </p:sp>
    </p:spTree>
    <p:extLst>
      <p:ext uri="{BB962C8B-B14F-4D97-AF65-F5344CB8AC3E}">
        <p14:creationId xmlns:p14="http://schemas.microsoft.com/office/powerpoint/2010/main" val="216837901"/>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D459D283-6DA9-E743-9968-CD7D09E0F90E}" type="datetime1">
              <a:rPr lang="en-US" altLang="en-US"/>
              <a:pPr/>
              <a:t>5/22/16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A577255B-156E-074C-A896-76EF8C3EBDCC}" type="slidenum">
              <a:rPr lang="en-US" altLang="en-US"/>
              <a:pPr/>
              <a:t>‹#›</a:t>
            </a:fld>
            <a:endParaRPr lang="en-US" altLang="en-US"/>
          </a:p>
        </p:txBody>
      </p:sp>
    </p:spTree>
    <p:extLst>
      <p:ext uri="{BB962C8B-B14F-4D97-AF65-F5344CB8AC3E}">
        <p14:creationId xmlns:p14="http://schemas.microsoft.com/office/powerpoint/2010/main" val="599861279"/>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EE3407F1-D2A6-4D42-8736-F763EAAE224F}"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DB8B8E78-7F9B-C94C-9D1A-3EF03CEA9202}" type="slidenum">
              <a:rPr lang="en-US" altLang="en-US"/>
              <a:pPr/>
              <a:t>‹#›</a:t>
            </a:fld>
            <a:endParaRPr lang="en-US" altLang="en-US"/>
          </a:p>
        </p:txBody>
      </p:sp>
    </p:spTree>
    <p:extLst>
      <p:ext uri="{BB962C8B-B14F-4D97-AF65-F5344CB8AC3E}">
        <p14:creationId xmlns:p14="http://schemas.microsoft.com/office/powerpoint/2010/main" val="598157295"/>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F096B002-F34A-8A49-9522-DA4B63DC0BC2}"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4ED9E11-BE5F-B243-A6E8-BC7BBCBC07CC}" type="slidenum">
              <a:rPr lang="en-US" altLang="en-US"/>
              <a:pPr/>
              <a:t>‹#›</a:t>
            </a:fld>
            <a:endParaRPr lang="en-US" altLang="en-US"/>
          </a:p>
        </p:txBody>
      </p:sp>
    </p:spTree>
    <p:extLst>
      <p:ext uri="{BB962C8B-B14F-4D97-AF65-F5344CB8AC3E}">
        <p14:creationId xmlns:p14="http://schemas.microsoft.com/office/powerpoint/2010/main" val="3689973147"/>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128122"/>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6570525"/>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046983"/>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77291"/>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913665"/>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318759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499721"/>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3151427"/>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81397"/>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865534"/>
      </p:ext>
    </p:extLst>
  </p:cSld>
  <p:clrMapOvr>
    <a:masterClrMapping/>
  </p:clrMapOvr>
  <p:transition xmlns:p14="http://schemas.microsoft.com/office/powerpoint/2010/main"/>
</p:sldLayout>
</file>

<file path=ppt/slideLayouts/slideLayout10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0788916"/>
      </p:ext>
    </p:extLst>
  </p:cSld>
  <p:clrMapOvr>
    <a:masterClrMapping/>
  </p:clrMapOvr>
  <p:transition xmlns:p14="http://schemas.microsoft.com/office/powerpoint/2010/main"/>
</p:sldLayout>
</file>

<file path=ppt/slideLayouts/slideLayout10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1545239"/>
      </p:ext>
    </p:extLst>
  </p:cSld>
  <p:clrMapOvr>
    <a:masterClrMapping/>
  </p:clrMapOvr>
  <p:transition xmlns:p14="http://schemas.microsoft.com/office/powerpoint/2010/main"/>
</p:sldLayout>
</file>

<file path=ppt/slideLayouts/slideLayout1056.xml><?xml version="1.0" encoding="utf-8"?>
<p:sldLayout xmlns:a="http://schemas.openxmlformats.org/drawingml/2006/main" xmlns:r="http://schemas.openxmlformats.org/officeDocument/2006/relationships" xmlns:p="http://schemas.openxmlformats.org/presentationml/2006/main" showMasterSp="0" type="twoObjOverTx">
  <p:cSld name="Title and 2 Content over Text">
    <p:spTree>
      <p:nvGrpSpPr>
        <p:cNvPr id="1" name=""/>
        <p:cNvGrpSpPr/>
        <p:nvPr/>
      </p:nvGrpSpPr>
      <p:grpSpPr>
        <a:xfrm>
          <a:off x="0" y="0"/>
          <a:ext cx="0" cy="0"/>
          <a:chOff x="0" y="0"/>
          <a:chExt cx="0" cy="0"/>
        </a:xfrm>
      </p:grpSpPr>
      <p:sp>
        <p:nvSpPr>
          <p:cNvPr id="6" name="Rectangle 5"/>
          <p:cNvSpPr>
            <a:spLocks noChangeArrowheads="1"/>
          </p:cNvSpPr>
          <p:nvPr/>
        </p:nvSpPr>
        <p:spPr bwMode="auto">
          <a:xfrm>
            <a:off x="7215188" y="6673850"/>
            <a:ext cx="1695450" cy="184150"/>
          </a:xfrm>
          <a:prstGeom prst="rect">
            <a:avLst/>
          </a:prstGeom>
          <a:noFill/>
          <a:ln w="9525">
            <a:noFill/>
            <a:miter lim="800000"/>
            <a:headEnd/>
            <a:tailEnd/>
          </a:ln>
          <a:effectLst/>
        </p:spPr>
        <p:txBody>
          <a:bodyPr lIns="92066" tIns="46033" rIns="92066" bIns="46033"/>
          <a:lstStyle/>
          <a:p>
            <a:pPr algn="ctr" defTabSz="912813" eaLnBrk="0" hangingPunct="0"/>
            <a:r>
              <a:rPr lang="en-US" sz="700" b="0" smtClean="0">
                <a:solidFill>
                  <a:srgbClr val="FFFFFF"/>
                </a:solidFill>
              </a:rPr>
              <a:t>Do not reproduce without permission</a:t>
            </a:r>
          </a:p>
        </p:txBody>
      </p:sp>
      <p:sp>
        <p:nvSpPr>
          <p:cNvPr id="7" name="Rectangle 6"/>
          <p:cNvSpPr>
            <a:spLocks noChangeArrowheads="1"/>
          </p:cNvSpPr>
          <p:nvPr/>
        </p:nvSpPr>
        <p:spPr bwMode="auto">
          <a:xfrm rot="16200000">
            <a:off x="7601744" y="5363369"/>
            <a:ext cx="2820987" cy="263525"/>
          </a:xfrm>
          <a:prstGeom prst="rect">
            <a:avLst/>
          </a:prstGeom>
          <a:noFill/>
          <a:ln w="9525">
            <a:noFill/>
            <a:miter lim="800000"/>
            <a:headEnd/>
            <a:tailEnd/>
          </a:ln>
          <a:effectLst/>
        </p:spPr>
        <p:txBody>
          <a:bodyPr lIns="92066" tIns="46033" rIns="92066" bIns="46033"/>
          <a:lstStyle/>
          <a:p>
            <a:pPr defTabSz="912813" eaLnBrk="0" hangingPunct="0"/>
            <a:fld id="{E34FFC0A-75B5-214E-8D75-E539ADECA60E}" type="slidenum">
              <a:rPr lang="en-US" smtClean="0">
                <a:solidFill>
                  <a:srgbClr val="808080"/>
                </a:solidFill>
              </a:rPr>
              <a:pPr defTabSz="912813" eaLnBrk="0" hangingPunct="0"/>
              <a:t>‹#›</a:t>
            </a:fld>
            <a:r>
              <a:rPr lang="en-US" smtClean="0">
                <a:solidFill>
                  <a:srgbClr val="808080"/>
                </a:solidFill>
              </a:rPr>
              <a:t> Lectures.GersteinLab.org </a:t>
            </a:r>
            <a:r>
              <a:rPr lang="en-US" b="0" smtClean="0">
                <a:solidFill>
                  <a:srgbClr val="808080"/>
                </a:solidFill>
              </a:rPr>
              <a:t> </a:t>
            </a:r>
            <a:r>
              <a:rPr lang="en-US" sz="900" b="0" smtClean="0">
                <a:solidFill>
                  <a:srgbClr val="808080"/>
                </a:solidFill>
              </a:rPr>
              <a:t>(c) 2007</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5"/>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endParaRPr lang="en-US" smtClean="0">
              <a:solidFill>
                <a:srgbClr val="000000"/>
              </a:solidFill>
            </a:endParaRPr>
          </a:p>
        </p:txBody>
      </p:sp>
      <p:sp>
        <p:nvSpPr>
          <p:cNvPr id="9" name="Footer Placeholder 6"/>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endParaRPr lang="en-US" smtClean="0">
              <a:solidFill>
                <a:srgbClr val="000000"/>
              </a:solidFill>
            </a:endParaRPr>
          </a:p>
        </p:txBody>
      </p:sp>
      <p:sp>
        <p:nvSpPr>
          <p:cNvPr id="10" name="Slide Number Placeholder 7"/>
          <p:cNvSpPr>
            <a:spLocks noGrp="1"/>
          </p:cNvSpPr>
          <p:nvPr>
            <p:ph type="sldNum" sz="quarter" idx="12"/>
          </p:nvPr>
        </p:nvSpPr>
        <p:spPr bwMode="auto">
          <a:xfrm>
            <a:off x="6553200" y="6248400"/>
            <a:ext cx="1905000" cy="457200"/>
          </a:xfrm>
          <a:prstGeom prst="rect">
            <a:avLst/>
          </a:prstGeom>
          <a:ln>
            <a:miter lim="800000"/>
            <a:headEnd/>
            <a:tailEnd/>
          </a:ln>
        </p:spPr>
        <p:txBody>
          <a:bodyPr vert="horz" wrap="square" lIns="92066" tIns="46033" rIns="92066" bIns="46033" numCol="1" anchor="t" anchorCtr="0" compatLnSpc="1">
            <a:prstTxWarp prst="textNoShape">
              <a:avLst/>
            </a:prstTxWarp>
          </a:bodyPr>
          <a:lstStyle>
            <a:lvl1pPr eaLnBrk="0" hangingPunct="0">
              <a:defRPr>
                <a:solidFill>
                  <a:schemeClr val="bg1"/>
                </a:solidFill>
              </a:defRPr>
            </a:lvl1pPr>
          </a:lstStyle>
          <a:p>
            <a:fld id="{45A046B8-C33C-634B-81C2-AA4D3E7247A5}" type="slidenum">
              <a:rPr lang="en-US" smtClean="0">
                <a:solidFill>
                  <a:srgbClr val="FFFFFF"/>
                </a:solidFill>
              </a:rPr>
              <a:pPr/>
              <a:t>‹#›</a:t>
            </a:fld>
            <a:endParaRPr lang="en-US" smtClean="0">
              <a:solidFill>
                <a:srgbClr val="FFFFFF"/>
              </a:solidFill>
            </a:endParaRPr>
          </a:p>
        </p:txBody>
      </p:sp>
    </p:spTree>
    <p:extLst>
      <p:ext uri="{BB962C8B-B14F-4D97-AF65-F5344CB8AC3E}">
        <p14:creationId xmlns:p14="http://schemas.microsoft.com/office/powerpoint/2010/main" val="25723675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5/22/16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5/22/16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5/22/16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5/22/16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5/22/16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5/22/16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5/22/16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5/22/16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5/22/16</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5/22/16</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5/22/16</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5/22/16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5/22/16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5/22/16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5/22/16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5/22/16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5/22/16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5/22/16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5/22/16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5/22/16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5/22/16</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5/22/16</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5/22/16</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5/22/16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5/22/16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5/22/16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5/22/16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5/22/16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5/22/16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5/22/16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9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9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4288954"/>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1960517"/>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914022045"/>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422657"/>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442776"/>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069769"/>
      </p:ext>
    </p:extLst>
  </p:cSld>
  <p:clrMapOvr>
    <a:masterClrMapping/>
  </p:clrMapOvr>
  <p:transition xmlns:p14="http://schemas.microsoft.com/office/powerpoint/2010/main"/>
</p:sldLayout>
</file>

<file path=ppt/slideLayouts/slideLayout9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299"/>
      </p:ext>
    </p:extLst>
  </p:cSld>
  <p:clrMapOvr>
    <a:masterClrMapping/>
  </p:clrMapOvr>
  <p:transition xmlns:p14="http://schemas.microsoft.com/office/powerpoint/2010/main"/>
</p:sldLayout>
</file>

<file path=ppt/slideLayouts/slideLayout9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2211871079"/>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94908188"/>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9262390"/>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711241"/>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41410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4168097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660884"/>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613038"/>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5467877"/>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048837"/>
      </p:ext>
    </p:extLst>
  </p:cSld>
  <p:clrMapOvr>
    <a:masterClrMapping/>
  </p:clrMapOvr>
  <p:transition xmlns:p14="http://schemas.microsoft.com/office/powerpoint/2010/main"/>
</p:sldLayout>
</file>

<file path=ppt/slideLayouts/slideLayout9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23718"/>
      </p:ext>
    </p:extLst>
  </p:cSld>
  <p:clrMapOvr>
    <a:masterClrMapping/>
  </p:clrMapOvr>
  <p:transition xmlns:p14="http://schemas.microsoft.com/office/powerpoint/2010/main"/>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8857248"/>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1530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286511676"/>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16148497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930167"/>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803279"/>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783513"/>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55509643"/>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4938606"/>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8975024"/>
      </p:ext>
    </p:extLst>
  </p:cSld>
  <p:clrMapOvr>
    <a:masterClrMapping/>
  </p:clrMapOvr>
  <p:transition xmlns:p14="http://schemas.microsoft.com/office/powerpoint/2010/main"/>
</p:sldLayout>
</file>

<file path=ppt/slideLayouts/slideLayout9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5733919"/>
      </p:ext>
    </p:extLst>
  </p:cSld>
  <p:clrMapOvr>
    <a:masterClrMapping/>
  </p:clrMapOvr>
  <p:transition xmlns:p14="http://schemas.microsoft.com/office/powerpoint/2010/main"/>
</p:sldLayout>
</file>

<file path=ppt/slideLayouts/slideLayout9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3843906"/>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181080"/>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436097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662581"/>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780518838"/>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63916325"/>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074999"/>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4007"/>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476322"/>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941527840"/>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2795412003"/>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5590937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30107669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284370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190999749"/>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2259307767"/>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378094456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344379240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309982687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730492300"/>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BDA518D4-3AF3-994D-9C06-F520DAC3CED9}"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9FF33F9-EC94-1B4D-9A07-FD7AB4D63A96}" type="slidenum">
              <a:rPr lang="en-US" altLang="en-US"/>
              <a:pPr/>
              <a:t>‹#›</a:t>
            </a:fld>
            <a:endParaRPr lang="en-US" altLang="en-US"/>
          </a:p>
        </p:txBody>
      </p:sp>
    </p:spTree>
    <p:extLst>
      <p:ext uri="{BB962C8B-B14F-4D97-AF65-F5344CB8AC3E}">
        <p14:creationId xmlns:p14="http://schemas.microsoft.com/office/powerpoint/2010/main" val="364423828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D25BFB2C-0989-234E-A6F8-6E8A4D3ABF1C}"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C2E9414-27E7-EE45-B623-5AA3A23AC881}" type="slidenum">
              <a:rPr lang="en-US" altLang="en-US"/>
              <a:pPr/>
              <a:t>‹#›</a:t>
            </a:fld>
            <a:endParaRPr lang="en-US" altLang="en-US"/>
          </a:p>
        </p:txBody>
      </p:sp>
    </p:spTree>
    <p:extLst>
      <p:ext uri="{BB962C8B-B14F-4D97-AF65-F5344CB8AC3E}">
        <p14:creationId xmlns:p14="http://schemas.microsoft.com/office/powerpoint/2010/main" val="1304579103"/>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20DA2F87-903B-8947-B0D5-0F1AE08F1B5B}"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7ECEAC8-5B29-9545-A794-3B6C14A0EB37}" type="slidenum">
              <a:rPr lang="en-US" altLang="en-US"/>
              <a:pPr/>
              <a:t>‹#›</a:t>
            </a:fld>
            <a:endParaRPr lang="en-US" altLang="en-US"/>
          </a:p>
        </p:txBody>
      </p:sp>
    </p:spTree>
    <p:extLst>
      <p:ext uri="{BB962C8B-B14F-4D97-AF65-F5344CB8AC3E}">
        <p14:creationId xmlns:p14="http://schemas.microsoft.com/office/powerpoint/2010/main" val="1757657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fld id="{C6EC8515-FEFB-D447-99D6-33750C5EB1B2}" type="datetime1">
              <a:rPr lang="en-US" altLang="en-US"/>
              <a:pPr/>
              <a:t>5/22/16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F8CDD3E9-DFDC-974E-941E-1D3F8EF5AEEA}" type="slidenum">
              <a:rPr lang="en-US" altLang="en-US"/>
              <a:pPr/>
              <a:t>‹#›</a:t>
            </a:fld>
            <a:endParaRPr lang="en-US" altLang="en-US"/>
          </a:p>
        </p:txBody>
      </p:sp>
    </p:spTree>
    <p:extLst>
      <p:ext uri="{BB962C8B-B14F-4D97-AF65-F5344CB8AC3E}">
        <p14:creationId xmlns:p14="http://schemas.microsoft.com/office/powerpoint/2010/main" val="411326101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fld id="{EF6E9B6A-2313-394D-A503-C99E9096FE3B}" type="datetime1">
              <a:rPr lang="en-US" altLang="en-US"/>
              <a:pPr/>
              <a:t>5/22/16</a:t>
            </a:fld>
            <a:endParaRPr lang="en-US" alt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fld id="{3C878273-4133-A44A-A692-791B0755C23C}" type="slidenum">
              <a:rPr lang="en-US" altLang="en-US"/>
              <a:pPr/>
              <a:t>‹#›</a:t>
            </a:fld>
            <a:endParaRPr lang="en-US" altLang="en-US"/>
          </a:p>
        </p:txBody>
      </p:sp>
    </p:spTree>
    <p:extLst>
      <p:ext uri="{BB962C8B-B14F-4D97-AF65-F5344CB8AC3E}">
        <p14:creationId xmlns:p14="http://schemas.microsoft.com/office/powerpoint/2010/main" val="2429883188"/>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fld id="{C1826526-7E8C-E84D-B54F-0B8D993C8198}" type="datetime1">
              <a:rPr lang="en-US" altLang="en-US"/>
              <a:pPr/>
              <a:t>5/22/16</a:t>
            </a:fld>
            <a:endParaRPr lang="en-US" alt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fld id="{5CCB9E60-4758-C64B-9DC3-D5BC4C7B0D19}" type="slidenum">
              <a:rPr lang="en-US" altLang="en-US"/>
              <a:pPr/>
              <a:t>‹#›</a:t>
            </a:fld>
            <a:endParaRPr lang="en-US" altLang="en-US"/>
          </a:p>
        </p:txBody>
      </p:sp>
    </p:spTree>
    <p:extLst>
      <p:ext uri="{BB962C8B-B14F-4D97-AF65-F5344CB8AC3E}">
        <p14:creationId xmlns:p14="http://schemas.microsoft.com/office/powerpoint/2010/main" val="353582551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fld id="{F07427F0-98D9-414A-80C3-DC713B8B2D2E}" type="datetime1">
              <a:rPr lang="en-US" altLang="en-US"/>
              <a:pPr/>
              <a:t>5/22/16</a:t>
            </a:fld>
            <a:endParaRPr lang="en-US" alt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fld id="{F682265B-93C5-9746-9004-CBA922745A32}" type="slidenum">
              <a:rPr lang="en-US" altLang="en-US"/>
              <a:pPr/>
              <a:t>‹#›</a:t>
            </a:fld>
            <a:endParaRPr lang="en-US" altLang="en-US"/>
          </a:p>
        </p:txBody>
      </p:sp>
    </p:spTree>
    <p:extLst>
      <p:ext uri="{BB962C8B-B14F-4D97-AF65-F5344CB8AC3E}">
        <p14:creationId xmlns:p14="http://schemas.microsoft.com/office/powerpoint/2010/main" val="43464784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E92C4F25-8462-AE42-9285-6ADD8B2F1AD6}" type="datetime1">
              <a:rPr lang="en-US" altLang="en-US"/>
              <a:pPr/>
              <a:t>5/22/16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EA2D01B2-EAE7-F94A-A56F-9A9D613C6D90}" type="slidenum">
              <a:rPr lang="en-US" altLang="en-US"/>
              <a:pPr/>
              <a:t>‹#›</a:t>
            </a:fld>
            <a:endParaRPr lang="en-US" altLang="en-US"/>
          </a:p>
        </p:txBody>
      </p:sp>
    </p:spTree>
    <p:extLst>
      <p:ext uri="{BB962C8B-B14F-4D97-AF65-F5344CB8AC3E}">
        <p14:creationId xmlns:p14="http://schemas.microsoft.com/office/powerpoint/2010/main" val="592803396"/>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5A220E9A-AC26-CE43-B8D6-AF166103FA53}" type="datetime1">
              <a:rPr lang="en-US" altLang="en-US"/>
              <a:pPr/>
              <a:t>5/22/16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9D9F5785-6E32-CB4D-9B6D-949D763AA319}" type="slidenum">
              <a:rPr lang="en-US" altLang="en-US"/>
              <a:pPr/>
              <a:t>‹#›</a:t>
            </a:fld>
            <a:endParaRPr lang="en-US" altLang="en-US"/>
          </a:p>
        </p:txBody>
      </p:sp>
    </p:spTree>
    <p:extLst>
      <p:ext uri="{BB962C8B-B14F-4D97-AF65-F5344CB8AC3E}">
        <p14:creationId xmlns:p14="http://schemas.microsoft.com/office/powerpoint/2010/main" val="40859362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72EAD64-B8F2-064C-BFA0-EB015F4767D6}"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A5327979-869B-5848-B546-BF50F00AE296}" type="slidenum">
              <a:rPr lang="en-US" altLang="en-US"/>
              <a:pPr/>
              <a:t>‹#›</a:t>
            </a:fld>
            <a:endParaRPr lang="en-US" altLang="en-US"/>
          </a:p>
        </p:txBody>
      </p:sp>
    </p:spTree>
    <p:extLst>
      <p:ext uri="{BB962C8B-B14F-4D97-AF65-F5344CB8AC3E}">
        <p14:creationId xmlns:p14="http://schemas.microsoft.com/office/powerpoint/2010/main" val="29394563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ADEE53EE-F108-874D-9C22-955538D149CE}"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3DDDA0FB-D916-6648-A928-8D0035C1A93A}" type="slidenum">
              <a:rPr lang="en-US" altLang="en-US"/>
              <a:pPr/>
              <a:t>‹#›</a:t>
            </a:fld>
            <a:endParaRPr lang="en-US" altLang="en-US"/>
          </a:p>
        </p:txBody>
      </p:sp>
    </p:spTree>
    <p:extLst>
      <p:ext uri="{BB962C8B-B14F-4D97-AF65-F5344CB8AC3E}">
        <p14:creationId xmlns:p14="http://schemas.microsoft.com/office/powerpoint/2010/main" val="2709625939"/>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803868950"/>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5/22/16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341329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8.xml"/><Relationship Id="rId12" Type="http://schemas.openxmlformats.org/officeDocument/2006/relationships/slideLayout" Target="../slideLayouts/slideLayout589.xml"/><Relationship Id="rId13" Type="http://schemas.openxmlformats.org/officeDocument/2006/relationships/slideLayout" Target="../slideLayouts/slideLayout590.xml"/><Relationship Id="rId14" Type="http://schemas.openxmlformats.org/officeDocument/2006/relationships/theme" Target="../theme/theme50.xml"/><Relationship Id="rId1" Type="http://schemas.openxmlformats.org/officeDocument/2006/relationships/slideLayout" Target="../slideLayouts/slideLayout578.xml"/><Relationship Id="rId2" Type="http://schemas.openxmlformats.org/officeDocument/2006/relationships/slideLayout" Target="../slideLayouts/slideLayout579.xml"/><Relationship Id="rId3" Type="http://schemas.openxmlformats.org/officeDocument/2006/relationships/slideLayout" Target="../slideLayouts/slideLayout580.xml"/><Relationship Id="rId4" Type="http://schemas.openxmlformats.org/officeDocument/2006/relationships/slideLayout" Target="../slideLayouts/slideLayout581.xml"/><Relationship Id="rId5" Type="http://schemas.openxmlformats.org/officeDocument/2006/relationships/slideLayout" Target="../slideLayouts/slideLayout582.xml"/><Relationship Id="rId6" Type="http://schemas.openxmlformats.org/officeDocument/2006/relationships/slideLayout" Target="../slideLayouts/slideLayout583.xml"/><Relationship Id="rId7" Type="http://schemas.openxmlformats.org/officeDocument/2006/relationships/slideLayout" Target="../slideLayouts/slideLayout584.xml"/><Relationship Id="rId8" Type="http://schemas.openxmlformats.org/officeDocument/2006/relationships/slideLayout" Target="../slideLayouts/slideLayout585.xml"/><Relationship Id="rId9" Type="http://schemas.openxmlformats.org/officeDocument/2006/relationships/slideLayout" Target="../slideLayouts/slideLayout586.xml"/><Relationship Id="rId10" Type="http://schemas.openxmlformats.org/officeDocument/2006/relationships/slideLayout" Target="../slideLayouts/slideLayout58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slideLayout" Target="../slideLayouts/slideLayout602.xml"/><Relationship Id="rId13" Type="http://schemas.openxmlformats.org/officeDocument/2006/relationships/slideLayout" Target="../slideLayouts/slideLayout603.xml"/><Relationship Id="rId14" Type="http://schemas.openxmlformats.org/officeDocument/2006/relationships/theme" Target="../theme/theme51.xml"/><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slideLayout" Target="../slideLayouts/slideLayout615.xml"/><Relationship Id="rId13" Type="http://schemas.openxmlformats.org/officeDocument/2006/relationships/slideLayout" Target="../slideLayouts/slideLayout616.xml"/><Relationship Id="rId14" Type="http://schemas.openxmlformats.org/officeDocument/2006/relationships/theme" Target="../theme/theme52.xml"/><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slideLayout" Target="../slideLayouts/slideLayout628.xml"/><Relationship Id="rId13" Type="http://schemas.openxmlformats.org/officeDocument/2006/relationships/slideLayout" Target="../slideLayouts/slideLayout629.xml"/><Relationship Id="rId14" Type="http://schemas.openxmlformats.org/officeDocument/2006/relationships/theme" Target="../theme/theme53.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2.xml"/><Relationship Id="rId12" Type="http://schemas.openxmlformats.org/officeDocument/2006/relationships/slideLayout" Target="../slideLayouts/slideLayout663.xml"/><Relationship Id="rId13" Type="http://schemas.openxmlformats.org/officeDocument/2006/relationships/slideLayout" Target="../slideLayouts/slideLayout664.xml"/><Relationship Id="rId14" Type="http://schemas.openxmlformats.org/officeDocument/2006/relationships/theme" Target="../theme/theme56.xml"/><Relationship Id="rId1" Type="http://schemas.openxmlformats.org/officeDocument/2006/relationships/slideLayout" Target="../slideLayouts/slideLayout652.xml"/><Relationship Id="rId2" Type="http://schemas.openxmlformats.org/officeDocument/2006/relationships/slideLayout" Target="../slideLayouts/slideLayout653.xml"/><Relationship Id="rId3" Type="http://schemas.openxmlformats.org/officeDocument/2006/relationships/slideLayout" Target="../slideLayouts/slideLayout654.xml"/><Relationship Id="rId4" Type="http://schemas.openxmlformats.org/officeDocument/2006/relationships/slideLayout" Target="../slideLayouts/slideLayout655.xml"/><Relationship Id="rId5" Type="http://schemas.openxmlformats.org/officeDocument/2006/relationships/slideLayout" Target="../slideLayouts/slideLayout656.xml"/><Relationship Id="rId6" Type="http://schemas.openxmlformats.org/officeDocument/2006/relationships/slideLayout" Target="../slideLayouts/slideLayout657.xml"/><Relationship Id="rId7" Type="http://schemas.openxmlformats.org/officeDocument/2006/relationships/slideLayout" Target="../slideLayouts/slideLayout658.xml"/><Relationship Id="rId8" Type="http://schemas.openxmlformats.org/officeDocument/2006/relationships/slideLayout" Target="../slideLayouts/slideLayout659.xml"/><Relationship Id="rId9" Type="http://schemas.openxmlformats.org/officeDocument/2006/relationships/slideLayout" Target="../slideLayouts/slideLayout660.xml"/><Relationship Id="rId10" Type="http://schemas.openxmlformats.org/officeDocument/2006/relationships/slideLayout" Target="../slideLayouts/slideLayout66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slideLayout" Target="../slideLayouts/slideLayout676.xml"/><Relationship Id="rId13" Type="http://schemas.openxmlformats.org/officeDocument/2006/relationships/slideLayout" Target="../slideLayouts/slideLayout677.xml"/><Relationship Id="rId14" Type="http://schemas.openxmlformats.org/officeDocument/2006/relationships/theme" Target="../theme/theme57.xml"/><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slideLayout" Target="../slideLayouts/slideLayout689.xml"/><Relationship Id="rId13" Type="http://schemas.openxmlformats.org/officeDocument/2006/relationships/slideLayout" Target="../slideLayouts/slideLayout690.xml"/><Relationship Id="rId14" Type="http://schemas.openxmlformats.org/officeDocument/2006/relationships/theme" Target="../theme/theme58.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slideLayout" Target="../slideLayouts/slideLayout702.xml"/><Relationship Id="rId13" Type="http://schemas.openxmlformats.org/officeDocument/2006/relationships/slideLayout" Target="../slideLayouts/slideLayout703.xml"/><Relationship Id="rId14" Type="http://schemas.openxmlformats.org/officeDocument/2006/relationships/theme" Target="../theme/theme59.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theme" Target="../theme/theme61.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slideLayout" Target="../slideLayouts/slideLayout739.xml"/><Relationship Id="rId13" Type="http://schemas.openxmlformats.org/officeDocument/2006/relationships/slideLayout" Target="../slideLayouts/slideLayout740.xml"/><Relationship Id="rId14" Type="http://schemas.openxmlformats.org/officeDocument/2006/relationships/theme" Target="../theme/theme62.xml"/><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theme" Target="../theme/theme6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2.xml"/><Relationship Id="rId12" Type="http://schemas.openxmlformats.org/officeDocument/2006/relationships/slideLayout" Target="../slideLayouts/slideLayout763.xml"/><Relationship Id="rId13" Type="http://schemas.openxmlformats.org/officeDocument/2006/relationships/slideLayout" Target="../slideLayouts/slideLayout764.xml"/><Relationship Id="rId14" Type="http://schemas.openxmlformats.org/officeDocument/2006/relationships/theme" Target="../theme/theme64.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52.xml"/><Relationship Id="rId2" Type="http://schemas.openxmlformats.org/officeDocument/2006/relationships/slideLayout" Target="../slideLayouts/slideLayout753.xml"/><Relationship Id="rId3" Type="http://schemas.openxmlformats.org/officeDocument/2006/relationships/slideLayout" Target="../slideLayouts/slideLayout754.xml"/><Relationship Id="rId4" Type="http://schemas.openxmlformats.org/officeDocument/2006/relationships/slideLayout" Target="../slideLayouts/slideLayout755.xml"/><Relationship Id="rId5" Type="http://schemas.openxmlformats.org/officeDocument/2006/relationships/slideLayout" Target="../slideLayouts/slideLayout756.xml"/><Relationship Id="rId6" Type="http://schemas.openxmlformats.org/officeDocument/2006/relationships/slideLayout" Target="../slideLayouts/slideLayout757.xml"/><Relationship Id="rId7" Type="http://schemas.openxmlformats.org/officeDocument/2006/relationships/slideLayout" Target="../slideLayouts/slideLayout758.xml"/><Relationship Id="rId8" Type="http://schemas.openxmlformats.org/officeDocument/2006/relationships/slideLayout" Target="../slideLayouts/slideLayout759.xml"/><Relationship Id="rId9" Type="http://schemas.openxmlformats.org/officeDocument/2006/relationships/slideLayout" Target="../slideLayouts/slideLayout760.xml"/><Relationship Id="rId10" Type="http://schemas.openxmlformats.org/officeDocument/2006/relationships/slideLayout" Target="../slideLayouts/slideLayout761.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5.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7.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slideLayout" Target="../slideLayouts/slideLayout815.xml"/><Relationship Id="rId13" Type="http://schemas.openxmlformats.org/officeDocument/2006/relationships/slideLayout" Target="../slideLayouts/slideLayout816.xml"/><Relationship Id="rId14" Type="http://schemas.openxmlformats.org/officeDocument/2006/relationships/theme" Target="../theme/theme6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27.xml"/><Relationship Id="rId12" Type="http://schemas.openxmlformats.org/officeDocument/2006/relationships/slideLayout" Target="../slideLayouts/slideLayout828.xml"/><Relationship Id="rId13" Type="http://schemas.openxmlformats.org/officeDocument/2006/relationships/slideLayout" Target="../slideLayouts/slideLayout829.xml"/><Relationship Id="rId14" Type="http://schemas.openxmlformats.org/officeDocument/2006/relationships/slideLayout" Target="../slideLayouts/slideLayout830.xml"/><Relationship Id="rId15" Type="http://schemas.openxmlformats.org/officeDocument/2006/relationships/slideLayout" Target="../slideLayouts/slideLayout831.xml"/><Relationship Id="rId16" Type="http://schemas.openxmlformats.org/officeDocument/2006/relationships/theme" Target="../theme/theme69.xml"/><Relationship Id="rId1" Type="http://schemas.openxmlformats.org/officeDocument/2006/relationships/slideLayout" Target="../slideLayouts/slideLayout817.xml"/><Relationship Id="rId2" Type="http://schemas.openxmlformats.org/officeDocument/2006/relationships/slideLayout" Target="../slideLayouts/slideLayout818.xml"/><Relationship Id="rId3" Type="http://schemas.openxmlformats.org/officeDocument/2006/relationships/slideLayout" Target="../slideLayouts/slideLayout819.xml"/><Relationship Id="rId4" Type="http://schemas.openxmlformats.org/officeDocument/2006/relationships/slideLayout" Target="../slideLayouts/slideLayout820.xml"/><Relationship Id="rId5" Type="http://schemas.openxmlformats.org/officeDocument/2006/relationships/slideLayout" Target="../slideLayouts/slideLayout821.xml"/><Relationship Id="rId6" Type="http://schemas.openxmlformats.org/officeDocument/2006/relationships/slideLayout" Target="../slideLayouts/slideLayout822.xml"/><Relationship Id="rId7" Type="http://schemas.openxmlformats.org/officeDocument/2006/relationships/slideLayout" Target="../slideLayouts/slideLayout823.xml"/><Relationship Id="rId8" Type="http://schemas.openxmlformats.org/officeDocument/2006/relationships/slideLayout" Target="../slideLayouts/slideLayout824.xml"/><Relationship Id="rId9" Type="http://schemas.openxmlformats.org/officeDocument/2006/relationships/slideLayout" Target="../slideLayouts/slideLayout825.xml"/><Relationship Id="rId10" Type="http://schemas.openxmlformats.org/officeDocument/2006/relationships/slideLayout" Target="../slideLayouts/slideLayout8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2.xml"/><Relationship Id="rId12" Type="http://schemas.openxmlformats.org/officeDocument/2006/relationships/slideLayout" Target="../slideLayouts/slideLayout843.xml"/><Relationship Id="rId13" Type="http://schemas.openxmlformats.org/officeDocument/2006/relationships/slideLayout" Target="../slideLayouts/slideLayout844.xml"/><Relationship Id="rId14" Type="http://schemas.openxmlformats.org/officeDocument/2006/relationships/theme" Target="../theme/theme70.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32.xml"/><Relationship Id="rId2" Type="http://schemas.openxmlformats.org/officeDocument/2006/relationships/slideLayout" Target="../slideLayouts/slideLayout833.xml"/><Relationship Id="rId3" Type="http://schemas.openxmlformats.org/officeDocument/2006/relationships/slideLayout" Target="../slideLayouts/slideLayout834.xml"/><Relationship Id="rId4" Type="http://schemas.openxmlformats.org/officeDocument/2006/relationships/slideLayout" Target="../slideLayouts/slideLayout835.xml"/><Relationship Id="rId5" Type="http://schemas.openxmlformats.org/officeDocument/2006/relationships/slideLayout" Target="../slideLayouts/slideLayout836.xml"/><Relationship Id="rId6" Type="http://schemas.openxmlformats.org/officeDocument/2006/relationships/slideLayout" Target="../slideLayouts/slideLayout837.xml"/><Relationship Id="rId7" Type="http://schemas.openxmlformats.org/officeDocument/2006/relationships/slideLayout" Target="../slideLayouts/slideLayout838.xml"/><Relationship Id="rId8" Type="http://schemas.openxmlformats.org/officeDocument/2006/relationships/slideLayout" Target="../slideLayouts/slideLayout839.xml"/><Relationship Id="rId9" Type="http://schemas.openxmlformats.org/officeDocument/2006/relationships/slideLayout" Target="../slideLayouts/slideLayout840.xml"/><Relationship Id="rId10" Type="http://schemas.openxmlformats.org/officeDocument/2006/relationships/slideLayout" Target="../slideLayouts/slideLayout84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5.xml"/><Relationship Id="rId12" Type="http://schemas.openxmlformats.org/officeDocument/2006/relationships/slideLayout" Target="../slideLayouts/slideLayout856.xml"/><Relationship Id="rId13" Type="http://schemas.openxmlformats.org/officeDocument/2006/relationships/slideLayout" Target="../slideLayouts/slideLayout857.xml"/><Relationship Id="rId14" Type="http://schemas.openxmlformats.org/officeDocument/2006/relationships/theme" Target="../theme/theme71.xml"/><Relationship Id="rId1" Type="http://schemas.openxmlformats.org/officeDocument/2006/relationships/slideLayout" Target="../slideLayouts/slideLayout845.xml"/><Relationship Id="rId2" Type="http://schemas.openxmlformats.org/officeDocument/2006/relationships/slideLayout" Target="../slideLayouts/slideLayout846.xml"/><Relationship Id="rId3" Type="http://schemas.openxmlformats.org/officeDocument/2006/relationships/slideLayout" Target="../slideLayouts/slideLayout847.xml"/><Relationship Id="rId4" Type="http://schemas.openxmlformats.org/officeDocument/2006/relationships/slideLayout" Target="../slideLayouts/slideLayout848.xml"/><Relationship Id="rId5" Type="http://schemas.openxmlformats.org/officeDocument/2006/relationships/slideLayout" Target="../slideLayouts/slideLayout849.xml"/><Relationship Id="rId6" Type="http://schemas.openxmlformats.org/officeDocument/2006/relationships/slideLayout" Target="../slideLayouts/slideLayout850.xml"/><Relationship Id="rId7" Type="http://schemas.openxmlformats.org/officeDocument/2006/relationships/slideLayout" Target="../slideLayouts/slideLayout851.xml"/><Relationship Id="rId8" Type="http://schemas.openxmlformats.org/officeDocument/2006/relationships/slideLayout" Target="../slideLayouts/slideLayout852.xml"/><Relationship Id="rId9" Type="http://schemas.openxmlformats.org/officeDocument/2006/relationships/slideLayout" Target="../slideLayouts/slideLayout853.xml"/><Relationship Id="rId10" Type="http://schemas.openxmlformats.org/officeDocument/2006/relationships/slideLayout" Target="../slideLayouts/slideLayout85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theme" Target="../theme/theme72.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79.xml"/><Relationship Id="rId12" Type="http://schemas.openxmlformats.org/officeDocument/2006/relationships/slideLayout" Target="../slideLayouts/slideLayout880.xml"/><Relationship Id="rId13" Type="http://schemas.openxmlformats.org/officeDocument/2006/relationships/slideLayout" Target="../slideLayouts/slideLayout881.xml"/><Relationship Id="rId14" Type="http://schemas.openxmlformats.org/officeDocument/2006/relationships/theme" Target="../theme/theme73.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69.xml"/><Relationship Id="rId2" Type="http://schemas.openxmlformats.org/officeDocument/2006/relationships/slideLayout" Target="../slideLayouts/slideLayout870.xml"/><Relationship Id="rId3" Type="http://schemas.openxmlformats.org/officeDocument/2006/relationships/slideLayout" Target="../slideLayouts/slideLayout871.xml"/><Relationship Id="rId4" Type="http://schemas.openxmlformats.org/officeDocument/2006/relationships/slideLayout" Target="../slideLayouts/slideLayout872.xml"/><Relationship Id="rId5" Type="http://schemas.openxmlformats.org/officeDocument/2006/relationships/slideLayout" Target="../slideLayouts/slideLayout873.xml"/><Relationship Id="rId6" Type="http://schemas.openxmlformats.org/officeDocument/2006/relationships/slideLayout" Target="../slideLayouts/slideLayout874.xml"/><Relationship Id="rId7" Type="http://schemas.openxmlformats.org/officeDocument/2006/relationships/slideLayout" Target="../slideLayouts/slideLayout875.xml"/><Relationship Id="rId8" Type="http://schemas.openxmlformats.org/officeDocument/2006/relationships/slideLayout" Target="../slideLayouts/slideLayout876.xml"/><Relationship Id="rId9" Type="http://schemas.openxmlformats.org/officeDocument/2006/relationships/slideLayout" Target="../slideLayouts/slideLayout877.xml"/><Relationship Id="rId10" Type="http://schemas.openxmlformats.org/officeDocument/2006/relationships/slideLayout" Target="../slideLayouts/slideLayout87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slideLayout" Target="../slideLayouts/slideLayout893.xml"/><Relationship Id="rId13" Type="http://schemas.openxmlformats.org/officeDocument/2006/relationships/slideLayout" Target="../slideLayouts/slideLayout894.xml"/><Relationship Id="rId14"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slideLayout" Target="../slideLayouts/slideLayout906.xml"/><Relationship Id="rId13" Type="http://schemas.openxmlformats.org/officeDocument/2006/relationships/slideLayout" Target="../slideLayouts/slideLayout907.xml"/><Relationship Id="rId14" Type="http://schemas.openxmlformats.org/officeDocument/2006/relationships/theme" Target="../theme/theme75.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18.xml"/><Relationship Id="rId12" Type="http://schemas.openxmlformats.org/officeDocument/2006/relationships/slideLayout" Target="../slideLayouts/slideLayout919.xml"/><Relationship Id="rId13" Type="http://schemas.openxmlformats.org/officeDocument/2006/relationships/slideLayout" Target="../slideLayouts/slideLayout920.xml"/><Relationship Id="rId14" Type="http://schemas.openxmlformats.org/officeDocument/2006/relationships/theme" Target="../theme/theme76.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908.xml"/><Relationship Id="rId2" Type="http://schemas.openxmlformats.org/officeDocument/2006/relationships/slideLayout" Target="../slideLayouts/slideLayout909.xml"/><Relationship Id="rId3" Type="http://schemas.openxmlformats.org/officeDocument/2006/relationships/slideLayout" Target="../slideLayouts/slideLayout910.xml"/><Relationship Id="rId4" Type="http://schemas.openxmlformats.org/officeDocument/2006/relationships/slideLayout" Target="../slideLayouts/slideLayout911.xml"/><Relationship Id="rId5" Type="http://schemas.openxmlformats.org/officeDocument/2006/relationships/slideLayout" Target="../slideLayouts/slideLayout912.xml"/><Relationship Id="rId6" Type="http://schemas.openxmlformats.org/officeDocument/2006/relationships/slideLayout" Target="../slideLayouts/slideLayout913.xml"/><Relationship Id="rId7" Type="http://schemas.openxmlformats.org/officeDocument/2006/relationships/slideLayout" Target="../slideLayouts/slideLayout914.xml"/><Relationship Id="rId8" Type="http://schemas.openxmlformats.org/officeDocument/2006/relationships/slideLayout" Target="../slideLayouts/slideLayout915.xml"/><Relationship Id="rId9" Type="http://schemas.openxmlformats.org/officeDocument/2006/relationships/slideLayout" Target="../slideLayouts/slideLayout916.xml"/><Relationship Id="rId10" Type="http://schemas.openxmlformats.org/officeDocument/2006/relationships/slideLayout" Target="../slideLayouts/slideLayout917.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theme" Target="../theme/theme77.xml"/><Relationship Id="rId1" Type="http://schemas.openxmlformats.org/officeDocument/2006/relationships/slideLayout" Target="../slideLayouts/slideLayout921.xml"/><Relationship Id="rId2" Type="http://schemas.openxmlformats.org/officeDocument/2006/relationships/slideLayout" Target="../slideLayouts/slideLayout92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37.xml"/><Relationship Id="rId12" Type="http://schemas.openxmlformats.org/officeDocument/2006/relationships/theme" Target="../theme/theme78.xml"/><Relationship Id="rId1" Type="http://schemas.openxmlformats.org/officeDocument/2006/relationships/slideLayout" Target="../slideLayouts/slideLayout927.xml"/><Relationship Id="rId2" Type="http://schemas.openxmlformats.org/officeDocument/2006/relationships/slideLayout" Target="../slideLayouts/slideLayout928.xml"/><Relationship Id="rId3" Type="http://schemas.openxmlformats.org/officeDocument/2006/relationships/slideLayout" Target="../slideLayouts/slideLayout929.xml"/><Relationship Id="rId4" Type="http://schemas.openxmlformats.org/officeDocument/2006/relationships/slideLayout" Target="../slideLayouts/slideLayout930.xml"/><Relationship Id="rId5" Type="http://schemas.openxmlformats.org/officeDocument/2006/relationships/slideLayout" Target="../slideLayouts/slideLayout931.xml"/><Relationship Id="rId6" Type="http://schemas.openxmlformats.org/officeDocument/2006/relationships/slideLayout" Target="../slideLayouts/slideLayout932.xml"/><Relationship Id="rId7" Type="http://schemas.openxmlformats.org/officeDocument/2006/relationships/slideLayout" Target="../slideLayouts/slideLayout933.xml"/><Relationship Id="rId8" Type="http://schemas.openxmlformats.org/officeDocument/2006/relationships/slideLayout" Target="../slideLayouts/slideLayout934.xml"/><Relationship Id="rId9" Type="http://schemas.openxmlformats.org/officeDocument/2006/relationships/slideLayout" Target="../slideLayouts/slideLayout935.xml"/><Relationship Id="rId10" Type="http://schemas.openxmlformats.org/officeDocument/2006/relationships/slideLayout" Target="../slideLayouts/slideLayout936.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48.xml"/><Relationship Id="rId12" Type="http://schemas.openxmlformats.org/officeDocument/2006/relationships/slideLayout" Target="../slideLayouts/slideLayout949.xml"/><Relationship Id="rId13" Type="http://schemas.openxmlformats.org/officeDocument/2006/relationships/slideLayout" Target="../slideLayouts/slideLayout950.xml"/><Relationship Id="rId14" Type="http://schemas.openxmlformats.org/officeDocument/2006/relationships/theme" Target="../theme/theme79.xml"/><Relationship Id="rId15" Type="http://schemas.openxmlformats.org/officeDocument/2006/relationships/tags" Target="../tags/tag752.xml"/><Relationship Id="rId16" Type="http://schemas.openxmlformats.org/officeDocument/2006/relationships/tags" Target="../tags/tag753.xml"/><Relationship Id="rId17" Type="http://schemas.openxmlformats.org/officeDocument/2006/relationships/tags" Target="../tags/tag754.xml"/><Relationship Id="rId1" Type="http://schemas.openxmlformats.org/officeDocument/2006/relationships/slideLayout" Target="../slideLayouts/slideLayout938.xml"/><Relationship Id="rId2" Type="http://schemas.openxmlformats.org/officeDocument/2006/relationships/slideLayout" Target="../slideLayouts/slideLayout939.xml"/><Relationship Id="rId3" Type="http://schemas.openxmlformats.org/officeDocument/2006/relationships/slideLayout" Target="../slideLayouts/slideLayout940.xml"/><Relationship Id="rId4" Type="http://schemas.openxmlformats.org/officeDocument/2006/relationships/slideLayout" Target="../slideLayouts/slideLayout941.xml"/><Relationship Id="rId5" Type="http://schemas.openxmlformats.org/officeDocument/2006/relationships/slideLayout" Target="../slideLayouts/slideLayout942.xml"/><Relationship Id="rId6" Type="http://schemas.openxmlformats.org/officeDocument/2006/relationships/slideLayout" Target="../slideLayouts/slideLayout943.xml"/><Relationship Id="rId7" Type="http://schemas.openxmlformats.org/officeDocument/2006/relationships/slideLayout" Target="../slideLayouts/slideLayout944.xml"/><Relationship Id="rId8" Type="http://schemas.openxmlformats.org/officeDocument/2006/relationships/slideLayout" Target="../slideLayouts/slideLayout945.xml"/><Relationship Id="rId9" Type="http://schemas.openxmlformats.org/officeDocument/2006/relationships/slideLayout" Target="../slideLayouts/slideLayout946.xml"/><Relationship Id="rId10" Type="http://schemas.openxmlformats.org/officeDocument/2006/relationships/slideLayout" Target="../slideLayouts/slideLayout94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61.xml"/><Relationship Id="rId12" Type="http://schemas.openxmlformats.org/officeDocument/2006/relationships/slideLayout" Target="../slideLayouts/slideLayout962.xml"/><Relationship Id="rId13" Type="http://schemas.openxmlformats.org/officeDocument/2006/relationships/slideLayout" Target="../slideLayouts/slideLayout963.xml"/><Relationship Id="rId14" Type="http://schemas.openxmlformats.org/officeDocument/2006/relationships/theme" Target="../theme/theme80.xml"/><Relationship Id="rId1" Type="http://schemas.openxmlformats.org/officeDocument/2006/relationships/slideLayout" Target="../slideLayouts/slideLayout951.xml"/><Relationship Id="rId2" Type="http://schemas.openxmlformats.org/officeDocument/2006/relationships/slideLayout" Target="../slideLayouts/slideLayout952.xml"/><Relationship Id="rId3" Type="http://schemas.openxmlformats.org/officeDocument/2006/relationships/slideLayout" Target="../slideLayouts/slideLayout953.xml"/><Relationship Id="rId4" Type="http://schemas.openxmlformats.org/officeDocument/2006/relationships/slideLayout" Target="../slideLayouts/slideLayout954.xml"/><Relationship Id="rId5" Type="http://schemas.openxmlformats.org/officeDocument/2006/relationships/slideLayout" Target="../slideLayouts/slideLayout955.xml"/><Relationship Id="rId6" Type="http://schemas.openxmlformats.org/officeDocument/2006/relationships/slideLayout" Target="../slideLayouts/slideLayout956.xml"/><Relationship Id="rId7" Type="http://schemas.openxmlformats.org/officeDocument/2006/relationships/slideLayout" Target="../slideLayouts/slideLayout957.xml"/><Relationship Id="rId8" Type="http://schemas.openxmlformats.org/officeDocument/2006/relationships/slideLayout" Target="../slideLayouts/slideLayout958.xml"/><Relationship Id="rId9" Type="http://schemas.openxmlformats.org/officeDocument/2006/relationships/slideLayout" Target="../slideLayouts/slideLayout959.xml"/><Relationship Id="rId10" Type="http://schemas.openxmlformats.org/officeDocument/2006/relationships/slideLayout" Target="../slideLayouts/slideLayout960.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74.xml"/><Relationship Id="rId12" Type="http://schemas.openxmlformats.org/officeDocument/2006/relationships/slideLayout" Target="../slideLayouts/slideLayout975.xml"/><Relationship Id="rId13" Type="http://schemas.openxmlformats.org/officeDocument/2006/relationships/theme" Target="../theme/theme81.xml"/><Relationship Id="rId1" Type="http://schemas.openxmlformats.org/officeDocument/2006/relationships/slideLayout" Target="../slideLayouts/slideLayout964.xml"/><Relationship Id="rId2" Type="http://schemas.openxmlformats.org/officeDocument/2006/relationships/slideLayout" Target="../slideLayouts/slideLayout965.xml"/><Relationship Id="rId3" Type="http://schemas.openxmlformats.org/officeDocument/2006/relationships/slideLayout" Target="../slideLayouts/slideLayout966.xml"/><Relationship Id="rId4" Type="http://schemas.openxmlformats.org/officeDocument/2006/relationships/slideLayout" Target="../slideLayouts/slideLayout967.xml"/><Relationship Id="rId5" Type="http://schemas.openxmlformats.org/officeDocument/2006/relationships/slideLayout" Target="../slideLayouts/slideLayout968.xml"/><Relationship Id="rId6" Type="http://schemas.openxmlformats.org/officeDocument/2006/relationships/slideLayout" Target="../slideLayouts/slideLayout969.xml"/><Relationship Id="rId7" Type="http://schemas.openxmlformats.org/officeDocument/2006/relationships/slideLayout" Target="../slideLayouts/slideLayout970.xml"/><Relationship Id="rId8" Type="http://schemas.openxmlformats.org/officeDocument/2006/relationships/slideLayout" Target="../slideLayouts/slideLayout971.xml"/><Relationship Id="rId9" Type="http://schemas.openxmlformats.org/officeDocument/2006/relationships/slideLayout" Target="../slideLayouts/slideLayout972.xml"/><Relationship Id="rId10" Type="http://schemas.openxmlformats.org/officeDocument/2006/relationships/slideLayout" Target="../slideLayouts/slideLayout973.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82.xml"/><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83.xml"/><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84.xml"/><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85.xml"/><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slideLayout" Target="../slideLayouts/slideLayout1031.xml"/><Relationship Id="rId13" Type="http://schemas.openxmlformats.org/officeDocument/2006/relationships/slideLayout" Target="../slideLayouts/slideLayout1032.xml"/><Relationship Id="rId14" Type="http://schemas.openxmlformats.org/officeDocument/2006/relationships/theme" Target="../theme/theme86.xml"/><Relationship Id="rId15" Type="http://schemas.openxmlformats.org/officeDocument/2006/relationships/tags" Target="../tags/tag755.xml"/><Relationship Id="rId16" Type="http://schemas.openxmlformats.org/officeDocument/2006/relationships/tags" Target="../tags/tag756.xml"/><Relationship Id="rId17" Type="http://schemas.openxmlformats.org/officeDocument/2006/relationships/tags" Target="../tags/tag757.xml"/><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1043.xml"/><Relationship Id="rId12" Type="http://schemas.openxmlformats.org/officeDocument/2006/relationships/theme" Target="../theme/theme87.xml"/><Relationship Id="rId1" Type="http://schemas.openxmlformats.org/officeDocument/2006/relationships/slideLayout" Target="../slideLayouts/slideLayout1033.xml"/><Relationship Id="rId2" Type="http://schemas.openxmlformats.org/officeDocument/2006/relationships/slideLayout" Target="../slideLayouts/slideLayout1034.xml"/><Relationship Id="rId3" Type="http://schemas.openxmlformats.org/officeDocument/2006/relationships/slideLayout" Target="../slideLayouts/slideLayout1035.xml"/><Relationship Id="rId4" Type="http://schemas.openxmlformats.org/officeDocument/2006/relationships/slideLayout" Target="../slideLayouts/slideLayout1036.xml"/><Relationship Id="rId5" Type="http://schemas.openxmlformats.org/officeDocument/2006/relationships/slideLayout" Target="../slideLayouts/slideLayout1037.xml"/><Relationship Id="rId6" Type="http://schemas.openxmlformats.org/officeDocument/2006/relationships/slideLayout" Target="../slideLayouts/slideLayout1038.xml"/><Relationship Id="rId7" Type="http://schemas.openxmlformats.org/officeDocument/2006/relationships/slideLayout" Target="../slideLayouts/slideLayout1039.xml"/><Relationship Id="rId8" Type="http://schemas.openxmlformats.org/officeDocument/2006/relationships/slideLayout" Target="../slideLayouts/slideLayout1040.xml"/><Relationship Id="rId9" Type="http://schemas.openxmlformats.org/officeDocument/2006/relationships/slideLayout" Target="../slideLayouts/slideLayout1041.xml"/><Relationship Id="rId10" Type="http://schemas.openxmlformats.org/officeDocument/2006/relationships/slideLayout" Target="../slideLayouts/slideLayout104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1054.xml"/><Relationship Id="rId12" Type="http://schemas.openxmlformats.org/officeDocument/2006/relationships/slideLayout" Target="../slideLayouts/slideLayout1055.xml"/><Relationship Id="rId13" Type="http://schemas.openxmlformats.org/officeDocument/2006/relationships/slideLayout" Target="../slideLayouts/slideLayout1056.xml"/><Relationship Id="rId14" Type="http://schemas.openxmlformats.org/officeDocument/2006/relationships/theme" Target="../theme/theme88.xml"/><Relationship Id="rId1" Type="http://schemas.openxmlformats.org/officeDocument/2006/relationships/slideLayout" Target="../slideLayouts/slideLayout1044.xml"/><Relationship Id="rId2" Type="http://schemas.openxmlformats.org/officeDocument/2006/relationships/slideLayout" Target="../slideLayouts/slideLayout1045.xml"/><Relationship Id="rId3" Type="http://schemas.openxmlformats.org/officeDocument/2006/relationships/slideLayout" Target="../slideLayouts/slideLayout1046.xml"/><Relationship Id="rId4" Type="http://schemas.openxmlformats.org/officeDocument/2006/relationships/slideLayout" Target="../slideLayouts/slideLayout1047.xml"/><Relationship Id="rId5" Type="http://schemas.openxmlformats.org/officeDocument/2006/relationships/slideLayout" Target="../slideLayouts/slideLayout1048.xml"/><Relationship Id="rId6" Type="http://schemas.openxmlformats.org/officeDocument/2006/relationships/slideLayout" Target="../slideLayouts/slideLayout1049.xml"/><Relationship Id="rId7" Type="http://schemas.openxmlformats.org/officeDocument/2006/relationships/slideLayout" Target="../slideLayouts/slideLayout1050.xml"/><Relationship Id="rId8" Type="http://schemas.openxmlformats.org/officeDocument/2006/relationships/slideLayout" Target="../slideLayouts/slideLayout1051.xml"/><Relationship Id="rId9" Type="http://schemas.openxmlformats.org/officeDocument/2006/relationships/slideLayout" Target="../slideLayouts/slideLayout1052.xml"/><Relationship Id="rId10" Type="http://schemas.openxmlformats.org/officeDocument/2006/relationships/slideLayout" Target="../slideLayouts/slideLayout105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57"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5/22/16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5/22/16</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5/22/16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5/22/16</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5/22/16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5/22/16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5/22/16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5/22/16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5/22/16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5/22/16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5/22/16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5/22/16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5/22/16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5/22/16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endParaRPr lang="en-US" altLang="en-US" sz="300" b="0">
              <a:solidFill>
                <a:srgbClr val="000000"/>
              </a:solidFill>
              <a:cs typeface="+mn-cs"/>
            </a:endParaRPr>
          </a:p>
        </p:txBody>
      </p:sp>
    </p:spTree>
    <p:extLst>
      <p:ext uri="{BB962C8B-B14F-4D97-AF65-F5344CB8AC3E}">
        <p14:creationId xmlns:p14="http://schemas.microsoft.com/office/powerpoint/2010/main" val="2780235702"/>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 id="2147527571" r:id="rId12"/>
    <p:sldLayoutId id="21475275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1252177"/>
      </p:ext>
    </p:extLst>
  </p:cSld>
  <p:clrMap bg1="lt1" tx1="dk1" bg2="lt2" tx2="dk2" accent1="accent1" accent2="accent2" accent3="accent3" accent4="accent4" accent5="accent5" accent6="accent6" hlink="hlink" folHlink="folHlink"/>
  <p:sldLayoutIdLst>
    <p:sldLayoutId id="2147527574" r:id="rId1"/>
    <p:sldLayoutId id="2147527575" r:id="rId2"/>
    <p:sldLayoutId id="2147527576" r:id="rId3"/>
    <p:sldLayoutId id="2147527577" r:id="rId4"/>
    <p:sldLayoutId id="2147527578" r:id="rId5"/>
    <p:sldLayoutId id="2147527579" r:id="rId6"/>
    <p:sldLayoutId id="2147527580" r:id="rId7"/>
    <p:sldLayoutId id="2147527581" r:id="rId8"/>
    <p:sldLayoutId id="2147527582" r:id="rId9"/>
    <p:sldLayoutId id="2147527583" r:id="rId10"/>
    <p:sldLayoutId id="2147527584" r:id="rId11"/>
    <p:sldLayoutId id="2147527585" r:id="rId12"/>
    <p:sldLayoutId id="21475275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40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cs typeface="+mn-cs"/>
              </a:rPr>
              <a:t>Do not reproduce without permission</a:t>
            </a:r>
          </a:p>
        </p:txBody>
      </p:sp>
      <p:sp>
        <p:nvSpPr>
          <p:cNvPr id="4802566" name="Rectangle 6"/>
          <p:cNvSpPr>
            <a:spLocks noChangeArrowheads="1"/>
          </p:cNvSpPr>
          <p:nvPr userDrawn="1"/>
        </p:nvSpPr>
        <p:spPr bwMode="auto">
          <a:xfrm rot="-5400000">
            <a:off x="7416007"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A074966-1893-BD42-9569-98A985D74A2C}" type="slidenum">
              <a:rPr lang="en-US" altLang="en-US" sz="2000" i="1">
                <a:solidFill>
                  <a:srgbClr val="000000"/>
                </a:solidFill>
                <a:effectLst>
                  <a:outerShdw blurRad="38100" dist="38100" dir="2700000" algn="tl">
                    <a:srgbClr val="C0C0C0"/>
                  </a:outerShdw>
                </a:effectLst>
                <a:latin typeface="Courier New" charset="0"/>
                <a:cs typeface="+mn-cs"/>
              </a:rPr>
              <a:pPr/>
              <a:t>‹#›</a:t>
            </a:fld>
            <a:r>
              <a:rPr lang="en-US" altLang="en-US">
                <a:solidFill>
                  <a:srgbClr val="808080"/>
                </a:solidFill>
                <a:cs typeface="+mn-cs"/>
              </a:rPr>
              <a:t> - </a:t>
            </a:r>
            <a:r>
              <a:rPr lang="en-US" altLang="en-US" sz="1100">
                <a:solidFill>
                  <a:srgbClr val="969696"/>
                </a:solidFill>
                <a:cs typeface="+mn-cs"/>
              </a:rPr>
              <a:t>Lectures.GersteinLab.org</a:t>
            </a:r>
            <a:r>
              <a:rPr lang="en-US" altLang="en-US" sz="600" b="0">
                <a:solidFill>
                  <a:srgbClr val="808080"/>
                </a:solidFill>
                <a:cs typeface="+mn-cs"/>
              </a:rPr>
              <a:t> </a:t>
            </a:r>
            <a:r>
              <a:rPr lang="en-US" altLang="en-US" sz="500" b="0">
                <a:solidFill>
                  <a:srgbClr val="000000"/>
                </a:solidFill>
                <a:cs typeface="+mn-cs"/>
              </a:rPr>
              <a:t>(c) '09</a:t>
            </a:r>
          </a:p>
        </p:txBody>
      </p:sp>
    </p:spTree>
    <p:extLst>
      <p:ext uri="{BB962C8B-B14F-4D97-AF65-F5344CB8AC3E}">
        <p14:creationId xmlns:p14="http://schemas.microsoft.com/office/powerpoint/2010/main" val="3485678448"/>
      </p:ext>
    </p:extLst>
  </p:cSld>
  <p:clrMap bg1="lt1" tx1="dk1" bg2="lt2" tx2="dk2" accent1="accent1" accent2="accent2" accent3="accent3" accent4="accent4" accent5="accent5" accent6="accent6" hlink="hlink" folHlink="folHlink"/>
  <p:sldLayoutIdLst>
    <p:sldLayoutId id="2147527588" r:id="rId1"/>
    <p:sldLayoutId id="2147527589" r:id="rId2"/>
    <p:sldLayoutId id="2147527590" r:id="rId3"/>
    <p:sldLayoutId id="2147527591" r:id="rId4"/>
    <p:sldLayoutId id="2147527592" r:id="rId5"/>
    <p:sldLayoutId id="2147527593" r:id="rId6"/>
    <p:sldLayoutId id="2147527594" r:id="rId7"/>
    <p:sldLayoutId id="2147527595" r:id="rId8"/>
    <p:sldLayoutId id="2147527596" r:id="rId9"/>
    <p:sldLayoutId id="2147527597" r:id="rId10"/>
    <p:sldLayoutId id="2147527598" r:id="rId11"/>
    <p:sldLayoutId id="214752759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631" algn="ctr" defTabSz="911677" rtl="0" fontAlgn="base">
        <a:spcBef>
          <a:spcPct val="0"/>
        </a:spcBef>
        <a:spcAft>
          <a:spcPct val="0"/>
        </a:spcAft>
        <a:defRPr sz="3600" b="1" u="sng">
          <a:solidFill>
            <a:srgbClr val="000099"/>
          </a:solidFill>
          <a:latin typeface="Arial" pitchFamily="-65" charset="0"/>
        </a:defRPr>
      </a:lvl6pPr>
      <a:lvl7pPr marL="913264" algn="ctr" defTabSz="911677" rtl="0" fontAlgn="base">
        <a:spcBef>
          <a:spcPct val="0"/>
        </a:spcBef>
        <a:spcAft>
          <a:spcPct val="0"/>
        </a:spcAft>
        <a:defRPr sz="3600" b="1" u="sng">
          <a:solidFill>
            <a:srgbClr val="000099"/>
          </a:solidFill>
          <a:latin typeface="Arial" pitchFamily="-65" charset="0"/>
        </a:defRPr>
      </a:lvl7pPr>
      <a:lvl8pPr marL="1369896" algn="ctr" defTabSz="911677" rtl="0" fontAlgn="base">
        <a:spcBef>
          <a:spcPct val="0"/>
        </a:spcBef>
        <a:spcAft>
          <a:spcPct val="0"/>
        </a:spcAft>
        <a:defRPr sz="3600" b="1" u="sng">
          <a:solidFill>
            <a:srgbClr val="000099"/>
          </a:solidFill>
          <a:latin typeface="Arial" pitchFamily="-65" charset="0"/>
        </a:defRPr>
      </a:lvl8pPr>
      <a:lvl9pPr marL="1826526" algn="ctr" defTabSz="911677" rtl="0" fontAlgn="base">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70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42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474" indent="-228316" algn="l" defTabSz="911677" rtl="0" fontAlgn="base">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fontAlgn="base">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fontAlgn="base">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2709768060"/>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14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D6AC4854-B492-4E42-A351-5E5608C3B23B}" type="datetime1">
              <a:rPr lang="en-US" altLang="en-US">
                <a:ea typeface="ＭＳ Ｐゴシック" charset="-128"/>
                <a:cs typeface="+mn-cs"/>
              </a:rPr>
              <a:pPr/>
              <a:t>5/22/16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CA735B40-0771-EA41-8E32-A82720675F35}"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2090138415"/>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631" algn="ctr" defTabSz="456631" rtl="0" fontAlgn="base">
        <a:spcBef>
          <a:spcPct val="0"/>
        </a:spcBef>
        <a:spcAft>
          <a:spcPct val="0"/>
        </a:spcAft>
        <a:defRPr sz="3600">
          <a:solidFill>
            <a:srgbClr val="000090"/>
          </a:solidFill>
          <a:latin typeface="Arial" charset="0"/>
          <a:ea typeface="ＭＳ Ｐゴシック" charset="0"/>
        </a:defRPr>
      </a:lvl6pPr>
      <a:lvl7pPr marL="913264" algn="ctr" defTabSz="456631" rtl="0" fontAlgn="base">
        <a:spcBef>
          <a:spcPct val="0"/>
        </a:spcBef>
        <a:spcAft>
          <a:spcPct val="0"/>
        </a:spcAft>
        <a:defRPr sz="3600">
          <a:solidFill>
            <a:srgbClr val="000090"/>
          </a:solidFill>
          <a:latin typeface="Arial" charset="0"/>
          <a:ea typeface="ＭＳ Ｐゴシック" charset="0"/>
        </a:defRPr>
      </a:lvl7pPr>
      <a:lvl8pPr marL="1369896" algn="ctr" defTabSz="456631" rtl="0" fontAlgn="base">
        <a:spcBef>
          <a:spcPct val="0"/>
        </a:spcBef>
        <a:spcAft>
          <a:spcPct val="0"/>
        </a:spcAft>
        <a:defRPr sz="3600">
          <a:solidFill>
            <a:srgbClr val="000090"/>
          </a:solidFill>
          <a:latin typeface="Arial" charset="0"/>
          <a:ea typeface="ＭＳ Ｐゴシック" charset="0"/>
        </a:defRPr>
      </a:lvl8pPr>
      <a:lvl9pPr marL="1826526" algn="ctr" defTabSz="456631"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ea typeface="ＭＳ Ｐゴシック" charset="-128"/>
                <a:cs typeface="+mn-cs"/>
              </a:rPr>
              <a:pPr/>
              <a:t>5/22/16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1070360868"/>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23137905"/>
      </p:ext>
    </p:extLst>
  </p:cSld>
  <p:clrMap bg1="lt1" tx1="dk1" bg2="lt2" tx2="dk2" accent1="accent1" accent2="accent2" accent3="accent3" accent4="accent4" accent5="accent5" accent6="accent6" hlink="hlink" folHlink="folHlink"/>
  <p:sldLayoutIdLst>
    <p:sldLayoutId id="2147527637" r:id="rId1"/>
    <p:sldLayoutId id="2147527638" r:id="rId2"/>
    <p:sldLayoutId id="2147527639" r:id="rId3"/>
    <p:sldLayoutId id="2147527640" r:id="rId4"/>
    <p:sldLayoutId id="2147527641" r:id="rId5"/>
    <p:sldLayoutId id="2147527642" r:id="rId6"/>
    <p:sldLayoutId id="2147527643" r:id="rId7"/>
    <p:sldLayoutId id="2147527644" r:id="rId8"/>
    <p:sldLayoutId id="2147527645" r:id="rId9"/>
    <p:sldLayoutId id="2147527646" r:id="rId10"/>
    <p:sldLayoutId id="214752764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endParaRPr lang="en-US" altLang="en-US" sz="300" b="0">
              <a:solidFill>
                <a:srgbClr val="000000"/>
              </a:solidFill>
              <a:cs typeface="+mn-cs"/>
            </a:endParaRPr>
          </a:p>
        </p:txBody>
      </p:sp>
    </p:spTree>
    <p:extLst>
      <p:ext uri="{BB962C8B-B14F-4D97-AF65-F5344CB8AC3E}">
        <p14:creationId xmlns:p14="http://schemas.microsoft.com/office/powerpoint/2010/main" val="2583116462"/>
      </p:ext>
    </p:extLst>
  </p:cSld>
  <p:clrMap bg1="lt1" tx1="dk1" bg2="lt2" tx2="dk2" accent1="accent1" accent2="accent2" accent3="accent3" accent4="accent4" accent5="accent5" accent6="accent6" hlink="hlink" folHlink="folHlink"/>
  <p:sldLayoutIdLst>
    <p:sldLayoutId id="2147527649" r:id="rId1"/>
    <p:sldLayoutId id="2147527650" r:id="rId2"/>
    <p:sldLayoutId id="2147527651" r:id="rId3"/>
    <p:sldLayoutId id="2147527652" r:id="rId4"/>
    <p:sldLayoutId id="2147527653" r:id="rId5"/>
    <p:sldLayoutId id="2147527654" r:id="rId6"/>
    <p:sldLayoutId id="2147527655" r:id="rId7"/>
    <p:sldLayoutId id="2147527656" r:id="rId8"/>
    <p:sldLayoutId id="2147527657" r:id="rId9"/>
    <p:sldLayoutId id="2147527658" r:id="rId10"/>
    <p:sldLayoutId id="2147527659" r:id="rId11"/>
    <p:sldLayoutId id="2147527660" r:id="rId12"/>
    <p:sldLayoutId id="214752766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0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BEBD910C-DED8-F148-8CA4-BC4499D2C769}" type="datetime1">
              <a:rPr lang="en-US" altLang="en-US">
                <a:ea typeface="ＭＳ Ｐゴシック" charset="-128"/>
                <a:cs typeface="+mn-cs"/>
              </a:rPr>
              <a:pPr/>
              <a:t>5/22/16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0B0D118-8839-0141-9B88-3AB99900D05B}"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3369635216"/>
      </p:ext>
    </p:extLst>
  </p:cSld>
  <p:clrMap bg1="lt1" tx1="dk1" bg2="lt2" tx2="dk2" accent1="accent1" accent2="accent2" accent3="accent3" accent4="accent4" accent5="accent5" accent6="accent6" hlink="hlink" folHlink="folHlink"/>
  <p:sldLayoutIdLst>
    <p:sldLayoutId id="2147527663" r:id="rId1"/>
    <p:sldLayoutId id="2147527664" r:id="rId2"/>
    <p:sldLayoutId id="2147527665" r:id="rId3"/>
    <p:sldLayoutId id="2147527666" r:id="rId4"/>
    <p:sldLayoutId id="2147527667" r:id="rId5"/>
    <p:sldLayoutId id="2147527668" r:id="rId6"/>
    <p:sldLayoutId id="2147527669" r:id="rId7"/>
    <p:sldLayoutId id="2147527670" r:id="rId8"/>
    <p:sldLayoutId id="2147527671" r:id="rId9"/>
    <p:sldLayoutId id="2147527672" r:id="rId10"/>
    <p:sldLayoutId id="214752767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5" name="Rectangle 5"/>
          <p:cNvSpPr>
            <a:spLocks noChangeArrowheads="1"/>
          </p:cNvSpPr>
          <p:nvPr/>
        </p:nvSpPr>
        <p:spPr bwMode="auto">
          <a:xfrm>
            <a:off x="7215188" y="6673850"/>
            <a:ext cx="1695450" cy="184150"/>
          </a:xfrm>
          <a:prstGeom prst="rect">
            <a:avLst/>
          </a:prstGeom>
          <a:noFill/>
          <a:ln w="9525">
            <a:noFill/>
            <a:miter lim="800000"/>
            <a:headEnd/>
            <a:tailEnd/>
          </a:ln>
          <a:effectLst/>
        </p:spPr>
        <p:txBody>
          <a:bodyPr lIns="92066" tIns="46033" rIns="92066" bIns="46033"/>
          <a:lstStyle/>
          <a:p>
            <a:pPr algn="ctr" defTabSz="912813" eaLnBrk="0" hangingPunct="0"/>
            <a:r>
              <a:rPr lang="en-US" sz="700" b="0" smtClean="0">
                <a:solidFill>
                  <a:srgbClr val="FFFFFF"/>
                </a:solidFill>
              </a:rPr>
              <a:t>Do not reproduce without permission</a:t>
            </a:r>
          </a:p>
        </p:txBody>
      </p:sp>
      <p:sp>
        <p:nvSpPr>
          <p:cNvPr id="4802566" name="Rectangle 6"/>
          <p:cNvSpPr>
            <a:spLocks noChangeArrowheads="1"/>
          </p:cNvSpPr>
          <p:nvPr/>
        </p:nvSpPr>
        <p:spPr bwMode="auto">
          <a:xfrm rot="-5400000">
            <a:off x="7473157" y="5234781"/>
            <a:ext cx="3078162" cy="263525"/>
          </a:xfrm>
          <a:prstGeom prst="rect">
            <a:avLst/>
          </a:prstGeom>
          <a:noFill/>
          <a:ln w="9525">
            <a:noFill/>
            <a:miter lim="800000"/>
            <a:headEnd/>
            <a:tailEnd/>
          </a:ln>
          <a:effectLst/>
        </p:spPr>
        <p:txBody>
          <a:bodyPr lIns="92066" tIns="46033" rIns="92066" bIns="46033"/>
          <a:lstStyle/>
          <a:p>
            <a:pPr defTabSz="912813" eaLnBrk="0" hangingPunct="0"/>
            <a:fld id="{44702CB4-A163-C541-9C2B-737D0DD11989}" type="slidenum">
              <a:rPr lang="en-US" smtClean="0">
                <a:solidFill>
                  <a:srgbClr val="808080"/>
                </a:solidFill>
              </a:rPr>
              <a:pPr defTabSz="912813" eaLnBrk="0" hangingPunct="0"/>
              <a:t>‹#›</a:t>
            </a:fld>
            <a:r>
              <a:rPr lang="en-US" smtClean="0">
                <a:solidFill>
                  <a:srgbClr val="808080"/>
                </a:solidFill>
              </a:rPr>
              <a:t> Lectures.GersteinLab.org </a:t>
            </a:r>
            <a:r>
              <a:rPr lang="en-US" b="0" smtClean="0">
                <a:solidFill>
                  <a:srgbClr val="808080"/>
                </a:solidFill>
              </a:rPr>
              <a:t> </a:t>
            </a:r>
            <a:r>
              <a:rPr lang="en-US" sz="900" b="0" smtClean="0">
                <a:solidFill>
                  <a:srgbClr val="808080"/>
                </a:solidFill>
              </a:rPr>
              <a:t>(c) 2007</a:t>
            </a:r>
          </a:p>
        </p:txBody>
      </p:sp>
    </p:spTree>
    <p:extLst>
      <p:ext uri="{BB962C8B-B14F-4D97-AF65-F5344CB8AC3E}">
        <p14:creationId xmlns:p14="http://schemas.microsoft.com/office/powerpoint/2010/main" val="183310694"/>
      </p:ext>
    </p:extLst>
  </p:cSld>
  <p:clrMap bg1="lt1" tx1="dk1" bg2="lt2" tx2="dk2" accent1="accent1" accent2="accent2" accent3="accent3" accent4="accent4" accent5="accent5" accent6="accent6" hlink="hlink" folHlink="folHlink"/>
  <p:sldLayoutIdLst>
    <p:sldLayoutId id="2147527675" r:id="rId1"/>
    <p:sldLayoutId id="2147527676" r:id="rId2"/>
    <p:sldLayoutId id="2147527677" r:id="rId3"/>
    <p:sldLayoutId id="2147527678" r:id="rId4"/>
    <p:sldLayoutId id="2147527679" r:id="rId5"/>
    <p:sldLayoutId id="2147527680" r:id="rId6"/>
    <p:sldLayoutId id="2147527681" r:id="rId7"/>
    <p:sldLayoutId id="2147527682" r:id="rId8"/>
    <p:sldLayoutId id="2147527683" r:id="rId9"/>
    <p:sldLayoutId id="2147527684" r:id="rId10"/>
    <p:sldLayoutId id="2147527685" r:id="rId11"/>
    <p:sldLayoutId id="2147527686" r:id="rId12"/>
    <p:sldLayoutId id="2147527687" r:id="rId13"/>
  </p:sldLayoutIdLst>
  <p:transition xmlns:p14="http://schemas.microsoft.com/office/powerpoint/2010/main"/>
  <p:hf hdr="0" ftr="0" dt="0"/>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30.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52.xml"/><Relationship Id="rId3" Type="http://schemas.openxmlformats.org/officeDocument/2006/relationships/image" Target="../media/image11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53.xml"/><Relationship Id="rId3" Type="http://schemas.openxmlformats.org/officeDocument/2006/relationships/image" Target="../media/image1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54.xml"/><Relationship Id="rId3" Type="http://schemas.openxmlformats.org/officeDocument/2006/relationships/image" Target="../media/image1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9.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themeOverride" Target="../theme/themeOverride10.xml"/><Relationship Id="rId2" Type="http://schemas.openxmlformats.org/officeDocument/2006/relationships/slideLayout" Target="../slideLayouts/slideLayout46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631.xml"/><Relationship Id="rId2" Type="http://schemas.openxmlformats.org/officeDocument/2006/relationships/image" Target="../media/image12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26.jpeg"/><Relationship Id="rId3" Type="http://schemas.openxmlformats.org/officeDocument/2006/relationships/image" Target="../media/image127.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8.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5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59.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60.xml"/></Relationships>
</file>

<file path=ppt/slides/_rels/slide113.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29.png"/></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chart" Target="../charts/chart2.xml"/><Relationship Id="rId1" Type="http://schemas.openxmlformats.org/officeDocument/2006/relationships/slideLayout" Target="../slideLayouts/slideLayout859.xml"/><Relationship Id="rId2"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132.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13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6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1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4.xml"/><Relationship Id="rId2" Type="http://schemas.openxmlformats.org/officeDocument/2006/relationships/notesSlide" Target="../notesSlides/notesSlide2.xml"/><Relationship Id="rId3" Type="http://schemas.openxmlformats.org/officeDocument/2006/relationships/image" Target="../media/image23.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slideLayout" Target="../slideLayouts/slideLayout557.xml"/><Relationship Id="rId2" Type="http://schemas.openxmlformats.org/officeDocument/2006/relationships/notesSlide" Target="../notesSlides/notesSlide6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1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140.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41.emf"/></Relationships>
</file>

<file path=ppt/slides/_rels/slide124.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emf"/><Relationship Id="rId1" Type="http://schemas.openxmlformats.org/officeDocument/2006/relationships/slideLayout" Target="../slideLayouts/slideLayout568.xml"/><Relationship Id="rId2" Type="http://schemas.openxmlformats.org/officeDocument/2006/relationships/notesSlide" Target="../notesSlides/notesSlide6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14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145.emf"/></Relationships>
</file>

<file path=ppt/slides/_rels/slide128.x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png"/><Relationship Id="rId1" Type="http://schemas.openxmlformats.org/officeDocument/2006/relationships/slideLayout" Target="../slideLayouts/slideLayout557.xml"/><Relationship Id="rId2" Type="http://schemas.openxmlformats.org/officeDocument/2006/relationships/notesSlide" Target="../notesSlides/notesSlide6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48.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050.xml"/><Relationship Id="rId2" Type="http://schemas.openxmlformats.org/officeDocument/2006/relationships/notesSlide" Target="../notesSlides/notesSlide3.xml"/></Relationships>
</file>

<file path=ppt/slides/_rels/slide130.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466.xml"/></Relationships>
</file>

<file path=ppt/slides/_rels/slide131.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466.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631.xml"/><Relationship Id="rId2" Type="http://schemas.openxmlformats.org/officeDocument/2006/relationships/image" Target="../media/image14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152.png"/></Relationships>
</file>

<file path=ppt/slides/_rels/slide134.xml.rels><?xml version="1.0" encoding="UTF-8" standalone="yes"?>
<Relationships xmlns="http://schemas.openxmlformats.org/package/2006/relationships"><Relationship Id="rId3" Type="http://schemas.openxmlformats.org/officeDocument/2006/relationships/tags" Target="../tags/tag797.xml"/><Relationship Id="rId4" Type="http://schemas.openxmlformats.org/officeDocument/2006/relationships/tags" Target="../tags/tag798.xml"/><Relationship Id="rId5" Type="http://schemas.openxmlformats.org/officeDocument/2006/relationships/tags" Target="../tags/tag799.xml"/><Relationship Id="rId6" Type="http://schemas.openxmlformats.org/officeDocument/2006/relationships/slideLayout" Target="../slideLayouts/slideLayout870.xml"/><Relationship Id="rId7" Type="http://schemas.openxmlformats.org/officeDocument/2006/relationships/notesSlide" Target="../notesSlides/notesSlide65.xml"/><Relationship Id="rId1" Type="http://schemas.openxmlformats.org/officeDocument/2006/relationships/tags" Target="../tags/tag795.xml"/><Relationship Id="rId2" Type="http://schemas.openxmlformats.org/officeDocument/2006/relationships/tags" Target="../tags/tag796.xml"/></Relationships>
</file>

<file path=ppt/slides/_rels/slide135.xml.rels><?xml version="1.0" encoding="UTF-8" standalone="yes"?>
<Relationships xmlns="http://schemas.openxmlformats.org/package/2006/relationships"><Relationship Id="rId3" Type="http://schemas.openxmlformats.org/officeDocument/2006/relationships/tags" Target="../tags/tag802.xml"/><Relationship Id="rId4" Type="http://schemas.openxmlformats.org/officeDocument/2006/relationships/slideLayout" Target="../slideLayouts/slideLayout870.xml"/><Relationship Id="rId1" Type="http://schemas.openxmlformats.org/officeDocument/2006/relationships/tags" Target="../tags/tag800.xml"/><Relationship Id="rId2" Type="http://schemas.openxmlformats.org/officeDocument/2006/relationships/tags" Target="../tags/tag80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04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4.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50.xml"/><Relationship Id="rId2" Type="http://schemas.openxmlformats.org/officeDocument/2006/relationships/image" Target="../media/image30.emf"/><Relationship Id="rId3" Type="http://schemas.openxmlformats.org/officeDocument/2006/relationships/image" Target="../media/image3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50.xml"/><Relationship Id="rId2" Type="http://schemas.openxmlformats.org/officeDocument/2006/relationships/image" Target="../media/image31.emf"/><Relationship Id="rId3"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49.xml"/><Relationship Id="rId2" Type="http://schemas.openxmlformats.org/officeDocument/2006/relationships/notesSlide" Target="../notesSlides/notesSlide6.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1045.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5.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55.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45.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104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045.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49.xml"/><Relationship Id="rId2" Type="http://schemas.openxmlformats.org/officeDocument/2006/relationships/notesSlide" Target="../notesSlides/notesSlide17.xml"/><Relationship Id="rId3" Type="http://schemas.openxmlformats.org/officeDocument/2006/relationships/image" Target="../media/image48.w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50.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bin"/><Relationship Id="rId5" Type="http://schemas.openxmlformats.org/officeDocument/2006/relationships/image" Target="../media/image50.wmf"/><Relationship Id="rId6" Type="http://schemas.openxmlformats.org/officeDocument/2006/relationships/oleObject" Target="../embeddings/oleObject3.bin"/><Relationship Id="rId7" Type="http://schemas.openxmlformats.org/officeDocument/2006/relationships/oleObject" Target="../embeddings/Microsoft_Excel_97_-_2004_Worksheet1.xls"/><Relationship Id="rId8" Type="http://schemas.openxmlformats.org/officeDocument/2006/relationships/image" Target="../media/image51.wmf"/><Relationship Id="rId1" Type="http://schemas.openxmlformats.org/officeDocument/2006/relationships/vmlDrawing" Target="../drawings/vmlDrawing2.vml"/><Relationship Id="rId2" Type="http://schemas.openxmlformats.org/officeDocument/2006/relationships/slideLayout" Target="../slideLayouts/slideLayout104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52.wmf"/><Relationship Id="rId5" Type="http://schemas.openxmlformats.org/officeDocument/2006/relationships/image" Target="../media/image53.wmf"/><Relationship Id="rId1" Type="http://schemas.openxmlformats.org/officeDocument/2006/relationships/themeOverride" Target="../theme/themeOverride2.xml"/><Relationship Id="rId2" Type="http://schemas.openxmlformats.org/officeDocument/2006/relationships/slideLayout" Target="../slideLayouts/slideLayout10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50.xml"/><Relationship Id="rId2" Type="http://schemas.openxmlformats.org/officeDocument/2006/relationships/image" Target="../media/image54.jpeg"/><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1.xml"/><Relationship Id="rId3" Type="http://schemas.openxmlformats.org/officeDocument/2006/relationships/image" Target="../media/image5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59.emf"/><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9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95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wmf"/><Relationship Id="rId1" Type="http://schemas.openxmlformats.org/officeDocument/2006/relationships/slideLayout" Target="../slideLayouts/slideLayout957.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965.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965.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7.png"/><Relationship Id="rId1" Type="http://schemas.openxmlformats.org/officeDocument/2006/relationships/slideLayout" Target="../slideLayouts/slideLayout970.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20" Type="http://schemas.openxmlformats.org/officeDocument/2006/relationships/tags" Target="../tags/tag777.xml"/><Relationship Id="rId21" Type="http://schemas.openxmlformats.org/officeDocument/2006/relationships/tags" Target="../tags/tag778.xml"/><Relationship Id="rId22" Type="http://schemas.openxmlformats.org/officeDocument/2006/relationships/tags" Target="../tags/tag779.xml"/><Relationship Id="rId23" Type="http://schemas.openxmlformats.org/officeDocument/2006/relationships/tags" Target="../tags/tag780.xml"/><Relationship Id="rId24" Type="http://schemas.openxmlformats.org/officeDocument/2006/relationships/tags" Target="../tags/tag781.xml"/><Relationship Id="rId25" Type="http://schemas.openxmlformats.org/officeDocument/2006/relationships/tags" Target="../tags/tag782.xml"/><Relationship Id="rId26" Type="http://schemas.openxmlformats.org/officeDocument/2006/relationships/tags" Target="../tags/tag783.xml"/><Relationship Id="rId27" Type="http://schemas.openxmlformats.org/officeDocument/2006/relationships/tags" Target="../tags/tag784.xml"/><Relationship Id="rId28" Type="http://schemas.openxmlformats.org/officeDocument/2006/relationships/tags" Target="../tags/tag785.xml"/><Relationship Id="rId29" Type="http://schemas.openxmlformats.org/officeDocument/2006/relationships/tags" Target="../tags/tag786.xml"/><Relationship Id="rId1" Type="http://schemas.openxmlformats.org/officeDocument/2006/relationships/tags" Target="../tags/tag758.xml"/><Relationship Id="rId2" Type="http://schemas.openxmlformats.org/officeDocument/2006/relationships/tags" Target="../tags/tag759.xml"/><Relationship Id="rId3" Type="http://schemas.openxmlformats.org/officeDocument/2006/relationships/tags" Target="../tags/tag760.xml"/><Relationship Id="rId4" Type="http://schemas.openxmlformats.org/officeDocument/2006/relationships/tags" Target="../tags/tag761.xml"/><Relationship Id="rId5" Type="http://schemas.openxmlformats.org/officeDocument/2006/relationships/tags" Target="../tags/tag762.xml"/><Relationship Id="rId30" Type="http://schemas.openxmlformats.org/officeDocument/2006/relationships/tags" Target="../tags/tag787.xml"/><Relationship Id="rId31" Type="http://schemas.openxmlformats.org/officeDocument/2006/relationships/slideLayout" Target="../slideLayouts/slideLayout747.xml"/><Relationship Id="rId32" Type="http://schemas.openxmlformats.org/officeDocument/2006/relationships/image" Target="../media/image9.jpeg"/><Relationship Id="rId9" Type="http://schemas.openxmlformats.org/officeDocument/2006/relationships/tags" Target="../tags/tag766.xml"/><Relationship Id="rId6" Type="http://schemas.openxmlformats.org/officeDocument/2006/relationships/tags" Target="../tags/tag763.xml"/><Relationship Id="rId7" Type="http://schemas.openxmlformats.org/officeDocument/2006/relationships/tags" Target="../tags/tag764.xml"/><Relationship Id="rId8" Type="http://schemas.openxmlformats.org/officeDocument/2006/relationships/tags" Target="../tags/tag765.xml"/><Relationship Id="rId33" Type="http://schemas.microsoft.com/office/2007/relationships/hdphoto" Target="../media/hdphoto1.wdp"/><Relationship Id="rId34" Type="http://schemas.openxmlformats.org/officeDocument/2006/relationships/image" Target="../media/image10.png"/><Relationship Id="rId35" Type="http://schemas.openxmlformats.org/officeDocument/2006/relationships/image" Target="../media/image11.png"/><Relationship Id="rId36" Type="http://schemas.openxmlformats.org/officeDocument/2006/relationships/image" Target="../media/image12.jpeg"/><Relationship Id="rId10" Type="http://schemas.openxmlformats.org/officeDocument/2006/relationships/tags" Target="../tags/tag767.xml"/><Relationship Id="rId11" Type="http://schemas.openxmlformats.org/officeDocument/2006/relationships/tags" Target="../tags/tag768.xml"/><Relationship Id="rId12" Type="http://schemas.openxmlformats.org/officeDocument/2006/relationships/tags" Target="../tags/tag769.xml"/><Relationship Id="rId13" Type="http://schemas.openxmlformats.org/officeDocument/2006/relationships/tags" Target="../tags/tag770.xml"/><Relationship Id="rId14" Type="http://schemas.openxmlformats.org/officeDocument/2006/relationships/tags" Target="../tags/tag771.xml"/><Relationship Id="rId15" Type="http://schemas.openxmlformats.org/officeDocument/2006/relationships/tags" Target="../tags/tag772.xml"/><Relationship Id="rId16" Type="http://schemas.openxmlformats.org/officeDocument/2006/relationships/tags" Target="../tags/tag773.xml"/><Relationship Id="rId17" Type="http://schemas.openxmlformats.org/officeDocument/2006/relationships/tags" Target="../tags/tag774.xml"/><Relationship Id="rId18" Type="http://schemas.openxmlformats.org/officeDocument/2006/relationships/tags" Target="../tags/tag775.xml"/><Relationship Id="rId19" Type="http://schemas.openxmlformats.org/officeDocument/2006/relationships/tags" Target="../tags/tag776.xml"/><Relationship Id="rId37" Type="http://schemas.openxmlformats.org/officeDocument/2006/relationships/image" Target="../media/image13.png"/><Relationship Id="rId38" Type="http://schemas.openxmlformats.org/officeDocument/2006/relationships/image" Target="../media/image14.jpeg"/><Relationship Id="rId39"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image" Target="../media/image71.png"/><Relationship Id="rId3" Type="http://schemas.openxmlformats.org/officeDocument/2006/relationships/image" Target="../media/image7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image" Target="../media/image73.emf"/></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941.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slide" Target="slide67.xml"/><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slideLayout" Target="../slideLayouts/slideLayout981.xml"/><Relationship Id="rId2"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png"/><Relationship Id="rId7" Type="http://schemas.openxmlformats.org/officeDocument/2006/relationships/slide" Target="slide67.xml"/><Relationship Id="rId1" Type="http://schemas.openxmlformats.org/officeDocument/2006/relationships/slideLayout" Target="../slideLayouts/slideLayout981.xml"/><Relationship Id="rId2"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81.emf"/><Relationship Id="rId1" Type="http://schemas.openxmlformats.org/officeDocument/2006/relationships/tags" Target="../tags/tag788.xml"/><Relationship Id="rId2" Type="http://schemas.openxmlformats.org/officeDocument/2006/relationships/slideLayout" Target="../slideLayouts/slideLayout99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92.xml"/><Relationship Id="rId2"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2.xml"/></Relationships>
</file>

<file path=ppt/slides/_rels/slide5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9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99.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03.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03.xml"/><Relationship Id="rId2"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15.xml"/><Relationship Id="rId2" Type="http://schemas.openxmlformats.org/officeDocument/2006/relationships/notesSlide" Target="../notesSlides/notesSlide31.xml"/><Relationship Id="rId3" Type="http://schemas.openxmlformats.org/officeDocument/2006/relationships/image" Target="../media/image8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03.xml"/><Relationship Id="rId2"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9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21.xml"/><Relationship Id="rId2" Type="http://schemas.openxmlformats.org/officeDocument/2006/relationships/image" Target="../media/image8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43.xml"/><Relationship Id="rId2" Type="http://schemas.openxmlformats.org/officeDocument/2006/relationships/image" Target="../media/image8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944.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705.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wmf"/><Relationship Id="rId1" Type="http://schemas.openxmlformats.org/officeDocument/2006/relationships/slideLayout" Target="../slideLayouts/slideLayout944.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39.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939.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939.xml"/><Relationship Id="rId2" Type="http://schemas.openxmlformats.org/officeDocument/2006/relationships/notesSlide" Target="../notesSlides/notesSlide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4.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notesSlide" Target="../notesSlides/notesSlide38.xml"/><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tags" Target="../tags/tag791.xml"/><Relationship Id="rId4" Type="http://schemas.openxmlformats.org/officeDocument/2006/relationships/slideLayout" Target="../slideLayouts/slideLayout939.xml"/><Relationship Id="rId1" Type="http://schemas.openxmlformats.org/officeDocument/2006/relationships/tags" Target="../tags/tag789.xml"/><Relationship Id="rId2" Type="http://schemas.openxmlformats.org/officeDocument/2006/relationships/tags" Target="../tags/tag79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notesSlide" Target="../notesSlides/notesSlide39.xml"/><Relationship Id="rId3"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image" Target="../media/image90.png"/><Relationship Id="rId3" Type="http://schemas.openxmlformats.org/officeDocument/2006/relationships/image" Target="../media/image9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image" Target="../media/image92.emf"/><Relationship Id="rId3" Type="http://schemas.openxmlformats.org/officeDocument/2006/relationships/image" Target="../media/image93.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705.xml"/><Relationship Id="rId2"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939.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image" Target="../media/image9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39.xml"/><Relationship Id="rId2" Type="http://schemas.openxmlformats.org/officeDocument/2006/relationships/image" Target="../media/image86.jpeg"/></Relationships>
</file>

<file path=ppt/slides/_rels/slide83.xml.rels><?xml version="1.0" encoding="UTF-8" standalone="yes"?>
<Relationships xmlns="http://schemas.openxmlformats.org/package/2006/relationships"><Relationship Id="rId3" Type="http://schemas.openxmlformats.org/officeDocument/2006/relationships/tags" Target="../tags/tag794.xml"/><Relationship Id="rId4" Type="http://schemas.openxmlformats.org/officeDocument/2006/relationships/slideLayout" Target="../slideLayouts/slideLayout939.xml"/><Relationship Id="rId1" Type="http://schemas.openxmlformats.org/officeDocument/2006/relationships/tags" Target="../tags/tag792.xml"/><Relationship Id="rId2" Type="http://schemas.openxmlformats.org/officeDocument/2006/relationships/tags" Target="../tags/tag793.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939.xml"/><Relationship Id="rId2" Type="http://schemas.openxmlformats.org/officeDocument/2006/relationships/notesSlide" Target="../notesSlides/notesSlide41.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939.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943.xml"/><Relationship Id="rId2" Type="http://schemas.openxmlformats.org/officeDocument/2006/relationships/notesSlide" Target="../notesSlides/notesSlide43.xml"/></Relationships>
</file>

<file path=ppt/slides/_rels/slide8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941.xml"/></Relationships>
</file>

<file path=ppt/slides/_rels/slide8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9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34.xml"/><Relationship Id="rId2" Type="http://schemas.openxmlformats.org/officeDocument/2006/relationships/image" Target="../media/image105.png"/><Relationship Id="rId3" Type="http://schemas.openxmlformats.org/officeDocument/2006/relationships/image" Target="../media/image10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705.xml"/><Relationship Id="rId2"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34.xml"/><Relationship Id="rId2" Type="http://schemas.openxmlformats.org/officeDocument/2006/relationships/image" Target="../media/image107.png"/></Relationships>
</file>

<file path=ppt/slides/_rels/slide91.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notesSlide" Target="../notesSlides/notesSlide44.xml"/><Relationship Id="rId3"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32.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932.xml"/><Relationship Id="rId2" Type="http://schemas.openxmlformats.org/officeDocument/2006/relationships/notesSlide" Target="../notesSlides/notesSlide46.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932.xml"/><Relationship Id="rId2" Type="http://schemas.openxmlformats.org/officeDocument/2006/relationships/notesSlide" Target="../notesSlides/notesSlide47.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3.png"/><Relationship Id="rId1" Type="http://schemas.openxmlformats.org/officeDocument/2006/relationships/slideLayout" Target="../slideLayouts/slideLayout932.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4.bin"/><Relationship Id="rId5" Type="http://schemas.openxmlformats.org/officeDocument/2006/relationships/image" Target="../media/image114.emf"/><Relationship Id="rId1" Type="http://schemas.openxmlformats.org/officeDocument/2006/relationships/vmlDrawing" Target="../drawings/vmlDrawing3.vml"/><Relationship Id="rId2" Type="http://schemas.openxmlformats.org/officeDocument/2006/relationships/slideLayout" Target="../slideLayouts/slideLayout74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50.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922.xml"/><Relationship Id="rId2" Type="http://schemas.openxmlformats.org/officeDocument/2006/relationships/notesSlide" Target="../notesSlides/notesSlide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4059157" y="89051"/>
            <a:ext cx="4696468" cy="18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smtClean="0">
                <a:solidFill>
                  <a:srgbClr val="000000"/>
                </a:solidFill>
                <a:latin typeface="Arial" charset="0"/>
                <a:ea typeface="ＭＳ Ｐゴシック" charset="0"/>
                <a:cs typeface="ＭＳ Ｐゴシック" charset="0"/>
              </a:rPr>
              <a:t>Comparative Genome Analysis:</a:t>
            </a:r>
          </a:p>
          <a:p>
            <a:pPr eaLnBrk="1" hangingPunct="1"/>
            <a:r>
              <a:rPr lang="en-US" dirty="0" smtClean="0">
                <a:solidFill>
                  <a:srgbClr val="000000"/>
                </a:solidFill>
                <a:latin typeface="Arial" charset="0"/>
                <a:ea typeface="ＭＳ Ｐゴシック" charset="0"/>
                <a:cs typeface="ＭＳ Ｐゴシック" charset="0"/>
              </a:rPr>
              <a:t>Comparing 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462065" y="3305877"/>
            <a:ext cx="2731585" cy="36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p>
          <a:p>
            <a:pPr algn="ctr" defTabSz="912813"/>
            <a:r>
              <a:rPr lang="en-US" altLang="ja-JP" b="0" dirty="0">
                <a:solidFill>
                  <a:srgbClr val="595959"/>
                </a:solidFill>
              </a:rPr>
              <a:t>references &amp; more info.</a:t>
            </a:r>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smtClean="0">
                <a:solidFill>
                  <a:srgbClr val="595959"/>
                </a:solidFill>
              </a:rPr>
              <a:t>)</a:t>
            </a: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pic>
        <p:nvPicPr>
          <p:cNvPr id="2" name="Picture 1"/>
          <p:cNvPicPr>
            <a:picLocks noChangeAspect="1"/>
          </p:cNvPicPr>
          <p:nvPr/>
        </p:nvPicPr>
        <p:blipFill>
          <a:blip r:embed="rId2"/>
          <a:stretch>
            <a:fillRect/>
          </a:stretch>
        </p:blipFill>
        <p:spPr>
          <a:xfrm>
            <a:off x="94960" y="89622"/>
            <a:ext cx="3465795" cy="2499704"/>
          </a:xfrm>
          <a:prstGeom prst="rect">
            <a:avLst/>
          </a:prstGeom>
          <a:ln w="38100" cmpd="sng">
            <a:solidFill>
              <a:schemeClr val="tx1"/>
            </a:solidFill>
          </a:ln>
        </p:spPr>
      </p:pic>
      <p:pic>
        <p:nvPicPr>
          <p:cNvPr id="3" name="Picture 2"/>
          <p:cNvPicPr>
            <a:picLocks noChangeAspect="1"/>
          </p:cNvPicPr>
          <p:nvPr/>
        </p:nvPicPr>
        <p:blipFill>
          <a:blip r:embed="rId3"/>
          <a:stretch>
            <a:fillRect/>
          </a:stretch>
        </p:blipFill>
        <p:spPr>
          <a:xfrm flipH="1">
            <a:off x="6614613" y="3610171"/>
            <a:ext cx="2411585" cy="3199450"/>
          </a:xfrm>
          <a:prstGeom prst="rect">
            <a:avLst/>
          </a:prstGeom>
          <a:ln w="38100" cmpd="sng">
            <a:solidFill>
              <a:schemeClr val="tx1"/>
            </a:solidFill>
          </a:ln>
        </p:spPr>
      </p:pic>
      <p:pic>
        <p:nvPicPr>
          <p:cNvPr id="4" name="Picture 3"/>
          <p:cNvPicPr>
            <a:picLocks noChangeAspect="1"/>
          </p:cNvPicPr>
          <p:nvPr/>
        </p:nvPicPr>
        <p:blipFill>
          <a:blip r:embed="rId4"/>
          <a:stretch>
            <a:fillRect/>
          </a:stretch>
        </p:blipFill>
        <p:spPr>
          <a:xfrm>
            <a:off x="3181862" y="2177450"/>
            <a:ext cx="3698443" cy="3536640"/>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sp>
        <p:nvSpPr>
          <p:cNvPr id="1536" name="Shape 15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100</a:t>
            </a:fld>
            <a:endParaRP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600" spc="-100">
                <a:solidFill>
                  <a:srgbClr val="2F5897"/>
                </a:solidFill>
                <a:effectLst>
                  <a:outerShdw blurRad="63500" dist="38100" dir="5400000" rotWithShape="0">
                    <a:srgbClr val="000000">
                      <a:alpha val="25000"/>
                    </a:srgbClr>
                  </a:outerShdw>
                </a:effectLst>
              </a:rPr>
              <a:t>Separation of modules in terms of GO</a:t>
            </a:r>
          </a:p>
        </p:txBody>
      </p:sp>
      <p:sp>
        <p:nvSpPr>
          <p:cNvPr id="1545" name="Shape 1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101</a:t>
            </a:fld>
            <a:endParaRP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102</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103</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105</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106</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107</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118</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350838" y="355600"/>
            <a:ext cx="8521700" cy="3062288"/>
          </a:xfrm>
        </p:spPr>
        <p:txBody>
          <a:bodyPr/>
          <a:lstStyle/>
          <a:p>
            <a:pPr eaLnBrk="1" hangingPunct="1"/>
            <a:r>
              <a:rPr lang="en-US" sz="4800">
                <a:solidFill>
                  <a:srgbClr val="0033CC"/>
                </a:solidFill>
                <a:latin typeface="Arial" charset="0"/>
                <a:ea typeface="ＭＳ Ｐゴシック" charset="0"/>
                <a:cs typeface="ＭＳ Ｐゴシック" charset="0"/>
              </a:rPr>
              <a:t>Signal Processing: Normalizing Signal and Finding Initial Annotation Blocks ("Hits")</a:t>
            </a:r>
          </a:p>
        </p:txBody>
      </p:sp>
      <p:pic>
        <p:nvPicPr>
          <p:cNvPr id="150531" name="Picture 4" descr="PPT-EXPORT--TripTorontoThings-from-GardinerMuse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652838"/>
            <a:ext cx="3811588"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6"/>
          <p:cNvSpPr txBox="1">
            <a:spLocks noChangeArrowheads="1"/>
          </p:cNvSpPr>
          <p:nvPr/>
        </p:nvSpPr>
        <p:spPr bwMode="auto">
          <a:xfrm>
            <a:off x="0" y="6508750"/>
            <a:ext cx="1174750" cy="349250"/>
          </a:xfrm>
          <a:prstGeom prst="rect">
            <a:avLst/>
          </a:prstGeom>
          <a:noFill/>
          <a:ln w="12700">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800" b="0" smtClean="0">
                <a:solidFill>
                  <a:srgbClr val="B2B2B2"/>
                </a:solidFill>
              </a:rPr>
              <a:t>pers. </a:t>
            </a:r>
            <a:r>
              <a:rPr lang="en-US" sz="800" smtClean="0">
                <a:solidFill>
                  <a:srgbClr val="000000"/>
                </a:solidFill>
              </a:rPr>
              <a:t>photo</a:t>
            </a:r>
            <a:r>
              <a:rPr lang="en-US" sz="800" b="0" smtClean="0">
                <a:solidFill>
                  <a:srgbClr val="B2B2B2"/>
                </a:solidFill>
              </a:rPr>
              <a:t>, see streams.gerstein.info</a:t>
            </a:r>
          </a:p>
        </p:txBody>
      </p:sp>
    </p:spTree>
    <p:extLst>
      <p:ext uri="{BB962C8B-B14F-4D97-AF65-F5344CB8AC3E}">
        <p14:creationId xmlns:p14="http://schemas.microsoft.com/office/powerpoint/2010/main" val="91368887"/>
      </p:ext>
    </p:extLst>
  </p:cSld>
  <p:clrMapOvr>
    <a:masterClrMapping/>
  </p:clrMapOvr>
  <p:transition xmlns:p14="http://schemas.microsoft.com/office/powerpoint/2010/main" advTm="6063"/>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120</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122</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625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123</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25594" y="1814378"/>
            <a:ext cx="1102444" cy="276999"/>
          </a:xfrm>
          <a:prstGeom prst="rect">
            <a:avLst/>
          </a:prstGeom>
          <a:noFill/>
        </p:spPr>
        <p:txBody>
          <a:bodyPr wrap="square" rtlCol="0">
            <a:spAutoFit/>
          </a:bodyPr>
          <a:lstStyle/>
          <a:p>
            <a:r>
              <a:rPr lang="en-US" dirty="0" smtClean="0"/>
              <a:t>worm TFs</a:t>
            </a:r>
            <a:endParaRPr lang="en-US" dirty="0"/>
          </a:p>
        </p:txBody>
      </p:sp>
      <p:sp>
        <p:nvSpPr>
          <p:cNvPr id="7" name="TextBox 4"/>
          <p:cNvSpPr txBox="1">
            <a:spLocks noChangeArrowheads="1"/>
          </p:cNvSpPr>
          <p:nvPr/>
        </p:nvSpPr>
        <p:spPr bwMode="auto">
          <a:xfrm>
            <a:off x="6090205" y="62915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extLst>
      <p:ext uri="{BB962C8B-B14F-4D97-AF65-F5344CB8AC3E}">
        <p14:creationId xmlns:p14="http://schemas.microsoft.com/office/powerpoint/2010/main" val="361944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705764" y="1556979"/>
            <a:ext cx="260024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 </a:t>
            </a:r>
            <a:r>
              <a:rPr lang="en-US" b="0" dirty="0">
                <a:solidFill>
                  <a:srgbClr val="A6A6A6"/>
                </a:solidFill>
              </a:rPr>
              <a:t>'12)]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dirty="0">
                <a:solidFill>
                  <a:srgbClr val="0000FF"/>
                </a:solidFill>
                <a:latin typeface="Arial" charset="0"/>
              </a:rPr>
              <a:t>Datasets</a:t>
            </a: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12 TFs </a:t>
            </a:r>
            <a:br>
              <a:rPr lang="en-US" sz="1800" dirty="0">
                <a:solidFill>
                  <a:srgbClr val="0000FF"/>
                </a:solidFill>
                <a:latin typeface="Arial" charset="0"/>
              </a:rPr>
            </a:br>
            <a:r>
              <a:rPr lang="en-US" sz="1400" dirty="0">
                <a:solidFill>
                  <a:srgbClr val="0000FF"/>
                </a:solidFill>
                <a:latin typeface="Arial" charset="0"/>
              </a:rPr>
              <a:t>(Chen et al. 2008)</a:t>
            </a:r>
            <a:endParaRPr lang="en-US" sz="1800" dirty="0">
              <a:solidFill>
                <a:srgbClr val="0000FF"/>
              </a:solidFill>
              <a:latin typeface="Arial" charset="0"/>
            </a:endParaRP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7 HMs</a:t>
            </a:r>
            <a:br>
              <a:rPr lang="en-US" sz="1800" dirty="0">
                <a:solidFill>
                  <a:srgbClr val="0000FF"/>
                </a:solidFill>
                <a:latin typeface="Arial" charset="0"/>
              </a:rPr>
            </a:br>
            <a:r>
              <a:rPr lang="en-US" sz="1400" dirty="0">
                <a:solidFill>
                  <a:srgbClr val="0000FF"/>
                </a:solidFill>
                <a:latin typeface="Arial" charset="0"/>
              </a:rPr>
              <a:t>(</a:t>
            </a:r>
            <a:r>
              <a:rPr lang="en-US" sz="1400" dirty="0" err="1">
                <a:solidFill>
                  <a:srgbClr val="0000FF"/>
                </a:solidFill>
                <a:latin typeface="Arial" charset="0"/>
              </a:rPr>
              <a:t>Meissner</a:t>
            </a:r>
            <a:r>
              <a:rPr lang="en-US" sz="1400" dirty="0">
                <a:solidFill>
                  <a:srgbClr val="0000FF"/>
                </a:solidFill>
                <a:latin typeface="Arial" charset="0"/>
              </a:rPr>
              <a:t> et al.’08; </a:t>
            </a:r>
            <a:r>
              <a:rPr lang="en-US" sz="1400" dirty="0" err="1">
                <a:solidFill>
                  <a:srgbClr val="0000FF"/>
                </a:solidFill>
                <a:latin typeface="Arial" charset="0"/>
              </a:rPr>
              <a:t>Mikkelsen</a:t>
            </a:r>
            <a:r>
              <a:rPr lang="en-US" sz="1400" dirty="0">
                <a:solidFill>
                  <a:srgbClr val="0000FF"/>
                </a:solidFill>
                <a:latin typeface="Arial" charset="0"/>
              </a:rPr>
              <a:t> et al. </a:t>
            </a:r>
            <a:r>
              <a:rPr lang="fr-FR" sz="1400" dirty="0">
                <a:solidFill>
                  <a:srgbClr val="0000FF"/>
                </a:solidFill>
                <a:latin typeface="Arial" charset="0"/>
              </a:rPr>
              <a:t>’</a:t>
            </a:r>
            <a:r>
              <a:rPr lang="en-US" altLang="ja-JP" sz="1400" dirty="0">
                <a:solidFill>
                  <a:srgbClr val="0000FF"/>
                </a:solidFill>
                <a:latin typeface="Arial" charset="0"/>
              </a:rPr>
              <a:t>07)</a:t>
            </a:r>
            <a:endParaRPr lang="en-US" altLang="ja-JP" sz="1800" dirty="0">
              <a:solidFill>
                <a:srgbClr val="0000FF"/>
              </a:solidFill>
              <a:latin typeface="Arial" charset="0"/>
            </a:endParaRPr>
          </a:p>
          <a:p>
            <a:pPr lvl="1" eaLnBrk="1" hangingPunct="1"/>
            <a:r>
              <a:rPr lang="en-US" sz="1800" dirty="0">
                <a:solidFill>
                  <a:srgbClr val="0000FF"/>
                </a:solidFill>
                <a:latin typeface="Arial" charset="0"/>
              </a:rPr>
              <a:t>RNA-Seq </a:t>
            </a:r>
            <a:r>
              <a:rPr lang="en-US" sz="1400" dirty="0">
                <a:solidFill>
                  <a:srgbClr val="0000FF"/>
                </a:solidFill>
                <a:latin typeface="Arial" charset="0"/>
              </a:rPr>
              <a:t>(</a:t>
            </a:r>
            <a:r>
              <a:rPr lang="en-US" sz="1400" dirty="0" err="1">
                <a:solidFill>
                  <a:srgbClr val="0000FF"/>
                </a:solidFill>
                <a:latin typeface="Arial" charset="0"/>
              </a:rPr>
              <a:t>Cloonan</a:t>
            </a:r>
            <a:r>
              <a:rPr lang="en-US" sz="1400" dirty="0">
                <a:solidFill>
                  <a:srgbClr val="0000FF"/>
                </a:solidFill>
                <a:latin typeface="Arial" charset="0"/>
              </a:rPr>
              <a:t> et al. 2008)</a:t>
            </a:r>
            <a:endParaRPr lang="en-US" sz="1800" dirty="0">
              <a:solidFill>
                <a:srgbClr val="0000FF"/>
              </a:solidFill>
              <a:latin typeface="Arial" charset="0"/>
            </a:endParaRPr>
          </a:p>
          <a:p>
            <a:pPr eaLnBrk="1" hangingPunct="1">
              <a:buFont typeface="Arial" charset="0"/>
              <a:buNone/>
            </a:pPr>
            <a:endParaRPr lang="en-US" sz="1800" dirty="0">
              <a:latin typeface="Calibri" charset="0"/>
            </a:endParaRPr>
          </a:p>
          <a:p>
            <a:pPr eaLnBrk="1" hangingPunct="1"/>
            <a:endParaRPr lang="en-US" sz="1800" dirty="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128</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Autofit/>
          </a:bodyPr>
          <a:lstStyle/>
          <a:p>
            <a:pPr fontAlgn="auto">
              <a:spcAft>
                <a:spcPts val="0"/>
              </a:spcAft>
              <a:defRPr/>
            </a:pPr>
            <a:r>
              <a:rPr lang="en-US" sz="3200" dirty="0">
                <a:solidFill>
                  <a:prstClr val="black"/>
                </a:solidFill>
              </a:rPr>
              <a:t>TF model accuracy only needs a small number of TFs for high accuracy (&gt;90%)</a:t>
            </a: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1465274" y="1137766"/>
            <a:ext cx="6428056" cy="58236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129</a:t>
            </a:fld>
            <a:endParaRPr lang="en-US"/>
          </a:p>
        </p:txBody>
      </p:sp>
      <p:sp>
        <p:nvSpPr>
          <p:cNvPr id="6" name="TextBox 4"/>
          <p:cNvSpPr txBox="1">
            <a:spLocks noChangeArrowheads="1"/>
          </p:cNvSpPr>
          <p:nvPr/>
        </p:nvSpPr>
        <p:spPr bwMode="auto">
          <a:xfrm>
            <a:off x="5099605" y="64566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203200" y="0"/>
            <a:ext cx="8704263" cy="1143000"/>
          </a:xfrm>
        </p:spPr>
        <p:txBody>
          <a:bodyPr/>
          <a:lstStyle/>
          <a:p>
            <a:pPr eaLnBrk="1" hangingPunct="1"/>
            <a:r>
              <a:rPr lang="en-US" altLang="zh-CN" sz="2000">
                <a:latin typeface="Arial" charset="0"/>
                <a:ea typeface="宋体" charset="0"/>
                <a:cs typeface="宋体" charset="0"/>
              </a:rPr>
              <a:t>A Starting Point: </a:t>
            </a:r>
            <a:r>
              <a:rPr lang="en-US" altLang="zh-CN" sz="2400">
                <a:latin typeface="Arial" charset="0"/>
                <a:ea typeface="宋体" charset="0"/>
                <a:cs typeface="宋体" charset="0"/>
              </a:rPr>
              <a:t>Noisy </a:t>
            </a:r>
            <a:r>
              <a:rPr lang="en-US" altLang="zh-CN" sz="2000">
                <a:latin typeface="Arial" charset="0"/>
                <a:ea typeface="宋体" charset="0"/>
                <a:cs typeface="宋体" charset="0"/>
              </a:rPr>
              <a:t>Raw Signal from Tiling Arrays (Transcription)</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b="11636"/>
          <a:stretch>
            <a:fillRect/>
          </a:stretch>
        </p:blipFill>
        <p:spPr bwMode="auto">
          <a:xfrm>
            <a:off x="2660650" y="823913"/>
            <a:ext cx="64833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4"/>
          <p:cNvSpPr>
            <a:spLocks noChangeArrowheads="1"/>
          </p:cNvSpPr>
          <p:nvPr/>
        </p:nvSpPr>
        <p:spPr bwMode="auto">
          <a:xfrm rot="-5400000">
            <a:off x="235744" y="2456657"/>
            <a:ext cx="31400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defTabSz="912813"/>
            <a:r>
              <a:rPr lang="en-US" altLang="zh-CN" b="0" smtClean="0">
                <a:solidFill>
                  <a:srgbClr val="808080"/>
                </a:solidFill>
                <a:ea typeface="宋体" charset="0"/>
                <a:cs typeface="宋体" charset="0"/>
              </a:rPr>
              <a:t>Johnson et al. (2005) TIG, 21, 93-102.</a:t>
            </a:r>
          </a:p>
        </p:txBody>
      </p:sp>
      <p:pic>
        <p:nvPicPr>
          <p:cNvPr id="1525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5013325"/>
            <a:ext cx="74803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258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4025"/>
            <a:ext cx="39084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52583" name="Text Box 10"/>
          <p:cNvSpPr txBox="1">
            <a:spLocks noChangeArrowheads="1"/>
          </p:cNvSpPr>
          <p:nvPr/>
        </p:nvSpPr>
        <p:spPr bwMode="auto">
          <a:xfrm>
            <a:off x="6754813" y="5181600"/>
            <a:ext cx="1549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900" b="0" smtClean="0">
                <a:solidFill>
                  <a:srgbClr val="808080"/>
                </a:solidFill>
              </a:rPr>
              <a:t>Li et al., PLOS one (2007)</a:t>
            </a:r>
          </a:p>
        </p:txBody>
      </p:sp>
    </p:spTree>
    <p:extLst>
      <p:ext uri="{BB962C8B-B14F-4D97-AF65-F5344CB8AC3E}">
        <p14:creationId xmlns:p14="http://schemas.microsoft.com/office/powerpoint/2010/main" val="2305750879"/>
      </p:ext>
    </p:extLst>
  </p:cSld>
  <p:clrMapOvr>
    <a:masterClrMapping/>
  </p:clrMapOvr>
  <p:transition xmlns:p14="http://schemas.microsoft.com/office/powerpoint/2010/main" advTm="16687"/>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91572" y="95404"/>
            <a:ext cx="4090144"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smtClean="0"/>
          </a:p>
          <a:p>
            <a:pPr>
              <a:spcBef>
                <a:spcPct val="20000"/>
              </a:spcBef>
            </a:pPr>
            <a:r>
              <a:rPr lang="en-US" sz="1600" b="0" dirty="0" err="1" smtClean="0"/>
              <a:t>Orthoclust</a:t>
            </a:r>
            <a:r>
              <a:rPr lang="en-US" sz="1600" b="0" dirty="0" smtClean="0"/>
              <a:t> </a:t>
            </a:r>
            <a:r>
              <a:rPr lang="en-US" sz="1600" b="0" dirty="0"/>
              <a:t>:</a:t>
            </a:r>
            <a:br>
              <a:rPr lang="en-US" sz="1600" b="0" dirty="0"/>
            </a:br>
            <a:r>
              <a:rPr lang="en-US" sz="28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502322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975374D0-CA1D-B549-8039-6767FFEB1DAC}" type="slidenum">
              <a:rPr lang="en-US" smtClean="0">
                <a:solidFill>
                  <a:srgbClr val="FFFFFF"/>
                </a:solidFill>
              </a:rPr>
              <a:pPr algn="l"/>
              <a:t>14</a:t>
            </a:fld>
            <a:r>
              <a:rPr lang="en-US" smtClean="0">
                <a:solidFill>
                  <a:srgbClr val="FFFFFF"/>
                </a:solidFill>
              </a:rPr>
              <a:t>   (c) Mark Gerstein, 2002, Yale, bioinfo.mbb.yale.edu</a:t>
            </a:r>
          </a:p>
        </p:txBody>
      </p:sp>
      <p:pic>
        <p:nvPicPr>
          <p:cNvPr id="154627" name="Picture 2" descr="probes_color2_view1_style1_perfecthy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733675"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3" descr="probes_color_view1_style1_speccrosshy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33800"/>
            <a:ext cx="27146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4" descr="probes_color3_view1_style1_nonspeccrosshy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733800"/>
            <a:ext cx="27146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5"/>
          <p:cNvSpPr txBox="1">
            <a:spLocks noChangeArrowheads="1"/>
          </p:cNvSpPr>
          <p:nvPr/>
        </p:nvSpPr>
        <p:spPr bwMode="auto">
          <a:xfrm>
            <a:off x="1143000" y="6400800"/>
            <a:ext cx="159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Perfect Match</a:t>
            </a:r>
          </a:p>
        </p:txBody>
      </p:sp>
      <p:sp>
        <p:nvSpPr>
          <p:cNvPr id="154631" name="Text Box 6"/>
          <p:cNvSpPr txBox="1">
            <a:spLocks noChangeArrowheads="1"/>
          </p:cNvSpPr>
          <p:nvPr/>
        </p:nvSpPr>
        <p:spPr bwMode="auto">
          <a:xfrm>
            <a:off x="3733800" y="6324600"/>
            <a:ext cx="215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Specific Cross-hyb.</a:t>
            </a:r>
          </a:p>
        </p:txBody>
      </p:sp>
      <p:sp>
        <p:nvSpPr>
          <p:cNvPr id="154632" name="Text Box 7"/>
          <p:cNvSpPr txBox="1">
            <a:spLocks noChangeArrowheads="1"/>
          </p:cNvSpPr>
          <p:nvPr/>
        </p:nvSpPr>
        <p:spPr bwMode="auto">
          <a:xfrm>
            <a:off x="6324600" y="6324600"/>
            <a:ext cx="260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Non-specific Cross-hyb.</a:t>
            </a:r>
          </a:p>
        </p:txBody>
      </p:sp>
      <p:grpSp>
        <p:nvGrpSpPr>
          <p:cNvPr id="154633" name="Group 8"/>
          <p:cNvGrpSpPr>
            <a:grpSpLocks/>
          </p:cNvGrpSpPr>
          <p:nvPr/>
        </p:nvGrpSpPr>
        <p:grpSpPr bwMode="auto">
          <a:xfrm>
            <a:off x="234950" y="403225"/>
            <a:ext cx="3429000" cy="2286000"/>
            <a:chOff x="1008" y="528"/>
            <a:chExt cx="2160" cy="1440"/>
          </a:xfrm>
        </p:grpSpPr>
        <p:sp>
          <p:nvSpPr>
            <p:cNvPr id="154639" name="Rectangle 9"/>
            <p:cNvSpPr>
              <a:spLocks noChangeArrowheads="1"/>
            </p:cNvSpPr>
            <p:nvPr/>
          </p:nvSpPr>
          <p:spPr bwMode="auto">
            <a:xfrm>
              <a:off x="1008" y="528"/>
              <a:ext cx="2160" cy="1440"/>
            </a:xfrm>
            <a:prstGeom prst="rect">
              <a:avLst/>
            </a:prstGeom>
            <a:solidFill>
              <a:schemeClr val="tx1"/>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54640" name="Oval 10"/>
            <p:cNvSpPr>
              <a:spLocks noChangeArrowheads="1"/>
            </p:cNvSpPr>
            <p:nvPr/>
          </p:nvSpPr>
          <p:spPr bwMode="auto">
            <a:xfrm>
              <a:off x="2496" y="624"/>
              <a:ext cx="192" cy="192"/>
            </a:xfrm>
            <a:prstGeom prst="ellipse">
              <a:avLst/>
            </a:prstGeom>
            <a:solidFill>
              <a:srgbClr val="00FF00">
                <a:alpha val="4901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1" name="Oval 11"/>
            <p:cNvSpPr>
              <a:spLocks noChangeArrowheads="1"/>
            </p:cNvSpPr>
            <p:nvPr/>
          </p:nvSpPr>
          <p:spPr bwMode="auto">
            <a:xfrm>
              <a:off x="1584" y="1680"/>
              <a:ext cx="192" cy="192"/>
            </a:xfrm>
            <a:prstGeom prst="ellipse">
              <a:avLst/>
            </a:prstGeom>
            <a:solidFill>
              <a:srgbClr val="00FF00"/>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2" name="Oval 12"/>
            <p:cNvSpPr>
              <a:spLocks noChangeArrowheads="1"/>
            </p:cNvSpPr>
            <p:nvPr/>
          </p:nvSpPr>
          <p:spPr bwMode="auto">
            <a:xfrm>
              <a:off x="2064" y="1680"/>
              <a:ext cx="192" cy="192"/>
            </a:xfrm>
            <a:prstGeom prst="ellipse">
              <a:avLst/>
            </a:prstGeom>
            <a:solidFill>
              <a:srgbClr val="00FF00">
                <a:alpha val="30196"/>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3" name="Oval 13"/>
            <p:cNvSpPr>
              <a:spLocks noChangeArrowheads="1"/>
            </p:cNvSpPr>
            <p:nvPr/>
          </p:nvSpPr>
          <p:spPr bwMode="auto">
            <a:xfrm>
              <a:off x="2496" y="1680"/>
              <a:ext cx="192" cy="192"/>
            </a:xfrm>
            <a:prstGeom prst="ellipse">
              <a:avLst/>
            </a:prstGeom>
            <a:solidFill>
              <a:srgbClr val="00FF00">
                <a:alpha val="67058"/>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4" name="Oval 14"/>
            <p:cNvSpPr>
              <a:spLocks noChangeArrowheads="1"/>
            </p:cNvSpPr>
            <p:nvPr/>
          </p:nvSpPr>
          <p:spPr bwMode="auto">
            <a:xfrm>
              <a:off x="2880" y="1680"/>
              <a:ext cx="192" cy="192"/>
            </a:xfrm>
            <a:prstGeom prst="ellipse">
              <a:avLst/>
            </a:prstGeom>
            <a:solidFill>
              <a:srgbClr val="339933">
                <a:alpha val="3999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5" name="Oval 15"/>
            <p:cNvSpPr>
              <a:spLocks noChangeArrowheads="1"/>
            </p:cNvSpPr>
            <p:nvPr/>
          </p:nvSpPr>
          <p:spPr bwMode="auto">
            <a:xfrm>
              <a:off x="1152" y="624"/>
              <a:ext cx="192" cy="192"/>
            </a:xfrm>
            <a:prstGeom prst="ellipse">
              <a:avLst/>
            </a:prstGeom>
            <a:solidFill>
              <a:srgbClr val="00FF00">
                <a:alpha val="27843"/>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6" name="Oval 16"/>
            <p:cNvSpPr>
              <a:spLocks noChangeArrowheads="1"/>
            </p:cNvSpPr>
            <p:nvPr/>
          </p:nvSpPr>
          <p:spPr bwMode="auto">
            <a:xfrm>
              <a:off x="1584" y="624"/>
              <a:ext cx="192" cy="192"/>
            </a:xfrm>
            <a:prstGeom prst="ellipse">
              <a:avLst/>
            </a:prstGeom>
            <a:solidFill>
              <a:srgbClr val="00FF00">
                <a:alpha val="21960"/>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7" name="Oval 17"/>
            <p:cNvSpPr>
              <a:spLocks noChangeArrowheads="1"/>
            </p:cNvSpPr>
            <p:nvPr/>
          </p:nvSpPr>
          <p:spPr bwMode="auto">
            <a:xfrm>
              <a:off x="2064" y="624"/>
              <a:ext cx="192" cy="192"/>
            </a:xfrm>
            <a:prstGeom prst="ellipse">
              <a:avLst/>
            </a:prstGeom>
            <a:solidFill>
              <a:srgbClr val="006600"/>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8" name="Oval 18"/>
            <p:cNvSpPr>
              <a:spLocks noChangeArrowheads="1"/>
            </p:cNvSpPr>
            <p:nvPr/>
          </p:nvSpPr>
          <p:spPr bwMode="auto">
            <a:xfrm>
              <a:off x="1152" y="1680"/>
              <a:ext cx="192" cy="192"/>
            </a:xfrm>
            <a:prstGeom prst="ellipse">
              <a:avLst/>
            </a:prstGeom>
            <a:solidFill>
              <a:srgbClr val="00FF00">
                <a:alpha val="30196"/>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9" name="Oval 19"/>
            <p:cNvSpPr>
              <a:spLocks noChangeArrowheads="1"/>
            </p:cNvSpPr>
            <p:nvPr/>
          </p:nvSpPr>
          <p:spPr bwMode="auto">
            <a:xfrm>
              <a:off x="2880" y="624"/>
              <a:ext cx="192" cy="192"/>
            </a:xfrm>
            <a:prstGeom prst="ellipse">
              <a:avLst/>
            </a:prstGeom>
            <a:solidFill>
              <a:srgbClr val="00FF00">
                <a:alpha val="45882"/>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0" name="Oval 20"/>
            <p:cNvSpPr>
              <a:spLocks noChangeArrowheads="1"/>
            </p:cNvSpPr>
            <p:nvPr/>
          </p:nvSpPr>
          <p:spPr bwMode="auto">
            <a:xfrm>
              <a:off x="1584" y="1152"/>
              <a:ext cx="192" cy="192"/>
            </a:xfrm>
            <a:prstGeom prst="ellipse">
              <a:avLst/>
            </a:prstGeom>
            <a:solidFill>
              <a:srgbClr val="00FF00">
                <a:alpha val="3999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1" name="Oval 21"/>
            <p:cNvSpPr>
              <a:spLocks noChangeArrowheads="1"/>
            </p:cNvSpPr>
            <p:nvPr/>
          </p:nvSpPr>
          <p:spPr bwMode="auto">
            <a:xfrm>
              <a:off x="2880"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2" name="Oval 22"/>
            <p:cNvSpPr>
              <a:spLocks noChangeArrowheads="1"/>
            </p:cNvSpPr>
            <p:nvPr/>
          </p:nvSpPr>
          <p:spPr bwMode="auto">
            <a:xfrm>
              <a:off x="2496"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3" name="Oval 23"/>
            <p:cNvSpPr>
              <a:spLocks noChangeArrowheads="1"/>
            </p:cNvSpPr>
            <p:nvPr/>
          </p:nvSpPr>
          <p:spPr bwMode="auto">
            <a:xfrm>
              <a:off x="2064"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4" name="Oval 24"/>
            <p:cNvSpPr>
              <a:spLocks noChangeArrowheads="1"/>
            </p:cNvSpPr>
            <p:nvPr/>
          </p:nvSpPr>
          <p:spPr bwMode="auto">
            <a:xfrm>
              <a:off x="1104"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grpSp>
      <p:sp>
        <p:nvSpPr>
          <p:cNvPr id="154634" name="Rectangle 25"/>
          <p:cNvSpPr>
            <a:spLocks noGrp="1" noChangeArrowheads="1"/>
          </p:cNvSpPr>
          <p:nvPr>
            <p:ph type="title"/>
          </p:nvPr>
        </p:nvSpPr>
        <p:spPr>
          <a:xfrm>
            <a:off x="4135438" y="0"/>
            <a:ext cx="4356100" cy="1143000"/>
          </a:xfrm>
        </p:spPr>
        <p:txBody>
          <a:bodyPr/>
          <a:lstStyle/>
          <a:p>
            <a:pPr eaLnBrk="1" hangingPunct="1"/>
            <a:r>
              <a:rPr lang="en-US" sz="3200">
                <a:latin typeface="Arial" charset="0"/>
                <a:ea typeface="ＭＳ Ｐゴシック" charset="0"/>
                <a:cs typeface="ＭＳ Ｐゴシック" charset="0"/>
              </a:rPr>
              <a:t>Specific &amp; Non-specific Cross-Hyb.</a:t>
            </a:r>
          </a:p>
        </p:txBody>
      </p:sp>
      <p:sp>
        <p:nvSpPr>
          <p:cNvPr id="154635" name="Rectangle 26"/>
          <p:cNvSpPr>
            <a:spLocks noGrp="1" noChangeArrowheads="1"/>
          </p:cNvSpPr>
          <p:nvPr>
            <p:ph type="body" idx="1"/>
          </p:nvPr>
        </p:nvSpPr>
        <p:spPr>
          <a:xfrm>
            <a:off x="4411663" y="1274763"/>
            <a:ext cx="4478337" cy="1628775"/>
          </a:xfrm>
        </p:spPr>
        <p:txBody>
          <a:bodyPr/>
          <a:lstStyle/>
          <a:p>
            <a:pPr eaLnBrk="1" hangingPunct="1">
              <a:lnSpc>
                <a:spcPct val="80000"/>
              </a:lnSpc>
            </a:pPr>
            <a:r>
              <a:rPr lang="en-US" sz="1600">
                <a:latin typeface="Arial" charset="0"/>
                <a:ea typeface="ＭＳ Ｐゴシック" charset="0"/>
                <a:cs typeface="ＭＳ Ｐゴシック" charset="0"/>
              </a:rPr>
              <a:t>Perfect match (PM):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probe binding intended target</a:t>
            </a:r>
          </a:p>
          <a:p>
            <a:pPr eaLnBrk="1" hangingPunct="1">
              <a:lnSpc>
                <a:spcPct val="80000"/>
              </a:lnSpc>
            </a:pPr>
            <a:r>
              <a:rPr lang="en-US" sz="1600">
                <a:latin typeface="Arial" charset="0"/>
                <a:ea typeface="ＭＳ Ｐゴシック" charset="0"/>
                <a:cs typeface="ＭＳ Ｐゴシック" charset="0"/>
              </a:rPr>
              <a:t>Specific cross-hyb.: probes binding non-PM targets with a small number of mismatches</a:t>
            </a:r>
          </a:p>
          <a:p>
            <a:pPr eaLnBrk="1" hangingPunct="1">
              <a:lnSpc>
                <a:spcPct val="80000"/>
              </a:lnSpc>
            </a:pPr>
            <a:r>
              <a:rPr lang="en-US" sz="1600">
                <a:latin typeface="Arial" charset="0"/>
                <a:ea typeface="ＭＳ Ｐゴシック" charset="0"/>
                <a:cs typeface="ＭＳ Ｐゴシック" charset="0"/>
              </a:rPr>
              <a:t>Non-specific cross-hyb.: probes binding targets with many mismatches, due to general stickiness of oligos</a:t>
            </a:r>
          </a:p>
          <a:p>
            <a:pPr eaLnBrk="1" hangingPunct="1">
              <a:lnSpc>
                <a:spcPct val="80000"/>
              </a:lnSpc>
            </a:pPr>
            <a:endParaRPr lang="en-US" sz="1600">
              <a:latin typeface="Arial" charset="0"/>
              <a:ea typeface="ＭＳ Ｐゴシック" charset="0"/>
              <a:cs typeface="ＭＳ Ｐゴシック" charset="0"/>
            </a:endParaRPr>
          </a:p>
        </p:txBody>
      </p:sp>
      <p:sp>
        <p:nvSpPr>
          <p:cNvPr id="154636" name="Line 27"/>
          <p:cNvSpPr>
            <a:spLocks noChangeShapeType="1"/>
          </p:cNvSpPr>
          <p:nvPr/>
        </p:nvSpPr>
        <p:spPr bwMode="auto">
          <a:xfrm flipV="1">
            <a:off x="1016000" y="2530475"/>
            <a:ext cx="271463" cy="1106488"/>
          </a:xfrm>
          <a:prstGeom prst="line">
            <a:avLst/>
          </a:prstGeom>
          <a:noFill/>
          <a:ln w="6350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54637" name="Line 28"/>
          <p:cNvSpPr>
            <a:spLocks noChangeShapeType="1"/>
          </p:cNvSpPr>
          <p:nvPr/>
        </p:nvSpPr>
        <p:spPr bwMode="auto">
          <a:xfrm flipH="1" flipV="1">
            <a:off x="2887663" y="2557463"/>
            <a:ext cx="1074737" cy="1139825"/>
          </a:xfrm>
          <a:prstGeom prst="line">
            <a:avLst/>
          </a:prstGeom>
          <a:noFill/>
          <a:ln w="6350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54638" name="Line 29"/>
          <p:cNvSpPr>
            <a:spLocks noChangeShapeType="1"/>
          </p:cNvSpPr>
          <p:nvPr/>
        </p:nvSpPr>
        <p:spPr bwMode="auto">
          <a:xfrm flipH="1" flipV="1">
            <a:off x="3567113" y="2549525"/>
            <a:ext cx="2765425" cy="1485900"/>
          </a:xfrm>
          <a:prstGeom prst="line">
            <a:avLst/>
          </a:prstGeom>
          <a:noFill/>
          <a:ln w="6350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Tree>
    <p:extLst>
      <p:ext uri="{BB962C8B-B14F-4D97-AF65-F5344CB8AC3E}">
        <p14:creationId xmlns:p14="http://schemas.microsoft.com/office/powerpoint/2010/main" val="3335389421"/>
      </p:ext>
    </p:extLst>
  </p:cSld>
  <p:clrMapOvr>
    <a:masterClrMapping/>
  </p:clrMapOvr>
  <p:transition xmlns:p14="http://schemas.microsoft.com/office/powerpoint/2010/main" advTm="76109"/>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Non-Specific Cross Hyb. (Sequence Effects)</a:t>
            </a:r>
          </a:p>
        </p:txBody>
      </p:sp>
      <p:sp>
        <p:nvSpPr>
          <p:cNvPr id="156675" name="Rectangle 4"/>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1062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323850" y="590550"/>
            <a:ext cx="4254500" cy="1143000"/>
          </a:xfrm>
        </p:spPr>
        <p:txBody>
          <a:bodyPr lIns="91430" tIns="45716" rIns="91430" bIns="45716"/>
          <a:lstStyle/>
          <a:p>
            <a:r>
              <a:rPr lang="en-US" sz="3200">
                <a:latin typeface="Arial" charset="0"/>
                <a:ea typeface="ＭＳ Ｐゴシック" charset="0"/>
                <a:cs typeface="ＭＳ Ｐゴシック" charset="0"/>
              </a:rPr>
              <a:t>Creation of Standardized Datasets for Quantifying Effect of Mismatches</a:t>
            </a:r>
          </a:p>
        </p:txBody>
      </p:sp>
      <p:sp>
        <p:nvSpPr>
          <p:cNvPr id="158723" name="Text Box 5"/>
          <p:cNvSpPr txBox="1">
            <a:spLocks noChangeArrowheads="1"/>
          </p:cNvSpPr>
          <p:nvPr/>
        </p:nvSpPr>
        <p:spPr bwMode="auto">
          <a:xfrm>
            <a:off x="566738" y="2413000"/>
            <a:ext cx="3446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[Seringhaus et al., BMC Genomics (in press)]</a:t>
            </a:r>
          </a:p>
        </p:txBody>
      </p:sp>
      <p:sp>
        <p:nvSpPr>
          <p:cNvPr id="158724" name="Text Box 6"/>
          <p:cNvSpPr txBox="1">
            <a:spLocks noChangeArrowheads="1"/>
          </p:cNvSpPr>
          <p:nvPr/>
        </p:nvSpPr>
        <p:spPr bwMode="auto">
          <a:xfrm>
            <a:off x="2697163" y="6278563"/>
            <a:ext cx="46497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smtClean="0">
                <a:solidFill>
                  <a:srgbClr val="000000"/>
                </a:solidFill>
              </a:rPr>
              <a:t>Number of Mismatches</a:t>
            </a:r>
          </a:p>
        </p:txBody>
      </p:sp>
      <p:sp>
        <p:nvSpPr>
          <p:cNvPr id="158725" name="Text Box 7"/>
          <p:cNvSpPr txBox="1">
            <a:spLocks noChangeArrowheads="1"/>
          </p:cNvSpPr>
          <p:nvPr/>
        </p:nvSpPr>
        <p:spPr bwMode="auto">
          <a:xfrm rot="-5400000">
            <a:off x="-1131888" y="4713288"/>
            <a:ext cx="2905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smtClean="0">
                <a:solidFill>
                  <a:srgbClr val="000000"/>
                </a:solidFill>
              </a:rPr>
              <a:t>Normalized Intensity Chg. vs. PM</a:t>
            </a:r>
          </a:p>
        </p:txBody>
      </p:sp>
      <p:sp>
        <p:nvSpPr>
          <p:cNvPr id="158726" name="Text Box 8"/>
          <p:cNvSpPr txBox="1">
            <a:spLocks noChangeArrowheads="1"/>
          </p:cNvSpPr>
          <p:nvPr/>
        </p:nvSpPr>
        <p:spPr bwMode="auto">
          <a:xfrm>
            <a:off x="992188" y="3113088"/>
            <a:ext cx="35671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smtClean="0">
                <a:solidFill>
                  <a:srgbClr val="000000"/>
                </a:solidFill>
              </a:rPr>
              <a:t>Yeast ACT1 Gene</a:t>
            </a:r>
          </a:p>
        </p:txBody>
      </p:sp>
      <p:sp>
        <p:nvSpPr>
          <p:cNvPr id="158727" name="Text Box 9"/>
          <p:cNvSpPr txBox="1">
            <a:spLocks noChangeArrowheads="1"/>
          </p:cNvSpPr>
          <p:nvPr/>
        </p:nvSpPr>
        <p:spPr bwMode="auto">
          <a:xfrm>
            <a:off x="4973638" y="3086100"/>
            <a:ext cx="3929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smtClean="0">
                <a:solidFill>
                  <a:srgbClr val="000000"/>
                </a:solidFill>
              </a:rPr>
              <a:t>Human HBG2 Gene</a:t>
            </a:r>
          </a:p>
        </p:txBody>
      </p:sp>
      <p:pic>
        <p:nvPicPr>
          <p:cNvPr id="15872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698875"/>
            <a:ext cx="8164513"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872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150813"/>
            <a:ext cx="74374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1451641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1"/>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eaLnBrk="0" hangingPunct="0">
              <a:defRPr sz="1200" b="1">
                <a:solidFill>
                  <a:schemeClr val="tx1"/>
                </a:solidFill>
                <a:latin typeface="Arial" charset="0"/>
                <a:ea typeface="ＭＳ Ｐゴシック" charset="0"/>
                <a:cs typeface="ＭＳ Ｐゴシック" charset="0"/>
              </a:defRPr>
            </a:lvl1pPr>
            <a:lvl2pPr marL="37931725" indent="-37474525" algn="ctr"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392B5CCC-F69B-964E-9D92-7B48D7BE1AA8}" type="slidenum">
              <a:rPr lang="en-US" smtClean="0">
                <a:solidFill>
                  <a:srgbClr val="FFFFFF"/>
                </a:solidFill>
              </a:rPr>
              <a:pPr algn="l"/>
              <a:t>17</a:t>
            </a:fld>
            <a:r>
              <a:rPr lang="en-US" smtClean="0">
                <a:solidFill>
                  <a:srgbClr val="FFFFFF"/>
                </a:solidFill>
              </a:rPr>
              <a:t>   (c) Mark Gerstein, 2002, Yale, bioinfo.mbb.yale.edu</a:t>
            </a:r>
          </a:p>
        </p:txBody>
      </p:sp>
      <p:sp>
        <p:nvSpPr>
          <p:cNvPr id="159747" name="Title 1"/>
          <p:cNvSpPr>
            <a:spLocks noGrp="1"/>
          </p:cNvSpPr>
          <p:nvPr>
            <p:ph type="title" idx="4294967295"/>
          </p:nvPr>
        </p:nvSpPr>
        <p:spPr>
          <a:xfrm>
            <a:off x="323850" y="590550"/>
            <a:ext cx="4254500" cy="1143000"/>
          </a:xfrm>
        </p:spPr>
        <p:txBody>
          <a:bodyPr lIns="91430" tIns="45716" rIns="91430" bIns="45716"/>
          <a:lstStyle/>
          <a:p>
            <a:r>
              <a:rPr lang="en-US" sz="3200">
                <a:latin typeface="Arial" charset="0"/>
                <a:ea typeface="ＭＳ Ｐゴシック" charset="0"/>
                <a:cs typeface="ＭＳ Ｐゴシック" charset="0"/>
              </a:rPr>
              <a:t>Creation of Standardized Datasets for Quantifying Effect of Mismatches</a:t>
            </a:r>
          </a:p>
        </p:txBody>
      </p:sp>
      <p:sp>
        <p:nvSpPr>
          <p:cNvPr id="159748" name="Text Box 3"/>
          <p:cNvSpPr txBox="1">
            <a:spLocks noChangeArrowheads="1"/>
          </p:cNvSpPr>
          <p:nvPr/>
        </p:nvSpPr>
        <p:spPr bwMode="auto">
          <a:xfrm>
            <a:off x="566738" y="2413000"/>
            <a:ext cx="3446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[Seringhaus et al., BMC Genomics (in press)]</a:t>
            </a:r>
          </a:p>
        </p:txBody>
      </p:sp>
      <p:sp>
        <p:nvSpPr>
          <p:cNvPr id="159749" name="Text Box 4"/>
          <p:cNvSpPr txBox="1">
            <a:spLocks noChangeArrowheads="1"/>
          </p:cNvSpPr>
          <p:nvPr/>
        </p:nvSpPr>
        <p:spPr bwMode="auto">
          <a:xfrm>
            <a:off x="3760788" y="5884863"/>
            <a:ext cx="4686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Types of Mispairs </a:t>
            </a:r>
            <a:br>
              <a:rPr lang="en-US" sz="2800" smtClean="0">
                <a:solidFill>
                  <a:srgbClr val="000000"/>
                </a:solidFill>
              </a:rPr>
            </a:br>
            <a:r>
              <a:rPr lang="en-US" sz="2800" smtClean="0">
                <a:solidFill>
                  <a:srgbClr val="000000"/>
                </a:solidFill>
              </a:rPr>
              <a:t>(probe on array is first)</a:t>
            </a:r>
          </a:p>
        </p:txBody>
      </p:sp>
      <p:sp>
        <p:nvSpPr>
          <p:cNvPr id="159750" name="Text Box 5"/>
          <p:cNvSpPr txBox="1">
            <a:spLocks noChangeArrowheads="1"/>
          </p:cNvSpPr>
          <p:nvPr/>
        </p:nvSpPr>
        <p:spPr bwMode="auto">
          <a:xfrm rot="-5400000">
            <a:off x="-1131888" y="4713288"/>
            <a:ext cx="2905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smtClean="0">
                <a:solidFill>
                  <a:srgbClr val="000000"/>
                </a:solidFill>
              </a:rPr>
              <a:t>Normalized Intensity MM  MM vs. PM</a:t>
            </a:r>
          </a:p>
        </p:txBody>
      </p:sp>
      <p:sp>
        <p:nvSpPr>
          <p:cNvPr id="159751" name="Text Box 6"/>
          <p:cNvSpPr txBox="1">
            <a:spLocks noChangeArrowheads="1"/>
          </p:cNvSpPr>
          <p:nvPr/>
        </p:nvSpPr>
        <p:spPr bwMode="auto">
          <a:xfrm>
            <a:off x="2085975" y="2884488"/>
            <a:ext cx="1379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smtClean="0">
                <a:solidFill>
                  <a:srgbClr val="000000"/>
                </a:solidFill>
              </a:rPr>
              <a:t>Yeast </a:t>
            </a:r>
          </a:p>
        </p:txBody>
      </p:sp>
      <p:sp>
        <p:nvSpPr>
          <p:cNvPr id="159752" name="Text Box 7"/>
          <p:cNvSpPr txBox="1">
            <a:spLocks noChangeArrowheads="1"/>
          </p:cNvSpPr>
          <p:nvPr/>
        </p:nvSpPr>
        <p:spPr bwMode="auto">
          <a:xfrm>
            <a:off x="6100763" y="2857500"/>
            <a:ext cx="1673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smtClean="0">
                <a:solidFill>
                  <a:srgbClr val="000000"/>
                </a:solidFill>
              </a:rPr>
              <a:t>Human </a:t>
            </a:r>
          </a:p>
        </p:txBody>
      </p:sp>
      <p:pic>
        <p:nvPicPr>
          <p:cNvPr id="1597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63" y="150813"/>
            <a:ext cx="74374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9754" name="Picture 10"/>
          <p:cNvPicPr>
            <a:picLocks noChangeAspect="1" noChangeArrowheads="1"/>
          </p:cNvPicPr>
          <p:nvPr/>
        </p:nvPicPr>
        <p:blipFill>
          <a:blip r:embed="rId3">
            <a:extLst>
              <a:ext uri="{28A0092B-C50C-407E-A947-70E740481C1C}">
                <a14:useLocalDpi xmlns:a14="http://schemas.microsoft.com/office/drawing/2010/main" val="0"/>
              </a:ext>
            </a:extLst>
          </a:blip>
          <a:srcRect l="3961" t="25157" r="4231" b="55405"/>
          <a:stretch>
            <a:fillRect/>
          </a:stretch>
        </p:blipFill>
        <p:spPr bwMode="auto">
          <a:xfrm>
            <a:off x="649288" y="3422650"/>
            <a:ext cx="8447087"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59755" name="Text Box 11"/>
          <p:cNvSpPr txBox="1">
            <a:spLocks noChangeArrowheads="1"/>
          </p:cNvSpPr>
          <p:nvPr/>
        </p:nvSpPr>
        <p:spPr bwMode="auto">
          <a:xfrm rot="-5400000">
            <a:off x="522288" y="5818188"/>
            <a:ext cx="118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u="sng" smtClean="0">
                <a:solidFill>
                  <a:srgbClr val="000000"/>
                </a:solidFill>
              </a:rPr>
              <a:t>G</a:t>
            </a:r>
            <a:r>
              <a:rPr lang="en-US" sz="2000" b="0" smtClean="0">
                <a:solidFill>
                  <a:srgbClr val="000000"/>
                </a:solidFill>
              </a:rPr>
              <a:t>A v </a:t>
            </a:r>
            <a:r>
              <a:rPr lang="en-US" sz="2000" b="0" u="sng" smtClean="0">
                <a:solidFill>
                  <a:srgbClr val="000000"/>
                </a:solidFill>
              </a:rPr>
              <a:t>A</a:t>
            </a:r>
            <a:r>
              <a:rPr lang="en-US" sz="2000" b="0" smtClean="0">
                <a:solidFill>
                  <a:srgbClr val="000000"/>
                </a:solidFill>
              </a:rPr>
              <a:t>G</a:t>
            </a:r>
          </a:p>
        </p:txBody>
      </p:sp>
      <p:sp>
        <p:nvSpPr>
          <p:cNvPr id="159756" name="Text Box 13"/>
          <p:cNvSpPr txBox="1">
            <a:spLocks noChangeArrowheads="1"/>
          </p:cNvSpPr>
          <p:nvPr/>
        </p:nvSpPr>
        <p:spPr bwMode="auto">
          <a:xfrm rot="-5400000">
            <a:off x="1176338" y="5818188"/>
            <a:ext cx="115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u="sng" smtClean="0">
                <a:solidFill>
                  <a:srgbClr val="000000"/>
                </a:solidFill>
              </a:rPr>
              <a:t>C</a:t>
            </a:r>
            <a:r>
              <a:rPr lang="en-US" sz="2000" b="0" smtClean="0">
                <a:solidFill>
                  <a:srgbClr val="000000"/>
                </a:solidFill>
              </a:rPr>
              <a:t>A v </a:t>
            </a:r>
            <a:r>
              <a:rPr lang="en-US" sz="2000" b="0" u="sng" smtClean="0">
                <a:solidFill>
                  <a:srgbClr val="000000"/>
                </a:solidFill>
              </a:rPr>
              <a:t>A</a:t>
            </a:r>
            <a:r>
              <a:rPr lang="en-US" sz="2000" b="0" smtClean="0">
                <a:solidFill>
                  <a:srgbClr val="000000"/>
                </a:solidFill>
              </a:rPr>
              <a:t>C</a:t>
            </a:r>
          </a:p>
        </p:txBody>
      </p:sp>
      <p:sp>
        <p:nvSpPr>
          <p:cNvPr id="159757" name="Text Box 14"/>
          <p:cNvSpPr txBox="1">
            <a:spLocks noChangeArrowheads="1"/>
          </p:cNvSpPr>
          <p:nvPr/>
        </p:nvSpPr>
        <p:spPr bwMode="auto">
          <a:xfrm rot="-5400000">
            <a:off x="1860551" y="5818187"/>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u="sng" smtClean="0">
                <a:solidFill>
                  <a:srgbClr val="000000"/>
                </a:solidFill>
              </a:rPr>
              <a:t>G</a:t>
            </a:r>
            <a:r>
              <a:rPr lang="en-US" sz="2000" b="0" smtClean="0">
                <a:solidFill>
                  <a:srgbClr val="000000"/>
                </a:solidFill>
              </a:rPr>
              <a:t>T v </a:t>
            </a:r>
            <a:r>
              <a:rPr lang="en-US" sz="2000" b="0" u="sng" smtClean="0">
                <a:solidFill>
                  <a:srgbClr val="000000"/>
                </a:solidFill>
              </a:rPr>
              <a:t>T</a:t>
            </a:r>
            <a:r>
              <a:rPr lang="en-US" sz="2000" b="0" smtClean="0">
                <a:solidFill>
                  <a:srgbClr val="000000"/>
                </a:solidFill>
              </a:rPr>
              <a:t>G</a:t>
            </a:r>
          </a:p>
        </p:txBody>
      </p:sp>
      <p:sp>
        <p:nvSpPr>
          <p:cNvPr id="159758" name="Text Box 15"/>
          <p:cNvSpPr txBox="1">
            <a:spLocks noChangeArrowheads="1"/>
          </p:cNvSpPr>
          <p:nvPr/>
        </p:nvSpPr>
        <p:spPr bwMode="auto">
          <a:xfrm rot="-5400000">
            <a:off x="2667001" y="5818187"/>
            <a:ext cx="1130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u="sng" smtClean="0">
                <a:solidFill>
                  <a:srgbClr val="000000"/>
                </a:solidFill>
              </a:rPr>
              <a:t>C</a:t>
            </a:r>
            <a:r>
              <a:rPr lang="en-US" sz="2000" b="0" smtClean="0">
                <a:solidFill>
                  <a:srgbClr val="000000"/>
                </a:solidFill>
              </a:rPr>
              <a:t>T v </a:t>
            </a:r>
            <a:r>
              <a:rPr lang="en-US" sz="2000" b="0" u="sng" smtClean="0">
                <a:solidFill>
                  <a:srgbClr val="000000"/>
                </a:solidFill>
              </a:rPr>
              <a:t>T</a:t>
            </a:r>
            <a:r>
              <a:rPr lang="en-US" sz="2000" b="0" smtClean="0">
                <a:solidFill>
                  <a:srgbClr val="000000"/>
                </a:solidFill>
              </a:rPr>
              <a:t>C</a:t>
            </a:r>
          </a:p>
        </p:txBody>
      </p:sp>
    </p:spTree>
    <p:extLst>
      <p:ext uri="{BB962C8B-B14F-4D97-AF65-F5344CB8AC3E}">
        <p14:creationId xmlns:p14="http://schemas.microsoft.com/office/powerpoint/2010/main" val="30205016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t="48990" r="66754"/>
          <a:stretch>
            <a:fillRect/>
          </a:stretch>
        </p:blipFill>
        <p:spPr bwMode="auto">
          <a:xfrm>
            <a:off x="385763" y="941388"/>
            <a:ext cx="5203825"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71" name="Text Box 3"/>
          <p:cNvSpPr txBox="1">
            <a:spLocks noChangeArrowheads="1"/>
          </p:cNvSpPr>
          <p:nvPr/>
        </p:nvSpPr>
        <p:spPr bwMode="auto">
          <a:xfrm rot="-5400000">
            <a:off x="-1666080" y="4895056"/>
            <a:ext cx="3681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defRPr sz="1200" b="1">
                <a:solidFill>
                  <a:schemeClr val="tx1"/>
                </a:solidFill>
                <a:latin typeface="Arial" charset="0"/>
                <a:ea typeface="ＭＳ Ｐゴシック" charset="0"/>
                <a:cs typeface="ＭＳ Ｐゴシック" charset="0"/>
              </a:defRPr>
            </a:lvl1pPr>
            <a:lvl2pPr marL="37931725" indent="-37474525" algn="ctr" defTabSz="4143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Bioinformatics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988-97</a:t>
            </a:r>
          </a:p>
        </p:txBody>
      </p:sp>
      <p:sp>
        <p:nvSpPr>
          <p:cNvPr id="160772" name="Text Box 4"/>
          <p:cNvSpPr txBox="1">
            <a:spLocks noChangeArrowheads="1"/>
          </p:cNvSpPr>
          <p:nvPr/>
        </p:nvSpPr>
        <p:spPr bwMode="auto">
          <a:xfrm>
            <a:off x="5657850" y="3921125"/>
            <a:ext cx="3305175" cy="593725"/>
          </a:xfrm>
          <a:prstGeom prst="rect">
            <a:avLst/>
          </a:prstGeom>
          <a:noFill/>
          <a:ln w="12700">
            <a:solidFill>
              <a:srgbClr val="8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smtClean="0">
                <a:solidFill>
                  <a:srgbClr val="800000"/>
                </a:solidFill>
              </a:rPr>
              <a:t>Avg. intensity of all background probes with a C at position 4</a:t>
            </a:r>
          </a:p>
        </p:txBody>
      </p:sp>
      <p:sp>
        <p:nvSpPr>
          <p:cNvPr id="160773" name="Text Box 5"/>
          <p:cNvSpPr txBox="1">
            <a:spLocks noChangeArrowheads="1"/>
          </p:cNvSpPr>
          <p:nvPr/>
        </p:nvSpPr>
        <p:spPr bwMode="auto">
          <a:xfrm>
            <a:off x="5576888" y="5370513"/>
            <a:ext cx="3314700" cy="593725"/>
          </a:xfrm>
          <a:prstGeom prst="rect">
            <a:avLst/>
          </a:prstGeom>
          <a:noFill/>
          <a:ln w="12700">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smtClean="0">
                <a:solidFill>
                  <a:srgbClr val="3333CC"/>
                </a:solidFill>
              </a:rPr>
              <a:t>Avg. intensity of all background probes with a T at position 33</a:t>
            </a:r>
          </a:p>
        </p:txBody>
      </p:sp>
      <p:sp>
        <p:nvSpPr>
          <p:cNvPr id="160774" name="Rectangle 6"/>
          <p:cNvSpPr>
            <a:spLocks noGrp="1" noChangeArrowheads="1"/>
          </p:cNvSpPr>
          <p:nvPr>
            <p:ph type="title"/>
          </p:nvPr>
        </p:nvSpPr>
        <p:spPr>
          <a:xfrm>
            <a:off x="582613" y="104775"/>
            <a:ext cx="7772400" cy="1143000"/>
          </a:xfrm>
        </p:spPr>
        <p:txBody>
          <a:bodyPr lIns="0" tIns="0" rIns="0" bIns="0"/>
          <a:lstStyle/>
          <a:p>
            <a:pPr defTabSz="457200" eaLnBrk="1" hangingPunct="1">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Observing Non-specific Cross-hyb. (Probe sequence effects)</a:t>
            </a:r>
          </a:p>
        </p:txBody>
      </p:sp>
      <p:sp>
        <p:nvSpPr>
          <p:cNvPr id="160775" name="Line 7"/>
          <p:cNvSpPr>
            <a:spLocks noChangeShapeType="1"/>
          </p:cNvSpPr>
          <p:nvPr/>
        </p:nvSpPr>
        <p:spPr bwMode="auto">
          <a:xfrm flipH="1" flipV="1">
            <a:off x="1851025" y="3130550"/>
            <a:ext cx="3808413" cy="1065213"/>
          </a:xfrm>
          <a:prstGeom prst="line">
            <a:avLst/>
          </a:prstGeom>
          <a:noFill/>
          <a:ln w="50800">
            <a:solidFill>
              <a:srgbClr val="8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160776" name="Line 8"/>
          <p:cNvSpPr>
            <a:spLocks noChangeShapeType="1"/>
          </p:cNvSpPr>
          <p:nvPr/>
        </p:nvSpPr>
        <p:spPr bwMode="auto">
          <a:xfrm flipH="1">
            <a:off x="4865688" y="4697413"/>
            <a:ext cx="931862" cy="617537"/>
          </a:xfrm>
          <a:prstGeom prst="line">
            <a:avLst/>
          </a:prstGeom>
          <a:noFill/>
          <a:ln w="50800">
            <a:solidFill>
              <a:schemeClr val="accent2"/>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160777" name="Line 9"/>
          <p:cNvSpPr>
            <a:spLocks noChangeShapeType="1"/>
          </p:cNvSpPr>
          <p:nvPr/>
        </p:nvSpPr>
        <p:spPr bwMode="auto">
          <a:xfrm>
            <a:off x="5778500" y="4694238"/>
            <a:ext cx="1390650" cy="687387"/>
          </a:xfrm>
          <a:prstGeom prst="line">
            <a:avLst/>
          </a:prstGeom>
          <a:noFill/>
          <a:ln w="508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1387952241"/>
      </p:ext>
    </p:extLst>
  </p:cSld>
  <p:clrMapOvr>
    <a:masterClrMapping/>
  </p:clrMapOvr>
  <p:transition xmlns:p14="http://schemas.microsoft.com/office/powerpoint/2010/main" spd="med" advTm="5082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244475"/>
            <a:ext cx="7773988" cy="1152525"/>
          </a:xfrm>
        </p:spPr>
        <p:txBody>
          <a:bodyPr lIns="0" tIns="0" rIns="0" bIns="0"/>
          <a:lstStyle/>
          <a:p>
            <a:pPr defTabSz="457200">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Quantile Normalization</a:t>
            </a:r>
          </a:p>
        </p:txBody>
      </p:sp>
      <p:sp>
        <p:nvSpPr>
          <p:cNvPr id="162819" name="AutoShape 4"/>
          <p:cNvSpPr>
            <a:spLocks noChangeArrowheads="1"/>
          </p:cNvSpPr>
          <p:nvPr/>
        </p:nvSpPr>
        <p:spPr bwMode="auto">
          <a:xfrm>
            <a:off x="377825" y="1803400"/>
            <a:ext cx="8388350" cy="1100138"/>
          </a:xfrm>
          <a:prstGeom prst="roundRect">
            <a:avLst>
              <a:gd name="adj" fmla="val 130"/>
            </a:avLst>
          </a:prstGeom>
          <a:solidFill>
            <a:srgbClr val="E6E6FF"/>
          </a:solidFill>
          <a:ln w="9525">
            <a:solidFill>
              <a:srgbClr val="000000"/>
            </a:solidFill>
            <a:round/>
            <a:headEnd/>
            <a:tailEnd/>
          </a:ln>
        </p:spPr>
        <p:txBody>
          <a:bodyPr wrap="none" anchor="ctr"/>
          <a:lstStyle/>
          <a:p>
            <a:pPr algn="ctr"/>
            <a:endParaRPr lang="en-US" smtClean="0">
              <a:solidFill>
                <a:srgbClr val="000000"/>
              </a:solidFill>
            </a:endParaRPr>
          </a:p>
        </p:txBody>
      </p:sp>
      <p:sp>
        <p:nvSpPr>
          <p:cNvPr id="162820" name="Text Box 5"/>
          <p:cNvSpPr txBox="1">
            <a:spLocks noChangeArrowheads="1"/>
          </p:cNvSpPr>
          <p:nvPr/>
        </p:nvSpPr>
        <p:spPr bwMode="auto">
          <a:xfrm>
            <a:off x="377825" y="1463675"/>
            <a:ext cx="8388350" cy="406400"/>
          </a:xfrm>
          <a:prstGeom prst="rect">
            <a:avLst/>
          </a:prstGeom>
          <a:solidFill>
            <a:srgbClr val="000295"/>
          </a:solidFill>
          <a:ln w="9525">
            <a:solidFill>
              <a:srgbClr val="000295"/>
            </a:solidFill>
            <a:round/>
            <a:headEnd/>
            <a:tailEnd/>
          </a:ln>
        </p:spPr>
        <p:txBody>
          <a:bodyPr lIns="81630" tIns="40816" rIns="81630" bIns="40816"/>
          <a:lstStyle>
            <a:lvl1pPr algn="ctr" defTabSz="414338"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800" smtClean="0">
                <a:solidFill>
                  <a:srgbClr val="FFFFFF"/>
                </a:solidFill>
                <a:latin typeface="Luxi Sans" charset="0"/>
              </a:rPr>
              <a:t>Gene expression quantile normalization</a:t>
            </a:r>
          </a:p>
        </p:txBody>
      </p:sp>
      <p:sp>
        <p:nvSpPr>
          <p:cNvPr id="162821" name="Text Box 6"/>
          <p:cNvSpPr txBox="1">
            <a:spLocks noChangeArrowheads="1"/>
          </p:cNvSpPr>
          <p:nvPr/>
        </p:nvSpPr>
        <p:spPr bwMode="auto">
          <a:xfrm>
            <a:off x="414338" y="1952625"/>
            <a:ext cx="8297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0" tIns="40816" rIns="81630" bIns="40816"/>
          <a:lstStyle>
            <a:lvl1pPr marL="24161750" indent="-24161750" algn="ctr" defTabSz="414338"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cs typeface="ＭＳ Ｐゴシック" charset="0"/>
              </a:defRPr>
            </a:lvl1pPr>
            <a:lvl2pPr marL="414338" indent="-330200" algn="ctr" defTabSz="414338"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 pos="7223125" algn="l"/>
                <a:tab pos="7880350" algn="l"/>
              </a:tabLst>
              <a:defRPr sz="1200" b="1">
                <a:solidFill>
                  <a:schemeClr val="tx1"/>
                </a:solidFill>
                <a:latin typeface="Arial" charset="0"/>
                <a:ea typeface="ＭＳ Ｐゴシック" charset="0"/>
              </a:defRPr>
            </a:lvl9pPr>
          </a:lstStyle>
          <a:p>
            <a:pPr lvl="1" algn="l" eaLnBrk="1">
              <a:lnSpc>
                <a:spcPct val="95000"/>
              </a:lnSpc>
              <a:spcAft>
                <a:spcPts val="663"/>
              </a:spcAft>
              <a:buClr>
                <a:srgbClr val="000000"/>
              </a:buClr>
              <a:buSzPct val="91000"/>
              <a:buFont typeface="StarSymbol" charset="0"/>
              <a:buBlip>
                <a:blip r:embed="rId3"/>
              </a:buBlip>
            </a:pPr>
            <a:r>
              <a:rPr lang="en-GB" sz="2000" b="0" smtClean="0">
                <a:solidFill>
                  <a:srgbClr val="000000"/>
                </a:solidFill>
                <a:latin typeface="Luxi Sans" charset="0"/>
              </a:rPr>
              <a:t>Quantile normalization has proven to be the most effective way to normalize replicate gene expression arrays.</a:t>
            </a:r>
          </a:p>
        </p:txBody>
      </p:sp>
      <p:pic>
        <p:nvPicPr>
          <p:cNvPr id="162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3019425"/>
            <a:ext cx="49784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2823" name="AutoShape 8"/>
          <p:cNvSpPr>
            <a:spLocks noChangeArrowheads="1"/>
          </p:cNvSpPr>
          <p:nvPr/>
        </p:nvSpPr>
        <p:spPr bwMode="auto">
          <a:xfrm>
            <a:off x="5340350" y="4192588"/>
            <a:ext cx="3579813" cy="1317625"/>
          </a:xfrm>
          <a:prstGeom prst="roundRect">
            <a:avLst>
              <a:gd name="adj" fmla="val 106"/>
            </a:avLst>
          </a:prstGeom>
          <a:solidFill>
            <a:srgbClr val="E6E6FF"/>
          </a:solidFill>
          <a:ln w="9525">
            <a:solidFill>
              <a:srgbClr val="000000"/>
            </a:solidFill>
            <a:round/>
            <a:headEnd/>
            <a:tailEnd/>
          </a:ln>
        </p:spPr>
        <p:txBody>
          <a:bodyPr wrap="none" anchor="ctr"/>
          <a:lstStyle/>
          <a:p>
            <a:pPr algn="ctr"/>
            <a:endParaRPr lang="en-US" smtClean="0">
              <a:solidFill>
                <a:srgbClr val="000000"/>
              </a:solidFill>
            </a:endParaRPr>
          </a:p>
        </p:txBody>
      </p:sp>
      <p:sp>
        <p:nvSpPr>
          <p:cNvPr id="162824" name="Text Box 9"/>
          <p:cNvSpPr txBox="1">
            <a:spLocks noChangeArrowheads="1"/>
          </p:cNvSpPr>
          <p:nvPr/>
        </p:nvSpPr>
        <p:spPr bwMode="auto">
          <a:xfrm>
            <a:off x="5340350" y="3852863"/>
            <a:ext cx="3579813" cy="404812"/>
          </a:xfrm>
          <a:prstGeom prst="rect">
            <a:avLst/>
          </a:prstGeom>
          <a:solidFill>
            <a:srgbClr val="000295"/>
          </a:solidFill>
          <a:ln w="9525">
            <a:solidFill>
              <a:srgbClr val="000295"/>
            </a:solidFill>
            <a:round/>
            <a:headEnd/>
            <a:tailEnd/>
          </a:ln>
        </p:spPr>
        <p:txBody>
          <a:bodyPr lIns="81630" tIns="40816" rIns="81630" bIns="40816"/>
          <a:lstStyle>
            <a:lvl1pPr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800" smtClean="0">
                <a:solidFill>
                  <a:srgbClr val="FFFFFF"/>
                </a:solidFill>
                <a:latin typeface="Luxi Sans" charset="0"/>
              </a:rPr>
              <a:t>Example</a:t>
            </a:r>
          </a:p>
        </p:txBody>
      </p:sp>
      <p:sp>
        <p:nvSpPr>
          <p:cNvPr id="162825" name="Text Box 10"/>
          <p:cNvSpPr txBox="1">
            <a:spLocks noChangeArrowheads="1"/>
          </p:cNvSpPr>
          <p:nvPr/>
        </p:nvSpPr>
        <p:spPr bwMode="auto">
          <a:xfrm>
            <a:off x="5257800" y="4308475"/>
            <a:ext cx="35417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0" tIns="40816" rIns="81630" bIns="40816"/>
          <a:lstStyle>
            <a:lvl1pPr marL="24161750" indent="-24161750"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414338" indent="-330200"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lvl="1" algn="l" eaLnBrk="1">
              <a:lnSpc>
                <a:spcPct val="95000"/>
              </a:lnSpc>
              <a:spcAft>
                <a:spcPts val="663"/>
              </a:spcAft>
              <a:buClr>
                <a:srgbClr val="000000"/>
              </a:buClr>
              <a:buSzPct val="91000"/>
              <a:buFont typeface="StarSymbol" charset="0"/>
              <a:buBlip>
                <a:blip r:embed="rId3"/>
              </a:buBlip>
            </a:pPr>
            <a:r>
              <a:rPr lang="en-GB" sz="2000" b="0" smtClean="0">
                <a:solidFill>
                  <a:srgbClr val="000000"/>
                </a:solidFill>
                <a:latin typeface="Luxi Sans" charset="0"/>
              </a:rPr>
              <a:t>Distributions that should be the same are forced to be the same (dark line).</a:t>
            </a:r>
          </a:p>
        </p:txBody>
      </p:sp>
      <p:sp>
        <p:nvSpPr>
          <p:cNvPr id="162826" name="Text Box 11"/>
          <p:cNvSpPr txBox="1">
            <a:spLocks noChangeArrowheads="1"/>
          </p:cNvSpPr>
          <p:nvPr/>
        </p:nvSpPr>
        <p:spPr bwMode="auto">
          <a:xfrm>
            <a:off x="749300" y="6294438"/>
            <a:ext cx="38369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Bolstad, B.M., et al (2003), </a:t>
            </a:r>
            <a:r>
              <a:rPr lang="en-GB" sz="1100" b="0" i="1" smtClean="0">
                <a:solidFill>
                  <a:srgbClr val="000000"/>
                </a:solidFill>
                <a:latin typeface="Luxi Sans" charset="0"/>
              </a:rPr>
              <a:t>Bioinformatics</a:t>
            </a:r>
            <a:r>
              <a:rPr lang="en-GB" sz="1100" b="0" smtClean="0">
                <a:solidFill>
                  <a:srgbClr val="000000"/>
                </a:solidFill>
                <a:latin typeface="Luxi Sans" charset="0"/>
              </a:rPr>
              <a:t>, </a:t>
            </a:r>
            <a:r>
              <a:rPr lang="en-GB" sz="1100" smtClean="0">
                <a:solidFill>
                  <a:srgbClr val="000000"/>
                </a:solidFill>
                <a:latin typeface="Luxi Sans" charset="0"/>
              </a:rPr>
              <a:t>19</a:t>
            </a:r>
            <a:r>
              <a:rPr lang="en-GB" sz="1100" b="0" smtClean="0">
                <a:solidFill>
                  <a:srgbClr val="000000"/>
                </a:solidFill>
                <a:latin typeface="Luxi Sans" charset="0"/>
              </a:rPr>
              <a:t>, 185-93.</a:t>
            </a:r>
          </a:p>
        </p:txBody>
      </p:sp>
    </p:spTree>
    <p:extLst>
      <p:ext uri="{BB962C8B-B14F-4D97-AF65-F5344CB8AC3E}">
        <p14:creationId xmlns:p14="http://schemas.microsoft.com/office/powerpoint/2010/main" val="36575218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3"/>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10D0E57B-343F-034D-AA01-1466F0434CFF}" type="slidenum">
              <a:rPr lang="en-US" smtClean="0">
                <a:solidFill>
                  <a:srgbClr val="FFFFFF"/>
                </a:solidFill>
              </a:rPr>
              <a:pPr algn="l"/>
              <a:t>20</a:t>
            </a:fld>
            <a:r>
              <a:rPr lang="en-US" smtClean="0">
                <a:solidFill>
                  <a:srgbClr val="FFFFFF"/>
                </a:solidFill>
              </a:rPr>
              <a:t>   (c) Mark Gerstein, 2002, Yale, bioinfo.mbb.yale.edu</a:t>
            </a:r>
          </a:p>
        </p:txBody>
      </p:sp>
      <p:sp>
        <p:nvSpPr>
          <p:cNvPr id="164867" name="Rectangle 2"/>
          <p:cNvSpPr>
            <a:spLocks noGrp="1" noChangeArrowheads="1"/>
          </p:cNvSpPr>
          <p:nvPr>
            <p:ph type="title"/>
          </p:nvPr>
        </p:nvSpPr>
        <p:spPr>
          <a:xfrm>
            <a:off x="5405438" y="504825"/>
            <a:ext cx="3546475" cy="1946275"/>
          </a:xfrm>
        </p:spPr>
        <p:txBody>
          <a:bodyPr/>
          <a:lstStyle/>
          <a:p>
            <a:pPr eaLnBrk="1" hangingPunct="1"/>
            <a:r>
              <a:rPr lang="en-US" sz="3200">
                <a:latin typeface="Arial" charset="0"/>
                <a:ea typeface="ＭＳ Ｐゴシック" charset="0"/>
                <a:cs typeface="ＭＳ Ｐゴシック" charset="0"/>
              </a:rPr>
              <a:t>Iterated Quantile Normalization to Correct for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Non-specific Cross-hyb.</a:t>
            </a:r>
          </a:p>
        </p:txBody>
      </p:sp>
      <p:sp>
        <p:nvSpPr>
          <p:cNvPr id="164868" name="Rectangle 3"/>
          <p:cNvSpPr>
            <a:spLocks noGrp="1" noChangeArrowheads="1"/>
          </p:cNvSpPr>
          <p:nvPr>
            <p:ph type="body" idx="1"/>
          </p:nvPr>
        </p:nvSpPr>
        <p:spPr>
          <a:xfrm>
            <a:off x="5445125" y="3117850"/>
            <a:ext cx="3460750" cy="3397250"/>
          </a:xfrm>
        </p:spPr>
        <p:txBody>
          <a:bodyPr/>
          <a:lstStyle/>
          <a:p>
            <a:pPr eaLnBrk="1" hangingPunct="1"/>
            <a:r>
              <a:rPr lang="en-US" sz="2000">
                <a:latin typeface="Arial" charset="0"/>
                <a:ea typeface="ＭＳ Ｐゴシック" charset="0"/>
                <a:cs typeface="ＭＳ Ｐゴシック" charset="0"/>
              </a:rPr>
              <a:t>Adapt </a:t>
            </a:r>
            <a:r>
              <a:rPr lang="en-GB" sz="2000">
                <a:solidFill>
                  <a:srgbClr val="000000"/>
                </a:solidFill>
                <a:latin typeface="Arial" charset="0"/>
                <a:ea typeface="ＭＳ Ｐゴシック" charset="0"/>
                <a:cs typeface="ＭＳ Ｐゴシック" charset="0"/>
              </a:rPr>
              <a:t>Bolstad et al (2003) approach to tiling arrays</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Force distributions with a given nt at each position to be same</a:t>
            </a:r>
          </a:p>
          <a:p>
            <a:pPr eaLnBrk="1" hangingPunct="1"/>
            <a:r>
              <a:rPr lang="en-US" sz="2000">
                <a:latin typeface="Arial" charset="0"/>
                <a:ea typeface="ＭＳ Ｐゴシック" charset="0"/>
                <a:cs typeface="ＭＳ Ｐゴシック" charset="0"/>
              </a:rPr>
              <a:t>Distributions at other positions now different so iterate </a:t>
            </a:r>
          </a:p>
          <a:p>
            <a:pPr eaLnBrk="1" hangingPunct="1"/>
            <a:r>
              <a:rPr lang="en-US" sz="1600">
                <a:latin typeface="Arial" charset="0"/>
                <a:ea typeface="ＭＳ Ｐゴシック" charset="0"/>
                <a:cs typeface="ＭＳ Ｐゴシック" charset="0"/>
              </a:rPr>
              <a:t>Also, robust adaptation of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Naef &amp; Magnasco (2003) </a:t>
            </a:r>
          </a:p>
        </p:txBody>
      </p:sp>
      <p:pic>
        <p:nvPicPr>
          <p:cNvPr id="1648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05450" cy="7124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4870" name="Text Box 5"/>
          <p:cNvSpPr txBox="1">
            <a:spLocks noChangeArrowheads="1"/>
          </p:cNvSpPr>
          <p:nvPr/>
        </p:nvSpPr>
        <p:spPr bwMode="auto">
          <a:xfrm>
            <a:off x="4948238" y="6613525"/>
            <a:ext cx="3681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defRPr sz="1200" b="1">
                <a:solidFill>
                  <a:schemeClr val="tx1"/>
                </a:solidFill>
                <a:latin typeface="Arial" charset="0"/>
                <a:ea typeface="ＭＳ Ｐゴシック" charset="0"/>
                <a:cs typeface="ＭＳ Ｐゴシック" charset="0"/>
              </a:defRPr>
            </a:lvl1pPr>
            <a:lvl2pPr marL="37931725" indent="-37474525" algn="ctr" defTabSz="4143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300" b="0" smtClean="0">
                <a:solidFill>
                  <a:srgbClr val="808080"/>
                </a:solidFill>
              </a:rPr>
              <a:t>T Royce et al (2007), </a:t>
            </a:r>
            <a:r>
              <a:rPr lang="en-GB" sz="1300" b="0" i="1" smtClean="0">
                <a:solidFill>
                  <a:srgbClr val="808080"/>
                </a:solidFill>
              </a:rPr>
              <a:t>Bioinformatics</a:t>
            </a:r>
            <a:r>
              <a:rPr lang="en-GB" sz="1300" b="0" smtClean="0">
                <a:solidFill>
                  <a:srgbClr val="808080"/>
                </a:solidFill>
              </a:rPr>
              <a:t>, </a:t>
            </a:r>
            <a:r>
              <a:rPr lang="en-GB" sz="1300" smtClean="0">
                <a:solidFill>
                  <a:srgbClr val="808080"/>
                </a:solidFill>
              </a:rPr>
              <a:t>23</a:t>
            </a:r>
            <a:r>
              <a:rPr lang="en-GB" sz="1300" b="0" smtClean="0">
                <a:solidFill>
                  <a:srgbClr val="808080"/>
                </a:solidFill>
              </a:rPr>
              <a:t>, 988-97</a:t>
            </a:r>
          </a:p>
        </p:txBody>
      </p:sp>
    </p:spTree>
    <p:extLst>
      <p:ext uri="{BB962C8B-B14F-4D97-AF65-F5344CB8AC3E}">
        <p14:creationId xmlns:p14="http://schemas.microsoft.com/office/powerpoint/2010/main" val="3138349291"/>
      </p:ext>
    </p:extLst>
  </p:cSld>
  <p:clrMapOvr>
    <a:masterClrMapping/>
  </p:clrMapOvr>
  <p:transition xmlns:p14="http://schemas.microsoft.com/office/powerpoint/2010/main" advTm="35844"/>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ctrTitle"/>
          </p:nvPr>
        </p:nvSpPr>
        <p:spPr>
          <a:xfrm>
            <a:off x="685800" y="2130425"/>
            <a:ext cx="7772400" cy="1470025"/>
          </a:xfrm>
        </p:spPr>
        <p:txBody>
          <a:bodyPr lIns="0" tIns="0" rIns="0" bIns="0"/>
          <a:lstStyle/>
          <a:p>
            <a:pPr defTabSz="457200" eaLnBrk="1" hangingPunct="1">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Measuring Specific Cross-Hyb</a:t>
            </a:r>
          </a:p>
        </p:txBody>
      </p:sp>
      <p:sp>
        <p:nvSpPr>
          <p:cNvPr id="166915" name="Rectangle 6"/>
          <p:cNvSpPr>
            <a:spLocks noGrp="1" noChangeArrowheads="1"/>
          </p:cNvSpPr>
          <p:nvPr>
            <p:ph type="subTitle" idx="4294967295"/>
          </p:nvPr>
        </p:nvSpPr>
        <p:spPr>
          <a:xfrm>
            <a:off x="1371600" y="3886200"/>
            <a:ext cx="6400800" cy="1752600"/>
          </a:xfrm>
        </p:spPr>
        <p:txBody>
          <a:bodyPr/>
          <a:lstStyle/>
          <a:p>
            <a:pPr marL="0" indent="0" algn="ctr">
              <a:buFontTx/>
              <a:buNone/>
            </a:pPr>
            <a:endParaRPr lang="en-US">
              <a:latin typeface="Arial" charset="0"/>
              <a:ea typeface="ＭＳ Ｐゴシック" charset="0"/>
              <a:cs typeface="ＭＳ Ｐゴシック" charset="0"/>
            </a:endParaRPr>
          </a:p>
        </p:txBody>
      </p:sp>
      <p:sp>
        <p:nvSpPr>
          <p:cNvPr id="166916" name="Text Box 4"/>
          <p:cNvSpPr txBox="1">
            <a:spLocks noChangeArrowheads="1"/>
          </p:cNvSpPr>
          <p:nvPr/>
        </p:nvSpPr>
        <p:spPr bwMode="auto">
          <a:xfrm>
            <a:off x="4921250" y="6615113"/>
            <a:ext cx="38227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spTree>
    <p:extLst>
      <p:ext uri="{BB962C8B-B14F-4D97-AF65-F5344CB8AC3E}">
        <p14:creationId xmlns:p14="http://schemas.microsoft.com/office/powerpoint/2010/main" val="4031351324"/>
      </p:ext>
    </p:extLst>
  </p:cSld>
  <p:clrMapOvr>
    <a:masterClrMapping/>
  </p:clrMapOvr>
  <p:transition xmlns:p14="http://schemas.microsoft.com/office/powerpoint/2010/main" spd="med" advTm="6204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882650" y="-247650"/>
            <a:ext cx="7169150" cy="1522413"/>
          </a:xfrm>
        </p:spPr>
        <p:txBody>
          <a:bodyPr lIns="0" tIns="0" rIns="0" bIns="0"/>
          <a:lstStyle/>
          <a:p>
            <a:pPr defTabSz="457200">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Measuring Specific Cross-Hyb</a:t>
            </a:r>
          </a:p>
        </p:txBody>
      </p:sp>
      <p:sp>
        <p:nvSpPr>
          <p:cNvPr id="168963" name="Rectangle 3"/>
          <p:cNvSpPr>
            <a:spLocks noGrp="1" noChangeArrowheads="1"/>
          </p:cNvSpPr>
          <p:nvPr>
            <p:ph type="body" sz="half" idx="1"/>
          </p:nvPr>
        </p:nvSpPr>
        <p:spPr>
          <a:xfrm>
            <a:off x="209550" y="974725"/>
            <a:ext cx="3033713" cy="4641850"/>
          </a:xfrm>
        </p:spPr>
        <p:txBody>
          <a:bodyPr/>
          <a:lstStyle/>
          <a:p>
            <a:pPr>
              <a:lnSpc>
                <a:spcPct val="90000"/>
              </a:lnSpc>
            </a:pPr>
            <a:r>
              <a:rPr lang="en-US" sz="2000">
                <a:latin typeface="Arial" charset="0"/>
                <a:ea typeface="ＭＳ Ｐゴシック" charset="0"/>
                <a:cs typeface="ＭＳ Ｐゴシック" charset="0"/>
              </a:rPr>
              <a:t>Start with Cheng et al. (2005) tiling of human genome at 5 nt resolution giving expression profiles across various cell lines</a:t>
            </a:r>
          </a:p>
          <a:p>
            <a:pPr>
              <a:lnSpc>
                <a:spcPct val="90000"/>
              </a:lnSpc>
            </a:pPr>
            <a:r>
              <a:rPr lang="en-US" sz="2000">
                <a:latin typeface="Arial" charset="0"/>
                <a:ea typeface="ＭＳ Ｐゴシック" charset="0"/>
                <a:cs typeface="ＭＳ Ｐゴシック" charset="0"/>
              </a:rPr>
              <a:t>Correlation betw. probe pairs computed across cell lines</a:t>
            </a:r>
            <a:r>
              <a:rPr lang="ja-JP" altLang="en-US"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 expression profiles and tabulated vs. number of mismatches</a:t>
            </a:r>
          </a:p>
          <a:p>
            <a:pPr>
              <a:lnSpc>
                <a:spcPct val="90000"/>
              </a:lnSpc>
            </a:pPr>
            <a:r>
              <a:rPr lang="en-US" sz="2000">
                <a:solidFill>
                  <a:srgbClr val="0033CC"/>
                </a:solidFill>
                <a:latin typeface="Arial" charset="0"/>
                <a:ea typeface="ＭＳ Ｐゴシック" charset="0"/>
                <a:cs typeface="ＭＳ Ｐゴシック" charset="0"/>
              </a:rPr>
              <a:t>The mean correlation coefficient was computed for each mismatch bin (blue series).</a:t>
            </a:r>
          </a:p>
          <a:p>
            <a:pPr>
              <a:lnSpc>
                <a:spcPct val="90000"/>
              </a:lnSpc>
            </a:pPr>
            <a:r>
              <a:rPr lang="en-US" sz="2000">
                <a:latin typeface="Arial" charset="0"/>
                <a:ea typeface="ＭＳ Ｐゴシック" charset="0"/>
                <a:cs typeface="ＭＳ Ｐゴシック" charset="0"/>
              </a:rPr>
              <a:t>The number of pairs is plotted as orange bars.</a:t>
            </a:r>
          </a:p>
          <a:p>
            <a:pPr>
              <a:lnSpc>
                <a:spcPct val="90000"/>
              </a:lnSpc>
            </a:pPr>
            <a:endParaRPr lang="en-US" sz="2000">
              <a:latin typeface="Arial" charset="0"/>
              <a:ea typeface="ＭＳ Ｐゴシック" charset="0"/>
              <a:cs typeface="ＭＳ Ｐゴシック" charset="0"/>
            </a:endParaRPr>
          </a:p>
        </p:txBody>
      </p:sp>
      <p:sp>
        <p:nvSpPr>
          <p:cNvPr id="168964" name="Text Box 4"/>
          <p:cNvSpPr txBox="1">
            <a:spLocks noChangeArrowheads="1"/>
          </p:cNvSpPr>
          <p:nvPr/>
        </p:nvSpPr>
        <p:spPr bwMode="auto">
          <a:xfrm>
            <a:off x="4921250" y="6615113"/>
            <a:ext cx="38227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6896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02000" y="1000125"/>
            <a:ext cx="5815013" cy="5624513"/>
          </a:xfrm>
        </p:spPr>
      </p:pic>
    </p:spTree>
    <p:extLst>
      <p:ext uri="{BB962C8B-B14F-4D97-AF65-F5344CB8AC3E}">
        <p14:creationId xmlns:p14="http://schemas.microsoft.com/office/powerpoint/2010/main" val="125471827"/>
      </p:ext>
    </p:extLst>
  </p:cSld>
  <p:clrMapOvr>
    <a:masterClrMapping/>
  </p:clrMapOvr>
  <p:transition xmlns:p14="http://schemas.microsoft.com/office/powerpoint/2010/main" spd="med" advTm="6204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11200" y="608013"/>
            <a:ext cx="7734300" cy="714375"/>
          </a:xfrm>
        </p:spPr>
        <p:txBody>
          <a:bodyPr/>
          <a:lstStyle/>
          <a:p>
            <a:pPr eaLnBrk="1" hangingPunct="1"/>
            <a:r>
              <a:rPr lang="en-US" sz="3200">
                <a:latin typeface="Arial" charset="0"/>
                <a:ea typeface="ＭＳ Ｐゴシック" charset="0"/>
                <a:cs typeface="ＭＳ Ｐゴシック" charset="0"/>
              </a:rPr>
              <a:t>Proof of principle test to </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exploit</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this</a:t>
            </a:r>
          </a:p>
        </p:txBody>
      </p:sp>
      <p:sp>
        <p:nvSpPr>
          <p:cNvPr id="171011" name="Rectangle 3"/>
          <p:cNvSpPr>
            <a:spLocks noChangeArrowheads="1"/>
          </p:cNvSpPr>
          <p:nvPr/>
        </p:nvSpPr>
        <p:spPr bwMode="auto">
          <a:xfrm>
            <a:off x="0" y="6659563"/>
            <a:ext cx="35083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p>
            <a:pPr algn="ctr" defTabSz="912813"/>
            <a:r>
              <a:rPr lang="en-US" sz="600" smtClean="0">
                <a:solidFill>
                  <a:srgbClr val="000000"/>
                </a:solidFill>
              </a:rPr>
              <a:t>Figure from http://www.members.cox.net/amgough/Fanconi-genetics-genetics-primer.htm</a:t>
            </a:r>
          </a:p>
        </p:txBody>
      </p:sp>
      <p:pic>
        <p:nvPicPr>
          <p:cNvPr id="171012" name="Picture 4" descr="chromosomes_all23_karotype"/>
          <p:cNvPicPr>
            <a:picLocks noChangeAspect="1" noChangeArrowheads="1"/>
          </p:cNvPicPr>
          <p:nvPr/>
        </p:nvPicPr>
        <p:blipFill>
          <a:blip r:embed="rId3">
            <a:extLst>
              <a:ext uri="{28A0092B-C50C-407E-A947-70E740481C1C}">
                <a14:useLocalDpi xmlns:a14="http://schemas.microsoft.com/office/drawing/2010/main" val="0"/>
              </a:ext>
            </a:extLst>
          </a:blip>
          <a:srcRect t="35428" r="92661" b="39365"/>
          <a:stretch>
            <a:fillRect/>
          </a:stretch>
        </p:blipFill>
        <p:spPr bwMode="auto">
          <a:xfrm>
            <a:off x="635000" y="1514475"/>
            <a:ext cx="5905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Rectangle 5"/>
          <p:cNvSpPr>
            <a:spLocks noChangeArrowheads="1"/>
          </p:cNvSpPr>
          <p:nvPr/>
        </p:nvSpPr>
        <p:spPr bwMode="auto">
          <a:xfrm>
            <a:off x="234950" y="2160588"/>
            <a:ext cx="1046163" cy="1247775"/>
          </a:xfrm>
          <a:prstGeom prst="rect">
            <a:avLst/>
          </a:prstGeom>
          <a:pattFill prst="wdUpDiag">
            <a:fgClr>
              <a:srgbClr val="FF0000">
                <a:alpha val="43137"/>
              </a:srgbClr>
            </a:fgClr>
            <a:bgClr>
              <a:schemeClr val="bg1">
                <a:alpha val="43137"/>
              </a:schemeClr>
            </a:bgClr>
          </a:pattFill>
          <a:ln w="12700">
            <a:solidFill>
              <a:schemeClr val="tx1"/>
            </a:solidFill>
            <a:miter lim="800000"/>
            <a:headEnd type="none" w="sm" len="sm"/>
            <a:tailEnd type="none" w="sm" len="sm"/>
          </a:ln>
        </p:spPr>
        <p:txBody>
          <a:bodyPr wrap="none" anchor="ctr"/>
          <a:lstStyle/>
          <a:p>
            <a:pPr algn="ctr"/>
            <a:endParaRPr lang="en-US" smtClean="0">
              <a:solidFill>
                <a:srgbClr val="000000"/>
              </a:solidFill>
            </a:endParaRPr>
          </a:p>
        </p:txBody>
      </p:sp>
      <p:sp>
        <p:nvSpPr>
          <p:cNvPr id="171014" name="Rectangle 6"/>
          <p:cNvSpPr>
            <a:spLocks noGrp="1" noChangeArrowheads="1"/>
          </p:cNvSpPr>
          <p:nvPr>
            <p:ph type="body" idx="1"/>
          </p:nvPr>
        </p:nvSpPr>
        <p:spPr>
          <a:xfrm>
            <a:off x="3724275" y="1628775"/>
            <a:ext cx="4733925" cy="4991100"/>
          </a:xfrm>
        </p:spPr>
        <p:txBody>
          <a:bodyPr/>
          <a:lstStyle/>
          <a:p>
            <a:pPr eaLnBrk="1" hangingPunct="1"/>
            <a:r>
              <a:rPr lang="en-US">
                <a:solidFill>
                  <a:srgbClr val="800000"/>
                </a:solidFill>
                <a:latin typeface="Arial" charset="0"/>
                <a:ea typeface="ＭＳ Ｐゴシック" charset="0"/>
                <a:cs typeface="ＭＳ Ｐゴシック" charset="0"/>
              </a:rPr>
              <a:t>Using Cheng et al. (2005), predict gene expression levels (and profiles across tissues) for genes on part of chr. #6</a:t>
            </a:r>
          </a:p>
          <a:p>
            <a:pPr eaLnBrk="1" hangingPunct="1"/>
            <a:r>
              <a:rPr lang="en-US">
                <a:solidFill>
                  <a:srgbClr val="008000"/>
                </a:solidFill>
                <a:latin typeface="Arial" charset="0"/>
                <a:ea typeface="ＭＳ Ｐゴシック" charset="0"/>
                <a:cs typeface="ＭＳ Ｐゴシック" charset="0"/>
              </a:rPr>
              <a:t>...Based on closest cross-hyb tiles on part of chr. #7 </a:t>
            </a:r>
          </a:p>
          <a:p>
            <a:pPr eaLnBrk="1" hangingPunct="1"/>
            <a:r>
              <a:rPr lang="en-US">
                <a:latin typeface="Arial" charset="0"/>
                <a:ea typeface="ＭＳ Ｐゴシック" charset="0"/>
                <a:cs typeface="ＭＳ Ｐゴシック" charset="0"/>
              </a:rPr>
              <a:t>Then compare to measured levels and profile on #6 </a:t>
            </a:r>
          </a:p>
          <a:p>
            <a:pPr eaLnBrk="1" hangingPunct="1"/>
            <a:endParaRPr lang="en-US">
              <a:latin typeface="Arial" charset="0"/>
              <a:ea typeface="ＭＳ Ｐゴシック" charset="0"/>
              <a:cs typeface="ＭＳ Ｐゴシック" charset="0"/>
            </a:endParaRPr>
          </a:p>
        </p:txBody>
      </p:sp>
      <p:sp>
        <p:nvSpPr>
          <p:cNvPr id="171015" name="Text Box 7"/>
          <p:cNvSpPr txBox="1">
            <a:spLocks noChangeArrowheads="1"/>
          </p:cNvSpPr>
          <p:nvPr/>
        </p:nvSpPr>
        <p:spPr bwMode="auto">
          <a:xfrm>
            <a:off x="4614863" y="6615113"/>
            <a:ext cx="38227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71016" name="Picture 8" descr="chromosomes_all23_karotype"/>
          <p:cNvPicPr>
            <a:picLocks noChangeAspect="1" noChangeArrowheads="1"/>
          </p:cNvPicPr>
          <p:nvPr/>
        </p:nvPicPr>
        <p:blipFill>
          <a:blip r:embed="rId3">
            <a:extLst>
              <a:ext uri="{28A0092B-C50C-407E-A947-70E740481C1C}">
                <a14:useLocalDpi xmlns:a14="http://schemas.microsoft.com/office/drawing/2010/main" val="0"/>
              </a:ext>
            </a:extLst>
          </a:blip>
          <a:srcRect l="13313" t="36729" r="78859" b="39365"/>
          <a:stretch>
            <a:fillRect/>
          </a:stretch>
        </p:blipFill>
        <p:spPr bwMode="auto">
          <a:xfrm>
            <a:off x="1641475" y="1598613"/>
            <a:ext cx="66040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7" name="Rectangle 9"/>
          <p:cNvSpPr>
            <a:spLocks noChangeArrowheads="1"/>
          </p:cNvSpPr>
          <p:nvPr/>
        </p:nvSpPr>
        <p:spPr bwMode="auto">
          <a:xfrm>
            <a:off x="1501775" y="4130675"/>
            <a:ext cx="952500" cy="1219200"/>
          </a:xfrm>
          <a:prstGeom prst="rect">
            <a:avLst/>
          </a:prstGeom>
          <a:pattFill prst="smGrid">
            <a:fgClr>
              <a:srgbClr val="008000">
                <a:alpha val="43137"/>
              </a:srgbClr>
            </a:fgClr>
            <a:bgClr>
              <a:schemeClr val="bg1">
                <a:alpha val="43137"/>
              </a:schemeClr>
            </a:bgClr>
          </a:pattFill>
          <a:ln w="12700">
            <a:solidFill>
              <a:schemeClr val="tx1"/>
            </a:solidFill>
            <a:miter lim="800000"/>
            <a:headEnd type="none" w="sm" len="sm"/>
            <a:tailEnd type="none" w="sm" len="sm"/>
          </a:ln>
        </p:spPr>
        <p:txBody>
          <a:bodyPr wrap="none" anchor="ctr"/>
          <a:lstStyle/>
          <a:p>
            <a:pPr algn="ctr"/>
            <a:endParaRPr lang="en-US" smtClean="0">
              <a:solidFill>
                <a:srgbClr val="000000"/>
              </a:solidFill>
            </a:endParaRPr>
          </a:p>
        </p:txBody>
      </p:sp>
    </p:spTree>
    <p:extLst>
      <p:ext uri="{BB962C8B-B14F-4D97-AF65-F5344CB8AC3E}">
        <p14:creationId xmlns:p14="http://schemas.microsoft.com/office/powerpoint/2010/main" val="1917476549"/>
      </p:ext>
    </p:extLst>
  </p:cSld>
  <p:clrMapOvr>
    <a:masterClrMapping/>
  </p:clrMapOvr>
  <p:transition xmlns:p14="http://schemas.microsoft.com/office/powerpoint/2010/main" advTm="36531"/>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046163"/>
          </a:xfrm>
        </p:spPr>
        <p:txBody>
          <a:bodyPr lIns="0" tIns="0" rIns="0" bIns="0"/>
          <a:lstStyle/>
          <a:p>
            <a:pPr defTabSz="457200" eaLnBrk="1" hangingPunct="1">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Nearest Nbr Search on Virtual Tiling</a:t>
            </a:r>
          </a:p>
        </p:txBody>
      </p:sp>
      <p:sp>
        <p:nvSpPr>
          <p:cNvPr id="173059" name="Text Box 3"/>
          <p:cNvSpPr txBox="1">
            <a:spLocks noChangeArrowheads="1"/>
          </p:cNvSpPr>
          <p:nvPr/>
        </p:nvSpPr>
        <p:spPr bwMode="auto">
          <a:xfrm>
            <a:off x="5534025" y="6615113"/>
            <a:ext cx="38242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73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976313"/>
            <a:ext cx="9042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70377922"/>
      </p:ext>
    </p:extLst>
  </p:cSld>
  <p:clrMapOvr>
    <a:masterClrMapping/>
  </p:clrMapOvr>
  <p:transition xmlns:p14="http://schemas.microsoft.com/office/powerpoint/2010/main" spd="med" advTm="26922"/>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731838" y="220663"/>
            <a:ext cx="7773987" cy="1152525"/>
          </a:xfrm>
        </p:spPr>
        <p:txBody>
          <a:bodyPr lIns="0" tIns="0" rIns="0" bIns="0"/>
          <a:lstStyle/>
          <a:p>
            <a:pPr defTabSz="457200" eaLnBrk="1" hangingPunct="1">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Agreement between predicted tile expression profile and actual one</a:t>
            </a:r>
          </a:p>
        </p:txBody>
      </p:sp>
      <p:sp>
        <p:nvSpPr>
          <p:cNvPr id="175107" name="Text Box 3"/>
          <p:cNvSpPr txBox="1">
            <a:spLocks noChangeArrowheads="1"/>
          </p:cNvSpPr>
          <p:nvPr/>
        </p:nvSpPr>
        <p:spPr bwMode="auto">
          <a:xfrm>
            <a:off x="128588" y="6315075"/>
            <a:ext cx="38227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7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1336675"/>
            <a:ext cx="5253038"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5109" name="Line 5"/>
          <p:cNvSpPr>
            <a:spLocks noChangeShapeType="1"/>
          </p:cNvSpPr>
          <p:nvPr/>
        </p:nvSpPr>
        <p:spPr bwMode="auto">
          <a:xfrm flipH="1">
            <a:off x="6591300" y="2174875"/>
            <a:ext cx="53975" cy="3821113"/>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175110" name="Rectangle 6"/>
          <p:cNvSpPr>
            <a:spLocks noGrp="1" noChangeArrowheads="1"/>
          </p:cNvSpPr>
          <p:nvPr>
            <p:ph type="body" idx="1"/>
          </p:nvPr>
        </p:nvSpPr>
        <p:spPr>
          <a:xfrm>
            <a:off x="384175" y="1981200"/>
            <a:ext cx="3087688" cy="3422650"/>
          </a:xfrm>
        </p:spPr>
        <p:txBody>
          <a:bodyPr/>
          <a:lstStyle/>
          <a:p>
            <a:pPr eaLnBrk="1" hangingPunct="1"/>
            <a:r>
              <a:rPr lang="en-US" sz="2000">
                <a:latin typeface="Arial" charset="0"/>
                <a:ea typeface="ＭＳ Ｐゴシック" charset="0"/>
                <a:cs typeface="ＭＳ Ｐゴシック" charset="0"/>
              </a:rPr>
              <a:t>Correlated predicted profiles with the actual profiles of gene expression across cell lines</a:t>
            </a:r>
          </a:p>
          <a:p>
            <a:pPr eaLnBrk="1" hangingPunct="1"/>
            <a:r>
              <a:rPr lang="en-US" sz="2000">
                <a:latin typeface="Arial" charset="0"/>
                <a:ea typeface="ＭＳ Ｐゴシック" charset="0"/>
                <a:cs typeface="ＭＳ Ｐゴシック" charset="0"/>
              </a:rPr>
              <a:t>Much more correlation than expected by chance (dist. centered on 0)</a:t>
            </a:r>
          </a:p>
        </p:txBody>
      </p:sp>
      <p:sp>
        <p:nvSpPr>
          <p:cNvPr id="175111" name="Line 7"/>
          <p:cNvSpPr>
            <a:spLocks noChangeShapeType="1"/>
          </p:cNvSpPr>
          <p:nvPr/>
        </p:nvSpPr>
        <p:spPr bwMode="auto">
          <a:xfrm>
            <a:off x="7664450" y="2162175"/>
            <a:ext cx="12700" cy="3821113"/>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175112" name="Line 8"/>
          <p:cNvSpPr>
            <a:spLocks noChangeShapeType="1"/>
          </p:cNvSpPr>
          <p:nvPr/>
        </p:nvSpPr>
        <p:spPr bwMode="auto">
          <a:xfrm flipV="1">
            <a:off x="6654800" y="2187575"/>
            <a:ext cx="995363" cy="3175"/>
          </a:xfrm>
          <a:prstGeom prst="line">
            <a:avLst/>
          </a:prstGeom>
          <a:noFill/>
          <a:ln w="76200">
            <a:solidFill>
              <a:srgbClr val="FF0000"/>
            </a:solidFill>
            <a:round/>
            <a:headEnd type="oval" w="sm" len="sm"/>
            <a:tailEnd type="triangle" w="med" len="lg"/>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2175326431"/>
      </p:ext>
    </p:extLst>
  </p:cSld>
  <p:clrMapOvr>
    <a:masterClrMapping/>
  </p:clrMapOvr>
  <p:transition xmlns:p14="http://schemas.microsoft.com/office/powerpoint/2010/main" spd="med" advTm="3146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4395788" y="6457950"/>
            <a:ext cx="6611937"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828675"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cs typeface="ＭＳ Ｐゴシック" charset="0"/>
              </a:defRPr>
            </a:lvl1pPr>
            <a:lvl2pPr marL="37931725" indent="-37474525" algn="ctr" defTabSz="828675"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9pPr>
          </a:lstStyle>
          <a:p>
            <a:pPr algn="l" eaLnBrk="1">
              <a:lnSpc>
                <a:spcPct val="97000"/>
              </a:lnSpc>
              <a:buClr>
                <a:srgbClr val="000000"/>
              </a:buClr>
              <a:buSzPct val="45000"/>
              <a:buFont typeface="StarSymbol" charset="0"/>
              <a:buNone/>
            </a:pPr>
            <a:r>
              <a:rPr lang="en-GB" sz="1300" smtClean="0">
                <a:solidFill>
                  <a:srgbClr val="000000"/>
                </a:solidFill>
              </a:rPr>
              <a:t>Royce, T. E. et al. Nucl. Acids Res. 2007 35:e99</a:t>
            </a:r>
          </a:p>
        </p:txBody>
      </p:sp>
      <p:pic>
        <p:nvPicPr>
          <p:cNvPr id="177155" name="Picture 3" descr="http://nar.oxfordjournals.org/content/vol35/issue15/images/large/gkm549f3.jpeg"/>
          <p:cNvPicPr>
            <a:picLocks noChangeAspect="1" noChangeArrowheads="1"/>
          </p:cNvPicPr>
          <p:nvPr/>
        </p:nvPicPr>
        <p:blipFill>
          <a:blip r:embed="rId3">
            <a:extLst>
              <a:ext uri="{28A0092B-C50C-407E-A947-70E740481C1C}">
                <a14:useLocalDpi xmlns:a14="http://schemas.microsoft.com/office/drawing/2010/main" val="0"/>
              </a:ext>
            </a:extLst>
          </a:blip>
          <a:srcRect l="22969" t="48763" r="25156"/>
          <a:stretch>
            <a:fillRect/>
          </a:stretch>
        </p:blipFill>
        <p:spPr bwMode="auto">
          <a:xfrm>
            <a:off x="3452813" y="1270000"/>
            <a:ext cx="5522912"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4"/>
          <p:cNvSpPr>
            <a:spLocks noGrp="1" noChangeArrowheads="1"/>
          </p:cNvSpPr>
          <p:nvPr>
            <p:ph type="title"/>
          </p:nvPr>
        </p:nvSpPr>
        <p:spPr>
          <a:xfrm>
            <a:off x="649288" y="322263"/>
            <a:ext cx="7772400" cy="1143000"/>
          </a:xfrm>
        </p:spPr>
        <p:txBody>
          <a:bodyPr/>
          <a:lstStyle/>
          <a:p>
            <a:pPr eaLnBrk="1" hangingPunct="1"/>
            <a:r>
              <a:rPr lang="en-US" sz="2800">
                <a:latin typeface="Arial" charset="0"/>
                <a:ea typeface="ＭＳ Ｐゴシック" charset="0"/>
                <a:cs typeface="ＭＳ Ｐゴシック" charset="0"/>
              </a:rPr>
              <a:t>Very Strong ROC Curve: Most genes are accurately detected using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nearest-neighbor features' signals </a:t>
            </a:r>
            <a:br>
              <a:rPr lang="en-US" sz="2800">
                <a:latin typeface="Arial" charset="0"/>
                <a:ea typeface="ＭＳ Ｐゴシック" charset="0"/>
                <a:cs typeface="ＭＳ Ｐゴシック" charset="0"/>
              </a:rPr>
            </a:br>
            <a:endParaRPr lang="en-US" sz="2800">
              <a:latin typeface="Arial" charset="0"/>
              <a:ea typeface="ＭＳ Ｐゴシック" charset="0"/>
              <a:cs typeface="ＭＳ Ｐゴシック" charset="0"/>
            </a:endParaRPr>
          </a:p>
        </p:txBody>
      </p:sp>
      <p:sp>
        <p:nvSpPr>
          <p:cNvPr id="177157" name="Rectangle 5"/>
          <p:cNvSpPr>
            <a:spLocks noGrp="1" noChangeArrowheads="1"/>
          </p:cNvSpPr>
          <p:nvPr>
            <p:ph type="body" idx="1"/>
          </p:nvPr>
        </p:nvSpPr>
        <p:spPr>
          <a:xfrm>
            <a:off x="0" y="1662113"/>
            <a:ext cx="3616325" cy="4638675"/>
          </a:xfrm>
        </p:spPr>
        <p:txBody>
          <a:bodyPr/>
          <a:lstStyle/>
          <a:p>
            <a:pPr eaLnBrk="1" hangingPunct="1">
              <a:lnSpc>
                <a:spcPct val="90000"/>
              </a:lnSpc>
            </a:pPr>
            <a:r>
              <a:rPr lang="en-US" sz="2000" b="1">
                <a:solidFill>
                  <a:srgbClr val="33CC33"/>
                </a:solidFill>
                <a:latin typeface="Arial" charset="0"/>
                <a:ea typeface="ＭＳ Ｐゴシック" charset="0"/>
                <a:cs typeface="ＭＳ Ｐゴシック" charset="0"/>
              </a:rPr>
              <a:t>Illustrates great magnitude of cross-hyb. on hi-density arrays</a:t>
            </a:r>
          </a:p>
          <a:p>
            <a:pPr eaLnBrk="1" hangingPunct="1">
              <a:lnSpc>
                <a:spcPct val="90000"/>
              </a:lnSpc>
            </a:pPr>
            <a:r>
              <a:rPr lang="en-US" sz="2000">
                <a:latin typeface="Arial" charset="0"/>
                <a:ea typeface="ＭＳ Ｐゴシック" charset="0"/>
                <a:cs typeface="ＭＳ Ｐゴシック" charset="0"/>
              </a:rPr>
              <a:t>High feature density arrays inadvertently resurrecting generic n-mer concept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(van Dam &amp; Quake, 2003)</a:t>
            </a:r>
          </a:p>
          <a:p>
            <a:pPr eaLnBrk="1" hangingPunct="1">
              <a:lnSpc>
                <a:spcPct val="90000"/>
              </a:lnSpc>
            </a:pPr>
            <a:r>
              <a:rPr lang="en-US" sz="2000">
                <a:latin typeface="Arial" charset="0"/>
                <a:ea typeface="ＭＳ Ｐゴシック" charset="0"/>
                <a:cs typeface="ＭＳ Ｐゴシック" charset="0"/>
              </a:rPr>
              <a:t>Suggests that tiling arrays could be exploited to create </a:t>
            </a:r>
            <a:r>
              <a:rPr lang="en-US" b="1">
                <a:solidFill>
                  <a:srgbClr val="800000"/>
                </a:solidFill>
                <a:latin typeface="Arial" charset="0"/>
                <a:ea typeface="ＭＳ Ｐゴシック" charset="0"/>
                <a:cs typeface="ＭＳ Ｐゴシック" charset="0"/>
              </a:rPr>
              <a:t>universal arrays</a:t>
            </a:r>
          </a:p>
          <a:p>
            <a:pPr eaLnBrk="1" hangingPunct="1">
              <a:lnSpc>
                <a:spcPct val="90000"/>
              </a:lnSpc>
            </a:pPr>
            <a:endParaRPr lang="en-US" sz="2000">
              <a:latin typeface="Arial" charset="0"/>
              <a:ea typeface="ＭＳ Ｐゴシック" charset="0"/>
              <a:cs typeface="ＭＳ Ｐゴシック" charset="0"/>
            </a:endParaRPr>
          </a:p>
          <a:p>
            <a:pPr eaLnBrk="1" hangingPunct="1">
              <a:lnSpc>
                <a:spcPct val="90000"/>
              </a:lnSpc>
            </a:pPr>
            <a:r>
              <a:rPr lang="en-US" sz="800">
                <a:latin typeface="Arial" charset="0"/>
                <a:ea typeface="ＭＳ Ｐゴシック" charset="0"/>
                <a:cs typeface="ＭＳ Ｐゴシック" charset="0"/>
              </a:rPr>
              <a:t>Gold std. set of known expressed genes. How well do we find. </a:t>
            </a:r>
          </a:p>
          <a:p>
            <a:pPr eaLnBrk="1" hangingPunct="1">
              <a:lnSpc>
                <a:spcPct val="90000"/>
              </a:lnSpc>
            </a:pPr>
            <a:r>
              <a:rPr lang="en-US" sz="800">
                <a:latin typeface="Arial" charset="0"/>
                <a:ea typeface="ＭＳ Ｐゴシック" charset="0"/>
                <a:cs typeface="ＭＳ Ｐゴシック" charset="0"/>
              </a:rPr>
              <a:t>A set of known positives was defined as the Refseq genes with at least 75% transfrag coverage. A set of known negatives was constructed by permuting the sequences in the set of known positives. For various thresholds, sensitivity and specificity were computed and then plotted.</a:t>
            </a:r>
            <a:r>
              <a:rPr lang="en-US" sz="1000">
                <a:latin typeface="Arial" charset="0"/>
                <a:ea typeface="ＭＳ Ｐゴシック" charset="0"/>
                <a:cs typeface="ＭＳ Ｐゴシック" charset="0"/>
              </a:rPr>
              <a:t> </a:t>
            </a:r>
          </a:p>
          <a:p>
            <a:pPr eaLnBrk="1" hangingPunct="1">
              <a:lnSpc>
                <a:spcPct val="90000"/>
              </a:lnSpc>
            </a:pPr>
            <a:endParaRPr lang="en-US" sz="1000">
              <a:latin typeface="Arial" charset="0"/>
              <a:ea typeface="ＭＳ Ｐゴシック" charset="0"/>
              <a:cs typeface="ＭＳ Ｐゴシック" charset="0"/>
            </a:endParaRPr>
          </a:p>
        </p:txBody>
      </p:sp>
      <p:sp>
        <p:nvSpPr>
          <p:cNvPr id="177158" name="Line 6"/>
          <p:cNvSpPr>
            <a:spLocks noChangeShapeType="1"/>
          </p:cNvSpPr>
          <p:nvPr/>
        </p:nvSpPr>
        <p:spPr bwMode="auto">
          <a:xfrm>
            <a:off x="4803775" y="2422525"/>
            <a:ext cx="9525" cy="317500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
        <p:nvSpPr>
          <p:cNvPr id="177159" name="Line 7"/>
          <p:cNvSpPr>
            <a:spLocks noChangeShapeType="1"/>
          </p:cNvSpPr>
          <p:nvPr/>
        </p:nvSpPr>
        <p:spPr bwMode="auto">
          <a:xfrm flipH="1">
            <a:off x="4224338" y="2438400"/>
            <a:ext cx="573087" cy="1588"/>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1798116091"/>
      </p:ext>
    </p:extLst>
  </p:cSld>
  <p:clrMapOvr>
    <a:masterClrMapping/>
  </p:clrMapOvr>
  <p:transition xmlns:p14="http://schemas.microsoft.com/office/powerpoint/2010/main" spd="med" advTm="90204"/>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PPT-EXPORT--Size-Progression-of-Algae-in-Pond-x54c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241141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4" descr="PPT-EXPORT--Size-Progression-of-Algae-in-Pond-x54c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2409825"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5" descr="PPT-EXPORT--Size-Progression-of-Algae-in-Pond-x54c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650" y="-12700"/>
            <a:ext cx="23098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6" descr="PPT-EXPORT--Size-Progression-of-Algae-in-Pond-x54cp-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2288" y="0"/>
            <a:ext cx="2271712"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Rectangle 7"/>
          <p:cNvSpPr>
            <a:spLocks noChangeArrowheads="1"/>
          </p:cNvSpPr>
          <p:nvPr/>
        </p:nvSpPr>
        <p:spPr bwMode="auto">
          <a:xfrm>
            <a:off x="-433388" y="2957513"/>
            <a:ext cx="9842501" cy="650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smtClean="0">
              <a:solidFill>
                <a:srgbClr val="000000"/>
              </a:solidFill>
            </a:endParaRPr>
          </a:p>
        </p:txBody>
      </p:sp>
      <p:sp>
        <p:nvSpPr>
          <p:cNvPr id="179207" name="Rectangle 2"/>
          <p:cNvSpPr>
            <a:spLocks noGrp="1" noChangeArrowheads="1"/>
          </p:cNvSpPr>
          <p:nvPr>
            <p:ph type="ctrTitle"/>
          </p:nvPr>
        </p:nvSpPr>
        <p:spPr>
          <a:xfrm>
            <a:off x="676275" y="4016375"/>
            <a:ext cx="7900988" cy="1706563"/>
          </a:xfrm>
        </p:spPr>
        <p:txBody>
          <a:bodyPr/>
          <a:lstStyle/>
          <a:p>
            <a:pPr eaLnBrk="1" hangingPunct="1"/>
            <a:r>
              <a:rPr lang="en-US" sz="4000">
                <a:latin typeface="Arial" charset="0"/>
                <a:ea typeface="ＭＳ Ｐゴシック" charset="0"/>
                <a:cs typeface="ＭＳ Ｐゴシック" charset="0"/>
              </a:rPr>
              <a:t>Annotating a single type of signal on a large-scale:</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Clustering and Classifying Un-annotated Transcription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(TARs)</a:t>
            </a:r>
          </a:p>
        </p:txBody>
      </p:sp>
      <p:sp>
        <p:nvSpPr>
          <p:cNvPr id="179208" name="Text Box 8"/>
          <p:cNvSpPr txBox="1">
            <a:spLocks noChangeArrowheads="1"/>
          </p:cNvSpPr>
          <p:nvPr/>
        </p:nvSpPr>
        <p:spPr bwMode="auto">
          <a:xfrm>
            <a:off x="0" y="6546850"/>
            <a:ext cx="1174750" cy="317500"/>
          </a:xfrm>
          <a:prstGeom prst="rect">
            <a:avLst/>
          </a:prstGeom>
          <a:noFill/>
          <a:ln w="12700">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700" b="0" smtClean="0">
                <a:solidFill>
                  <a:srgbClr val="B2B2B2"/>
                </a:solidFill>
              </a:rPr>
              <a:t>pers. </a:t>
            </a:r>
            <a:r>
              <a:rPr lang="en-US" sz="700" smtClean="0">
                <a:solidFill>
                  <a:srgbClr val="000000"/>
                </a:solidFill>
              </a:rPr>
              <a:t>photo</a:t>
            </a:r>
            <a:r>
              <a:rPr lang="en-US" sz="700" b="0" smtClean="0">
                <a:solidFill>
                  <a:srgbClr val="B2B2B2"/>
                </a:solidFill>
              </a:rPr>
              <a:t>, see streams.gerstein.info</a:t>
            </a:r>
          </a:p>
        </p:txBody>
      </p:sp>
    </p:spTree>
    <p:extLst>
      <p:ext uri="{BB962C8B-B14F-4D97-AF65-F5344CB8AC3E}">
        <p14:creationId xmlns:p14="http://schemas.microsoft.com/office/powerpoint/2010/main" val="3426112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98730CE4-B0FC-D244-9B47-16FD6F5AA523}" type="slidenum">
              <a:rPr lang="en-US" smtClean="0">
                <a:solidFill>
                  <a:srgbClr val="FFFFFF"/>
                </a:solidFill>
              </a:rPr>
              <a:pPr algn="l"/>
              <a:t>28</a:t>
            </a:fld>
            <a:r>
              <a:rPr lang="en-US" smtClean="0">
                <a:solidFill>
                  <a:srgbClr val="FFFFFF"/>
                </a:solidFill>
              </a:rPr>
              <a:t>   (c) Mark Gerstein, 2002, Yale, bioinfo.mbb.yale.edu</a:t>
            </a:r>
          </a:p>
        </p:txBody>
      </p:sp>
      <p:pic>
        <p:nvPicPr>
          <p:cNvPr id="181251" name="Picture 2" descr="DART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69863"/>
            <a:ext cx="585946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3" descr="ARC Figure hor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81400"/>
            <a:ext cx="36798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4"/>
          <p:cNvSpPr txBox="1">
            <a:spLocks noChangeArrowheads="1"/>
          </p:cNvSpPr>
          <p:nvPr/>
        </p:nvSpPr>
        <p:spPr bwMode="auto">
          <a:xfrm>
            <a:off x="304800" y="4724400"/>
            <a:ext cx="403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171450" indent="-171450"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b="0" smtClean="0">
                <a:solidFill>
                  <a:srgbClr val="000000"/>
                </a:solidFill>
              </a:rPr>
              <a:t>DART: Database &amp; Tools</a:t>
            </a:r>
          </a:p>
          <a:p>
            <a:pPr algn="l">
              <a:buFontTx/>
              <a:buChar char="-"/>
            </a:pPr>
            <a:r>
              <a:rPr lang="en-US" sz="2400" b="0" smtClean="0">
                <a:solidFill>
                  <a:srgbClr val="000000"/>
                </a:solidFill>
              </a:rPr>
              <a:t>Interfaces with UCSC</a:t>
            </a:r>
          </a:p>
          <a:p>
            <a:pPr algn="l">
              <a:buFontTx/>
              <a:buChar char="-"/>
            </a:pPr>
            <a:r>
              <a:rPr lang="en-US" sz="2400" b="0" smtClean="0">
                <a:solidFill>
                  <a:srgbClr val="000000"/>
                </a:solidFill>
              </a:rPr>
              <a:t>Tools use Ensembl API</a:t>
            </a:r>
          </a:p>
        </p:txBody>
      </p:sp>
      <p:sp>
        <p:nvSpPr>
          <p:cNvPr id="181254" name="Text Box 5"/>
          <p:cNvSpPr txBox="1">
            <a:spLocks noChangeArrowheads="1"/>
          </p:cNvSpPr>
          <p:nvPr/>
        </p:nvSpPr>
        <p:spPr bwMode="auto">
          <a:xfrm>
            <a:off x="304800" y="6294438"/>
            <a:ext cx="401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600" b="0" smtClean="0">
                <a:solidFill>
                  <a:srgbClr val="3333CC"/>
                </a:solidFill>
              </a:rPr>
              <a:t>Rozowsky et al. Genome Research (2007)</a:t>
            </a:r>
          </a:p>
        </p:txBody>
      </p:sp>
    </p:spTree>
    <p:extLst>
      <p:ext uri="{BB962C8B-B14F-4D97-AF65-F5344CB8AC3E}">
        <p14:creationId xmlns:p14="http://schemas.microsoft.com/office/powerpoint/2010/main" val="2800506975"/>
      </p:ext>
    </p:extLst>
  </p:cSld>
  <p:clrMapOvr>
    <a:masterClrMapping/>
  </p:clrMapOvr>
  <p:transition xmlns:p14="http://schemas.microsoft.com/office/powerpoint/2010/main" advTm="561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2"/>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4CCAA8A4-0EF6-CA4E-A3E5-BB7584126DF0}" type="slidenum">
              <a:rPr lang="en-US" smtClean="0">
                <a:solidFill>
                  <a:srgbClr val="FFFFFF"/>
                </a:solidFill>
              </a:rPr>
              <a:pPr algn="l"/>
              <a:t>29</a:t>
            </a:fld>
            <a:r>
              <a:rPr lang="en-US" smtClean="0">
                <a:solidFill>
                  <a:srgbClr val="FFFFFF"/>
                </a:solidFill>
              </a:rPr>
              <a:t>   (c) Mark Gerstein, 2002, Yale, bioinfo.mbb.yale.edu</a:t>
            </a:r>
          </a:p>
        </p:txBody>
      </p:sp>
      <p:sp>
        <p:nvSpPr>
          <p:cNvPr id="183299" name="Rectangle 50"/>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smtClean="0">
              <a:solidFill>
                <a:srgbClr val="000000"/>
              </a:solidFill>
            </a:endParaRPr>
          </a:p>
        </p:txBody>
      </p:sp>
      <p:grpSp>
        <p:nvGrpSpPr>
          <p:cNvPr id="183300" name="Group 43"/>
          <p:cNvGrpSpPr>
            <a:grpSpLocks/>
          </p:cNvGrpSpPr>
          <p:nvPr/>
        </p:nvGrpSpPr>
        <p:grpSpPr bwMode="auto">
          <a:xfrm>
            <a:off x="0" y="130175"/>
            <a:ext cx="4746625" cy="3455988"/>
            <a:chOff x="192" y="288"/>
            <a:chExt cx="4080" cy="2592"/>
          </a:xfrm>
        </p:grpSpPr>
        <p:sp>
          <p:nvSpPr>
            <p:cNvPr id="183307" name="AutoShape 3"/>
            <p:cNvSpPr>
              <a:spLocks noChangeArrowheads="1"/>
            </p:cNvSpPr>
            <p:nvPr/>
          </p:nvSpPr>
          <p:spPr bwMode="auto">
            <a:xfrm>
              <a:off x="1632" y="288"/>
              <a:ext cx="1188" cy="288"/>
            </a:xfrm>
            <a:prstGeom prst="flowChartDocumen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mtClean="0">
                <a:solidFill>
                  <a:srgbClr val="000000"/>
                </a:solidFill>
              </a:endParaRPr>
            </a:p>
          </p:txBody>
        </p:sp>
        <p:sp>
          <p:nvSpPr>
            <p:cNvPr id="183308" name="Text Box 4"/>
            <p:cNvSpPr txBox="1">
              <a:spLocks noChangeArrowheads="1"/>
            </p:cNvSpPr>
            <p:nvPr/>
          </p:nvSpPr>
          <p:spPr bwMode="auto">
            <a:xfrm>
              <a:off x="1679" y="352"/>
              <a:ext cx="110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Set of All TARs</a:t>
              </a:r>
            </a:p>
          </p:txBody>
        </p:sp>
        <p:sp>
          <p:nvSpPr>
            <p:cNvPr id="183309" name="AutoShape 5"/>
            <p:cNvSpPr>
              <a:spLocks noChangeArrowheads="1"/>
            </p:cNvSpPr>
            <p:nvPr/>
          </p:nvSpPr>
          <p:spPr bwMode="auto">
            <a:xfrm>
              <a:off x="288" y="1152"/>
              <a:ext cx="964" cy="288"/>
            </a:xfrm>
            <a:prstGeom prst="flowChartDocument">
              <a:avLst/>
            </a:prstGeom>
            <a:solidFill>
              <a:schemeClr val="bg1">
                <a:alpha val="70195"/>
              </a:schemeClr>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10" name="Text Box 6"/>
            <p:cNvSpPr txBox="1">
              <a:spLocks noChangeArrowheads="1"/>
            </p:cNvSpPr>
            <p:nvPr/>
          </p:nvSpPr>
          <p:spPr bwMode="auto">
            <a:xfrm>
              <a:off x="288" y="1217"/>
              <a:ext cx="96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Exonic TARs</a:t>
              </a:r>
            </a:p>
          </p:txBody>
        </p:sp>
        <p:sp>
          <p:nvSpPr>
            <p:cNvPr id="183311" name="AutoShape 7"/>
            <p:cNvSpPr>
              <a:spLocks noChangeArrowheads="1"/>
            </p:cNvSpPr>
            <p:nvPr/>
          </p:nvSpPr>
          <p:spPr bwMode="auto">
            <a:xfrm>
              <a:off x="1804" y="1152"/>
              <a:ext cx="912" cy="288"/>
            </a:xfrm>
            <a:prstGeom prst="flowChartDocument">
              <a:avLst/>
            </a:prstGeom>
            <a:solidFill>
              <a:srgbClr val="FF7471"/>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12" name="Text Box 8"/>
            <p:cNvSpPr txBox="1">
              <a:spLocks noChangeArrowheads="1"/>
            </p:cNvSpPr>
            <p:nvPr/>
          </p:nvSpPr>
          <p:spPr bwMode="auto">
            <a:xfrm>
              <a:off x="1824" y="1217"/>
              <a:ext cx="89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Novel TARs</a:t>
              </a:r>
            </a:p>
          </p:txBody>
        </p:sp>
        <p:sp>
          <p:nvSpPr>
            <p:cNvPr id="183313" name="AutoShape 9"/>
            <p:cNvSpPr>
              <a:spLocks noChangeArrowheads="1"/>
            </p:cNvSpPr>
            <p:nvPr/>
          </p:nvSpPr>
          <p:spPr bwMode="auto">
            <a:xfrm>
              <a:off x="788" y="2044"/>
              <a:ext cx="576" cy="288"/>
            </a:xfrm>
            <a:prstGeom prst="flowChartDocument">
              <a:avLst/>
            </a:prstGeom>
            <a:solidFill>
              <a:srgbClr val="CCFFFF">
                <a:alpha val="70195"/>
              </a:srgbClr>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14" name="Text Box 10"/>
            <p:cNvSpPr txBox="1">
              <a:spLocks noChangeArrowheads="1"/>
            </p:cNvSpPr>
            <p:nvPr/>
          </p:nvSpPr>
          <p:spPr bwMode="auto">
            <a:xfrm>
              <a:off x="788" y="2108"/>
              <a:ext cx="64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Intronic</a:t>
              </a:r>
            </a:p>
          </p:txBody>
        </p:sp>
        <p:sp>
          <p:nvSpPr>
            <p:cNvPr id="183315" name="AutoShape 11"/>
            <p:cNvSpPr>
              <a:spLocks noChangeArrowheads="1"/>
            </p:cNvSpPr>
            <p:nvPr/>
          </p:nvSpPr>
          <p:spPr bwMode="auto">
            <a:xfrm>
              <a:off x="2132" y="2044"/>
              <a:ext cx="768" cy="288"/>
            </a:xfrm>
            <a:prstGeom prst="flowChartDocument">
              <a:avLst/>
            </a:prstGeom>
            <a:solidFill>
              <a:srgbClr val="CCFFCC">
                <a:alpha val="70195"/>
              </a:srgbClr>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16" name="Text Box 12"/>
            <p:cNvSpPr txBox="1">
              <a:spLocks noChangeArrowheads="1"/>
            </p:cNvSpPr>
            <p:nvPr/>
          </p:nvSpPr>
          <p:spPr bwMode="auto">
            <a:xfrm>
              <a:off x="2132" y="2108"/>
              <a:ext cx="785"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Intergenic</a:t>
              </a:r>
            </a:p>
          </p:txBody>
        </p:sp>
        <p:sp>
          <p:nvSpPr>
            <p:cNvPr id="183317" name="AutoShape 13"/>
            <p:cNvSpPr>
              <a:spLocks noChangeArrowheads="1"/>
            </p:cNvSpPr>
            <p:nvPr/>
          </p:nvSpPr>
          <p:spPr bwMode="auto">
            <a:xfrm>
              <a:off x="3428" y="2044"/>
              <a:ext cx="576" cy="288"/>
            </a:xfrm>
            <a:prstGeom prst="flowChartDocument">
              <a:avLst/>
            </a:prstGeom>
            <a:solidFill>
              <a:srgbClr val="C0C0C0"/>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18" name="Text Box 14"/>
            <p:cNvSpPr txBox="1">
              <a:spLocks noChangeArrowheads="1"/>
            </p:cNvSpPr>
            <p:nvPr/>
          </p:nvSpPr>
          <p:spPr bwMode="auto">
            <a:xfrm>
              <a:off x="3476" y="2108"/>
              <a:ext cx="48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ESTs</a:t>
              </a:r>
            </a:p>
          </p:txBody>
        </p:sp>
        <p:sp>
          <p:nvSpPr>
            <p:cNvPr id="183319" name="AutoShape 15" descr="Small grid"/>
            <p:cNvSpPr>
              <a:spLocks noChangeArrowheads="1"/>
            </p:cNvSpPr>
            <p:nvPr/>
          </p:nvSpPr>
          <p:spPr bwMode="auto">
            <a:xfrm>
              <a:off x="192" y="2592"/>
              <a:ext cx="720" cy="288"/>
            </a:xfrm>
            <a:prstGeom prst="flowChartDocument">
              <a:avLst/>
            </a:prstGeom>
            <a:pattFill prst="smGrid">
              <a:fgClr>
                <a:schemeClr val="accent1"/>
              </a:fgClr>
              <a:bgClr>
                <a:schemeClr val="bg1"/>
              </a:bgClr>
            </a:patt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20" name="Text Box 16"/>
            <p:cNvSpPr txBox="1">
              <a:spLocks noChangeArrowheads="1"/>
            </p:cNvSpPr>
            <p:nvPr/>
          </p:nvSpPr>
          <p:spPr bwMode="auto">
            <a:xfrm>
              <a:off x="212" y="2657"/>
              <a:ext cx="711"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Proximal</a:t>
              </a:r>
            </a:p>
          </p:txBody>
        </p:sp>
        <p:sp>
          <p:nvSpPr>
            <p:cNvPr id="183321" name="AutoShape 17" descr="Outlined diamond"/>
            <p:cNvSpPr>
              <a:spLocks noChangeArrowheads="1"/>
            </p:cNvSpPr>
            <p:nvPr/>
          </p:nvSpPr>
          <p:spPr bwMode="auto">
            <a:xfrm>
              <a:off x="1104" y="2592"/>
              <a:ext cx="548" cy="288"/>
            </a:xfrm>
            <a:prstGeom prst="flowChartDocument">
              <a:avLst/>
            </a:prstGeom>
            <a:pattFill prst="openDmnd">
              <a:fgClr>
                <a:schemeClr val="accent1"/>
              </a:fgClr>
              <a:bgClr>
                <a:schemeClr val="bg1"/>
              </a:bgClr>
            </a:patt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22" name="Text Box 18"/>
            <p:cNvSpPr txBox="1">
              <a:spLocks noChangeArrowheads="1"/>
            </p:cNvSpPr>
            <p:nvPr/>
          </p:nvSpPr>
          <p:spPr bwMode="auto">
            <a:xfrm>
              <a:off x="1124" y="2657"/>
              <a:ext cx="514"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Distal</a:t>
              </a:r>
            </a:p>
          </p:txBody>
        </p:sp>
        <p:sp>
          <p:nvSpPr>
            <p:cNvPr id="183323" name="AutoShape 19" descr="Small grid"/>
            <p:cNvSpPr>
              <a:spLocks noChangeArrowheads="1"/>
            </p:cNvSpPr>
            <p:nvPr/>
          </p:nvSpPr>
          <p:spPr bwMode="auto">
            <a:xfrm>
              <a:off x="1824" y="2592"/>
              <a:ext cx="720" cy="288"/>
            </a:xfrm>
            <a:prstGeom prst="flowChartDocument">
              <a:avLst/>
            </a:prstGeom>
            <a:pattFill prst="smGrid">
              <a:fgClr>
                <a:srgbClr val="CCFFCC"/>
              </a:fgClr>
              <a:bgClr>
                <a:schemeClr val="bg1"/>
              </a:bgClr>
            </a:patt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24" name="Text Box 20"/>
            <p:cNvSpPr txBox="1">
              <a:spLocks noChangeArrowheads="1"/>
            </p:cNvSpPr>
            <p:nvPr/>
          </p:nvSpPr>
          <p:spPr bwMode="auto">
            <a:xfrm>
              <a:off x="1844" y="2657"/>
              <a:ext cx="711"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Proximal</a:t>
              </a:r>
            </a:p>
          </p:txBody>
        </p:sp>
        <p:sp>
          <p:nvSpPr>
            <p:cNvPr id="183325" name="AutoShape 21" descr="Outlined diamond"/>
            <p:cNvSpPr>
              <a:spLocks noChangeArrowheads="1"/>
            </p:cNvSpPr>
            <p:nvPr/>
          </p:nvSpPr>
          <p:spPr bwMode="auto">
            <a:xfrm>
              <a:off x="2736" y="2592"/>
              <a:ext cx="548" cy="288"/>
            </a:xfrm>
            <a:prstGeom prst="flowChartDocument">
              <a:avLst/>
            </a:prstGeom>
            <a:pattFill prst="openDmnd">
              <a:fgClr>
                <a:srgbClr val="CCFFCC"/>
              </a:fgClr>
              <a:bgClr>
                <a:schemeClr val="bg1"/>
              </a:bgClr>
            </a:patt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26" name="Text Box 22"/>
            <p:cNvSpPr txBox="1">
              <a:spLocks noChangeArrowheads="1"/>
            </p:cNvSpPr>
            <p:nvPr/>
          </p:nvSpPr>
          <p:spPr bwMode="auto">
            <a:xfrm>
              <a:off x="2756" y="2657"/>
              <a:ext cx="514"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Distal</a:t>
              </a:r>
            </a:p>
          </p:txBody>
        </p:sp>
        <p:cxnSp>
          <p:nvCxnSpPr>
            <p:cNvPr id="183327" name="AutoShape 23"/>
            <p:cNvCxnSpPr>
              <a:cxnSpLocks noChangeShapeType="1"/>
              <a:stCxn id="183307" idx="2"/>
              <a:endCxn id="183309" idx="0"/>
            </p:cNvCxnSpPr>
            <p:nvPr/>
          </p:nvCxnSpPr>
          <p:spPr bwMode="auto">
            <a:xfrm flipH="1">
              <a:off x="770" y="560"/>
              <a:ext cx="1456" cy="59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28" name="AutoShape 24"/>
            <p:cNvCxnSpPr>
              <a:cxnSpLocks noChangeShapeType="1"/>
              <a:stCxn id="183307" idx="2"/>
              <a:endCxn id="183312" idx="0"/>
            </p:cNvCxnSpPr>
            <p:nvPr/>
          </p:nvCxnSpPr>
          <p:spPr bwMode="auto">
            <a:xfrm>
              <a:off x="2226" y="560"/>
              <a:ext cx="40" cy="59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29" name="AutoShape 25"/>
            <p:cNvCxnSpPr>
              <a:cxnSpLocks noChangeShapeType="1"/>
              <a:stCxn id="183311" idx="2"/>
              <a:endCxn id="183314" idx="0"/>
            </p:cNvCxnSpPr>
            <p:nvPr/>
          </p:nvCxnSpPr>
          <p:spPr bwMode="auto">
            <a:xfrm flipH="1">
              <a:off x="1082" y="1424"/>
              <a:ext cx="1178" cy="62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0" name="AutoShape 26"/>
            <p:cNvCxnSpPr>
              <a:cxnSpLocks noChangeShapeType="1"/>
              <a:stCxn id="183311" idx="2"/>
              <a:endCxn id="183316" idx="0"/>
            </p:cNvCxnSpPr>
            <p:nvPr/>
          </p:nvCxnSpPr>
          <p:spPr bwMode="auto">
            <a:xfrm>
              <a:off x="2260" y="1424"/>
              <a:ext cx="246" cy="62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1" name="AutoShape 27"/>
            <p:cNvCxnSpPr>
              <a:cxnSpLocks noChangeShapeType="1"/>
              <a:stCxn id="183311" idx="2"/>
              <a:endCxn id="183318" idx="0"/>
            </p:cNvCxnSpPr>
            <p:nvPr/>
          </p:nvCxnSpPr>
          <p:spPr bwMode="auto">
            <a:xfrm>
              <a:off x="2260" y="1424"/>
              <a:ext cx="1450" cy="62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2" name="AutoShape 28"/>
            <p:cNvCxnSpPr>
              <a:cxnSpLocks noChangeShapeType="1"/>
              <a:stCxn id="183313" idx="2"/>
              <a:endCxn id="183320" idx="0"/>
            </p:cNvCxnSpPr>
            <p:nvPr/>
          </p:nvCxnSpPr>
          <p:spPr bwMode="auto">
            <a:xfrm flipH="1">
              <a:off x="550" y="2316"/>
              <a:ext cx="526" cy="27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3" name="AutoShape 29"/>
            <p:cNvCxnSpPr>
              <a:cxnSpLocks noChangeShapeType="1"/>
              <a:stCxn id="183313" idx="2"/>
              <a:endCxn id="183322" idx="0"/>
            </p:cNvCxnSpPr>
            <p:nvPr/>
          </p:nvCxnSpPr>
          <p:spPr bwMode="auto">
            <a:xfrm>
              <a:off x="1076" y="2316"/>
              <a:ext cx="286" cy="27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4" name="AutoShape 30"/>
            <p:cNvCxnSpPr>
              <a:cxnSpLocks noChangeShapeType="1"/>
              <a:stCxn id="183315" idx="2"/>
              <a:endCxn id="183324" idx="0"/>
            </p:cNvCxnSpPr>
            <p:nvPr/>
          </p:nvCxnSpPr>
          <p:spPr bwMode="auto">
            <a:xfrm flipH="1">
              <a:off x="2182" y="2316"/>
              <a:ext cx="334" cy="27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3335" name="AutoShape 31"/>
            <p:cNvCxnSpPr>
              <a:cxnSpLocks noChangeShapeType="1"/>
              <a:stCxn id="183315" idx="2"/>
              <a:endCxn id="183325" idx="0"/>
            </p:cNvCxnSpPr>
            <p:nvPr/>
          </p:nvCxnSpPr>
          <p:spPr bwMode="auto">
            <a:xfrm>
              <a:off x="2516" y="2316"/>
              <a:ext cx="494" cy="27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3336" name="AutoShape 32"/>
            <p:cNvSpPr>
              <a:spLocks noChangeArrowheads="1"/>
            </p:cNvSpPr>
            <p:nvPr/>
          </p:nvSpPr>
          <p:spPr bwMode="auto">
            <a:xfrm>
              <a:off x="3264" y="1152"/>
              <a:ext cx="996" cy="288"/>
            </a:xfrm>
            <a:prstGeom prst="flowChartDocument">
              <a:avLst/>
            </a:prstGeom>
            <a:solidFill>
              <a:schemeClr val="bg1">
                <a:alpha val="70195"/>
              </a:schemeClr>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83337" name="Text Box 33"/>
            <p:cNvSpPr txBox="1">
              <a:spLocks noChangeArrowheads="1"/>
            </p:cNvSpPr>
            <p:nvPr/>
          </p:nvSpPr>
          <p:spPr bwMode="auto">
            <a:xfrm>
              <a:off x="3262" y="1219"/>
              <a:ext cx="1010"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mtClean="0">
                  <a:solidFill>
                    <a:srgbClr val="000000"/>
                  </a:solidFill>
                </a:rPr>
                <a:t>Pseudo TARs</a:t>
              </a:r>
            </a:p>
          </p:txBody>
        </p:sp>
        <p:cxnSp>
          <p:nvCxnSpPr>
            <p:cNvPr id="183338" name="AutoShape 34"/>
            <p:cNvCxnSpPr>
              <a:cxnSpLocks noChangeShapeType="1"/>
              <a:stCxn id="183307" idx="2"/>
              <a:endCxn id="183336" idx="0"/>
            </p:cNvCxnSpPr>
            <p:nvPr/>
          </p:nvCxnSpPr>
          <p:spPr bwMode="auto">
            <a:xfrm>
              <a:off x="2226" y="560"/>
              <a:ext cx="1536" cy="59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183301" name="Text Box 42"/>
          <p:cNvSpPr txBox="1">
            <a:spLocks noChangeArrowheads="1"/>
          </p:cNvSpPr>
          <p:nvPr/>
        </p:nvSpPr>
        <p:spPr bwMode="auto">
          <a:xfrm>
            <a:off x="473075" y="6465888"/>
            <a:ext cx="24590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smtClean="0">
                <a:solidFill>
                  <a:srgbClr val="000000"/>
                </a:solidFill>
              </a:rPr>
              <a:t>Rozowsky et al. Gen. Res. (2007)</a:t>
            </a:r>
          </a:p>
        </p:txBody>
      </p:sp>
      <p:sp>
        <p:nvSpPr>
          <p:cNvPr id="183302" name="Oval 46"/>
          <p:cNvSpPr>
            <a:spLocks noChangeArrowheads="1"/>
          </p:cNvSpPr>
          <p:nvPr/>
        </p:nvSpPr>
        <p:spPr bwMode="auto">
          <a:xfrm>
            <a:off x="2870200" y="1195388"/>
            <a:ext cx="161925" cy="161925"/>
          </a:xfrm>
          <a:prstGeom prst="ellipse">
            <a:avLst/>
          </a:prstGeom>
          <a:solidFill>
            <a:srgbClr val="CC3300"/>
          </a:solidFill>
          <a:ln w="12700">
            <a:solidFill>
              <a:srgbClr val="CC3300"/>
            </a:solidFill>
            <a:round/>
            <a:headEnd type="none" w="sm" len="sm"/>
            <a:tailEnd type="none" w="sm" len="sm"/>
          </a:ln>
        </p:spPr>
        <p:txBody>
          <a:bodyPr wrap="none" anchor="ctr"/>
          <a:lstStyle/>
          <a:p>
            <a:pPr algn="ctr"/>
            <a:endParaRPr lang="en-US" smtClean="0">
              <a:solidFill>
                <a:srgbClr val="000000"/>
              </a:solidFill>
            </a:endParaRPr>
          </a:p>
        </p:txBody>
      </p:sp>
      <p:sp>
        <p:nvSpPr>
          <p:cNvPr id="183303" name="Oval 47"/>
          <p:cNvSpPr>
            <a:spLocks noChangeArrowheads="1"/>
          </p:cNvSpPr>
          <p:nvPr/>
        </p:nvSpPr>
        <p:spPr bwMode="auto">
          <a:xfrm>
            <a:off x="5715000" y="1724025"/>
            <a:ext cx="161925" cy="161925"/>
          </a:xfrm>
          <a:prstGeom prst="ellipse">
            <a:avLst/>
          </a:prstGeom>
          <a:solidFill>
            <a:srgbClr val="CC3300"/>
          </a:solidFill>
          <a:ln w="12700">
            <a:solidFill>
              <a:srgbClr val="CC3300"/>
            </a:solidFill>
            <a:round/>
            <a:headEnd type="none" w="sm" len="sm"/>
            <a:tailEnd type="none" w="sm" len="sm"/>
          </a:ln>
        </p:spPr>
        <p:txBody>
          <a:bodyPr wrap="none" anchor="ctr"/>
          <a:lstStyle/>
          <a:p>
            <a:pPr algn="ctr"/>
            <a:endParaRPr lang="en-US" smtClean="0">
              <a:solidFill>
                <a:srgbClr val="000000"/>
              </a:solidFill>
            </a:endParaRPr>
          </a:p>
        </p:txBody>
      </p:sp>
      <p:cxnSp>
        <p:nvCxnSpPr>
          <p:cNvPr id="183304" name="AutoShape 48"/>
          <p:cNvCxnSpPr>
            <a:cxnSpLocks noChangeShapeType="1"/>
            <a:stCxn id="183302" idx="0"/>
            <a:endCxn id="183303" idx="0"/>
          </p:cNvCxnSpPr>
          <p:nvPr/>
        </p:nvCxnSpPr>
        <p:spPr bwMode="auto">
          <a:xfrm rot="5400000" flipV="1">
            <a:off x="4109244" y="37307"/>
            <a:ext cx="528637" cy="2844800"/>
          </a:xfrm>
          <a:prstGeom prst="curvedConnector3">
            <a:avLst>
              <a:gd name="adj1" fmla="val -43245"/>
            </a:avLst>
          </a:prstGeom>
          <a:noFill/>
          <a:ln w="12700">
            <a:solidFill>
              <a:srgbClr val="CC3300"/>
            </a:solidFill>
            <a:round/>
            <a:headEnd type="none" w="sm" len="sm"/>
            <a:tailEnd type="triangle" w="lg" len="lg"/>
          </a:ln>
          <a:extLst>
            <a:ext uri="{909E8E84-426E-40dd-AFC4-6F175D3DCCD1}">
              <a14:hiddenFill xmlns:a14="http://schemas.microsoft.com/office/drawing/2010/main">
                <a:noFill/>
              </a14:hiddenFill>
            </a:ext>
          </a:extLst>
        </p:spPr>
      </p:cxnSp>
      <p:pic>
        <p:nvPicPr>
          <p:cNvPr id="183305" name="Picture 49"/>
          <p:cNvPicPr>
            <a:picLocks noChangeAspect="1" noChangeArrowheads="1"/>
          </p:cNvPicPr>
          <p:nvPr/>
        </p:nvPicPr>
        <p:blipFill>
          <a:blip r:embed="rId3">
            <a:extLst>
              <a:ext uri="{28A0092B-C50C-407E-A947-70E740481C1C}">
                <a14:useLocalDpi xmlns:a14="http://schemas.microsoft.com/office/drawing/2010/main" val="0"/>
              </a:ext>
            </a:extLst>
          </a:blip>
          <a:srcRect l="8839"/>
          <a:stretch>
            <a:fillRect/>
          </a:stretch>
        </p:blipFill>
        <p:spPr bwMode="auto">
          <a:xfrm>
            <a:off x="4252913" y="1816100"/>
            <a:ext cx="48625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Rectangle 51"/>
          <p:cNvSpPr>
            <a:spLocks noGrp="1" noChangeArrowheads="1"/>
          </p:cNvSpPr>
          <p:nvPr>
            <p:ph type="title"/>
          </p:nvPr>
        </p:nvSpPr>
        <p:spPr>
          <a:xfrm>
            <a:off x="349250" y="3316288"/>
            <a:ext cx="3724275" cy="3008312"/>
          </a:xfrm>
        </p:spPr>
        <p:txBody>
          <a:bodyPr/>
          <a:lstStyle/>
          <a:p>
            <a:pPr eaLnBrk="1" hangingPunct="1"/>
            <a:r>
              <a:rPr lang="en-US">
                <a:latin typeface="Arial" charset="0"/>
                <a:ea typeface="ＭＳ Ｐゴシック" charset="0"/>
                <a:cs typeface="ＭＳ Ｐゴシック" charset="0"/>
              </a:rPr>
              <a:t>DART Classification System</a:t>
            </a:r>
          </a:p>
        </p:txBody>
      </p:sp>
    </p:spTree>
    <p:extLst>
      <p:ext uri="{BB962C8B-B14F-4D97-AF65-F5344CB8AC3E}">
        <p14:creationId xmlns:p14="http://schemas.microsoft.com/office/powerpoint/2010/main" val="2956353193"/>
      </p:ext>
    </p:extLst>
  </p:cSld>
  <p:clrMapOvr>
    <a:masterClrMapping/>
  </p:clrMapOvr>
  <p:transition xmlns:p14="http://schemas.microsoft.com/office/powerpoint/2010/main" advTm="28344"/>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xmlns:p14="http://schemas.microsoft.com/office/powerpoint/2010/main" spd="slow" advTm="63892">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1"/>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0F5F32EF-6798-8C4D-90D7-4DC0485C7D77}" type="slidenum">
              <a:rPr lang="en-US" smtClean="0">
                <a:solidFill>
                  <a:srgbClr val="FFFFFF"/>
                </a:solidFill>
              </a:rPr>
              <a:pPr algn="l"/>
              <a:t>30</a:t>
            </a:fld>
            <a:r>
              <a:rPr lang="en-US" smtClean="0">
                <a:solidFill>
                  <a:srgbClr val="FFFFFF"/>
                </a:solidFill>
              </a:rPr>
              <a:t>   (c) Mark Gerstein, 2002, Yale, bioinfo.mbb.yale.edu</a:t>
            </a:r>
          </a:p>
        </p:txBody>
      </p:sp>
      <p:sp>
        <p:nvSpPr>
          <p:cNvPr id="185347"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0DFABFD9-BE0F-714B-8D5A-6B6925FD913E}" type="slidenum">
              <a:rPr lang="en-US" smtClean="0">
                <a:solidFill>
                  <a:srgbClr val="FFFFFF"/>
                </a:solidFill>
              </a:rPr>
              <a:pPr algn="l"/>
              <a:t>30</a:t>
            </a:fld>
            <a:r>
              <a:rPr lang="en-US" smtClean="0">
                <a:solidFill>
                  <a:srgbClr val="FFFFFF"/>
                </a:solidFill>
              </a:rPr>
              <a:t>   (c) Mark Gerstein, 2002, Yale, bioinfo.mbb.yale.edu</a:t>
            </a:r>
          </a:p>
        </p:txBody>
      </p:sp>
      <p:pic>
        <p:nvPicPr>
          <p:cNvPr id="185348" name="Picture 3" descr="TAR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1685925"/>
            <a:ext cx="744061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4"/>
          <p:cNvSpPr txBox="1">
            <a:spLocks noChangeArrowheads="1"/>
          </p:cNvSpPr>
          <p:nvPr/>
        </p:nvSpPr>
        <p:spPr bwMode="auto">
          <a:xfrm>
            <a:off x="473075" y="6465888"/>
            <a:ext cx="24590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smtClean="0">
                <a:solidFill>
                  <a:srgbClr val="000000"/>
                </a:solidFill>
              </a:rPr>
              <a:t>Rozowsky et al. Gen. Res. (2007)</a:t>
            </a:r>
          </a:p>
        </p:txBody>
      </p:sp>
      <p:sp>
        <p:nvSpPr>
          <p:cNvPr id="185350" name="Rectangle 5"/>
          <p:cNvSpPr>
            <a:spLocks noGrp="1" noChangeArrowheads="1"/>
          </p:cNvSpPr>
          <p:nvPr>
            <p:ph type="title" idx="4294967295"/>
          </p:nvPr>
        </p:nvSpPr>
        <p:spPr>
          <a:xfrm>
            <a:off x="693738" y="382588"/>
            <a:ext cx="7772400" cy="1143000"/>
          </a:xfrm>
        </p:spPr>
        <p:txBody>
          <a:bodyPr/>
          <a:lstStyle/>
          <a:p>
            <a:pPr eaLnBrk="1" hangingPunct="1"/>
            <a:r>
              <a:rPr lang="en-US" sz="2800">
                <a:latin typeface="Arial" charset="0"/>
                <a:ea typeface="ＭＳ Ｐゴシック" charset="0"/>
                <a:cs typeface="ＭＳ Ｐゴシック" charset="0"/>
              </a:rPr>
              <a:t>More Developed Annotation: Clustering and Classifying Blocks of Un-annotated Transcription into larger units</a:t>
            </a:r>
          </a:p>
        </p:txBody>
      </p:sp>
      <p:sp>
        <p:nvSpPr>
          <p:cNvPr id="185351" name="Text Box 6"/>
          <p:cNvSpPr txBox="1">
            <a:spLocks noChangeArrowheads="1"/>
          </p:cNvSpPr>
          <p:nvPr/>
        </p:nvSpPr>
        <p:spPr bwMode="auto">
          <a:xfrm rot="5400000" flipH="1" flipV="1">
            <a:off x="-508000" y="4311650"/>
            <a:ext cx="2251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smtClean="0">
                <a:solidFill>
                  <a:srgbClr val="000000"/>
                </a:solidFill>
              </a:rPr>
              <a:t>Phylogenetic Profiles</a:t>
            </a:r>
          </a:p>
          <a:p>
            <a:pPr eaLnBrk="1" hangingPunct="1"/>
            <a:r>
              <a:rPr lang="en-US" sz="1600" smtClean="0">
                <a:solidFill>
                  <a:srgbClr val="000000"/>
                </a:solidFill>
              </a:rPr>
              <a:t>or</a:t>
            </a:r>
          </a:p>
        </p:txBody>
      </p:sp>
      <p:sp>
        <p:nvSpPr>
          <p:cNvPr id="185352" name="Rectangle 8"/>
          <p:cNvSpPr>
            <a:spLocks noChangeArrowheads="1"/>
          </p:cNvSpPr>
          <p:nvPr/>
        </p:nvSpPr>
        <p:spPr bwMode="auto">
          <a:xfrm>
            <a:off x="688975" y="0"/>
            <a:ext cx="1122363" cy="331788"/>
          </a:xfrm>
          <a:prstGeom prst="rect">
            <a:avLst/>
          </a:prstGeom>
          <a:noFill/>
          <a:ln w="57150">
            <a:solidFill>
              <a:srgbClr val="8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p>
            <a:pPr algn="ctr" defTabSz="912813"/>
            <a:r>
              <a:rPr lang="en-US" u="sng" smtClean="0">
                <a:solidFill>
                  <a:srgbClr val="800000"/>
                </a:solidFill>
              </a:rPr>
              <a:t>Production</a:t>
            </a:r>
          </a:p>
        </p:txBody>
      </p:sp>
      <p:sp>
        <p:nvSpPr>
          <p:cNvPr id="185353" name="Rectangle 9"/>
          <p:cNvSpPr>
            <a:spLocks noChangeArrowheads="1"/>
          </p:cNvSpPr>
          <p:nvPr/>
        </p:nvSpPr>
        <p:spPr bwMode="auto">
          <a:xfrm>
            <a:off x="1862138" y="7938"/>
            <a:ext cx="1046162" cy="331787"/>
          </a:xfrm>
          <a:prstGeom prst="rect">
            <a:avLst/>
          </a:prstGeom>
          <a:noFill/>
          <a:ln w="57150">
            <a:solidFill>
              <a:srgbClr val="33CC33"/>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p>
            <a:pPr algn="ctr" defTabSz="912813"/>
            <a:r>
              <a:rPr lang="en-US" u="sng" smtClean="0">
                <a:solidFill>
                  <a:srgbClr val="33CC33"/>
                </a:solidFill>
              </a:rPr>
              <a:t>Integrated</a:t>
            </a:r>
          </a:p>
        </p:txBody>
      </p:sp>
    </p:spTree>
    <p:extLst>
      <p:ext uri="{BB962C8B-B14F-4D97-AF65-F5344CB8AC3E}">
        <p14:creationId xmlns:p14="http://schemas.microsoft.com/office/powerpoint/2010/main" val="2330583100"/>
      </p:ext>
    </p:extLst>
  </p:cSld>
  <p:clrMapOvr>
    <a:masterClrMapping/>
  </p:clrMapOvr>
  <p:transition xmlns:p14="http://schemas.microsoft.com/office/powerpoint/2010/main" advTm="21578"/>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Slide Number Placeholder 3"/>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CAB6B9E2-7D31-9547-A544-8DDC9868A10B}" type="slidenum">
              <a:rPr lang="en-US" smtClean="0">
                <a:solidFill>
                  <a:srgbClr val="FFFFFF"/>
                </a:solidFill>
              </a:rPr>
              <a:pPr algn="l"/>
              <a:t>31</a:t>
            </a:fld>
            <a:r>
              <a:rPr lang="en-US" smtClean="0">
                <a:solidFill>
                  <a:srgbClr val="FFFFFF"/>
                </a:solidFill>
              </a:rPr>
              <a:t>   (c) Mark Gerstein, 2002, Yale, bioinfo.mbb.yale.edu</a:t>
            </a:r>
          </a:p>
        </p:txBody>
      </p:sp>
      <p:sp>
        <p:nvSpPr>
          <p:cNvPr id="187397" name="Text Box 2"/>
          <p:cNvSpPr txBox="1">
            <a:spLocks noChangeArrowheads="1"/>
          </p:cNvSpPr>
          <p:nvPr/>
        </p:nvSpPr>
        <p:spPr bwMode="auto">
          <a:xfrm>
            <a:off x="195263" y="6376988"/>
            <a:ext cx="401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600" b="0" smtClean="0">
                <a:solidFill>
                  <a:srgbClr val="3333CC"/>
                </a:solidFill>
              </a:rPr>
              <a:t>Rozowsky et al. Genome Research (2007)</a:t>
            </a:r>
          </a:p>
        </p:txBody>
      </p:sp>
      <p:grpSp>
        <p:nvGrpSpPr>
          <p:cNvPr id="187398" name="Group 3"/>
          <p:cNvGrpSpPr>
            <a:grpSpLocks/>
          </p:cNvGrpSpPr>
          <p:nvPr/>
        </p:nvGrpSpPr>
        <p:grpSpPr bwMode="auto">
          <a:xfrm>
            <a:off x="381000" y="19050"/>
            <a:ext cx="4192588" cy="3048000"/>
            <a:chOff x="240" y="48"/>
            <a:chExt cx="2640" cy="1920"/>
          </a:xfrm>
        </p:grpSpPr>
        <p:graphicFrame>
          <p:nvGraphicFramePr>
            <p:cNvPr id="187395" name="Object 3"/>
            <p:cNvGraphicFramePr>
              <a:graphicFrameLocks noChangeAspect="1"/>
            </p:cNvGraphicFramePr>
            <p:nvPr/>
          </p:nvGraphicFramePr>
          <p:xfrm>
            <a:off x="240" y="48"/>
            <a:ext cx="2640" cy="1920"/>
          </p:xfrm>
          <a:graphic>
            <a:graphicData uri="http://schemas.openxmlformats.org/presentationml/2006/ole">
              <mc:AlternateContent xmlns:mc="http://schemas.openxmlformats.org/markup-compatibility/2006">
                <mc:Choice xmlns:v="urn:schemas-microsoft-com:vml" Requires="v">
                  <p:oleObj spid="_x0000_s354308" name="Worksheet" r:id="rId4" imgW="7315200" imgH="5321300" progId="Excel.Sheet.8">
                    <p:embed/>
                  </p:oleObj>
                </mc:Choice>
                <mc:Fallback>
                  <p:oleObj name="Worksheet" r:id="rId4" imgW="7315200" imgH="53213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48"/>
                          <a:ext cx="2640" cy="1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7" name="Text Box 5"/>
            <p:cNvSpPr txBox="1">
              <a:spLocks noChangeArrowheads="1"/>
            </p:cNvSpPr>
            <p:nvPr/>
          </p:nvSpPr>
          <p:spPr bwMode="auto">
            <a:xfrm>
              <a:off x="576" y="1647"/>
              <a:ext cx="221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200" b="0" smtClean="0">
                  <a:solidFill>
                    <a:srgbClr val="000000"/>
                  </a:solidFill>
                </a:rPr>
                <a:t>ENCODE Regions (30 Mb)</a:t>
              </a:r>
            </a:p>
          </p:txBody>
        </p:sp>
        <p:sp>
          <p:nvSpPr>
            <p:cNvPr id="187408" name="Text Box 6"/>
            <p:cNvSpPr txBox="1">
              <a:spLocks noChangeArrowheads="1"/>
            </p:cNvSpPr>
            <p:nvPr/>
          </p:nvSpPr>
          <p:spPr bwMode="auto">
            <a:xfrm>
              <a:off x="864" y="864"/>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28 Mb</a:t>
              </a:r>
            </a:p>
          </p:txBody>
        </p:sp>
        <p:sp>
          <p:nvSpPr>
            <p:cNvPr id="187409" name="Text Box 7"/>
            <p:cNvSpPr txBox="1">
              <a:spLocks noChangeArrowheads="1"/>
            </p:cNvSpPr>
            <p:nvPr/>
          </p:nvSpPr>
          <p:spPr bwMode="auto">
            <a:xfrm>
              <a:off x="1152" y="240"/>
              <a:ext cx="5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1.8 Mb</a:t>
              </a:r>
            </a:p>
          </p:txBody>
        </p:sp>
        <p:sp>
          <p:nvSpPr>
            <p:cNvPr id="187410" name="Text Box 8"/>
            <p:cNvSpPr txBox="1">
              <a:spLocks noChangeArrowheads="1"/>
            </p:cNvSpPr>
            <p:nvPr/>
          </p:nvSpPr>
          <p:spPr bwMode="auto">
            <a:xfrm>
              <a:off x="1776" y="480"/>
              <a:ext cx="5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145 Kb</a:t>
              </a:r>
            </a:p>
          </p:txBody>
        </p:sp>
      </p:grpSp>
      <p:grpSp>
        <p:nvGrpSpPr>
          <p:cNvPr id="187399" name="Group 9"/>
          <p:cNvGrpSpPr>
            <a:grpSpLocks/>
          </p:cNvGrpSpPr>
          <p:nvPr/>
        </p:nvGrpSpPr>
        <p:grpSpPr bwMode="auto">
          <a:xfrm>
            <a:off x="5257800" y="247650"/>
            <a:ext cx="3630613" cy="2713038"/>
            <a:chOff x="3024" y="192"/>
            <a:chExt cx="2287" cy="1709"/>
          </a:xfrm>
        </p:grpSpPr>
        <p:graphicFrame>
          <p:nvGraphicFramePr>
            <p:cNvPr id="187394" name="Object 2"/>
            <p:cNvGraphicFramePr>
              <a:graphicFrameLocks noChangeAspect="1"/>
            </p:cNvGraphicFramePr>
            <p:nvPr/>
          </p:nvGraphicFramePr>
          <p:xfrm>
            <a:off x="3024" y="192"/>
            <a:ext cx="2287" cy="1664"/>
          </p:xfrm>
          <a:graphic>
            <a:graphicData uri="http://schemas.openxmlformats.org/presentationml/2006/ole">
              <mc:AlternateContent xmlns:mc="http://schemas.openxmlformats.org/markup-compatibility/2006">
                <mc:Choice xmlns:v="urn:schemas-microsoft-com:vml" Requires="v">
                  <p:oleObj spid="_x0000_s354309" name="Worksheet" r:id="rId7" imgW="7315200" imgH="5321300" progId="Excel.Sheet.8">
                    <p:embed/>
                  </p:oleObj>
                </mc:Choice>
                <mc:Fallback>
                  <p:oleObj name="Worksheet" r:id="rId7" imgW="7315200" imgH="532130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192"/>
                          <a:ext cx="2287" cy="1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3" name="Text Box 11"/>
            <p:cNvSpPr txBox="1">
              <a:spLocks noChangeArrowheads="1"/>
            </p:cNvSpPr>
            <p:nvPr/>
          </p:nvSpPr>
          <p:spPr bwMode="auto">
            <a:xfrm>
              <a:off x="3408" y="1632"/>
              <a:ext cx="155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200" b="0" smtClean="0">
                  <a:solidFill>
                    <a:srgbClr val="000000"/>
                  </a:solidFill>
                </a:rPr>
                <a:t>Locations of TARs</a:t>
              </a:r>
            </a:p>
          </p:txBody>
        </p:sp>
        <p:sp>
          <p:nvSpPr>
            <p:cNvPr id="187404" name="Text Box 12"/>
            <p:cNvSpPr txBox="1">
              <a:spLocks noChangeArrowheads="1"/>
            </p:cNvSpPr>
            <p:nvPr/>
          </p:nvSpPr>
          <p:spPr bwMode="auto">
            <a:xfrm>
              <a:off x="3360" y="864"/>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6,988</a:t>
              </a:r>
            </a:p>
          </p:txBody>
        </p:sp>
        <p:sp>
          <p:nvSpPr>
            <p:cNvPr id="187405" name="Text Box 13"/>
            <p:cNvSpPr txBox="1">
              <a:spLocks noChangeArrowheads="1"/>
            </p:cNvSpPr>
            <p:nvPr/>
          </p:nvSpPr>
          <p:spPr bwMode="auto">
            <a:xfrm>
              <a:off x="4080" y="672"/>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3,666</a:t>
              </a:r>
            </a:p>
          </p:txBody>
        </p:sp>
        <p:sp>
          <p:nvSpPr>
            <p:cNvPr id="187406" name="Text Box 14"/>
            <p:cNvSpPr txBox="1">
              <a:spLocks noChangeArrowheads="1"/>
            </p:cNvSpPr>
            <p:nvPr/>
          </p:nvSpPr>
          <p:spPr bwMode="auto">
            <a:xfrm>
              <a:off x="4560" y="1296"/>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800" b="0" smtClean="0">
                  <a:solidFill>
                    <a:srgbClr val="000000"/>
                  </a:solidFill>
                </a:rPr>
                <a:t>195</a:t>
              </a:r>
            </a:p>
          </p:txBody>
        </p:sp>
      </p:grpSp>
      <p:sp>
        <p:nvSpPr>
          <p:cNvPr id="187400" name="Text Box 15"/>
          <p:cNvSpPr txBox="1">
            <a:spLocks noChangeArrowheads="1"/>
          </p:cNvSpPr>
          <p:nvPr/>
        </p:nvSpPr>
        <p:spPr bwMode="auto">
          <a:xfrm>
            <a:off x="4800600" y="476250"/>
            <a:ext cx="14716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600" b="0" smtClean="0">
                <a:solidFill>
                  <a:srgbClr val="000000"/>
                </a:solidFill>
              </a:rPr>
              <a:t>3,006 Intronic </a:t>
            </a:r>
          </a:p>
          <a:p>
            <a:pPr algn="l"/>
            <a:r>
              <a:rPr lang="en-US" sz="1600" b="0" smtClean="0">
                <a:solidFill>
                  <a:srgbClr val="000000"/>
                </a:solidFill>
              </a:rPr>
              <a:t>Proximal</a:t>
            </a:r>
            <a:endParaRPr lang="en-US" sz="2400" b="0" smtClean="0">
              <a:solidFill>
                <a:srgbClr val="000000"/>
              </a:solidFill>
            </a:endParaRPr>
          </a:p>
        </p:txBody>
      </p:sp>
      <p:sp>
        <p:nvSpPr>
          <p:cNvPr id="187401" name="Text Box 16"/>
          <p:cNvSpPr txBox="1">
            <a:spLocks noChangeArrowheads="1"/>
          </p:cNvSpPr>
          <p:nvPr/>
        </p:nvSpPr>
        <p:spPr bwMode="auto">
          <a:xfrm>
            <a:off x="950913" y="3127375"/>
            <a:ext cx="6300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2400" b="0" smtClean="0">
                <a:solidFill>
                  <a:srgbClr val="000000"/>
                </a:solidFill>
              </a:rPr>
              <a:t>Of the approx </a:t>
            </a:r>
            <a:r>
              <a:rPr lang="en-US" sz="2400" b="0" smtClean="0">
                <a:solidFill>
                  <a:srgbClr val="FF1200"/>
                </a:solidFill>
              </a:rPr>
              <a:t>7,000</a:t>
            </a:r>
            <a:r>
              <a:rPr lang="en-US" sz="2400" b="0" smtClean="0">
                <a:solidFill>
                  <a:srgbClr val="000000"/>
                </a:solidFill>
              </a:rPr>
              <a:t> Novel TARs	</a:t>
            </a:r>
          </a:p>
          <a:p>
            <a:pPr lvl="1" algn="l">
              <a:buFontTx/>
              <a:buChar char="•"/>
            </a:pPr>
            <a:r>
              <a:rPr lang="en-US" sz="2400" b="0" smtClean="0">
                <a:solidFill>
                  <a:srgbClr val="000000"/>
                </a:solidFill>
              </a:rPr>
              <a:t>    </a:t>
            </a:r>
            <a:r>
              <a:rPr lang="en-US" sz="2400" b="0" smtClean="0">
                <a:solidFill>
                  <a:srgbClr val="FF1200"/>
                </a:solidFill>
              </a:rPr>
              <a:t>955</a:t>
            </a:r>
            <a:r>
              <a:rPr lang="en-US" sz="2400" b="0" smtClean="0">
                <a:solidFill>
                  <a:srgbClr val="000000"/>
                </a:solidFill>
              </a:rPr>
              <a:t> are assigned to known genes</a:t>
            </a:r>
          </a:p>
          <a:p>
            <a:pPr lvl="1" algn="l">
              <a:buFontTx/>
              <a:buChar char="•"/>
            </a:pPr>
            <a:r>
              <a:rPr lang="en-US" sz="2400" b="0" smtClean="0">
                <a:solidFill>
                  <a:srgbClr val="000000"/>
                </a:solidFill>
              </a:rPr>
              <a:t> </a:t>
            </a:r>
            <a:r>
              <a:rPr lang="en-US" sz="2400" b="0" smtClean="0">
                <a:solidFill>
                  <a:srgbClr val="FF1200"/>
                </a:solidFill>
              </a:rPr>
              <a:t>1,463</a:t>
            </a:r>
            <a:r>
              <a:rPr lang="en-US" sz="2400" b="0" smtClean="0">
                <a:solidFill>
                  <a:srgbClr val="000000"/>
                </a:solidFill>
              </a:rPr>
              <a:t> are clustered into ~</a:t>
            </a:r>
            <a:r>
              <a:rPr lang="en-US" sz="2400" b="0" smtClean="0">
                <a:solidFill>
                  <a:srgbClr val="FF1200"/>
                </a:solidFill>
              </a:rPr>
              <a:t>200</a:t>
            </a:r>
            <a:r>
              <a:rPr lang="en-US" sz="2400" b="0" smtClean="0">
                <a:solidFill>
                  <a:srgbClr val="000000"/>
                </a:solidFill>
              </a:rPr>
              <a:t> Novel Loci</a:t>
            </a:r>
          </a:p>
        </p:txBody>
      </p:sp>
      <p:sp>
        <p:nvSpPr>
          <p:cNvPr id="187402" name="Rectangle 17"/>
          <p:cNvSpPr>
            <a:spLocks noGrp="1" noChangeArrowheads="1"/>
          </p:cNvSpPr>
          <p:nvPr>
            <p:ph type="body" idx="1"/>
          </p:nvPr>
        </p:nvSpPr>
        <p:spPr>
          <a:xfrm>
            <a:off x="1054100" y="4559300"/>
            <a:ext cx="6516688" cy="2044700"/>
          </a:xfrm>
        </p:spPr>
        <p:txBody>
          <a:bodyPr/>
          <a:lstStyle/>
          <a:p>
            <a:pPr marL="0" indent="0" eaLnBrk="1" hangingPunct="1"/>
            <a:r>
              <a:rPr lang="en-US" sz="2000">
                <a:latin typeface="Arial" charset="0"/>
                <a:ea typeface="ＭＳ Ｐゴシック" charset="0"/>
                <a:cs typeface="ＭＳ Ｐゴシック" charset="0"/>
              </a:rPr>
              <a:t>DART Classification has been experimentally validated with some small scale experiments </a:t>
            </a:r>
          </a:p>
          <a:p>
            <a:pPr marL="342900" lvl="1" eaLnBrk="1" hangingPunct="1"/>
            <a:r>
              <a:rPr lang="en-US" sz="1400">
                <a:latin typeface="Arial" charset="0"/>
                <a:ea typeface="ＭＳ Ｐゴシック" charset="0"/>
              </a:rPr>
              <a:t>RT-PCR &amp; Sequencing</a:t>
            </a:r>
          </a:p>
          <a:p>
            <a:pPr marL="342900" lvl="1" eaLnBrk="1" hangingPunct="1"/>
            <a:r>
              <a:rPr lang="en-US" sz="1400">
                <a:latin typeface="Arial" charset="0"/>
                <a:ea typeface="ＭＳ Ｐゴシック" charset="0"/>
              </a:rPr>
              <a:t>18/46 (39%) confirmed by RT-PCR </a:t>
            </a:r>
          </a:p>
          <a:p>
            <a:pPr marL="342900" lvl="1" eaLnBrk="1" hangingPunct="1"/>
            <a:r>
              <a:rPr lang="en-US" sz="1400">
                <a:latin typeface="Arial" charset="0"/>
                <a:ea typeface="ＭＳ Ｐゴシック" charset="0"/>
              </a:rPr>
              <a:t>4/5 Sequenced Products Map uniquely to correct genomic region</a:t>
            </a:r>
          </a:p>
        </p:txBody>
      </p:sp>
    </p:spTree>
    <p:extLst>
      <p:ext uri="{BB962C8B-B14F-4D97-AF65-F5344CB8AC3E}">
        <p14:creationId xmlns:p14="http://schemas.microsoft.com/office/powerpoint/2010/main" val="864633291"/>
      </p:ext>
    </p:extLst>
  </p:cSld>
  <p:clrMapOvr>
    <a:masterClrMapping/>
  </p:clrMapOvr>
  <p:transition xmlns:p14="http://schemas.microsoft.com/office/powerpoint/2010/main" advTm="3167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idx="1"/>
          </p:nvPr>
        </p:nvSpPr>
        <p:spPr>
          <a:xfrm>
            <a:off x="228600" y="762000"/>
            <a:ext cx="3565525" cy="5105400"/>
          </a:xfrm>
        </p:spPr>
        <p:txBody>
          <a:bodyPr/>
          <a:lstStyle/>
          <a:p>
            <a:pPr marL="0" indent="0" eaLnBrk="1" hangingPunct="1">
              <a:buFontTx/>
              <a:buNone/>
            </a:pPr>
            <a:r>
              <a:rPr lang="en-US">
                <a:latin typeface="Arial" charset="0"/>
                <a:ea typeface="ＭＳ Ｐゴシック" charset="0"/>
                <a:cs typeface="ＭＳ Ｐゴシック" charset="0"/>
              </a:rPr>
              <a:t>DART Classification has been experimentally validated with some small scale experiment </a:t>
            </a:r>
          </a:p>
          <a:p>
            <a:pPr marL="342900" lvl="1" eaLnBrk="1" hangingPunct="1"/>
            <a:r>
              <a:rPr lang="en-US" sz="1800">
                <a:latin typeface="Arial" charset="0"/>
                <a:ea typeface="ＭＳ Ｐゴシック" charset="0"/>
              </a:rPr>
              <a:t>RT-PCR &amp; Sequencing</a:t>
            </a:r>
          </a:p>
          <a:p>
            <a:pPr marL="0" indent="0" eaLnBrk="1" hangingPunct="1">
              <a:buFontTx/>
              <a:buNone/>
            </a:pPr>
            <a:endParaRPr lang="en-US">
              <a:latin typeface="Arial" charset="0"/>
              <a:ea typeface="ＭＳ Ｐゴシック" charset="0"/>
              <a:cs typeface="ＭＳ Ｐゴシック" charset="0"/>
            </a:endParaRPr>
          </a:p>
          <a:p>
            <a:pPr marL="0" indent="0" eaLnBrk="1" hangingPunct="1">
              <a:buFontTx/>
              <a:buNone/>
            </a:pPr>
            <a:r>
              <a:rPr lang="en-US">
                <a:latin typeface="Arial" charset="0"/>
                <a:ea typeface="ＭＳ Ｐゴシック" charset="0"/>
                <a:cs typeface="ＭＳ Ｐゴシック" charset="0"/>
              </a:rPr>
              <a:t>Results:</a:t>
            </a:r>
          </a:p>
          <a:p>
            <a:pPr marL="0" indent="0" eaLnBrk="1" hangingPunct="1">
              <a:buFontTx/>
              <a:buNone/>
            </a:pPr>
            <a:r>
              <a:rPr lang="en-US">
                <a:latin typeface="Arial" charset="0"/>
                <a:ea typeface="ＭＳ Ｐゴシック" charset="0"/>
                <a:cs typeface="ＭＳ Ｐゴシック" charset="0"/>
              </a:rPr>
              <a:t>18/46 (39%) confirmed by RT-PCR </a:t>
            </a:r>
          </a:p>
          <a:p>
            <a:pPr marL="0" indent="0" eaLnBrk="1" hangingPunct="1">
              <a:buFontTx/>
              <a:buNone/>
            </a:pPr>
            <a:r>
              <a:rPr lang="en-US">
                <a:latin typeface="Arial" charset="0"/>
                <a:ea typeface="ＭＳ Ｐゴシック" charset="0"/>
                <a:cs typeface="ＭＳ Ｐゴシック" charset="0"/>
              </a:rPr>
              <a:t>4/5 Sequenced Products Map uniquely to correct genomic region</a:t>
            </a:r>
          </a:p>
        </p:txBody>
      </p:sp>
      <p:sp>
        <p:nvSpPr>
          <p:cNvPr id="189443" name="Slide Number Placeholder 5"/>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C21E7DBF-D8A4-2D47-9A1F-96E7D98CAC0E}" type="slidenum">
              <a:rPr lang="en-US" smtClean="0">
                <a:solidFill>
                  <a:srgbClr val="FFFFFF"/>
                </a:solidFill>
              </a:rPr>
              <a:pPr algn="l"/>
              <a:t>32</a:t>
            </a:fld>
            <a:endParaRPr lang="en-US" smtClean="0">
              <a:solidFill>
                <a:srgbClr val="FFFFFF"/>
              </a:solidFill>
            </a:endParaRPr>
          </a:p>
        </p:txBody>
      </p:sp>
      <p:pic>
        <p:nvPicPr>
          <p:cNvPr id="189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
            <a:ext cx="47847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374900"/>
            <a:ext cx="50292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 Box 5"/>
          <p:cNvSpPr txBox="1">
            <a:spLocks noChangeArrowheads="1"/>
          </p:cNvSpPr>
          <p:nvPr/>
        </p:nvSpPr>
        <p:spPr bwMode="auto">
          <a:xfrm>
            <a:off x="228600" y="6324600"/>
            <a:ext cx="401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r>
              <a:rPr lang="en-US" sz="1600" b="0" smtClean="0">
                <a:solidFill>
                  <a:srgbClr val="3333CC"/>
                </a:solidFill>
              </a:rPr>
              <a:t>Rozowsky et al. Genome Research (2007)</a:t>
            </a:r>
          </a:p>
        </p:txBody>
      </p:sp>
    </p:spTree>
    <p:extLst>
      <p:ext uri="{BB962C8B-B14F-4D97-AF65-F5344CB8AC3E}">
        <p14:creationId xmlns:p14="http://schemas.microsoft.com/office/powerpoint/2010/main" val="297911962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1"/>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799DF00D-B9FF-9349-9D8B-02D4001F5B09}" type="slidenum">
              <a:rPr lang="en-US" smtClean="0">
                <a:solidFill>
                  <a:srgbClr val="FFFFFF"/>
                </a:solidFill>
              </a:rPr>
              <a:pPr algn="l"/>
              <a:t>33</a:t>
            </a:fld>
            <a:r>
              <a:rPr lang="en-US" smtClean="0">
                <a:solidFill>
                  <a:srgbClr val="FFFFFF"/>
                </a:solidFill>
              </a:rPr>
              <a:t>   (c) Mark Gerstein, 2002, Yale, bioinfo.mbb.yale.edu</a:t>
            </a:r>
          </a:p>
        </p:txBody>
      </p:sp>
      <p:pic>
        <p:nvPicPr>
          <p:cNvPr id="191491" name="Picture 2"/>
          <p:cNvPicPr>
            <a:picLocks noChangeAspect="1" noChangeArrowheads="1"/>
          </p:cNvPicPr>
          <p:nvPr/>
        </p:nvPicPr>
        <p:blipFill>
          <a:blip r:embed="rId2">
            <a:extLst>
              <a:ext uri="{28A0092B-C50C-407E-A947-70E740481C1C}">
                <a14:useLocalDpi xmlns:a14="http://schemas.microsoft.com/office/drawing/2010/main" val="0"/>
              </a:ext>
            </a:extLst>
          </a:blip>
          <a:srcRect r="49606"/>
          <a:stretch>
            <a:fillRect/>
          </a:stretch>
        </p:blipFill>
        <p:spPr bwMode="auto">
          <a:xfrm>
            <a:off x="4419600" y="1444625"/>
            <a:ext cx="4125913"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p:cNvSpPr txBox="1">
            <a:spLocks noChangeArrowheads="1"/>
          </p:cNvSpPr>
          <p:nvPr/>
        </p:nvSpPr>
        <p:spPr bwMode="auto">
          <a:xfrm>
            <a:off x="4246563" y="100013"/>
            <a:ext cx="46688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lgn="ctr" defTabSz="457200" eaLnBrk="0" hangingPunct="0">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cs typeface="ＭＳ Ｐゴシック" charset="0"/>
              </a:defRPr>
            </a:lvl1pPr>
            <a:lvl2pPr marL="37931725" indent="-37474525" algn="ctr" defTabSz="457200" eaLnBrk="0" hangingPunct="0">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2pPr>
            <a:lvl3pPr eaLnBrk="0" hangingPunct="0">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3pPr>
            <a:lvl4pPr eaLnBrk="0" hangingPunct="0">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4pPr>
            <a:lvl5pPr eaLnBrk="0" hangingPunct="0">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 pos="7239000" algn="l"/>
                <a:tab pos="7962900" algn="l"/>
                <a:tab pos="8686800" algn="l"/>
              </a:tabLst>
              <a:defRPr sz="1200" b="1">
                <a:solidFill>
                  <a:schemeClr val="tx1"/>
                </a:solidFill>
                <a:latin typeface="Arial" charset="0"/>
                <a:ea typeface="ＭＳ Ｐゴシック" charset="0"/>
              </a:defRPr>
            </a:lvl9pPr>
          </a:lstStyle>
          <a:p>
            <a:pPr eaLnBrk="1" hangingPunct="1">
              <a:lnSpc>
                <a:spcPct val="97000"/>
              </a:lnSpc>
              <a:buClr>
                <a:srgbClr val="000000"/>
              </a:buClr>
              <a:buSzPct val="45000"/>
              <a:buFont typeface="StarSymbol" charset="0"/>
              <a:buNone/>
            </a:pPr>
            <a:r>
              <a:rPr lang="en-GB" sz="1800" smtClean="0">
                <a:solidFill>
                  <a:srgbClr val="000000"/>
                </a:solidFill>
                <a:latin typeface="Calibri" charset="0"/>
              </a:rPr>
              <a:t>Overlap of predicted structured RNAs with the union of TARs/Transfrags and the "moderate" set of sequence-constrained elements</a:t>
            </a:r>
          </a:p>
        </p:txBody>
      </p:sp>
      <p:sp>
        <p:nvSpPr>
          <p:cNvPr id="191493" name="Text Box 3"/>
          <p:cNvSpPr txBox="1">
            <a:spLocks noChangeArrowheads="1"/>
          </p:cNvSpPr>
          <p:nvPr/>
        </p:nvSpPr>
        <p:spPr bwMode="auto">
          <a:xfrm>
            <a:off x="4232275" y="5634038"/>
            <a:ext cx="43132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457200" eaLnBrk="0" hangingPunct="0">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cs typeface="ＭＳ Ｐゴシック" charset="0"/>
              </a:defRPr>
            </a:lvl1pPr>
            <a:lvl2pPr marL="37931725" indent="-37474525" algn="ctr" defTabSz="457200" eaLnBrk="0" hangingPunct="0">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2pPr>
            <a:lvl3pPr eaLnBrk="0" hangingPunct="0">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3pPr>
            <a:lvl4pPr eaLnBrk="0" hangingPunct="0">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4pPr>
            <a:lvl5pPr eaLnBrk="0" hangingPunct="0">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 pos="3617913" algn="l"/>
                <a:tab pos="4341813" algn="l"/>
                <a:tab pos="5065713" algn="l"/>
                <a:tab pos="5791200" algn="l"/>
                <a:tab pos="6515100" algn="l"/>
              </a:tabLst>
              <a:defRPr sz="1200" b="1">
                <a:solidFill>
                  <a:schemeClr val="tx1"/>
                </a:solidFill>
                <a:latin typeface="Arial" charset="0"/>
                <a:ea typeface="ＭＳ Ｐゴシック" charset="0"/>
              </a:defRPr>
            </a:lvl9pPr>
          </a:lstStyle>
          <a:p>
            <a:pPr eaLnBrk="1" hangingPunct="1">
              <a:lnSpc>
                <a:spcPct val="97000"/>
              </a:lnSpc>
              <a:buClr>
                <a:srgbClr val="000000"/>
              </a:buClr>
              <a:buSzPct val="45000"/>
              <a:buFont typeface="StarSymbol" charset="0"/>
              <a:buNone/>
            </a:pPr>
            <a:r>
              <a:rPr lang="en-GB" sz="1800" b="0" smtClean="0">
                <a:solidFill>
                  <a:srgbClr val="000000"/>
                </a:solidFill>
                <a:latin typeface="Calibri" charset="0"/>
              </a:rPr>
              <a:t>Stefan Washietl, Jakob Pedersen, Jan Korbel  </a:t>
            </a:r>
            <a:r>
              <a:rPr lang="en-GB" sz="1800" b="0" i="1" smtClean="0">
                <a:solidFill>
                  <a:srgbClr val="000000"/>
                </a:solidFill>
                <a:latin typeface="Calibri" charset="0"/>
              </a:rPr>
              <a:t>et al.</a:t>
            </a:r>
            <a:r>
              <a:rPr lang="en-GB" sz="1800" b="0" smtClean="0">
                <a:solidFill>
                  <a:srgbClr val="000000"/>
                </a:solidFill>
                <a:latin typeface="Calibri" charset="0"/>
              </a:rPr>
              <a:t> (2007) </a:t>
            </a:r>
            <a:r>
              <a:rPr lang="en-GB" sz="1800" b="0" i="1" smtClean="0">
                <a:solidFill>
                  <a:srgbClr val="000000"/>
                </a:solidFill>
                <a:latin typeface="Calibri" charset="0"/>
              </a:rPr>
              <a:t>Genome Res </a:t>
            </a:r>
            <a:r>
              <a:rPr lang="en-GB" sz="1800" b="0" smtClean="0">
                <a:solidFill>
                  <a:srgbClr val="000000"/>
                </a:solidFill>
                <a:latin typeface="Calibri" charset="0"/>
              </a:rPr>
              <a:t>17:852-864</a:t>
            </a:r>
          </a:p>
        </p:txBody>
      </p:sp>
      <p:pic>
        <p:nvPicPr>
          <p:cNvPr id="1914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422400"/>
            <a:ext cx="19970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 Box 8"/>
          <p:cNvSpPr txBox="1">
            <a:spLocks noChangeArrowheads="1"/>
          </p:cNvSpPr>
          <p:nvPr/>
        </p:nvSpPr>
        <p:spPr bwMode="auto">
          <a:xfrm>
            <a:off x="381000" y="5559425"/>
            <a:ext cx="3733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lgn="ctr" defTabSz="457200" eaLnBrk="0" hangingPunct="0">
              <a:defRPr sz="1200" b="1">
                <a:solidFill>
                  <a:schemeClr val="tx1"/>
                </a:solidFill>
                <a:latin typeface="Arial" charset="0"/>
                <a:ea typeface="ＭＳ Ｐゴシック" charset="0"/>
                <a:cs typeface="ＭＳ Ｐゴシック" charset="0"/>
              </a:defRPr>
            </a:lvl1pPr>
            <a:lvl2pPr marL="37931725" indent="-37474525" algn="ctr" defTabSz="457200"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smtClean="0">
                <a:solidFill>
                  <a:srgbClr val="000000"/>
                </a:solidFill>
              </a:rPr>
              <a:t>[&gt;700 candidate structured RNAs predicted in 1% of the reference genome]</a:t>
            </a:r>
          </a:p>
          <a:p>
            <a:pPr eaLnBrk="1" hangingPunct="1"/>
            <a:endParaRPr lang="en-US" sz="1800" b="0" smtClean="0">
              <a:solidFill>
                <a:srgbClr val="000000"/>
              </a:solidFill>
            </a:endParaRPr>
          </a:p>
        </p:txBody>
      </p:sp>
      <p:sp>
        <p:nvSpPr>
          <p:cNvPr id="191496" name="Rectangle 26"/>
          <p:cNvSpPr>
            <a:spLocks noChangeArrowheads="1"/>
          </p:cNvSpPr>
          <p:nvPr/>
        </p:nvSpPr>
        <p:spPr bwMode="auto">
          <a:xfrm>
            <a:off x="-152400" y="3429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defTabSz="457200"/>
            <a:r>
              <a:rPr lang="en-US" sz="1800" smtClean="0">
                <a:solidFill>
                  <a:srgbClr val="000000"/>
                </a:solidFill>
              </a:rPr>
              <a:t>Example predicted </a:t>
            </a:r>
          </a:p>
          <a:p>
            <a:pPr algn="ctr" defTabSz="457200"/>
            <a:r>
              <a:rPr lang="en-US" sz="1800" smtClean="0">
                <a:solidFill>
                  <a:srgbClr val="000000"/>
                </a:solidFill>
              </a:rPr>
              <a:t>structured RNAs (using RNAz)</a:t>
            </a:r>
          </a:p>
        </p:txBody>
      </p:sp>
    </p:spTree>
    <p:extLst>
      <p:ext uri="{BB962C8B-B14F-4D97-AF65-F5344CB8AC3E}">
        <p14:creationId xmlns:p14="http://schemas.microsoft.com/office/powerpoint/2010/main" val="116861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36</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37</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39</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7" descr="abell1689_hs-2003-01-a-4x3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Title 1"/>
          <p:cNvSpPr>
            <a:spLocks noGrp="1"/>
          </p:cNvSpPr>
          <p:nvPr>
            <p:ph type="title"/>
          </p:nvPr>
        </p:nvSpPr>
        <p:spPr/>
        <p:txBody>
          <a:bodyPr/>
          <a:lstStyle/>
          <a:p>
            <a:pPr eaLnBrk="1" hangingPunct="1"/>
            <a:r>
              <a:rPr lang="en-US">
                <a:solidFill>
                  <a:srgbClr val="CEBF7C"/>
                </a:solidFill>
                <a:latin typeface="Helvetica" charset="0"/>
                <a:ea typeface="ＭＳ Ｐゴシック" charset="0"/>
                <a:cs typeface="Helvetica" charset="0"/>
              </a:rPr>
              <a:t>Importance of </a:t>
            </a:r>
            <a:br>
              <a:rPr lang="en-US">
                <a:solidFill>
                  <a:srgbClr val="CEBF7C"/>
                </a:solidFill>
                <a:latin typeface="Helvetica" charset="0"/>
                <a:ea typeface="ＭＳ Ｐゴシック" charset="0"/>
                <a:cs typeface="Helvetica" charset="0"/>
              </a:rPr>
            </a:br>
            <a:r>
              <a:rPr lang="en-US">
                <a:solidFill>
                  <a:srgbClr val="CEBF7C"/>
                </a:solidFill>
                <a:latin typeface="Helvetica" charset="0"/>
                <a:ea typeface="ＭＳ Ｐゴシック" charset="0"/>
                <a:cs typeface="Helvetica" charset="0"/>
              </a:rPr>
              <a:t>Dark Matter of the Genome</a:t>
            </a:r>
          </a:p>
        </p:txBody>
      </p:sp>
      <p:sp>
        <p:nvSpPr>
          <p:cNvPr id="380931" name="Content Placeholder 2"/>
          <p:cNvSpPr>
            <a:spLocks noGrp="1"/>
          </p:cNvSpPr>
          <p:nvPr>
            <p:ph idx="1"/>
          </p:nvPr>
        </p:nvSpPr>
        <p:spPr>
          <a:xfrm>
            <a:off x="1289050" y="1830388"/>
            <a:ext cx="6505575" cy="2963862"/>
          </a:xfrm>
          <a:solidFill>
            <a:srgbClr val="3D311F">
              <a:alpha val="59999"/>
            </a:srgbClr>
          </a:solidFill>
        </p:spPr>
        <p:txBody>
          <a:bodyPr/>
          <a:lstStyle/>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Non-coding regions contain the control elements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for coding regions.</a:t>
            </a:r>
          </a:p>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Some non-coding regions are functional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&amp; are pervasively transcribed.</a:t>
            </a:r>
          </a:p>
          <a:p>
            <a:pPr lvl="1" eaLnBrk="1" hangingPunct="1"/>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Molecular Fossils</a:t>
            </a:r>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 in the non-coding genome </a:t>
            </a:r>
            <a:br>
              <a:rPr lang="en-US" altLang="ja-JP" sz="1600" b="1">
                <a:solidFill>
                  <a:srgbClr val="CEBF7C"/>
                </a:solidFill>
                <a:latin typeface="Helvetica" charset="0"/>
                <a:ea typeface="ＭＳ Ｐゴシック" charset="0"/>
                <a:cs typeface="Helvetica" charset="0"/>
              </a:rPr>
            </a:br>
            <a:r>
              <a:rPr lang="en-US" altLang="ja-JP" sz="1600" b="1">
                <a:solidFill>
                  <a:srgbClr val="CEBF7C"/>
                </a:solidFill>
                <a:latin typeface="Helvetica" charset="0"/>
                <a:ea typeface="ＭＳ Ｐゴシック" charset="0"/>
                <a:cs typeface="Helvetica" charset="0"/>
              </a:rPr>
              <a:t>represent a historical record of the genome</a:t>
            </a:r>
          </a:p>
          <a:p>
            <a:pPr lvl="1" eaLnBrk="1" hangingPunct="1"/>
            <a:r>
              <a:rPr lang="en-US" sz="1600" b="1">
                <a:solidFill>
                  <a:srgbClr val="CEBF7C"/>
                </a:solidFill>
                <a:latin typeface="Helvetica" charset="0"/>
                <a:ea typeface="ＭＳ Ｐゴシック" charset="0"/>
                <a:cs typeface="Helvetica" charset="0"/>
              </a:rPr>
              <a:t>Most disease-associated mutations (e.g. GWAS hits)</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 are in non-coding regions.</a:t>
            </a:r>
            <a:endParaRPr lang="en-US" sz="20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p:txBody>
      </p:sp>
      <p:sp>
        <p:nvSpPr>
          <p:cNvPr id="380932" name="TextBox 5"/>
          <p:cNvSpPr txBox="1">
            <a:spLocks noChangeArrowheads="1"/>
          </p:cNvSpPr>
          <p:nvPr/>
        </p:nvSpPr>
        <p:spPr bwMode="auto">
          <a:xfrm>
            <a:off x="0" y="6550025"/>
            <a:ext cx="662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CEBF7C"/>
                </a:solidFill>
                <a:latin typeface="Helvetica" charset="0"/>
                <a:cs typeface="Helvetica" charset="0"/>
              </a:rPr>
              <a:t>[Gravitational lensing by dark matter in Abell 1689 – HST (NASA, ESA)]</a:t>
            </a:r>
          </a:p>
        </p:txBody>
      </p:sp>
    </p:spTree>
    <p:extLst>
      <p:ext uri="{BB962C8B-B14F-4D97-AF65-F5344CB8AC3E}">
        <p14:creationId xmlns:p14="http://schemas.microsoft.com/office/powerpoint/2010/main" val="1446163790"/>
      </p:ext>
    </p:extLst>
  </p:cSld>
  <p:clrMapOvr>
    <a:masterClrMapping/>
  </p:clrMapOvr>
  <p:transition xmlns:p14="http://schemas.microsoft.com/office/powerpoint/2010/main" advTm="57153"/>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0499864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cs typeface="+mn-cs"/>
              </a:rPr>
              <a:t>[Mighell et al. </a:t>
            </a:r>
            <a:r>
              <a:rPr lang="en-US" altLang="en-US" b="0" i="1">
                <a:solidFill>
                  <a:srgbClr val="000000"/>
                </a:solidFill>
                <a:latin typeface="Helvetica" charset="0"/>
                <a:cs typeface="+mn-cs"/>
              </a:rPr>
              <a:t>FEBS Letts</a:t>
            </a:r>
            <a:r>
              <a:rPr lang="en-US" altLang="en-US" b="0">
                <a:solidFill>
                  <a:srgbClr val="000000"/>
                </a:solidFill>
                <a:latin typeface="Helvetica" charset="0"/>
                <a:cs typeface="+mn-cs"/>
              </a:rPr>
              <a:t>,  2000]</a:t>
            </a:r>
          </a:p>
        </p:txBody>
      </p:sp>
    </p:spTree>
    <p:extLst>
      <p:ext uri="{BB962C8B-B14F-4D97-AF65-F5344CB8AC3E}">
        <p14:creationId xmlns:p14="http://schemas.microsoft.com/office/powerpoint/2010/main" val="4128997404"/>
      </p:ext>
    </p:extLst>
  </p:cSld>
  <p:clrMapOvr>
    <a:masterClrMapping/>
  </p:clrMapOvr>
  <p:transition xmlns:p14="http://schemas.microsoft.com/office/powerpoint/2010/main" advTm="3385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88322972"/>
      </p:ext>
    </p:extLst>
  </p:cSld>
  <p:clrMapOvr>
    <a:masterClrMapping/>
  </p:clrMapOvr>
  <p:transition xmlns:p14="http://schemas.microsoft.com/office/powerpoint/2010/main" advTm="1929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cs typeface="+mn-cs"/>
              </a:rPr>
              <a:t>[Gerstein &amp; Zheng. Sci Am 295: 48 (2006).]</a:t>
            </a:r>
          </a:p>
        </p:txBody>
      </p:sp>
    </p:spTree>
    <p:extLst>
      <p:ext uri="{BB962C8B-B14F-4D97-AF65-F5344CB8AC3E}">
        <p14:creationId xmlns:p14="http://schemas.microsoft.com/office/powerpoint/2010/main" val="1224694693"/>
      </p:ext>
    </p:extLst>
  </p:cSld>
  <p:clrMapOvr>
    <a:masterClrMapping/>
  </p:clrMapOvr>
  <p:transition xmlns:p14="http://schemas.microsoft.com/office/powerpoint/2010/main" advTm="45002"/>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Protein</a:t>
            </a:r>
          </a:p>
          <a:p>
            <a:pPr eaLnBrk="1" hangingPunct="1"/>
            <a:r>
              <a:rPr lang="en-US" altLang="en-US" b="0">
                <a:solidFill>
                  <a:srgbClr val="000000"/>
                </a:solidFill>
                <a:latin typeface="Helvetica" charset="0"/>
                <a:cs typeface="+mn-cs"/>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Reference</a:t>
            </a:r>
          </a:p>
          <a:p>
            <a:pPr eaLnBrk="1" hangingPunct="1"/>
            <a:r>
              <a:rPr lang="en-US" altLang="en-US" b="0">
                <a:solidFill>
                  <a:srgbClr val="000000"/>
                </a:solidFill>
                <a:latin typeface="Helvetica" charset="0"/>
                <a:cs typeface="+mn-cs"/>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Eliminate redundant hits</a:t>
            </a:r>
          </a:p>
          <a:p>
            <a:pPr algn="ctr" eaLnBrk="1" hangingPunct="1"/>
            <a:r>
              <a:rPr lang="en-US" altLang="en-US" b="0">
                <a:solidFill>
                  <a:srgbClr val="000000"/>
                </a:solidFill>
                <a:latin typeface="Helvetica" charset="0"/>
                <a:cs typeface="+mn-cs"/>
              </a:rPr>
              <a:t>Remove hits overlapping exon</a:t>
            </a:r>
          </a:p>
          <a:p>
            <a:pPr algn="ctr" eaLnBrk="1" hangingPunct="1"/>
            <a:endParaRPr lang="en-US" altLang="en-US" b="0">
              <a:solidFill>
                <a:srgbClr val="000000"/>
              </a:solidFill>
              <a:latin typeface="Helvetica" charset="0"/>
              <a:cs typeface="+mn-cs"/>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Merge hits and identify parents</a:t>
            </a:r>
          </a:p>
          <a:p>
            <a:pPr algn="ctr" eaLnBrk="1" hangingPunct="1"/>
            <a:endParaRPr lang="en-US" altLang="en-US" b="0">
              <a:solidFill>
                <a:srgbClr val="000000"/>
              </a:solidFill>
              <a:latin typeface="Helvetica" charset="0"/>
              <a:cs typeface="+mn-cs"/>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FASTA re-alignment</a:t>
            </a:r>
          </a:p>
          <a:p>
            <a:pPr algn="ctr" eaLnBrk="1" hangingPunct="1"/>
            <a:endParaRPr lang="en-US" altLang="en-US" b="0">
              <a:solidFill>
                <a:srgbClr val="000000"/>
              </a:solidFill>
              <a:latin typeface="Helvetica" charset="0"/>
              <a:cs typeface="+mn-cs"/>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Processed</a:t>
            </a:r>
          </a:p>
          <a:p>
            <a:pPr algn="ctr" eaLnBrk="1" hangingPunct="1"/>
            <a:r>
              <a:rPr lang="en-US" altLang="en-US" b="0">
                <a:solidFill>
                  <a:srgbClr val="000000"/>
                </a:solidFill>
                <a:latin typeface="Helvetica" charset="0"/>
                <a:cs typeface="+mn-cs"/>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Duplicated</a:t>
            </a:r>
          </a:p>
          <a:p>
            <a:pPr algn="ctr" eaLnBrk="1" hangingPunct="1"/>
            <a:r>
              <a:rPr lang="en-US" altLang="en-US" b="0">
                <a:solidFill>
                  <a:srgbClr val="000000"/>
                </a:solidFill>
                <a:latin typeface="Helvetica" charset="0"/>
                <a:cs typeface="+mn-cs"/>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cs typeface="+mn-cs"/>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cs typeface="Helvetica"/>
                </a:rPr>
                <a:t>1000G</a:t>
              </a:r>
              <a:endParaRPr lang="en-US" sz="1400" b="0" dirty="0">
                <a:solidFill>
                  <a:prstClr val="black"/>
                </a:solidFill>
                <a:latin typeface="Helvetica"/>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cs typeface="Helvetica"/>
                </a:rPr>
                <a:t>ENCODE</a:t>
              </a:r>
              <a:endParaRPr lang="en-US" sz="1400" b="0" dirty="0">
                <a:solidFill>
                  <a:prstClr val="black"/>
                </a:solidFill>
                <a:latin typeface="Helvetica"/>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14,206</a:t>
              </a:r>
              <a:endParaRPr lang="en-US" sz="1400" b="0" dirty="0">
                <a:solidFill>
                  <a:prstClr val="black"/>
                </a:solidFill>
                <a:latin typeface="Arial"/>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16,653</a:t>
              </a:r>
              <a:endParaRPr lang="en-US" sz="1400" b="0" dirty="0">
                <a:solidFill>
                  <a:prstClr val="black"/>
                </a:solidFill>
                <a:latin typeface="Arial"/>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14,520</a:t>
              </a:r>
              <a:endParaRPr lang="en-US" sz="1400" b="0" dirty="0">
                <a:solidFill>
                  <a:prstClr val="black"/>
                </a:solidFill>
                <a:latin typeface="Arial"/>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9,772</a:t>
              </a:r>
              <a:endParaRPr lang="en-US" sz="1400" b="0" dirty="0">
                <a:solidFill>
                  <a:prstClr val="black"/>
                </a:solidFill>
                <a:latin typeface="Arial"/>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8,859</a:t>
              </a:r>
              <a:endParaRPr lang="en-US" sz="1400" b="0" dirty="0">
                <a:solidFill>
                  <a:prstClr val="black"/>
                </a:solidFill>
                <a:latin typeface="Arial"/>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5,347</a:t>
              </a:r>
              <a:endParaRPr lang="en-US" sz="1400" b="0" dirty="0">
                <a:solidFill>
                  <a:prstClr val="black"/>
                </a:solidFill>
                <a:latin typeface="Arial"/>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913</a:t>
              </a:r>
              <a:endParaRPr lang="en-US" sz="1400" b="0" dirty="0">
                <a:solidFill>
                  <a:prstClr val="black"/>
                </a:solidFill>
                <a:latin typeface="Arial"/>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cs typeface="Symbol" charset="2"/>
                </a:rPr>
                <a:t>D</a:t>
              </a:r>
              <a:r>
                <a:rPr lang="en-GB" dirty="0">
                  <a:solidFill>
                    <a:prstClr val="black"/>
                  </a:solidFill>
                  <a:latin typeface="Helvetica"/>
                  <a:cs typeface="Helvetica"/>
                </a:rPr>
                <a:t>2-way</a:t>
              </a:r>
              <a:endParaRPr lang="en-US" dirty="0">
                <a:solidFill>
                  <a:prstClr val="black"/>
                </a:solidFill>
                <a:latin typeface="Helvetica"/>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cs typeface="+mn-cs"/>
              </a:rPr>
              <a:t>[Pei et al., GenomeBiology (2012, 13:</a:t>
            </a:r>
            <a:r>
              <a:rPr lang="en-US" altLang="en-US">
                <a:solidFill>
                  <a:srgbClr val="BFBFBF"/>
                </a:solidFill>
                <a:latin typeface="Helvetica" charset="0"/>
                <a:cs typeface="+mn-cs"/>
              </a:rPr>
              <a:t>R51</a:t>
            </a:r>
            <a:r>
              <a:rPr lang="en-US" altLang="en-US" b="0">
                <a:solidFill>
                  <a:srgbClr val="BFBFBF"/>
                </a:solidFill>
                <a:latin typeface="Helvetica" charset="0"/>
                <a:cs typeface="+mn-cs"/>
              </a:rPr>
              <a:t>)]</a:t>
            </a:r>
          </a:p>
        </p:txBody>
      </p:sp>
    </p:spTree>
    <p:extLst>
      <p:ext uri="{BB962C8B-B14F-4D97-AF65-F5344CB8AC3E}">
        <p14:creationId xmlns:p14="http://schemas.microsoft.com/office/powerpoint/2010/main" val="405416982"/>
      </p:ext>
    </p:extLst>
  </p:cSld>
  <p:clrMapOvr>
    <a:masterClrMapping/>
  </p:clrMapOvr>
  <p:transition xmlns:p14="http://schemas.microsoft.com/office/powerpoint/2010/main" spd="slow" advTm="47527"/>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cs typeface="+mn-cs"/>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endParaRPr lang="en-US" altLang="en-US" sz="1400">
              <a:solidFill>
                <a:srgbClr val="000000"/>
              </a:solidFill>
              <a:cs typeface="+mn-cs"/>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Large numbers of processed GAPDH pseudogenes in mammals comprise one of the biggest families but numbers not obviously correlated with mRNA abundance.</a:t>
            </a:r>
          </a:p>
        </p:txBody>
      </p:sp>
    </p:spTree>
    <p:extLst>
      <p:ext uri="{BB962C8B-B14F-4D97-AF65-F5344CB8AC3E}">
        <p14:creationId xmlns:p14="http://schemas.microsoft.com/office/powerpoint/2010/main" val="4166982935"/>
      </p:ext>
    </p:extLst>
  </p:cSld>
  <p:clrMapOvr>
    <a:masterClrMapping/>
  </p:clrMapOvr>
  <p:transition xmlns:p14="http://schemas.microsoft.com/office/powerpoint/2010/main" advTm="1976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cs typeface="+mn-cs"/>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endParaRPr lang="en-US" altLang="en-US" sz="1400">
              <a:solidFill>
                <a:srgbClr val="000000"/>
              </a:solidFill>
              <a:cs typeface="+mn-cs"/>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cs typeface="+mn-cs"/>
              </a:rPr>
              <a:t>60 Proc/2 Dup</a:t>
            </a:r>
          </a:p>
        </p:txBody>
      </p:sp>
    </p:spTree>
    <p:extLst>
      <p:ext uri="{BB962C8B-B14F-4D97-AF65-F5344CB8AC3E}">
        <p14:creationId xmlns:p14="http://schemas.microsoft.com/office/powerpoint/2010/main" val="3494439019"/>
      </p:ext>
    </p:extLst>
  </p:cSld>
  <p:clrMapOvr>
    <a:masterClrMapping/>
  </p:clrMapOvr>
  <p:transition xmlns:p14="http://schemas.microsoft.com/office/powerpoint/2010/main" advTm="4822"/>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cs typeface="+mn-cs"/>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cs typeface="+mn-cs"/>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cs typeface="+mn-cs"/>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cs typeface="+mn-cs"/>
              </a:rPr>
              <a:t>60 Proc/2 Dup</a:t>
            </a:r>
          </a:p>
        </p:txBody>
      </p:sp>
    </p:spTree>
    <p:extLst>
      <p:ext uri="{BB962C8B-B14F-4D97-AF65-F5344CB8AC3E}">
        <p14:creationId xmlns:p14="http://schemas.microsoft.com/office/powerpoint/2010/main" val="3639268929"/>
      </p:ext>
    </p:extLst>
  </p:cSld>
  <p:clrMapOvr>
    <a:masterClrMapping/>
  </p:clrMapOvr>
  <p:transition xmlns:p14="http://schemas.microsoft.com/office/powerpoint/2010/main" advTm="12892"/>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[Sisu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spTree>
    <p:extLst>
      <p:ext uri="{BB962C8B-B14F-4D97-AF65-F5344CB8AC3E}">
        <p14:creationId xmlns:p14="http://schemas.microsoft.com/office/powerpoint/2010/main" val="416416210"/>
      </p:ext>
    </p:extLst>
  </p:cSld>
  <p:clrMapOvr>
    <a:masterClrMapping/>
  </p:clrMapOvr>
  <p:transition xmlns:p14="http://schemas.microsoft.com/office/powerpoint/2010/main" advTm="53712"/>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[Sisu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   Human</a:t>
              </a:r>
            </a:p>
            <a:p>
              <a:pPr eaLnBrk="1" hangingPunct="1"/>
              <a:r>
                <a:rPr lang="en-US" altLang="en-US" b="0">
                  <a:solidFill>
                    <a:srgbClr val="000000"/>
                  </a:solidFill>
                  <a:cs typeface="+mn-cs"/>
                </a:rPr>
                <a:t>   Worm</a:t>
              </a:r>
            </a:p>
            <a:p>
              <a:pPr eaLnBrk="1" hangingPunct="1"/>
              <a:r>
                <a:rPr lang="en-US" altLang="en-US" b="0">
                  <a:solidFill>
                    <a:srgbClr val="000000"/>
                  </a:solidFill>
                  <a:cs typeface="+mn-cs"/>
                </a:rPr>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248961"/>
      </p:ext>
    </p:extLst>
  </p:cSld>
  <p:clrMapOvr>
    <a:masterClrMapping/>
  </p:clrMapOvr>
  <p:transition xmlns:p14="http://schemas.microsoft.com/office/powerpoint/2010/main" advTm="28868"/>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075186"/>
      </p:ext>
    </p:extLst>
  </p:cSld>
  <p:clrMapOvr>
    <a:masterClrMapping/>
  </p:clrMapOvr>
  <p:transition xmlns:p14="http://schemas.microsoft.com/office/powerpoint/2010/main" advTm="7647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spTree>
    <p:extLst>
      <p:ext uri="{BB962C8B-B14F-4D97-AF65-F5344CB8AC3E}">
        <p14:creationId xmlns:p14="http://schemas.microsoft.com/office/powerpoint/2010/main" val="2749189657"/>
      </p:ext>
    </p:extLst>
  </p:cSld>
  <p:clrMapOvr>
    <a:masterClrMapping/>
  </p:clrMapOvr>
  <p:transition xmlns:p14="http://schemas.microsoft.com/office/powerpoint/2010/main" advTm="59971"/>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40815060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Fixed Genomic</a:t>
            </a:r>
            <a:r>
              <a:rPr lang="en-US" altLang="en-US">
                <a:ea typeface="ＭＳ Ｐゴシック" charset="-128"/>
              </a:rPr>
              <a:t> </a:t>
            </a:r>
            <a:r>
              <a:rPr lang="en-US" altLang="en-US">
                <a:solidFill>
                  <a:srgbClr val="000090"/>
                </a:solidFill>
                <a:ea typeface="ＭＳ Ｐゴシック" charset="-128"/>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438280"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81"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8282" name="Group 108"/>
          <p:cNvGrpSpPr>
            <a:grpSpLocks/>
          </p:cNvGrpSpPr>
          <p:nvPr/>
        </p:nvGrpSpPr>
        <p:grpSpPr bwMode="auto">
          <a:xfrm>
            <a:off x="857250" y="2286000"/>
            <a:ext cx="2994025" cy="1347788"/>
            <a:chOff x="857225" y="2571744"/>
            <a:chExt cx="2994124" cy="1347797"/>
          </a:xfrm>
        </p:grpSpPr>
        <p:grpSp>
          <p:nvGrpSpPr>
            <p:cNvPr id="438378"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379"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438284"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438285"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6"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7"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8"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SD</a:t>
            </a:r>
          </a:p>
        </p:txBody>
      </p:sp>
      <p:sp>
        <p:nvSpPr>
          <p:cNvPr id="438291"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Paralog</a:t>
            </a:r>
          </a:p>
        </p:txBody>
      </p:sp>
      <p:sp>
        <p:nvSpPr>
          <p:cNvPr id="438292"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8295" name="Group 113"/>
          <p:cNvGrpSpPr>
            <a:grpSpLocks/>
          </p:cNvGrpSpPr>
          <p:nvPr/>
        </p:nvGrpSpPr>
        <p:grpSpPr bwMode="auto">
          <a:xfrm>
            <a:off x="871538" y="1701800"/>
            <a:ext cx="4321175" cy="274638"/>
            <a:chOff x="871513" y="1987264"/>
            <a:chExt cx="4321460" cy="274913"/>
          </a:xfrm>
        </p:grpSpPr>
        <p:sp>
          <p:nvSpPr>
            <p:cNvPr id="438364"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cs typeface="+mn-cs"/>
                </a:rPr>
                <a:t>Non-allelic homologous recombination (NAHR)</a:t>
              </a:r>
            </a:p>
          </p:txBody>
        </p:sp>
        <p:grpSp>
          <p:nvGrpSpPr>
            <p:cNvPr id="438365"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438297"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438299"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8303"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8305"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Retro-transpose</a:t>
            </a:r>
          </a:p>
        </p:txBody>
      </p:sp>
      <p:sp>
        <p:nvSpPr>
          <p:cNvPr id="438306"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5077015-E83E-654C-9E0E-A532607894D2}" type="slidenum">
              <a:rPr lang="en-US" altLang="en-US">
                <a:solidFill>
                  <a:srgbClr val="898989"/>
                </a:solidFill>
              </a:rPr>
              <a:pPr eaLnBrk="1" hangingPunct="1"/>
              <a:t>53</a:t>
            </a:fld>
            <a:endParaRPr lang="en-US" altLang="en-US">
              <a:solidFill>
                <a:srgbClr val="898989"/>
              </a:solidFill>
            </a:endParaRPr>
          </a:p>
        </p:txBody>
      </p:sp>
      <p:grpSp>
        <p:nvGrpSpPr>
          <p:cNvPr id="438307"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3"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8324"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7"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8328"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37"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cs typeface="+mn-cs"/>
                </a:rPr>
                <a:t>Inversion</a:t>
              </a:r>
            </a:p>
          </p:txBody>
        </p:sp>
        <p:sp>
          <p:nvSpPr>
            <p:cNvPr id="438338"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41"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grpSp>
          <p:nvGrpSpPr>
            <p:cNvPr id="438342"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8343"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8344"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438345"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8346"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8347"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43831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31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Gene</a:t>
            </a:r>
          </a:p>
        </p:txBody>
      </p:sp>
      <p:pic>
        <p:nvPicPr>
          <p:cNvPr id="43831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31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639282"/>
      </p:ext>
    </p:extLst>
  </p:cSld>
  <p:clrMapOvr>
    <a:masterClrMapping/>
  </p:clrMapOvr>
  <p:transition xmlns:p14="http://schemas.microsoft.com/office/powerpoint/2010/main" spd="slow" advTm="48487"/>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Polymorphic 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439304"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5"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6"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7"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9308" name="Group 108"/>
          <p:cNvGrpSpPr>
            <a:grpSpLocks/>
          </p:cNvGrpSpPr>
          <p:nvPr/>
        </p:nvGrpSpPr>
        <p:grpSpPr bwMode="auto">
          <a:xfrm>
            <a:off x="857250" y="2286000"/>
            <a:ext cx="2994025" cy="1347788"/>
            <a:chOff x="857225" y="2571744"/>
            <a:chExt cx="2994124" cy="1347797"/>
          </a:xfrm>
        </p:grpSpPr>
        <p:grpSp>
          <p:nvGrpSpPr>
            <p:cNvPr id="43940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40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439310"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439311"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2"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3"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4"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CNV (type of SV)</a:t>
            </a:r>
          </a:p>
        </p:txBody>
      </p:sp>
      <p:sp>
        <p:nvSpPr>
          <p:cNvPr id="439317"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9320" name="Group 113"/>
          <p:cNvGrpSpPr>
            <a:grpSpLocks/>
          </p:cNvGrpSpPr>
          <p:nvPr/>
        </p:nvGrpSpPr>
        <p:grpSpPr bwMode="auto">
          <a:xfrm>
            <a:off x="871538" y="1701800"/>
            <a:ext cx="4321175" cy="274638"/>
            <a:chOff x="871513" y="1987264"/>
            <a:chExt cx="4321460" cy="274913"/>
          </a:xfrm>
        </p:grpSpPr>
        <p:sp>
          <p:nvSpPr>
            <p:cNvPr id="43938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cs typeface="+mn-cs"/>
                </a:rPr>
                <a:t>Non-allelic homologous recombination (NAHR)</a:t>
              </a:r>
            </a:p>
          </p:txBody>
        </p:sp>
        <p:grpSp>
          <p:nvGrpSpPr>
            <p:cNvPr id="43938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439322"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900">
                <a:solidFill>
                  <a:srgbClr val="FFFFFF"/>
                </a:solidFill>
              </a:rPr>
              <a:t>Dup. </a:t>
            </a:r>
            <a:r>
              <a:rPr lang="el-GR" altLang="en-US" sz="900">
                <a:solidFill>
                  <a:srgbClr val="FFFFFF"/>
                </a:solidFill>
              </a:rPr>
              <a:t>ψ</a:t>
            </a:r>
            <a:r>
              <a:rPr lang="en-US" altLang="en-US" sz="900">
                <a:solidFill>
                  <a:srgbClr val="FFFFFF"/>
                </a:solidFill>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800">
                <a:solidFill>
                  <a:srgbClr val="FFFFFF"/>
                </a:solidFill>
              </a:rPr>
              <a:t>Pssd. </a:t>
            </a:r>
            <a:r>
              <a:rPr lang="el-GR" altLang="en-US" sz="800">
                <a:solidFill>
                  <a:srgbClr val="FFFFFF"/>
                </a:solidFill>
              </a:rPr>
              <a:t>ψ</a:t>
            </a:r>
            <a:r>
              <a:rPr lang="en-US" altLang="en-US" sz="800">
                <a:solidFill>
                  <a:srgbClr val="FFFFFF"/>
                </a:solidFill>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9327"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9329"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Retro-transpose</a:t>
            </a:r>
          </a:p>
        </p:txBody>
      </p:sp>
      <p:sp>
        <p:nvSpPr>
          <p:cNvPr id="439330"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3A86002B-311B-664D-AB92-AFF0A70EEC1D}" type="slidenum">
              <a:rPr lang="en-US" altLang="en-US">
                <a:solidFill>
                  <a:srgbClr val="898989"/>
                </a:solidFill>
              </a:rPr>
              <a:pPr eaLnBrk="1" hangingPunct="1"/>
              <a:t>54</a:t>
            </a:fld>
            <a:endParaRPr lang="en-US" altLang="en-US">
              <a:solidFill>
                <a:srgbClr val="898989"/>
              </a:solidFill>
            </a:endParaRPr>
          </a:p>
        </p:txBody>
      </p:sp>
      <p:grpSp>
        <p:nvGrpSpPr>
          <p:cNvPr id="439331"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46"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9347"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50"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9351"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0"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cs typeface="+mn-cs"/>
                </a:rPr>
                <a:t>Inversion</a:t>
              </a:r>
            </a:p>
          </p:txBody>
        </p:sp>
        <p:sp>
          <p:nvSpPr>
            <p:cNvPr id="439361"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4"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grpSp>
          <p:nvGrpSpPr>
            <p:cNvPr id="439365"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9366"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9367"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439368"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9369"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9370"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439334"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35" name="TextBox 119">
            <a:hlinkClick r:id="rId7"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extLst>
      <p:ext uri="{BB962C8B-B14F-4D97-AF65-F5344CB8AC3E}">
        <p14:creationId xmlns:p14="http://schemas.microsoft.com/office/powerpoint/2010/main" val="3791459453"/>
      </p:ext>
    </p:extLst>
  </p:cSld>
  <p:clrMapOvr>
    <a:masterClrMapping/>
  </p:clrMapOvr>
  <p:transition xmlns:p14="http://schemas.microsoft.com/office/powerpoint/2010/main" spd="slow" advTm="28048"/>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p:txBody>
          <a:bodyPr/>
          <a:lstStyle/>
          <a:p>
            <a:pPr eaLnBrk="1" hangingPunct="1"/>
            <a:r>
              <a:rPr lang="en-US" altLang="en-US" sz="3200">
                <a:latin typeface="Arial" charset="0"/>
                <a:ea typeface="ＭＳ Ｐゴシック" charset="-128"/>
              </a:rPr>
              <a:t>In comparison to other genomic elements, pseudogenes tend to overlap SVs </a:t>
            </a:r>
            <a:endParaRPr lang="en-US" altLang="en-US" sz="3200">
              <a:solidFill>
                <a:srgbClr val="FF0000"/>
              </a:solidFill>
              <a:latin typeface="Arial" charset="0"/>
              <a:ea typeface="ＭＳ Ｐゴシック" charset="-128"/>
            </a:endParaRPr>
          </a:p>
        </p:txBody>
      </p:sp>
      <p:sp>
        <p:nvSpPr>
          <p:cNvPr id="3" name="Slide Number Placeholder 2"/>
          <p:cNvSpPr>
            <a:spLocks noGrp="1"/>
          </p:cNvSpPr>
          <p:nvPr>
            <p:ph type="sldNum" sz="quarter" idx="12"/>
          </p:nvPr>
        </p:nvSpPr>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B7C77C73-171A-A94E-9A60-B0694A24DD5C}" type="slidenum">
              <a:rPr lang="en-US" altLang="en-US">
                <a:solidFill>
                  <a:srgbClr val="898989"/>
                </a:solidFill>
                <a:latin typeface="Calibri" charset="0"/>
              </a:rPr>
              <a:pPr eaLnBrk="1" hangingPunct="1"/>
              <a:t>55</a:t>
            </a:fld>
            <a:endParaRPr lang="en-US" altLang="en-US">
              <a:solidFill>
                <a:srgbClr val="898989"/>
              </a:solidFill>
              <a:latin typeface="Calibri" charset="0"/>
            </a:endParaRPr>
          </a:p>
        </p:txBody>
      </p:sp>
      <p:sp>
        <p:nvSpPr>
          <p:cNvPr id="440323" name="TextBox 10"/>
          <p:cNvSpPr txBox="1">
            <a:spLocks noChangeArrowheads="1"/>
          </p:cNvSpPr>
          <p:nvPr/>
        </p:nvSpPr>
        <p:spPr bwMode="auto">
          <a:xfrm>
            <a:off x="4681538" y="1428750"/>
            <a:ext cx="37433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b="0">
                <a:solidFill>
                  <a:srgbClr val="000000"/>
                </a:solidFill>
                <a:latin typeface="Calibri" charset="0"/>
                <a:cs typeface="+mn-cs"/>
              </a:rPr>
              <a:t>Structural variants are generally depleted for functional elements</a:t>
            </a:r>
          </a:p>
        </p:txBody>
      </p:sp>
      <p:sp>
        <p:nvSpPr>
          <p:cNvPr id="440324"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cs typeface="+mn-cs"/>
              </a:rPr>
              <a:t>[Khurana et al., </a:t>
            </a:r>
            <a:r>
              <a:rPr lang="en-US" altLang="en-US" sz="1100" b="0" i="1">
                <a:solidFill>
                  <a:srgbClr val="000000"/>
                </a:solidFill>
                <a:cs typeface="+mn-cs"/>
              </a:rPr>
              <a:t>Science</a:t>
            </a:r>
            <a:r>
              <a:rPr lang="en-US" altLang="en-US" sz="1100" b="0">
                <a:solidFill>
                  <a:srgbClr val="000000"/>
                </a:solidFill>
                <a:cs typeface="+mn-cs"/>
              </a:rPr>
              <a:t> (‘13)]</a:t>
            </a:r>
            <a:endParaRPr lang="en-US" altLang="en-US" sz="1100" b="0" i="1">
              <a:solidFill>
                <a:srgbClr val="000000"/>
              </a:solidFill>
              <a:cs typeface="+mn-cs"/>
            </a:endParaRPr>
          </a:p>
        </p:txBody>
      </p:sp>
      <p:pic>
        <p:nvPicPr>
          <p:cNvPr id="440325" name="Picture 7" descr="Fig4B.SV.mode.May142013.v8.forSlide.pdf"/>
          <p:cNvPicPr>
            <a:picLocks noChangeAspect="1"/>
          </p:cNvPicPr>
          <p:nvPr/>
        </p:nvPicPr>
        <p:blipFill>
          <a:blip r:embed="rId4">
            <a:extLst>
              <a:ext uri="{28A0092B-C50C-407E-A947-70E740481C1C}">
                <a14:useLocalDpi xmlns:a14="http://schemas.microsoft.com/office/drawing/2010/main" val="0"/>
              </a:ext>
            </a:extLst>
          </a:blip>
          <a:srcRect l="28798" r="16756" b="31750"/>
          <a:stretch>
            <a:fillRect/>
          </a:stretch>
        </p:blipFill>
        <p:spPr bwMode="auto">
          <a:xfrm>
            <a:off x="992188" y="1073150"/>
            <a:ext cx="769937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501104"/>
      </p:ext>
    </p:extLst>
  </p:cSld>
  <p:clrMapOvr>
    <a:masterClrMapping/>
  </p:clrMapOvr>
  <p:transition xmlns:p14="http://schemas.microsoft.com/office/powerpoint/2010/main" spd="slow" advTm="56202"/>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Box 10"/>
          <p:cNvSpPr txBox="1">
            <a:spLocks noChangeArrowheads="1"/>
          </p:cNvSpPr>
          <p:nvPr/>
        </p:nvSpPr>
        <p:spPr bwMode="auto">
          <a:xfrm>
            <a:off x="685800" y="304800"/>
            <a:ext cx="8001000" cy="9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800">
                <a:solidFill>
                  <a:srgbClr val="000090"/>
                </a:solidFill>
                <a:cs typeface="+mn-cs"/>
              </a:rPr>
              <a:t>More detail on pseudogene overlap with SVs (enrichment wrt randomized control) </a:t>
            </a:r>
          </a:p>
        </p:txBody>
      </p:sp>
      <p:sp>
        <p:nvSpPr>
          <p:cNvPr id="615427" name="TextBox 11"/>
          <p:cNvSpPr txBox="1">
            <a:spLocks noChangeArrowheads="1"/>
          </p:cNvSpPr>
          <p:nvPr/>
        </p:nvSpPr>
        <p:spPr bwMode="auto">
          <a:xfrm>
            <a:off x="0" y="5027613"/>
            <a:ext cx="480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171450" indent="-171450" eaLnBrk="1" hangingPunct="1">
              <a:buFont typeface="Arial"/>
              <a:buChar char="•"/>
              <a:defRPr/>
            </a:pPr>
            <a:r>
              <a:rPr lang="en-US" b="0" dirty="0" smtClean="0">
                <a:solidFill>
                  <a:srgbClr val="000000"/>
                </a:solidFill>
                <a:cs typeface="Arial" charset="0"/>
              </a:rPr>
              <a:t>SVs are shuffled in the whole genome. </a:t>
            </a:r>
          </a:p>
          <a:p>
            <a:pPr marL="171450" indent="-171450" eaLnBrk="1" hangingPunct="1">
              <a:buFont typeface="Arial"/>
              <a:buChar char="•"/>
              <a:defRPr/>
            </a:pPr>
            <a:r>
              <a:rPr lang="en-US" b="0" dirty="0" smtClean="0">
                <a:solidFill>
                  <a:srgbClr val="000000"/>
                </a:solidFill>
                <a:cs typeface="Arial" charset="0"/>
              </a:rPr>
              <a:t>Significant </a:t>
            </a:r>
            <a:r>
              <a:rPr lang="en-US" b="0" i="1" dirty="0" smtClean="0">
                <a:solidFill>
                  <a:srgbClr val="000000"/>
                </a:solidFill>
                <a:cs typeface="Arial" charset="0"/>
              </a:rPr>
              <a:t>P</a:t>
            </a:r>
            <a:r>
              <a:rPr lang="en-US" b="0" dirty="0" smtClean="0">
                <a:solidFill>
                  <a:srgbClr val="000000"/>
                </a:solidFill>
                <a:cs typeface="Arial" charset="0"/>
              </a:rPr>
              <a:t>-values (&lt;0.05) in black and bold</a:t>
            </a:r>
          </a:p>
          <a:p>
            <a:pPr marL="171450" indent="-171450" eaLnBrk="1" hangingPunct="1">
              <a:buFont typeface="Arial"/>
              <a:buChar char="•"/>
              <a:defRPr/>
            </a:pPr>
            <a:r>
              <a:rPr lang="en-US" b="0" dirty="0" smtClean="0">
                <a:solidFill>
                  <a:srgbClr val="000000"/>
                </a:solidFill>
                <a:cs typeface="Arial" charset="0"/>
              </a:rPr>
              <a:t>Significant enrichments in green</a:t>
            </a:r>
          </a:p>
          <a:p>
            <a:pPr marL="171450" indent="-171450" eaLnBrk="1" hangingPunct="1">
              <a:buFont typeface="Arial"/>
              <a:buChar char="•"/>
              <a:defRPr/>
            </a:pPr>
            <a:r>
              <a:rPr lang="en-US" b="0" dirty="0" smtClean="0">
                <a:solidFill>
                  <a:srgbClr val="000000"/>
                </a:solidFill>
                <a:cs typeface="Arial" charset="0"/>
              </a:rPr>
              <a:t>Significant depletions in red</a:t>
            </a:r>
          </a:p>
          <a:p>
            <a:pPr eaLnBrk="1" hangingPunct="1">
              <a:defRPr/>
            </a:pPr>
            <a:endParaRPr lang="en-US" b="0" dirty="0" smtClean="0">
              <a:solidFill>
                <a:srgbClr val="000000"/>
              </a:solidFill>
              <a:cs typeface="Arial" charset="0"/>
            </a:endParaRPr>
          </a:p>
        </p:txBody>
      </p:sp>
      <p:sp>
        <p:nvSpPr>
          <p:cNvPr id="442371" name="TextBox 5"/>
          <p:cNvSpPr txBox="1">
            <a:spLocks noChangeArrowheads="1"/>
          </p:cNvSpPr>
          <p:nvPr/>
        </p:nvSpPr>
        <p:spPr bwMode="auto">
          <a:xfrm>
            <a:off x="6278563" y="6581775"/>
            <a:ext cx="178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[Mu et al., NAR (2011)]</a:t>
            </a:r>
          </a:p>
        </p:txBody>
      </p:sp>
      <p:graphicFrame>
        <p:nvGraphicFramePr>
          <p:cNvPr id="13" name="Table 12"/>
          <p:cNvGraphicFramePr>
            <a:graphicFrameLocks noGrp="1"/>
          </p:cNvGraphicFramePr>
          <p:nvPr/>
        </p:nvGraphicFramePr>
        <p:xfrm>
          <a:off x="93663" y="4016375"/>
          <a:ext cx="3119437" cy="560388"/>
        </p:xfrm>
        <a:graphic>
          <a:graphicData uri="http://schemas.openxmlformats.org/drawingml/2006/table">
            <a:tbl>
              <a:tblPr firstRow="1" bandRow="1">
                <a:tableStyleId>{5940675A-B579-460E-94D1-54222C63F5DA}</a:tableStyleId>
              </a:tblPr>
              <a:tblGrid>
                <a:gridCol w="1733020"/>
                <a:gridCol w="620072"/>
                <a:gridCol w="766345"/>
              </a:tblGrid>
              <a:tr h="280194">
                <a:tc>
                  <a:txBody>
                    <a:bodyPr/>
                    <a:lstStyle/>
                    <a:p>
                      <a:pPr algn="ctr"/>
                      <a:r>
                        <a:rPr lang="en-US" sz="1400" dirty="0" smtClean="0">
                          <a:latin typeface="Times New Roman"/>
                          <a:cs typeface="Times New Roman"/>
                        </a:rPr>
                        <a:t>Duplicated</a:t>
                      </a:r>
                      <a:r>
                        <a:rPr lang="en-US" sz="1400" baseline="0" dirty="0" smtClean="0">
                          <a:latin typeface="Times New Roman"/>
                          <a:cs typeface="Times New Roman"/>
                        </a:rPr>
                        <a:t>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9.94E-02</a:t>
                      </a:r>
                      <a:endParaRPr lang="en-US" sz="1400" dirty="0">
                        <a:latin typeface="Times New Roman"/>
                        <a:cs typeface="Times New Roman"/>
                      </a:endParaRPr>
                    </a:p>
                  </a:txBody>
                  <a:tcPr marL="0" marR="0" marT="0" marB="0" anchor="ctr"/>
                </a:tc>
              </a:tr>
              <a:tr h="280194">
                <a:tc>
                  <a:txBody>
                    <a:bodyPr/>
                    <a:lstStyle/>
                    <a:p>
                      <a:pPr algn="ctr"/>
                      <a:r>
                        <a:rPr lang="en-US" sz="1400" dirty="0" smtClean="0">
                          <a:latin typeface="Times New Roman"/>
                          <a:cs typeface="Times New Roman"/>
                        </a:rPr>
                        <a:t>Processed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1.46</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1.14E-08</a:t>
                      </a:r>
                      <a:endParaRPr lang="en-US" sz="1400" dirty="0">
                        <a:latin typeface="Times New Roman"/>
                        <a:cs typeface="Times New Roman"/>
                      </a:endParaRPr>
                    </a:p>
                  </a:txBody>
                  <a:tcPr marL="0" marR="0" marT="0" marB="0" anchor="ctr"/>
                </a:tc>
              </a:tr>
            </a:tbl>
          </a:graphicData>
        </a:graphic>
      </p:graphicFrame>
      <p:grpSp>
        <p:nvGrpSpPr>
          <p:cNvPr id="442386" name="Group 1"/>
          <p:cNvGrpSpPr>
            <a:grpSpLocks/>
          </p:cNvGrpSpPr>
          <p:nvPr/>
        </p:nvGrpSpPr>
        <p:grpSpPr bwMode="auto">
          <a:xfrm>
            <a:off x="0" y="2119313"/>
            <a:ext cx="8878888" cy="1909762"/>
            <a:chOff x="0" y="1141414"/>
            <a:chExt cx="8878888" cy="1909807"/>
          </a:xfrm>
        </p:grpSpPr>
        <p:pic>
          <p:nvPicPr>
            <p:cNvPr id="442387" name="Picture 9"/>
            <p:cNvPicPr>
              <a:picLocks noChangeAspect="1"/>
            </p:cNvPicPr>
            <p:nvPr/>
          </p:nvPicPr>
          <p:blipFill>
            <a:blip r:embed="rId2">
              <a:extLst>
                <a:ext uri="{28A0092B-C50C-407E-A947-70E740481C1C}">
                  <a14:useLocalDpi xmlns:a14="http://schemas.microsoft.com/office/drawing/2010/main" val="0"/>
                </a:ext>
              </a:extLst>
            </a:blip>
            <a:srcRect b="57288"/>
            <a:stretch>
              <a:fillRect/>
            </a:stretch>
          </p:blipFill>
          <p:spPr bwMode="auto">
            <a:xfrm>
              <a:off x="0" y="1141414"/>
              <a:ext cx="8878888" cy="18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88" name="Picture 9"/>
            <p:cNvPicPr>
              <a:picLocks noChangeAspect="1"/>
            </p:cNvPicPr>
            <p:nvPr/>
          </p:nvPicPr>
          <p:blipFill>
            <a:blip r:embed="rId2">
              <a:extLst>
                <a:ext uri="{28A0092B-C50C-407E-A947-70E740481C1C}">
                  <a14:useLocalDpi xmlns:a14="http://schemas.microsoft.com/office/drawing/2010/main" val="0"/>
                </a:ext>
              </a:extLst>
            </a:blip>
            <a:srcRect t="83295" b="790"/>
            <a:stretch>
              <a:fillRect/>
            </a:stretch>
          </p:blipFill>
          <p:spPr bwMode="auto">
            <a:xfrm>
              <a:off x="0" y="2345313"/>
              <a:ext cx="8878888" cy="7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6713110"/>
      </p:ext>
    </p:extLst>
  </p:cSld>
  <p:clrMapOvr>
    <a:masterClrMapping/>
  </p:clrMapOvr>
  <p:transition xmlns:p14="http://schemas.microsoft.com/office/powerpoint/2010/main" spd="slow" advTm="42025"/>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txBox="1">
            <a:spLocks noChangeArrowheads="1"/>
          </p:cNvSpPr>
          <p:nvPr/>
        </p:nvSpPr>
        <p:spPr bwMode="auto">
          <a:xfrm>
            <a:off x="388938" y="4784725"/>
            <a:ext cx="8755062"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Matching </a:t>
            </a:r>
            <a:r>
              <a:rPr lang="en-US" sz="2000" dirty="0" smtClean="0">
                <a:solidFill>
                  <a:srgbClr val="000000"/>
                </a:solidFill>
              </a:rPr>
              <a:t>processed</a:t>
            </a:r>
            <a:r>
              <a:rPr lang="en-US" sz="2000" b="0" dirty="0" smtClean="0">
                <a:solidFill>
                  <a:srgbClr val="000000"/>
                </a:solidFill>
              </a:rPr>
              <a:t> pseudogenes (sharing the parent gene) are </a:t>
            </a:r>
            <a:r>
              <a:rPr lang="en-US" sz="2000" dirty="0" smtClean="0">
                <a:solidFill>
                  <a:srgbClr val="000000"/>
                </a:solidFill>
              </a:rPr>
              <a:t>enriched</a:t>
            </a:r>
            <a:r>
              <a:rPr lang="en-US" sz="2000" b="0" dirty="0" smtClean="0">
                <a:solidFill>
                  <a:srgbClr val="000000"/>
                </a:solidFill>
              </a:rPr>
              <a:t> at </a:t>
            </a:r>
            <a:r>
              <a:rPr lang="en-US" sz="2000" dirty="0" smtClean="0">
                <a:solidFill>
                  <a:srgbClr val="000000"/>
                </a:solidFill>
              </a:rPr>
              <a:t>SD junctions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b="0" dirty="0" smtClean="0">
                <a:solidFill>
                  <a:srgbClr val="000000"/>
                </a:solidFill>
              </a:rPr>
              <a:t>Processed pseudogenes can serve</a:t>
            </a:r>
          </a:p>
          <a:p>
            <a:pPr marL="0" indent="0" eaLnBrk="1" hangingPunct="1">
              <a:lnSpc>
                <a:spcPct val="80000"/>
              </a:lnSpc>
              <a:spcBef>
                <a:spcPct val="20000"/>
              </a:spcBef>
              <a:defRPr/>
            </a:pPr>
            <a:r>
              <a:rPr lang="en-US" sz="2000" b="0" dirty="0" smtClean="0">
                <a:solidFill>
                  <a:srgbClr val="000000"/>
                </a:solidFill>
              </a:rPr>
              <a:t>   as </a:t>
            </a:r>
            <a:r>
              <a:rPr lang="en-US" sz="2000" dirty="0" smtClean="0">
                <a:solidFill>
                  <a:srgbClr val="000000"/>
                </a:solidFill>
              </a:rPr>
              <a:t>repeats for mediating NAHR</a:t>
            </a:r>
          </a:p>
        </p:txBody>
      </p:sp>
      <p:sp>
        <p:nvSpPr>
          <p:cNvPr id="32" name="Rectangle 3"/>
          <p:cNvSpPr txBox="1">
            <a:spLocks noChangeArrowheads="1"/>
          </p:cNvSpPr>
          <p:nvPr/>
        </p:nvSpPr>
        <p:spPr bwMode="auto">
          <a:xfrm>
            <a:off x="406400" y="1009650"/>
            <a:ext cx="858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CNVs are the raw form of variation producing duplicated elements (SDs)</a:t>
            </a:r>
          </a:p>
          <a:p>
            <a:pPr lvl="1" eaLnBrk="1" hangingPunct="1">
              <a:spcBef>
                <a:spcPct val="20000"/>
              </a:spcBef>
              <a:buFontTx/>
              <a:buChar char="•"/>
              <a:defRPr/>
            </a:pPr>
            <a:r>
              <a:rPr lang="en-US" sz="2000" b="0" dirty="0" smtClean="0">
                <a:solidFill>
                  <a:srgbClr val="000000"/>
                </a:solidFill>
              </a:rPr>
              <a:t>SDs give rise to duplicated genes     protein families</a:t>
            </a:r>
          </a:p>
          <a:p>
            <a:pPr lvl="1" eaLnBrk="1" hangingPunct="1">
              <a:lnSpc>
                <a:spcPct val="80000"/>
              </a:lnSpc>
              <a:spcBef>
                <a:spcPct val="20000"/>
              </a:spcBef>
              <a:buFontTx/>
              <a:buChar char="•"/>
              <a:defRPr/>
            </a:pPr>
            <a:r>
              <a:rPr lang="en-US" sz="2000" dirty="0" smtClean="0">
                <a:solidFill>
                  <a:srgbClr val="800000"/>
                </a:solidFill>
              </a:rPr>
              <a:t>SDs comprise ~5% of the human genome but contain ~18% genes, 46% duplicated and 22% processed pseudogenes</a:t>
            </a:r>
          </a:p>
          <a:p>
            <a:pPr marL="914400" lvl="2" indent="0" eaLnBrk="1" hangingPunct="1">
              <a:lnSpc>
                <a:spcPct val="80000"/>
              </a:lnSpc>
              <a:spcBef>
                <a:spcPct val="20000"/>
              </a:spcBef>
              <a:defRPr/>
            </a:pPr>
            <a:endParaRPr lang="en-US" sz="2000" dirty="0" smtClean="0">
              <a:solidFill>
                <a:srgbClr val="800000"/>
              </a:solidFill>
            </a:endParaRPr>
          </a:p>
          <a:p>
            <a:pPr marL="914400" lvl="2" indent="0" eaLnBrk="1" hangingPunct="1">
              <a:lnSpc>
                <a:spcPct val="80000"/>
              </a:lnSpc>
              <a:spcBef>
                <a:spcPct val="20000"/>
              </a:spcBef>
              <a:defRPr/>
            </a:pPr>
            <a:endParaRPr lang="en-US" sz="2000" dirty="0" smtClean="0">
              <a:solidFill>
                <a:srgbClr val="800000"/>
              </a:solidFill>
            </a:endParaRPr>
          </a:p>
          <a:p>
            <a:pPr eaLnBrk="1" hangingPunct="1">
              <a:lnSpc>
                <a:spcPct val="80000"/>
              </a:lnSpc>
              <a:spcBef>
                <a:spcPct val="20000"/>
              </a:spcBef>
              <a:buFontTx/>
              <a:buChar char="•"/>
              <a:defRPr/>
            </a:pPr>
            <a:r>
              <a:rPr lang="en-US" sz="2000" b="0" dirty="0" smtClean="0">
                <a:solidFill>
                  <a:srgbClr val="000000"/>
                </a:solidFill>
              </a:rPr>
              <a:t>CNVs &amp; SDs tend to be </a:t>
            </a:r>
            <a:r>
              <a:rPr lang="en-US" sz="2000" dirty="0" smtClean="0">
                <a:solidFill>
                  <a:srgbClr val="000000"/>
                </a:solidFill>
              </a:rPr>
              <a:t>enriched in environmental response genes</a:t>
            </a:r>
            <a:r>
              <a:rPr lang="en-US" sz="2000" b="0" dirty="0" smtClean="0">
                <a:solidFill>
                  <a:srgbClr val="000000"/>
                </a:solidFill>
              </a:rPr>
              <a:t>, matching patterns found for duplicated pseudogenes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dirty="0" smtClean="0">
                <a:solidFill>
                  <a:srgbClr val="000000"/>
                </a:solidFill>
              </a:rPr>
              <a:t>Duplicated</a:t>
            </a:r>
            <a:r>
              <a:rPr lang="en-US" sz="2000" b="0" dirty="0" smtClean="0">
                <a:solidFill>
                  <a:srgbClr val="000000"/>
                </a:solidFill>
              </a:rPr>
              <a:t> pseudogenes are associated in general with </a:t>
            </a:r>
            <a:r>
              <a:rPr lang="en-US" sz="2000" dirty="0" smtClean="0">
                <a:solidFill>
                  <a:srgbClr val="000000"/>
                </a:solidFill>
              </a:rPr>
              <a:t>older SDs</a:t>
            </a:r>
          </a:p>
          <a:p>
            <a:pPr eaLnBrk="1" hangingPunct="1">
              <a:lnSpc>
                <a:spcPct val="80000"/>
              </a:lnSpc>
              <a:spcBef>
                <a:spcPct val="20000"/>
              </a:spcBef>
              <a:buFontTx/>
              <a:buChar char="•"/>
              <a:defRPr/>
            </a:pPr>
            <a:endParaRPr lang="en-US" sz="2000" b="0" dirty="0" smtClean="0">
              <a:solidFill>
                <a:srgbClr val="000000"/>
              </a:solidFill>
            </a:endParaRPr>
          </a:p>
        </p:txBody>
      </p:sp>
      <p:sp>
        <p:nvSpPr>
          <p:cNvPr id="443395" name="Title 1"/>
          <p:cNvSpPr>
            <a:spLocks noGrp="1"/>
          </p:cNvSpPr>
          <p:nvPr>
            <p:ph type="title"/>
          </p:nvPr>
        </p:nvSpPr>
        <p:spPr>
          <a:xfrm>
            <a:off x="685800" y="192088"/>
            <a:ext cx="7772400" cy="690562"/>
          </a:xfrm>
        </p:spPr>
        <p:txBody>
          <a:bodyPr/>
          <a:lstStyle/>
          <a:p>
            <a:r>
              <a:rPr lang="en-US" altLang="en-US">
                <a:ea typeface="ＭＳ Ｐゴシック" charset="-128"/>
              </a:rPr>
              <a:t>Pseudogenes &amp; CNVs</a:t>
            </a:r>
          </a:p>
        </p:txBody>
      </p:sp>
      <p:grpSp>
        <p:nvGrpSpPr>
          <p:cNvPr id="443396" name="Group 36"/>
          <p:cNvGrpSpPr>
            <a:grpSpLocks/>
          </p:cNvGrpSpPr>
          <p:nvPr/>
        </p:nvGrpSpPr>
        <p:grpSpPr bwMode="auto">
          <a:xfrm>
            <a:off x="4884738" y="5241925"/>
            <a:ext cx="3651250" cy="1209675"/>
            <a:chOff x="4808538" y="4014256"/>
            <a:chExt cx="3651250" cy="1718210"/>
          </a:xfrm>
        </p:grpSpPr>
        <p:grpSp>
          <p:nvGrpSpPr>
            <p:cNvPr id="443404" name="Group 14"/>
            <p:cNvGrpSpPr>
              <a:grpSpLocks/>
            </p:cNvGrpSpPr>
            <p:nvPr/>
          </p:nvGrpSpPr>
          <p:grpSpPr bwMode="auto">
            <a:xfrm>
              <a:off x="5038725" y="4325938"/>
              <a:ext cx="3421063" cy="76200"/>
              <a:chOff x="3207" y="2767"/>
              <a:chExt cx="1536" cy="47"/>
            </a:xfrm>
          </p:grpSpPr>
          <p:sp>
            <p:nvSpPr>
              <p:cNvPr id="443413" name="Line 15"/>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128"/>
                  <a:cs typeface="+mn-cs"/>
                </a:endParaRPr>
              </a:p>
            </p:txBody>
          </p:sp>
          <p:sp>
            <p:nvSpPr>
              <p:cNvPr id="443414" name="Line 16"/>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128"/>
                  <a:cs typeface="+mn-cs"/>
                </a:endParaRPr>
              </a:p>
            </p:txBody>
          </p:sp>
          <p:sp>
            <p:nvSpPr>
              <p:cNvPr id="443415" name="Rectangle 17"/>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grpSp>
          <p:nvGrpSpPr>
            <p:cNvPr id="443405" name="Group 18"/>
            <p:cNvGrpSpPr>
              <a:grpSpLocks/>
            </p:cNvGrpSpPr>
            <p:nvPr/>
          </p:nvGrpSpPr>
          <p:grpSpPr bwMode="auto">
            <a:xfrm>
              <a:off x="4883150" y="5372100"/>
              <a:ext cx="3421063" cy="76200"/>
              <a:chOff x="3207" y="2767"/>
              <a:chExt cx="1536" cy="47"/>
            </a:xfrm>
          </p:grpSpPr>
          <p:sp>
            <p:nvSpPr>
              <p:cNvPr id="443410" name="Line 19"/>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128"/>
                  <a:cs typeface="+mn-cs"/>
                </a:endParaRPr>
              </a:p>
            </p:txBody>
          </p:sp>
          <p:sp>
            <p:nvSpPr>
              <p:cNvPr id="443411" name="Line 20"/>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charset="-128"/>
                  <a:cs typeface="+mn-cs"/>
                </a:endParaRPr>
              </a:p>
            </p:txBody>
          </p:sp>
          <p:sp>
            <p:nvSpPr>
              <p:cNvPr id="443412" name="Rectangle 21"/>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sp>
          <p:nvSpPr>
            <p:cNvPr id="443406" name="Line 22"/>
            <p:cNvSpPr>
              <a:spLocks noChangeShapeType="1"/>
            </p:cNvSpPr>
            <p:nvPr/>
          </p:nvSpPr>
          <p:spPr bwMode="auto">
            <a:xfrm flipH="1">
              <a:off x="5746750" y="4448175"/>
              <a:ext cx="147638"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solidFill>
                  <a:srgbClr val="000000"/>
                </a:solidFill>
                <a:ea typeface="ＭＳ Ｐゴシック" charset="-128"/>
                <a:cs typeface="+mn-cs"/>
              </a:endParaRPr>
            </a:p>
          </p:txBody>
        </p:sp>
        <p:sp>
          <p:nvSpPr>
            <p:cNvPr id="443407" name="Line 23"/>
            <p:cNvSpPr>
              <a:spLocks noChangeShapeType="1"/>
            </p:cNvSpPr>
            <p:nvPr/>
          </p:nvSpPr>
          <p:spPr bwMode="auto">
            <a:xfrm flipH="1">
              <a:off x="7847013" y="4448175"/>
              <a:ext cx="147637"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solidFill>
                  <a:srgbClr val="000000"/>
                </a:solidFill>
                <a:ea typeface="ＭＳ Ｐゴシック" charset="-128"/>
                <a:cs typeface="+mn-cs"/>
              </a:endParaRPr>
            </a:p>
          </p:txBody>
        </p:sp>
        <p:sp>
          <p:nvSpPr>
            <p:cNvPr id="443408" name="Rectangle 24"/>
            <p:cNvSpPr>
              <a:spLocks noChangeArrowheads="1"/>
            </p:cNvSpPr>
            <p:nvPr/>
          </p:nvSpPr>
          <p:spPr bwMode="gray">
            <a:xfrm>
              <a:off x="6052082" y="4014256"/>
              <a:ext cx="1652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Duplicated Segments</a:t>
              </a:r>
            </a:p>
          </p:txBody>
        </p:sp>
        <p:sp>
          <p:nvSpPr>
            <p:cNvPr id="443409" name="Rectangle 25"/>
            <p:cNvSpPr>
              <a:spLocks noChangeArrowheads="1"/>
            </p:cNvSpPr>
            <p:nvPr/>
          </p:nvSpPr>
          <p:spPr bwMode="gray">
            <a:xfrm>
              <a:off x="4808538" y="5454653"/>
              <a:ext cx="1781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Matching pseudogenes</a:t>
              </a:r>
            </a:p>
          </p:txBody>
        </p:sp>
      </p:grpSp>
      <p:sp>
        <p:nvSpPr>
          <p:cNvPr id="52" name="Rectangle 51"/>
          <p:cNvSpPr/>
          <p:nvPr/>
        </p:nvSpPr>
        <p:spPr>
          <a:xfrm>
            <a:off x="6678613" y="3227388"/>
            <a:ext cx="1958975" cy="27622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pPr algn="ctr">
              <a:defRPr/>
            </a:pPr>
            <a:r>
              <a:rPr lang="en-US" b="0" dirty="0">
                <a:solidFill>
                  <a:srgbClr val="000000"/>
                </a:solidFill>
                <a:latin typeface="Arial"/>
              </a:rPr>
              <a:t>[</a:t>
            </a:r>
            <a:r>
              <a:rPr lang="en-US" b="0" dirty="0" err="1">
                <a:solidFill>
                  <a:srgbClr val="000000"/>
                </a:solidFill>
                <a:latin typeface="Arial"/>
              </a:rPr>
              <a:t>Korbel</a:t>
            </a:r>
            <a:r>
              <a:rPr lang="en-US" b="0" dirty="0">
                <a:solidFill>
                  <a:srgbClr val="000000"/>
                </a:solidFill>
                <a:latin typeface="Arial"/>
              </a:rPr>
              <a:t> et al., COSB ('08)]</a:t>
            </a:r>
          </a:p>
        </p:txBody>
      </p:sp>
      <p:sp>
        <p:nvSpPr>
          <p:cNvPr id="443398" name="Right Arrow 35"/>
          <p:cNvSpPr>
            <a:spLocks noChangeArrowheads="1"/>
          </p:cNvSpPr>
          <p:nvPr/>
        </p:nvSpPr>
        <p:spPr bwMode="auto">
          <a:xfrm>
            <a:off x="5084763" y="1389063"/>
            <a:ext cx="203200" cy="241300"/>
          </a:xfrm>
          <a:prstGeom prst="rightArrow">
            <a:avLst>
              <a:gd name="adj1" fmla="val 50000"/>
              <a:gd name="adj2" fmla="val 50000"/>
            </a:avLst>
          </a:prstGeom>
          <a:solidFill>
            <a:srgbClr val="000000"/>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43399" name="Text Box 6"/>
          <p:cNvSpPr txBox="1">
            <a:spLocks noChangeArrowheads="1"/>
          </p:cNvSpPr>
          <p:nvPr/>
        </p:nvSpPr>
        <p:spPr bwMode="auto">
          <a:xfrm>
            <a:off x="6302375" y="2193925"/>
            <a:ext cx="2368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[Lam et al., NAR DB Issue ('09)]</a:t>
            </a:r>
          </a:p>
        </p:txBody>
      </p:sp>
      <p:sp>
        <p:nvSpPr>
          <p:cNvPr id="443400" name="Rectangle 29"/>
          <p:cNvSpPr>
            <a:spLocks noChangeArrowheads="1"/>
          </p:cNvSpPr>
          <p:nvPr/>
        </p:nvSpPr>
        <p:spPr bwMode="auto">
          <a:xfrm>
            <a:off x="6659563" y="37592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cs typeface="+mn-cs"/>
              </a:rPr>
              <a:t>[Kim et al. Gen. Res. ('08)]</a:t>
            </a:r>
          </a:p>
        </p:txBody>
      </p:sp>
      <p:sp>
        <p:nvSpPr>
          <p:cNvPr id="443401" name="Text Box 33"/>
          <p:cNvSpPr txBox="1">
            <a:spLocks noChangeArrowheads="1"/>
          </p:cNvSpPr>
          <p:nvPr/>
        </p:nvSpPr>
        <p:spPr bwMode="auto">
          <a:xfrm>
            <a:off x="2328863" y="2414588"/>
            <a:ext cx="377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cs typeface="+mn-cs"/>
              </a:rPr>
              <a:t>Duplicated pseudogenes</a:t>
            </a:r>
          </a:p>
        </p:txBody>
      </p:sp>
      <p:sp>
        <p:nvSpPr>
          <p:cNvPr id="443402" name="Text Box 33"/>
          <p:cNvSpPr txBox="1">
            <a:spLocks noChangeArrowheads="1"/>
          </p:cNvSpPr>
          <p:nvPr/>
        </p:nvSpPr>
        <p:spPr bwMode="auto">
          <a:xfrm>
            <a:off x="2654300" y="4370388"/>
            <a:ext cx="339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cs typeface="+mn-cs"/>
              </a:rPr>
              <a:t>Processed pseudogenes</a:t>
            </a:r>
          </a:p>
        </p:txBody>
      </p:sp>
      <p:sp>
        <p:nvSpPr>
          <p:cNvPr id="443403" name="Rectangle 29"/>
          <p:cNvSpPr>
            <a:spLocks noChangeArrowheads="1"/>
          </p:cNvSpPr>
          <p:nvPr/>
        </p:nvSpPr>
        <p:spPr bwMode="auto">
          <a:xfrm>
            <a:off x="6634163" y="64389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cs typeface="+mn-cs"/>
              </a:rPr>
              <a:t>[Kim et al. Gen. Res. ('08)]</a:t>
            </a:r>
          </a:p>
        </p:txBody>
      </p:sp>
    </p:spTree>
    <p:extLst>
      <p:ext uri="{BB962C8B-B14F-4D97-AF65-F5344CB8AC3E}">
        <p14:creationId xmlns:p14="http://schemas.microsoft.com/office/powerpoint/2010/main" val="1376195994"/>
      </p:ext>
    </p:extLst>
  </p:cSld>
  <p:clrMapOvr>
    <a:masterClrMapping/>
  </p:clrMapOvr>
  <p:transition xmlns:p14="http://schemas.microsoft.com/office/powerpoint/2010/main" advTm="79376"/>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889390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cs typeface="+mn-cs"/>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cs typeface="+mn-cs"/>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Retroduplications</a:t>
            </a:r>
          </a:p>
          <a:p>
            <a:pPr eaLnBrk="1" hangingPunct="1"/>
            <a:r>
              <a:rPr lang="en-US" altLang="en-US" sz="1800" b="0">
                <a:solidFill>
                  <a:srgbClr val="7F7F7F"/>
                </a:solidFill>
                <a:latin typeface="Calibri" charset="0"/>
                <a:cs typeface="+mn-cs"/>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59</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cs typeface="+mn-cs"/>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cs typeface="+mn-cs"/>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Tree>
    <p:extLst>
      <p:ext uri="{BB962C8B-B14F-4D97-AF65-F5344CB8AC3E}">
        <p14:creationId xmlns:p14="http://schemas.microsoft.com/office/powerpoint/2010/main" val="2680308366"/>
      </p:ext>
    </p:extLst>
  </p:cSld>
  <p:clrMapOvr>
    <a:masterClrMapping/>
  </p:clrMapOvr>
  <p:transition xmlns:p14="http://schemas.microsoft.com/office/powerpoint/2010/main" spd="slow" advTm="39385"/>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6</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mn-cs"/>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mn-cs"/>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cs typeface="+mn-cs"/>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latin typeface="Calibri"/>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cs typeface="+mn-cs"/>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a:t>
            </a:r>
          </a:p>
          <a:p>
            <a:pPr eaLnBrk="1" hangingPunct="1"/>
            <a:r>
              <a:rPr lang="en-US" altLang="en-US" sz="1400">
                <a:solidFill>
                  <a:srgbClr val="4BACC6"/>
                </a:solidFill>
                <a:latin typeface="Calibri" charset="0"/>
                <a:cs typeface="+mn-cs"/>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latin typeface="Calibri"/>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a:t>
            </a:r>
          </a:p>
          <a:p>
            <a:pPr eaLnBrk="1" hangingPunct="1"/>
            <a:r>
              <a:rPr lang="en-US" altLang="en-US" sz="1400">
                <a:solidFill>
                  <a:srgbClr val="4BACC6"/>
                </a:solidFill>
                <a:latin typeface="Calibri" charset="0"/>
                <a:cs typeface="+mn-cs"/>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 from</a:t>
            </a:r>
          </a:p>
          <a:p>
            <a:pPr eaLnBrk="1" hangingPunct="1"/>
            <a:r>
              <a:rPr lang="en-US" altLang="en-US" sz="1400">
                <a:solidFill>
                  <a:srgbClr val="4BACC6"/>
                </a:solidFill>
                <a:latin typeface="Calibri" charset="0"/>
                <a:cs typeface="+mn-cs"/>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cs typeface="+mn-cs"/>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Aligned</a:t>
            </a:r>
          </a:p>
          <a:p>
            <a:pPr eaLnBrk="1" hangingPunct="1"/>
            <a:r>
              <a:rPr lang="en-US" altLang="en-US" sz="1800" b="0">
                <a:solidFill>
                  <a:srgbClr val="000000"/>
                </a:solidFill>
                <a:latin typeface="Calibri" charset="0"/>
                <a:cs typeface="+mn-cs"/>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cs typeface="+mn-cs"/>
              </a:rPr>
              <a:t>Alignment to</a:t>
            </a:r>
          </a:p>
          <a:p>
            <a:pPr eaLnBrk="1" hangingPunct="1"/>
            <a:r>
              <a:rPr lang="en-US" altLang="en-US" sz="2000" b="0">
                <a:solidFill>
                  <a:srgbClr val="000000"/>
                </a:solidFill>
                <a:latin typeface="Calibri" charset="0"/>
                <a:cs typeface="+mn-cs"/>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2174986247"/>
      </p:ext>
    </p:extLst>
  </p:cSld>
  <p:clrMapOvr>
    <a:masterClrMapping/>
  </p:clrMapOvr>
  <p:transition xmlns:p14="http://schemas.microsoft.com/office/powerpoint/2010/main" spd="slow" advTm="44112"/>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6"/>
          <p:cNvSpPr>
            <a:spLocks noGrp="1"/>
          </p:cNvSpPr>
          <p:nvPr>
            <p:ph type="title"/>
          </p:nvPr>
        </p:nvSpPr>
        <p:spPr>
          <a:xfrm>
            <a:off x="457200" y="185738"/>
            <a:ext cx="8229600" cy="1143000"/>
          </a:xfrm>
        </p:spPr>
        <p:txBody>
          <a:bodyPr/>
          <a:lstStyle/>
          <a:p>
            <a:pPr eaLnBrk="1" hangingPunct="1"/>
            <a:r>
              <a:rPr lang="en-US" altLang="en-US" sz="2800" b="1">
                <a:solidFill>
                  <a:srgbClr val="000090"/>
                </a:solidFill>
                <a:ea typeface="ＭＳ Ｐゴシック" charset="-128"/>
              </a:rPr>
              <a:t>A typical individual (NA12878) with </a:t>
            </a:r>
            <a:br>
              <a:rPr lang="en-US" altLang="en-US" sz="2800" b="1">
                <a:solidFill>
                  <a:srgbClr val="000090"/>
                </a:solidFill>
                <a:ea typeface="ＭＳ Ｐゴシック" charset="-128"/>
              </a:rPr>
            </a:br>
            <a:r>
              <a:rPr lang="en-US" altLang="en-US" sz="2800" b="1">
                <a:solidFill>
                  <a:srgbClr val="000090"/>
                </a:solidFill>
                <a:ea typeface="ＭＳ Ｐゴシック" charset="-128"/>
              </a:rPr>
              <a:t>10 validated retrodups </a:t>
            </a:r>
            <a:br>
              <a:rPr lang="en-US" altLang="en-US" sz="2800" b="1">
                <a:solidFill>
                  <a:srgbClr val="000090"/>
                </a:solidFill>
                <a:ea typeface="ＭＳ Ｐゴシック" charset="-128"/>
              </a:rPr>
            </a:br>
            <a:r>
              <a:rPr lang="en-US" altLang="en-US" sz="2800" b="1">
                <a:solidFill>
                  <a:srgbClr val="000090"/>
                </a:solidFill>
                <a:ea typeface="ＭＳ Ｐゴシック" charset="-128"/>
              </a:rPr>
              <a:t>(by RD &amp; PCR)</a:t>
            </a:r>
          </a:p>
        </p:txBody>
      </p:sp>
      <p:sp>
        <p:nvSpPr>
          <p:cNvPr id="44953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66E0B35-3A39-9341-B7EF-4946FA796359}" type="slidenum">
              <a:rPr lang="en-US" altLang="en-US">
                <a:solidFill>
                  <a:srgbClr val="898989"/>
                </a:solidFill>
                <a:latin typeface="Calibri" charset="0"/>
              </a:rPr>
              <a:pPr eaLnBrk="1" hangingPunct="1"/>
              <a:t>61</a:t>
            </a:fld>
            <a:endParaRPr lang="en-US" altLang="en-US">
              <a:solidFill>
                <a:srgbClr val="898989"/>
              </a:solidFill>
              <a:latin typeface="Calibri" charset="0"/>
            </a:endParaRPr>
          </a:p>
        </p:txBody>
      </p:sp>
      <p:graphicFrame>
        <p:nvGraphicFramePr>
          <p:cNvPr id="4" name="Content Placeholder 3"/>
          <p:cNvGraphicFramePr>
            <a:graphicFrameLocks noGrp="1"/>
          </p:cNvGraphicFramePr>
          <p:nvPr>
            <p:ph idx="4294967295"/>
          </p:nvPr>
        </p:nvGraphicFramePr>
        <p:xfrm>
          <a:off x="101600" y="1389063"/>
          <a:ext cx="2732172" cy="4922395"/>
        </p:xfrm>
        <a:graphic>
          <a:graphicData uri="http://schemas.openxmlformats.org/drawingml/2006/table">
            <a:tbl>
              <a:tblPr firstRow="1" bandRow="1">
                <a:tableStyleId>{5C22544A-7EE6-4342-B048-85BDC9FD1C3A}</a:tableStyleId>
              </a:tblPr>
              <a:tblGrid>
                <a:gridCol w="669345"/>
                <a:gridCol w="494401"/>
                <a:gridCol w="494401"/>
                <a:gridCol w="523484"/>
                <a:gridCol w="550541"/>
              </a:tblGrid>
              <a:tr h="274320">
                <a:tc rowSpan="2">
                  <a:txBody>
                    <a:bodyPr/>
                    <a:lstStyle/>
                    <a:p>
                      <a:r>
                        <a:rPr lang="en-US" sz="1200" dirty="0" smtClean="0">
                          <a:latin typeface="Calibri"/>
                          <a:cs typeface="Calibri"/>
                        </a:rPr>
                        <a:t>Parent gene with predicted novel retroduplication</a:t>
                      </a:r>
                      <a:endParaRPr lang="en-US" sz="1200" dirty="0">
                        <a:latin typeface="Calibri"/>
                        <a:cs typeface="Calibri"/>
                      </a:endParaRPr>
                    </a:p>
                  </a:txBody>
                  <a:tcPr vert="vert270"/>
                </a:tc>
                <a:tc gridSpan="3">
                  <a:txBody>
                    <a:bodyPr/>
                    <a:lstStyle/>
                    <a:p>
                      <a:pPr algn="ctr"/>
                      <a:r>
                        <a:rPr lang="en-US" sz="1200" dirty="0" smtClean="0">
                          <a:latin typeface="Calibri"/>
                          <a:cs typeface="Calibri"/>
                        </a:rPr>
                        <a:t>Additional support</a:t>
                      </a:r>
                      <a:endParaRPr lang="en-US" sz="1200" dirty="0">
                        <a:latin typeface="Calibri"/>
                        <a:cs typeface="Calibri"/>
                      </a:endParaRPr>
                    </a:p>
                  </a:txBody>
                  <a:tcPr/>
                </a:tc>
                <a:tc hMerge="1">
                  <a:txBody>
                    <a:bodyPr/>
                    <a:lstStyle/>
                    <a:p>
                      <a:endParaRPr lang="en-US" dirty="0"/>
                    </a:p>
                  </a:txBody>
                  <a:tcPr/>
                </a:tc>
                <a:tc hMerge="1">
                  <a:txBody>
                    <a:bodyPr/>
                    <a:lstStyle/>
                    <a:p>
                      <a:endParaRPr lang="en-US" dirty="0"/>
                    </a:p>
                  </a:txBody>
                  <a:tcPr/>
                </a:tc>
                <a:tc rowSpan="2">
                  <a:txBody>
                    <a:bodyPr/>
                    <a:lstStyle/>
                    <a:p>
                      <a:r>
                        <a:rPr lang="en-US" sz="1200" dirty="0" smtClean="0">
                          <a:latin typeface="Calibri"/>
                          <a:cs typeface="Calibri"/>
                        </a:rPr>
                        <a:t>PCR</a:t>
                      </a:r>
                    </a:p>
                    <a:p>
                      <a:r>
                        <a:rPr lang="en-US" sz="1200" dirty="0" smtClean="0">
                          <a:latin typeface="Calibri"/>
                          <a:cs typeface="Calibri"/>
                        </a:rPr>
                        <a:t>validation</a:t>
                      </a:r>
                    </a:p>
                  </a:txBody>
                  <a:tcPr vert="vert270"/>
                </a:tc>
              </a:tr>
              <a:tr h="1081915">
                <a:tc vMerge="1">
                  <a:txBody>
                    <a:bodyPr/>
                    <a:lstStyle/>
                    <a:p>
                      <a:endParaRPr lang="en-US" sz="1600" dirty="0">
                        <a:latin typeface="Calibri"/>
                        <a:cs typeface="Calibri"/>
                      </a:endParaRPr>
                    </a:p>
                  </a:txBody>
                  <a:tcPr/>
                </a:tc>
                <a:tc>
                  <a:txBody>
                    <a:bodyPr/>
                    <a:lstStyle/>
                    <a:p>
                      <a:r>
                        <a:rPr lang="en-US" sz="1200" dirty="0" smtClean="0">
                          <a:latin typeface="+mn-lt"/>
                          <a:cs typeface="Calibri"/>
                        </a:rPr>
                        <a:t>Read depth</a:t>
                      </a:r>
                    </a:p>
                    <a:p>
                      <a:r>
                        <a:rPr lang="en-US" sz="1200" dirty="0" smtClean="0">
                          <a:latin typeface="+mn-lt"/>
                          <a:cs typeface="Calibri"/>
                        </a:rPr>
                        <a:t>support</a:t>
                      </a:r>
                    </a:p>
                  </a:txBody>
                  <a:tcPr vert="vert270"/>
                </a:tc>
                <a:tc>
                  <a:txBody>
                    <a:bodyPr/>
                    <a:lstStyle/>
                    <a:p>
                      <a:r>
                        <a:rPr lang="en-US" sz="1200" dirty="0" smtClean="0">
                          <a:latin typeface="Calibri"/>
                          <a:cs typeface="Calibri"/>
                        </a:rPr>
                        <a:t>Insertion point</a:t>
                      </a:r>
                    </a:p>
                    <a:p>
                      <a:r>
                        <a:rPr lang="en-US" sz="1200" dirty="0" smtClean="0">
                          <a:latin typeface="Calibri"/>
                          <a:cs typeface="Calibri"/>
                        </a:rPr>
                        <a:t>support</a:t>
                      </a:r>
                      <a:endParaRPr lang="en-US" sz="1200" dirty="0">
                        <a:latin typeface="Calibri"/>
                        <a:cs typeface="Calibri"/>
                      </a:endParaRPr>
                    </a:p>
                  </a:txBody>
                  <a:tcPr vert="vert270"/>
                </a:tc>
                <a:tc>
                  <a:txBody>
                    <a:bodyPr/>
                    <a:lstStyle/>
                    <a:p>
                      <a:r>
                        <a:rPr lang="en-US" sz="1200" dirty="0" smtClean="0">
                          <a:latin typeface="Calibri"/>
                          <a:cs typeface="Calibri"/>
                        </a:rPr>
                        <a:t>Found in</a:t>
                      </a:r>
                    </a:p>
                    <a:p>
                      <a:r>
                        <a:rPr lang="en-US" sz="1200" dirty="0" smtClean="0">
                          <a:latin typeface="Calibri"/>
                          <a:cs typeface="Calibri"/>
                        </a:rPr>
                        <a:t>Venter genome</a:t>
                      </a:r>
                      <a:endParaRPr lang="en-US" sz="1200" dirty="0">
                        <a:latin typeface="Calibri"/>
                        <a:cs typeface="Calibri"/>
                      </a:endParaRPr>
                    </a:p>
                  </a:txBody>
                  <a:tcPr vert="vert270"/>
                </a:tc>
                <a:tc vMerge="1">
                  <a:txBody>
                    <a:bodyPr/>
                    <a:lstStyle/>
                    <a:p>
                      <a:endParaRPr lang="en-US" sz="1600" dirty="0">
                        <a:latin typeface="Calibri"/>
                        <a:cs typeface="Calibri"/>
                      </a:endParaRPr>
                    </a:p>
                  </a:txBody>
                  <a:tcPr/>
                </a:tc>
              </a:tr>
              <a:tr h="274320">
                <a:tc>
                  <a:txBody>
                    <a:bodyPr/>
                    <a:lstStyle/>
                    <a:p>
                      <a:pPr algn="l" fontAlgn="b"/>
                      <a:r>
                        <a:rPr lang="en-US" sz="1200" b="1" i="0" u="none" strike="noStrike" dirty="0">
                          <a:latin typeface="Calibri"/>
                          <a:cs typeface="Calibri"/>
                        </a:rPr>
                        <a:t>CDC27</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mn-lt"/>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BCLAF1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LAPTM4B</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1" i="0" u="none" strike="noStrike" dirty="0">
                          <a:latin typeface="Calibri"/>
                          <a:cs typeface="Calibri"/>
                        </a:rPr>
                        <a:t>MTCH2</a:t>
                      </a:r>
                    </a:p>
                  </a:txBody>
                  <a:tcPr marL="12700" marR="12700" marT="12699" marB="0" anchor="ct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CBX3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TMEM66</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TDG</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BOD1</a:t>
                      </a:r>
                    </a:p>
                  </a:txBody>
                  <a:tcPr marL="12700" marR="12700" marT="12699" marB="0" anchor="ctr"/>
                </a:tc>
                <a:tc>
                  <a:txBody>
                    <a:bodyPr/>
                    <a:lstStyle/>
                    <a:p>
                      <a:pPr algn="r"/>
                      <a:endParaRPr lang="en-US" sz="120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CACNA1B</a:t>
                      </a:r>
                    </a:p>
                  </a:txBody>
                  <a:tcPr marL="12700" marR="12700" marT="12699" marB="0" anchor="ctr"/>
                </a:tc>
                <a:tc>
                  <a:txBody>
                    <a:bodyPr/>
                    <a:lstStyle/>
                    <a:p>
                      <a:pPr algn="r"/>
                      <a:endParaRPr lang="en-US" sz="120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SKA3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AP3S1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0" i="0" u="none" strike="noStrike" dirty="0" smtClean="0">
                          <a:latin typeface="Calibri"/>
                          <a:cs typeface="Calibri"/>
                        </a:rPr>
                        <a:t>AC131157</a:t>
                      </a:r>
                      <a:endParaRPr lang="en-US" sz="1200" b="0" i="0" u="none" strike="noStrike" dirty="0">
                        <a:latin typeface="Calibri"/>
                        <a:cs typeface="Calibri"/>
                      </a:endParaRPr>
                    </a:p>
                  </a:txBody>
                  <a:tcPr marL="12700" marR="12700" marT="12699" marB="0" anchor="ctr"/>
                </a:tc>
                <a:tc>
                  <a:txBody>
                    <a:bodyPr/>
                    <a:lstStyle/>
                    <a:p>
                      <a:endParaRPr lang="en-US" sz="120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a:latin typeface="Calibri"/>
                        <a:cs typeface="Calibri"/>
                      </a:endParaRPr>
                    </a:p>
                  </a:txBody>
                  <a:tcPr/>
                </a:tc>
                <a:tc>
                  <a:txBody>
                    <a:bodyPr/>
                    <a:lstStyle/>
                    <a:p>
                      <a:pPr algn="r"/>
                      <a:r>
                        <a:rPr lang="en-US" sz="1200" dirty="0" smtClean="0">
                          <a:latin typeface="Calibri"/>
                          <a:cs typeface="Calibri"/>
                        </a:rPr>
                        <a:t>N/A</a:t>
                      </a:r>
                      <a:endParaRPr lang="en-US" sz="1200" dirty="0">
                        <a:latin typeface="Calibri"/>
                        <a:cs typeface="Calibri"/>
                      </a:endParaRPr>
                    </a:p>
                  </a:txBody>
                  <a:tcPr/>
                </a:tc>
              </a:tr>
              <a:tr h="274320">
                <a:tc>
                  <a:txBody>
                    <a:bodyPr/>
                    <a:lstStyle/>
                    <a:p>
                      <a:pPr algn="l" fontAlgn="b"/>
                      <a:r>
                        <a:rPr lang="en-US" sz="1200" b="0" i="0" u="none" strike="noStrike" dirty="0" smtClean="0">
                          <a:solidFill>
                            <a:schemeClr val="bg1">
                              <a:lumMod val="50000"/>
                            </a:schemeClr>
                          </a:solidFill>
                          <a:latin typeface="Calibri"/>
                          <a:cs typeface="Calibri"/>
                        </a:rPr>
                        <a:t>AL590623</a:t>
                      </a:r>
                      <a:endParaRPr lang="en-US" sz="1200" b="0" i="0" u="none" strike="noStrike" dirty="0">
                        <a:solidFill>
                          <a:schemeClr val="bg1">
                            <a:lumMod val="50000"/>
                          </a:schemeClr>
                        </a:solidFill>
                        <a:latin typeface="Calibri"/>
                        <a:cs typeface="Calibri"/>
                      </a:endParaRPr>
                    </a:p>
                  </a:txBody>
                  <a:tcPr marL="12700" marR="12700" marT="12699" marB="0" anchor="ctr"/>
                </a:tc>
                <a:tc gridSpan="4">
                  <a:txBody>
                    <a:bodyPr/>
                    <a:lstStyle/>
                    <a:p>
                      <a:pPr algn="ctr"/>
                      <a:r>
                        <a:rPr lang="en-US" sz="1200" dirty="0" err="1" smtClean="0">
                          <a:solidFill>
                            <a:schemeClr val="bg1">
                              <a:lumMod val="50000"/>
                            </a:schemeClr>
                          </a:solidFill>
                          <a:latin typeface="Calibri"/>
                          <a:cs typeface="Calibri"/>
                        </a:rPr>
                        <a:t>Centromere</a:t>
                      </a:r>
                      <a:endParaRPr lang="en-US" sz="1200" dirty="0">
                        <a:solidFill>
                          <a:schemeClr val="bg1">
                            <a:lumMod val="50000"/>
                          </a:schemeClr>
                        </a:solidFill>
                        <a:latin typeface="Calibri"/>
                        <a:cs typeface="Calibri"/>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bl>
          </a:graphicData>
        </a:graphic>
      </p:graphicFrame>
      <p:grpSp>
        <p:nvGrpSpPr>
          <p:cNvPr id="449540" name="Group 2"/>
          <p:cNvGrpSpPr>
            <a:grpSpLocks/>
          </p:cNvGrpSpPr>
          <p:nvPr/>
        </p:nvGrpSpPr>
        <p:grpSpPr bwMode="auto">
          <a:xfrm>
            <a:off x="3378200" y="1701800"/>
            <a:ext cx="5537200" cy="3421063"/>
            <a:chOff x="3479800" y="165100"/>
            <a:chExt cx="5537200" cy="3421063"/>
          </a:xfrm>
        </p:grpSpPr>
        <p:grpSp>
          <p:nvGrpSpPr>
            <p:cNvPr id="449544" name="Group 1"/>
            <p:cNvGrpSpPr>
              <a:grpSpLocks/>
            </p:cNvGrpSpPr>
            <p:nvPr/>
          </p:nvGrpSpPr>
          <p:grpSpPr bwMode="auto">
            <a:xfrm>
              <a:off x="3479800" y="165100"/>
              <a:ext cx="5537200" cy="3421063"/>
              <a:chOff x="3479800" y="165100"/>
              <a:chExt cx="5537200" cy="3421063"/>
            </a:xfrm>
          </p:grpSpPr>
          <p:pic>
            <p:nvPicPr>
              <p:cNvPr id="449546" name="Picture 9" descr="Approach.png"/>
              <p:cNvPicPr>
                <a:picLocks noChangeAspect="1"/>
              </p:cNvPicPr>
              <p:nvPr/>
            </p:nvPicPr>
            <p:blipFill>
              <a:blip r:embed="rId2">
                <a:extLst>
                  <a:ext uri="{28A0092B-C50C-407E-A947-70E740481C1C}">
                    <a14:useLocalDpi xmlns:a14="http://schemas.microsoft.com/office/drawing/2010/main" val="0"/>
                  </a:ext>
                </a:extLst>
              </a:blip>
              <a:srcRect t="37672"/>
              <a:stretch>
                <a:fillRect/>
              </a:stretch>
            </p:blipFill>
            <p:spPr bwMode="auto">
              <a:xfrm>
                <a:off x="3530600" y="165100"/>
                <a:ext cx="54864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79800" y="2192338"/>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grpSp>
        <p:sp>
          <p:nvSpPr>
            <p:cNvPr id="14" name="Rectangle 13"/>
            <p:cNvSpPr/>
            <p:nvPr/>
          </p:nvSpPr>
          <p:spPr>
            <a:xfrm>
              <a:off x="6965950" y="677863"/>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grpSp>
      <p:sp>
        <p:nvSpPr>
          <p:cNvPr id="449541" name="TextBox 14"/>
          <p:cNvSpPr txBox="1">
            <a:spLocks noChangeArrowheads="1"/>
          </p:cNvSpPr>
          <p:nvPr/>
        </p:nvSpPr>
        <p:spPr bwMode="auto">
          <a:xfrm>
            <a:off x="3838575" y="5299075"/>
            <a:ext cx="5178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F79646"/>
                </a:solidFill>
                <a:latin typeface="Calibri" charset="0"/>
                <a:cs typeface="+mn-cs"/>
              </a:rPr>
              <a:t>On avg. 6-10 novel Retrodups per person </a:t>
            </a:r>
            <a:r>
              <a:rPr lang="en-US" altLang="en-US" sz="2400" b="0">
                <a:solidFill>
                  <a:srgbClr val="F79646"/>
                </a:solidFill>
                <a:latin typeface="Calibri" charset="0"/>
                <a:cs typeface="+mn-cs"/>
              </a:rPr>
              <a:t>in 1000G dataset. Also, 147 total genes with retrodups</a:t>
            </a:r>
          </a:p>
        </p:txBody>
      </p:sp>
      <p:sp>
        <p:nvSpPr>
          <p:cNvPr id="31" name="Freeform 30"/>
          <p:cNvSpPr/>
          <p:nvPr/>
        </p:nvSpPr>
        <p:spPr>
          <a:xfrm>
            <a:off x="2933700" y="1778000"/>
            <a:ext cx="698500" cy="3594100"/>
          </a:xfrm>
          <a:custGeom>
            <a:avLst/>
            <a:gdLst>
              <a:gd name="connsiteX0" fmla="*/ 0 w 812800"/>
              <a:gd name="connsiteY0" fmla="*/ 5524500 h 5524500"/>
              <a:gd name="connsiteX1" fmla="*/ 0 w 812800"/>
              <a:gd name="connsiteY1" fmla="*/ 5524500 h 5524500"/>
              <a:gd name="connsiteX2" fmla="*/ 355600 w 812800"/>
              <a:gd name="connsiteY2" fmla="*/ 5511800 h 5524500"/>
              <a:gd name="connsiteX3" fmla="*/ 355600 w 812800"/>
              <a:gd name="connsiteY3" fmla="*/ 0 h 5524500"/>
              <a:gd name="connsiteX4" fmla="*/ 812800 w 812800"/>
              <a:gd name="connsiteY4" fmla="*/ 0 h 5524500"/>
              <a:gd name="connsiteX5" fmla="*/ 812800 w 812800"/>
              <a:gd name="connsiteY5" fmla="*/ 0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 h="5524500">
                <a:moveTo>
                  <a:pt x="0" y="5524500"/>
                </a:moveTo>
                <a:lnTo>
                  <a:pt x="0" y="5524500"/>
                </a:lnTo>
                <a:lnTo>
                  <a:pt x="355600" y="5511800"/>
                </a:lnTo>
                <a:lnTo>
                  <a:pt x="355600" y="0"/>
                </a:lnTo>
                <a:lnTo>
                  <a:pt x="812800" y="0"/>
                </a:lnTo>
                <a:lnTo>
                  <a:pt x="812800" y="0"/>
                </a:lnTo>
              </a:path>
            </a:pathLst>
          </a:custGeom>
          <a:ln>
            <a:headEnd type="oval" w="lg" len="med"/>
            <a:tailEnd type="triangle" w="lg" len="med"/>
          </a:ln>
          <a:effectLst/>
        </p:spPr>
        <p:style>
          <a:lnRef idx="2">
            <a:schemeClr val="accent1"/>
          </a:lnRef>
          <a:fillRef idx="0">
            <a:schemeClr val="accent1"/>
          </a:fillRef>
          <a:effectRef idx="1">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449543" name="TextBox 11"/>
          <p:cNvSpPr txBox="1">
            <a:spLocks noChangeArrowheads="1"/>
          </p:cNvSpPr>
          <p:nvPr/>
        </p:nvSpPr>
        <p:spPr bwMode="auto">
          <a:xfrm>
            <a:off x="6021388" y="6445250"/>
            <a:ext cx="1893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3424402863"/>
      </p:ext>
    </p:extLst>
  </p:cSld>
  <p:clrMapOvr>
    <a:masterClrMapping/>
  </p:clrMapOvr>
  <p:transition xmlns:p14="http://schemas.microsoft.com/office/powerpoint/2010/main" spd="slow" advTm="28951"/>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extLst>
      <p:ext uri="{BB962C8B-B14F-4D97-AF65-F5344CB8AC3E}">
        <p14:creationId xmlns:p14="http://schemas.microsoft.com/office/powerpoint/2010/main" val="1804730187"/>
      </p:ext>
    </p:extLst>
  </p:cSld>
  <p:clrMapOvr>
    <a:masterClrMapping/>
  </p:clrMapOvr>
  <p:transition xmlns:p14="http://schemas.microsoft.com/office/powerpoint/2010/main" spd="med" advTm="29536"/>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Enrichment_in_cycles.tw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3" y="685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Title 1"/>
          <p:cNvSpPr>
            <a:spLocks noGrp="1"/>
          </p:cNvSpPr>
          <p:nvPr>
            <p:ph type="title"/>
          </p:nvPr>
        </p:nvSpPr>
        <p:spPr>
          <a:xfrm>
            <a:off x="457200" y="-109538"/>
            <a:ext cx="8229600" cy="1143001"/>
          </a:xfrm>
        </p:spPr>
        <p:txBody>
          <a:bodyPr/>
          <a:lstStyle/>
          <a:p>
            <a:r>
              <a:rPr lang="en-US" altLang="en-US" sz="3200">
                <a:ea typeface="ＭＳ Ｐゴシック" charset="-128"/>
              </a:rPr>
              <a:t>Hypothesis: </a:t>
            </a:r>
            <a:r>
              <a:rPr lang="en-US" altLang="en-US" sz="3200" b="1">
                <a:ea typeface="ＭＳ Ｐゴシック" charset="-128"/>
              </a:rPr>
              <a:t>retrotransposition is coupled</a:t>
            </a:r>
            <a:br>
              <a:rPr lang="en-US" altLang="en-US" sz="3200" b="1">
                <a:ea typeface="ＭＳ Ｐゴシック" charset="-128"/>
              </a:rPr>
            </a:br>
            <a:r>
              <a:rPr lang="en-US" altLang="en-US" sz="3200" b="1">
                <a:ea typeface="ＭＳ Ｐゴシック" charset="-128"/>
              </a:rPr>
              <a:t>to cell division (in germline)</a:t>
            </a:r>
          </a:p>
        </p:txBody>
      </p:sp>
      <p:sp>
        <p:nvSpPr>
          <p:cNvPr id="452611" name="TextBox 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3913118208"/>
      </p:ext>
    </p:extLst>
  </p:cSld>
  <p:clrMapOvr>
    <a:masterClrMapping/>
  </p:clrMapOvr>
  <p:transition xmlns:p14="http://schemas.microsoft.com/office/powerpoint/2010/main" spd="slow" advTm="58462"/>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2325850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Czech </a:t>
            </a:r>
            <a:r>
              <a:rPr lang="en-US" altLang="en-US" b="0" i="1">
                <a:solidFill>
                  <a:srgbClr val="000000"/>
                </a:solidFill>
                <a:cs typeface="+mn-cs"/>
              </a:rPr>
              <a:t>et al. Nature </a:t>
            </a:r>
            <a:r>
              <a:rPr lang="en-US" altLang="en-US" b="0">
                <a:solidFill>
                  <a:srgbClr val="000000"/>
                </a:solidFill>
                <a:cs typeface="+mn-cs"/>
              </a:rPr>
              <a:t>453: 798 (‘08).</a:t>
            </a:r>
          </a:p>
          <a:p>
            <a:pPr eaLnBrk="1" hangingPunct="1"/>
            <a:r>
              <a:rPr lang="en-US" altLang="en-US" b="0">
                <a:solidFill>
                  <a:srgbClr val="000000"/>
                </a:solidFill>
                <a:cs typeface="+mn-cs"/>
              </a:rPr>
              <a:t>Ghildiyal </a:t>
            </a:r>
            <a:r>
              <a:rPr lang="en-US" altLang="en-US" b="0" i="1">
                <a:solidFill>
                  <a:srgbClr val="000000"/>
                </a:solidFill>
                <a:cs typeface="+mn-cs"/>
              </a:rPr>
              <a:t>et al. Science </a:t>
            </a:r>
            <a:r>
              <a:rPr lang="en-US" altLang="en-US" b="0">
                <a:solidFill>
                  <a:srgbClr val="000000"/>
                </a:solidFill>
                <a:cs typeface="+mn-cs"/>
              </a:rPr>
              <a:t>320: 1077 (‘08).</a:t>
            </a:r>
          </a:p>
          <a:p>
            <a:pPr eaLnBrk="1" hangingPunct="1"/>
            <a:r>
              <a:rPr lang="en-US" altLang="en-US" b="0">
                <a:solidFill>
                  <a:srgbClr val="000000"/>
                </a:solidFill>
                <a:cs typeface="+mn-cs"/>
              </a:rPr>
              <a:t>Kawamur </a:t>
            </a:r>
            <a:r>
              <a:rPr lang="en-US" altLang="en-US" b="0" i="1">
                <a:solidFill>
                  <a:srgbClr val="000000"/>
                </a:solidFill>
                <a:cs typeface="+mn-cs"/>
              </a:rPr>
              <a:t>et al. Nature </a:t>
            </a:r>
            <a:r>
              <a:rPr lang="en-US" altLang="en-US" b="0">
                <a:solidFill>
                  <a:srgbClr val="000000"/>
                </a:solidFill>
                <a:cs typeface="+mn-cs"/>
              </a:rPr>
              <a:t>453: 793 (‘08).</a:t>
            </a:r>
          </a:p>
          <a:p>
            <a:pPr eaLnBrk="1" hangingPunct="1"/>
            <a:r>
              <a:rPr lang="en-US" altLang="en-US" b="0">
                <a:solidFill>
                  <a:srgbClr val="000000"/>
                </a:solidFill>
                <a:cs typeface="+mn-cs"/>
              </a:rPr>
              <a:t>Okamura </a:t>
            </a:r>
            <a:r>
              <a:rPr lang="en-US" altLang="en-US" b="0" i="1">
                <a:solidFill>
                  <a:srgbClr val="000000"/>
                </a:solidFill>
                <a:cs typeface="+mn-cs"/>
              </a:rPr>
              <a:t>et al. Nature </a:t>
            </a:r>
            <a:r>
              <a:rPr lang="en-US" altLang="en-US" b="0">
                <a:solidFill>
                  <a:srgbClr val="000000"/>
                </a:solidFill>
                <a:cs typeface="+mn-cs"/>
              </a:rPr>
              <a:t>453: 803 (‘08).</a:t>
            </a:r>
          </a:p>
          <a:p>
            <a:pPr eaLnBrk="1" hangingPunct="1"/>
            <a:r>
              <a:rPr lang="en-US" altLang="en-US" b="0">
                <a:solidFill>
                  <a:srgbClr val="000000"/>
                </a:solidFill>
                <a:cs typeface="+mn-cs"/>
              </a:rPr>
              <a:t>Tam </a:t>
            </a:r>
            <a:r>
              <a:rPr lang="en-US" altLang="en-US" b="0" i="1">
                <a:solidFill>
                  <a:srgbClr val="000000"/>
                </a:solidFill>
                <a:cs typeface="+mn-cs"/>
              </a:rPr>
              <a:t>et al. Nature </a:t>
            </a:r>
            <a:r>
              <a:rPr lang="en-US" altLang="en-US" b="0">
                <a:solidFill>
                  <a:srgbClr val="000000"/>
                </a:solidFill>
                <a:cs typeface="+mn-cs"/>
              </a:rPr>
              <a:t>453: 534 (‘08).</a:t>
            </a:r>
          </a:p>
          <a:p>
            <a:pPr eaLnBrk="1" hangingPunct="1"/>
            <a:r>
              <a:rPr lang="en-US" altLang="en-US" b="0">
                <a:solidFill>
                  <a:srgbClr val="000000"/>
                </a:solidFill>
                <a:cs typeface="+mn-cs"/>
              </a:rPr>
              <a:t>Watanabe </a:t>
            </a:r>
            <a:r>
              <a:rPr lang="en-US" altLang="en-US" b="0" i="1">
                <a:solidFill>
                  <a:srgbClr val="000000"/>
                </a:solidFill>
                <a:cs typeface="+mn-cs"/>
              </a:rPr>
              <a:t>et al. Nature </a:t>
            </a:r>
            <a:r>
              <a:rPr lang="en-US" altLang="en-US" b="0">
                <a:solidFill>
                  <a:srgbClr val="000000"/>
                </a:solidFill>
                <a:cs typeface="+mn-cs"/>
              </a:rPr>
              <a:t>453: 539 (‘08).</a:t>
            </a:r>
          </a:p>
          <a:p>
            <a:pPr eaLnBrk="1" hangingPunct="1"/>
            <a:endParaRPr lang="en-US" altLang="en-US" b="0">
              <a:solidFill>
                <a:srgbClr val="000000"/>
              </a:solidFill>
              <a:cs typeface="+mn-cs"/>
            </a:endParaRPr>
          </a:p>
          <a:p>
            <a:pPr eaLnBrk="1" hangingPunct="1"/>
            <a:r>
              <a:rPr lang="en-US" altLang="en-US" b="0">
                <a:solidFill>
                  <a:srgbClr val="000000"/>
                </a:solidFill>
                <a:cs typeface="+mn-cs"/>
              </a:rPr>
              <a:t>Poliseno et al. Nature </a:t>
            </a:r>
            <a:r>
              <a:rPr lang="da-DK" altLang="en-US" b="0">
                <a:solidFill>
                  <a:srgbClr val="000000"/>
                </a:solidFill>
                <a:cs typeface="+mn-cs"/>
              </a:rPr>
              <a:t>465:1033 (’10).</a:t>
            </a:r>
            <a:endParaRPr lang="en-US" altLang="en-US" b="0">
              <a:solidFill>
                <a:srgbClr val="000000"/>
              </a:solidFill>
              <a:cs typeface="+mn-cs"/>
            </a:endParaRPr>
          </a:p>
          <a:p>
            <a:pPr eaLnBrk="1" hangingPunct="1"/>
            <a:endParaRPr lang="en-US" altLang="en-US" b="0">
              <a:solidFill>
                <a:srgbClr val="000000"/>
              </a:solidFill>
              <a:cs typeface="+mn-cs"/>
            </a:endParaRPr>
          </a:p>
          <a:p>
            <a:pPr eaLnBrk="1" hangingPunct="1"/>
            <a:endParaRPr lang="en-US" altLang="en-US" b="0">
              <a:solidFill>
                <a:srgbClr val="000000"/>
              </a:solidFill>
              <a:cs typeface="+mn-cs"/>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cs typeface="+mn-cs"/>
              </a:rPr>
              <a:t>[Sasidharan &amp; Gerstein, Nature ('08)]</a:t>
            </a:r>
            <a:endParaRPr lang="en-US" altLang="en-US" b="0">
              <a:solidFill>
                <a:srgbClr val="808080"/>
              </a:solidFill>
              <a:cs typeface="+mn-cs"/>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cs typeface="+mn-cs"/>
              </a:rPr>
              <a:t>Alternatively,</a:t>
            </a:r>
            <a:r>
              <a:rPr lang="en-US" altLang="en-US" sz="2000" b="0">
                <a:solidFill>
                  <a:srgbClr val="000000"/>
                </a:solidFill>
                <a:cs typeface="+mn-cs"/>
              </a:rPr>
              <a:t> just last gasps of a dying gene</a:t>
            </a:r>
          </a:p>
        </p:txBody>
      </p:sp>
    </p:spTree>
    <p:extLst>
      <p:ext uri="{BB962C8B-B14F-4D97-AF65-F5344CB8AC3E}">
        <p14:creationId xmlns:p14="http://schemas.microsoft.com/office/powerpoint/2010/main" val="1114655938"/>
      </p:ext>
    </p:extLst>
  </p:cSld>
  <p:clrMapOvr>
    <a:masterClrMapping/>
  </p:clrMapOvr>
  <p:transition xmlns:p14="http://schemas.microsoft.com/office/powerpoint/2010/main" advTm="97725"/>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cs typeface="+mn-cs"/>
              </a:rPr>
              <a:t>[</a:t>
            </a:r>
            <a:r>
              <a:rPr lang="en-US" altLang="en-US" b="0" i="1">
                <a:solidFill>
                  <a:srgbClr val="808080"/>
                </a:solidFill>
                <a:cs typeface="+mn-cs"/>
              </a:rPr>
              <a:t>Science</a:t>
            </a:r>
            <a:r>
              <a:rPr lang="en-US" altLang="en-US" b="0">
                <a:solidFill>
                  <a:srgbClr val="808080"/>
                </a:solidFill>
                <a:cs typeface="+mn-cs"/>
              </a:rPr>
              <a:t> 330:6012]</a:t>
            </a:r>
          </a:p>
        </p:txBody>
      </p:sp>
    </p:spTree>
    <p:extLst>
      <p:ext uri="{BB962C8B-B14F-4D97-AF65-F5344CB8AC3E}">
        <p14:creationId xmlns:p14="http://schemas.microsoft.com/office/powerpoint/2010/main" val="2202037630"/>
      </p:ext>
    </p:extLst>
  </p:cSld>
  <p:clrMapOvr>
    <a:masterClrMapping/>
  </p:clrMapOvr>
  <p:transition xmlns:p14="http://schemas.microsoft.com/office/powerpoint/2010/main" advTm="52227"/>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rgbClr val="FFFFFF">
                      <a:lumMod val="50000"/>
                    </a:srgbClr>
                  </a:solidFill>
                  <a:latin typeface="Helvetica"/>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H </a:t>
              </a:r>
              <a:r>
                <a:rPr lang="en-US" altLang="en-US" b="0">
                  <a:solidFill>
                    <a:srgbClr val="000000"/>
                  </a:solidFill>
                  <a:cs typeface="+mn-cs"/>
                </a:rPr>
                <a:t>Highly-Active</a:t>
              </a:r>
            </a:p>
            <a:p>
              <a:pPr eaLnBrk="1" hangingPunct="1"/>
              <a:r>
                <a:rPr lang="en-US" altLang="en-US">
                  <a:solidFill>
                    <a:srgbClr val="000000"/>
                  </a:solidFill>
                  <a:cs typeface="+mn-cs"/>
                </a:rPr>
                <a:t>P </a:t>
              </a:r>
              <a:r>
                <a:rPr lang="en-US" altLang="en-US" b="0">
                  <a:solidFill>
                    <a:srgbClr val="000000"/>
                  </a:solidFill>
                  <a:cs typeface="+mn-cs"/>
                </a:rPr>
                <a:t>Partially-Active</a:t>
              </a:r>
            </a:p>
            <a:p>
              <a:pPr eaLnBrk="1" hangingPunct="1"/>
              <a:r>
                <a:rPr lang="en-US" altLang="en-US">
                  <a:solidFill>
                    <a:srgbClr val="000000"/>
                  </a:solidFill>
                  <a:cs typeface="+mn-cs"/>
                </a:rPr>
                <a:t>D </a:t>
              </a:r>
              <a:r>
                <a:rPr lang="en-US" altLang="en-US" b="0">
                  <a:solidFill>
                    <a:srgbClr val="000000"/>
                  </a:solidFill>
                  <a:cs typeface="+mn-cs"/>
                </a:rPr>
                <a:t>Dead</a:t>
              </a:r>
            </a:p>
            <a:p>
              <a:pPr eaLnBrk="1" hangingPunct="1"/>
              <a:r>
                <a:rPr lang="en-US" altLang="en-US" b="0">
                  <a:solidFill>
                    <a:srgbClr val="000000"/>
                  </a:solidFill>
                  <a:cs typeface="+mn-cs"/>
                </a:rPr>
                <a:t>   Yes</a:t>
              </a:r>
            </a:p>
            <a:p>
              <a:pPr eaLnBrk="1" hangingPunct="1"/>
              <a:r>
                <a:rPr lang="en-US" altLang="en-US" b="0">
                  <a:solidFill>
                    <a:srgbClr val="000000"/>
                  </a:solidFill>
                  <a:cs typeface="+mn-cs"/>
                </a:rPr>
                <a:t>   No</a:t>
              </a:r>
            </a:p>
            <a:p>
              <a:pPr eaLnBrk="1" hangingPunct="1"/>
              <a:r>
                <a:rPr lang="en-US" altLang="en-US" b="0">
                  <a:solidFill>
                    <a:srgbClr val="000000"/>
                  </a:solidFill>
                  <a:cs typeface="+mn-cs"/>
                </a:rPr>
                <a:t>   Human</a:t>
              </a:r>
            </a:p>
            <a:p>
              <a:pPr eaLnBrk="1" hangingPunct="1"/>
              <a:r>
                <a:rPr lang="en-US" altLang="en-US" b="0">
                  <a:solidFill>
                    <a:srgbClr val="000000"/>
                  </a:solidFill>
                  <a:cs typeface="+mn-cs"/>
                </a:rPr>
                <a:t>   Worm</a:t>
              </a:r>
            </a:p>
            <a:p>
              <a:pPr eaLnBrk="1" hangingPunct="1"/>
              <a:r>
                <a:rPr lang="en-US" altLang="en-US" b="0">
                  <a:solidFill>
                    <a:srgbClr val="000000"/>
                  </a:solidFill>
                  <a:cs typeface="+mn-cs"/>
                </a:rPr>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000000"/>
                </a:solidFill>
                <a:cs typeface="+mn-cs"/>
              </a:rPr>
              <a:t>15%</a:t>
            </a:r>
            <a:r>
              <a:rPr lang="en-US" altLang="en-US" sz="1800">
                <a:solidFill>
                  <a:srgbClr val="000000"/>
                </a:solidFill>
                <a:cs typeface="+mn-cs"/>
              </a:rPr>
              <a:t> </a:t>
            </a:r>
            <a:r>
              <a:rPr lang="en-US" altLang="en-US" sz="1800" b="0">
                <a:solidFill>
                  <a:srgbClr val="000000"/>
                </a:solidFill>
                <a:cs typeface="+mn-cs"/>
              </a:rPr>
              <a:t>of pseudogenes are</a:t>
            </a:r>
            <a:r>
              <a:rPr lang="en-US" altLang="en-US" sz="1800">
                <a:solidFill>
                  <a:srgbClr val="000000"/>
                </a:solidFill>
                <a:cs typeface="+mn-cs"/>
              </a:rPr>
              <a:t> </a:t>
            </a:r>
            <a:r>
              <a:rPr lang="en-US" altLang="en-US" sz="2400">
                <a:solidFill>
                  <a:srgbClr val="000000"/>
                </a:solidFill>
                <a:cs typeface="+mn-cs"/>
              </a:rPr>
              <a:t>transcribed</a:t>
            </a:r>
            <a:r>
              <a:rPr lang="en-US" altLang="en-US" sz="1800">
                <a:solidFill>
                  <a:srgbClr val="000000"/>
                </a:solidFill>
                <a:cs typeface="+mn-cs"/>
              </a:rPr>
              <a:t> </a:t>
            </a:r>
            <a:r>
              <a:rPr lang="en-US" altLang="en-US" sz="1800" b="0">
                <a:solidFill>
                  <a:srgbClr val="000000"/>
                </a:solidFill>
                <a:cs typeface="+mn-cs"/>
              </a:rPr>
              <a:t>in each organism</a:t>
            </a:r>
          </a:p>
        </p:txBody>
      </p:sp>
    </p:spTree>
    <p:extLst>
      <p:ext uri="{BB962C8B-B14F-4D97-AF65-F5344CB8AC3E}">
        <p14:creationId xmlns:p14="http://schemas.microsoft.com/office/powerpoint/2010/main" val="1081108139"/>
      </p:ext>
    </p:extLst>
  </p:cSld>
  <p:clrMapOvr>
    <a:masterClrMapping/>
  </p:clrMapOvr>
  <p:transition xmlns:p14="http://schemas.microsoft.com/office/powerpoint/2010/main" advTm="78332"/>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sym typeface="Symbol" charset="0"/>
              </a:rPr>
              <a:t>Pseudogenes are among the most interesting intergenic elements</a:t>
            </a:r>
          </a:p>
        </p:txBody>
      </p:sp>
      <p:sp>
        <p:nvSpPr>
          <p:cNvPr id="382978" name="Rectangle 3"/>
          <p:cNvSpPr>
            <a:spLocks noGrp="1" noChangeArrowheads="1"/>
          </p:cNvSpPr>
          <p:nvPr>
            <p:ph idx="1"/>
          </p:nvPr>
        </p:nvSpPr>
        <p:spPr>
          <a:xfrm>
            <a:off x="685800" y="1981200"/>
            <a:ext cx="7772400" cy="4572000"/>
          </a:xfrm>
        </p:spPr>
        <p:txBody>
          <a:bodyPr/>
          <a:lstStyle/>
          <a:p>
            <a:pPr eaLnBrk="1" hangingPunct="1"/>
            <a:r>
              <a:rPr lang="en-US">
                <a:latin typeface="Arial" charset="0"/>
                <a:ea typeface="ＭＳ Ｐゴシック" charset="0"/>
                <a:cs typeface="ＭＳ Ｐゴシック" charset="0"/>
                <a:sym typeface="Symbol" charset="0"/>
              </a:rPr>
              <a:t>Formal Properties of Pseudogenes </a:t>
            </a:r>
            <a:r>
              <a:rPr lang="en-US">
                <a:latin typeface="Arial" charset="0"/>
                <a:ea typeface="ＭＳ Ｐゴシック" charset="0"/>
                <a:cs typeface="ＭＳ Ｐゴシック" charset="0"/>
              </a:rPr>
              <a:t>(</a:t>
            </a:r>
            <a:r>
              <a:rPr lang="en-US">
                <a:latin typeface="Arial" charset="0"/>
                <a:ea typeface="ＭＳ Ｐゴシック" charset="0"/>
                <a:cs typeface="ＭＳ Ｐゴシック" charset="0"/>
                <a:sym typeface="Symbol" charset="0"/>
              </a:rPr>
              <a:t>G)</a:t>
            </a:r>
            <a:endParaRPr lang="en-US">
              <a:latin typeface="Arial" charset="0"/>
              <a:ea typeface="ＭＳ Ｐゴシック" charset="0"/>
              <a:cs typeface="ＭＳ Ｐゴシック" charset="0"/>
            </a:endParaRPr>
          </a:p>
          <a:p>
            <a:pPr lvl="1" eaLnBrk="1" hangingPunct="1">
              <a:buFont typeface="Arial" charset="0"/>
              <a:buChar char="–"/>
            </a:pPr>
            <a:r>
              <a:rPr lang="en-US" sz="1800">
                <a:latin typeface="Arial" charset="0"/>
                <a:ea typeface="ＭＳ Ｐゴシック" charset="0"/>
              </a:rPr>
              <a:t>Inheritable </a:t>
            </a:r>
          </a:p>
          <a:p>
            <a:pPr lvl="1" eaLnBrk="1" hangingPunct="1">
              <a:buFont typeface="Arial" charset="0"/>
              <a:buChar char="–"/>
            </a:pPr>
            <a:r>
              <a:rPr lang="en-US" sz="1800">
                <a:latin typeface="Arial" charset="0"/>
                <a:ea typeface="ＭＳ Ｐゴシック" charset="0"/>
              </a:rPr>
              <a:t>Homologous to a functioning element</a:t>
            </a:r>
          </a:p>
          <a:p>
            <a:pPr lvl="1" eaLnBrk="1" hangingPunct="1">
              <a:buFont typeface="Arial" charset="0"/>
              <a:buChar char="–"/>
            </a:pPr>
            <a:r>
              <a:rPr lang="en-US" sz="1800">
                <a:latin typeface="Arial" charset="0"/>
                <a:ea typeface="ＭＳ Ｐゴシック" charset="0"/>
              </a:rPr>
              <a:t>Non-functional</a:t>
            </a:r>
            <a:r>
              <a:rPr lang="en-US">
                <a:latin typeface="Arial" charset="0"/>
                <a:ea typeface="ＭＳ Ｐゴシック" charset="0"/>
              </a:rPr>
              <a:t> </a:t>
            </a:r>
          </a:p>
          <a:p>
            <a:pPr lvl="2" eaLnBrk="1" hangingPunct="1"/>
            <a:r>
              <a:rPr lang="en-US">
                <a:latin typeface="Arial" charset="0"/>
                <a:ea typeface="ＭＳ Ｐゴシック" charset="0"/>
              </a:rPr>
              <a:t>No selection pressure so free to accumulate mutations</a:t>
            </a:r>
          </a:p>
          <a:p>
            <a:pPr lvl="3" eaLnBrk="1" hangingPunct="1"/>
            <a:r>
              <a:rPr lang="en-US">
                <a:latin typeface="Arial" charset="0"/>
                <a:ea typeface="ＭＳ Ｐゴシック" charset="0"/>
              </a:rPr>
              <a:t>Frameshifts &amp; stops</a:t>
            </a:r>
          </a:p>
          <a:p>
            <a:pPr lvl="3" eaLnBrk="1" hangingPunct="1"/>
            <a:r>
              <a:rPr lang="en-US">
                <a:latin typeface="Arial" charset="0"/>
                <a:ea typeface="ＭＳ Ｐゴシック" charset="0"/>
              </a:rPr>
              <a:t>Small Indels</a:t>
            </a:r>
          </a:p>
          <a:p>
            <a:pPr lvl="3" eaLnBrk="1" hangingPunct="1"/>
            <a:r>
              <a:rPr lang="en-US">
                <a:latin typeface="Arial" charset="0"/>
                <a:ea typeface="ＭＳ Ｐゴシック" charset="0"/>
              </a:rPr>
              <a:t>Inserted repeats (LINE/Alu)</a:t>
            </a:r>
          </a:p>
          <a:p>
            <a:pPr lvl="2" eaLnBrk="1" hangingPunct="1"/>
            <a:r>
              <a:rPr lang="en-US" b="1">
                <a:solidFill>
                  <a:srgbClr val="800000"/>
                </a:solidFill>
                <a:latin typeface="Arial" charset="0"/>
                <a:ea typeface="ＭＳ Ｐゴシック" charset="0"/>
              </a:rPr>
              <a:t>What does this mean?</a:t>
            </a:r>
            <a:r>
              <a:rPr lang="en-US">
                <a:solidFill>
                  <a:srgbClr val="800000"/>
                </a:solidFill>
                <a:latin typeface="Arial" charset="0"/>
                <a:ea typeface="ＭＳ Ｐゴシック" charset="0"/>
              </a:rPr>
              <a:t> no transcription, no translation?…</a:t>
            </a:r>
          </a:p>
          <a:p>
            <a:pPr eaLnBrk="1" hangingPunct="1"/>
            <a:endParaRPr lang="en-US">
              <a:solidFill>
                <a:srgbClr val="800000"/>
              </a:solidFill>
              <a:latin typeface="Arial" charset="0"/>
              <a:ea typeface="ＭＳ Ｐゴシック" charset="0"/>
              <a:cs typeface="ＭＳ Ｐゴシック" charset="0"/>
            </a:endParaRPr>
          </a:p>
        </p:txBody>
      </p:sp>
      <p:sp>
        <p:nvSpPr>
          <p:cNvPr id="382979"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lnSpc>
                <a:spcPct val="90000"/>
              </a:lnSpc>
              <a:spcBef>
                <a:spcPct val="20000"/>
              </a:spcBef>
            </a:pPr>
            <a:r>
              <a:rPr lang="en-US" b="0">
                <a:solidFill>
                  <a:srgbClr val="000000"/>
                </a:solidFill>
                <a:latin typeface="Helvetica" charset="0"/>
              </a:rPr>
              <a:t>[Mighell et al. </a:t>
            </a:r>
            <a:r>
              <a:rPr lang="en-US" b="0" i="1">
                <a:solidFill>
                  <a:srgbClr val="000000"/>
                </a:solidFill>
                <a:latin typeface="Helvetica" charset="0"/>
              </a:rPr>
              <a:t>FEBS Letts</a:t>
            </a:r>
            <a:r>
              <a:rPr lang="en-US" b="0">
                <a:solidFill>
                  <a:srgbClr val="000000"/>
                </a:solidFill>
                <a:latin typeface="Helvetica" charset="0"/>
              </a:rPr>
              <a:t>,  2000]</a:t>
            </a:r>
          </a:p>
        </p:txBody>
      </p:sp>
    </p:spTree>
    <p:extLst>
      <p:ext uri="{BB962C8B-B14F-4D97-AF65-F5344CB8AC3E}">
        <p14:creationId xmlns:p14="http://schemas.microsoft.com/office/powerpoint/2010/main" val="969009555"/>
      </p:ext>
    </p:extLst>
  </p:cSld>
  <p:clrMapOvr>
    <a:masterClrMapping/>
  </p:clrMapOvr>
  <p:transition xmlns:p14="http://schemas.microsoft.com/office/powerpoint/2010/main" advTm="29603"/>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le 1"/>
          <p:cNvSpPr>
            <a:spLocks noGrp="1"/>
          </p:cNvSpPr>
          <p:nvPr>
            <p:ph type="title" idx="4294967295"/>
          </p:nvPr>
        </p:nvSpPr>
        <p:spPr>
          <a:xfrm>
            <a:off x="0" y="87313"/>
            <a:ext cx="8331200" cy="1092200"/>
          </a:xfrm>
        </p:spPr>
        <p:txBody>
          <a:bodyPr lIns="91430" tIns="45716" rIns="91430" bIns="45716" anchor="b"/>
          <a:lstStyle/>
          <a:p>
            <a:pPr eaLnBrk="1" hangingPunct="1"/>
            <a:r>
              <a:rPr lang="en-US">
                <a:latin typeface="Arial" charset="0"/>
                <a:ea typeface="ＭＳ Ｐゴシック" charset="0"/>
                <a:cs typeface="ＭＳ Ｐゴシック" charset="0"/>
              </a:rPr>
              <a:t>Identifiable Features of a Pseudogene (</a:t>
            </a:r>
            <a:r>
              <a:rPr lang="en-US">
                <a:latin typeface="Symbol" charset="0"/>
                <a:ea typeface="ＭＳ Ｐゴシック" charset="0"/>
                <a:cs typeface="ＭＳ Ｐゴシック" charset="0"/>
              </a:rPr>
              <a:t>y</a:t>
            </a:r>
            <a:r>
              <a:rPr lang="en-US">
                <a:latin typeface="Arial" charset="0"/>
                <a:ea typeface="ＭＳ Ｐゴシック" charset="0"/>
                <a:cs typeface="ＭＳ Ｐゴシック" charset="0"/>
              </a:rPr>
              <a:t>RPL21)</a:t>
            </a:r>
          </a:p>
        </p:txBody>
      </p:sp>
      <p:pic>
        <p:nvPicPr>
          <p:cNvPr id="385026"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385027" name="TextBox 3"/>
          <p:cNvSpPr txBox="1">
            <a:spLocks noChangeArrowheads="1"/>
          </p:cNvSpPr>
          <p:nvPr/>
        </p:nvSpPr>
        <p:spPr bwMode="auto">
          <a:xfrm>
            <a:off x="0" y="6581775"/>
            <a:ext cx="3017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cs typeface="Arial" charset="0"/>
              </a:rPr>
              <a:t>Gerstein &amp; Zheng. Sci Am 295: 48 (2006).</a:t>
            </a:r>
          </a:p>
        </p:txBody>
      </p:sp>
      <p:pic>
        <p:nvPicPr>
          <p:cNvPr id="3850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385029"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4085785"/>
      </p:ext>
    </p:extLst>
  </p:cSld>
  <p:clrMapOvr>
    <a:masterClrMapping/>
  </p:clrMapOvr>
  <p:transition xmlns:p14="http://schemas.microsoft.com/office/powerpoint/2010/main" advTm="12886"/>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87074" name="Title 1"/>
          <p:cNvSpPr>
            <a:spLocks noGrp="1"/>
          </p:cNvSpPr>
          <p:nvPr>
            <p:ph type="title" idx="4294967295"/>
          </p:nvPr>
        </p:nvSpPr>
        <p:spPr/>
        <p:txBody>
          <a:bodyPr lIns="91430" tIns="45716" rIns="91430" bIns="45716" anchor="b"/>
          <a:lstStyle/>
          <a:p>
            <a:r>
              <a:rPr lang="en-US">
                <a:latin typeface="Arial" charset="0"/>
                <a:ea typeface="ＭＳ Ｐゴシック" charset="0"/>
                <a:cs typeface="ＭＳ Ｐゴシック" charset="0"/>
              </a:rPr>
              <a:t>Two Major Genomic Remodeling Processes Give Rise to Distinct Types of Pseudogenes</a:t>
            </a:r>
          </a:p>
        </p:txBody>
      </p:sp>
      <p:pic>
        <p:nvPicPr>
          <p:cNvPr id="3870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4173538"/>
            <a:ext cx="9731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87076" name="TextBox 3"/>
          <p:cNvSpPr txBox="1">
            <a:spLocks noChangeArrowheads="1"/>
          </p:cNvSpPr>
          <p:nvPr/>
        </p:nvSpPr>
        <p:spPr bwMode="auto">
          <a:xfrm>
            <a:off x="0" y="6581775"/>
            <a:ext cx="3017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Calibri" charset="0"/>
                <a:cs typeface="Arial" charset="0"/>
              </a:rPr>
              <a:t>Gerstein &amp; Zheng. Sci Am 295: 48 (2006).</a:t>
            </a:r>
          </a:p>
        </p:txBody>
      </p:sp>
    </p:spTree>
    <p:extLst>
      <p:ext uri="{BB962C8B-B14F-4D97-AF65-F5344CB8AC3E}">
        <p14:creationId xmlns:p14="http://schemas.microsoft.com/office/powerpoint/2010/main" val="3043831729"/>
      </p:ext>
    </p:extLst>
  </p:cSld>
  <p:clrMapOvr>
    <a:masterClrMapping/>
  </p:clrMapOvr>
  <p:transition xmlns:p14="http://schemas.microsoft.com/office/powerpoint/2010/main" advTm="36015"/>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itle 4"/>
          <p:cNvSpPr>
            <a:spLocks noGrp="1"/>
          </p:cNvSpPr>
          <p:nvPr>
            <p:ph type="title"/>
          </p:nvPr>
        </p:nvSpPr>
        <p:spPr>
          <a:xfrm>
            <a:off x="312738" y="-33338"/>
            <a:ext cx="8518525" cy="1143001"/>
          </a:xfrm>
        </p:spPr>
        <p:txBody>
          <a:bodyPr/>
          <a:lstStyle/>
          <a:p>
            <a:pPr eaLnBrk="1" hangingPunct="1"/>
            <a:r>
              <a:rPr lang="en-US">
                <a:latin typeface="Helvetica" charset="0"/>
                <a:ea typeface="ＭＳ Ｐゴシック" charset="0"/>
                <a:cs typeface="ＭＳ Ｐゴシック" charset="0"/>
              </a:rPr>
              <a:t>Genome-wide Annotation of Pseudogenes</a:t>
            </a:r>
          </a:p>
        </p:txBody>
      </p:sp>
      <p:sp>
        <p:nvSpPr>
          <p:cNvPr id="389122"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cs typeface="Helvetica" charset="0"/>
              </a:rPr>
              <a:t>Protein</a:t>
            </a:r>
          </a:p>
          <a:p>
            <a:pPr eaLnBrk="1" hangingPunct="1"/>
            <a:r>
              <a:rPr lang="en-US" b="0">
                <a:solidFill>
                  <a:srgbClr val="000000"/>
                </a:solidFill>
                <a:latin typeface="Helvetica" charset="0"/>
                <a:cs typeface="Helvetica" charset="0"/>
              </a:rPr>
              <a:t>Sequence</a:t>
            </a:r>
          </a:p>
        </p:txBody>
      </p:sp>
      <p:sp>
        <p:nvSpPr>
          <p:cNvPr id="389123"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cs typeface="Helvetica" charset="0"/>
              </a:rPr>
              <a:t>Reference</a:t>
            </a:r>
          </a:p>
          <a:p>
            <a:pPr eaLnBrk="1" hangingPunct="1"/>
            <a:r>
              <a:rPr lang="en-US" b="0">
                <a:solidFill>
                  <a:srgbClr val="000000"/>
                </a:solidFill>
                <a:latin typeface="Helvetica" charset="0"/>
                <a:cs typeface="Helvetica" charset="0"/>
              </a:rPr>
              <a:t>Genome</a:t>
            </a:r>
          </a:p>
        </p:txBody>
      </p:sp>
      <p:cxnSp>
        <p:nvCxnSpPr>
          <p:cNvPr id="69" name="Straight Arrow Connector 68"/>
          <p:cNvCxnSpPr>
            <a:stCxn id="389122" idx="2"/>
            <a:endCxn id="389125" idx="0"/>
          </p:cNvCxnSpPr>
          <p:nvPr/>
        </p:nvCxnSpPr>
        <p:spPr>
          <a:xfrm rot="16200000" flipH="1">
            <a:off x="1666082" y="2132806"/>
            <a:ext cx="381000" cy="900113"/>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25"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cs typeface="Helvetica" charset="0"/>
              </a:rPr>
              <a:t>Six-frame blast</a:t>
            </a:r>
          </a:p>
        </p:txBody>
      </p:sp>
      <p:cxnSp>
        <p:nvCxnSpPr>
          <p:cNvPr id="74" name="Straight Arrow Connector 73"/>
          <p:cNvCxnSpPr>
            <a:stCxn id="389123" idx="2"/>
            <a:endCxn id="389125" idx="0"/>
          </p:cNvCxnSpPr>
          <p:nvPr/>
        </p:nvCxnSpPr>
        <p:spPr>
          <a:xfrm rot="5400000">
            <a:off x="2490788" y="2208213"/>
            <a:ext cx="381000" cy="7493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27" name="TextBox 76"/>
          <p:cNvSpPr txBox="1">
            <a:spLocks noChangeArrowheads="1"/>
          </p:cNvSpPr>
          <p:nvPr/>
        </p:nvSpPr>
        <p:spPr bwMode="auto">
          <a:xfrm>
            <a:off x="1190625" y="3382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Eliminate redundant hits</a:t>
            </a:r>
          </a:p>
          <a:p>
            <a:pPr algn="ctr" eaLnBrk="1" hangingPunct="1"/>
            <a:r>
              <a:rPr lang="en-US" b="0">
                <a:solidFill>
                  <a:srgbClr val="000000"/>
                </a:solidFill>
                <a:latin typeface="Helvetica" charset="0"/>
                <a:cs typeface="Helvetica" charset="0"/>
              </a:rPr>
              <a:t>Remove hits overlapping exon</a:t>
            </a:r>
          </a:p>
          <a:p>
            <a:pPr algn="ctr" eaLnBrk="1" hangingPunct="1"/>
            <a:endParaRPr lang="en-US" b="0">
              <a:solidFill>
                <a:srgbClr val="000000"/>
              </a:solidFill>
              <a:latin typeface="Helvetica" charset="0"/>
              <a:cs typeface="Helvetica" charset="0"/>
            </a:endParaRPr>
          </a:p>
        </p:txBody>
      </p:sp>
      <p:cxnSp>
        <p:nvCxnSpPr>
          <p:cNvPr id="78" name="Straight Arrow Connector 77"/>
          <p:cNvCxnSpPr>
            <a:stCxn id="389125" idx="2"/>
            <a:endCxn id="389127" idx="0"/>
          </p:cNvCxnSpPr>
          <p:nvPr/>
        </p:nvCxnSpPr>
        <p:spPr>
          <a:xfrm rot="16200000" flipH="1">
            <a:off x="2146300" y="3209926"/>
            <a:ext cx="333375" cy="127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29" name="TextBox 82"/>
          <p:cNvSpPr txBox="1">
            <a:spLocks noChangeArrowheads="1"/>
          </p:cNvSpPr>
          <p:nvPr/>
        </p:nvSpPr>
        <p:spPr bwMode="auto">
          <a:xfrm>
            <a:off x="1190625" y="4144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Merge hits and identify parents</a:t>
            </a:r>
          </a:p>
          <a:p>
            <a:pPr algn="ctr" eaLnBrk="1" hangingPunct="1"/>
            <a:endParaRPr lang="en-US" b="0">
              <a:solidFill>
                <a:srgbClr val="000000"/>
              </a:solidFill>
              <a:latin typeface="Helvetica" charset="0"/>
              <a:cs typeface="Helvetica" charset="0"/>
            </a:endParaRPr>
          </a:p>
        </p:txBody>
      </p:sp>
      <p:cxnSp>
        <p:nvCxnSpPr>
          <p:cNvPr id="84" name="Straight Arrow Connector 83"/>
          <p:cNvCxnSpPr>
            <a:stCxn id="389127" idx="2"/>
            <a:endCxn id="389129" idx="0"/>
          </p:cNvCxnSpPr>
          <p:nvPr/>
        </p:nvCxnSpPr>
        <p:spPr>
          <a:xfrm rot="16200000" flipH="1">
            <a:off x="2169319" y="3994944"/>
            <a:ext cx="300038" cy="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31" name="TextBox 88"/>
          <p:cNvSpPr txBox="1">
            <a:spLocks noChangeArrowheads="1"/>
          </p:cNvSpPr>
          <p:nvPr/>
        </p:nvSpPr>
        <p:spPr bwMode="auto">
          <a:xfrm>
            <a:off x="1190625" y="4906963"/>
            <a:ext cx="2255838"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FASTA re-alignment</a:t>
            </a:r>
          </a:p>
          <a:p>
            <a:pPr algn="ctr" eaLnBrk="1" hangingPunct="1"/>
            <a:endParaRPr lang="en-US" b="0">
              <a:solidFill>
                <a:srgbClr val="000000"/>
              </a:solidFill>
              <a:latin typeface="Helvetica" charset="0"/>
              <a:cs typeface="Helvetica" charset="0"/>
            </a:endParaRPr>
          </a:p>
        </p:txBody>
      </p:sp>
      <p:cxnSp>
        <p:nvCxnSpPr>
          <p:cNvPr id="90" name="Straight Arrow Connector 89"/>
          <p:cNvCxnSpPr>
            <a:stCxn id="389129" idx="2"/>
            <a:endCxn id="389131" idx="0"/>
          </p:cNvCxnSpPr>
          <p:nvPr/>
        </p:nvCxnSpPr>
        <p:spPr>
          <a:xfrm rot="5400000">
            <a:off x="2169319" y="4756944"/>
            <a:ext cx="300038" cy="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33"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Processed</a:t>
            </a:r>
          </a:p>
          <a:p>
            <a:pPr algn="ctr" eaLnBrk="1" hangingPunct="1"/>
            <a:r>
              <a:rPr lang="en-US" b="0">
                <a:solidFill>
                  <a:srgbClr val="000000"/>
                </a:solidFill>
                <a:latin typeface="Helvetica" charset="0"/>
                <a:cs typeface="Helvetica" charset="0"/>
              </a:rPr>
              <a:t>Pseudogenes</a:t>
            </a:r>
          </a:p>
        </p:txBody>
      </p:sp>
      <p:sp>
        <p:nvSpPr>
          <p:cNvPr id="389134"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Duplicated</a:t>
            </a:r>
          </a:p>
          <a:p>
            <a:pPr algn="ctr" eaLnBrk="1" hangingPunct="1"/>
            <a:r>
              <a:rPr lang="en-US" b="0">
                <a:solidFill>
                  <a:srgbClr val="000000"/>
                </a:solidFill>
                <a:latin typeface="Helvetica" charset="0"/>
                <a:cs typeface="Helvetica" charset="0"/>
              </a:rPr>
              <a:t>Pseudogenes</a:t>
            </a:r>
          </a:p>
        </p:txBody>
      </p:sp>
      <p:cxnSp>
        <p:nvCxnSpPr>
          <p:cNvPr id="94" name="Straight Arrow Connector 93"/>
          <p:cNvCxnSpPr>
            <a:stCxn id="389131" idx="2"/>
            <a:endCxn id="389133" idx="0"/>
          </p:cNvCxnSpPr>
          <p:nvPr/>
        </p:nvCxnSpPr>
        <p:spPr>
          <a:xfrm rot="5400000">
            <a:off x="1681956" y="5031582"/>
            <a:ext cx="485775" cy="7889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389131" idx="2"/>
            <a:endCxn id="389134" idx="0"/>
          </p:cNvCxnSpPr>
          <p:nvPr/>
        </p:nvCxnSpPr>
        <p:spPr>
          <a:xfrm rot="16200000" flipH="1">
            <a:off x="2501900" y="5000626"/>
            <a:ext cx="485775" cy="8509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9137"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latin typeface="Helvetica" charset="0"/>
                <a:cs typeface="Helvetica" charset="0"/>
              </a:rPr>
              <a:t>PseudoPipe</a:t>
            </a:r>
          </a:p>
        </p:txBody>
      </p:sp>
      <p:grpSp>
        <p:nvGrpSpPr>
          <p:cNvPr id="389138" name="Group 19"/>
          <p:cNvGrpSpPr>
            <a:grpSpLocks/>
          </p:cNvGrpSpPr>
          <p:nvPr/>
        </p:nvGrpSpPr>
        <p:grpSpPr bwMode="auto">
          <a:xfrm>
            <a:off x="4521200" y="1100138"/>
            <a:ext cx="4267200" cy="5743575"/>
            <a:chOff x="152400" y="136138"/>
            <a:chExt cx="6629400" cy="8931662"/>
          </a:xfrm>
        </p:grpSpPr>
        <p:sp>
          <p:nvSpPr>
            <p:cNvPr id="21" name="Rectangle 20"/>
            <p:cNvSpPr/>
            <p:nvPr/>
          </p:nvSpPr>
          <p:spPr>
            <a:xfrm>
              <a:off x="3055230" y="6628750"/>
              <a:ext cx="1492107"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50"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8"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300"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smtClean="0">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2"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smtClean="0">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smtClean="0">
                  <a:solidFill>
                    <a:prstClr val="black"/>
                  </a:solidFill>
                  <a:latin typeface="Helvetica"/>
                  <a:cs typeface="Helvetica"/>
                </a:rPr>
                <a:t>HAVANA</a:t>
              </a:r>
              <a:endParaRPr lang="en-US" sz="1200" b="0" dirty="0">
                <a:solidFill>
                  <a:prstClr val="black"/>
                </a:solidFill>
                <a:latin typeface="Helvetica"/>
                <a:cs typeface="Helvetica"/>
              </a:endParaRPr>
            </a:p>
          </p:txBody>
        </p:sp>
        <p:sp>
          <p:nvSpPr>
            <p:cNvPr id="27" name="TextBox 13"/>
            <p:cNvSpPr txBox="1"/>
            <p:nvPr/>
          </p:nvSpPr>
          <p:spPr>
            <a:xfrm>
              <a:off x="633328"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5"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5"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smtClean="0">
                  <a:solidFill>
                    <a:prstClr val="black"/>
                  </a:solidFill>
                  <a:latin typeface="Helvetica"/>
                  <a:cs typeface="Helvetica"/>
                </a:rPr>
                <a:t>Level 1</a:t>
              </a:r>
              <a:endParaRPr lang="en-US" sz="1200" dirty="0">
                <a:solidFill>
                  <a:prstClr val="black"/>
                </a:solidFill>
                <a:latin typeface="Helvetica"/>
                <a:cs typeface="Helvetica"/>
              </a:endParaRPr>
            </a:p>
          </p:txBody>
        </p:sp>
        <p:sp>
          <p:nvSpPr>
            <p:cNvPr id="32" name="TextBox 54"/>
            <p:cNvSpPr txBox="1"/>
            <p:nvPr/>
          </p:nvSpPr>
          <p:spPr>
            <a:xfrm>
              <a:off x="3829646" y="4648874"/>
              <a:ext cx="742354"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smtClean="0">
                  <a:solidFill>
                    <a:prstClr val="black"/>
                  </a:solidFill>
                  <a:latin typeface="Helvetica"/>
                  <a:cs typeface="Helvetica"/>
                </a:rPr>
                <a:t>Level 2</a:t>
              </a:r>
              <a:endParaRPr lang="en-US" sz="1200" dirty="0">
                <a:solidFill>
                  <a:prstClr val="black"/>
                </a:solidFill>
                <a:latin typeface="Helvetica"/>
                <a:cs typeface="Helvetica"/>
              </a:endParaRPr>
            </a:p>
          </p:txBody>
        </p:sp>
        <p:sp>
          <p:nvSpPr>
            <p:cNvPr id="33" name="32-Point Star 32"/>
            <p:cNvSpPr/>
            <p:nvPr/>
          </p:nvSpPr>
          <p:spPr>
            <a:xfrm>
              <a:off x="4108337" y="7534753"/>
              <a:ext cx="2673463"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6"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5"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2"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8" y="891552"/>
              <a:ext cx="466130"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30"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2"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smtClean="0">
                  <a:solidFill>
                    <a:prstClr val="white">
                      <a:lumMod val="50000"/>
                    </a:prstClr>
                  </a:solidFill>
                  <a:latin typeface="Helvetica"/>
                  <a:cs typeface="Helvetica"/>
                </a:rPr>
                <a:t>Feedback Loop</a:t>
              </a:r>
              <a:endParaRPr lang="en-US" sz="1400" b="0" dirty="0">
                <a:solidFill>
                  <a:prstClr val="white">
                    <a:lumMod val="50000"/>
                  </a:prstClr>
                </a:solidFill>
                <a:latin typeface="Helvetica"/>
                <a:cs typeface="Helvetica"/>
              </a:endParaRP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6"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6" y="2357944"/>
              <a:ext cx="1218350" cy="461641"/>
            </a:xfrm>
            <a:prstGeom prst="rect">
              <a:avLst/>
            </a:prstGeom>
            <a:noFill/>
          </p:spPr>
          <p:txBody>
            <a:bodyPr>
              <a:normAutofit fontScale="70000" lnSpcReduction="20000"/>
            </a:bodyPr>
            <a:lstStyle/>
            <a:p>
              <a:pPr algn="ctr" defTabSz="457200" fontAlgn="auto">
                <a:spcBef>
                  <a:spcPts val="0"/>
                </a:spcBef>
                <a:spcAft>
                  <a:spcPts val="0"/>
                </a:spcAft>
                <a:defRPr/>
              </a:pPr>
              <a:r>
                <a:rPr lang="en-US" b="0" dirty="0">
                  <a:solidFill>
                    <a:prstClr val="black"/>
                  </a:solidFill>
                  <a:latin typeface="Helvetica"/>
                  <a:cs typeface="Helvetica"/>
                </a:rPr>
                <a:t>2-way consensus</a:t>
              </a:r>
            </a:p>
          </p:txBody>
        </p:sp>
        <p:cxnSp>
          <p:nvCxnSpPr>
            <p:cNvPr id="44" name="Elbow Connector 43"/>
            <p:cNvCxnSpPr/>
            <p:nvPr/>
          </p:nvCxnSpPr>
          <p:spPr>
            <a:xfrm rot="16200000" flipH="1">
              <a:off x="3054642"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7200" fontAlgn="auto">
                <a:spcBef>
                  <a:spcPts val="0"/>
                </a:spcBef>
                <a:spcAft>
                  <a:spcPts val="0"/>
                </a:spcAft>
                <a:defRPr/>
              </a:pPr>
              <a:r>
                <a:rPr lang="en-US" sz="1400" b="0" dirty="0">
                  <a:solidFill>
                    <a:prstClr val="black"/>
                  </a:solidFill>
                  <a:latin typeface="Helvetica"/>
                  <a:cs typeface="Helvetica"/>
                </a:rPr>
                <a:t>1000G</a:t>
              </a:r>
              <a:endParaRPr lang="en-US" sz="1400" b="0" dirty="0">
                <a:solidFill>
                  <a:prstClr val="black"/>
                </a:solidFill>
                <a:latin typeface="Helvetica"/>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7200" fontAlgn="auto">
                <a:spcBef>
                  <a:spcPts val="0"/>
                </a:spcBef>
                <a:spcAft>
                  <a:spcPts val="0"/>
                </a:spcAft>
                <a:defRPr/>
              </a:pPr>
              <a:r>
                <a:rPr lang="en-US" sz="1400" b="0" dirty="0">
                  <a:solidFill>
                    <a:prstClr val="black"/>
                  </a:solidFill>
                  <a:latin typeface="Helvetica"/>
                  <a:cs typeface="Helvetica"/>
                </a:rPr>
                <a:t>ENCODE</a:t>
              </a:r>
              <a:endParaRPr lang="en-US" sz="1400" b="0" dirty="0">
                <a:solidFill>
                  <a:prstClr val="black"/>
                </a:solidFill>
                <a:latin typeface="Helvetica"/>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7200" fontAlgn="auto">
                <a:spcBef>
                  <a:spcPts val="0"/>
                </a:spcBef>
                <a:spcAft>
                  <a:spcPts val="0"/>
                </a:spcAft>
                <a:defRPr/>
              </a:pPr>
              <a:r>
                <a:rPr lang="en-US" sz="1400" b="0" dirty="0">
                  <a:solidFill>
                    <a:prstClr val="black"/>
                  </a:solidFill>
                  <a:latin typeface="Arial"/>
                  <a:cs typeface="Arial"/>
                </a:rPr>
                <a:t>11,240</a:t>
              </a:r>
              <a:r>
                <a:rPr lang="en-GB" sz="1400" b="0" dirty="0">
                  <a:solidFill>
                    <a:prstClr val="black"/>
                  </a:solidFill>
                  <a:latin typeface="Arial"/>
                  <a:cs typeface="Arial"/>
                </a:rPr>
                <a:t> </a:t>
              </a:r>
              <a:endParaRPr lang="en-US" sz="1400" b="0" dirty="0">
                <a:solidFill>
                  <a:prstClr val="black"/>
                </a:solidFill>
                <a:latin typeface="Arial"/>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18,046</a:t>
              </a:r>
              <a:endParaRPr lang="en-US" sz="1400" b="0" dirty="0">
                <a:solidFill>
                  <a:prstClr val="black"/>
                </a:solidFill>
                <a:latin typeface="Arial"/>
                <a:cs typeface="Arial"/>
              </a:endParaRPr>
            </a:p>
          </p:txBody>
        </p:sp>
        <p:sp>
          <p:nvSpPr>
            <p:cNvPr id="49" name="TextBox 48"/>
            <p:cNvSpPr txBox="1"/>
            <p:nvPr/>
          </p:nvSpPr>
          <p:spPr>
            <a:xfrm>
              <a:off x="2581701" y="528656"/>
              <a:ext cx="821275" cy="308585"/>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13,644</a:t>
              </a:r>
              <a:endParaRPr lang="en-US" sz="1400" b="0" dirty="0">
                <a:solidFill>
                  <a:prstClr val="black"/>
                </a:solidFill>
                <a:latin typeface="Arial"/>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9,093</a:t>
              </a:r>
              <a:endParaRPr lang="en-US" sz="1400" b="0" dirty="0">
                <a:solidFill>
                  <a:prstClr val="black"/>
                </a:solidFill>
                <a:latin typeface="Arial"/>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7,186</a:t>
              </a:r>
              <a:endParaRPr lang="en-US" sz="1400" b="0" dirty="0">
                <a:solidFill>
                  <a:prstClr val="black"/>
                </a:solidFill>
                <a:latin typeface="Arial"/>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4,054</a:t>
              </a:r>
              <a:endParaRPr lang="en-US" sz="1400" b="0" dirty="0">
                <a:solidFill>
                  <a:prstClr val="black"/>
                </a:solidFill>
                <a:latin typeface="Arial"/>
                <a:cs typeface="Arial"/>
              </a:endParaRPr>
            </a:p>
          </p:txBody>
        </p:sp>
        <p:sp>
          <p:nvSpPr>
            <p:cNvPr id="53" name="TextBox 52"/>
            <p:cNvSpPr txBox="1"/>
            <p:nvPr/>
          </p:nvSpPr>
          <p:spPr>
            <a:xfrm>
              <a:off x="2369600" y="4873522"/>
              <a:ext cx="754686" cy="308585"/>
            </a:xfrm>
            <a:prstGeom prst="rect">
              <a:avLst/>
            </a:prstGeom>
            <a:noFill/>
          </p:spPr>
          <p:txBody>
            <a:bodyPr>
              <a:normAutofit fontScale="55000" lnSpcReduction="20000"/>
            </a:bodyPr>
            <a:lstStyle/>
            <a:p>
              <a:pPr defTabSz="457200" fontAlgn="auto">
                <a:spcBef>
                  <a:spcPts val="0"/>
                </a:spcBef>
                <a:spcAft>
                  <a:spcPts val="0"/>
                </a:spcAft>
                <a:defRPr/>
              </a:pPr>
              <a:r>
                <a:rPr lang="en-GB" sz="1400" b="0" dirty="0">
                  <a:solidFill>
                    <a:prstClr val="black"/>
                  </a:solidFill>
                  <a:latin typeface="Arial"/>
                  <a:cs typeface="Arial"/>
                </a:rPr>
                <a:t>1,907</a:t>
              </a:r>
              <a:endParaRPr lang="en-US" sz="1400" b="0" dirty="0">
                <a:solidFill>
                  <a:prstClr val="black"/>
                </a:solidFill>
                <a:latin typeface="Arial"/>
                <a:cs typeface="Arial"/>
              </a:endParaRPr>
            </a:p>
          </p:txBody>
        </p:sp>
        <p:cxnSp>
          <p:nvCxnSpPr>
            <p:cNvPr id="54" name="Elbow Connector 53"/>
            <p:cNvCxnSpPr/>
            <p:nvPr/>
          </p:nvCxnSpPr>
          <p:spPr>
            <a:xfrm rot="10800000" flipV="1">
              <a:off x="1970060"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8" y="6628750"/>
              <a:ext cx="1482242"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smtClean="0">
                  <a:solidFill>
                    <a:prstClr val="black"/>
                  </a:solidFill>
                  <a:latin typeface="Helvetica"/>
                  <a:cs typeface="Helvetica"/>
                </a:rPr>
                <a:t>Polymorphic</a:t>
              </a:r>
            </a:p>
            <a:p>
              <a:pPr algn="ctr" fontAlgn="auto">
                <a:spcBef>
                  <a:spcPts val="0"/>
                </a:spcBef>
                <a:spcAft>
                  <a:spcPts val="0"/>
                </a:spcAft>
                <a:defRPr/>
              </a:pPr>
              <a:r>
                <a:rPr lang="en-US" sz="1200" dirty="0" err="1" smtClean="0">
                  <a:solidFill>
                    <a:prstClr val="black"/>
                  </a:solidFill>
                  <a:latin typeface="Helvetica"/>
                  <a:cs typeface="Helvetica"/>
                </a:rPr>
                <a:t>Pseudogenes</a:t>
              </a:r>
              <a:r>
                <a:rPr lang="en-US" sz="1200" dirty="0" smtClean="0">
                  <a:solidFill>
                    <a:prstClr val="black"/>
                  </a:solidFill>
                  <a:latin typeface="Helvetica"/>
                  <a:cs typeface="Helvetica"/>
                </a:rPr>
                <a:t/>
              </a:r>
              <a:br>
                <a:rPr lang="en-US" sz="1200" dirty="0" smtClean="0">
                  <a:solidFill>
                    <a:prstClr val="black"/>
                  </a:solidFill>
                  <a:latin typeface="Helvetica"/>
                  <a:cs typeface="Helvetica"/>
                </a:rPr>
              </a:br>
              <a:r>
                <a:rPr lang="en-US" sz="1200" b="0" dirty="0" smtClean="0">
                  <a:solidFill>
                    <a:prstClr val="black"/>
                  </a:solidFill>
                  <a:latin typeface="Helvetica"/>
                  <a:cs typeface="Helvetica"/>
                </a:rPr>
                <a:t>24</a:t>
              </a:r>
              <a:endParaRPr lang="en-US" sz="1200" b="0" dirty="0">
                <a:solidFill>
                  <a:prstClr val="black"/>
                </a:solidFill>
                <a:latin typeface="Helvetica"/>
                <a:cs typeface="Helvetica"/>
              </a:endParaRP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89178"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30" y="6628750"/>
              <a:ext cx="1479777" cy="1019562"/>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smtClean="0">
                  <a:solidFill>
                    <a:prstClr val="black"/>
                  </a:solidFill>
                  <a:latin typeface="Helvetica"/>
                  <a:cs typeface="Helvetica"/>
                </a:rPr>
                <a:t>Surveyed Set</a:t>
              </a:r>
            </a:p>
            <a:p>
              <a:pPr algn="ctr" fontAlgn="auto">
                <a:spcBef>
                  <a:spcPts val="0"/>
                </a:spcBef>
                <a:spcAft>
                  <a:spcPts val="0"/>
                </a:spcAft>
                <a:defRPr/>
              </a:pPr>
              <a:r>
                <a:rPr lang="en-US" sz="3300" dirty="0" smtClean="0">
                  <a:solidFill>
                    <a:prstClr val="black"/>
                  </a:solidFill>
                  <a:latin typeface="Helvetica"/>
                  <a:cs typeface="Helvetica"/>
                </a:rPr>
                <a:t>11,216</a:t>
              </a:r>
            </a:p>
            <a:p>
              <a:pPr algn="ctr" fontAlgn="auto">
                <a:spcBef>
                  <a:spcPts val="0"/>
                </a:spcBef>
                <a:spcAft>
                  <a:spcPts val="0"/>
                </a:spcAft>
                <a:defRPr/>
              </a:pPr>
              <a:endParaRPr lang="en-US" sz="1200" b="0" dirty="0" smtClean="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a:t>
              </a:r>
              <a:r>
                <a:rPr lang="en-US" sz="1200" b="0" dirty="0" smtClean="0">
                  <a:solidFill>
                    <a:prstClr val="black"/>
                  </a:solidFill>
                  <a:latin typeface="Helvetica"/>
                  <a:cs typeface="Helvetica"/>
                </a:rPr>
                <a:t>7,183 level 1</a:t>
              </a:r>
            </a:p>
            <a:p>
              <a:pPr algn="ctr" fontAlgn="auto">
                <a:spcBef>
                  <a:spcPts val="0"/>
                </a:spcBef>
                <a:spcAft>
                  <a:spcPts val="0"/>
                </a:spcAft>
                <a:defRPr/>
              </a:pPr>
              <a:r>
                <a:rPr lang="en-US" sz="1200" b="0" dirty="0" smtClean="0">
                  <a:solidFill>
                    <a:prstClr val="black"/>
                  </a:solidFill>
                  <a:latin typeface="Helvetica"/>
                  <a:cs typeface="Helvetica"/>
                </a:rPr>
                <a:t> 4,033 level 2</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smtClean="0">
                  <a:solidFill>
                    <a:prstClr val="black"/>
                  </a:solidFill>
                  <a:latin typeface="Helvetica"/>
                  <a:cs typeface="Helvetica"/>
                </a:rPr>
                <a:t>Pseudogene</a:t>
              </a:r>
              <a:r>
                <a:rPr lang="en-US" sz="1200" dirty="0" smtClean="0">
                  <a:solidFill>
                    <a:prstClr val="black"/>
                  </a:solidFill>
                  <a:latin typeface="Helvetica"/>
                  <a:cs typeface="Helvetica"/>
                </a:rPr>
                <a:t> Decoration</a:t>
              </a:r>
            </a:p>
            <a:p>
              <a:pPr algn="ctr" fontAlgn="auto">
                <a:spcBef>
                  <a:spcPts val="0"/>
                </a:spcBef>
                <a:spcAft>
                  <a:spcPts val="0"/>
                </a:spcAft>
                <a:defRPr/>
              </a:pPr>
              <a:r>
                <a:rPr lang="en-US" sz="1200" dirty="0" smtClean="0">
                  <a:solidFill>
                    <a:prstClr val="black"/>
                  </a:solidFill>
                  <a:latin typeface="Helvetica"/>
                  <a:cs typeface="Helvetica"/>
                </a:rPr>
                <a:t>Resource</a:t>
              </a:r>
            </a:p>
            <a:p>
              <a:pPr algn="ctr" fontAlgn="auto">
                <a:spcBef>
                  <a:spcPts val="0"/>
                </a:spcBef>
                <a:spcAft>
                  <a:spcPts val="0"/>
                </a:spcAft>
                <a:defRPr/>
              </a:pPr>
              <a:r>
                <a:rPr lang="en-US" sz="1200" dirty="0" err="1">
                  <a:solidFill>
                    <a:prstClr val="black"/>
                  </a:solidFill>
                  <a:latin typeface="Helvetica"/>
                  <a:cs typeface="Helvetica"/>
                </a:rPr>
                <a:t>p</a:t>
              </a:r>
              <a:r>
                <a:rPr lang="en-US" sz="1200" dirty="0" err="1" smtClean="0">
                  <a:solidFill>
                    <a:prstClr val="black"/>
                  </a:solidFill>
                  <a:latin typeface="Helvetica"/>
                  <a:cs typeface="Helvetica"/>
                </a:rPr>
                <a:t>siDR</a:t>
              </a:r>
              <a:endParaRPr lang="en-US" sz="1200" dirty="0" smtClean="0">
                <a:solidFill>
                  <a:prstClr val="black"/>
                </a:solidFill>
                <a:latin typeface="Helvetica"/>
                <a:cs typeface="Helvetica"/>
              </a:endParaRPr>
            </a:p>
          </p:txBody>
        </p:sp>
        <p:sp>
          <p:nvSpPr>
            <p:cNvPr id="61" name="TextBox 60"/>
            <p:cNvSpPr txBox="1"/>
            <p:nvPr/>
          </p:nvSpPr>
          <p:spPr>
            <a:xfrm>
              <a:off x="2293144" y="4572344"/>
              <a:ext cx="831142" cy="367833"/>
            </a:xfrm>
            <a:prstGeom prst="rect">
              <a:avLst/>
            </a:prstGeom>
            <a:noFill/>
          </p:spPr>
          <p:txBody>
            <a:bodyPr>
              <a:normAutofit fontScale="55000" lnSpcReduction="20000"/>
            </a:bodyPr>
            <a:lstStyle/>
            <a:p>
              <a:pPr defTabSz="457200" fontAlgn="auto">
                <a:spcBef>
                  <a:spcPts val="0"/>
                </a:spcBef>
                <a:spcAft>
                  <a:spcPts val="0"/>
                </a:spcAft>
                <a:defRPr/>
              </a:pPr>
              <a:r>
                <a:rPr lang="en-GB" sz="1800" dirty="0">
                  <a:solidFill>
                    <a:prstClr val="black"/>
                  </a:solidFill>
                  <a:latin typeface="Symbol" charset="2"/>
                  <a:cs typeface="Symbol" charset="2"/>
                </a:rPr>
                <a:t>D</a:t>
              </a:r>
              <a:r>
                <a:rPr lang="en-GB" dirty="0">
                  <a:solidFill>
                    <a:prstClr val="black"/>
                  </a:solidFill>
                  <a:latin typeface="Helvetica"/>
                  <a:cs typeface="Helvetica"/>
                </a:rPr>
                <a:t>2-way</a:t>
              </a:r>
              <a:endParaRPr lang="en-US" dirty="0">
                <a:solidFill>
                  <a:prstClr val="black"/>
                </a:solidFill>
                <a:latin typeface="Helvetica"/>
                <a:cs typeface="Helvetica"/>
              </a:endParaRPr>
            </a:p>
          </p:txBody>
        </p:sp>
        <p:cxnSp>
          <p:nvCxnSpPr>
            <p:cNvPr id="62" name="Elbow Connector 61"/>
            <p:cNvCxnSpPr>
              <a:stCxn id="26" idx="3"/>
              <a:endCxn id="30" idx="0"/>
            </p:cNvCxnSpPr>
            <p:nvPr/>
          </p:nvCxnSpPr>
          <p:spPr>
            <a:xfrm rot="5400000">
              <a:off x="2483971" y="2486608"/>
              <a:ext cx="3204339" cy="60670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8"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609600" y="1287463"/>
            <a:ext cx="3429000" cy="5164137"/>
          </a:xfrm>
          <a:prstGeom prst="can">
            <a:avLst>
              <a:gd name="adj" fmla="val 14372"/>
            </a:avLst>
          </a:prstGeom>
          <a:noFill/>
          <a:ln w="3175" cmpd="sng">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Helvetica"/>
            </a:endParaRPr>
          </a:p>
        </p:txBody>
      </p:sp>
      <p:sp>
        <p:nvSpPr>
          <p:cNvPr id="389140" name="TextBox 1"/>
          <p:cNvSpPr txBox="1">
            <a:spLocks noChangeArrowheads="1"/>
          </p:cNvSpPr>
          <p:nvPr/>
        </p:nvSpPr>
        <p:spPr bwMode="auto">
          <a:xfrm>
            <a:off x="6138863" y="3175000"/>
            <a:ext cx="109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00"/>
                </a:solidFill>
              </a:rPr>
              <a:t>~14K</a:t>
            </a:r>
            <a:br>
              <a:rPr lang="en-US" sz="1600">
                <a:solidFill>
                  <a:srgbClr val="000000"/>
                </a:solidFill>
              </a:rPr>
            </a:br>
            <a:r>
              <a:rPr lang="en-US" sz="1600">
                <a:solidFill>
                  <a:srgbClr val="000000"/>
                </a:solidFill>
              </a:rPr>
              <a:t> total</a:t>
            </a:r>
          </a:p>
        </p:txBody>
      </p:sp>
      <p:sp>
        <p:nvSpPr>
          <p:cNvPr id="389141" name="TextBox 4"/>
          <p:cNvSpPr txBox="1">
            <a:spLocks noChangeArrowheads="1"/>
          </p:cNvSpPr>
          <p:nvPr/>
        </p:nvSpPr>
        <p:spPr bwMode="auto">
          <a:xfrm>
            <a:off x="3751263" y="6503988"/>
            <a:ext cx="2886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Tree>
    <p:extLst>
      <p:ext uri="{BB962C8B-B14F-4D97-AF65-F5344CB8AC3E}">
        <p14:creationId xmlns:p14="http://schemas.microsoft.com/office/powerpoint/2010/main" val="1953775815"/>
      </p:ext>
    </p:extLst>
  </p:cSld>
  <p:clrMapOvr>
    <a:masterClrMapping/>
  </p:clrMapOvr>
  <p:transition xmlns:p14="http://schemas.microsoft.com/office/powerpoint/2010/main" spd="slow" advTm="80527"/>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225425" y="269875"/>
            <a:ext cx="3602038" cy="1143000"/>
          </a:xfrm>
        </p:spPr>
        <p:txBody>
          <a:bodyPr/>
          <a:lstStyle/>
          <a:p>
            <a:pPr eaLnBrk="1" hangingPunct="1"/>
            <a:r>
              <a:rPr lang="en-US" sz="2400">
                <a:latin typeface="Helvetica" charset="0"/>
                <a:ea typeface="ＭＳ Ｐゴシック" charset="0"/>
                <a:cs typeface="ＭＳ Ｐゴシック" charset="0"/>
              </a:rPr>
              <a:t>Number of pseudogenes for each glycolytic enzyme</a:t>
            </a:r>
          </a:p>
        </p:txBody>
      </p:sp>
      <p:pic>
        <p:nvPicPr>
          <p:cNvPr id="390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3565525"/>
            <a:ext cx="9017001"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7"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a:solidFill>
                  <a:srgbClr val="000000"/>
                </a:solidFill>
                <a:latin typeface="Helvetica" charset="0"/>
              </a:rPr>
              <a:t>Processed/Duplicated</a:t>
            </a:r>
          </a:p>
        </p:txBody>
      </p:sp>
      <p:sp>
        <p:nvSpPr>
          <p:cNvPr id="390148"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606060"/>
                </a:solidFill>
                <a:latin typeface="Helvetica" charset="0"/>
              </a:rPr>
              <a:t>[Liu et al. BMC Genomics ('09)]</a:t>
            </a:r>
          </a:p>
        </p:txBody>
      </p:sp>
      <p:pic>
        <p:nvPicPr>
          <p:cNvPr id="390149"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104" r="8685" b="9586"/>
          <a:stretch>
            <a:fillRect/>
          </a:stretch>
        </p:blipFill>
        <p:spPr bwMode="auto">
          <a:xfrm>
            <a:off x="4105275" y="-25400"/>
            <a:ext cx="511651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0"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0151"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GAPDH</a:t>
            </a:r>
            <a:endParaRPr lang="en-US" sz="1400">
              <a:solidFill>
                <a:srgbClr val="000000"/>
              </a:solidFill>
              <a:latin typeface="Helvetica" charset="0"/>
            </a:endParaRPr>
          </a:p>
        </p:txBody>
      </p:sp>
      <p:sp>
        <p:nvSpPr>
          <p:cNvPr id="390152" name="TextBox 12"/>
          <p:cNvSpPr txBox="1">
            <a:spLocks noChangeArrowheads="1"/>
          </p:cNvSpPr>
          <p:nvPr/>
        </p:nvSpPr>
        <p:spPr bwMode="auto">
          <a:xfrm>
            <a:off x="157163" y="5072063"/>
            <a:ext cx="739775" cy="277812"/>
          </a:xfrm>
          <a:prstGeom prst="rect">
            <a:avLst/>
          </a:prstGeom>
          <a:solidFill>
            <a:schemeClr val="bg1"/>
          </a:solidFill>
          <a:ln w="38100">
            <a:solidFill>
              <a:srgbClr val="FF0000"/>
            </a:solidFill>
            <a:miter lim="800000"/>
            <a:headEnd/>
            <a:tailEnd/>
          </a:ln>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GAPDH</a:t>
            </a:r>
          </a:p>
        </p:txBody>
      </p:sp>
      <p:sp>
        <p:nvSpPr>
          <p:cNvPr id="390153"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a:solidFill>
                <a:srgbClr val="000000"/>
              </a:solidFill>
              <a:latin typeface="Helvetica" charset="0"/>
            </a:endParaRPr>
          </a:p>
        </p:txBody>
      </p:sp>
      <p:sp>
        <p:nvSpPr>
          <p:cNvPr id="390154"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Large numbers of processed GAPDH pseudogenes in mammals comprise one of the biggest families but numbers not obviously correlated with mRNA abundance.</a:t>
            </a:r>
          </a:p>
        </p:txBody>
      </p:sp>
    </p:spTree>
    <p:extLst>
      <p:ext uri="{BB962C8B-B14F-4D97-AF65-F5344CB8AC3E}">
        <p14:creationId xmlns:p14="http://schemas.microsoft.com/office/powerpoint/2010/main" val="3949491008"/>
      </p:ext>
    </p:extLst>
  </p:cSld>
  <p:clrMapOvr>
    <a:masterClrMapping/>
  </p:clrMapOvr>
  <p:transition xmlns:p14="http://schemas.microsoft.com/office/powerpoint/2010/main" spd="slow" advTm="3650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p:nvPr>
        </p:nvSpPr>
        <p:spPr>
          <a:xfrm>
            <a:off x="225425" y="269875"/>
            <a:ext cx="3602038" cy="1143000"/>
          </a:xfrm>
        </p:spPr>
        <p:txBody>
          <a:bodyPr/>
          <a:lstStyle/>
          <a:p>
            <a:pPr eaLnBrk="1" hangingPunct="1"/>
            <a:r>
              <a:rPr lang="en-US" sz="2400">
                <a:latin typeface="Helvetica" charset="0"/>
                <a:ea typeface="ＭＳ Ｐゴシック" charset="0"/>
                <a:cs typeface="ＭＳ Ｐゴシック" charset="0"/>
              </a:rPr>
              <a:t>Number of pseudogenes for each glycolytic enzyme</a:t>
            </a:r>
          </a:p>
        </p:txBody>
      </p:sp>
      <p:pic>
        <p:nvPicPr>
          <p:cNvPr id="3921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3565525"/>
            <a:ext cx="9017001"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a:solidFill>
                  <a:srgbClr val="000000"/>
                </a:solidFill>
                <a:latin typeface="Helvetica" charset="0"/>
              </a:rPr>
              <a:t>Processed/Duplicated</a:t>
            </a:r>
          </a:p>
        </p:txBody>
      </p:sp>
      <p:sp>
        <p:nvSpPr>
          <p:cNvPr id="392196"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606060"/>
                </a:solidFill>
                <a:latin typeface="Helvetica" charset="0"/>
              </a:rPr>
              <a:t>[Liu et al. BMC Genomics ('09)]</a:t>
            </a:r>
          </a:p>
        </p:txBody>
      </p:sp>
      <p:pic>
        <p:nvPicPr>
          <p:cNvPr id="392197"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104" r="8685" b="9586"/>
          <a:stretch>
            <a:fillRect/>
          </a:stretch>
        </p:blipFill>
        <p:spPr bwMode="auto">
          <a:xfrm>
            <a:off x="4105275" y="-25400"/>
            <a:ext cx="511651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2199"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GAPDH</a:t>
            </a:r>
            <a:endParaRPr lang="en-US" sz="1400">
              <a:solidFill>
                <a:srgbClr val="000000"/>
              </a:solidFill>
              <a:latin typeface="Helvetica" charset="0"/>
            </a:endParaRPr>
          </a:p>
        </p:txBody>
      </p:sp>
      <p:sp>
        <p:nvSpPr>
          <p:cNvPr id="392200" name="TextBox 12"/>
          <p:cNvSpPr txBox="1">
            <a:spLocks noChangeArrowheads="1"/>
          </p:cNvSpPr>
          <p:nvPr/>
        </p:nvSpPr>
        <p:spPr bwMode="auto">
          <a:xfrm>
            <a:off x="157163" y="5072063"/>
            <a:ext cx="739775" cy="277812"/>
          </a:xfrm>
          <a:prstGeom prst="rect">
            <a:avLst/>
          </a:prstGeom>
          <a:solidFill>
            <a:schemeClr val="bg1"/>
          </a:solidFill>
          <a:ln w="38100">
            <a:solidFill>
              <a:srgbClr val="FF0000"/>
            </a:solidFill>
            <a:miter lim="800000"/>
            <a:headEnd/>
            <a:tailEnd/>
          </a:ln>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GAPDH</a:t>
            </a:r>
          </a:p>
        </p:txBody>
      </p:sp>
      <p:sp>
        <p:nvSpPr>
          <p:cNvPr id="392201"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a:solidFill>
                <a:srgbClr val="000000"/>
              </a:solidFill>
              <a:latin typeface="Helvetica" charset="0"/>
            </a:endParaRPr>
          </a:p>
        </p:txBody>
      </p:sp>
      <p:sp>
        <p:nvSpPr>
          <p:cNvPr id="392202"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Helvetica" charset="0"/>
              </a:rPr>
              <a:t>Large numbers of processed GAPDH pseudogenes in mammals comprise one of the biggest families but numbers not obviously correlated with mRNA abundance.</a:t>
            </a:r>
          </a:p>
        </p:txBody>
      </p:sp>
      <p:sp>
        <p:nvSpPr>
          <p:cNvPr id="392203" name="TextBox 15"/>
          <p:cNvSpPr txBox="1">
            <a:spLocks noChangeArrowheads="1"/>
          </p:cNvSpPr>
          <p:nvPr/>
        </p:nvSpPr>
        <p:spPr bwMode="auto">
          <a:xfrm>
            <a:off x="895350" y="5029200"/>
            <a:ext cx="1179513" cy="3698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FFFFFF"/>
                </a:solidFill>
                <a:latin typeface="Helvetica" charset="0"/>
              </a:rPr>
              <a:t>      62</a:t>
            </a:r>
          </a:p>
        </p:txBody>
      </p:sp>
    </p:spTree>
    <p:extLst>
      <p:ext uri="{BB962C8B-B14F-4D97-AF65-F5344CB8AC3E}">
        <p14:creationId xmlns:p14="http://schemas.microsoft.com/office/powerpoint/2010/main" val="107488653"/>
      </p:ext>
    </p:extLst>
  </p:cSld>
  <p:clrMapOvr>
    <a:masterClrMapping/>
  </p:clrMapOvr>
  <p:transition xmlns:p14="http://schemas.microsoft.com/office/powerpoint/2010/main" spd="slow" advTm="6787"/>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966913"/>
            <a:ext cx="9659938"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2" name="Text Box 21"/>
          <p:cNvSpPr txBox="1">
            <a:spLocks noChangeArrowheads="1"/>
          </p:cNvSpPr>
          <p:nvPr/>
        </p:nvSpPr>
        <p:spPr bwMode="auto">
          <a:xfrm>
            <a:off x="101600" y="439738"/>
            <a:ext cx="64436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200">
                <a:solidFill>
                  <a:srgbClr val="262699"/>
                </a:solidFill>
              </a:rPr>
              <a:t>Distribution of 62 human GAPDH pseudogenes</a:t>
            </a:r>
          </a:p>
        </p:txBody>
      </p:sp>
      <p:sp>
        <p:nvSpPr>
          <p:cNvPr id="394243"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595959"/>
                </a:solidFill>
              </a:rPr>
              <a:t>[Liu et al. BMC Genomics ('09, in press)]</a:t>
            </a:r>
          </a:p>
        </p:txBody>
      </p:sp>
    </p:spTree>
    <p:extLst>
      <p:ext uri="{BB962C8B-B14F-4D97-AF65-F5344CB8AC3E}">
        <p14:creationId xmlns:p14="http://schemas.microsoft.com/office/powerpoint/2010/main" val="1385216457"/>
      </p:ext>
    </p:extLst>
  </p:cSld>
  <p:clrMapOvr>
    <a:masterClrMapping/>
  </p:clrMapOvr>
  <p:transition xmlns:p14="http://schemas.microsoft.com/office/powerpoint/2010/main" advTm="4537"/>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ChangeArrowheads="1"/>
          </p:cNvSpPr>
          <p:nvPr/>
        </p:nvSpPr>
        <p:spPr bwMode="auto">
          <a:xfrm>
            <a:off x="103188" y="5740400"/>
            <a:ext cx="167163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0">
                <a:solidFill>
                  <a:srgbClr val="000000"/>
                </a:solidFill>
                <a:latin typeface="Helvetica" charset="0"/>
              </a:rPr>
              <a:t>Age calculated based on Kimura-2 parameter model of nucleotide substitution</a:t>
            </a:r>
          </a:p>
        </p:txBody>
      </p:sp>
      <p:pic>
        <p:nvPicPr>
          <p:cNvPr id="396291" name="Picture 5"/>
          <p:cNvPicPr>
            <a:picLocks noChangeAspect="1"/>
          </p:cNvPicPr>
          <p:nvPr/>
        </p:nvPicPr>
        <p:blipFill>
          <a:blip r:embed="rId3">
            <a:extLst>
              <a:ext uri="{28A0092B-C50C-407E-A947-70E740481C1C}">
                <a14:useLocalDpi xmlns:a14="http://schemas.microsoft.com/office/drawing/2010/main" val="0"/>
              </a:ext>
            </a:extLst>
          </a:blip>
          <a:srcRect l="507" t="124" r="47447" b="50935"/>
          <a:stretch>
            <a:fillRect/>
          </a:stretch>
        </p:blipFill>
        <p:spPr bwMode="auto">
          <a:xfrm>
            <a:off x="65088" y="177800"/>
            <a:ext cx="548957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8" name="Rectangle 2"/>
          <p:cNvSpPr>
            <a:spLocks noGrp="1" noChangeArrowheads="1"/>
          </p:cNvSpPr>
          <p:nvPr>
            <p:ph type="title"/>
          </p:nvPr>
        </p:nvSpPr>
        <p:spPr>
          <a:xfrm>
            <a:off x="5621338" y="163513"/>
            <a:ext cx="3286125" cy="1143000"/>
          </a:xfrm>
        </p:spPr>
        <p:txBody>
          <a:bodyPr rtlCol="0">
            <a:normAutofit fontScale="90000"/>
          </a:bodyPr>
          <a:lstStyle/>
          <a:p>
            <a:pPr eaLnBrk="1" fontAlgn="auto" hangingPunct="1">
              <a:spcAft>
                <a:spcPts val="0"/>
              </a:spcAft>
              <a:defRPr/>
            </a:pPr>
            <a:r>
              <a:rPr lang="en-US" sz="2400" dirty="0" smtClean="0">
                <a:ea typeface="ＭＳ Ｐゴシック" charset="-128"/>
                <a:cs typeface="ＭＳ Ｐゴシック" charset="-128"/>
              </a:rPr>
              <a:t>Dating of </a:t>
            </a:r>
            <a:r>
              <a:rPr lang="en-US" sz="2400" dirty="0">
                <a:ea typeface="ＭＳ Ｐゴシック" charset="-128"/>
                <a:cs typeface="ＭＳ Ｐゴシック" charset="-128"/>
              </a:rPr>
              <a:t>GAPDH </a:t>
            </a:r>
            <a:r>
              <a:rPr lang="en-US" sz="2400" dirty="0" err="1" smtClean="0">
                <a:ea typeface="ＭＳ Ｐゴシック" charset="-128"/>
                <a:cs typeface="ＭＳ Ｐゴシック" charset="-128"/>
              </a:rPr>
              <a:t>pseudogenes</a:t>
            </a:r>
            <a:r>
              <a:rPr lang="en-US" sz="2400" dirty="0" smtClean="0">
                <a:ea typeface="ＭＳ Ｐゴシック" charset="-128"/>
                <a:cs typeface="ＭＳ Ｐゴシック" charset="-128"/>
              </a:rPr>
              <a:t>, highlights their creation ~50 </a:t>
            </a:r>
            <a:r>
              <a:rPr lang="en-US" sz="2400" dirty="0" err="1" smtClean="0">
                <a:ea typeface="ＭＳ Ｐゴシック" charset="-128"/>
                <a:cs typeface="ＭＳ Ｐゴシック" charset="-128"/>
              </a:rPr>
              <a:t>Mya</a:t>
            </a:r>
            <a:endParaRPr lang="en-US" sz="2400" dirty="0">
              <a:ea typeface="ＭＳ Ｐゴシック" charset="-128"/>
              <a:cs typeface="ＭＳ Ｐゴシック" charset="-128"/>
            </a:endParaRPr>
          </a:p>
        </p:txBody>
      </p:sp>
      <p:sp>
        <p:nvSpPr>
          <p:cNvPr id="396293" name="Lightning Bolt 7"/>
          <p:cNvSpPr>
            <a:spLocks noChangeArrowheads="1"/>
          </p:cNvSpPr>
          <p:nvPr/>
        </p:nvSpPr>
        <p:spPr bwMode="auto">
          <a:xfrm>
            <a:off x="1916113" y="6121400"/>
            <a:ext cx="287337" cy="487363"/>
          </a:xfrm>
          <a:prstGeom prst="lightningBolt">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solidFill>
                <a:srgbClr val="000000"/>
              </a:solidFill>
              <a:latin typeface="Helvetica" charset="0"/>
            </a:endParaRPr>
          </a:p>
        </p:txBody>
      </p:sp>
      <p:sp>
        <p:nvSpPr>
          <p:cNvPr id="396295" name="Lightning Bolt 9"/>
          <p:cNvSpPr>
            <a:spLocks noChangeArrowheads="1"/>
          </p:cNvSpPr>
          <p:nvPr/>
        </p:nvSpPr>
        <p:spPr bwMode="auto">
          <a:xfrm>
            <a:off x="1354138" y="157163"/>
            <a:ext cx="373062" cy="630237"/>
          </a:xfrm>
          <a:prstGeom prst="lightningBolt">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solidFill>
                <a:srgbClr val="000000"/>
              </a:solidFill>
              <a:latin typeface="Helvetica" charset="0"/>
            </a:endParaRPr>
          </a:p>
        </p:txBody>
      </p:sp>
      <p:sp>
        <p:nvSpPr>
          <p:cNvPr id="11" name="TextBox 10"/>
          <p:cNvSpPr txBox="1"/>
          <p:nvPr/>
        </p:nvSpPr>
        <p:spPr>
          <a:xfrm>
            <a:off x="2277534" y="5898270"/>
            <a:ext cx="3530600" cy="830997"/>
          </a:xfrm>
          <a:prstGeom prst="rect">
            <a:avLst/>
          </a:prstGeom>
          <a:noFill/>
        </p:spPr>
        <p:txBody>
          <a:bodyPr>
            <a:spAutoFit/>
          </a:bodyPr>
          <a:lstStyle/>
          <a:p>
            <a:pPr>
              <a:defRPr/>
            </a:pPr>
            <a:r>
              <a:rPr lang="en-US" sz="2400" dirty="0">
                <a:ln>
                  <a:solidFill>
                    <a:srgbClr val="000000"/>
                  </a:solidFill>
                </a:ln>
                <a:solidFill>
                  <a:srgbClr val="FFFF00"/>
                </a:solidFill>
                <a:latin typeface="Helvetica"/>
                <a:ea typeface="ＭＳ Ｐゴシック" pitchFamily="-109" charset="-128"/>
                <a:cs typeface="ＭＳ Ｐゴシック" pitchFamily="-109" charset="-128"/>
              </a:rPr>
              <a:t>Burst of </a:t>
            </a:r>
            <a:r>
              <a:rPr lang="en-US" sz="2400" dirty="0" err="1">
                <a:ln>
                  <a:solidFill>
                    <a:srgbClr val="000000"/>
                  </a:solidFill>
                </a:ln>
                <a:solidFill>
                  <a:srgbClr val="FFFF00"/>
                </a:solidFill>
                <a:latin typeface="Helvetica"/>
                <a:ea typeface="ＭＳ Ｐゴシック" pitchFamily="-109" charset="-128"/>
                <a:cs typeface="ＭＳ Ｐゴシック" pitchFamily="-109" charset="-128"/>
              </a:rPr>
              <a:t>Retrotran-spositional</a:t>
            </a:r>
            <a:r>
              <a:rPr lang="en-US" sz="2400" dirty="0">
                <a:ln>
                  <a:solidFill>
                    <a:srgbClr val="000000"/>
                  </a:solidFill>
                </a:ln>
                <a:solidFill>
                  <a:srgbClr val="FFFF00"/>
                </a:solidFill>
                <a:latin typeface="Helvetica"/>
                <a:ea typeface="ＭＳ Ｐゴシック" pitchFamily="-109" charset="-128"/>
                <a:cs typeface="ＭＳ Ｐゴシック" pitchFamily="-109" charset="-128"/>
              </a:rPr>
              <a:t> Activity</a:t>
            </a:r>
          </a:p>
        </p:txBody>
      </p:sp>
      <p:sp>
        <p:nvSpPr>
          <p:cNvPr id="396297" name="TextBox 11"/>
          <p:cNvSpPr txBox="1">
            <a:spLocks noChangeArrowheads="1"/>
          </p:cNvSpPr>
          <p:nvPr/>
        </p:nvSpPr>
        <p:spPr bwMode="auto">
          <a:xfrm rot="-5400000">
            <a:off x="7408862" y="5375276"/>
            <a:ext cx="2443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595959"/>
                </a:solidFill>
                <a:latin typeface="Helvetica" charset="0"/>
              </a:rPr>
              <a:t>[Liu et al. BMC Genomics ('09)]</a:t>
            </a:r>
          </a:p>
        </p:txBody>
      </p:sp>
    </p:spTree>
    <p:extLst>
      <p:ext uri="{BB962C8B-B14F-4D97-AF65-F5344CB8AC3E}">
        <p14:creationId xmlns:p14="http://schemas.microsoft.com/office/powerpoint/2010/main" val="2760875120"/>
      </p:ext>
    </p:extLst>
  </p:cSld>
  <p:clrMapOvr>
    <a:masterClrMapping/>
  </p:clrMapOvr>
  <p:transition xmlns:p14="http://schemas.microsoft.com/office/powerpoint/2010/main" spd="slow" advTm="33682"/>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1"/>
          <p:cNvSpPr>
            <a:spLocks noGrp="1"/>
          </p:cNvSpPr>
          <p:nvPr>
            <p:ph type="title"/>
            <p:custDataLst>
              <p:tags r:id="rId2"/>
            </p:custDataLst>
          </p:nvPr>
        </p:nvSpPr>
        <p:spPr>
          <a:xfrm>
            <a:off x="693738" y="204788"/>
            <a:ext cx="7772400" cy="1143000"/>
          </a:xfrm>
        </p:spPr>
        <p:txBody>
          <a:bodyPr/>
          <a:lstStyle/>
          <a:p>
            <a:r>
              <a:rPr lang="en-US" sz="2400">
                <a:solidFill>
                  <a:srgbClr val="7F7F7F"/>
                </a:solidFill>
                <a:latin typeface="Arial" charset="0"/>
                <a:ea typeface="ＭＳ Ｐゴシック" charset="0"/>
                <a:cs typeface="ＭＳ Ｐゴシック" charset="0"/>
              </a:rPr>
              <a:t>Human Genome Analysis:</a:t>
            </a:r>
            <a:br>
              <a:rPr lang="en-US" sz="2400">
                <a:solidFill>
                  <a:srgbClr val="7F7F7F"/>
                </a:solidFill>
                <a:latin typeface="Arial" charset="0"/>
                <a:ea typeface="ＭＳ Ｐゴシック" charset="0"/>
                <a:cs typeface="ＭＳ Ｐゴシック" charset="0"/>
              </a:rPr>
            </a:br>
            <a:r>
              <a:rPr lang="en-US" sz="2400">
                <a:solidFill>
                  <a:srgbClr val="7F7F7F"/>
                </a:solidFill>
                <a:latin typeface="Arial" charset="0"/>
                <a:ea typeface="ＭＳ Ｐゴシック" charset="0"/>
                <a:cs typeface="ＭＳ Ｐゴシック" charset="0"/>
              </a:rPr>
              <a:t>Classic Approach v Future Direction</a:t>
            </a:r>
          </a:p>
        </p:txBody>
      </p:sp>
      <p:sp>
        <p:nvSpPr>
          <p:cNvPr id="371715" name="Content Placeholder 3"/>
          <p:cNvSpPr>
            <a:spLocks noGrp="1"/>
          </p:cNvSpPr>
          <p:nvPr>
            <p:ph idx="1"/>
            <p:custDataLst>
              <p:tags r:id="rId3"/>
            </p:custDataLst>
          </p:nvPr>
        </p:nvSpPr>
        <p:spPr>
          <a:xfrm>
            <a:off x="685800" y="1568450"/>
            <a:ext cx="7813675" cy="5194300"/>
          </a:xfrm>
        </p:spPr>
        <p:txBody>
          <a:bodyPr/>
          <a:lstStyle/>
          <a:p>
            <a:pPr marL="228600" lvl="1">
              <a:buFontTx/>
              <a:buChar char="•"/>
              <a:defRPr/>
            </a:pPr>
            <a:r>
              <a:rPr lang="en-US" dirty="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Classic Story</a:t>
            </a:r>
            <a:r>
              <a:rPr lang="en-US" dirty="0">
                <a:solidFill>
                  <a:schemeClr val="bg1">
                    <a:lumMod val="50000"/>
                  </a:schemeClr>
                </a:solidFill>
                <a:latin typeface="Arial" charset="0"/>
                <a:ea typeface="ＭＳ Ｐゴシック" charset="0"/>
                <a:cs typeface="ＭＳ Ｐゴシック" charset="0"/>
              </a:rPr>
              <a:t> of “Linear Annotation” </a:t>
            </a:r>
            <a:r>
              <a:rPr lang="en-US" sz="2000" dirty="0">
                <a:solidFill>
                  <a:schemeClr val="bg1">
                    <a:lumMod val="50000"/>
                  </a:schemeClr>
                </a:solidFill>
                <a:latin typeface="Arial" charset="0"/>
                <a:ea typeface="ＭＳ Ｐゴシック" charset="0"/>
                <a:cs typeface="ＭＳ Ｐゴシック" charset="0"/>
              </a:rPr>
              <a:t>(“Junk =&gt; Part”)</a:t>
            </a:r>
            <a:endParaRPr lang="en-US" dirty="0">
              <a:solidFill>
                <a:schemeClr val="bg1">
                  <a:lumMod val="50000"/>
                </a:schemeClr>
              </a:solidFill>
              <a:latin typeface="Arial" charset="0"/>
              <a:ea typeface="ＭＳ Ｐゴシック" charset="0"/>
              <a:cs typeface="ＭＳ Ｐゴシック" charset="0"/>
            </a:endParaRPr>
          </a:p>
          <a:p>
            <a:pPr lvl="1">
              <a:defRPr/>
            </a:pPr>
            <a:r>
              <a:rPr lang="en-US" sz="2000" b="1" dirty="0">
                <a:solidFill>
                  <a:schemeClr val="bg1">
                    <a:lumMod val="50000"/>
                  </a:schemeClr>
                </a:solidFill>
                <a:latin typeface="Arial" charset="0"/>
                <a:ea typeface="ＭＳ Ｐゴシック" charset="0"/>
              </a:rPr>
              <a:t>Identifying new </a:t>
            </a:r>
            <a:r>
              <a:rPr lang="en-US" sz="2000" b="1" dirty="0" err="1">
                <a:solidFill>
                  <a:schemeClr val="bg1">
                    <a:lumMod val="50000"/>
                  </a:schemeClr>
                </a:solidFill>
                <a:latin typeface="Arial" charset="0"/>
                <a:ea typeface="ＭＳ Ｐゴシック" charset="0"/>
              </a:rPr>
              <a:t>pseudogenes</a:t>
            </a:r>
            <a:r>
              <a:rPr lang="en-US" sz="2000" dirty="0" smtClean="0">
                <a:solidFill>
                  <a:schemeClr val="bg1">
                    <a:lumMod val="50000"/>
                  </a:schemeClr>
                </a:solidFill>
                <a:latin typeface="Arial" charset="0"/>
                <a:ea typeface="ＭＳ Ｐゴシック" charset="0"/>
              </a:rPr>
              <a:t> </a:t>
            </a:r>
            <a:r>
              <a:rPr lang="en-US" sz="2000" dirty="0">
                <a:solidFill>
                  <a:schemeClr val="bg1">
                    <a:lumMod val="50000"/>
                  </a:schemeClr>
                </a:solidFill>
                <a:latin typeface="Arial" charset="0"/>
                <a:ea typeface="ＭＳ Ｐゴシック" charset="0"/>
              </a:rPr>
              <a:t>in </a:t>
            </a:r>
            <a:r>
              <a:rPr lang="en-US" sz="2000" dirty="0" err="1">
                <a:solidFill>
                  <a:schemeClr val="bg1">
                    <a:lumMod val="50000"/>
                  </a:schemeClr>
                </a:solidFill>
                <a:latin typeface="Arial" charset="0"/>
                <a:ea typeface="ＭＳ Ｐゴシック" charset="0"/>
              </a:rPr>
              <a:t>intergenic</a:t>
            </a:r>
            <a:r>
              <a:rPr lang="en-US" sz="2000" dirty="0">
                <a:solidFill>
                  <a:schemeClr val="bg1">
                    <a:lumMod val="50000"/>
                  </a:schemeClr>
                </a:solidFill>
                <a:latin typeface="Arial" charset="0"/>
                <a:ea typeface="ＭＳ Ｐゴシック" charset="0"/>
              </a:rPr>
              <a:t> DNA </a:t>
            </a:r>
            <a:endParaRPr lang="en-US" sz="2000" dirty="0" smtClean="0">
              <a:solidFill>
                <a:schemeClr val="bg1">
                  <a:lumMod val="50000"/>
                </a:schemeClr>
              </a:solidFill>
              <a:latin typeface="Arial" charset="0"/>
              <a:ea typeface="ＭＳ Ｐゴシック" charset="0"/>
            </a:endParaRPr>
          </a:p>
          <a:p>
            <a:pPr lvl="1">
              <a:defRPr/>
            </a:pPr>
            <a:r>
              <a:rPr lang="en-US" sz="2000" dirty="0">
                <a:solidFill>
                  <a:schemeClr val="bg1">
                    <a:lumMod val="50000"/>
                  </a:schemeClr>
                </a:solidFill>
                <a:latin typeface="Arial" charset="0"/>
                <a:ea typeface="ＭＳ Ｐゴシック" charset="0"/>
              </a:rPr>
              <a:t>P</a:t>
            </a:r>
            <a:r>
              <a:rPr lang="en-US" sz="2000" dirty="0" smtClean="0">
                <a:solidFill>
                  <a:schemeClr val="bg1">
                    <a:lumMod val="50000"/>
                  </a:schemeClr>
                </a:solidFill>
                <a:latin typeface="Arial" charset="0"/>
                <a:ea typeface="ＭＳ Ｐゴシック" charset="0"/>
              </a:rPr>
              <a:t>otentially </a:t>
            </a:r>
            <a:r>
              <a:rPr lang="en-US" sz="2000" b="1" dirty="0">
                <a:solidFill>
                  <a:srgbClr val="FFEA08"/>
                </a:solidFill>
                <a:latin typeface="Arial" charset="0"/>
                <a:ea typeface="ＭＳ Ｐゴシック" charset="0"/>
              </a:rPr>
              <a:t>ascribing “regulatory activity”</a:t>
            </a:r>
            <a:r>
              <a:rPr lang="en-US" sz="2000" b="1" dirty="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to some of them</a:t>
            </a:r>
          </a:p>
          <a:p>
            <a:pPr lvl="1">
              <a:defRPr/>
            </a:pPr>
            <a:r>
              <a:rPr lang="en-US" sz="2000" dirty="0" err="1" smtClean="0">
                <a:solidFill>
                  <a:schemeClr val="bg1">
                    <a:lumMod val="50000"/>
                  </a:schemeClr>
                </a:solidFill>
                <a:latin typeface="Arial" charset="0"/>
                <a:ea typeface="ＭＳ Ｐゴシック" charset="0"/>
              </a:rPr>
              <a:t>Pseudogene</a:t>
            </a:r>
            <a:r>
              <a:rPr lang="en-US" sz="2000" dirty="0" smtClean="0">
                <a:solidFill>
                  <a:schemeClr val="bg1">
                    <a:lumMod val="50000"/>
                  </a:schemeClr>
                </a:solidFill>
                <a:latin typeface="Arial" charset="0"/>
                <a:ea typeface="ＭＳ Ｐゴシック" charset="0"/>
              </a:rPr>
              <a:t> </a:t>
            </a:r>
            <a:r>
              <a:rPr lang="en-US" sz="2000" b="1" dirty="0" smtClean="0">
                <a:solidFill>
                  <a:schemeClr val="bg1">
                    <a:lumMod val="50000"/>
                  </a:schemeClr>
                </a:solidFill>
                <a:latin typeface="Arial" charset="0"/>
                <a:ea typeface="ＭＳ Ｐゴシック" charset="0"/>
              </a:rPr>
              <a:t>population variation </a:t>
            </a:r>
            <a:r>
              <a:rPr lang="en-US" sz="2000" dirty="0" smtClean="0">
                <a:solidFill>
                  <a:schemeClr val="bg1">
                    <a:lumMod val="50000"/>
                  </a:schemeClr>
                </a:solidFill>
                <a:latin typeface="Arial" charset="0"/>
                <a:ea typeface="ＭＳ Ｐゴシック" charset="0"/>
              </a:rPr>
              <a:t>&amp; relation to LOF events </a:t>
            </a:r>
            <a:endParaRPr lang="en-US" dirty="0" smtClean="0">
              <a:solidFill>
                <a:schemeClr val="bg1">
                  <a:lumMod val="50000"/>
                </a:schemeClr>
              </a:solidFill>
              <a:latin typeface="Arial" charset="0"/>
              <a:ea typeface="ＭＳ Ｐゴシック" charset="0"/>
              <a:cs typeface="ＭＳ Ｐゴシック" charset="0"/>
            </a:endParaRPr>
          </a:p>
          <a:p>
            <a:pPr marL="228600" lvl="1">
              <a:buFontTx/>
              <a:buChar char="•"/>
              <a:defRPr/>
            </a:pPr>
            <a:r>
              <a:rPr lang="en-US" dirty="0" smtClean="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Networks</a:t>
            </a:r>
            <a:r>
              <a:rPr lang="en-US" dirty="0">
                <a:solidFill>
                  <a:schemeClr val="bg1">
                    <a:lumMod val="50000"/>
                  </a:schemeClr>
                </a:solidFill>
                <a:latin typeface="Arial" charset="0"/>
                <a:ea typeface="ＭＳ Ｐゴシック" charset="0"/>
                <a:cs typeface="ＭＳ Ｐゴシック" charset="0"/>
              </a:rPr>
              <a:t> View on </a:t>
            </a:r>
            <a:r>
              <a:rPr lang="en-US" dirty="0" smtClean="0">
                <a:solidFill>
                  <a:schemeClr val="bg1">
                    <a:lumMod val="50000"/>
                  </a:schemeClr>
                </a:solidFill>
                <a:latin typeface="Arial" charset="0"/>
                <a:ea typeface="ＭＳ Ｐゴシック" charset="0"/>
                <a:cs typeface="ＭＳ Ｐゴシック" charset="0"/>
              </a:rPr>
              <a:t>Organization </a:t>
            </a:r>
            <a:r>
              <a:rPr lang="en-US" dirty="0">
                <a:solidFill>
                  <a:schemeClr val="bg1">
                    <a:lumMod val="50000"/>
                  </a:schemeClr>
                </a:solidFill>
                <a:latin typeface="Arial" charset="0"/>
                <a:ea typeface="ＭＳ Ｐゴシック" charset="0"/>
                <a:cs typeface="ＭＳ Ｐゴシック" charset="0"/>
              </a:rPr>
              <a:t>of Genomic </a:t>
            </a:r>
            <a:r>
              <a:rPr lang="en-US" dirty="0" smtClean="0">
                <a:solidFill>
                  <a:schemeClr val="bg1">
                    <a:lumMod val="50000"/>
                  </a:schemeClr>
                </a:solidFill>
                <a:latin typeface="Arial" charset="0"/>
                <a:ea typeface="ＭＳ Ｐゴシック" charset="0"/>
                <a:cs typeface="ＭＳ Ｐゴシック" charset="0"/>
              </a:rPr>
              <a:t>Elements (</a:t>
            </a:r>
            <a:r>
              <a:rPr lang="en-US" sz="2000" dirty="0" smtClean="0">
                <a:solidFill>
                  <a:schemeClr val="bg1">
                    <a:lumMod val="50000"/>
                  </a:schemeClr>
                </a:solidFill>
                <a:latin typeface="Arial" charset="0"/>
                <a:ea typeface="ＭＳ Ｐゴシック" charset="0"/>
              </a:rPr>
              <a:t>“Parts =&gt; system”)</a:t>
            </a:r>
            <a:endParaRPr lang="en-US" dirty="0" smtClean="0">
              <a:solidFill>
                <a:schemeClr val="bg1">
                  <a:lumMod val="50000"/>
                </a:schemeClr>
              </a:solidFill>
              <a:latin typeface="Arial" charset="0"/>
              <a:ea typeface="ＭＳ Ｐゴシック" charset="0"/>
              <a:cs typeface="ＭＳ Ｐゴシック" charset="0"/>
            </a:endParaRPr>
          </a:p>
          <a:p>
            <a:pPr lvl="1">
              <a:defRPr/>
            </a:pPr>
            <a:r>
              <a:rPr lang="en-US" sz="2000" dirty="0" smtClean="0">
                <a:solidFill>
                  <a:schemeClr val="bg1">
                    <a:lumMod val="50000"/>
                  </a:schemeClr>
                </a:solidFill>
                <a:latin typeface="Arial" charset="0"/>
                <a:ea typeface="ＭＳ Ｐゴシック" charset="0"/>
              </a:rPr>
              <a:t>Understanding </a:t>
            </a:r>
            <a:r>
              <a:rPr lang="en-US" sz="2000" dirty="0">
                <a:solidFill>
                  <a:schemeClr val="bg1">
                    <a:lumMod val="50000"/>
                  </a:schemeClr>
                </a:solidFill>
                <a:latin typeface="Arial" charset="0"/>
                <a:ea typeface="ＭＳ Ｐゴシック" charset="0"/>
              </a:rPr>
              <a:t>the human regulatory network </a:t>
            </a:r>
            <a:br>
              <a:rPr lang="en-US" sz="2000" dirty="0">
                <a:solidFill>
                  <a:schemeClr val="bg1">
                    <a:lumMod val="50000"/>
                  </a:schemeClr>
                </a:solidFill>
                <a:latin typeface="Arial" charset="0"/>
                <a:ea typeface="ＭＳ Ｐゴシック" charset="0"/>
              </a:rPr>
            </a:br>
            <a:r>
              <a:rPr lang="en-US" sz="2000" dirty="0">
                <a:solidFill>
                  <a:schemeClr val="bg1">
                    <a:lumMod val="50000"/>
                  </a:schemeClr>
                </a:solidFill>
                <a:latin typeface="Arial" charset="0"/>
                <a:ea typeface="ＭＳ Ｐゴシック" charset="0"/>
              </a:rPr>
              <a:t>as a </a:t>
            </a:r>
            <a:r>
              <a:rPr lang="en-US" sz="2000" b="1" dirty="0">
                <a:solidFill>
                  <a:schemeClr val="bg1">
                    <a:lumMod val="50000"/>
                  </a:schemeClr>
                </a:solidFill>
                <a:latin typeface="Arial" charset="0"/>
                <a:ea typeface="ＭＳ Ｐゴシック" charset="0"/>
              </a:rPr>
              <a:t>hierarchy with information flow </a:t>
            </a:r>
            <a:r>
              <a:rPr lang="en-US" sz="2000" dirty="0">
                <a:solidFill>
                  <a:schemeClr val="bg1">
                    <a:lumMod val="50000"/>
                  </a:schemeClr>
                </a:solidFill>
                <a:latin typeface="Arial" charset="0"/>
                <a:ea typeface="ＭＳ Ｐゴシック" charset="0"/>
              </a:rPr>
              <a:t>bottlenecks</a:t>
            </a:r>
          </a:p>
          <a:p>
            <a:pPr lvl="1">
              <a:defRPr/>
            </a:pPr>
            <a:r>
              <a:rPr lang="en-US" sz="2000" dirty="0">
                <a:solidFill>
                  <a:schemeClr val="bg1">
                    <a:lumMod val="50000"/>
                  </a:schemeClr>
                </a:solidFill>
                <a:latin typeface="Arial" charset="0"/>
                <a:ea typeface="ＭＳ Ｐゴシック" charset="0"/>
              </a:rPr>
              <a:t>Understanding the </a:t>
            </a:r>
            <a:r>
              <a:rPr lang="en-US" sz="2000" b="1" dirty="0">
                <a:solidFill>
                  <a:schemeClr val="bg1">
                    <a:lumMod val="50000"/>
                  </a:schemeClr>
                </a:solidFill>
                <a:latin typeface="Arial" charset="0"/>
                <a:ea typeface="ＭＳ Ｐゴシック" charset="0"/>
              </a:rPr>
              <a:t>impact of variation</a:t>
            </a:r>
            <a:r>
              <a:rPr lang="en-US" sz="2000" dirty="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and constraint on </a:t>
            </a:r>
            <a:r>
              <a:rPr lang="en-US" sz="2000" dirty="0">
                <a:solidFill>
                  <a:schemeClr val="bg1">
                    <a:lumMod val="50000"/>
                  </a:schemeClr>
                </a:solidFill>
                <a:latin typeface="Arial" charset="0"/>
                <a:ea typeface="ＭＳ Ｐゴシック" charset="0"/>
              </a:rPr>
              <a:t>the </a:t>
            </a:r>
            <a:r>
              <a:rPr lang="en-US" sz="2000" dirty="0" smtClean="0">
                <a:solidFill>
                  <a:schemeClr val="bg1">
                    <a:lumMod val="50000"/>
                  </a:schemeClr>
                </a:solidFill>
                <a:latin typeface="Arial" charset="0"/>
                <a:ea typeface="ＭＳ Ｐゴシック" charset="0"/>
              </a:rPr>
              <a:t>network</a:t>
            </a:r>
          </a:p>
          <a:p>
            <a:pPr lvl="1">
              <a:defRPr/>
            </a:pPr>
            <a:r>
              <a:rPr lang="en-US" sz="2000" dirty="0">
                <a:solidFill>
                  <a:schemeClr val="bg1">
                    <a:lumMod val="50000"/>
                  </a:schemeClr>
                </a:solidFill>
                <a:latin typeface="Arial" charset="0"/>
                <a:ea typeface="ＭＳ Ｐゴシック" charset="0"/>
              </a:rPr>
              <a:t>Practical </a:t>
            </a:r>
            <a:r>
              <a:rPr lang="en-US" sz="2000" b="1" dirty="0">
                <a:solidFill>
                  <a:schemeClr val="bg1">
                    <a:lumMod val="50000"/>
                  </a:schemeClr>
                </a:solidFill>
                <a:latin typeface="Arial" charset="0"/>
                <a:ea typeface="ＭＳ Ｐゴシック" charset="0"/>
              </a:rPr>
              <a:t>Application: Finding disease genes</a:t>
            </a:r>
          </a:p>
          <a:p>
            <a:pPr lvl="1">
              <a:defRPr/>
            </a:pPr>
            <a:endParaRPr lang="en-US" sz="2000" dirty="0">
              <a:solidFill>
                <a:schemeClr val="bg1">
                  <a:lumMod val="50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1249985339"/>
      </p:ext>
    </p:extLst>
  </p:cSld>
  <p:clrMapOvr>
    <a:masterClrMapping/>
  </p:clrMapOvr>
  <p:transition xmlns:p14="http://schemas.microsoft.com/office/powerpoint/2010/main" advTm="110555"/>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1410"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401411"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1412" name="Title 1"/>
          <p:cNvSpPr>
            <a:spLocks noGrp="1"/>
          </p:cNvSpPr>
          <p:nvPr>
            <p:ph type="title"/>
          </p:nvPr>
        </p:nvSpPr>
        <p:spPr>
          <a:xfrm>
            <a:off x="314325" y="758825"/>
            <a:ext cx="2795588" cy="1143000"/>
          </a:xfrm>
        </p:spPr>
        <p:txBody>
          <a:bodyPr/>
          <a:lstStyle/>
          <a:p>
            <a:r>
              <a:rPr lang="en-US">
                <a:latin typeface="Arial" charset="0"/>
                <a:ea typeface="ＭＳ Ｐゴシック" charset="0"/>
                <a:cs typeface="ＭＳ Ｐゴシック" charset="0"/>
              </a:rPr>
              <a:t>IncRNA: Identification of many candidate ncRNAs through evidence integration</a:t>
            </a:r>
          </a:p>
        </p:txBody>
      </p:sp>
      <p:sp>
        <p:nvSpPr>
          <p:cNvPr id="401413"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401414"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1415"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9142807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4"/>
          <p:cNvSpPr>
            <a:spLocks noGrp="1"/>
          </p:cNvSpPr>
          <p:nvPr>
            <p:ph type="title"/>
          </p:nvPr>
        </p:nvSpPr>
        <p:spPr>
          <a:xfrm>
            <a:off x="330200" y="0"/>
            <a:ext cx="3995738" cy="1143000"/>
          </a:xfrm>
        </p:spPr>
        <p:txBody>
          <a:bodyPr/>
          <a:lstStyle/>
          <a:p>
            <a:pPr eaLnBrk="1" hangingPunct="1"/>
            <a:r>
              <a:rPr lang="en-US">
                <a:latin typeface="Helvetica" charset="0"/>
                <a:ea typeface="ＭＳ Ｐゴシック" charset="0"/>
                <a:cs typeface="ＭＳ Ｐゴシック" charset="0"/>
              </a:rPr>
              <a:t>Pseudogene Transcription</a:t>
            </a:r>
          </a:p>
        </p:txBody>
      </p:sp>
      <p:pic>
        <p:nvPicPr>
          <p:cNvPr id="403458" name="Picture 9" descr="Figure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806575"/>
            <a:ext cx="4073525"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13" descr="Figure6.pdf"/>
          <p:cNvPicPr>
            <a:picLocks noChangeAspect="1"/>
          </p:cNvPicPr>
          <p:nvPr/>
        </p:nvPicPr>
        <p:blipFill>
          <a:blip r:embed="rId3">
            <a:extLst>
              <a:ext uri="{28A0092B-C50C-407E-A947-70E740481C1C}">
                <a14:useLocalDpi xmlns:a14="http://schemas.microsoft.com/office/drawing/2010/main" val="0"/>
              </a:ext>
            </a:extLst>
          </a:blip>
          <a:srcRect l="58572" t="690" r="4527"/>
          <a:stretch>
            <a:fillRect/>
          </a:stretch>
        </p:blipFill>
        <p:spPr bwMode="auto">
          <a:xfrm>
            <a:off x="5164138" y="0"/>
            <a:ext cx="3657600"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0" name="TextBox 14"/>
          <p:cNvSpPr txBox="1">
            <a:spLocks noChangeArrowheads="1"/>
          </p:cNvSpPr>
          <p:nvPr/>
        </p:nvSpPr>
        <p:spPr bwMode="auto">
          <a:xfrm>
            <a:off x="169863" y="1163638"/>
            <a:ext cx="4338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Helvetica" charset="0"/>
                <a:cs typeface="Helvetica" charset="0"/>
              </a:rPr>
              <a:t>Total transcribed pseudogene: 863</a:t>
            </a:r>
            <a:br>
              <a:rPr lang="en-US" sz="1800" b="0">
                <a:solidFill>
                  <a:srgbClr val="000000"/>
                </a:solidFill>
                <a:latin typeface="Helvetica" charset="0"/>
                <a:cs typeface="Helvetica" charset="0"/>
              </a:rPr>
            </a:br>
            <a:r>
              <a:rPr lang="en-US" sz="1800" b="0">
                <a:solidFill>
                  <a:srgbClr val="000000"/>
                </a:solidFill>
                <a:latin typeface="Helvetica" charset="0"/>
                <a:cs typeface="Helvetica" charset="0"/>
              </a:rPr>
              <a:t>RTPCR Experimental validated: 57 of 76</a:t>
            </a:r>
          </a:p>
        </p:txBody>
      </p:sp>
      <p:sp>
        <p:nvSpPr>
          <p:cNvPr id="403461" name="TextBox 4"/>
          <p:cNvSpPr txBox="1">
            <a:spLocks noChangeArrowheads="1"/>
          </p:cNvSpPr>
          <p:nvPr/>
        </p:nvSpPr>
        <p:spPr bwMode="auto">
          <a:xfrm>
            <a:off x="5773738" y="6529388"/>
            <a:ext cx="28876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
        <p:nvSpPr>
          <p:cNvPr id="403462" name="TextBox 1"/>
          <p:cNvSpPr txBox="1">
            <a:spLocks noChangeArrowheads="1"/>
          </p:cNvSpPr>
          <p:nvPr/>
        </p:nvSpPr>
        <p:spPr bwMode="auto">
          <a:xfrm rot="-5400000">
            <a:off x="7566819" y="1786731"/>
            <a:ext cx="2878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rPr>
              <a:t>Different Tissues in Body Map</a:t>
            </a:r>
          </a:p>
        </p:txBody>
      </p:sp>
      <p:sp>
        <p:nvSpPr>
          <p:cNvPr id="403463" name="TextBox 2"/>
          <p:cNvSpPr txBox="1">
            <a:spLocks noChangeArrowheads="1"/>
          </p:cNvSpPr>
          <p:nvPr/>
        </p:nvSpPr>
        <p:spPr bwMode="auto">
          <a:xfrm>
            <a:off x="152400" y="3098800"/>
            <a:ext cx="1016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rPr>
              <a:t>Simple &amp; Complex Ex of Pseudo-gene Trans-cription</a:t>
            </a:r>
          </a:p>
        </p:txBody>
      </p:sp>
    </p:spTree>
    <p:extLst>
      <p:ext uri="{BB962C8B-B14F-4D97-AF65-F5344CB8AC3E}">
        <p14:creationId xmlns:p14="http://schemas.microsoft.com/office/powerpoint/2010/main" val="166842413"/>
      </p:ext>
    </p:extLst>
  </p:cSld>
  <p:clrMapOvr>
    <a:masterClrMapping/>
  </p:clrMapOvr>
  <p:transition xmlns:p14="http://schemas.microsoft.com/office/powerpoint/2010/main" spd="slow" advTm="54543"/>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4"/>
          <p:cNvSpPr>
            <a:spLocks noGrp="1"/>
          </p:cNvSpPr>
          <p:nvPr>
            <p:ph type="title"/>
          </p:nvPr>
        </p:nvSpPr>
        <p:spPr>
          <a:xfrm>
            <a:off x="1579563" y="0"/>
            <a:ext cx="5900737" cy="1143000"/>
          </a:xfrm>
        </p:spPr>
        <p:txBody>
          <a:bodyPr/>
          <a:lstStyle/>
          <a:p>
            <a:pPr eaLnBrk="1" hangingPunct="1"/>
            <a:r>
              <a:rPr lang="en-US">
                <a:latin typeface="Helvetica" charset="0"/>
                <a:ea typeface="ＭＳ Ｐゴシック" charset="0"/>
                <a:cs typeface="ＭＳ Ｐゴシック" charset="0"/>
              </a:rPr>
              <a:t>Partial Pseudogene Activity</a:t>
            </a:r>
          </a:p>
        </p:txBody>
      </p:sp>
      <p:pic>
        <p:nvPicPr>
          <p:cNvPr id="404482" name="Picture 12" descr="Figure12_case1_transcription.v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838" y="914400"/>
            <a:ext cx="8086725"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Picture 13" descr="Figure12_case3_transcription.v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784600"/>
            <a:ext cx="8086725"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4" name="TextBox 14"/>
          <p:cNvSpPr txBox="1">
            <a:spLocks noChangeArrowheads="1"/>
          </p:cNvSpPr>
          <p:nvPr/>
        </p:nvSpPr>
        <p:spPr bwMode="auto">
          <a:xfrm>
            <a:off x="2786063" y="941388"/>
            <a:ext cx="317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Helvetica" charset="0"/>
                <a:cs typeface="Helvetica" charset="0"/>
              </a:rPr>
              <a:t>Transcribed with Additional Activity</a:t>
            </a:r>
          </a:p>
        </p:txBody>
      </p:sp>
      <p:sp>
        <p:nvSpPr>
          <p:cNvPr id="404485" name="TextBox 15"/>
          <p:cNvSpPr txBox="1">
            <a:spLocks noChangeArrowheads="1"/>
          </p:cNvSpPr>
          <p:nvPr/>
        </p:nvSpPr>
        <p:spPr bwMode="auto">
          <a:xfrm>
            <a:off x="3500438" y="4002088"/>
            <a:ext cx="1587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FF9933"/>
                </a:solidFill>
                <a:latin typeface="Helvetica" charset="0"/>
                <a:cs typeface="Helvetica" charset="0"/>
              </a:rPr>
              <a:t>Partially Active</a:t>
            </a:r>
          </a:p>
        </p:txBody>
      </p:sp>
      <p:sp>
        <p:nvSpPr>
          <p:cNvPr id="404486" name="TextBox 4"/>
          <p:cNvSpPr txBox="1">
            <a:spLocks noChangeArrowheads="1"/>
          </p:cNvSpPr>
          <p:nvPr/>
        </p:nvSpPr>
        <p:spPr bwMode="auto">
          <a:xfrm rot="-5400000">
            <a:off x="7501731" y="2872582"/>
            <a:ext cx="28876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Tree>
    <p:extLst>
      <p:ext uri="{BB962C8B-B14F-4D97-AF65-F5344CB8AC3E}">
        <p14:creationId xmlns:p14="http://schemas.microsoft.com/office/powerpoint/2010/main" val="172011001"/>
      </p:ext>
    </p:extLst>
  </p:cSld>
  <p:clrMapOvr>
    <a:masterClrMapping/>
  </p:clrMapOvr>
  <p:transition xmlns:p14="http://schemas.microsoft.com/office/powerpoint/2010/main" spd="slow" advTm="87938"/>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0"/>
          <p:cNvSpPr>
            <a:spLocks noGrp="1"/>
          </p:cNvSpPr>
          <p:nvPr>
            <p:ph type="title"/>
          </p:nvPr>
        </p:nvSpPr>
        <p:spPr>
          <a:xfrm>
            <a:off x="5588000" y="388938"/>
            <a:ext cx="3446463" cy="1143000"/>
          </a:xfrm>
        </p:spPr>
        <p:txBody>
          <a:bodyPr/>
          <a:lstStyle/>
          <a:p>
            <a:pPr eaLnBrk="1" hangingPunct="1"/>
            <a:r>
              <a:rPr lang="en-US">
                <a:latin typeface="Helvetica" charset="0"/>
                <a:ea typeface="ＭＳ Ｐゴシック" charset="0"/>
                <a:cs typeface="Helvetica" charset="0"/>
              </a:rPr>
              <a:t>Signatures of Selection on Some Pseudogenes</a:t>
            </a:r>
          </a:p>
        </p:txBody>
      </p:sp>
      <p:sp>
        <p:nvSpPr>
          <p:cNvPr id="405506" name="TextBox 29"/>
          <p:cNvSpPr txBox="1">
            <a:spLocks noChangeArrowheads="1"/>
          </p:cNvSpPr>
          <p:nvPr/>
        </p:nvSpPr>
        <p:spPr bwMode="auto">
          <a:xfrm rot="-5400000">
            <a:off x="-1043781" y="3404394"/>
            <a:ext cx="2620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808080"/>
                </a:solidFill>
                <a:latin typeface="Helvetica" charset="0"/>
                <a:cs typeface="Helvetica" charset="0"/>
              </a:rPr>
              <a:t>[Khurana et al, NAR (</a:t>
            </a:r>
            <a:r>
              <a:rPr lang="fr-FR" sz="1600" b="0">
                <a:solidFill>
                  <a:srgbClr val="808080"/>
                </a:solidFill>
                <a:latin typeface="Helvetica" charset="0"/>
                <a:cs typeface="Helvetica" charset="0"/>
              </a:rPr>
              <a:t>’</a:t>
            </a:r>
            <a:r>
              <a:rPr lang="en-US" altLang="ja-JP" sz="1600" b="0">
                <a:solidFill>
                  <a:srgbClr val="808080"/>
                </a:solidFill>
                <a:latin typeface="Helvetica" charset="0"/>
                <a:cs typeface="Helvetica" charset="0"/>
              </a:rPr>
              <a:t>10)]</a:t>
            </a:r>
            <a:endParaRPr lang="en-US" sz="1600" b="0">
              <a:solidFill>
                <a:srgbClr val="808080"/>
              </a:solidFill>
              <a:latin typeface="Helvetica" charset="0"/>
              <a:cs typeface="Helvetica" charset="0"/>
            </a:endParaRPr>
          </a:p>
        </p:txBody>
      </p:sp>
      <p:grpSp>
        <p:nvGrpSpPr>
          <p:cNvPr id="405507" name="Group 1"/>
          <p:cNvGrpSpPr>
            <a:grpSpLocks/>
          </p:cNvGrpSpPr>
          <p:nvPr/>
        </p:nvGrpSpPr>
        <p:grpSpPr bwMode="auto">
          <a:xfrm>
            <a:off x="-395288" y="2782888"/>
            <a:ext cx="6237288" cy="3987800"/>
            <a:chOff x="-454025" y="1614488"/>
            <a:chExt cx="7289800" cy="4555010"/>
          </a:xfrm>
        </p:grpSpPr>
        <p:sp>
          <p:nvSpPr>
            <p:cNvPr id="16" name="Rectangle 15"/>
            <p:cNvSpPr/>
            <p:nvPr/>
          </p:nvSpPr>
          <p:spPr>
            <a:xfrm>
              <a:off x="2416253" y="1625368"/>
              <a:ext cx="1549245" cy="253862"/>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3" name="Picture 14"/>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2778125" y="1614488"/>
              <a:ext cx="8255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572054" y="2940010"/>
              <a:ext cx="1547389" cy="25204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5" name="Picture 19"/>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1874838" y="2914650"/>
              <a:ext cx="8255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258597" y="2923691"/>
              <a:ext cx="1549245" cy="253862"/>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7" name="Picture 13"/>
            <p:cNvPicPr>
              <a:picLocks noChangeAspect="1"/>
            </p:cNvPicPr>
            <p:nvPr/>
          </p:nvPicPr>
          <p:blipFill>
            <a:blip r:embed="rId4">
              <a:extLst>
                <a:ext uri="{28A0092B-C50C-407E-A947-70E740481C1C}">
                  <a14:useLocalDpi xmlns:a14="http://schemas.microsoft.com/office/drawing/2010/main" val="0"/>
                </a:ext>
              </a:extLst>
            </a:blip>
            <a:srcRect b="47368"/>
            <a:stretch>
              <a:fillRect/>
            </a:stretch>
          </p:blipFill>
          <p:spPr bwMode="auto">
            <a:xfrm>
              <a:off x="3492500" y="2889250"/>
              <a:ext cx="11033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18" name="TextBox 20"/>
            <p:cNvSpPr txBox="1">
              <a:spLocks noChangeArrowheads="1"/>
            </p:cNvSpPr>
            <p:nvPr/>
          </p:nvSpPr>
          <p:spPr bwMode="auto">
            <a:xfrm>
              <a:off x="1711325" y="3182938"/>
              <a:ext cx="1470025" cy="29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Helvetica" charset="0"/>
                  <a:cs typeface="Helvetica" charset="0"/>
                </a:rPr>
                <a:t>Parent gene</a:t>
              </a:r>
            </a:p>
          </p:txBody>
        </p:sp>
        <p:sp>
          <p:nvSpPr>
            <p:cNvPr id="405519" name="TextBox 21"/>
            <p:cNvSpPr txBox="1">
              <a:spLocks noChangeArrowheads="1"/>
            </p:cNvSpPr>
            <p:nvPr/>
          </p:nvSpPr>
          <p:spPr bwMode="auto">
            <a:xfrm>
              <a:off x="3181350" y="3178175"/>
              <a:ext cx="1982788" cy="29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Helvetica" charset="0"/>
                  <a:cs typeface="Helvetica" charset="0"/>
                </a:rPr>
                <a:t>Duplicated ψgene</a:t>
              </a:r>
            </a:p>
          </p:txBody>
        </p:sp>
        <p:cxnSp>
          <p:nvCxnSpPr>
            <p:cNvPr id="25" name="Straight Arrow Connector 24"/>
            <p:cNvCxnSpPr/>
            <p:nvPr/>
          </p:nvCxnSpPr>
          <p:spPr>
            <a:xfrm rot="16200000" flipH="1">
              <a:off x="2743011" y="2440446"/>
              <a:ext cx="89758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5521" name="TextBox 26"/>
            <p:cNvSpPr txBox="1">
              <a:spLocks noChangeArrowheads="1"/>
            </p:cNvSpPr>
            <p:nvPr/>
          </p:nvSpPr>
          <p:spPr bwMode="auto">
            <a:xfrm>
              <a:off x="1824038" y="2168525"/>
              <a:ext cx="2733675" cy="2636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rIns="274320">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Segmental duplication</a:t>
              </a:r>
            </a:p>
          </p:txBody>
        </p:sp>
        <p:sp>
          <p:nvSpPr>
            <p:cNvPr id="39" name="TextBox 38"/>
            <p:cNvSpPr txBox="1"/>
            <p:nvPr/>
          </p:nvSpPr>
          <p:spPr>
            <a:xfrm>
              <a:off x="380898" y="5329939"/>
              <a:ext cx="1085398"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a:solidFill>
                    <a:prstClr val="black"/>
                  </a:solidFill>
                  <a:latin typeface="Helvetica" charset="0"/>
                  <a:ea typeface="Helvetica" charset="0"/>
                  <a:cs typeface="Helvetica" charset="0"/>
                </a:rPr>
                <a:t>negative selection </a:t>
              </a:r>
            </a:p>
          </p:txBody>
        </p:sp>
        <p:sp>
          <p:nvSpPr>
            <p:cNvPr id="40" name="TextBox 39"/>
            <p:cNvSpPr txBox="1"/>
            <p:nvPr/>
          </p:nvSpPr>
          <p:spPr>
            <a:xfrm>
              <a:off x="5069450" y="5329939"/>
              <a:ext cx="1085400"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dirty="0">
                  <a:solidFill>
                    <a:prstClr val="black"/>
                  </a:solidFill>
                  <a:latin typeface="Helvetica"/>
                  <a:cs typeface="Helvetica"/>
                </a:rPr>
                <a:t>positive selection</a:t>
              </a:r>
            </a:p>
          </p:txBody>
        </p:sp>
        <p:sp>
          <p:nvSpPr>
            <p:cNvPr id="41" name="TextBox 40"/>
            <p:cNvSpPr txBox="1"/>
            <p:nvPr/>
          </p:nvSpPr>
          <p:spPr>
            <a:xfrm>
              <a:off x="2640755" y="5329939"/>
              <a:ext cx="1085398"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a:solidFill>
                    <a:prstClr val="black"/>
                  </a:solidFill>
                  <a:latin typeface="Helvetica" charset="0"/>
                  <a:ea typeface="Helvetica" charset="0"/>
                  <a:cs typeface="Helvetica" charset="0"/>
                </a:rPr>
                <a:t>neutral evolution </a:t>
              </a:r>
            </a:p>
          </p:txBody>
        </p:sp>
        <p:cxnSp>
          <p:nvCxnSpPr>
            <p:cNvPr id="26" name="Straight Connector 25"/>
            <p:cNvCxnSpPr/>
            <p:nvPr/>
          </p:nvCxnSpPr>
          <p:spPr>
            <a:xfrm rot="5400000">
              <a:off x="2817104" y="4161268"/>
              <a:ext cx="7271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91319" y="4541154"/>
              <a:ext cx="4621759" cy="1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799109" y="4735177"/>
              <a:ext cx="3844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2989389" y="4734249"/>
              <a:ext cx="384420" cy="18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419940" y="4734249"/>
              <a:ext cx="384420" cy="18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5530" name="Title 1"/>
            <p:cNvSpPr txBox="1">
              <a:spLocks/>
            </p:cNvSpPr>
            <p:nvPr/>
          </p:nvSpPr>
          <p:spPr bwMode="auto">
            <a:xfrm>
              <a:off x="-454025" y="4006165"/>
              <a:ext cx="7289800" cy="2109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Comparison of nucleotide substitutions per site (N) in ψgenes and SDs</a:t>
              </a:r>
            </a:p>
          </p:txBody>
        </p:sp>
        <p:sp>
          <p:nvSpPr>
            <p:cNvPr id="70678" name="TextBox 37"/>
            <p:cNvSpPr txBox="1">
              <a:spLocks noChangeArrowheads="1"/>
            </p:cNvSpPr>
            <p:nvPr/>
          </p:nvSpPr>
          <p:spPr bwMode="auto">
            <a:xfrm>
              <a:off x="2178764" y="4923760"/>
              <a:ext cx="2024223"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 ≈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70679" name="TextBox 41"/>
            <p:cNvSpPr txBox="1">
              <a:spLocks noChangeArrowheads="1"/>
            </p:cNvSpPr>
            <p:nvPr/>
          </p:nvSpPr>
          <p:spPr bwMode="auto">
            <a:xfrm>
              <a:off x="4657555" y="4927387"/>
              <a:ext cx="1909190"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 &gt;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70680" name="TextBox 42"/>
            <p:cNvSpPr txBox="1">
              <a:spLocks noChangeArrowheads="1"/>
            </p:cNvSpPr>
            <p:nvPr/>
          </p:nvSpPr>
          <p:spPr bwMode="auto">
            <a:xfrm>
              <a:off x="9822" y="4923760"/>
              <a:ext cx="1987115"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)&lt;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405534" name="TextBox 45"/>
            <p:cNvSpPr txBox="1">
              <a:spLocks noChangeArrowheads="1"/>
            </p:cNvSpPr>
            <p:nvPr/>
          </p:nvSpPr>
          <p:spPr bwMode="auto">
            <a:xfrm>
              <a:off x="2887520" y="3427788"/>
              <a:ext cx="606711" cy="31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rPr>
                <a:t>167</a:t>
              </a:r>
            </a:p>
          </p:txBody>
        </p:sp>
        <p:sp>
          <p:nvSpPr>
            <p:cNvPr id="405535" name="TextBox 46"/>
            <p:cNvSpPr txBox="1">
              <a:spLocks noChangeArrowheads="1"/>
            </p:cNvSpPr>
            <p:nvPr/>
          </p:nvSpPr>
          <p:spPr bwMode="auto">
            <a:xfrm>
              <a:off x="2874533" y="5853984"/>
              <a:ext cx="615987" cy="31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139</a:t>
              </a:r>
            </a:p>
          </p:txBody>
        </p:sp>
        <p:sp>
          <p:nvSpPr>
            <p:cNvPr id="405536" name="TextBox 47"/>
            <p:cNvSpPr txBox="1">
              <a:spLocks noChangeArrowheads="1"/>
            </p:cNvSpPr>
            <p:nvPr/>
          </p:nvSpPr>
          <p:spPr bwMode="auto">
            <a:xfrm>
              <a:off x="5397854" y="5853984"/>
              <a:ext cx="432304" cy="31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24</a:t>
              </a:r>
            </a:p>
          </p:txBody>
        </p:sp>
        <p:sp>
          <p:nvSpPr>
            <p:cNvPr id="405537" name="TextBox 48"/>
            <p:cNvSpPr txBox="1">
              <a:spLocks noChangeArrowheads="1"/>
            </p:cNvSpPr>
            <p:nvPr/>
          </p:nvSpPr>
          <p:spPr bwMode="auto">
            <a:xfrm>
              <a:off x="837323" y="5853984"/>
              <a:ext cx="306138" cy="31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4</a:t>
              </a:r>
            </a:p>
          </p:txBody>
        </p:sp>
      </p:grpSp>
      <p:pic>
        <p:nvPicPr>
          <p:cNvPr id="405508" name="Picture 7" descr="Picture 4.png"/>
          <p:cNvPicPr>
            <a:picLocks noChangeAspect="1"/>
          </p:cNvPicPr>
          <p:nvPr/>
        </p:nvPicPr>
        <p:blipFill>
          <a:blip r:embed="rId5">
            <a:extLst>
              <a:ext uri="{28A0092B-C50C-407E-A947-70E740481C1C}">
                <a14:useLocalDpi xmlns:a14="http://schemas.microsoft.com/office/drawing/2010/main" val="0"/>
              </a:ext>
            </a:extLst>
          </a:blip>
          <a:srcRect l="70078" b="5440"/>
          <a:stretch>
            <a:fillRect/>
          </a:stretch>
        </p:blipFill>
        <p:spPr bwMode="auto">
          <a:xfrm>
            <a:off x="5464175" y="1981200"/>
            <a:ext cx="36718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9" name="TextBox 33"/>
          <p:cNvSpPr txBox="1">
            <a:spLocks noChangeArrowheads="1"/>
          </p:cNvSpPr>
          <p:nvPr/>
        </p:nvSpPr>
        <p:spPr bwMode="auto">
          <a:xfrm rot="-5400000">
            <a:off x="7697788" y="4495800"/>
            <a:ext cx="187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595959"/>
                </a:solidFill>
                <a:latin typeface="Helvetica" charset="0"/>
                <a:cs typeface="Helvetica" charset="0"/>
              </a:rPr>
              <a:t>[Mu et al. </a:t>
            </a:r>
            <a:r>
              <a:rPr lang="en-US" b="0" i="1">
                <a:solidFill>
                  <a:srgbClr val="595959"/>
                </a:solidFill>
                <a:latin typeface="Helvetica" charset="0"/>
                <a:cs typeface="Helvetica" charset="0"/>
              </a:rPr>
              <a:t>NAR </a:t>
            </a:r>
            <a:r>
              <a:rPr lang="en-US" b="0">
                <a:solidFill>
                  <a:srgbClr val="595959"/>
                </a:solidFill>
                <a:latin typeface="Helvetica" charset="0"/>
                <a:cs typeface="Helvetica" charset="0"/>
              </a:rPr>
              <a:t>39: 7058]</a:t>
            </a:r>
          </a:p>
        </p:txBody>
      </p:sp>
      <p:sp>
        <p:nvSpPr>
          <p:cNvPr id="405510" name="Content Placeholder 2"/>
          <p:cNvSpPr>
            <a:spLocks noGrp="1"/>
          </p:cNvSpPr>
          <p:nvPr>
            <p:ph idx="1"/>
          </p:nvPr>
        </p:nvSpPr>
        <p:spPr>
          <a:xfrm>
            <a:off x="0" y="90488"/>
            <a:ext cx="6070600" cy="2322512"/>
          </a:xfrm>
        </p:spPr>
        <p:txBody>
          <a:bodyPr/>
          <a:lstStyle/>
          <a:p>
            <a:pPr eaLnBrk="1" hangingPunct="1"/>
            <a:r>
              <a:rPr lang="en-US" sz="1600" b="1">
                <a:latin typeface="Arial" charset="0"/>
                <a:ea typeface="ＭＳ Ｐゴシック" charset="0"/>
                <a:cs typeface="ＭＳ Ｐゴシック" charset="0"/>
              </a:rPr>
              <a:t>Ka/Ks</a:t>
            </a:r>
            <a:r>
              <a:rPr lang="en-US" sz="1600">
                <a:latin typeface="Arial" charset="0"/>
                <a:ea typeface="ＭＳ Ｐゴシック" charset="0"/>
                <a:cs typeface="ＭＳ Ｐゴシック" charset="0"/>
              </a:rPr>
              <a:t> conventional measure of selection for genes,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shows no signal for pgenes</a:t>
            </a:r>
          </a:p>
          <a:p>
            <a:pPr eaLnBrk="1" hangingPunct="1"/>
            <a:r>
              <a:rPr lang="en-US" sz="1600">
                <a:latin typeface="Arial" charset="0"/>
                <a:ea typeface="ＭＳ Ｐゴシック" charset="0"/>
                <a:cs typeface="ＭＳ Ｐゴシック" charset="0"/>
              </a:rPr>
              <a:t>Signature for selection on some SD pgenes (16%),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derived from intersecting with UW SD DB &amp; looking for differential conservation of neighborhood vs. center of pgene</a:t>
            </a:r>
          </a:p>
          <a:p>
            <a:pPr eaLnBrk="1" hangingPunct="1"/>
            <a:r>
              <a:rPr lang="en-US" sz="1600">
                <a:latin typeface="Arial" charset="0"/>
                <a:ea typeface="ＭＳ Ｐゴシック" charset="0"/>
                <a:cs typeface="ＭＳ Ｐゴシック" charset="0"/>
              </a:rPr>
              <a:t>Weak signature for greater selection on transcribed pgenes using 1000G polymorphisms</a:t>
            </a:r>
          </a:p>
        </p:txBody>
      </p:sp>
      <p:sp>
        <p:nvSpPr>
          <p:cNvPr id="405511" name="Rectangle 1"/>
          <p:cNvSpPr>
            <a:spLocks noChangeArrowheads="1"/>
          </p:cNvSpPr>
          <p:nvPr/>
        </p:nvSpPr>
        <p:spPr bwMode="auto">
          <a:xfrm>
            <a:off x="5486400" y="2336800"/>
            <a:ext cx="330200" cy="4492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ndParaRPr>
          </a:p>
        </p:txBody>
      </p:sp>
    </p:spTree>
    <p:extLst>
      <p:ext uri="{BB962C8B-B14F-4D97-AF65-F5344CB8AC3E}">
        <p14:creationId xmlns:p14="http://schemas.microsoft.com/office/powerpoint/2010/main" val="3649535564"/>
      </p:ext>
    </p:extLst>
  </p:cSld>
  <p:clrMapOvr>
    <a:masterClrMapping/>
  </p:clrMapOvr>
  <p:transition xmlns:p14="http://schemas.microsoft.com/office/powerpoint/2010/main" advTm="92393"/>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itle 1"/>
          <p:cNvSpPr>
            <a:spLocks noGrp="1"/>
          </p:cNvSpPr>
          <p:nvPr>
            <p:ph type="title"/>
          </p:nvPr>
        </p:nvSpPr>
        <p:spPr/>
        <p:txBody>
          <a:bodyPr/>
          <a:lstStyle/>
          <a:p>
            <a:r>
              <a:rPr lang="en-US">
                <a:latin typeface="Arial" charset="0"/>
                <a:ea typeface="ＭＳ Ｐゴシック" charset="0"/>
                <a:cs typeface="ＭＳ Ｐゴシック" charset="0"/>
              </a:rPr>
              <a:t>Partial Activity for ~2.5K Pseudogenes</a:t>
            </a:r>
          </a:p>
        </p:txBody>
      </p:sp>
      <p:pic>
        <p:nvPicPr>
          <p:cNvPr id="40857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38" y="2062163"/>
            <a:ext cx="8605837"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TextBox 3"/>
          <p:cNvSpPr txBox="1">
            <a:spLocks noChangeArrowheads="1"/>
          </p:cNvSpPr>
          <p:nvPr/>
        </p:nvSpPr>
        <p:spPr bwMode="auto">
          <a:xfrm>
            <a:off x="0" y="6596063"/>
            <a:ext cx="2886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Tree>
    <p:extLst>
      <p:ext uri="{BB962C8B-B14F-4D97-AF65-F5344CB8AC3E}">
        <p14:creationId xmlns:p14="http://schemas.microsoft.com/office/powerpoint/2010/main" val="3066274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ChangeArrowheads="1"/>
          </p:cNvSpPr>
          <p:nvPr>
            <p:ph type="title"/>
          </p:nvPr>
        </p:nvSpPr>
        <p:spPr>
          <a:xfrm>
            <a:off x="379413" y="533400"/>
            <a:ext cx="2870200" cy="1905000"/>
          </a:xfrm>
        </p:spPr>
        <p:txBody>
          <a:bodyPr/>
          <a:lstStyle/>
          <a:p>
            <a:r>
              <a:rPr lang="en-US">
                <a:latin typeface="Arial" charset="0"/>
                <a:ea typeface="ＭＳ Ｐゴシック" charset="0"/>
                <a:cs typeface="ＭＳ Ｐゴシック" charset="0"/>
              </a:rPr>
              <a:t>Examples &amp; speculation on the function of pseudogene ncRNAs: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Regulating their parents</a:t>
            </a:r>
          </a:p>
        </p:txBody>
      </p:sp>
      <p:sp>
        <p:nvSpPr>
          <p:cNvPr id="409602" name="Rectangle 3"/>
          <p:cNvSpPr>
            <a:spLocks noGrp="1" noChangeArrowheads="1"/>
          </p:cNvSpPr>
          <p:nvPr>
            <p:ph idx="1"/>
          </p:nvPr>
        </p:nvSpPr>
        <p:spPr>
          <a:xfrm>
            <a:off x="92075" y="2941638"/>
            <a:ext cx="3267075" cy="3606800"/>
          </a:xfrm>
        </p:spPr>
        <p:txBody>
          <a:bodyPr/>
          <a:lstStyle/>
          <a:p>
            <a:endParaRPr lang="en-US" sz="2000">
              <a:latin typeface="Arial" charset="0"/>
              <a:ea typeface="ＭＳ Ｐゴシック" charset="0"/>
              <a:cs typeface="ＭＳ Ｐゴシック" charset="0"/>
            </a:endParaRPr>
          </a:p>
          <a:p>
            <a:r>
              <a:rPr lang="en-US" sz="2000">
                <a:latin typeface="Arial" charset="0"/>
                <a:ea typeface="ＭＳ Ｐゴシック" charset="0"/>
                <a:cs typeface="ＭＳ Ｐゴシック" charset="0"/>
              </a:rPr>
              <a:t>via acting as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endo-siRNAs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[Recent ex. in fly &amp; mouse, ‘08 refs.]</a:t>
            </a:r>
          </a:p>
          <a:p>
            <a:r>
              <a:rPr lang="en-US" sz="2000">
                <a:latin typeface="Arial" charset="0"/>
                <a:ea typeface="ＭＳ Ｐゴシック" charset="0"/>
                <a:cs typeface="ＭＳ Ｐゴシック" charset="0"/>
              </a:rPr>
              <a:t>via acting as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miRNA decoys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[PTEN]</a:t>
            </a:r>
          </a:p>
          <a:p>
            <a:r>
              <a:rPr lang="en-US" sz="2000">
                <a:latin typeface="Arial" charset="0"/>
                <a:ea typeface="ＭＳ Ｐゴシック" charset="0"/>
                <a:cs typeface="ＭＳ Ｐゴシック" charset="0"/>
              </a:rPr>
              <a:t>via inhibiting degradation of parent’s mRNA [makorin] </a:t>
            </a:r>
          </a:p>
          <a:p>
            <a:endParaRPr lang="en-US" sz="2000">
              <a:latin typeface="Arial" charset="0"/>
              <a:ea typeface="ＭＳ Ｐゴシック" charset="0"/>
              <a:cs typeface="ＭＳ Ｐゴシック" charset="0"/>
            </a:endParaRPr>
          </a:p>
        </p:txBody>
      </p:sp>
      <p:pic>
        <p:nvPicPr>
          <p:cNvPr id="409603"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7938"/>
            <a:ext cx="5776913" cy="45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p:cNvSpPr txBox="1">
            <a:spLocks noChangeArrowheads="1"/>
          </p:cNvSpPr>
          <p:nvPr/>
        </p:nvSpPr>
        <p:spPr bwMode="auto">
          <a:xfrm>
            <a:off x="5781675" y="5211763"/>
            <a:ext cx="307498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050" b="0" dirty="0" smtClean="0">
                <a:solidFill>
                  <a:srgbClr val="000000"/>
                </a:solidFill>
              </a:rPr>
              <a:t>Czech </a:t>
            </a:r>
            <a:r>
              <a:rPr lang="en-US" sz="1050" b="0" i="1" dirty="0" smtClean="0">
                <a:solidFill>
                  <a:srgbClr val="000000"/>
                </a:solidFill>
              </a:rPr>
              <a:t>et al. Nature </a:t>
            </a:r>
            <a:r>
              <a:rPr lang="en-US" sz="1050" b="0" dirty="0" smtClean="0">
                <a:solidFill>
                  <a:srgbClr val="000000"/>
                </a:solidFill>
              </a:rPr>
              <a:t>453: 798 (‘08).</a:t>
            </a:r>
          </a:p>
          <a:p>
            <a:pPr eaLnBrk="1" hangingPunct="1">
              <a:defRPr/>
            </a:pPr>
            <a:r>
              <a:rPr lang="en-US" sz="1050" b="0" dirty="0" err="1" smtClean="0">
                <a:solidFill>
                  <a:srgbClr val="000000"/>
                </a:solidFill>
              </a:rPr>
              <a:t>Ghildiyal</a:t>
            </a:r>
            <a:r>
              <a:rPr lang="en-US" sz="1050" b="0" dirty="0" smtClean="0">
                <a:solidFill>
                  <a:srgbClr val="000000"/>
                </a:solidFill>
              </a:rPr>
              <a:t> </a:t>
            </a:r>
            <a:r>
              <a:rPr lang="en-US" sz="1050" b="0" i="1" dirty="0" smtClean="0">
                <a:solidFill>
                  <a:srgbClr val="000000"/>
                </a:solidFill>
              </a:rPr>
              <a:t>et al. Science </a:t>
            </a:r>
            <a:r>
              <a:rPr lang="en-US" sz="1050" b="0" dirty="0" smtClean="0">
                <a:solidFill>
                  <a:srgbClr val="000000"/>
                </a:solidFill>
              </a:rPr>
              <a:t>320: 1077 (‘08).</a:t>
            </a:r>
          </a:p>
          <a:p>
            <a:pPr eaLnBrk="1" hangingPunct="1">
              <a:defRPr/>
            </a:pPr>
            <a:r>
              <a:rPr lang="en-US" sz="1050" b="0" dirty="0" err="1" smtClean="0">
                <a:solidFill>
                  <a:srgbClr val="000000"/>
                </a:solidFill>
              </a:rPr>
              <a:t>Kawamur</a:t>
            </a:r>
            <a:r>
              <a:rPr lang="en-US" sz="1050" b="0" dirty="0" smtClean="0">
                <a:solidFill>
                  <a:srgbClr val="000000"/>
                </a:solidFill>
              </a:rPr>
              <a:t> </a:t>
            </a:r>
            <a:r>
              <a:rPr lang="en-US" sz="1050" b="0" i="1" dirty="0" smtClean="0">
                <a:solidFill>
                  <a:srgbClr val="000000"/>
                </a:solidFill>
              </a:rPr>
              <a:t>et al. Nature </a:t>
            </a:r>
            <a:r>
              <a:rPr lang="en-US" sz="1050" b="0" dirty="0" smtClean="0">
                <a:solidFill>
                  <a:srgbClr val="000000"/>
                </a:solidFill>
              </a:rPr>
              <a:t>453: 793 (‘08).</a:t>
            </a:r>
          </a:p>
          <a:p>
            <a:pPr eaLnBrk="1" hangingPunct="1">
              <a:defRPr/>
            </a:pPr>
            <a:r>
              <a:rPr lang="en-US" sz="1050" b="0" dirty="0" smtClean="0">
                <a:solidFill>
                  <a:srgbClr val="000000"/>
                </a:solidFill>
              </a:rPr>
              <a:t>Okamura </a:t>
            </a:r>
            <a:r>
              <a:rPr lang="en-US" sz="1050" b="0" i="1" dirty="0" smtClean="0">
                <a:solidFill>
                  <a:srgbClr val="000000"/>
                </a:solidFill>
              </a:rPr>
              <a:t>et al. Nature </a:t>
            </a:r>
            <a:r>
              <a:rPr lang="en-US" sz="1050" b="0" dirty="0" smtClean="0">
                <a:solidFill>
                  <a:srgbClr val="000000"/>
                </a:solidFill>
              </a:rPr>
              <a:t>453: 803 (‘08).</a:t>
            </a:r>
          </a:p>
          <a:p>
            <a:pPr eaLnBrk="1" hangingPunct="1">
              <a:defRPr/>
            </a:pPr>
            <a:r>
              <a:rPr lang="en-US" sz="1050" b="0" dirty="0" smtClean="0">
                <a:solidFill>
                  <a:srgbClr val="000000"/>
                </a:solidFill>
              </a:rPr>
              <a:t>Tam </a:t>
            </a:r>
            <a:r>
              <a:rPr lang="en-US" sz="1050" b="0" i="1" dirty="0" smtClean="0">
                <a:solidFill>
                  <a:srgbClr val="000000"/>
                </a:solidFill>
              </a:rPr>
              <a:t>et al. Nature </a:t>
            </a:r>
            <a:r>
              <a:rPr lang="en-US" sz="1050" b="0" dirty="0" smtClean="0">
                <a:solidFill>
                  <a:srgbClr val="000000"/>
                </a:solidFill>
              </a:rPr>
              <a:t>453: 534 (‘08).</a:t>
            </a:r>
          </a:p>
          <a:p>
            <a:pPr eaLnBrk="1" hangingPunct="1">
              <a:defRPr/>
            </a:pPr>
            <a:r>
              <a:rPr lang="en-US" sz="1050" b="0" dirty="0" smtClean="0">
                <a:solidFill>
                  <a:srgbClr val="000000"/>
                </a:solidFill>
              </a:rPr>
              <a:t>Watanabe </a:t>
            </a:r>
            <a:r>
              <a:rPr lang="en-US" sz="1050" b="0" i="1" dirty="0" smtClean="0">
                <a:solidFill>
                  <a:srgbClr val="000000"/>
                </a:solidFill>
              </a:rPr>
              <a:t>et al. Nature </a:t>
            </a:r>
            <a:r>
              <a:rPr lang="en-US" sz="1050" b="0" dirty="0" smtClean="0">
                <a:solidFill>
                  <a:srgbClr val="000000"/>
                </a:solidFill>
              </a:rPr>
              <a:t>453: 539 (‘08).</a:t>
            </a:r>
          </a:p>
          <a:p>
            <a:pPr eaLnBrk="1" hangingPunct="1">
              <a:defRPr/>
            </a:pPr>
            <a:endParaRPr lang="en-US" sz="1050" b="0" dirty="0" smtClean="0">
              <a:solidFill>
                <a:srgbClr val="000000"/>
              </a:solidFill>
            </a:endParaRPr>
          </a:p>
          <a:p>
            <a:pPr eaLnBrk="1" hangingPunct="1">
              <a:defRPr/>
            </a:pPr>
            <a:r>
              <a:rPr lang="en-US" sz="1050" b="0" dirty="0" err="1" smtClean="0">
                <a:solidFill>
                  <a:srgbClr val="000000"/>
                </a:solidFill>
              </a:rPr>
              <a:t>Poliseno</a:t>
            </a:r>
            <a:r>
              <a:rPr lang="en-US" sz="1050" b="0" dirty="0" smtClean="0">
                <a:solidFill>
                  <a:srgbClr val="000000"/>
                </a:solidFill>
              </a:rPr>
              <a:t> et al. Nature </a:t>
            </a:r>
            <a:r>
              <a:rPr lang="da-DK" sz="1050" b="0" dirty="0" smtClean="0">
                <a:solidFill>
                  <a:srgbClr val="000000"/>
                </a:solidFill>
              </a:rPr>
              <a:t>465:1033 (’10)</a:t>
            </a:r>
            <a:endParaRPr lang="en-US" sz="1050" b="0" dirty="0" smtClean="0">
              <a:solidFill>
                <a:srgbClr val="000000"/>
              </a:solidFill>
            </a:endParaRPr>
          </a:p>
          <a:p>
            <a:pPr eaLnBrk="1" hangingPunct="1">
              <a:defRPr/>
            </a:pPr>
            <a:endParaRPr lang="en-US" sz="1050" b="0" dirty="0" smtClean="0">
              <a:solidFill>
                <a:srgbClr val="000000"/>
              </a:solidFill>
            </a:endParaRPr>
          </a:p>
          <a:p>
            <a:pPr eaLnBrk="1" hangingPunct="1">
              <a:defRPr/>
            </a:pPr>
            <a:endParaRPr lang="en-US" sz="1050" b="0" dirty="0" smtClean="0">
              <a:solidFill>
                <a:srgbClr val="000000"/>
              </a:solidFill>
            </a:endParaRPr>
          </a:p>
        </p:txBody>
      </p:sp>
      <p:sp>
        <p:nvSpPr>
          <p:cNvPr id="409605" name="Text Box 6"/>
          <p:cNvSpPr txBox="1">
            <a:spLocks noChangeArrowheads="1"/>
          </p:cNvSpPr>
          <p:nvPr/>
        </p:nvSpPr>
        <p:spPr bwMode="auto">
          <a:xfrm>
            <a:off x="3392488" y="4556125"/>
            <a:ext cx="271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de-DE" b="0">
                <a:solidFill>
                  <a:srgbClr val="808080"/>
                </a:solidFill>
              </a:rPr>
              <a:t>[Sasidharan &amp; Gerstein, Nature ('08)]</a:t>
            </a:r>
            <a:endParaRPr lang="en-US" b="0">
              <a:solidFill>
                <a:srgbClr val="808080"/>
              </a:solidFill>
            </a:endParaRPr>
          </a:p>
        </p:txBody>
      </p:sp>
      <p:sp>
        <p:nvSpPr>
          <p:cNvPr id="409606" name="Rectangle 3"/>
          <p:cNvSpPr txBox="1">
            <a:spLocks noChangeArrowheads="1"/>
          </p:cNvSpPr>
          <p:nvPr/>
        </p:nvSpPr>
        <p:spPr bwMode="auto">
          <a:xfrm>
            <a:off x="3825875" y="5075238"/>
            <a:ext cx="18557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2" rIns="92066" bIns="46032"/>
          <a:lstStyle>
            <a:lvl1pPr defTabSz="911225" eaLnBrk="0" hangingPunct="0">
              <a:defRPr sz="1200" b="1">
                <a:solidFill>
                  <a:schemeClr val="tx1"/>
                </a:solidFill>
                <a:latin typeface="Arial" charset="0"/>
                <a:ea typeface="ＭＳ Ｐゴシック" charset="0"/>
                <a:cs typeface="ＭＳ Ｐゴシック" charset="0"/>
              </a:defRPr>
            </a:lvl1pPr>
            <a:lvl2pPr marL="742950" indent="-285750" defTabSz="911225" eaLnBrk="0" hangingPunct="0">
              <a:defRPr sz="1200" b="1">
                <a:solidFill>
                  <a:schemeClr val="tx1"/>
                </a:solidFill>
                <a:latin typeface="Arial" charset="0"/>
                <a:ea typeface="ＭＳ Ｐゴシック" charset="0"/>
              </a:defRPr>
            </a:lvl2pPr>
            <a:lvl3pPr marL="1143000" indent="-228600" defTabSz="911225" eaLnBrk="0" hangingPunct="0">
              <a:defRPr sz="1200" b="1">
                <a:solidFill>
                  <a:schemeClr val="tx1"/>
                </a:solidFill>
                <a:latin typeface="Arial" charset="0"/>
                <a:ea typeface="ＭＳ Ｐゴシック" charset="0"/>
              </a:defRPr>
            </a:lvl3pPr>
            <a:lvl4pPr marL="1600200" indent="-228600" defTabSz="911225" eaLnBrk="0" hangingPunct="0">
              <a:defRPr sz="1200" b="1">
                <a:solidFill>
                  <a:schemeClr val="tx1"/>
                </a:solidFill>
                <a:latin typeface="Arial" charset="0"/>
                <a:ea typeface="ＭＳ Ｐゴシック" charset="0"/>
              </a:defRPr>
            </a:lvl4pPr>
            <a:lvl5pPr marL="2057400" indent="-228600" defTabSz="911225" eaLnBrk="0" hangingPunct="0">
              <a:defRPr sz="1200" b="1">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000">
                <a:solidFill>
                  <a:srgbClr val="800000"/>
                </a:solidFill>
              </a:rPr>
              <a:t>Alternatively,</a:t>
            </a:r>
            <a:r>
              <a:rPr lang="en-US" sz="2000" b="0">
                <a:solidFill>
                  <a:srgbClr val="000000"/>
                </a:solidFill>
              </a:rPr>
              <a:t> just last gasps of a dying gene</a:t>
            </a:r>
          </a:p>
        </p:txBody>
      </p:sp>
    </p:spTree>
    <p:extLst>
      <p:ext uri="{BB962C8B-B14F-4D97-AF65-F5344CB8AC3E}">
        <p14:creationId xmlns:p14="http://schemas.microsoft.com/office/powerpoint/2010/main" val="713188346"/>
      </p:ext>
    </p:extLst>
  </p:cSld>
  <p:clrMapOvr>
    <a:masterClrMapping/>
  </p:clrMapOvr>
  <p:transition xmlns:p14="http://schemas.microsoft.com/office/powerpoint/2010/main" advTm="65946"/>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itle 1"/>
          <p:cNvSpPr>
            <a:spLocks noGrp="1"/>
          </p:cNvSpPr>
          <p:nvPr>
            <p:ph type="title"/>
            <p:custDataLst>
              <p:tags r:id="rId2"/>
            </p:custDataLst>
          </p:nvPr>
        </p:nvSpPr>
        <p:spPr>
          <a:xfrm>
            <a:off x="693738" y="204788"/>
            <a:ext cx="7772400" cy="1143000"/>
          </a:xfrm>
        </p:spPr>
        <p:txBody>
          <a:bodyPr/>
          <a:lstStyle/>
          <a:p>
            <a:r>
              <a:rPr lang="en-US" sz="2400">
                <a:solidFill>
                  <a:srgbClr val="7F7F7F"/>
                </a:solidFill>
                <a:latin typeface="Arial" charset="0"/>
                <a:ea typeface="ＭＳ Ｐゴシック" charset="0"/>
                <a:cs typeface="ＭＳ Ｐゴシック" charset="0"/>
              </a:rPr>
              <a:t>Human Genome Analysis:</a:t>
            </a:r>
            <a:br>
              <a:rPr lang="en-US" sz="2400">
                <a:solidFill>
                  <a:srgbClr val="7F7F7F"/>
                </a:solidFill>
                <a:latin typeface="Arial" charset="0"/>
                <a:ea typeface="ＭＳ Ｐゴシック" charset="0"/>
                <a:cs typeface="ＭＳ Ｐゴシック" charset="0"/>
              </a:rPr>
            </a:br>
            <a:r>
              <a:rPr lang="en-US" sz="2400">
                <a:solidFill>
                  <a:srgbClr val="7F7F7F"/>
                </a:solidFill>
                <a:latin typeface="Arial" charset="0"/>
                <a:ea typeface="ＭＳ Ｐゴシック" charset="0"/>
                <a:cs typeface="ＭＳ Ｐゴシック" charset="0"/>
              </a:rPr>
              <a:t>Classic Approach v Future Direction</a:t>
            </a:r>
          </a:p>
        </p:txBody>
      </p:sp>
      <p:sp>
        <p:nvSpPr>
          <p:cNvPr id="371715" name="Content Placeholder 3"/>
          <p:cNvSpPr>
            <a:spLocks noGrp="1"/>
          </p:cNvSpPr>
          <p:nvPr>
            <p:ph idx="1"/>
            <p:custDataLst>
              <p:tags r:id="rId3"/>
            </p:custDataLst>
          </p:nvPr>
        </p:nvSpPr>
        <p:spPr>
          <a:xfrm>
            <a:off x="685800" y="1568450"/>
            <a:ext cx="7813675" cy="5194300"/>
          </a:xfrm>
        </p:spPr>
        <p:txBody>
          <a:bodyPr/>
          <a:lstStyle/>
          <a:p>
            <a:pPr marL="228600" lvl="1">
              <a:buFontTx/>
              <a:buChar char="•"/>
              <a:defRPr/>
            </a:pPr>
            <a:r>
              <a:rPr lang="en-US" dirty="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Classic Story</a:t>
            </a:r>
            <a:r>
              <a:rPr lang="en-US" dirty="0">
                <a:solidFill>
                  <a:schemeClr val="bg1">
                    <a:lumMod val="50000"/>
                  </a:schemeClr>
                </a:solidFill>
                <a:latin typeface="Arial" charset="0"/>
                <a:ea typeface="ＭＳ Ｐゴシック" charset="0"/>
                <a:cs typeface="ＭＳ Ｐゴシック" charset="0"/>
              </a:rPr>
              <a:t> of “Linear Annotation” </a:t>
            </a:r>
            <a:r>
              <a:rPr lang="en-US" sz="2000" dirty="0">
                <a:solidFill>
                  <a:schemeClr val="bg1">
                    <a:lumMod val="50000"/>
                  </a:schemeClr>
                </a:solidFill>
                <a:latin typeface="Arial" charset="0"/>
                <a:ea typeface="ＭＳ Ｐゴシック" charset="0"/>
                <a:cs typeface="ＭＳ Ｐゴシック" charset="0"/>
              </a:rPr>
              <a:t>(“Junk =&gt; Part”)</a:t>
            </a:r>
            <a:endParaRPr lang="en-US" dirty="0">
              <a:solidFill>
                <a:schemeClr val="bg1">
                  <a:lumMod val="50000"/>
                </a:schemeClr>
              </a:solidFill>
              <a:latin typeface="Arial" charset="0"/>
              <a:ea typeface="ＭＳ Ｐゴシック" charset="0"/>
              <a:cs typeface="ＭＳ Ｐゴシック" charset="0"/>
            </a:endParaRPr>
          </a:p>
          <a:p>
            <a:pPr lvl="1">
              <a:defRPr/>
            </a:pPr>
            <a:r>
              <a:rPr lang="en-US" sz="2000" b="1" dirty="0">
                <a:solidFill>
                  <a:schemeClr val="bg1">
                    <a:lumMod val="50000"/>
                  </a:schemeClr>
                </a:solidFill>
                <a:latin typeface="Arial" charset="0"/>
                <a:ea typeface="ＭＳ Ｐゴシック" charset="0"/>
              </a:rPr>
              <a:t>Identifying new </a:t>
            </a:r>
            <a:r>
              <a:rPr lang="en-US" sz="2000" b="1" dirty="0" err="1">
                <a:solidFill>
                  <a:schemeClr val="bg1">
                    <a:lumMod val="50000"/>
                  </a:schemeClr>
                </a:solidFill>
                <a:latin typeface="Arial" charset="0"/>
                <a:ea typeface="ＭＳ Ｐゴシック" charset="0"/>
              </a:rPr>
              <a:t>pseudogenes</a:t>
            </a:r>
            <a:r>
              <a:rPr lang="en-US" sz="2000" dirty="0" smtClean="0">
                <a:solidFill>
                  <a:schemeClr val="bg1">
                    <a:lumMod val="50000"/>
                  </a:schemeClr>
                </a:solidFill>
                <a:latin typeface="Arial" charset="0"/>
                <a:ea typeface="ＭＳ Ｐゴシック" charset="0"/>
              </a:rPr>
              <a:t> </a:t>
            </a:r>
            <a:r>
              <a:rPr lang="en-US" sz="2000" dirty="0">
                <a:solidFill>
                  <a:schemeClr val="bg1">
                    <a:lumMod val="50000"/>
                  </a:schemeClr>
                </a:solidFill>
                <a:latin typeface="Arial" charset="0"/>
                <a:ea typeface="ＭＳ Ｐゴシック" charset="0"/>
              </a:rPr>
              <a:t>in </a:t>
            </a:r>
            <a:r>
              <a:rPr lang="en-US" sz="2000" dirty="0" err="1">
                <a:solidFill>
                  <a:schemeClr val="bg1">
                    <a:lumMod val="50000"/>
                  </a:schemeClr>
                </a:solidFill>
                <a:latin typeface="Arial" charset="0"/>
                <a:ea typeface="ＭＳ Ｐゴシック" charset="0"/>
              </a:rPr>
              <a:t>intergenic</a:t>
            </a:r>
            <a:r>
              <a:rPr lang="en-US" sz="2000" dirty="0">
                <a:solidFill>
                  <a:schemeClr val="bg1">
                    <a:lumMod val="50000"/>
                  </a:schemeClr>
                </a:solidFill>
                <a:latin typeface="Arial" charset="0"/>
                <a:ea typeface="ＭＳ Ｐゴシック" charset="0"/>
              </a:rPr>
              <a:t> DNA </a:t>
            </a:r>
            <a:endParaRPr lang="en-US" sz="2000" dirty="0" smtClean="0">
              <a:solidFill>
                <a:schemeClr val="bg1">
                  <a:lumMod val="50000"/>
                </a:schemeClr>
              </a:solidFill>
              <a:latin typeface="Arial" charset="0"/>
              <a:ea typeface="ＭＳ Ｐゴシック" charset="0"/>
            </a:endParaRPr>
          </a:p>
          <a:p>
            <a:pPr lvl="1">
              <a:defRPr/>
            </a:pPr>
            <a:r>
              <a:rPr lang="en-US" sz="2000" dirty="0">
                <a:solidFill>
                  <a:schemeClr val="bg1">
                    <a:lumMod val="50000"/>
                  </a:schemeClr>
                </a:solidFill>
                <a:latin typeface="Arial" charset="0"/>
                <a:ea typeface="ＭＳ Ｐゴシック" charset="0"/>
              </a:rPr>
              <a:t>P</a:t>
            </a:r>
            <a:r>
              <a:rPr lang="en-US" sz="2000" dirty="0" smtClean="0">
                <a:solidFill>
                  <a:schemeClr val="bg1">
                    <a:lumMod val="50000"/>
                  </a:schemeClr>
                </a:solidFill>
                <a:latin typeface="Arial" charset="0"/>
                <a:ea typeface="ＭＳ Ｐゴシック" charset="0"/>
              </a:rPr>
              <a:t>otentially </a:t>
            </a:r>
            <a:r>
              <a:rPr lang="en-US" sz="2000" b="1" dirty="0">
                <a:solidFill>
                  <a:schemeClr val="bg1">
                    <a:lumMod val="50000"/>
                  </a:schemeClr>
                </a:solidFill>
                <a:latin typeface="Arial" charset="0"/>
                <a:ea typeface="ＭＳ Ｐゴシック" charset="0"/>
              </a:rPr>
              <a:t>ascribing “regulatory activity” to </a:t>
            </a:r>
            <a:r>
              <a:rPr lang="en-US" sz="2000" dirty="0" smtClean="0">
                <a:solidFill>
                  <a:schemeClr val="bg1">
                    <a:lumMod val="50000"/>
                  </a:schemeClr>
                </a:solidFill>
                <a:latin typeface="Arial" charset="0"/>
                <a:ea typeface="ＭＳ Ｐゴシック" charset="0"/>
              </a:rPr>
              <a:t>some of them</a:t>
            </a:r>
          </a:p>
          <a:p>
            <a:pPr lvl="1">
              <a:defRPr/>
            </a:pPr>
            <a:r>
              <a:rPr lang="en-US" sz="2000" dirty="0" err="1" smtClean="0">
                <a:solidFill>
                  <a:schemeClr val="bg1">
                    <a:lumMod val="50000"/>
                  </a:schemeClr>
                </a:solidFill>
                <a:latin typeface="Arial" charset="0"/>
                <a:ea typeface="ＭＳ Ｐゴシック" charset="0"/>
              </a:rPr>
              <a:t>Pseudogene</a:t>
            </a:r>
            <a:r>
              <a:rPr lang="en-US" sz="2000" dirty="0" smtClean="0">
                <a:solidFill>
                  <a:schemeClr val="bg1">
                    <a:lumMod val="50000"/>
                  </a:schemeClr>
                </a:solidFill>
                <a:latin typeface="Arial" charset="0"/>
                <a:ea typeface="ＭＳ Ｐゴシック" charset="0"/>
              </a:rPr>
              <a:t> </a:t>
            </a:r>
            <a:r>
              <a:rPr lang="en-US" sz="2000" b="1" dirty="0" smtClean="0">
                <a:solidFill>
                  <a:srgbClr val="FFEA08"/>
                </a:solidFill>
                <a:latin typeface="Arial" charset="0"/>
                <a:ea typeface="ＭＳ Ｐゴシック" charset="0"/>
              </a:rPr>
              <a:t>population variation</a:t>
            </a:r>
            <a:r>
              <a:rPr lang="en-US" sz="2000" b="1" dirty="0" smtClean="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&amp; relation to LOF events </a:t>
            </a:r>
            <a:endParaRPr lang="en-US" dirty="0" smtClean="0">
              <a:solidFill>
                <a:schemeClr val="bg1">
                  <a:lumMod val="50000"/>
                </a:schemeClr>
              </a:solidFill>
              <a:latin typeface="Arial" charset="0"/>
              <a:ea typeface="ＭＳ Ｐゴシック" charset="0"/>
              <a:cs typeface="ＭＳ Ｐゴシック" charset="0"/>
            </a:endParaRPr>
          </a:p>
          <a:p>
            <a:pPr marL="228600" lvl="1">
              <a:buFontTx/>
              <a:buChar char="•"/>
              <a:defRPr/>
            </a:pPr>
            <a:r>
              <a:rPr lang="en-US" dirty="0" smtClean="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Networks</a:t>
            </a:r>
            <a:r>
              <a:rPr lang="en-US" dirty="0">
                <a:solidFill>
                  <a:schemeClr val="bg1">
                    <a:lumMod val="50000"/>
                  </a:schemeClr>
                </a:solidFill>
                <a:latin typeface="Arial" charset="0"/>
                <a:ea typeface="ＭＳ Ｐゴシック" charset="0"/>
                <a:cs typeface="ＭＳ Ｐゴシック" charset="0"/>
              </a:rPr>
              <a:t> View on </a:t>
            </a:r>
            <a:r>
              <a:rPr lang="en-US" dirty="0" smtClean="0">
                <a:solidFill>
                  <a:schemeClr val="bg1">
                    <a:lumMod val="50000"/>
                  </a:schemeClr>
                </a:solidFill>
                <a:latin typeface="Arial" charset="0"/>
                <a:ea typeface="ＭＳ Ｐゴシック" charset="0"/>
                <a:cs typeface="ＭＳ Ｐゴシック" charset="0"/>
              </a:rPr>
              <a:t>Organization </a:t>
            </a:r>
            <a:r>
              <a:rPr lang="en-US" dirty="0">
                <a:solidFill>
                  <a:schemeClr val="bg1">
                    <a:lumMod val="50000"/>
                  </a:schemeClr>
                </a:solidFill>
                <a:latin typeface="Arial" charset="0"/>
                <a:ea typeface="ＭＳ Ｐゴシック" charset="0"/>
                <a:cs typeface="ＭＳ Ｐゴシック" charset="0"/>
              </a:rPr>
              <a:t>of Genomic </a:t>
            </a:r>
            <a:r>
              <a:rPr lang="en-US" dirty="0" smtClean="0">
                <a:solidFill>
                  <a:schemeClr val="bg1">
                    <a:lumMod val="50000"/>
                  </a:schemeClr>
                </a:solidFill>
                <a:latin typeface="Arial" charset="0"/>
                <a:ea typeface="ＭＳ Ｐゴシック" charset="0"/>
                <a:cs typeface="ＭＳ Ｐゴシック" charset="0"/>
              </a:rPr>
              <a:t>Elements (</a:t>
            </a:r>
            <a:r>
              <a:rPr lang="en-US" sz="2000" dirty="0" smtClean="0">
                <a:solidFill>
                  <a:schemeClr val="bg1">
                    <a:lumMod val="50000"/>
                  </a:schemeClr>
                </a:solidFill>
                <a:latin typeface="Arial" charset="0"/>
                <a:ea typeface="ＭＳ Ｐゴシック" charset="0"/>
              </a:rPr>
              <a:t>“Parts =&gt; system”)</a:t>
            </a:r>
            <a:endParaRPr lang="en-US" dirty="0" smtClean="0">
              <a:solidFill>
                <a:schemeClr val="bg1">
                  <a:lumMod val="50000"/>
                </a:schemeClr>
              </a:solidFill>
              <a:latin typeface="Arial" charset="0"/>
              <a:ea typeface="ＭＳ Ｐゴシック" charset="0"/>
              <a:cs typeface="ＭＳ Ｐゴシック" charset="0"/>
            </a:endParaRPr>
          </a:p>
          <a:p>
            <a:pPr lvl="1">
              <a:defRPr/>
            </a:pPr>
            <a:r>
              <a:rPr lang="en-US" sz="2000" dirty="0" smtClean="0">
                <a:solidFill>
                  <a:schemeClr val="bg1">
                    <a:lumMod val="50000"/>
                  </a:schemeClr>
                </a:solidFill>
                <a:latin typeface="Arial" charset="0"/>
                <a:ea typeface="ＭＳ Ｐゴシック" charset="0"/>
              </a:rPr>
              <a:t>Understanding </a:t>
            </a:r>
            <a:r>
              <a:rPr lang="en-US" sz="2000" dirty="0">
                <a:solidFill>
                  <a:schemeClr val="bg1">
                    <a:lumMod val="50000"/>
                  </a:schemeClr>
                </a:solidFill>
                <a:latin typeface="Arial" charset="0"/>
                <a:ea typeface="ＭＳ Ｐゴシック" charset="0"/>
              </a:rPr>
              <a:t>the human regulatory network </a:t>
            </a:r>
            <a:br>
              <a:rPr lang="en-US" sz="2000" dirty="0">
                <a:solidFill>
                  <a:schemeClr val="bg1">
                    <a:lumMod val="50000"/>
                  </a:schemeClr>
                </a:solidFill>
                <a:latin typeface="Arial" charset="0"/>
                <a:ea typeface="ＭＳ Ｐゴシック" charset="0"/>
              </a:rPr>
            </a:br>
            <a:r>
              <a:rPr lang="en-US" sz="2000" dirty="0">
                <a:solidFill>
                  <a:schemeClr val="bg1">
                    <a:lumMod val="50000"/>
                  </a:schemeClr>
                </a:solidFill>
                <a:latin typeface="Arial" charset="0"/>
                <a:ea typeface="ＭＳ Ｐゴシック" charset="0"/>
              </a:rPr>
              <a:t>as a </a:t>
            </a:r>
            <a:r>
              <a:rPr lang="en-US" sz="2000" b="1" dirty="0">
                <a:solidFill>
                  <a:schemeClr val="bg1">
                    <a:lumMod val="50000"/>
                  </a:schemeClr>
                </a:solidFill>
                <a:latin typeface="Arial" charset="0"/>
                <a:ea typeface="ＭＳ Ｐゴシック" charset="0"/>
              </a:rPr>
              <a:t>hierarchy with information flow </a:t>
            </a:r>
            <a:r>
              <a:rPr lang="en-US" sz="2000" dirty="0">
                <a:solidFill>
                  <a:schemeClr val="bg1">
                    <a:lumMod val="50000"/>
                  </a:schemeClr>
                </a:solidFill>
                <a:latin typeface="Arial" charset="0"/>
                <a:ea typeface="ＭＳ Ｐゴシック" charset="0"/>
              </a:rPr>
              <a:t>bottlenecks</a:t>
            </a:r>
          </a:p>
          <a:p>
            <a:pPr lvl="1">
              <a:defRPr/>
            </a:pPr>
            <a:r>
              <a:rPr lang="en-US" sz="2000" dirty="0">
                <a:solidFill>
                  <a:schemeClr val="bg1">
                    <a:lumMod val="50000"/>
                  </a:schemeClr>
                </a:solidFill>
                <a:latin typeface="Arial" charset="0"/>
                <a:ea typeface="ＭＳ Ｐゴシック" charset="0"/>
              </a:rPr>
              <a:t>Understanding the </a:t>
            </a:r>
            <a:r>
              <a:rPr lang="en-US" sz="2000" b="1" dirty="0">
                <a:solidFill>
                  <a:schemeClr val="bg1">
                    <a:lumMod val="50000"/>
                  </a:schemeClr>
                </a:solidFill>
                <a:latin typeface="Arial" charset="0"/>
                <a:ea typeface="ＭＳ Ｐゴシック" charset="0"/>
              </a:rPr>
              <a:t>impact of variation</a:t>
            </a:r>
            <a:r>
              <a:rPr lang="en-US" sz="2000" dirty="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and constraint on </a:t>
            </a:r>
            <a:r>
              <a:rPr lang="en-US" sz="2000" dirty="0">
                <a:solidFill>
                  <a:schemeClr val="bg1">
                    <a:lumMod val="50000"/>
                  </a:schemeClr>
                </a:solidFill>
                <a:latin typeface="Arial" charset="0"/>
                <a:ea typeface="ＭＳ Ｐゴシック" charset="0"/>
              </a:rPr>
              <a:t>the </a:t>
            </a:r>
            <a:r>
              <a:rPr lang="en-US" sz="2000" dirty="0" smtClean="0">
                <a:solidFill>
                  <a:schemeClr val="bg1">
                    <a:lumMod val="50000"/>
                  </a:schemeClr>
                </a:solidFill>
                <a:latin typeface="Arial" charset="0"/>
                <a:ea typeface="ＭＳ Ｐゴシック" charset="0"/>
              </a:rPr>
              <a:t>network</a:t>
            </a:r>
          </a:p>
          <a:p>
            <a:pPr lvl="1">
              <a:defRPr/>
            </a:pPr>
            <a:r>
              <a:rPr lang="en-US" sz="2000" dirty="0">
                <a:solidFill>
                  <a:schemeClr val="bg1">
                    <a:lumMod val="50000"/>
                  </a:schemeClr>
                </a:solidFill>
                <a:latin typeface="Arial" charset="0"/>
                <a:ea typeface="ＭＳ Ｐゴシック" charset="0"/>
              </a:rPr>
              <a:t>Practical </a:t>
            </a:r>
            <a:r>
              <a:rPr lang="en-US" sz="2000" b="1" dirty="0">
                <a:solidFill>
                  <a:schemeClr val="bg1">
                    <a:lumMod val="50000"/>
                  </a:schemeClr>
                </a:solidFill>
                <a:latin typeface="Arial" charset="0"/>
                <a:ea typeface="ＭＳ Ｐゴシック" charset="0"/>
              </a:rPr>
              <a:t>Application: Finding disease genes</a:t>
            </a:r>
          </a:p>
          <a:p>
            <a:pPr lvl="1">
              <a:defRPr/>
            </a:pPr>
            <a:endParaRPr lang="en-US" sz="2000" dirty="0">
              <a:solidFill>
                <a:schemeClr val="bg1">
                  <a:lumMod val="50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3389518123"/>
      </p:ext>
    </p:extLst>
  </p:cSld>
  <p:clrMapOvr>
    <a:masterClrMapping/>
  </p:clrMapOvr>
  <p:transition xmlns:p14="http://schemas.microsoft.com/office/powerpoint/2010/main" advTm="110555"/>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6" descr="uni-pgene-human-chimp-mouse.bmp"/>
          <p:cNvPicPr>
            <a:picLocks noChangeAspect="1"/>
          </p:cNvPicPr>
          <p:nvPr/>
        </p:nvPicPr>
        <p:blipFill>
          <a:blip r:embed="rId3">
            <a:extLst>
              <a:ext uri="{28A0092B-C50C-407E-A947-70E740481C1C}">
                <a14:useLocalDpi xmlns:a14="http://schemas.microsoft.com/office/drawing/2010/main" val="0"/>
              </a:ext>
            </a:extLst>
          </a:blip>
          <a:srcRect b="55266"/>
          <a:stretch>
            <a:fillRect/>
          </a:stretch>
        </p:blipFill>
        <p:spPr bwMode="auto">
          <a:xfrm rot="-5400000">
            <a:off x="-1327943" y="2836069"/>
            <a:ext cx="583088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0" name="Picture 6" descr="inactivation-time.3.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1600"/>
            <a:ext cx="59436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2"/>
          <p:cNvSpPr>
            <a:spLocks noGrp="1" noChangeArrowheads="1"/>
          </p:cNvSpPr>
          <p:nvPr>
            <p:ph type="title"/>
          </p:nvPr>
        </p:nvSpPr>
        <p:spPr>
          <a:xfrm>
            <a:off x="-327025" y="3435350"/>
            <a:ext cx="4357688" cy="704850"/>
          </a:xfrm>
        </p:spPr>
        <p:txBody>
          <a:bodyPr/>
          <a:lstStyle/>
          <a:p>
            <a:pPr eaLnBrk="1" hangingPunct="1"/>
            <a:r>
              <a:rPr lang="en-US" sz="2400">
                <a:latin typeface="Helvetica Neue" charset="0"/>
                <a:ea typeface="ＭＳ Ｐゴシック" charset="0"/>
                <a:cs typeface="ＭＳ Ｐゴシック" charset="0"/>
              </a:rPr>
              <a:t>76 Unitary pseudogenes</a:t>
            </a:r>
          </a:p>
        </p:txBody>
      </p:sp>
      <p:sp>
        <p:nvSpPr>
          <p:cNvPr id="411652" name="Content Placeholder 1"/>
          <p:cNvSpPr>
            <a:spLocks noGrp="1"/>
          </p:cNvSpPr>
          <p:nvPr>
            <p:ph idx="1"/>
          </p:nvPr>
        </p:nvSpPr>
        <p:spPr>
          <a:xfrm>
            <a:off x="76200" y="92075"/>
            <a:ext cx="5832475" cy="830263"/>
          </a:xfrm>
        </p:spPr>
        <p:txBody>
          <a:bodyPr/>
          <a:lstStyle/>
          <a:p>
            <a:r>
              <a:rPr lang="en-US" sz="2000">
                <a:latin typeface="Helvetica" charset="0"/>
                <a:ea typeface="ＭＳ Ｐゴシック" charset="0"/>
                <a:cs typeface="ＭＳ Ｐゴシック" charset="0"/>
              </a:rPr>
              <a:t>Unprocessed pseudogenes with no functional counterparts in the same genome </a:t>
            </a:r>
          </a:p>
          <a:p>
            <a:endParaRPr lang="en-US" sz="2000">
              <a:latin typeface="Helvetica" charset="0"/>
              <a:ea typeface="ＭＳ Ｐゴシック" charset="0"/>
              <a:cs typeface="ＭＳ Ｐゴシック" charset="0"/>
            </a:endParaRPr>
          </a:p>
        </p:txBody>
      </p:sp>
      <p:sp>
        <p:nvSpPr>
          <p:cNvPr id="411653" name="TextBox 6"/>
          <p:cNvSpPr txBox="1">
            <a:spLocks noChangeArrowheads="1"/>
          </p:cNvSpPr>
          <p:nvPr/>
        </p:nvSpPr>
        <p:spPr bwMode="auto">
          <a:xfrm rot="-5400000">
            <a:off x="7508082" y="4612481"/>
            <a:ext cx="2963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A6A6A6"/>
                </a:solidFill>
                <a:latin typeface="Helvetica" charset="0"/>
              </a:rPr>
              <a:t>[Zhang et al. GenomeBiology ('10)]</a:t>
            </a:r>
          </a:p>
        </p:txBody>
      </p:sp>
    </p:spTree>
    <p:extLst>
      <p:ext uri="{BB962C8B-B14F-4D97-AF65-F5344CB8AC3E}">
        <p14:creationId xmlns:p14="http://schemas.microsoft.com/office/powerpoint/2010/main" val="1319211220"/>
      </p:ext>
    </p:extLst>
  </p:cSld>
  <p:clrMapOvr>
    <a:masterClrMapping/>
  </p:clrMapOvr>
  <p:transition xmlns:p14="http://schemas.microsoft.com/office/powerpoint/2010/main" spd="slow" advTm="55919"/>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4" descr="resurrection.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68813"/>
            <a:ext cx="86106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8" name="TextBox 9"/>
          <p:cNvSpPr txBox="1">
            <a:spLocks noChangeArrowheads="1"/>
          </p:cNvSpPr>
          <p:nvPr/>
        </p:nvSpPr>
        <p:spPr bwMode="auto">
          <a:xfrm>
            <a:off x="4992688" y="6467475"/>
            <a:ext cx="3140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595959"/>
                </a:solidFill>
                <a:latin typeface="Helvetica" charset="0"/>
              </a:rPr>
              <a:t>[Zhang et al. ('10) GenomeBiology]</a:t>
            </a:r>
          </a:p>
        </p:txBody>
      </p:sp>
      <p:sp>
        <p:nvSpPr>
          <p:cNvPr id="342019" name="Rectangle 2"/>
          <p:cNvSpPr>
            <a:spLocks noGrp="1" noChangeArrowheads="1"/>
          </p:cNvSpPr>
          <p:nvPr>
            <p:ph type="title"/>
          </p:nvPr>
        </p:nvSpPr>
        <p:spPr>
          <a:xfrm>
            <a:off x="558800" y="503238"/>
            <a:ext cx="4198938" cy="2366962"/>
          </a:xfrm>
        </p:spPr>
        <p:txBody>
          <a:bodyPr rtlCol="0">
            <a:normAutofit/>
          </a:bodyPr>
          <a:lstStyle/>
          <a:p>
            <a:pPr eaLnBrk="1" fontAlgn="auto" hangingPunct="1">
              <a:spcAft>
                <a:spcPts val="0"/>
              </a:spcAft>
              <a:defRPr/>
            </a:pPr>
            <a:r>
              <a:rPr lang="en-US" dirty="0" smtClean="0">
                <a:ea typeface="+mj-ea"/>
                <a:cs typeface="+mj-cs"/>
              </a:rPr>
              <a:t>11 Polymorphic </a:t>
            </a:r>
            <a:r>
              <a:rPr lang="en-US" dirty="0" err="1" smtClean="0">
                <a:ea typeface="+mj-ea"/>
                <a:cs typeface="+mj-cs"/>
              </a:rPr>
              <a:t>pseudogenes</a:t>
            </a:r>
            <a:r>
              <a:rPr lang="en-US" dirty="0" smtClean="0">
                <a:ea typeface="+mj-ea"/>
                <a:cs typeface="+mj-cs"/>
              </a:rPr>
              <a:t>: </a:t>
            </a:r>
            <a:br>
              <a:rPr lang="en-US" dirty="0" smtClean="0">
                <a:ea typeface="+mj-ea"/>
                <a:cs typeface="+mj-cs"/>
              </a:rPr>
            </a:br>
            <a:r>
              <a:rPr lang="en-US" dirty="0" smtClean="0">
                <a:ea typeface="+mj-ea"/>
                <a:cs typeface="+mj-cs"/>
              </a:rPr>
              <a:t>Ex of SerpinB11</a:t>
            </a:r>
            <a:endParaRPr lang="en-US" dirty="0">
              <a:ea typeface="+mj-ea"/>
              <a:cs typeface="+mj-cs"/>
            </a:endParaRPr>
          </a:p>
        </p:txBody>
      </p:sp>
      <p:pic>
        <p:nvPicPr>
          <p:cNvPr id="413700" name="Picture 9"/>
          <p:cNvPicPr>
            <a:picLocks noChangeAspect="1"/>
          </p:cNvPicPr>
          <p:nvPr/>
        </p:nvPicPr>
        <p:blipFill>
          <a:blip r:embed="rId4">
            <a:extLst>
              <a:ext uri="{28A0092B-C50C-407E-A947-70E740481C1C}">
                <a14:useLocalDpi xmlns:a14="http://schemas.microsoft.com/office/drawing/2010/main" val="0"/>
              </a:ext>
            </a:extLst>
          </a:blip>
          <a:srcRect l="62099" t="71756" r="20000" b="11111"/>
          <a:stretch>
            <a:fillRect/>
          </a:stretch>
        </p:blipFill>
        <p:spPr bwMode="auto">
          <a:xfrm>
            <a:off x="4538663" y="1854200"/>
            <a:ext cx="367347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1" name="TextBox 1"/>
          <p:cNvSpPr txBox="1">
            <a:spLocks noChangeArrowheads="1"/>
          </p:cNvSpPr>
          <p:nvPr/>
        </p:nvSpPr>
        <p:spPr bwMode="auto">
          <a:xfrm>
            <a:off x="4868863" y="373063"/>
            <a:ext cx="3368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9933"/>
                </a:solidFill>
              </a:rPr>
              <a:t>G</a:t>
            </a:r>
            <a:r>
              <a:rPr lang="en-US" sz="1800">
                <a:solidFill>
                  <a:srgbClr val="000000"/>
                </a:solidFill>
              </a:rPr>
              <a:t>aa (E) =&gt; </a:t>
            </a:r>
            <a:r>
              <a:rPr lang="en-US" sz="2400">
                <a:solidFill>
                  <a:srgbClr val="257FD7"/>
                </a:solidFill>
              </a:rPr>
              <a:t>T</a:t>
            </a:r>
            <a:r>
              <a:rPr lang="en-US" sz="1800">
                <a:solidFill>
                  <a:srgbClr val="000000"/>
                </a:solidFill>
              </a:rPr>
              <a:t>aa (stop)</a:t>
            </a:r>
          </a:p>
          <a:p>
            <a:pPr eaLnBrk="1" hangingPunct="1"/>
            <a:endParaRPr lang="en-US" sz="1800">
              <a:solidFill>
                <a:srgbClr val="000000"/>
              </a:solidFill>
            </a:endParaRPr>
          </a:p>
          <a:p>
            <a:pPr eaLnBrk="1" hangingPunct="1"/>
            <a:r>
              <a:rPr lang="en-US" sz="1800">
                <a:solidFill>
                  <a:srgbClr val="000000"/>
                </a:solidFill>
              </a:rPr>
              <a:t>Freq. of this Mutation </a:t>
            </a:r>
            <a:br>
              <a:rPr lang="en-US" sz="1800">
                <a:solidFill>
                  <a:srgbClr val="000000"/>
                </a:solidFill>
              </a:rPr>
            </a:br>
            <a:r>
              <a:rPr lang="en-US" sz="1800">
                <a:solidFill>
                  <a:srgbClr val="000000"/>
                </a:solidFill>
              </a:rPr>
              <a:t>in Various Human Populations</a:t>
            </a:r>
          </a:p>
        </p:txBody>
      </p:sp>
    </p:spTree>
    <p:extLst>
      <p:ext uri="{BB962C8B-B14F-4D97-AF65-F5344CB8AC3E}">
        <p14:creationId xmlns:p14="http://schemas.microsoft.com/office/powerpoint/2010/main" val="1694434458"/>
      </p:ext>
    </p:extLst>
  </p:cSld>
  <p:clrMapOvr>
    <a:masterClrMapping/>
  </p:clrMapOvr>
  <p:transition xmlns:p14="http://schemas.microsoft.com/office/powerpoint/2010/main" spd="slow" advTm="68030"/>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 : creation of “pseudogenes” from annotated genes</a:t>
            </a:r>
          </a:p>
        </p:txBody>
      </p:sp>
      <p:pic>
        <p:nvPicPr>
          <p:cNvPr id="415746"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47"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latin typeface="Helvetica" charset="0"/>
            </a:endParaRPr>
          </a:p>
        </p:txBody>
      </p:sp>
      <p:sp>
        <p:nvSpPr>
          <p:cNvPr id="415749"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latin typeface="Helvetica" charset="0"/>
            </a:endParaRPr>
          </a:p>
        </p:txBody>
      </p:sp>
      <p:sp>
        <p:nvSpPr>
          <p:cNvPr id="415750"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a:solidFill>
                  <a:srgbClr val="000000"/>
                </a:solidFill>
                <a:latin typeface="Helvetica" charset="0"/>
              </a:rPr>
              <a:t>[Balasubramanian et al., </a:t>
            </a:r>
            <a:r>
              <a:rPr lang="en-US" b="0" i="1">
                <a:solidFill>
                  <a:srgbClr val="000000"/>
                </a:solidFill>
                <a:latin typeface="Helvetica" charset="0"/>
              </a:rPr>
              <a:t>Genes Dev.</a:t>
            </a:r>
            <a:r>
              <a:rPr lang="en-US" b="0">
                <a:solidFill>
                  <a:srgbClr val="000000"/>
                </a:solidFill>
                <a:latin typeface="Helvetica" charset="0"/>
              </a:rPr>
              <a:t>, </a:t>
            </a:r>
            <a:r>
              <a:rPr lang="fr-FR" b="0">
                <a:solidFill>
                  <a:srgbClr val="000000"/>
                </a:solidFill>
                <a:latin typeface="Helvetica" charset="0"/>
              </a:rPr>
              <a:t>’</a:t>
            </a:r>
            <a:r>
              <a:rPr lang="en-US" altLang="ja-JP" b="0">
                <a:solidFill>
                  <a:srgbClr val="000000"/>
                </a:solidFill>
                <a:latin typeface="Helvetica" charset="0"/>
              </a:rPr>
              <a:t>11]</a:t>
            </a:r>
            <a:endParaRPr lang="en-US" b="0">
              <a:solidFill>
                <a:srgbClr val="000000"/>
              </a:solidFill>
              <a:latin typeface="Helvetica" charset="0"/>
            </a:endParaRPr>
          </a:p>
        </p:txBody>
      </p:sp>
      <p:pic>
        <p:nvPicPr>
          <p:cNvPr id="415751" name="Picture 1" descr="32300504070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1413" y="2879725"/>
            <a:ext cx="1998662"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056508"/>
      </p:ext>
    </p:extLst>
  </p:cSld>
  <p:clrMapOvr>
    <a:masterClrMapping/>
  </p:clrMapOvr>
  <p:transition xmlns:p14="http://schemas.microsoft.com/office/powerpoint/2010/main" spd="slow" advTm="65297"/>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05243179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bg1"/>
                </a:solidFill>
                <a:ea typeface="ＭＳ Ｐゴシック" charset="-128"/>
              </a:rPr>
              <a:t>Human Genome Analysis –</a:t>
            </a:r>
            <a:r>
              <a:rPr lang="en-US" altLang="en-US" sz="1800" b="0" dirty="0">
                <a:solidFill>
                  <a:schemeClr val="bg1"/>
                </a:solidFill>
                <a:ea typeface="ＭＳ Ｐゴシック" charset="-128"/>
              </a:rPr>
              <a:t> SVs &amp; </a:t>
            </a:r>
            <a:r>
              <a:rPr lang="en-US" altLang="en-US" sz="1800" b="0" dirty="0" err="1">
                <a:solidFill>
                  <a:schemeClr val="bg1"/>
                </a:solidFill>
                <a:ea typeface="ＭＳ Ｐゴシック" charset="-128"/>
              </a:rPr>
              <a:t>Pseudogenes</a:t>
            </a:r>
            <a:r>
              <a:rPr lang="en-US" altLang="en-US" sz="1800" b="0" dirty="0">
                <a:solidFill>
                  <a:schemeClr val="bg1"/>
                </a:solidFill>
                <a:ea typeface="ＭＳ Ｐゴシック" charset="-128"/>
              </a:rPr>
              <a:t>, Tricky but Crucial Genomic Features, Targeted by </a:t>
            </a:r>
            <a:r>
              <a:rPr lang="en-US" altLang="en-US" sz="1800" b="0" dirty="0" smtClean="0">
                <a:solidFill>
                  <a:schemeClr val="bg1"/>
                </a:solidFill>
                <a:ea typeface="ＭＳ Ｐゴシック" charset="-128"/>
              </a:rPr>
              <a:t>Long-read Sequencing: </a:t>
            </a:r>
            <a:r>
              <a:rPr lang="en-US" altLang="en-US" sz="1800" b="0" dirty="0">
                <a:solidFill>
                  <a:schemeClr val="bg1"/>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bg1"/>
                </a:solidFill>
                <a:ea typeface="ＭＳ Ｐゴシック" charset="-128"/>
              </a:rPr>
              <a:t>~9K deletions with </a:t>
            </a:r>
            <a:r>
              <a:rPr lang="en-US" altLang="en-US" sz="1600" dirty="0" smtClean="0">
                <a:solidFill>
                  <a:schemeClr val="bg1"/>
                </a:solidFill>
                <a:ea typeface="ＭＳ Ｐゴシック" charset="-128"/>
              </a:rPr>
              <a:t>breakpoints &amp; mechanism classification </a:t>
            </a:r>
            <a:r>
              <a:rPr lang="en-US" altLang="en-US" sz="1600" dirty="0">
                <a:solidFill>
                  <a:schemeClr val="bg1"/>
                </a:solidFill>
                <a:ea typeface="ＭＳ Ｐゴシック" charset="-128"/>
              </a:rPr>
              <a:t>from </a:t>
            </a:r>
            <a:r>
              <a:rPr lang="en-US" altLang="en-US" sz="1600" dirty="0" smtClean="0">
                <a:solidFill>
                  <a:schemeClr val="bg1"/>
                </a:solidFill>
                <a:ea typeface="ＭＳ Ｐゴシック" charset="-128"/>
              </a:rPr>
              <a:t>1000G</a:t>
            </a:r>
          </a:p>
          <a:p>
            <a:pPr lvl="1"/>
            <a:r>
              <a:rPr lang="en-US" altLang="en-US" sz="1600" dirty="0">
                <a:solidFill>
                  <a:schemeClr val="bg1"/>
                </a:solidFill>
                <a:ea typeface="ＭＳ Ｐゴシック" charset="-128"/>
              </a:rPr>
              <a:t>S</a:t>
            </a:r>
            <a:r>
              <a:rPr lang="en-US" altLang="en-US" sz="1600" dirty="0" smtClean="0">
                <a:solidFill>
                  <a:schemeClr val="bg1"/>
                </a:solidFill>
                <a:ea typeface="ＭＳ Ｐゴシック" charset="-128"/>
              </a:rPr>
              <a:t>mall </a:t>
            </a:r>
            <a:r>
              <a:rPr lang="en-US" altLang="en-US" sz="1600" dirty="0">
                <a:solidFill>
                  <a:schemeClr val="bg1"/>
                </a:solidFill>
                <a:ea typeface="ＭＳ Ｐゴシック" charset="-128"/>
              </a:rPr>
              <a:t>subset of tot. deletions, which could be greatly expanded by long reads</a:t>
            </a:r>
          </a:p>
          <a:p>
            <a:pPr lvl="1"/>
            <a:r>
              <a:rPr lang="en-US" altLang="en-US" sz="1600" dirty="0">
                <a:solidFill>
                  <a:schemeClr val="bg1"/>
                </a:solidFill>
                <a:ea typeface="ＭＳ Ｐゴシック" charset="-128"/>
              </a:rPr>
              <a:t>More nearby SNPs than genomic average. </a:t>
            </a:r>
          </a:p>
          <a:p>
            <a:pPr lvl="1"/>
            <a:r>
              <a:rPr lang="en-US" altLang="en-US" sz="1600" dirty="0">
                <a:solidFill>
                  <a:schemeClr val="bg1"/>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bg1"/>
                </a:solidFill>
                <a:ea typeface="ＭＳ Ｐゴシック" charset="-128"/>
              </a:rPr>
              <a:t>NHR breakpoints associated w/ sequence </a:t>
            </a:r>
            <a:r>
              <a:rPr lang="en-US" altLang="en-US" sz="1600" dirty="0" err="1">
                <a:solidFill>
                  <a:schemeClr val="bg1"/>
                </a:solidFill>
                <a:ea typeface="ＭＳ Ｐゴシック" charset="-128"/>
              </a:rPr>
              <a:t>microinsertions</a:t>
            </a:r>
            <a:r>
              <a:rPr lang="en-US" altLang="en-US" sz="1600" dirty="0">
                <a:solidFill>
                  <a:schemeClr val="bg1"/>
                </a:solidFill>
                <a:ea typeface="ＭＳ Ｐゴシック" charset="-128"/>
              </a:rPr>
              <a:t>, </a:t>
            </a:r>
            <a:r>
              <a:rPr lang="en-US" altLang="en-US" sz="1600" dirty="0" err="1">
                <a:solidFill>
                  <a:schemeClr val="bg1"/>
                </a:solidFill>
                <a:ea typeface="ＭＳ Ｐゴシック" charset="-128"/>
              </a:rPr>
              <a:t>templated</a:t>
            </a:r>
            <a:r>
              <a:rPr lang="en-US" altLang="en-US" sz="1600" dirty="0">
                <a:solidFill>
                  <a:schemeClr val="bg1"/>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bg1"/>
                </a:solidFill>
                <a:ea typeface="ＭＳ Ｐゴシック" charset="-128"/>
              </a:rPr>
              <a:t>Fundamentally repetitive elements</a:t>
            </a:r>
          </a:p>
          <a:p>
            <a:pPr lvl="1"/>
            <a:r>
              <a:rPr lang="en-US" altLang="en-US" sz="1600" dirty="0">
                <a:solidFill>
                  <a:schemeClr val="bg1"/>
                </a:solidFill>
                <a:ea typeface="ＭＳ Ｐゴシック" charset="-128"/>
              </a:rPr>
              <a:t>Collaborative assignment in results in ~14K</a:t>
            </a:r>
          </a:p>
          <a:p>
            <a:pPr lvl="1"/>
            <a:r>
              <a:rPr lang="en-US" altLang="en-US" sz="1600" dirty="0">
                <a:solidFill>
                  <a:schemeClr val="bg1"/>
                </a:solidFill>
                <a:ea typeface="ＭＳ Ｐゴシック" charset="-128"/>
              </a:rPr>
              <a:t>Impact of lineage-specific retro-</a:t>
            </a:r>
            <a:r>
              <a:rPr lang="en-US" altLang="en-US" sz="1600" dirty="0" err="1">
                <a:solidFill>
                  <a:schemeClr val="bg1"/>
                </a:solidFill>
                <a:ea typeface="ＭＳ Ｐゴシック" charset="-128"/>
              </a:rPr>
              <a:t>transpositional</a:t>
            </a:r>
            <a:r>
              <a:rPr lang="en-US" altLang="en-US" sz="1600" dirty="0">
                <a:solidFill>
                  <a:schemeClr val="bg1"/>
                </a:solidFill>
                <a:ea typeface="ＭＳ Ｐゴシック" charset="-128"/>
              </a:rPr>
              <a:t> burst – </a:t>
            </a:r>
            <a:r>
              <a:rPr lang="en-US" altLang="en-US" sz="1600" dirty="0" err="1">
                <a:solidFill>
                  <a:schemeClr val="bg1"/>
                </a:solidFill>
                <a:ea typeface="ＭＳ Ｐゴシック" charset="-128"/>
              </a:rPr>
              <a:t>ie</a:t>
            </a:r>
            <a:r>
              <a:rPr lang="en-US" altLang="en-US" sz="1600" dirty="0">
                <a:solidFill>
                  <a:schemeClr val="bg1"/>
                </a:solidFill>
                <a:ea typeface="ＭＳ Ｐゴシック" charset="-128"/>
              </a:rPr>
              <a:t> </a:t>
            </a:r>
            <a:r>
              <a:rPr lang="en-US" altLang="en-US" sz="1600" dirty="0" smtClean="0">
                <a:solidFill>
                  <a:schemeClr val="bg1"/>
                </a:solidFill>
                <a:ea typeface="ＭＳ Ｐゴシック" charset="-128"/>
              </a:rPr>
              <a:t>human </a:t>
            </a:r>
            <a:r>
              <a:rPr lang="en-US" altLang="en-US" sz="1600" dirty="0">
                <a:solidFill>
                  <a:schemeClr val="bg1"/>
                </a:solidFill>
                <a:ea typeface="ＭＳ Ｐゴシック" charset="-128"/>
              </a:rPr>
              <a:t>v other metazoans is dominated (~80%) by retro-duplication ~40 MYA (</a:t>
            </a:r>
            <a:r>
              <a:rPr lang="en-US" altLang="en-US" sz="1600" dirty="0" err="1">
                <a:solidFill>
                  <a:schemeClr val="bg1"/>
                </a:solidFill>
                <a:ea typeface="ＭＳ Ｐゴシック" charset="-128"/>
              </a:rPr>
              <a:t>Ribo</a:t>
            </a:r>
            <a:r>
              <a:rPr lang="en-US" altLang="en-US" sz="1600" dirty="0">
                <a:solidFill>
                  <a:schemeClr val="bg1"/>
                </a:solidFill>
                <a:ea typeface="ＭＳ Ｐゴシック" charset="-128"/>
              </a:rPr>
              <a:t>. Proteins). </a:t>
            </a:r>
          </a:p>
          <a:p>
            <a:pPr lvl="1"/>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bg1"/>
                </a:solidFill>
                <a:ea typeface="ＭＳ Ｐゴシック" charset="-128"/>
              </a:rPr>
              <a:t>Enrichment </a:t>
            </a:r>
            <a:r>
              <a:rPr lang="en-US" altLang="en-US" sz="1600" dirty="0">
                <a:solidFill>
                  <a:schemeClr val="bg1"/>
                </a:solidFill>
                <a:ea typeface="ＭＳ Ｐゴシック" charset="-128"/>
              </a:rPr>
              <a:t>of SVs in </a:t>
            </a:r>
            <a:r>
              <a:rPr lang="en-US" altLang="en-US" sz="1600" dirty="0" err="1">
                <a:solidFill>
                  <a:schemeClr val="bg1"/>
                </a:solidFill>
                <a:ea typeface="ＭＳ Ｐゴシック" charset="-128"/>
              </a:rPr>
              <a:t>pseudogenes</a:t>
            </a:r>
            <a:r>
              <a:rPr lang="en-US" altLang="en-US" sz="1600" dirty="0">
                <a:solidFill>
                  <a:schemeClr val="bg1"/>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bg1"/>
                </a:solidFill>
                <a:ea typeface="ＭＳ Ｐゴシック" charset="-128"/>
              </a:rPr>
              <a:t>Not in reference but in human population – could be improved by long </a:t>
            </a:r>
            <a:r>
              <a:rPr lang="en-US" altLang="en-US" sz="1600" dirty="0" smtClean="0">
                <a:solidFill>
                  <a:schemeClr val="bg1"/>
                </a:solidFill>
                <a:ea typeface="ＭＳ Ｐゴシック" charset="-128"/>
              </a:rPr>
              <a:t>reads</a:t>
            </a:r>
            <a:endParaRPr lang="en-US" altLang="en-US" sz="1600" dirty="0">
              <a:solidFill>
                <a:schemeClr val="bg1"/>
              </a:solidFill>
              <a:ea typeface="ＭＳ Ｐゴシック" charset="-128"/>
            </a:endParaRPr>
          </a:p>
          <a:p>
            <a:pPr lvl="1"/>
            <a:r>
              <a:rPr lang="en-US" altLang="en-US" sz="1600" dirty="0">
                <a:solidFill>
                  <a:schemeClr val="bg1"/>
                </a:solidFill>
                <a:ea typeface="ＭＳ Ｐゴシック" charset="-128"/>
              </a:rPr>
              <a:t>Now found w/ splice junction mapping + clustering of unmapped PEs</a:t>
            </a:r>
          </a:p>
          <a:p>
            <a:pPr lvl="1"/>
            <a:r>
              <a:rPr lang="en-US" altLang="en-US" sz="1600" dirty="0">
                <a:solidFill>
                  <a:schemeClr val="bg1"/>
                </a:solidFill>
                <a:ea typeface="ＭＳ Ｐゴシック" charset="-128"/>
              </a:rPr>
              <a:t>~8 per person, often pop. specific</a:t>
            </a:r>
          </a:p>
          <a:p>
            <a:pPr lvl="1"/>
            <a:r>
              <a:rPr lang="en-US" altLang="en-US" sz="1600" dirty="0">
                <a:solidFill>
                  <a:schemeClr val="bg1"/>
                </a:solidFill>
                <a:ea typeface="ＭＳ Ｐゴシック" charset="-128"/>
              </a:rPr>
              <a:t>Associated w/ G1/M expressed </a:t>
            </a:r>
            <a:r>
              <a:rPr lang="en-US" altLang="en-US" sz="1600" dirty="0" smtClean="0">
                <a:solidFill>
                  <a:schemeClr val="bg1"/>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bg1"/>
                </a:solidFill>
                <a:ea typeface="ＭＳ Ｐゴシック" charset="-128"/>
              </a:rPr>
              <a:t>Conservative assignment, </a:t>
            </a:r>
            <a:r>
              <a:rPr lang="en-US" altLang="en-US" sz="1600" dirty="0" err="1" smtClean="0">
                <a:solidFill>
                  <a:schemeClr val="bg1"/>
                </a:solidFill>
                <a:ea typeface="ＭＳ Ｐゴシック" charset="-128"/>
              </a:rPr>
              <a:t>mis</a:t>
            </a:r>
            <a:r>
              <a:rPr lang="en-US" altLang="en-US" sz="1600" dirty="0" smtClean="0">
                <a:solidFill>
                  <a:schemeClr val="bg1"/>
                </a:solidFill>
                <a:ea typeface="ＭＳ Ｐゴシック" charset="-128"/>
              </a:rPr>
              <a:t>-map issue, could be improved by long reads</a:t>
            </a:r>
          </a:p>
          <a:p>
            <a:pPr lvl="1"/>
            <a:r>
              <a:rPr lang="en-US" altLang="en-US" sz="1600" dirty="0" smtClean="0">
                <a:solidFill>
                  <a:schemeClr val="bg1"/>
                </a:solidFill>
                <a:ea typeface="ＭＳ Ｐゴシック" charset="-128"/>
              </a:rPr>
              <a:t>~15% transcribed &amp; </a:t>
            </a:r>
            <a:br>
              <a:rPr lang="en-US" altLang="en-US" sz="1600" dirty="0" smtClean="0">
                <a:solidFill>
                  <a:schemeClr val="bg1"/>
                </a:solidFill>
                <a:ea typeface="ＭＳ Ｐゴシック" charset="-128"/>
              </a:rPr>
            </a:br>
            <a:r>
              <a:rPr lang="en-US" altLang="en-US" sz="1600" dirty="0" smtClean="0">
                <a:solidFill>
                  <a:schemeClr val="bg1"/>
                </a:solidFill>
                <a:ea typeface="ＭＳ Ｐゴシック" charset="-128"/>
              </a:rPr>
              <a:t>80% w/ some activity</a:t>
            </a:r>
            <a:endParaRPr lang="en-US" altLang="en-US" sz="1600" dirty="0">
              <a:solidFill>
                <a:schemeClr val="bg1"/>
              </a:solidFill>
              <a:ea typeface="ＭＳ Ｐゴシック" charset="-128"/>
            </a:endParaRPr>
          </a:p>
        </p:txBody>
      </p:sp>
    </p:spTree>
    <p:extLst>
      <p:ext uri="{BB962C8B-B14F-4D97-AF65-F5344CB8AC3E}">
        <p14:creationId xmlns:p14="http://schemas.microsoft.com/office/powerpoint/2010/main" val="147284946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0838" y="1630363"/>
            <a:ext cx="4176712" cy="3975100"/>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cs typeface="+mn-cs"/>
              </a:rPr>
              <a:t>WashU </a:t>
            </a:r>
            <a:r>
              <a:rPr lang="en-US" altLang="en-US" sz="900" b="0">
                <a:solidFill>
                  <a:srgbClr val="000000"/>
                </a:solidFill>
                <a:latin typeface="Calibri" charset="0"/>
                <a:cs typeface="+mn-cs"/>
              </a:rPr>
              <a:t>- </a:t>
            </a:r>
            <a:r>
              <a:rPr lang="en-US" altLang="en-US">
                <a:solidFill>
                  <a:srgbClr val="000090"/>
                </a:solidFill>
                <a:latin typeface="Calibri" charset="0"/>
                <a:cs typeface="+mn-cs"/>
              </a:rPr>
              <a:t>Ken Chen</a:t>
            </a:r>
            <a:r>
              <a:rPr lang="en-US" altLang="en-US" sz="900" b="0">
                <a:solidFill>
                  <a:srgbClr val="000000"/>
                </a:solidFill>
                <a:latin typeface="Calibri" charset="0"/>
                <a:cs typeface="+mn-cs"/>
              </a:rPr>
              <a:t>, Asif Chinwalla, Donald Conrad, Li Ding, Mike McLellan, John Wallis</a:t>
            </a:r>
          </a:p>
          <a:p>
            <a:pPr eaLnBrk="1" hangingPunct="1">
              <a:spcAft>
                <a:spcPts val="400"/>
              </a:spcAft>
            </a:pPr>
            <a:r>
              <a:rPr lang="en-US" altLang="en-US" sz="900" b="0">
                <a:solidFill>
                  <a:srgbClr val="FF0000"/>
                </a:solidFill>
                <a:latin typeface="Calibri" charset="0"/>
                <a:cs typeface="+mn-cs"/>
              </a:rPr>
              <a:t>WT Sanger Inst</a:t>
            </a:r>
            <a:r>
              <a:rPr lang="en-US" altLang="en-US" sz="900" b="0">
                <a:solidFill>
                  <a:srgbClr val="000000"/>
                </a:solidFill>
                <a:latin typeface="Calibri" charset="0"/>
                <a:cs typeface="+mn-cs"/>
              </a:rPr>
              <a:t>. – Ben Blackburne, Richard Durbin, Matt Hurles, Heng Li, Zemin Ning, Alywyn Scally, Klaudia Walter, Manuela Zanda, Yujun Zhang</a:t>
            </a:r>
          </a:p>
          <a:p>
            <a:pPr eaLnBrk="1" hangingPunct="1">
              <a:spcAft>
                <a:spcPts val="400"/>
              </a:spcAft>
            </a:pPr>
            <a:r>
              <a:rPr lang="en-US" altLang="en-US" sz="900" b="0">
                <a:solidFill>
                  <a:srgbClr val="FF0000"/>
                </a:solidFill>
                <a:latin typeface="Calibri" charset="0"/>
                <a:cs typeface="+mn-cs"/>
              </a:rPr>
              <a:t>Yale</a:t>
            </a:r>
            <a:r>
              <a:rPr lang="en-US" altLang="en-US" sz="900" b="0">
                <a:solidFill>
                  <a:srgbClr val="000000"/>
                </a:solidFill>
                <a:latin typeface="Calibri" charset="0"/>
                <a:cs typeface="+mn-cs"/>
              </a:rPr>
              <a:t> –Alexej Abyzov, Jieming Chen, Declan Clarke, Mark Gerstein, Rajini Haraksingh, Ekta Khurana, Joe Lee, Jing Leng, Cristina Sisu, Daifeng Wang </a:t>
            </a:r>
          </a:p>
          <a:p>
            <a:pPr eaLnBrk="1" hangingPunct="1">
              <a:spcAft>
                <a:spcPts val="400"/>
              </a:spcAft>
            </a:pPr>
            <a:r>
              <a:rPr lang="en-US" altLang="en-US" sz="900" b="0">
                <a:solidFill>
                  <a:srgbClr val="FF0000"/>
                </a:solidFill>
                <a:latin typeface="Calibri" charset="0"/>
                <a:cs typeface="+mn-cs"/>
              </a:rPr>
              <a:t>Stanford</a:t>
            </a:r>
            <a:r>
              <a:rPr lang="en-US" altLang="en-US" sz="900" b="0">
                <a:solidFill>
                  <a:srgbClr val="000000"/>
                </a:solidFill>
                <a:latin typeface="Calibri" charset="0"/>
                <a:cs typeface="+mn-cs"/>
              </a:rPr>
              <a:t> – Fabian Grubert Mark Kaganovich Phil Lacroute Hugo Lam Michael Snyder Alexander Urban</a:t>
            </a:r>
          </a:p>
          <a:p>
            <a:pPr eaLnBrk="1" hangingPunct="1">
              <a:spcAft>
                <a:spcPts val="400"/>
              </a:spcAft>
            </a:pPr>
            <a:r>
              <a:rPr lang="en-US" altLang="en-US" sz="900" b="0">
                <a:solidFill>
                  <a:srgbClr val="FF0000"/>
                </a:solidFill>
                <a:latin typeface="Calibri" charset="0"/>
                <a:cs typeface="+mn-cs"/>
              </a:rPr>
              <a:t>EMBL</a:t>
            </a:r>
            <a:r>
              <a:rPr lang="en-US" altLang="en-US" sz="900" b="0">
                <a:solidFill>
                  <a:srgbClr val="000000"/>
                </a:solidFill>
                <a:latin typeface="Calibri" charset="0"/>
                <a:cs typeface="+mn-cs"/>
              </a:rPr>
              <a:t> – Tobias Rausch, Andreas Schlattl, Adrian Stütz</a:t>
            </a:r>
          </a:p>
          <a:p>
            <a:pPr eaLnBrk="1" hangingPunct="1">
              <a:spcAft>
                <a:spcPts val="400"/>
              </a:spcAft>
            </a:pPr>
            <a:r>
              <a:rPr lang="en-US" altLang="en-US" sz="900" b="0">
                <a:solidFill>
                  <a:srgbClr val="FF0000"/>
                </a:solidFill>
                <a:latin typeface="Calibri" charset="0"/>
                <a:cs typeface="+mn-cs"/>
              </a:rPr>
              <a:t>Univ. of Washington</a:t>
            </a:r>
            <a:r>
              <a:rPr lang="en-US" altLang="en-US" sz="900" b="0">
                <a:solidFill>
                  <a:srgbClr val="000000"/>
                </a:solidFill>
                <a:latin typeface="Calibri" charset="0"/>
                <a:cs typeface="+mn-cs"/>
              </a:rPr>
              <a:t> – Tonia Brown, Arthur Ko, Peter Sudmant</a:t>
            </a:r>
          </a:p>
          <a:p>
            <a:pPr eaLnBrk="1" hangingPunct="1">
              <a:spcAft>
                <a:spcPts val="400"/>
              </a:spcAft>
            </a:pPr>
            <a:r>
              <a:rPr lang="en-US" altLang="en-US" sz="900" b="0">
                <a:solidFill>
                  <a:srgbClr val="FF0000"/>
                </a:solidFill>
                <a:latin typeface="Calibri" charset="0"/>
                <a:cs typeface="+mn-cs"/>
              </a:rPr>
              <a:t>EBI</a:t>
            </a:r>
            <a:r>
              <a:rPr lang="en-US" altLang="en-US" sz="900" b="0">
                <a:solidFill>
                  <a:srgbClr val="000000"/>
                </a:solidFill>
                <a:latin typeface="Calibri" charset="0"/>
                <a:cs typeface="+mn-cs"/>
              </a:rPr>
              <a:t> – Ewan Birney Laura Clarke Paul Flicek Matthias Haimel Paul Kersey Ilkka Lappalainen Lisa Skipper Richard Smith Daniel Zerbino Xiangqun Zheng-Bradley </a:t>
            </a:r>
          </a:p>
          <a:p>
            <a:pPr eaLnBrk="1" hangingPunct="1">
              <a:spcAft>
                <a:spcPts val="400"/>
              </a:spcAft>
            </a:pPr>
            <a:r>
              <a:rPr lang="en-US" altLang="en-US" sz="900" b="0">
                <a:solidFill>
                  <a:srgbClr val="FF0000"/>
                </a:solidFill>
                <a:latin typeface="Calibri" charset="0"/>
                <a:cs typeface="+mn-cs"/>
              </a:rPr>
              <a:t>Oxford</a:t>
            </a:r>
            <a:r>
              <a:rPr lang="en-US" altLang="en-US" sz="900" b="0">
                <a:solidFill>
                  <a:srgbClr val="000000"/>
                </a:solidFill>
                <a:latin typeface="Calibri" charset="0"/>
                <a:cs typeface="+mn-cs"/>
              </a:rPr>
              <a:t> – Zamin Iqbal, Gerton Lunter, Gil McVean</a:t>
            </a:r>
          </a:p>
          <a:p>
            <a:pPr eaLnBrk="1" hangingPunct="1">
              <a:spcAft>
                <a:spcPts val="400"/>
              </a:spcAft>
            </a:pPr>
            <a:r>
              <a:rPr lang="en-US" altLang="en-US" sz="900" b="0">
                <a:solidFill>
                  <a:srgbClr val="FF0000"/>
                </a:solidFill>
                <a:latin typeface="Calibri" charset="0"/>
                <a:cs typeface="+mn-cs"/>
              </a:rPr>
              <a:t>LSU</a:t>
            </a:r>
            <a:r>
              <a:rPr lang="en-US" altLang="en-US" sz="900" b="0">
                <a:solidFill>
                  <a:srgbClr val="000000"/>
                </a:solidFill>
                <a:latin typeface="Calibri" charset="0"/>
                <a:cs typeface="+mn-cs"/>
              </a:rPr>
              <a:t> – Mark Batzer, Miriam Konkel, Jerilyn Walker </a:t>
            </a:r>
          </a:p>
          <a:p>
            <a:pPr eaLnBrk="1" hangingPunct="1">
              <a:spcAft>
                <a:spcPts val="400"/>
              </a:spcAft>
            </a:pPr>
            <a:r>
              <a:rPr lang="en-US" altLang="en-US" sz="900" b="0">
                <a:solidFill>
                  <a:srgbClr val="FF0000"/>
                </a:solidFill>
                <a:latin typeface="Calibri" charset="0"/>
                <a:cs typeface="+mn-cs"/>
              </a:rPr>
              <a:t>Simon Fraser </a:t>
            </a:r>
            <a:r>
              <a:rPr lang="en-US" altLang="en-US" sz="900" b="0">
                <a:solidFill>
                  <a:srgbClr val="000000"/>
                </a:solidFill>
                <a:latin typeface="Calibri" charset="0"/>
                <a:cs typeface="+mn-cs"/>
              </a:rPr>
              <a:t>– Iman Hajirasouliha, Fereydoun Hormozdiari </a:t>
            </a:r>
          </a:p>
          <a:p>
            <a:pPr eaLnBrk="1" hangingPunct="1">
              <a:spcAft>
                <a:spcPts val="400"/>
              </a:spcAft>
            </a:pPr>
            <a:r>
              <a:rPr lang="en-US" altLang="en-US" sz="900" b="0">
                <a:solidFill>
                  <a:srgbClr val="FF0000"/>
                </a:solidFill>
                <a:latin typeface="Calibri" charset="0"/>
                <a:cs typeface="+mn-cs"/>
              </a:rPr>
              <a:t>Bilkent University </a:t>
            </a:r>
            <a:r>
              <a:rPr lang="en-US" altLang="en-US" sz="900" b="0">
                <a:solidFill>
                  <a:srgbClr val="000000"/>
                </a:solidFill>
                <a:latin typeface="Calibri" charset="0"/>
                <a:cs typeface="+mn-cs"/>
              </a:rPr>
              <a:t>– Can Alkan </a:t>
            </a:r>
          </a:p>
          <a:p>
            <a:pPr eaLnBrk="1" hangingPunct="1">
              <a:spcAft>
                <a:spcPts val="400"/>
              </a:spcAft>
            </a:pPr>
            <a:r>
              <a:rPr lang="en-US" altLang="en-US" sz="900" b="0">
                <a:solidFill>
                  <a:srgbClr val="FF0000"/>
                </a:solidFill>
                <a:latin typeface="Calibri" charset="0"/>
                <a:cs typeface="+mn-cs"/>
              </a:rPr>
              <a:t>Brigham</a:t>
            </a:r>
            <a:r>
              <a:rPr lang="en-US" altLang="en-US" sz="900" b="0">
                <a:solidFill>
                  <a:srgbClr val="000000"/>
                </a:solidFill>
                <a:latin typeface="Calibri" charset="0"/>
                <a:cs typeface="+mn-cs"/>
              </a:rPr>
              <a:t> – Xinghua Shi, Chengsheng Zhang </a:t>
            </a:r>
          </a:p>
          <a:p>
            <a:pPr eaLnBrk="1" hangingPunct="1">
              <a:spcAft>
                <a:spcPts val="400"/>
              </a:spcAft>
            </a:pPr>
            <a:r>
              <a:rPr lang="en-US" altLang="en-US" sz="900" b="0">
                <a:solidFill>
                  <a:srgbClr val="FF0000"/>
                </a:solidFill>
                <a:latin typeface="Calibri" charset="0"/>
                <a:cs typeface="+mn-cs"/>
              </a:rPr>
              <a:t>Cornell</a:t>
            </a:r>
            <a:r>
              <a:rPr lang="en-US" altLang="en-US" sz="900" b="0">
                <a:solidFill>
                  <a:srgbClr val="000000"/>
                </a:solidFill>
                <a:latin typeface="Calibri" charset="0"/>
                <a:cs typeface="+mn-cs"/>
              </a:rPr>
              <a:t> – Jeremiah Degenhardt</a:t>
            </a:r>
          </a:p>
          <a:p>
            <a:pPr eaLnBrk="1" hangingPunct="1">
              <a:spcAft>
                <a:spcPts val="400"/>
              </a:spcAft>
            </a:pPr>
            <a:r>
              <a:rPr lang="en-US" altLang="en-US" sz="900" b="0">
                <a:solidFill>
                  <a:srgbClr val="FF0000"/>
                </a:solidFill>
                <a:latin typeface="Calibri" charset="0"/>
                <a:cs typeface="+mn-cs"/>
              </a:rPr>
              <a:t>Harvard</a:t>
            </a:r>
            <a:r>
              <a:rPr lang="en-US" altLang="en-US" sz="900" b="0">
                <a:solidFill>
                  <a:srgbClr val="000000"/>
                </a:solidFill>
                <a:latin typeface="Calibri" charset="0"/>
                <a:cs typeface="+mn-cs"/>
              </a:rPr>
              <a:t> – Marcin Von Grotthuss </a:t>
            </a:r>
          </a:p>
          <a:p>
            <a:pPr eaLnBrk="1" hangingPunct="1">
              <a:spcAft>
                <a:spcPts val="400"/>
              </a:spcAft>
            </a:pPr>
            <a:r>
              <a:rPr lang="en-US" altLang="en-US" sz="900" b="0">
                <a:solidFill>
                  <a:srgbClr val="FF0000"/>
                </a:solidFill>
                <a:latin typeface="Calibri" charset="0"/>
                <a:cs typeface="+mn-cs"/>
              </a:rPr>
              <a:t>Rutgers</a:t>
            </a:r>
            <a:r>
              <a:rPr lang="en-US" altLang="en-US" sz="900" b="0">
                <a:solidFill>
                  <a:srgbClr val="000000"/>
                </a:solidFill>
                <a:latin typeface="Calibri" charset="0"/>
                <a:cs typeface="+mn-cs"/>
              </a:rPr>
              <a:t> – Jinchuan Xing </a:t>
            </a:r>
          </a:p>
          <a:p>
            <a:pPr eaLnBrk="1" hangingPunct="1">
              <a:spcAft>
                <a:spcPts val="400"/>
              </a:spcAft>
            </a:pPr>
            <a:r>
              <a:rPr lang="en-US" altLang="en-US" sz="900" b="0">
                <a:solidFill>
                  <a:srgbClr val="FF0000"/>
                </a:solidFill>
                <a:latin typeface="Calibri" charset="0"/>
                <a:cs typeface="+mn-cs"/>
              </a:rPr>
              <a:t>TGen </a:t>
            </a:r>
            <a:r>
              <a:rPr lang="en-US" altLang="en-US" sz="900" b="0">
                <a:solidFill>
                  <a:srgbClr val="000000"/>
                </a:solidFill>
                <a:latin typeface="Calibri" charset="0"/>
                <a:cs typeface="+mn-cs"/>
              </a:rPr>
              <a:t>– David Craig </a:t>
            </a:r>
          </a:p>
          <a:p>
            <a:pPr eaLnBrk="1" hangingPunct="1">
              <a:spcAft>
                <a:spcPts val="400"/>
              </a:spcAft>
            </a:pPr>
            <a:r>
              <a:rPr lang="en-US" altLang="en-US" sz="900" b="0">
                <a:solidFill>
                  <a:srgbClr val="FF0000"/>
                </a:solidFill>
                <a:latin typeface="Calibri" charset="0"/>
                <a:cs typeface="+mn-cs"/>
              </a:rPr>
              <a:t>AECOM </a:t>
            </a:r>
            <a:r>
              <a:rPr lang="en-US" altLang="en-US" sz="900" b="0">
                <a:solidFill>
                  <a:srgbClr val="000000"/>
                </a:solidFill>
                <a:latin typeface="Calibri" charset="0"/>
                <a:cs typeface="+mn-cs"/>
              </a:rPr>
              <a:t>– Kenny Ye </a:t>
            </a:r>
          </a:p>
        </p:txBody>
      </p:sp>
      <p:sp>
        <p:nvSpPr>
          <p:cNvPr id="13" name="TextBox 12"/>
          <p:cNvSpPr txBox="1"/>
          <p:nvPr/>
        </p:nvSpPr>
        <p:spPr>
          <a:xfrm>
            <a:off x="4594225" y="1630363"/>
            <a:ext cx="4178300" cy="4094162"/>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cs typeface="+mn-cs"/>
              </a:rPr>
              <a:t>UCSD </a:t>
            </a:r>
            <a:r>
              <a:rPr lang="en-US" altLang="en-US" sz="900" b="0">
                <a:solidFill>
                  <a:srgbClr val="000000"/>
                </a:solidFill>
                <a:latin typeface="Calibri" charset="0"/>
                <a:cs typeface="+mn-cs"/>
              </a:rPr>
              <a:t>– Vineet Bafna, Jacob Michaelson, Jonathan Sebat </a:t>
            </a:r>
          </a:p>
          <a:p>
            <a:pPr eaLnBrk="1" hangingPunct="1">
              <a:spcAft>
                <a:spcPts val="400"/>
              </a:spcAft>
            </a:pPr>
            <a:r>
              <a:rPr lang="en-US" altLang="en-US" sz="900" b="0">
                <a:solidFill>
                  <a:srgbClr val="FF0000"/>
                </a:solidFill>
                <a:latin typeface="Calibri" charset="0"/>
                <a:cs typeface="+mn-cs"/>
              </a:rPr>
              <a:t>UCLA </a:t>
            </a:r>
            <a:r>
              <a:rPr lang="en-US" altLang="en-US" sz="900" b="0">
                <a:solidFill>
                  <a:srgbClr val="000000"/>
                </a:solidFill>
                <a:latin typeface="Calibri" charset="0"/>
                <a:cs typeface="+mn-cs"/>
              </a:rPr>
              <a:t>– Stan Nelson </a:t>
            </a:r>
            <a:endParaRPr lang="en-US" altLang="en-US" sz="900" b="0">
              <a:solidFill>
                <a:srgbClr val="FF0000"/>
              </a:solidFill>
              <a:latin typeface="Calibri" charset="0"/>
              <a:cs typeface="+mn-cs"/>
            </a:endParaRPr>
          </a:p>
          <a:p>
            <a:pPr eaLnBrk="1" hangingPunct="1">
              <a:spcAft>
                <a:spcPts val="400"/>
              </a:spcAft>
            </a:pPr>
            <a:r>
              <a:rPr lang="en-US" altLang="en-US" sz="900" b="0">
                <a:solidFill>
                  <a:srgbClr val="FF0000"/>
                </a:solidFill>
                <a:latin typeface="Calibri" charset="0"/>
                <a:cs typeface="+mn-cs"/>
              </a:rPr>
              <a:t>Illumina </a:t>
            </a:r>
            <a:r>
              <a:rPr lang="en-US" altLang="en-US" sz="900" b="0">
                <a:solidFill>
                  <a:srgbClr val="000000"/>
                </a:solidFill>
                <a:latin typeface="Calibri" charset="0"/>
                <a:cs typeface="+mn-cs"/>
              </a:rPr>
              <a:t>– Bret Barnes, David Bentley, Michael Eberle, R. Keira Cheetham, Sean Humphray, Scott Kahn, Lisa Murray, Richard Shaw, Michael Stromberg </a:t>
            </a:r>
          </a:p>
          <a:p>
            <a:pPr eaLnBrk="1" hangingPunct="1">
              <a:spcAft>
                <a:spcPts val="400"/>
              </a:spcAft>
            </a:pPr>
            <a:r>
              <a:rPr lang="en-US" altLang="en-US" sz="900" b="0">
                <a:solidFill>
                  <a:srgbClr val="FF0000"/>
                </a:solidFill>
                <a:latin typeface="Calibri" charset="0"/>
                <a:cs typeface="+mn-cs"/>
              </a:rPr>
              <a:t>Life Tech. </a:t>
            </a:r>
            <a:r>
              <a:rPr lang="en-US" altLang="en-US" sz="900" b="0">
                <a:solidFill>
                  <a:srgbClr val="000000"/>
                </a:solidFill>
                <a:latin typeface="Calibri" charset="0"/>
                <a:cs typeface="+mn-cs"/>
              </a:rPr>
              <a:t>– Yutao Fu, Fiona Hyland, Heather Peckham, Yongming Sun, Daryl Thomas, Sowmi Utiramerur </a:t>
            </a:r>
          </a:p>
          <a:p>
            <a:pPr eaLnBrk="1" hangingPunct="1">
              <a:spcAft>
                <a:spcPts val="400"/>
              </a:spcAft>
            </a:pPr>
            <a:r>
              <a:rPr lang="en-US" altLang="en-US" sz="900" b="0">
                <a:solidFill>
                  <a:srgbClr val="FF0000"/>
                </a:solidFill>
                <a:latin typeface="Calibri" charset="0"/>
                <a:cs typeface="+mn-cs"/>
              </a:rPr>
              <a:t>BC</a:t>
            </a:r>
            <a:r>
              <a:rPr lang="en-US" altLang="en-US" sz="900" b="0">
                <a:solidFill>
                  <a:srgbClr val="000000"/>
                </a:solidFill>
                <a:latin typeface="Calibri" charset="0"/>
                <a:cs typeface="+mn-cs"/>
              </a:rPr>
              <a:t> – Erik Garrison Deniz Kural Wan-Ping Lee Gabor Marth Chip Stewart Alistair Ward Jiantao Wu </a:t>
            </a:r>
          </a:p>
          <a:p>
            <a:pPr eaLnBrk="1" hangingPunct="1">
              <a:spcAft>
                <a:spcPts val="400"/>
              </a:spcAft>
            </a:pPr>
            <a:r>
              <a:rPr lang="en-US" altLang="en-US" sz="900" b="0">
                <a:solidFill>
                  <a:srgbClr val="FF0000"/>
                </a:solidFill>
                <a:latin typeface="Calibri" charset="0"/>
                <a:cs typeface="+mn-cs"/>
              </a:rPr>
              <a:t>Broad Inst. </a:t>
            </a:r>
            <a:r>
              <a:rPr lang="en-US" altLang="en-US" sz="900" b="0">
                <a:solidFill>
                  <a:srgbClr val="000000"/>
                </a:solidFill>
                <a:latin typeface="Calibri" charset="0"/>
                <a:cs typeface="+mn-cs"/>
              </a:rPr>
              <a:t>– Guillermo del Angel, David Altshuler, Eric Banks, Mark DePristo, Menachem Fromer,</a:t>
            </a:r>
            <a:r>
              <a:rPr lang="en-US" altLang="en-US" sz="1000">
                <a:solidFill>
                  <a:srgbClr val="000090"/>
                </a:solidFill>
                <a:latin typeface="Calibri" charset="0"/>
                <a:cs typeface="+mn-cs"/>
              </a:rPr>
              <a:t> Robert Handsaker, </a:t>
            </a:r>
            <a:r>
              <a:rPr lang="en-US" altLang="en-US" sz="900" b="0">
                <a:solidFill>
                  <a:srgbClr val="000000"/>
                </a:solidFill>
                <a:latin typeface="Calibri" charset="0"/>
                <a:cs typeface="+mn-cs"/>
              </a:rPr>
              <a:t>Chris Hartl, Steve McCarroll, James Nemesh, Khalid Shakir </a:t>
            </a:r>
          </a:p>
          <a:p>
            <a:pPr eaLnBrk="1" hangingPunct="1">
              <a:spcAft>
                <a:spcPts val="400"/>
              </a:spcAft>
            </a:pPr>
            <a:r>
              <a:rPr lang="en-US" altLang="en-US" sz="900" b="0">
                <a:solidFill>
                  <a:srgbClr val="FF0000"/>
                </a:solidFill>
                <a:latin typeface="Calibri" charset="0"/>
                <a:cs typeface="+mn-cs"/>
              </a:rPr>
              <a:t>Univ. of Michigan </a:t>
            </a:r>
            <a:r>
              <a:rPr lang="en-US" altLang="en-US" sz="900" b="0">
                <a:solidFill>
                  <a:srgbClr val="000000"/>
                </a:solidFill>
                <a:latin typeface="Calibri" charset="0"/>
                <a:cs typeface="+mn-cs"/>
              </a:rPr>
              <a:t>–  Gonçalo Abecasis, Tom Blackwell, Jeffrey Kidd, </a:t>
            </a:r>
            <a:r>
              <a:rPr lang="en-US" altLang="en-US" sz="1000">
                <a:solidFill>
                  <a:srgbClr val="000090"/>
                </a:solidFill>
                <a:latin typeface="Calibri" charset="0"/>
                <a:cs typeface="+mn-cs"/>
              </a:rPr>
              <a:t>Ryan Mills, </a:t>
            </a:r>
            <a:r>
              <a:rPr lang="en-US" altLang="en-US" sz="900" b="0">
                <a:solidFill>
                  <a:srgbClr val="000000"/>
                </a:solidFill>
                <a:latin typeface="Calibri" charset="0"/>
                <a:cs typeface="+mn-cs"/>
              </a:rPr>
              <a:t>Matthew Snyder </a:t>
            </a:r>
          </a:p>
          <a:p>
            <a:pPr eaLnBrk="1" hangingPunct="1">
              <a:spcAft>
                <a:spcPts val="400"/>
              </a:spcAft>
            </a:pPr>
            <a:r>
              <a:rPr lang="en-US" altLang="en-US" sz="900" b="0">
                <a:solidFill>
                  <a:srgbClr val="FF0000"/>
                </a:solidFill>
                <a:latin typeface="Calibri" charset="0"/>
                <a:cs typeface="+mn-cs"/>
              </a:rPr>
              <a:t>BGI</a:t>
            </a:r>
            <a:r>
              <a:rPr lang="en-US" altLang="en-US" sz="900" b="0">
                <a:solidFill>
                  <a:srgbClr val="000000"/>
                </a:solidFill>
                <a:latin typeface="Calibri" charset="0"/>
                <a:cs typeface="+mn-cs"/>
              </a:rPr>
              <a:t> – Yingrui Li, Srinka Ghosh, Aaron Halpern, Jason Laramie, Steve Lincoln </a:t>
            </a:r>
          </a:p>
          <a:p>
            <a:pPr eaLnBrk="1" hangingPunct="1">
              <a:spcAft>
                <a:spcPts val="400"/>
              </a:spcAft>
            </a:pPr>
            <a:r>
              <a:rPr lang="en-US" altLang="en-US" sz="900" b="0">
                <a:solidFill>
                  <a:srgbClr val="FF0000"/>
                </a:solidFill>
                <a:latin typeface="Calibri" charset="0"/>
                <a:cs typeface="+mn-cs"/>
              </a:rPr>
              <a:t>Leiden Univ.</a:t>
            </a:r>
            <a:r>
              <a:rPr lang="en-US" altLang="en-US" sz="900" b="0">
                <a:solidFill>
                  <a:srgbClr val="000000"/>
                </a:solidFill>
                <a:latin typeface="Calibri" charset="0"/>
                <a:cs typeface="+mn-cs"/>
              </a:rPr>
              <a:t> – Kai Ye </a:t>
            </a:r>
          </a:p>
          <a:p>
            <a:pPr eaLnBrk="1" hangingPunct="1">
              <a:spcAft>
                <a:spcPts val="400"/>
              </a:spcAft>
            </a:pPr>
            <a:r>
              <a:rPr lang="en-US" altLang="en-US" sz="900" b="0">
                <a:solidFill>
                  <a:srgbClr val="FF0000"/>
                </a:solidFill>
                <a:latin typeface="Calibri" charset="0"/>
                <a:cs typeface="+mn-cs"/>
              </a:rPr>
              <a:t>MS School of Medicine  </a:t>
            </a:r>
            <a:r>
              <a:rPr lang="en-US" altLang="en-US" sz="900" b="0">
                <a:solidFill>
                  <a:srgbClr val="000000"/>
                </a:solidFill>
                <a:latin typeface="Calibri" charset="0"/>
                <a:cs typeface="+mn-cs"/>
              </a:rPr>
              <a:t>– Jayon Lihm, Vladimir Makarov, Elena Parkhomenko, Seungtai Yoon </a:t>
            </a:r>
          </a:p>
          <a:p>
            <a:pPr eaLnBrk="1" hangingPunct="1">
              <a:spcAft>
                <a:spcPts val="400"/>
              </a:spcAft>
            </a:pPr>
            <a:r>
              <a:rPr lang="en-US" altLang="en-US" sz="900" b="0">
                <a:solidFill>
                  <a:srgbClr val="FF0000"/>
                </a:solidFill>
                <a:latin typeface="Calibri" charset="0"/>
                <a:cs typeface="+mn-cs"/>
              </a:rPr>
              <a:t>Baylor</a:t>
            </a:r>
            <a:r>
              <a:rPr lang="en-US" altLang="en-US" sz="900" b="0">
                <a:solidFill>
                  <a:srgbClr val="000000"/>
                </a:solidFill>
                <a:latin typeface="Calibri" charset="0"/>
                <a:cs typeface="+mn-cs"/>
              </a:rPr>
              <a:t> – James Lu, Jeff Reid, Fuli Yu</a:t>
            </a:r>
          </a:p>
          <a:p>
            <a:pPr eaLnBrk="1" hangingPunct="1">
              <a:spcAft>
                <a:spcPts val="400"/>
              </a:spcAft>
            </a:pPr>
            <a:r>
              <a:rPr lang="en-US" altLang="en-US" sz="900" b="0">
                <a:solidFill>
                  <a:srgbClr val="FF0000"/>
                </a:solidFill>
                <a:latin typeface="Calibri" charset="0"/>
                <a:cs typeface="+mn-cs"/>
              </a:rPr>
              <a:t>Univ. of Maryland </a:t>
            </a:r>
            <a:r>
              <a:rPr lang="en-US" altLang="en-US" sz="900" b="0">
                <a:solidFill>
                  <a:srgbClr val="000000"/>
                </a:solidFill>
                <a:latin typeface="Calibri" charset="0"/>
                <a:cs typeface="+mn-cs"/>
              </a:rPr>
              <a:t>– Scott Devine </a:t>
            </a:r>
          </a:p>
          <a:p>
            <a:pPr eaLnBrk="1" hangingPunct="1">
              <a:spcAft>
                <a:spcPts val="400"/>
              </a:spcAft>
            </a:pPr>
            <a:r>
              <a:rPr lang="en-US" altLang="en-US" sz="900" b="0">
                <a:solidFill>
                  <a:srgbClr val="FF0000"/>
                </a:solidFill>
                <a:latin typeface="Calibri" charset="0"/>
                <a:cs typeface="+mn-cs"/>
              </a:rPr>
              <a:t>Univ. of Uath </a:t>
            </a:r>
            <a:r>
              <a:rPr lang="en-US" altLang="en-US" sz="900" b="0">
                <a:solidFill>
                  <a:srgbClr val="000000"/>
                </a:solidFill>
                <a:latin typeface="Calibri" charset="0"/>
                <a:cs typeface="+mn-cs"/>
              </a:rPr>
              <a:t>– David Witherspoon</a:t>
            </a:r>
          </a:p>
          <a:p>
            <a:pPr eaLnBrk="1" hangingPunct="1">
              <a:spcAft>
                <a:spcPts val="400"/>
              </a:spcAft>
            </a:pPr>
            <a:r>
              <a:rPr lang="en-US" altLang="en-US" sz="900" b="0">
                <a:solidFill>
                  <a:srgbClr val="FF0000"/>
                </a:solidFill>
                <a:latin typeface="Calibri" charset="0"/>
                <a:cs typeface="+mn-cs"/>
              </a:rPr>
              <a:t>Univ. of Virginia </a:t>
            </a:r>
            <a:r>
              <a:rPr lang="en-US" altLang="en-US" sz="900" b="0">
                <a:solidFill>
                  <a:srgbClr val="000000"/>
                </a:solidFill>
                <a:latin typeface="Calibri" charset="0"/>
                <a:cs typeface="+mn-cs"/>
              </a:rPr>
              <a:t>– Aaron Quinlan </a:t>
            </a:r>
          </a:p>
          <a:p>
            <a:pPr eaLnBrk="1" hangingPunct="1">
              <a:spcAft>
                <a:spcPts val="400"/>
              </a:spcAft>
            </a:pPr>
            <a:r>
              <a:rPr lang="en-US" altLang="en-US" sz="900" b="0">
                <a:solidFill>
                  <a:srgbClr val="FF0000"/>
                </a:solidFill>
                <a:latin typeface="Calibri" charset="0"/>
                <a:cs typeface="+mn-cs"/>
              </a:rPr>
              <a:t>NIH</a:t>
            </a:r>
            <a:r>
              <a:rPr lang="en-US" altLang="en-US" sz="900" b="0">
                <a:solidFill>
                  <a:srgbClr val="000000"/>
                </a:solidFill>
                <a:latin typeface="Calibri" charset="0"/>
                <a:cs typeface="+mn-cs"/>
              </a:rPr>
              <a:t> – Chunlin Xiao </a:t>
            </a:r>
          </a:p>
          <a:p>
            <a:pPr eaLnBrk="1" hangingPunct="1">
              <a:spcAft>
                <a:spcPts val="400"/>
              </a:spcAft>
            </a:pPr>
            <a:r>
              <a:rPr lang="en-US" altLang="en-US" sz="900" b="0">
                <a:solidFill>
                  <a:srgbClr val="0000FF"/>
                </a:solidFill>
                <a:latin typeface="Calibri" charset="0"/>
                <a:cs typeface="+mn-cs"/>
              </a:rPr>
              <a:t>Co-chairs</a:t>
            </a:r>
            <a:r>
              <a:rPr lang="en-US" altLang="en-US" sz="900" b="0">
                <a:solidFill>
                  <a:srgbClr val="000000"/>
                </a:solidFill>
                <a:latin typeface="Calibri" charset="0"/>
                <a:cs typeface="+mn-cs"/>
              </a:rPr>
              <a:t> –</a:t>
            </a:r>
            <a:r>
              <a:rPr lang="en-US" altLang="en-US" sz="1000">
                <a:solidFill>
                  <a:srgbClr val="000090"/>
                </a:solidFill>
                <a:latin typeface="Calibri" charset="0"/>
                <a:cs typeface="+mn-cs"/>
              </a:rPr>
              <a:t> Charles Lee, Jan Korbel, Evan Eichler </a:t>
            </a:r>
            <a:endParaRPr lang="en-US" altLang="en-US" sz="900">
              <a:solidFill>
                <a:srgbClr val="000090"/>
              </a:solidFill>
              <a:latin typeface="Calibri" charset="0"/>
              <a:cs typeface="+mn-cs"/>
            </a:endParaRPr>
          </a:p>
        </p:txBody>
      </p:sp>
      <p:pic>
        <p:nvPicPr>
          <p:cNvPr id="459779" name="Picture 4" descr="Screen Shot 2014-10-14 at 5.12.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52475"/>
            <a:ext cx="84709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5702300"/>
            <a:ext cx="1771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09800" y="5619750"/>
            <a:ext cx="2681288" cy="1181100"/>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ＭＳ Ｐゴシック" charset="-128"/>
                <a:cs typeface="+mn-cs"/>
              </a:rPr>
              <a:t>Tim Hubbard, WT Sanger Inst.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Jennifer Harrow (lead PI), WT Sanger Inst.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Steve Searle, WT Sanger Inst.</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Alexandre</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Reymond</a:t>
            </a:r>
            <a:r>
              <a:rPr lang="en-US" sz="900" b="0" dirty="0">
                <a:solidFill>
                  <a:prstClr val="black"/>
                </a:solidFill>
                <a:latin typeface="Calibri"/>
                <a:ea typeface="ＭＳ Ｐゴシック" charset="-128"/>
                <a:cs typeface="+mn-cs"/>
              </a:rPr>
              <a:t> (PI), Univ. of Lausanne</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Roderic</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Guigo</a:t>
            </a:r>
            <a:r>
              <a:rPr lang="en-US" sz="900" b="0" dirty="0">
                <a:solidFill>
                  <a:prstClr val="black"/>
                </a:solidFill>
                <a:latin typeface="Calibri"/>
                <a:ea typeface="ＭＳ Ｐゴシック" charset="-128"/>
                <a:cs typeface="+mn-cs"/>
              </a:rPr>
              <a:t> (PI), CRG</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David Haussler (PI), UCSC</a:t>
            </a:r>
          </a:p>
        </p:txBody>
      </p:sp>
      <p:sp>
        <p:nvSpPr>
          <p:cNvPr id="9" name="TextBox 8"/>
          <p:cNvSpPr txBox="1"/>
          <p:nvPr/>
        </p:nvSpPr>
        <p:spPr>
          <a:xfrm>
            <a:off x="4476750" y="5797550"/>
            <a:ext cx="2085975" cy="989013"/>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ＭＳ Ｐゴシック" charset="-128"/>
                <a:cs typeface="+mn-cs"/>
              </a:rPr>
              <a:t>Rachel Harte (Co-PI), UCSC</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Manolis</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Kellis</a:t>
            </a:r>
            <a:r>
              <a:rPr lang="en-US" sz="900" b="0" dirty="0">
                <a:solidFill>
                  <a:prstClr val="black"/>
                </a:solidFill>
                <a:latin typeface="Calibri"/>
                <a:ea typeface="ＭＳ Ｐゴシック" charset="-128"/>
                <a:cs typeface="+mn-cs"/>
              </a:rPr>
              <a:t> (PI), MIT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Mark Gerstein (PI), Yale </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Alfonso Valencia (PI), CNIO</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Michael Tress, CNIO</a:t>
            </a:r>
          </a:p>
        </p:txBody>
      </p:sp>
      <p:sp>
        <p:nvSpPr>
          <p:cNvPr id="11" name="Rectangle 6"/>
          <p:cNvSpPr>
            <a:spLocks noChangeArrowheads="1"/>
          </p:cNvSpPr>
          <p:nvPr/>
        </p:nvSpPr>
        <p:spPr bwMode="auto">
          <a:xfrm>
            <a:off x="2193925" y="123825"/>
            <a:ext cx="483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800" b="0" dirty="0">
                <a:solidFill>
                  <a:prstClr val="black"/>
                </a:solidFill>
                <a:latin typeface="Calibri"/>
                <a:ea typeface="ＭＳ Ｐゴシック" charset="-128"/>
                <a:cs typeface="+mn-cs"/>
              </a:rPr>
              <a:t>Consortium Acknowledgements</a:t>
            </a:r>
          </a:p>
        </p:txBody>
      </p:sp>
    </p:spTree>
    <p:extLst>
      <p:ext uri="{BB962C8B-B14F-4D97-AF65-F5344CB8AC3E}">
        <p14:creationId xmlns:p14="http://schemas.microsoft.com/office/powerpoint/2010/main" val="821972406"/>
      </p:ext>
    </p:extLst>
  </p:cSld>
  <p:clrMapOvr>
    <a:masterClrMapping/>
  </p:clrMapOvr>
  <p:transition xmlns:p14="http://schemas.microsoft.com/office/powerpoint/2010/main" spd="slow" advTm="13686"/>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Content Placeholder 2"/>
          <p:cNvSpPr txBox="1">
            <a:spLocks/>
          </p:cNvSpPr>
          <p:nvPr/>
        </p:nvSpPr>
        <p:spPr bwMode="auto">
          <a:xfrm>
            <a:off x="148971" y="459521"/>
            <a:ext cx="5609643" cy="47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spcBef>
                <a:spcPct val="20000"/>
              </a:spcBef>
            </a:pPr>
            <a:r>
              <a:rPr lang="en-US" altLang="en-US" sz="1600" b="0" dirty="0" smtClean="0">
                <a:solidFill>
                  <a:srgbClr val="000000"/>
                </a:solidFill>
                <a:cs typeface="+mn-cs"/>
              </a:rPr>
              <a:t>Breakpoints: </a:t>
            </a:r>
            <a:r>
              <a:rPr lang="en-US" altLang="en-US" sz="2400" dirty="0" smtClean="0">
                <a:solidFill>
                  <a:srgbClr val="000090"/>
                </a:solidFill>
                <a:cs typeface="+mn-cs"/>
              </a:rPr>
              <a:t>A </a:t>
            </a:r>
            <a:r>
              <a:rPr lang="en-US" altLang="en-US" sz="2400" dirty="0" err="1">
                <a:solidFill>
                  <a:srgbClr val="000090"/>
                </a:solidFill>
                <a:cs typeface="+mn-cs"/>
              </a:rPr>
              <a:t>Abyzov</a:t>
            </a:r>
            <a:r>
              <a:rPr lang="en-US" altLang="en-US" sz="1600" dirty="0">
                <a:solidFill>
                  <a:srgbClr val="000090"/>
                </a:solidFill>
                <a:cs typeface="+mn-cs"/>
              </a:rPr>
              <a:t>, </a:t>
            </a:r>
            <a:r>
              <a:rPr lang="en-US" altLang="en-US" sz="1600" b="0" dirty="0">
                <a:solidFill>
                  <a:srgbClr val="000000"/>
                </a:solidFill>
                <a:cs typeface="+mn-cs"/>
              </a:rPr>
              <a:t>S Li, DR Kim, M </a:t>
            </a:r>
            <a:r>
              <a:rPr lang="en-US" altLang="en-US" sz="1600" b="0" dirty="0" err="1">
                <a:solidFill>
                  <a:srgbClr val="000000"/>
                </a:solidFill>
                <a:cs typeface="+mn-cs"/>
              </a:rPr>
              <a:t>Mohiyuddin</a:t>
            </a:r>
            <a:r>
              <a:rPr lang="en-US" altLang="en-US" sz="1600" b="0" dirty="0">
                <a:solidFill>
                  <a:srgbClr val="000000"/>
                </a:solidFill>
                <a:cs typeface="+mn-cs"/>
              </a:rPr>
              <a:t>, AM </a:t>
            </a:r>
            <a:r>
              <a:rPr lang="en-US" altLang="en-US" sz="1600" b="0" dirty="0" err="1">
                <a:solidFill>
                  <a:srgbClr val="000000"/>
                </a:solidFill>
                <a:cs typeface="+mn-cs"/>
              </a:rPr>
              <a:t>Stütz</a:t>
            </a:r>
            <a:r>
              <a:rPr lang="en-US" altLang="en-US" sz="1600" b="0" dirty="0">
                <a:solidFill>
                  <a:srgbClr val="000000"/>
                </a:solidFill>
                <a:cs typeface="+mn-cs"/>
              </a:rPr>
              <a:t>, NF Parrish, XJ Mu, W Clark, K Chen, M </a:t>
            </a:r>
            <a:r>
              <a:rPr lang="en-US" altLang="en-US" sz="1600" b="0" dirty="0" err="1">
                <a:solidFill>
                  <a:srgbClr val="000000"/>
                </a:solidFill>
                <a:cs typeface="+mn-cs"/>
              </a:rPr>
              <a:t>Hurles</a:t>
            </a:r>
            <a:r>
              <a:rPr lang="en-US" altLang="en-US" sz="1600" b="0" dirty="0">
                <a:solidFill>
                  <a:srgbClr val="000000"/>
                </a:solidFill>
                <a:cs typeface="+mn-cs"/>
              </a:rPr>
              <a:t>, JO </a:t>
            </a:r>
            <a:r>
              <a:rPr lang="en-US" altLang="en-US" sz="1600" b="0" dirty="0" err="1">
                <a:solidFill>
                  <a:srgbClr val="000000"/>
                </a:solidFill>
                <a:cs typeface="+mn-cs"/>
              </a:rPr>
              <a:t>Korbel</a:t>
            </a:r>
            <a:r>
              <a:rPr lang="en-US" altLang="en-US" sz="1600" b="0" dirty="0">
                <a:solidFill>
                  <a:srgbClr val="000000"/>
                </a:solidFill>
                <a:cs typeface="+mn-cs"/>
              </a:rPr>
              <a:t>, HY Lam, C Lee</a:t>
            </a:r>
          </a:p>
          <a:p>
            <a:pPr>
              <a:spcBef>
                <a:spcPct val="20000"/>
              </a:spcBef>
            </a:pPr>
            <a:endParaRPr lang="en-US" altLang="en-US" sz="1600" b="0" dirty="0">
              <a:solidFill>
                <a:srgbClr val="000000"/>
              </a:solidFill>
              <a:cs typeface="+mn-cs"/>
            </a:endParaRPr>
          </a:p>
          <a:p>
            <a:pPr>
              <a:spcBef>
                <a:spcPct val="20000"/>
              </a:spcBef>
            </a:pPr>
            <a:r>
              <a:rPr lang="en-US" altLang="en-US" sz="1600" b="0" dirty="0" smtClean="0">
                <a:solidFill>
                  <a:srgbClr val="000000"/>
                </a:solidFill>
                <a:cs typeface="+mn-cs"/>
              </a:rPr>
              <a:t>GAPDH </a:t>
            </a:r>
            <a:r>
              <a:rPr lang="en-US" altLang="en-US" sz="1600" b="0" dirty="0" err="1" smtClean="0">
                <a:solidFill>
                  <a:srgbClr val="000000"/>
                </a:solidFill>
                <a:cs typeface="+mn-cs"/>
              </a:rPr>
              <a:t>Pseudogene</a:t>
            </a:r>
            <a:r>
              <a:rPr lang="en-US" altLang="en-US" sz="1600" b="0" dirty="0" smtClean="0">
                <a:solidFill>
                  <a:srgbClr val="000000"/>
                </a:solidFill>
                <a:cs typeface="+mn-cs"/>
              </a:rPr>
              <a:t>: Yuen</a:t>
            </a:r>
            <a:r>
              <a:rPr lang="en-US" altLang="en-US" sz="1600" b="0" dirty="0">
                <a:solidFill>
                  <a:srgbClr val="000000"/>
                </a:solidFill>
                <a:cs typeface="+mn-cs"/>
              </a:rPr>
              <a:t>-Jong Liu, </a:t>
            </a:r>
            <a:r>
              <a:rPr lang="en-US" altLang="en-US" sz="1600" b="0" dirty="0" err="1">
                <a:solidFill>
                  <a:srgbClr val="000000"/>
                </a:solidFill>
                <a:cs typeface="+mn-cs"/>
              </a:rPr>
              <a:t>Deyou</a:t>
            </a:r>
            <a:r>
              <a:rPr lang="en-US" altLang="en-US" sz="1600" b="0" dirty="0">
                <a:solidFill>
                  <a:srgbClr val="000000"/>
                </a:solidFill>
                <a:cs typeface="+mn-cs"/>
              </a:rPr>
              <a:t> </a:t>
            </a:r>
            <a:r>
              <a:rPr lang="en-US" altLang="en-US" sz="1600" b="0" dirty="0" err="1">
                <a:solidFill>
                  <a:srgbClr val="000000"/>
                </a:solidFill>
                <a:cs typeface="+mn-cs"/>
              </a:rPr>
              <a:t>Zheng</a:t>
            </a:r>
            <a:r>
              <a:rPr lang="en-US" altLang="en-US" sz="1600" b="0" dirty="0">
                <a:solidFill>
                  <a:srgbClr val="000000"/>
                </a:solidFill>
                <a:cs typeface="+mn-cs"/>
              </a:rPr>
              <a:t>,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Nicholas </a:t>
            </a:r>
            <a:r>
              <a:rPr lang="en-US" altLang="en-US" sz="1600" b="0" dirty="0" err="1">
                <a:solidFill>
                  <a:srgbClr val="000000"/>
                </a:solidFill>
                <a:cs typeface="+mn-cs"/>
              </a:rPr>
              <a:t>Carriero</a:t>
            </a:r>
            <a:r>
              <a:rPr lang="en-US" altLang="en-US" sz="1600" b="0" dirty="0">
                <a:solidFill>
                  <a:srgbClr val="000000"/>
                </a:solidFill>
                <a:cs typeface="+mn-cs"/>
              </a:rPr>
              <a:t>, </a:t>
            </a:r>
            <a:r>
              <a:rPr lang="en-US" altLang="en-US" sz="1600" b="0" dirty="0" err="1">
                <a:solidFill>
                  <a:srgbClr val="000000"/>
                </a:solidFill>
                <a:cs typeface="+mn-cs"/>
              </a:rPr>
              <a:t>Ekta</a:t>
            </a:r>
            <a:r>
              <a:rPr lang="en-US" altLang="en-US" sz="1600" b="0" dirty="0">
                <a:solidFill>
                  <a:srgbClr val="000000"/>
                </a:solidFill>
                <a:cs typeface="+mn-cs"/>
              </a:rPr>
              <a:t> </a:t>
            </a:r>
            <a:r>
              <a:rPr lang="en-US" altLang="en-US" sz="1600" b="0" dirty="0" err="1">
                <a:solidFill>
                  <a:srgbClr val="000000"/>
                </a:solidFill>
                <a:cs typeface="+mn-cs"/>
              </a:rPr>
              <a:t>Khurana</a:t>
            </a:r>
            <a:r>
              <a:rPr lang="en-US" altLang="en-US" sz="1600" b="0" dirty="0">
                <a:solidFill>
                  <a:srgbClr val="000000"/>
                </a:solidFill>
                <a:cs typeface="+mn-cs"/>
              </a:rPr>
              <a:t>, Rebecca </a:t>
            </a:r>
            <a:r>
              <a:rPr lang="en-US" altLang="en-US" sz="1600" b="0" dirty="0" err="1" smtClean="0">
                <a:solidFill>
                  <a:srgbClr val="000000"/>
                </a:solidFill>
                <a:cs typeface="+mn-cs"/>
              </a:rPr>
              <a:t>Robilotto</a:t>
            </a:r>
            <a:endParaRPr lang="en-US" altLang="en-US" sz="1600" b="0" dirty="0">
              <a:solidFill>
                <a:srgbClr val="000000"/>
              </a:solidFill>
              <a:cs typeface="+mn-cs"/>
            </a:endParaRPr>
          </a:p>
          <a:p>
            <a:pPr>
              <a:spcBef>
                <a:spcPct val="20000"/>
              </a:spcBef>
            </a:pPr>
            <a:r>
              <a:rPr lang="en-US" altLang="en-US" sz="1600" b="0" dirty="0" smtClean="0">
                <a:solidFill>
                  <a:srgbClr val="000000"/>
                </a:solidFill>
                <a:cs typeface="+mn-cs"/>
              </a:rPr>
              <a:t>Non-coding Variation: </a:t>
            </a:r>
            <a:r>
              <a:rPr lang="en-US" altLang="en-US" sz="2400" dirty="0" smtClean="0">
                <a:solidFill>
                  <a:srgbClr val="000090"/>
                </a:solidFill>
                <a:cs typeface="+mn-cs"/>
              </a:rPr>
              <a:t>X Mu</a:t>
            </a:r>
            <a:r>
              <a:rPr lang="en-US" altLang="en-US" sz="1600" dirty="0" smtClean="0">
                <a:solidFill>
                  <a:srgbClr val="000090"/>
                </a:solidFill>
                <a:cs typeface="+mn-cs"/>
              </a:rPr>
              <a:t>,</a:t>
            </a:r>
            <a:r>
              <a:rPr lang="en-US" altLang="en-US" sz="1600" b="0" dirty="0" smtClean="0">
                <a:solidFill>
                  <a:srgbClr val="000000"/>
                </a:solidFill>
                <a:cs typeface="+mn-cs"/>
              </a:rPr>
              <a:t> </a:t>
            </a:r>
            <a:r>
              <a:rPr lang="en-US" altLang="en-US" sz="1600" b="0" dirty="0" err="1" smtClean="0">
                <a:solidFill>
                  <a:srgbClr val="000000"/>
                </a:solidFill>
                <a:cs typeface="+mn-cs"/>
              </a:rPr>
              <a:t>Zhi</a:t>
            </a:r>
            <a:r>
              <a:rPr lang="en-US" altLang="en-US" sz="1600" b="0" dirty="0" smtClean="0">
                <a:solidFill>
                  <a:srgbClr val="000000"/>
                </a:solidFill>
                <a:cs typeface="+mn-cs"/>
              </a:rPr>
              <a:t> J. Lu, Yong Kong, Hugo Y.K. Lam, Y Fu, E </a:t>
            </a:r>
            <a:r>
              <a:rPr lang="en-US" altLang="en-US" sz="1600" b="0" dirty="0" err="1" smtClean="0">
                <a:solidFill>
                  <a:srgbClr val="000000"/>
                </a:solidFill>
                <a:cs typeface="+mn-cs"/>
              </a:rPr>
              <a:t>Khurana</a:t>
            </a:r>
            <a:endParaRPr lang="en-US" altLang="en-US" sz="1600" b="0" dirty="0">
              <a:solidFill>
                <a:srgbClr val="000000"/>
              </a:solidFill>
              <a:cs typeface="+mn-cs"/>
            </a:endParaRPr>
          </a:p>
          <a:p>
            <a:pPr>
              <a:spcBef>
                <a:spcPct val="20000"/>
              </a:spcBef>
            </a:pPr>
            <a:r>
              <a:rPr lang="en-US" altLang="en-US" sz="1600" b="0" dirty="0" err="1">
                <a:solidFill>
                  <a:srgbClr val="000000"/>
                </a:solidFill>
                <a:cs typeface="+mn-cs"/>
              </a:rPr>
              <a:t>Retroduplication</a:t>
            </a:r>
            <a:r>
              <a:rPr lang="en-US" altLang="en-US" sz="1600" b="0" dirty="0">
                <a:solidFill>
                  <a:srgbClr val="000000"/>
                </a:solidFill>
                <a:cs typeface="+mn-cs"/>
              </a:rPr>
              <a:t> </a:t>
            </a:r>
            <a:r>
              <a:rPr lang="en-US" altLang="en-US" sz="1600" b="0" dirty="0" smtClean="0">
                <a:solidFill>
                  <a:srgbClr val="000000"/>
                </a:solidFill>
                <a:cs typeface="+mn-cs"/>
              </a:rPr>
              <a:t>Variation: </a:t>
            </a:r>
            <a:r>
              <a:rPr lang="en-US" altLang="en-US" sz="2400" dirty="0" smtClean="0">
                <a:solidFill>
                  <a:srgbClr val="000090"/>
                </a:solidFill>
                <a:cs typeface="+mn-cs"/>
              </a:rPr>
              <a:t>A </a:t>
            </a:r>
            <a:r>
              <a:rPr lang="en-US" altLang="en-US" sz="2400" dirty="0" err="1">
                <a:solidFill>
                  <a:srgbClr val="000090"/>
                </a:solidFill>
                <a:cs typeface="+mn-cs"/>
              </a:rPr>
              <a:t>Abyzov</a:t>
            </a:r>
            <a:r>
              <a:rPr lang="en-US" altLang="en-US" sz="1600" dirty="0">
                <a:solidFill>
                  <a:srgbClr val="000090"/>
                </a:solidFill>
                <a:cs typeface="+mn-cs"/>
              </a:rPr>
              <a:t>,  </a:t>
            </a:r>
            <a:r>
              <a:rPr lang="en-US" altLang="en-US" sz="1600" b="0" dirty="0">
                <a:solidFill>
                  <a:srgbClr val="000000"/>
                </a:solidFill>
                <a:cs typeface="+mn-cs"/>
              </a:rPr>
              <a:t>Yan Zhang, </a:t>
            </a:r>
            <a:r>
              <a:rPr lang="en-US" altLang="en-US" sz="1600" b="0" dirty="0" err="1">
                <a:solidFill>
                  <a:srgbClr val="000000"/>
                </a:solidFill>
                <a:cs typeface="+mn-cs"/>
              </a:rPr>
              <a:t>Shantao</a:t>
            </a:r>
            <a:r>
              <a:rPr lang="en-US" altLang="en-US" sz="1600" b="0" dirty="0">
                <a:solidFill>
                  <a:srgbClr val="000000"/>
                </a:solidFill>
                <a:cs typeface="+mn-cs"/>
              </a:rPr>
              <a:t> Li, Rebecca </a:t>
            </a:r>
            <a:r>
              <a:rPr lang="en-US" altLang="en-US" sz="1600" b="0" dirty="0" err="1">
                <a:solidFill>
                  <a:srgbClr val="000000"/>
                </a:solidFill>
                <a:cs typeface="+mn-cs"/>
              </a:rPr>
              <a:t>Iskow</a:t>
            </a:r>
            <a:r>
              <a:rPr lang="en-US" altLang="en-US" sz="1600" b="0" dirty="0">
                <a:solidFill>
                  <a:srgbClr val="000000"/>
                </a:solidFill>
                <a:cs typeface="+mn-cs"/>
              </a:rPr>
              <a:t>, Omer </a:t>
            </a:r>
            <a:r>
              <a:rPr lang="en-US" altLang="en-US" sz="1600" b="0" dirty="0" err="1">
                <a:solidFill>
                  <a:srgbClr val="000000"/>
                </a:solidFill>
                <a:cs typeface="+mn-cs"/>
              </a:rPr>
              <a:t>Gokcumen</a:t>
            </a:r>
            <a:r>
              <a:rPr lang="en-US" altLang="en-US" sz="1600" b="0" dirty="0">
                <a:solidFill>
                  <a:srgbClr val="000000"/>
                </a:solidFill>
                <a:cs typeface="+mn-cs"/>
              </a:rPr>
              <a:t>, David W. </a:t>
            </a:r>
            <a:r>
              <a:rPr lang="en-US" altLang="en-US" sz="1600" b="0" dirty="0" err="1">
                <a:solidFill>
                  <a:srgbClr val="000000"/>
                </a:solidFill>
                <a:cs typeface="+mn-cs"/>
              </a:rPr>
              <a:t>Radke</a:t>
            </a:r>
            <a:r>
              <a:rPr lang="en-US" altLang="en-US" sz="1600" b="0" dirty="0">
                <a:solidFill>
                  <a:srgbClr val="000000"/>
                </a:solidFill>
                <a:cs typeface="+mn-cs"/>
              </a:rPr>
              <a:t>,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a:t>
            </a:r>
            <a:r>
              <a:rPr lang="en-US" altLang="en-US" sz="1600" b="0" dirty="0" err="1">
                <a:solidFill>
                  <a:srgbClr val="000000"/>
                </a:solidFill>
                <a:cs typeface="+mn-cs"/>
              </a:rPr>
              <a:t>Baikang</a:t>
            </a:r>
            <a:r>
              <a:rPr lang="en-US" altLang="en-US" sz="1600" b="0" dirty="0">
                <a:solidFill>
                  <a:srgbClr val="000000"/>
                </a:solidFill>
                <a:cs typeface="+mn-cs"/>
              </a:rPr>
              <a:t> Pei, Lukas </a:t>
            </a:r>
            <a:r>
              <a:rPr lang="en-US" altLang="en-US" sz="1600" b="0" dirty="0" err="1">
                <a:solidFill>
                  <a:srgbClr val="000000"/>
                </a:solidFill>
                <a:cs typeface="+mn-cs"/>
              </a:rPr>
              <a:t>Habegger</a:t>
            </a:r>
            <a:r>
              <a:rPr lang="en-US" altLang="en-US" sz="1600" b="0" dirty="0">
                <a:solidFill>
                  <a:srgbClr val="000000"/>
                </a:solidFill>
                <a:cs typeface="+mn-cs"/>
              </a:rPr>
              <a:t>, The 1000 Genomes Project Consortium, </a:t>
            </a:r>
            <a:r>
              <a:rPr lang="en-US" altLang="en-US" sz="1600" dirty="0" smtClean="0">
                <a:solidFill>
                  <a:srgbClr val="000090"/>
                </a:solidFill>
                <a:cs typeface="+mn-cs"/>
              </a:rPr>
              <a:t>C Lee</a:t>
            </a:r>
            <a:endParaRPr lang="en-US" altLang="en-US" sz="1600" dirty="0">
              <a:solidFill>
                <a:srgbClr val="000090"/>
              </a:solidFill>
              <a:cs typeface="+mn-cs"/>
            </a:endParaRPr>
          </a:p>
          <a:p>
            <a:pPr>
              <a:spcBef>
                <a:spcPct val="20000"/>
              </a:spcBef>
            </a:pPr>
            <a:r>
              <a:rPr lang="en-US" altLang="en-US" sz="1600" b="0" dirty="0" smtClean="0">
                <a:solidFill>
                  <a:srgbClr val="000000"/>
                </a:solidFill>
                <a:cs typeface="+mn-cs"/>
              </a:rPr>
              <a:t>Comparative </a:t>
            </a:r>
            <a:r>
              <a:rPr lang="en-US" altLang="en-US" sz="1600" b="0" dirty="0" err="1" smtClean="0">
                <a:solidFill>
                  <a:srgbClr val="000000"/>
                </a:solidFill>
                <a:cs typeface="+mn-cs"/>
              </a:rPr>
              <a:t>Pseudogene</a:t>
            </a:r>
            <a:r>
              <a:rPr lang="en-US" altLang="en-US" sz="1600" b="0" dirty="0" smtClean="0">
                <a:solidFill>
                  <a:srgbClr val="000000"/>
                </a:solidFill>
                <a:cs typeface="+mn-cs"/>
              </a:rPr>
              <a:t>: </a:t>
            </a:r>
            <a:r>
              <a:rPr lang="en-US" altLang="en-US" sz="2400" dirty="0" smtClean="0">
                <a:solidFill>
                  <a:srgbClr val="000090"/>
                </a:solidFill>
                <a:cs typeface="+mn-cs"/>
              </a:rPr>
              <a:t>C </a:t>
            </a:r>
            <a:r>
              <a:rPr lang="en-US" altLang="en-US" sz="2400" dirty="0" err="1">
                <a:solidFill>
                  <a:srgbClr val="000090"/>
                </a:solidFill>
                <a:cs typeface="+mn-cs"/>
              </a:rPr>
              <a:t>Sisu</a:t>
            </a:r>
            <a:r>
              <a:rPr lang="en-US" altLang="en-US" sz="2400" dirty="0">
                <a:solidFill>
                  <a:srgbClr val="000090"/>
                </a:solidFill>
                <a:cs typeface="+mn-cs"/>
              </a:rPr>
              <a:t>, </a:t>
            </a:r>
            <a:r>
              <a:rPr lang="en-US" altLang="en-US" sz="2400" dirty="0" smtClean="0">
                <a:solidFill>
                  <a:srgbClr val="000090"/>
                </a:solidFill>
                <a:cs typeface="+mn-cs"/>
              </a:rPr>
              <a:t>B </a:t>
            </a:r>
            <a:r>
              <a:rPr lang="en-US" altLang="en-US" sz="2400" dirty="0">
                <a:solidFill>
                  <a:srgbClr val="000090"/>
                </a:solidFill>
                <a:cs typeface="+mn-cs"/>
              </a:rPr>
              <a:t>Pei</a:t>
            </a:r>
            <a:r>
              <a:rPr lang="en-US" altLang="en-US" sz="1600" dirty="0">
                <a:solidFill>
                  <a:srgbClr val="000090"/>
                </a:solidFill>
                <a:cs typeface="+mn-cs"/>
              </a:rPr>
              <a:t>,</a:t>
            </a:r>
            <a:r>
              <a:rPr lang="en-US" altLang="en-US" sz="1600" b="0" dirty="0">
                <a:solidFill>
                  <a:srgbClr val="000000"/>
                </a:solidFill>
                <a:cs typeface="+mn-cs"/>
              </a:rPr>
              <a:t> Jing </a:t>
            </a:r>
            <a:r>
              <a:rPr lang="en-US" altLang="en-US" sz="1600" b="0" dirty="0" err="1">
                <a:solidFill>
                  <a:srgbClr val="000000"/>
                </a:solidFill>
                <a:cs typeface="+mn-cs"/>
              </a:rPr>
              <a:t>Leng</a:t>
            </a:r>
            <a:r>
              <a:rPr lang="en-US" altLang="en-US" sz="1600" b="0" dirty="0">
                <a:solidFill>
                  <a:srgbClr val="000000"/>
                </a:solidFill>
                <a:cs typeface="+mn-cs"/>
              </a:rPr>
              <a:t>,</a:t>
            </a:r>
            <a:r>
              <a:rPr lang="en-US" altLang="en-US" sz="1600" dirty="0">
                <a:solidFill>
                  <a:srgbClr val="000090"/>
                </a:solidFill>
                <a:cs typeface="+mn-cs"/>
              </a:rPr>
              <a:t> </a:t>
            </a:r>
            <a:r>
              <a:rPr lang="en-US" altLang="en-US" sz="1600" dirty="0" smtClean="0">
                <a:solidFill>
                  <a:srgbClr val="000090"/>
                </a:solidFill>
                <a:cs typeface="+mn-cs"/>
              </a:rPr>
              <a:t>A Frankish</a:t>
            </a:r>
            <a:r>
              <a:rPr lang="en-US" altLang="en-US" sz="1600" dirty="0">
                <a:solidFill>
                  <a:srgbClr val="000090"/>
                </a:solidFill>
                <a:cs typeface="+mn-cs"/>
              </a:rPr>
              <a:t>,</a:t>
            </a:r>
            <a:r>
              <a:rPr lang="en-US" altLang="en-US" sz="1600" b="0" dirty="0">
                <a:solidFill>
                  <a:srgbClr val="000000"/>
                </a:solidFill>
                <a:cs typeface="+mn-cs"/>
              </a:rPr>
              <a:t> Yan Zhang,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Rachel Harte, </a:t>
            </a:r>
            <a:r>
              <a:rPr lang="en-US" altLang="en-US" sz="1600" b="0" dirty="0" err="1">
                <a:solidFill>
                  <a:srgbClr val="000000"/>
                </a:solidFill>
                <a:cs typeface="+mn-cs"/>
              </a:rPr>
              <a:t>Daifeng</a:t>
            </a:r>
            <a:r>
              <a:rPr lang="en-US" altLang="en-US" sz="1600" b="0" dirty="0">
                <a:solidFill>
                  <a:srgbClr val="000000"/>
                </a:solidFill>
                <a:cs typeface="+mn-cs"/>
              </a:rPr>
              <a:t> Wang, Michael </a:t>
            </a:r>
            <a:r>
              <a:rPr lang="en-US" altLang="en-US" sz="1600" b="0" dirty="0" err="1">
                <a:solidFill>
                  <a:srgbClr val="000000"/>
                </a:solidFill>
                <a:cs typeface="+mn-cs"/>
              </a:rPr>
              <a:t>Rutenberg</a:t>
            </a:r>
            <a:r>
              <a:rPr lang="en-US" altLang="en-US" sz="1600" b="0" dirty="0">
                <a:solidFill>
                  <a:srgbClr val="000000"/>
                </a:solidFill>
                <a:cs typeface="+mn-cs"/>
              </a:rPr>
              <a:t>-Schoenberg, Wyatt Clark, Mark </a:t>
            </a:r>
            <a:r>
              <a:rPr lang="en-US" altLang="en-US" sz="1600" b="0" dirty="0" err="1">
                <a:solidFill>
                  <a:srgbClr val="000000"/>
                </a:solidFill>
                <a:cs typeface="+mn-cs"/>
              </a:rPr>
              <a:t>Diekhans</a:t>
            </a:r>
            <a:r>
              <a:rPr lang="en-US" altLang="en-US" sz="1600" b="0" dirty="0">
                <a:solidFill>
                  <a:srgbClr val="000000"/>
                </a:solidFill>
                <a:cs typeface="+mn-cs"/>
              </a:rPr>
              <a:t>, Joel </a:t>
            </a:r>
            <a:r>
              <a:rPr lang="en-US" altLang="en-US" sz="1600" b="0" dirty="0" err="1">
                <a:solidFill>
                  <a:srgbClr val="000000"/>
                </a:solidFill>
                <a:cs typeface="+mn-cs"/>
              </a:rPr>
              <a:t>Rozowsky</a:t>
            </a:r>
            <a:r>
              <a:rPr lang="en-US" altLang="en-US" sz="1600" b="0" dirty="0">
                <a:solidFill>
                  <a:srgbClr val="000000"/>
                </a:solidFill>
                <a:cs typeface="+mn-cs"/>
              </a:rPr>
              <a:t>, Tim Hubbard, </a:t>
            </a:r>
            <a:r>
              <a:rPr lang="en-US" altLang="en-US" sz="1600" dirty="0" smtClean="0">
                <a:solidFill>
                  <a:srgbClr val="000090"/>
                </a:solidFill>
                <a:cs typeface="+mn-cs"/>
              </a:rPr>
              <a:t>J Harrow</a:t>
            </a:r>
            <a:endParaRPr lang="en-US" altLang="en-US" sz="1600" dirty="0">
              <a:solidFill>
                <a:srgbClr val="000090"/>
              </a:solidFill>
              <a:cs typeface="+mn-cs"/>
            </a:endParaRPr>
          </a:p>
          <a:p>
            <a:pPr>
              <a:spcBef>
                <a:spcPct val="20000"/>
              </a:spcBef>
            </a:pPr>
            <a:endParaRPr lang="en-US" altLang="en-US" sz="1600" dirty="0">
              <a:solidFill>
                <a:srgbClr val="000090"/>
              </a:solidFill>
              <a:cs typeface="+mn-cs"/>
            </a:endParaRPr>
          </a:p>
          <a:p>
            <a:pPr>
              <a:spcBef>
                <a:spcPct val="20000"/>
              </a:spcBef>
            </a:pPr>
            <a:endParaRPr lang="en-US" altLang="en-US" sz="1600" b="0" dirty="0">
              <a:solidFill>
                <a:srgbClr val="000000"/>
              </a:solidFill>
              <a:cs typeface="+mn-cs"/>
            </a:endParaRPr>
          </a:p>
        </p:txBody>
      </p:sp>
      <p:sp>
        <p:nvSpPr>
          <p:cNvPr id="437254" name="Rectangle 4"/>
          <p:cNvSpPr>
            <a:spLocks noChangeArrowheads="1"/>
          </p:cNvSpPr>
          <p:nvPr/>
        </p:nvSpPr>
        <p:spPr bwMode="auto">
          <a:xfrm>
            <a:off x="148971" y="6414250"/>
            <a:ext cx="4121150" cy="368300"/>
          </a:xfrm>
          <a:prstGeom prst="rect">
            <a:avLst/>
          </a:prstGeom>
          <a:solidFill>
            <a:schemeClr val="tx1"/>
          </a:solidFill>
          <a:ln>
            <a:noFill/>
          </a:ln>
          <a:extLst/>
        </p:spPr>
        <p:txBody>
          <a:bodyPr wrap="none">
            <a:spAutoFit/>
          </a:bodyPr>
          <a:lstStyle/>
          <a:p>
            <a:pPr defTabSz="457200" fontAlgn="auto">
              <a:spcBef>
                <a:spcPts val="0"/>
              </a:spcBef>
              <a:spcAft>
                <a:spcPts val="0"/>
              </a:spcAft>
              <a:defRPr/>
            </a:pPr>
            <a:r>
              <a:rPr lang="en-US" sz="1800" dirty="0">
                <a:solidFill>
                  <a:prstClr val="white"/>
                </a:solidFill>
                <a:latin typeface="Calibri"/>
                <a:ea typeface="ＭＳ Ｐゴシック" charset="-128"/>
                <a:cs typeface="+mn-cs"/>
              </a:rPr>
              <a:t>Hiring Postdocs. See </a:t>
            </a:r>
            <a:r>
              <a:rPr lang="en-US" sz="1800" dirty="0" err="1">
                <a:solidFill>
                  <a:prstClr val="white"/>
                </a:solidFill>
                <a:latin typeface="Calibri"/>
                <a:ea typeface="ＭＳ Ｐゴシック" charset="-128"/>
                <a:cs typeface="+mn-cs"/>
              </a:rPr>
              <a:t>gersteinlab.org</a:t>
            </a:r>
            <a:r>
              <a:rPr lang="en-US" sz="1800" dirty="0">
                <a:solidFill>
                  <a:prstClr val="white"/>
                </a:solidFill>
                <a:latin typeface="Calibri"/>
                <a:ea typeface="ＭＳ Ｐゴシック" charset="-128"/>
                <a:cs typeface="+mn-cs"/>
              </a:rPr>
              <a:t>/jobs </a:t>
            </a:r>
          </a:p>
        </p:txBody>
      </p:sp>
      <p:sp>
        <p:nvSpPr>
          <p:cNvPr id="12" name="Rectangle 6"/>
          <p:cNvSpPr>
            <a:spLocks noChangeArrowheads="1"/>
          </p:cNvSpPr>
          <p:nvPr/>
        </p:nvSpPr>
        <p:spPr bwMode="auto">
          <a:xfrm>
            <a:off x="148971" y="0"/>
            <a:ext cx="2234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000" b="0" dirty="0">
                <a:solidFill>
                  <a:prstClr val="black"/>
                </a:solidFill>
                <a:latin typeface="Calibri"/>
                <a:ea typeface="ＭＳ Ｐゴシック" charset="-128"/>
                <a:cs typeface="+mn-cs"/>
              </a:rPr>
              <a:t>Acknowledgements</a:t>
            </a:r>
          </a:p>
        </p:txBody>
      </p:sp>
      <p:sp>
        <p:nvSpPr>
          <p:cNvPr id="460806" name="TextBox 2"/>
          <p:cNvSpPr txBox="1">
            <a:spLocks noChangeArrowheads="1"/>
          </p:cNvSpPr>
          <p:nvPr/>
        </p:nvSpPr>
        <p:spPr bwMode="auto">
          <a:xfrm>
            <a:off x="148971" y="5958845"/>
            <a:ext cx="3711575" cy="368300"/>
          </a:xfrm>
          <a:prstGeom prst="rect">
            <a:avLst/>
          </a:prstGeom>
          <a:solidFill>
            <a:schemeClr val="bg1"/>
          </a:solidFill>
          <a:ln w="9525">
            <a:solidFill>
              <a:srgbClr val="0D0D0D"/>
            </a:solidFill>
            <a:miter lim="800000"/>
            <a:headEnd/>
            <a:tailEnd/>
          </a:ln>
        </p:spPr>
        <p:txBody>
          <a:bodyPr wrap="none">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prstClr val="black"/>
                </a:solidFill>
                <a:latin typeface="Calibri" charset="0"/>
                <a:cs typeface="+mn-cs"/>
              </a:rPr>
              <a:t>SV.gersteinlab.org + Pseudogene.org</a:t>
            </a:r>
          </a:p>
        </p:txBody>
      </p:sp>
      <p:pic>
        <p:nvPicPr>
          <p:cNvPr id="2" name="Picture 1"/>
          <p:cNvPicPr>
            <a:picLocks noChangeAspect="1"/>
          </p:cNvPicPr>
          <p:nvPr/>
        </p:nvPicPr>
        <p:blipFill>
          <a:blip r:embed="rId2"/>
          <a:stretch>
            <a:fillRect/>
          </a:stretch>
        </p:blipFill>
        <p:spPr>
          <a:xfrm>
            <a:off x="5877877" y="12575"/>
            <a:ext cx="3266123" cy="6858000"/>
          </a:xfrm>
          <a:prstGeom prst="rect">
            <a:avLst/>
          </a:prstGeom>
        </p:spPr>
      </p:pic>
    </p:spTree>
    <p:extLst>
      <p:ext uri="{BB962C8B-B14F-4D97-AF65-F5344CB8AC3E}">
        <p14:creationId xmlns:p14="http://schemas.microsoft.com/office/powerpoint/2010/main" val="4227370077"/>
      </p:ext>
    </p:extLst>
  </p:cSld>
  <p:clrMapOvr>
    <a:masterClrMapping/>
  </p:clrMapOvr>
  <p:transition xmlns:p14="http://schemas.microsoft.com/office/powerpoint/2010/main" spd="slow" advTm="47385"/>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92</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93</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94</a:t>
            </a:fld>
            <a:endParaRPr sz="1800">
              <a:solidFill>
                <a:srgbClr val="000000"/>
              </a:solidFill>
              <a:latin typeface="Calibri"/>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95</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96</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21"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98</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753397" y="2829491"/>
            <a:ext cx="1996453" cy="288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7" name="Shape 15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99</a:t>
            </a:fld>
            <a:endParaRP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7" name="Shape 1527"/>
          <p:cNvSpPr/>
          <p:nvPr/>
        </p:nvSpPr>
        <p:spPr>
          <a:xfrm>
            <a:off x="7620000" y="38468"/>
            <a:ext cx="1066800" cy="2888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400" b="1">
                <a:solidFill>
                  <a:srgbClr val="FFFFFF"/>
                </a:solidFill>
              </a:defRPr>
            </a:lvl1pPr>
          </a:lstStyle>
          <a:p>
            <a:pPr fontAlgn="auto">
              <a:spcBef>
                <a:spcPts val="0"/>
              </a:spcBef>
              <a:spcAft>
                <a:spcPts val="0"/>
              </a:spcAft>
              <a:defRPr sz="1800" b="0">
                <a:solidFill>
                  <a:srgbClr val="000000"/>
                </a:solidFill>
              </a:defRPr>
            </a:pPr>
            <a:r>
              <a:rPr kern="0">
                <a:latin typeface="Arial"/>
                <a:ea typeface="Arial"/>
                <a:cs typeface="Arial"/>
                <a:sym typeface="Arial"/>
              </a:rPr>
              <a:t>9</a:t>
            </a:r>
          </a:p>
        </p:txBody>
      </p:sp>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53.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54.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5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9.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6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2.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5.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8.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9.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71.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7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3.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74.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5.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6.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7.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8.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9.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81.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82.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83.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84.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85.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6.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7.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8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9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9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9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9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95.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96.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97.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98.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99.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00.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801.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802.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126251</TotalTime>
  <Words>10051</Words>
  <Application>Microsoft Macintosh PowerPoint</Application>
  <PresentationFormat>Letter Paper (8.5x11 in)</PresentationFormat>
  <Paragraphs>1794</Paragraphs>
  <Slides>135</Slides>
  <Notes>65</Notes>
  <HiddenSlides>0</HiddenSlides>
  <MMClips>0</MMClips>
  <ScaleCrop>false</ScaleCrop>
  <HeadingPairs>
    <vt:vector size="6" baseType="variant">
      <vt:variant>
        <vt:lpstr>Theme</vt:lpstr>
      </vt:variant>
      <vt:variant>
        <vt:i4>88</vt:i4>
      </vt:variant>
      <vt:variant>
        <vt:lpstr>Embedded OLE Servers</vt:lpstr>
      </vt:variant>
      <vt:variant>
        <vt:i4>3</vt:i4>
      </vt:variant>
      <vt:variant>
        <vt:lpstr>Slide Titles</vt:lpstr>
      </vt:variant>
      <vt:variant>
        <vt:i4>135</vt:i4>
      </vt:variant>
    </vt:vector>
  </HeadingPairs>
  <TitlesOfParts>
    <vt:vector size="226"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15_Office Theme</vt:lpstr>
      <vt:lpstr>34_Default Design</vt:lpstr>
      <vt:lpstr>17_template</vt:lpstr>
      <vt:lpstr>18_template</vt:lpstr>
      <vt:lpstr>19_template</vt:lpstr>
      <vt:lpstr>Default</vt:lpstr>
      <vt:lpstr>5_Office Theme</vt:lpstr>
      <vt:lpstr>20_template</vt:lpstr>
      <vt:lpstr>21_template</vt:lpstr>
      <vt:lpstr>36_Default Design</vt:lpstr>
      <vt:lpstr>8_Office Theme</vt:lpstr>
      <vt:lpstr>10_Office Theme</vt:lpstr>
      <vt:lpstr>11_Office Theme</vt:lpstr>
      <vt:lpstr>12_Office Theme</vt:lpstr>
      <vt:lpstr>22_template</vt:lpstr>
      <vt:lpstr>13_Office Theme</vt:lpstr>
      <vt:lpstr>2_Default Design</vt:lpstr>
      <vt:lpstr>Image</vt:lpstr>
      <vt:lpstr>Worksheet</vt:lpstr>
      <vt:lpstr>Equation</vt:lpstr>
      <vt:lpstr>PowerPoint Presentation</vt:lpstr>
      <vt:lpstr>How might we annotate a human text?</vt:lpstr>
      <vt:lpstr>Non-coding Annotations: Overview</vt:lpstr>
      <vt:lpstr>Importance of  Dark Matter of the Genome</vt:lpstr>
      <vt:lpstr>PowerPoint Presentation</vt:lpstr>
      <vt:lpstr>Comparative ENCODE Functional Genomics Resource (EncodeProject.org/modENCODE.org)</vt:lpstr>
      <vt:lpstr>PowerPoint Presentation</vt:lpstr>
      <vt:lpstr>PowerPoint Presentation</vt:lpstr>
      <vt:lpstr>PowerPoint Presentation</vt:lpstr>
      <vt:lpstr>Applications of Machine Learning for  Comparing Transcriptomes of Distant Organisms</vt:lpstr>
      <vt:lpstr>Protein-coding gene counts in worm, fly &amp; human have stabilized &amp; have remained fairly constant</vt:lpstr>
      <vt:lpstr>Signal Processing: Normalizing Signal and Finding Initial Annotation Blocks ("Hits")</vt:lpstr>
      <vt:lpstr>A Starting Point: Noisy Raw Signal from Tiling Arrays (Transcription)</vt:lpstr>
      <vt:lpstr>Specific &amp; Non-specific Cross-Hyb.</vt:lpstr>
      <vt:lpstr>Non-Specific Cross Hyb. (Sequence Effects)</vt:lpstr>
      <vt:lpstr>Creation of Standardized Datasets for Quantifying Effect of Mismatches</vt:lpstr>
      <vt:lpstr>Creation of Standardized Datasets for Quantifying Effect of Mismatches</vt:lpstr>
      <vt:lpstr>Observing Non-specific Cross-hyb. (Probe sequence effects)</vt:lpstr>
      <vt:lpstr>Quantile Normalization</vt:lpstr>
      <vt:lpstr>Iterated Quantile Normalization to Correct for  Non-specific Cross-hyb.</vt:lpstr>
      <vt:lpstr>Measuring Specific Cross-Hyb</vt:lpstr>
      <vt:lpstr>Measuring Specific Cross-Hyb</vt:lpstr>
      <vt:lpstr>Proof of principle test to “exploit” this</vt:lpstr>
      <vt:lpstr>Nearest Nbr Search on Virtual Tiling</vt:lpstr>
      <vt:lpstr>Agreement between predicted tile expression profile and actual one</vt:lpstr>
      <vt:lpstr>Very Strong ROC Curve: Most genes are accurately detected using  nearest-neighbor features' signals  </vt:lpstr>
      <vt:lpstr>Annotating a single type of signal on a large-scale: Clustering and Classifying Un-annotated Transcription  (TARs)</vt:lpstr>
      <vt:lpstr>PowerPoint Presentation</vt:lpstr>
      <vt:lpstr>DART Classification System</vt:lpstr>
      <vt:lpstr>More Developed Annotation: Clustering and Classifying Blocks of Un-annotated Transcription into larger units</vt:lpstr>
      <vt:lpstr>PowerPoint Presentation</vt:lpstr>
      <vt:lpstr>PowerPoint Presentation</vt:lpstr>
      <vt:lpstr>PowerPoint Presentation</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Human Genome Analysis – SVs &amp; Pseudogenes, Tricky but Crucial Genomic Features, Targeted by Long-read Sequencing: Current Short-read Results &amp; Future Prospects</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Human Genome Analysis – SVs &amp; Pseudogenes, Tricky but Crucial Genomic Features, Targeted by Long-read Sequencing: Current Short-read Results &amp; Future Prospects</vt:lpstr>
      <vt:lpstr>Fixed Genomic Variation</vt:lpstr>
      <vt:lpstr>Polymorphic Genomic Variation</vt:lpstr>
      <vt:lpstr>In comparison to other genomic elements, pseudogenes tend to overlap SVs </vt:lpstr>
      <vt:lpstr>PowerPoint Presentation</vt:lpstr>
      <vt:lpstr>Pseudogenes &amp; CNVs</vt:lpstr>
      <vt:lpstr>Human Genome Analysis – SVs &amp; Pseudogenes, Tricky but Crucial Genomic Features, Targeted by Long-read Sequencing: Current Short-read Results &amp; Future Prospects</vt:lpstr>
      <vt:lpstr>Retroduplication variation (RDV)</vt:lpstr>
      <vt:lpstr>PowerPoint Presentation</vt:lpstr>
      <vt:lpstr>A typical individual (NA12878) with  10 validated retrodups  (by RD &amp; PCR)</vt:lpstr>
      <vt:lpstr>PowerPoint Presentation</vt:lpstr>
      <vt:lpstr>Hypothesis: retrotransposition is coupled to cell division (in germline)</vt:lpstr>
      <vt:lpstr>Human Genome Analysis – SVs &amp; Pseudogenes, Tricky but Crucial Genomic Features, Targeted by Long-read Sequencing: Current Short-read Results &amp; Future Prospects</vt:lpstr>
      <vt:lpstr>Examples &amp; speculation on the function of pseudogene ncRNAs:  Regulating their parents</vt:lpstr>
      <vt:lpstr>Pseudogene Transcription:  interesting but tricky to ascertain</vt:lpstr>
      <vt:lpstr>Pseudogene Activity</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Number of pseudogenes for each glycolytic enzyme</vt:lpstr>
      <vt:lpstr>Number of pseudogenes for each glycolytic enzyme</vt:lpstr>
      <vt:lpstr>PowerPoint Presentation</vt:lpstr>
      <vt:lpstr>Dating of GAPDH pseudogenes, highlights their creation ~50 Mya</vt:lpstr>
      <vt:lpstr>Human Genome Analysis: Classic Approach v Future Direction</vt:lpstr>
      <vt:lpstr>IncRNA: Identification of many candidate ncRNAs through evidence integration</vt:lpstr>
      <vt:lpstr>Pseudogene Transcription</vt:lpstr>
      <vt:lpstr>Partial Pseudogene Activity</vt:lpstr>
      <vt:lpstr>Signatures of Selection on Some Pseudogenes</vt:lpstr>
      <vt:lpstr>Partial Activity for ~2.5K Pseudogenes</vt:lpstr>
      <vt:lpstr>Examples &amp; speculation on the function of pseudogene ncRNAs:  Regulating their parents</vt:lpstr>
      <vt:lpstr>Human Genome Analysis: Classic Approach v Future Direction</vt:lpstr>
      <vt:lpstr>76 Unitary pseudogenes</vt:lpstr>
      <vt:lpstr>11 Polymorphic pseudogenes:  Ex of SerpinB11</vt:lpstr>
      <vt:lpstr>LOF variants : creation of “pseudogenes” from annotated genes</vt:lpstr>
      <vt:lpstr>Human Genome Analysis – SVs &amp; Pseudogenes, Tricky but Crucial Genomic Features, Targeted by Long-read Sequencing: Current Short-read Results &amp; Future Prospects</vt:lpstr>
      <vt:lpstr>Human Genome Analysis – SVs &amp; Pseudogenes, Tricky but Crucial Genomic Features, Targeted by Long-read Sequencing: Current Short-read Results &amp; Future Prospects</vt:lpstr>
      <vt:lpstr>PowerPoint Presentation</vt:lpstr>
      <vt:lpstr>PowerPoint Presentation</vt:lpstr>
      <vt:lpstr>Applications of Machine Learning for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ncRNAs associated with modules</vt:lpstr>
      <vt:lpstr>Conserved modules exhibit canonical hourglass behavior</vt:lpstr>
      <vt:lpstr>Hourglass Behavior</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Doing a Model with TFs:  Positive and negative regulators from correlating TF signal at TSS with gene expression</vt:lpstr>
      <vt:lpstr>Predictor v2:  2-levels, now with TFs</vt:lpstr>
      <vt:lpstr>Human Results</vt:lpstr>
      <vt:lpstr>Models Illuminates Different Regions of Influence for TFs vs HMs</vt:lpstr>
      <vt:lpstr>TF model accuracy only needs a small number of TFs for high accuracy (&gt;90%)</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1940</cp:revision>
  <cp:lastPrinted>2014-08-18T04:29:34Z</cp:lastPrinted>
  <dcterms:created xsi:type="dcterms:W3CDTF">2010-09-06T09:08:38Z</dcterms:created>
  <dcterms:modified xsi:type="dcterms:W3CDTF">2016-05-22T17:45:50Z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