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Override1.xml" ContentType="application/vnd.openxmlformats-officedocument.themeOverrid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charts/chart3.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theme/themeOverride5.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Override6.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7.xml" ContentType="application/vnd.openxmlformats-officedocument.themeOverr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7.xml" ContentType="application/vnd.openxmlformats-officedocument.presentationml.notesSlide+xml"/>
  <Override PartName="/ppt/theme/themeOverride8.xml" ContentType="application/vnd.openxmlformats-officedocument.themeOverr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8.xml" ContentType="application/vnd.openxmlformats-officedocument.presentationml.notesSlide+xml"/>
  <Override PartName="/ppt/theme/themeOverride9.xml" ContentType="application/vnd.openxmlformats-officedocument.themeOverr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0.xml" ContentType="application/vnd.openxmlformats-officedocument.themeOverr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4.bin" ContentType="application/vnd.openxmlformats-officedocument.oleObject"/>
  <Override PartName="/ppt/notesSlides/notesSlide37.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theme/themeOverride11.xml" ContentType="application/vnd.openxmlformats-officedocument.themeOverr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8.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39.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40.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41.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2.xml" ContentType="application/vnd.openxmlformats-officedocument.themeOverr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Override13.xml" ContentType="application/vnd.openxmlformats-officedocument.themeOverr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0278" r:id="rId1"/>
    <p:sldMasterId id="2147503806" r:id="rId2"/>
    <p:sldMasterId id="2147504018" r:id="rId3"/>
    <p:sldMasterId id="2147504068" r:id="rId4"/>
    <p:sldMasterId id="2147504074" r:id="rId5"/>
    <p:sldMasterId id="2147504088" r:id="rId6"/>
    <p:sldMasterId id="2147504113" r:id="rId7"/>
    <p:sldMasterId id="2147504117" r:id="rId8"/>
  </p:sldMasterIdLst>
  <p:notesMasterIdLst>
    <p:notesMasterId r:id="rId106"/>
  </p:notesMasterIdLst>
  <p:handoutMasterIdLst>
    <p:handoutMasterId r:id="rId107"/>
  </p:handoutMasterIdLst>
  <p:sldIdLst>
    <p:sldId id="837" r:id="rId9"/>
    <p:sldId id="980" r:id="rId10"/>
    <p:sldId id="1097" r:id="rId11"/>
    <p:sldId id="1098" r:id="rId12"/>
    <p:sldId id="1099" r:id="rId13"/>
    <p:sldId id="1100" r:id="rId14"/>
    <p:sldId id="1101" r:id="rId15"/>
    <p:sldId id="1102" r:id="rId16"/>
    <p:sldId id="1104" r:id="rId17"/>
    <p:sldId id="1105" r:id="rId18"/>
    <p:sldId id="1106" r:id="rId19"/>
    <p:sldId id="1107" r:id="rId20"/>
    <p:sldId id="1108" r:id="rId21"/>
    <p:sldId id="1109" r:id="rId22"/>
    <p:sldId id="1110" r:id="rId23"/>
    <p:sldId id="1111" r:id="rId24"/>
    <p:sldId id="1103" r:id="rId25"/>
    <p:sldId id="1112" r:id="rId26"/>
    <p:sldId id="1016" r:id="rId27"/>
    <p:sldId id="1017" r:id="rId28"/>
    <p:sldId id="872" r:id="rId29"/>
    <p:sldId id="873" r:id="rId30"/>
    <p:sldId id="874" r:id="rId31"/>
    <p:sldId id="981" r:id="rId32"/>
    <p:sldId id="983" r:id="rId33"/>
    <p:sldId id="984" r:id="rId34"/>
    <p:sldId id="1116" r:id="rId35"/>
    <p:sldId id="1117" r:id="rId36"/>
    <p:sldId id="1118" r:id="rId37"/>
    <p:sldId id="982" r:id="rId38"/>
    <p:sldId id="1018" r:id="rId39"/>
    <p:sldId id="1088" r:id="rId40"/>
    <p:sldId id="985" r:id="rId41"/>
    <p:sldId id="986" r:id="rId42"/>
    <p:sldId id="987" r:id="rId43"/>
    <p:sldId id="988" r:id="rId44"/>
    <p:sldId id="989" r:id="rId45"/>
    <p:sldId id="1096" r:id="rId46"/>
    <p:sldId id="992" r:id="rId47"/>
    <p:sldId id="993" r:id="rId48"/>
    <p:sldId id="994" r:id="rId49"/>
    <p:sldId id="995" r:id="rId50"/>
    <p:sldId id="996" r:id="rId51"/>
    <p:sldId id="997" r:id="rId52"/>
    <p:sldId id="1113" r:id="rId53"/>
    <p:sldId id="1114" r:id="rId54"/>
    <p:sldId id="1115" r:id="rId55"/>
    <p:sldId id="1089" r:id="rId56"/>
    <p:sldId id="890" r:id="rId57"/>
    <p:sldId id="790" r:id="rId58"/>
    <p:sldId id="876" r:id="rId59"/>
    <p:sldId id="877" r:id="rId60"/>
    <p:sldId id="878" r:id="rId61"/>
    <p:sldId id="903" r:id="rId62"/>
    <p:sldId id="1090" r:id="rId63"/>
    <p:sldId id="998" r:id="rId64"/>
    <p:sldId id="1012" r:id="rId65"/>
    <p:sldId id="1004" r:id="rId66"/>
    <p:sldId id="1006" r:id="rId67"/>
    <p:sldId id="1007" r:id="rId68"/>
    <p:sldId id="1022" r:id="rId69"/>
    <p:sldId id="1021" r:id="rId70"/>
    <p:sldId id="1091" r:id="rId71"/>
    <p:sldId id="1000" r:id="rId72"/>
    <p:sldId id="1048" r:id="rId73"/>
    <p:sldId id="1051" r:id="rId74"/>
    <p:sldId id="1055" r:id="rId75"/>
    <p:sldId id="1059" r:id="rId76"/>
    <p:sldId id="1060" r:id="rId77"/>
    <p:sldId id="1083" r:id="rId78"/>
    <p:sldId id="1084" r:id="rId79"/>
    <p:sldId id="1085" r:id="rId80"/>
    <p:sldId id="1086" r:id="rId81"/>
    <p:sldId id="1087" r:id="rId82"/>
    <p:sldId id="1092" r:id="rId83"/>
    <p:sldId id="408" r:id="rId84"/>
    <p:sldId id="484" r:id="rId85"/>
    <p:sldId id="805" r:id="rId86"/>
    <p:sldId id="862" r:id="rId87"/>
    <p:sldId id="864" r:id="rId88"/>
    <p:sldId id="865" r:id="rId89"/>
    <p:sldId id="1020" r:id="rId90"/>
    <p:sldId id="1093" r:id="rId91"/>
    <p:sldId id="1024" r:id="rId92"/>
    <p:sldId id="1025" r:id="rId93"/>
    <p:sldId id="1026" r:id="rId94"/>
    <p:sldId id="1027" r:id="rId95"/>
    <p:sldId id="910" r:id="rId96"/>
    <p:sldId id="1028" r:id="rId97"/>
    <p:sldId id="912" r:id="rId98"/>
    <p:sldId id="913" r:id="rId99"/>
    <p:sldId id="915" r:id="rId100"/>
    <p:sldId id="1023" r:id="rId101"/>
    <p:sldId id="1094" r:id="rId102"/>
    <p:sldId id="1095" r:id="rId103"/>
    <p:sldId id="1014" r:id="rId104"/>
    <p:sldId id="1039" r:id="rId105"/>
  </p:sldIdLst>
  <p:sldSz cx="9144000" cy="6858000" type="screen4x3"/>
  <p:notesSz cx="6858000" cy="9144000"/>
  <p:defaultTextStyle>
    <a:defPPr>
      <a:defRPr lang="en-US"/>
    </a:defPPr>
    <a:lvl1pPr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0B2"/>
    <a:srgbClr val="0066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224" y="-68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slide" Target="slides/slide95.xml"/><Relationship Id="rId104" Type="http://schemas.openxmlformats.org/officeDocument/2006/relationships/slide" Target="slides/slide96.xml"/><Relationship Id="rId105" Type="http://schemas.openxmlformats.org/officeDocument/2006/relationships/slide" Target="slides/slide97.xml"/><Relationship Id="rId106" Type="http://schemas.openxmlformats.org/officeDocument/2006/relationships/notesMaster" Target="notesMasters/notesMaster1.xml"/><Relationship Id="rId107"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110" Type="http://schemas.openxmlformats.org/officeDocument/2006/relationships/viewProps" Target="viewProps.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00" Type="http://schemas.openxmlformats.org/officeDocument/2006/relationships/slide" Target="slides/slide92.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perspective val="3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ln>
              <a:solidFill>
                <a:schemeClr val="tx1"/>
              </a:solidFill>
            </a:ln>
            <a:effectLst/>
          </c:spPr>
          <c:dPt>
            <c:idx val="0"/>
            <c:bubble3D val="0"/>
            <c:spPr>
              <a:solidFill>
                <a:schemeClr val="accent6">
                  <a:lumMod val="60000"/>
                  <a:lumOff val="40000"/>
                </a:schemeClr>
              </a:solidFill>
              <a:ln>
                <a:solidFill>
                  <a:schemeClr val="tx1"/>
                </a:solidFill>
              </a:ln>
              <a:effectLst/>
            </c:spPr>
          </c:dPt>
          <c:dPt>
            <c:idx val="1"/>
            <c:bubble3D val="0"/>
            <c:spPr>
              <a:solidFill>
                <a:srgbClr val="33729E"/>
              </a:solidFill>
              <a:ln>
                <a:solidFill>
                  <a:schemeClr val="tx1"/>
                </a:solidFill>
              </a:ln>
              <a:effectLst/>
            </c:spPr>
          </c:dPt>
          <c:val>
            <c:numRef>
              <c:f>Sheet1!$B$9:$B$10</c:f>
              <c:numCache>
                <c:formatCode>General</c:formatCode>
                <c:ptCount val="2"/>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325"/>
      <c:rAngAx val="0"/>
      <c:perspective val="3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effectLst/>
          </c:spPr>
          <c:dPt>
            <c:idx val="0"/>
            <c:bubble3D val="0"/>
            <c:spPr>
              <a:solidFill>
                <a:srgbClr val="33729E"/>
              </a:solidFill>
              <a:effectLst/>
            </c:spPr>
          </c:dPt>
          <c:dPt>
            <c:idx val="1"/>
            <c:bubble3D val="0"/>
            <c:spPr>
              <a:solidFill>
                <a:schemeClr val="accent6">
                  <a:lumMod val="40000"/>
                  <a:lumOff val="60000"/>
                </a:schemeClr>
              </a:solidFill>
              <a:effectLst/>
            </c:spPr>
          </c:dPt>
          <c:val>
            <c:numRef>
              <c:f>Sheet1!$B$9:$B$10</c:f>
              <c:numCache>
                <c:formatCode>General</c:formatCode>
                <c:ptCount val="2"/>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perspective val="3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c:spPr>
          <c:dPt>
            <c:idx val="0"/>
            <c:bubble3D val="0"/>
            <c:spPr>
              <a:solidFill>
                <a:schemeClr val="accent6">
                  <a:lumMod val="40000"/>
                  <a:lumOff val="60000"/>
                </a:schemeClr>
              </a:solidFill>
            </c:spPr>
          </c:dPt>
          <c:dPt>
            <c:idx val="1"/>
            <c:bubble3D val="0"/>
            <c:spPr>
              <a:solidFill>
                <a:srgbClr val="33729E"/>
              </a:solidFill>
            </c:spPr>
          </c:dPt>
          <c:val>
            <c:numRef>
              <c:f>Sheet1!$B$9:$B$10</c:f>
              <c:numCache>
                <c:formatCode>General</c:formatCode>
                <c:ptCount val="2"/>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14.emf"/><Relationship Id="rId1" Type="http://schemas.openxmlformats.org/officeDocument/2006/relationships/image" Target="../media/image115.emf"/><Relationship Id="rId2" Type="http://schemas.openxmlformats.org/officeDocument/2006/relationships/image" Target="../media/image1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D7291B58-A5F0-D645-B2BF-2E4CB8333C4B}" type="datetimeFigureOut">
              <a:rPr lang="en-US"/>
              <a:pPr>
                <a:defRPr/>
              </a:pPr>
              <a:t>5/22/16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FAD44BDB-1F1F-5048-93AC-B379957EDB2C}" type="slidenum">
              <a:rPr lang="en-US"/>
              <a:pPr>
                <a:defRPr/>
              </a:pPr>
              <a:t>‹#›</a:t>
            </a:fld>
            <a:endParaRPr lang="en-US"/>
          </a:p>
        </p:txBody>
      </p:sp>
    </p:spTree>
    <p:extLst>
      <p:ext uri="{BB962C8B-B14F-4D97-AF65-F5344CB8AC3E}">
        <p14:creationId xmlns:p14="http://schemas.microsoft.com/office/powerpoint/2010/main" val="3942921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F7DB1320-FB87-6F41-8F93-AFEEDF10B6D2}" type="datetimeFigureOut">
              <a:rPr lang="en-US"/>
              <a:pPr>
                <a:defRPr/>
              </a:pPr>
              <a:t>5/22/16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EED32E36-293B-EF42-84C9-1D25EFCD21DF}" type="slidenum">
              <a:rPr lang="en-US"/>
              <a:pPr>
                <a:defRPr/>
              </a:pPr>
              <a:t>‹#›</a:t>
            </a:fld>
            <a:endParaRPr lang="en-US"/>
          </a:p>
        </p:txBody>
      </p:sp>
    </p:spTree>
    <p:extLst>
      <p:ext uri="{BB962C8B-B14F-4D97-AF65-F5344CB8AC3E}">
        <p14:creationId xmlns:p14="http://schemas.microsoft.com/office/powerpoint/2010/main" val="1665771168"/>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4245" algn="l" defTabSz="456846" rtl="0" eaLnBrk="1" latinLnBrk="0" hangingPunct="1">
      <a:defRPr sz="1200" kern="1200">
        <a:solidFill>
          <a:schemeClr val="tx1"/>
        </a:solidFill>
        <a:latin typeface="+mn-lt"/>
        <a:ea typeface="+mn-ea"/>
        <a:cs typeface="+mn-cs"/>
      </a:defRPr>
    </a:lvl6pPr>
    <a:lvl7pPr marL="2741098" algn="l" defTabSz="456846" rtl="0" eaLnBrk="1" latinLnBrk="0" hangingPunct="1">
      <a:defRPr sz="1200" kern="1200">
        <a:solidFill>
          <a:schemeClr val="tx1"/>
        </a:solidFill>
        <a:latin typeface="+mn-lt"/>
        <a:ea typeface="+mn-ea"/>
        <a:cs typeface="+mn-cs"/>
      </a:defRPr>
    </a:lvl7pPr>
    <a:lvl8pPr marL="3197941" algn="l" defTabSz="456846" rtl="0" eaLnBrk="1" latinLnBrk="0" hangingPunct="1">
      <a:defRPr sz="1200" kern="1200">
        <a:solidFill>
          <a:schemeClr val="tx1"/>
        </a:solidFill>
        <a:latin typeface="+mn-lt"/>
        <a:ea typeface="+mn-ea"/>
        <a:cs typeface="+mn-cs"/>
      </a:defRPr>
    </a:lvl8pPr>
    <a:lvl9pPr marL="3654795" algn="l" defTabSz="4568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03" tIns="48752" rIns="97503" bIns="48752" anchor="b"/>
          <a:lstStyle>
            <a:lvl1pPr defTabSz="1023938" eaLnBrk="0" hangingPunct="0">
              <a:defRPr sz="2400">
                <a:solidFill>
                  <a:schemeClr val="tx1"/>
                </a:solidFill>
                <a:latin typeface="Calibri" charset="0"/>
                <a:ea typeface="ＭＳ Ｐゴシック" charset="0"/>
                <a:cs typeface="ＭＳ Ｐゴシック" charset="0"/>
              </a:defRPr>
            </a:lvl1pPr>
            <a:lvl2pPr marL="742950" indent="-285750" defTabSz="1023938" eaLnBrk="0" hangingPunct="0">
              <a:defRPr sz="2400">
                <a:solidFill>
                  <a:schemeClr val="tx1"/>
                </a:solidFill>
                <a:latin typeface="Calibri" charset="0"/>
                <a:ea typeface="ＭＳ Ｐゴシック" charset="0"/>
              </a:defRPr>
            </a:lvl2pPr>
            <a:lvl3pPr marL="1143000" indent="-228600" defTabSz="1023938" eaLnBrk="0" hangingPunct="0">
              <a:defRPr sz="2400">
                <a:solidFill>
                  <a:schemeClr val="tx1"/>
                </a:solidFill>
                <a:latin typeface="Calibri" charset="0"/>
                <a:ea typeface="ＭＳ Ｐゴシック" charset="0"/>
              </a:defRPr>
            </a:lvl3pPr>
            <a:lvl4pPr marL="1600200" indent="-228600" defTabSz="1023938" eaLnBrk="0" hangingPunct="0">
              <a:defRPr sz="2400">
                <a:solidFill>
                  <a:schemeClr val="tx1"/>
                </a:solidFill>
                <a:latin typeface="Calibri" charset="0"/>
                <a:ea typeface="ＭＳ Ｐゴシック" charset="0"/>
              </a:defRPr>
            </a:lvl4pPr>
            <a:lvl5pPr marL="2057400" indent="-228600" defTabSz="1023938" eaLnBrk="0" hangingPunct="0">
              <a:defRPr sz="2400">
                <a:solidFill>
                  <a:schemeClr val="tx1"/>
                </a:solidFill>
                <a:latin typeface="Calibri" charset="0"/>
                <a:ea typeface="ＭＳ Ｐゴシック" charset="0"/>
              </a:defRPr>
            </a:lvl5pPr>
            <a:lvl6pPr marL="2514600" indent="-228600" defTabSz="10239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0239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0239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023938" eaLnBrk="0" fontAlgn="base" hangingPunct="0">
              <a:spcBef>
                <a:spcPct val="0"/>
              </a:spcBef>
              <a:spcAft>
                <a:spcPct val="0"/>
              </a:spcAft>
              <a:defRPr sz="2400">
                <a:solidFill>
                  <a:schemeClr val="tx1"/>
                </a:solidFill>
                <a:latin typeface="Calibri" charset="0"/>
                <a:ea typeface="ＭＳ Ｐゴシック" charset="0"/>
              </a:defRPr>
            </a:lvl9pPr>
          </a:lstStyle>
          <a:p>
            <a:pPr algn="r"/>
            <a:fld id="{38FF2EE7-6DCC-A242-AEEF-FE83CDB64265}" type="slidenum">
              <a:rPr lang="en-US" sz="1300">
                <a:solidFill>
                  <a:srgbClr val="000000"/>
                </a:solidFill>
                <a:latin typeface="Arial" charset="0"/>
              </a:rPr>
              <a:pPr algn="r"/>
              <a:t>1</a:t>
            </a:fld>
            <a:endParaRPr lang="en-US" sz="1300">
              <a:solidFill>
                <a:srgbClr val="000000"/>
              </a:solidFill>
              <a:latin typeface="Arial" charset="0"/>
            </a:endParaRPr>
          </a:p>
        </p:txBody>
      </p:sp>
      <p:sp>
        <p:nvSpPr>
          <p:cNvPr id="89090" name="Rectangle 2"/>
          <p:cNvSpPr>
            <a:spLocks noGrp="1" noRot="1" noChangeAspect="1" noChangeArrowheads="1" noTextEdit="1"/>
          </p:cNvSpPr>
          <p:nvPr>
            <p:ph type="sldImg"/>
          </p:nvPr>
        </p:nvSpPr>
        <p:spPr bwMode="auto">
          <a:xfrm>
            <a:off x="1141413" y="685800"/>
            <a:ext cx="4573587"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5988" y="4346575"/>
            <a:ext cx="50260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88959" tIns="44480" rIns="88959" bIns="44480"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67310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673106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5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E02B569-546C-9247-9B5C-F4B654A04E00}" type="slidenum">
              <a:rPr lang="en-US" smtClean="0">
                <a:solidFill>
                  <a:prstClr val="black"/>
                </a:solidFill>
                <a:latin typeface="Calibri"/>
              </a:rPr>
              <a:pPr>
                <a:defRPr/>
              </a:pPr>
              <a:t>33</a:t>
            </a:fld>
            <a:endParaRPr lang="en-US" dirty="0">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6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F7E825B1-D03F-144F-A9BC-AC6C1297F6AE}" type="slidenum">
              <a:rPr lang="en-US" smtClean="0">
                <a:solidFill>
                  <a:prstClr val="black"/>
                </a:solidFill>
                <a:latin typeface="Calibri"/>
              </a:rPr>
              <a:pPr>
                <a:defRPr/>
              </a:pPr>
              <a:t>34</a:t>
            </a:fld>
            <a:endParaRPr lang="en-US" dirty="0">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8B9CB6AD-5B65-D64B-8E95-5347120C6A64}" type="slidenum">
              <a:rPr lang="en-US" smtClean="0">
                <a:solidFill>
                  <a:prstClr val="black"/>
                </a:solidFill>
                <a:latin typeface="Calibri"/>
              </a:rPr>
              <a:pPr>
                <a:defRPr/>
              </a:pPr>
              <a:t>35</a:t>
            </a:fld>
            <a:endParaRPr lang="en-US" dirty="0">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8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54A8EE85-BAE0-BB46-BFFA-53FDDDFDAC1E}" type="slidenum">
              <a:rPr lang="en-US" smtClean="0">
                <a:solidFill>
                  <a:prstClr val="black"/>
                </a:solidFill>
                <a:latin typeface="Calibri"/>
              </a:rPr>
              <a:pPr>
                <a:defRPr/>
              </a:pPr>
              <a:t>36</a:t>
            </a:fld>
            <a:endParaRPr lang="en-US" dirty="0">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9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39565C28-BF00-144F-B3A2-B41FCCB4DAB3}" type="slidenum">
              <a:rPr lang="en-US" smtClean="0">
                <a:solidFill>
                  <a:prstClr val="black"/>
                </a:solidFill>
                <a:latin typeface="Calibri"/>
              </a:rPr>
              <a:pPr>
                <a:defRPr/>
              </a:pPr>
              <a:t>37</a:t>
            </a:fld>
            <a:endParaRPr lang="en-US">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0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B8D6E7C-022A-F040-A8F2-7385CE8794C4}" type="slidenum">
              <a:rPr lang="en-US" smtClean="0">
                <a:solidFill>
                  <a:prstClr val="black"/>
                </a:solidFill>
                <a:latin typeface="Calibri"/>
              </a:rPr>
              <a:pPr>
                <a:defRPr/>
              </a:pPr>
              <a:t>38</a:t>
            </a:fld>
            <a:endParaRPr lang="en-US">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1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45FB140E-F191-E149-B43E-25BCC0902E99}" type="slidenum">
              <a:rPr lang="en-US" smtClean="0">
                <a:solidFill>
                  <a:prstClr val="black"/>
                </a:solidFill>
                <a:latin typeface="Calibri"/>
              </a:rPr>
              <a:pPr>
                <a:defRPr/>
              </a:pPr>
              <a:t>39</a:t>
            </a:fld>
            <a:endParaRPr lang="en-US">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2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de-DE">
              <a:latin typeface="Calibri" charset="0"/>
            </a:endParaRPr>
          </a:p>
        </p:txBody>
      </p:sp>
      <p:sp>
        <p:nvSpPr>
          <p:cNvPr id="4" name="Slide Number Placeholder 3"/>
          <p:cNvSpPr>
            <a:spLocks noGrp="1"/>
          </p:cNvSpPr>
          <p:nvPr>
            <p:ph type="sldNum" sz="quarter" idx="5"/>
          </p:nvPr>
        </p:nvSpPr>
        <p:spPr/>
        <p:txBody>
          <a:bodyPr/>
          <a:lstStyle/>
          <a:p>
            <a:pPr>
              <a:defRPr/>
            </a:pPr>
            <a:fld id="{34FDE697-1F50-8D48-9510-4D4E7623714B}" type="slidenum">
              <a:rPr lang="en-US" smtClean="0">
                <a:solidFill>
                  <a:prstClr val="black"/>
                </a:solidFill>
                <a:latin typeface="Calibri"/>
              </a:rPr>
              <a:pPr>
                <a:defRPr/>
              </a:pPr>
              <a:t>40</a:t>
            </a:fld>
            <a:endParaRPr 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p:cNvSpPr>
            <a:spLocks noGrp="1" noRot="1" noChangeAspect="1" noChangeArrowheads="1" noTextEdit="1"/>
          </p:cNvSpPr>
          <p:nvPr>
            <p:ph type="sldImg"/>
          </p:nvPr>
        </p:nvSpPr>
        <p:spPr>
          <a:xfrm>
            <a:off x="1348886" y="914713"/>
            <a:ext cx="4158673" cy="3135041"/>
          </a:xfrm>
          <a:solidFill>
            <a:srgbClr val="FFFFFF"/>
          </a:solidFill>
          <a:ln/>
        </p:spPr>
      </p:sp>
      <p:sp>
        <p:nvSpPr>
          <p:cNvPr id="70659" name="Text Box 2"/>
          <p:cNvSpPr>
            <a:spLocks noGrp="1" noChangeArrowheads="1"/>
          </p:cNvSpPr>
          <p:nvPr>
            <p:ph type="body" idx="1"/>
          </p:nvPr>
        </p:nvSpPr>
        <p:spPr>
          <a:xfrm>
            <a:off x="1047060" y="4353094"/>
            <a:ext cx="4770106" cy="34790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3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88C1600A-2F81-9145-A5E9-51C6EDE594E4}" type="slidenum">
              <a:rPr lang="en-US" smtClean="0">
                <a:solidFill>
                  <a:prstClr val="black"/>
                </a:solidFill>
                <a:latin typeface="Calibri"/>
              </a:rPr>
              <a:pPr>
                <a:defRPr/>
              </a:pPr>
              <a:t>41</a:t>
            </a:fld>
            <a:endParaRPr lang="en-US">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4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E24B5396-71C6-1840-B549-4BB11E352D89}" type="slidenum">
              <a:rPr lang="en-US" smtClean="0">
                <a:solidFill>
                  <a:prstClr val="black"/>
                </a:solidFill>
                <a:latin typeface="Calibri"/>
              </a:rPr>
              <a:pPr>
                <a:defRPr/>
              </a:pPr>
              <a:t>42</a:t>
            </a:fld>
            <a:endParaRPr lang="en-US">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5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CA7F9BC4-246C-744A-9641-4C1926643344}" type="slidenum">
              <a:rPr lang="en-US" smtClean="0">
                <a:solidFill>
                  <a:prstClr val="black"/>
                </a:solidFill>
                <a:latin typeface="Calibri"/>
              </a:rPr>
              <a:pPr>
                <a:defRPr/>
              </a:pPr>
              <a:t>43</a:t>
            </a:fld>
            <a:endParaRPr lang="en-US" dirty="0">
              <a:solidFill>
                <a:prstClr val="black"/>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DC0382-9DA9-5644-A181-E6E141C7352F}" type="slidenum">
              <a:rPr lang="en-US" smtClean="0"/>
              <a:t>45</a:t>
            </a:fld>
            <a:endParaRPr lang="en-US"/>
          </a:p>
        </p:txBody>
      </p:sp>
    </p:spTree>
    <p:extLst>
      <p:ext uri="{BB962C8B-B14F-4D97-AF65-F5344CB8AC3E}">
        <p14:creationId xmlns:p14="http://schemas.microsoft.com/office/powerpoint/2010/main" val="297338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smtClean="0"/>
          </a:p>
        </p:txBody>
      </p:sp>
      <p:sp>
        <p:nvSpPr>
          <p:cNvPr id="4" name="Slide Number Placeholder 3"/>
          <p:cNvSpPr>
            <a:spLocks noGrp="1"/>
          </p:cNvSpPr>
          <p:nvPr>
            <p:ph type="sldNum" sz="quarter" idx="10"/>
          </p:nvPr>
        </p:nvSpPr>
        <p:spPr/>
        <p:txBody>
          <a:bodyPr/>
          <a:lstStyle/>
          <a:p>
            <a:fld id="{D2C08144-48BB-DC48-B63C-6F8FC517CD92}" type="slidenum">
              <a:rPr lang="en-US" smtClean="0"/>
              <a:t>46</a:t>
            </a:fld>
            <a:endParaRPr lang="en-US"/>
          </a:p>
        </p:txBody>
      </p:sp>
    </p:spTree>
    <p:extLst>
      <p:ext uri="{BB962C8B-B14F-4D97-AF65-F5344CB8AC3E}">
        <p14:creationId xmlns:p14="http://schemas.microsoft.com/office/powerpoint/2010/main" val="473152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smtClean="0"/>
          </a:p>
        </p:txBody>
      </p:sp>
      <p:sp>
        <p:nvSpPr>
          <p:cNvPr id="4" name="Slide Number Placeholder 3"/>
          <p:cNvSpPr>
            <a:spLocks noGrp="1"/>
          </p:cNvSpPr>
          <p:nvPr>
            <p:ph type="sldNum" sz="quarter" idx="10"/>
          </p:nvPr>
        </p:nvSpPr>
        <p:spPr/>
        <p:txBody>
          <a:bodyPr/>
          <a:lstStyle/>
          <a:p>
            <a:fld id="{D2C08144-48BB-DC48-B63C-6F8FC517CD92}" type="slidenum">
              <a:rPr lang="en-US" smtClean="0"/>
              <a:t>47</a:t>
            </a:fld>
            <a:endParaRPr lang="en-US"/>
          </a:p>
        </p:txBody>
      </p:sp>
    </p:spTree>
    <p:extLst>
      <p:ext uri="{BB962C8B-B14F-4D97-AF65-F5344CB8AC3E}">
        <p14:creationId xmlns:p14="http://schemas.microsoft.com/office/powerpoint/2010/main" val="473152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454971B6-96E3-D246-B354-5AFA7B049655}" type="slidenum">
              <a:rPr lang="en-US" sz="1200">
                <a:solidFill>
                  <a:srgbClr val="000000"/>
                </a:solidFill>
              </a:rPr>
              <a:pPr defTabSz="455613" eaLnBrk="1" fontAlgn="base" hangingPunct="1">
                <a:spcBef>
                  <a:spcPct val="0"/>
                </a:spcBef>
                <a:spcAft>
                  <a:spcPct val="0"/>
                </a:spcAft>
              </a:pPr>
              <a:t>51</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AC1E12F8-BA66-D146-A939-2D579A3195A4}" type="slidenum">
              <a:rPr lang="en-US" smtClean="0">
                <a:solidFill>
                  <a:prstClr val="black"/>
                </a:solidFill>
                <a:latin typeface="Calibri"/>
              </a:rPr>
              <a:pPr>
                <a:defRPr/>
              </a:pPr>
              <a:t>54</a:t>
            </a:fld>
            <a:endParaRPr lang="en-US" smtClean="0">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5482C2-95CC-42D0-AB45-75B22BA064DA}"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2451380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Compatible</a:t>
            </a:r>
            <a:r>
              <a:rPr lang="en-US" baseline="0" dirty="0" smtClean="0"/>
              <a:t> </a:t>
            </a:r>
            <a:r>
              <a:rPr lang="en-US" dirty="0" err="1" smtClean="0"/>
              <a:t>subseq</a:t>
            </a:r>
            <a:r>
              <a:rPr lang="en-US" dirty="0" smtClean="0"/>
              <a:t> in downstream processing or analyses</a:t>
            </a:r>
            <a:r>
              <a:rPr lang="en-US" baseline="0" dirty="0" smtClean="0"/>
              <a:t> </a:t>
            </a:r>
            <a:r>
              <a:rPr lang="en-US" baseline="0" dirty="0" err="1" smtClean="0"/>
              <a:t>e.g</a:t>
            </a:r>
            <a:r>
              <a:rPr lang="en-US" baseline="0" dirty="0" smtClean="0"/>
              <a:t> </a:t>
            </a:r>
            <a:r>
              <a:rPr lang="en-US" dirty="0" smtClean="0"/>
              <a:t>with</a:t>
            </a:r>
            <a:r>
              <a:rPr lang="en-US" baseline="0" dirty="0" smtClean="0"/>
              <a:t> </a:t>
            </a:r>
            <a:r>
              <a:rPr lang="en-US" dirty="0" smtClean="0"/>
              <a:t>aligners for</a:t>
            </a:r>
            <a:r>
              <a:rPr lang="en-US" baseline="0" dirty="0" smtClean="0"/>
              <a:t> indexing</a:t>
            </a:r>
            <a:endParaRPr lang="en-US" dirty="0"/>
          </a:p>
        </p:txBody>
      </p:sp>
      <p:sp>
        <p:nvSpPr>
          <p:cNvPr id="4" name="Slide Number Placeholder 3"/>
          <p:cNvSpPr>
            <a:spLocks noGrp="1"/>
          </p:cNvSpPr>
          <p:nvPr>
            <p:ph type="sldNum" sz="quarter" idx="10"/>
          </p:nvPr>
        </p:nvSpPr>
        <p:spPr/>
        <p:txBody>
          <a:bodyPr/>
          <a:lstStyle/>
          <a:p>
            <a:fld id="{B7C37E91-7460-4413-92B0-FF657A2AD34A}"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417350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a:defRPr sz="1200">
                <a:solidFill>
                  <a:schemeClr val="tx1"/>
                </a:solidFill>
                <a:latin typeface="Arial" charset="0"/>
                <a:ea typeface="ＭＳ Ｐゴシック" charset="0"/>
                <a:cs typeface="ＭＳ Ｐゴシック" charset="0"/>
              </a:defRPr>
            </a:lvl1pPr>
            <a:lvl2pPr marL="730171" indent="-280835" defTabSz="942358">
              <a:defRPr sz="1200">
                <a:solidFill>
                  <a:schemeClr val="tx1"/>
                </a:solidFill>
                <a:latin typeface="Arial" charset="0"/>
                <a:ea typeface="ＭＳ Ｐゴシック" charset="0"/>
              </a:defRPr>
            </a:lvl2pPr>
            <a:lvl3pPr marL="1123340" indent="-224668" defTabSz="942358">
              <a:defRPr sz="1200">
                <a:solidFill>
                  <a:schemeClr val="tx1"/>
                </a:solidFill>
                <a:latin typeface="Arial" charset="0"/>
                <a:ea typeface="ＭＳ Ｐゴシック" charset="0"/>
              </a:defRPr>
            </a:lvl3pPr>
            <a:lvl4pPr marL="1572677" indent="-224668" defTabSz="942358">
              <a:defRPr sz="1200">
                <a:solidFill>
                  <a:schemeClr val="tx1"/>
                </a:solidFill>
                <a:latin typeface="Arial" charset="0"/>
                <a:ea typeface="ＭＳ Ｐゴシック" charset="0"/>
              </a:defRPr>
            </a:lvl4pPr>
            <a:lvl5pPr marL="2022013" indent="-224668" defTabSz="942358">
              <a:defRPr sz="1200">
                <a:solidFill>
                  <a:schemeClr val="tx1"/>
                </a:solidFill>
                <a:latin typeface="Arial" charset="0"/>
                <a:ea typeface="ＭＳ Ｐゴシック" charset="0"/>
              </a:defRPr>
            </a:lvl5pPr>
            <a:lvl6pPr marL="2471349" indent="-224668" defTabSz="942358" eaLnBrk="0" fontAlgn="base" hangingPunct="0">
              <a:spcBef>
                <a:spcPct val="30000"/>
              </a:spcBef>
              <a:spcAft>
                <a:spcPct val="0"/>
              </a:spcAft>
              <a:defRPr sz="1200">
                <a:solidFill>
                  <a:schemeClr val="tx1"/>
                </a:solidFill>
                <a:latin typeface="Arial" charset="0"/>
                <a:ea typeface="ＭＳ Ｐゴシック" charset="0"/>
              </a:defRPr>
            </a:lvl6pPr>
            <a:lvl7pPr marL="2920685" indent="-224668" defTabSz="942358" eaLnBrk="0" fontAlgn="base" hangingPunct="0">
              <a:spcBef>
                <a:spcPct val="30000"/>
              </a:spcBef>
              <a:spcAft>
                <a:spcPct val="0"/>
              </a:spcAft>
              <a:defRPr sz="1200">
                <a:solidFill>
                  <a:schemeClr val="tx1"/>
                </a:solidFill>
                <a:latin typeface="Arial" charset="0"/>
                <a:ea typeface="ＭＳ Ｐゴシック" charset="0"/>
              </a:defRPr>
            </a:lvl7pPr>
            <a:lvl8pPr marL="3370021" indent="-224668" defTabSz="942358" eaLnBrk="0" fontAlgn="base" hangingPunct="0">
              <a:spcBef>
                <a:spcPct val="30000"/>
              </a:spcBef>
              <a:spcAft>
                <a:spcPct val="0"/>
              </a:spcAft>
              <a:defRPr sz="1200">
                <a:solidFill>
                  <a:schemeClr val="tx1"/>
                </a:solidFill>
                <a:latin typeface="Arial" charset="0"/>
                <a:ea typeface="ＭＳ Ｐゴシック" charset="0"/>
              </a:defRPr>
            </a:lvl8pPr>
            <a:lvl9pPr marL="3819357" indent="-224668" defTabSz="942358" eaLnBrk="0" fontAlgn="base" hangingPunct="0">
              <a:spcBef>
                <a:spcPct val="30000"/>
              </a:spcBef>
              <a:spcAft>
                <a:spcPct val="0"/>
              </a:spcAft>
              <a:defRPr sz="1200">
                <a:solidFill>
                  <a:schemeClr val="tx1"/>
                </a:solidFill>
                <a:latin typeface="Arial" charset="0"/>
                <a:ea typeface="ＭＳ Ｐゴシック" charset="0"/>
              </a:defRPr>
            </a:lvl9pPr>
          </a:lstStyle>
          <a:p>
            <a:fld id="{8A021F38-49E7-D747-8EFE-9E8CEE00163E}" type="slidenum">
              <a:rPr lang="en-US" sz="1300">
                <a:solidFill>
                  <a:srgbClr val="000000"/>
                </a:solidFill>
              </a:rPr>
              <a:pPr/>
              <a:t>12</a:t>
            </a:fld>
            <a:endParaRPr lang="en-US" sz="1300">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Het/</a:t>
            </a:r>
            <a:r>
              <a:rPr lang="en-US" dirty="0" err="1" smtClean="0"/>
              <a:t>hom</a:t>
            </a:r>
            <a:r>
              <a:rPr lang="en-US" dirty="0" smtClean="0"/>
              <a:t> ratio</a:t>
            </a:r>
          </a:p>
          <a:p>
            <a:r>
              <a:rPr lang="en-US" dirty="0" err="1" smtClean="0"/>
              <a:t>Ti</a:t>
            </a:r>
            <a:r>
              <a:rPr lang="en-US" dirty="0" smtClean="0"/>
              <a:t>/</a:t>
            </a:r>
            <a:r>
              <a:rPr lang="en-US" dirty="0" err="1" smtClean="0"/>
              <a:t>tv</a:t>
            </a:r>
            <a:r>
              <a:rPr lang="en-US" dirty="0" smtClean="0"/>
              <a:t> ratio</a:t>
            </a:r>
            <a:endParaRPr lang="en-US" dirty="0"/>
          </a:p>
        </p:txBody>
      </p:sp>
      <p:sp>
        <p:nvSpPr>
          <p:cNvPr id="4" name="Slide Number Placeholder 3"/>
          <p:cNvSpPr>
            <a:spLocks noGrp="1"/>
          </p:cNvSpPr>
          <p:nvPr>
            <p:ph type="sldNum" sz="quarter" idx="10"/>
          </p:nvPr>
        </p:nvSpPr>
        <p:spPr/>
        <p:txBody>
          <a:bodyPr/>
          <a:lstStyle/>
          <a:p>
            <a:fld id="{B7C37E91-7460-4413-92B0-FF657A2AD34A}"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1289980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observe that </a:t>
            </a:r>
            <a:endParaRPr lang="en-US" dirty="0"/>
          </a:p>
        </p:txBody>
      </p:sp>
      <p:sp>
        <p:nvSpPr>
          <p:cNvPr id="4" name="Slide Number Placeholder 3"/>
          <p:cNvSpPr>
            <a:spLocks noGrp="1"/>
          </p:cNvSpPr>
          <p:nvPr>
            <p:ph type="sldNum" sz="quarter" idx="10"/>
          </p:nvPr>
        </p:nvSpPr>
        <p:spPr/>
        <p:txBody>
          <a:bodyPr/>
          <a:lstStyle/>
          <a:p>
            <a:fld id="{B7C37E91-7460-4413-92B0-FF657A2AD34A}"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2808819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There is</a:t>
            </a:r>
            <a:r>
              <a:rPr lang="en-US" baseline="0" dirty="0" smtClean="0"/>
              <a:t> currently a number of different methods that can help with this issue and one of more common methods is to do a simulation </a:t>
            </a:r>
            <a:r>
              <a:rPr lang="en-US" baseline="0" smtClean="0"/>
              <a:t>of flipped reads</a:t>
            </a:r>
            <a:endParaRPr lang="en-US" dirty="0"/>
          </a:p>
        </p:txBody>
      </p:sp>
      <p:sp>
        <p:nvSpPr>
          <p:cNvPr id="4" name="Slide Number Placeholder 3"/>
          <p:cNvSpPr>
            <a:spLocks noGrp="1"/>
          </p:cNvSpPr>
          <p:nvPr>
            <p:ph type="sldNum" sz="quarter" idx="10"/>
          </p:nvPr>
        </p:nvSpPr>
        <p:spPr/>
        <p:txBody>
          <a:bodyPr/>
          <a:lstStyle/>
          <a:p>
            <a:fld id="{B7C37E91-7460-4413-92B0-FF657A2AD34A}"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3953067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flipping simulation can also be used in the </a:t>
            </a:r>
            <a:endParaRPr lang="en-US" dirty="0"/>
          </a:p>
        </p:txBody>
      </p:sp>
      <p:sp>
        <p:nvSpPr>
          <p:cNvPr id="4" name="Slide Number Placeholder 3"/>
          <p:cNvSpPr>
            <a:spLocks noGrp="1"/>
          </p:cNvSpPr>
          <p:nvPr>
            <p:ph type="sldNum" sz="quarter" idx="10"/>
          </p:nvPr>
        </p:nvSpPr>
        <p:spPr/>
        <p:txBody>
          <a:bodyPr/>
          <a:lstStyle/>
          <a:p>
            <a:fld id="{B7C37E91-7460-4413-92B0-FF657A2AD34A}"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3056044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1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Just have one path </a:t>
            </a:r>
          </a:p>
        </p:txBody>
      </p:sp>
      <p:sp>
        <p:nvSpPr>
          <p:cNvPr id="171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B388E1D9-E58C-7342-AC02-A6F3E99D9528}" type="slidenum">
              <a:rPr lang="en-US" sz="1200"/>
              <a:pPr defTabSz="455613" eaLnBrk="1" fontAlgn="base" hangingPunct="1">
                <a:spcBef>
                  <a:spcPct val="0"/>
                </a:spcBef>
                <a:spcAft>
                  <a:spcPct val="0"/>
                </a:spcAft>
              </a:pPr>
              <a:t>77</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5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solidFill>
                  <a:srgbClr val="FF0000"/>
                </a:solidFill>
                <a:latin typeface="Calibri" charset="0"/>
              </a:rPr>
              <a:t>Better schematic …. </a:t>
            </a:r>
          </a:p>
        </p:txBody>
      </p:sp>
      <p:sp>
        <p:nvSpPr>
          <p:cNvPr id="4" name="Slide Number Placeholder 3"/>
          <p:cNvSpPr>
            <a:spLocks noGrp="1"/>
          </p:cNvSpPr>
          <p:nvPr>
            <p:ph type="sldNum" sz="quarter" idx="5"/>
          </p:nvPr>
        </p:nvSpPr>
        <p:spPr/>
        <p:txBody>
          <a:bodyPr/>
          <a:lstStyle/>
          <a:p>
            <a:pPr>
              <a:defRPr/>
            </a:pPr>
            <a:fld id="{CC4326D3-4496-5F49-88FD-48B4EE8C7D60}" type="slidenum">
              <a:rPr lang="en-US" smtClean="0">
                <a:solidFill>
                  <a:prstClr val="black"/>
                </a:solidFill>
                <a:latin typeface="Calibri"/>
              </a:rPr>
              <a:pPr>
                <a:defRPr/>
              </a:pPr>
              <a:t>79</a:t>
            </a:fld>
            <a:endParaRPr lang="en-US">
              <a:solidFill>
                <a:prstClr val="black"/>
              </a:solidFill>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7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solidFill>
                  <a:srgbClr val="FF0000"/>
                </a:solidFill>
                <a:latin typeface="Calibri" charset="0"/>
              </a:rPr>
              <a:t>Better schematic …. </a:t>
            </a:r>
          </a:p>
        </p:txBody>
      </p:sp>
      <p:sp>
        <p:nvSpPr>
          <p:cNvPr id="4" name="Slide Number Placeholder 3"/>
          <p:cNvSpPr>
            <a:spLocks noGrp="1"/>
          </p:cNvSpPr>
          <p:nvPr>
            <p:ph type="sldNum" sz="quarter" idx="5"/>
          </p:nvPr>
        </p:nvSpPr>
        <p:spPr/>
        <p:txBody>
          <a:bodyPr/>
          <a:lstStyle/>
          <a:p>
            <a:pPr>
              <a:defRPr/>
            </a:pPr>
            <a:fld id="{052D0EF9-3729-BE43-AE16-61E7AF9484FB}" type="slidenum">
              <a:rPr lang="en-US" smtClean="0">
                <a:solidFill>
                  <a:prstClr val="black"/>
                </a:solidFill>
                <a:latin typeface="Calibri"/>
              </a:rPr>
              <a:pPr>
                <a:defRPr/>
              </a:pPr>
              <a:t>80</a:t>
            </a:fld>
            <a:endParaRPr lang="en-US">
              <a:solidFill>
                <a:prstClr val="black"/>
              </a:solidFill>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9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solidFill>
                  <a:srgbClr val="FF0000"/>
                </a:solidFill>
                <a:latin typeface="Calibri" charset="0"/>
              </a:rPr>
              <a:t>Better schematic …. </a:t>
            </a:r>
          </a:p>
        </p:txBody>
      </p:sp>
      <p:sp>
        <p:nvSpPr>
          <p:cNvPr id="4" name="Slide Number Placeholder 3"/>
          <p:cNvSpPr>
            <a:spLocks noGrp="1"/>
          </p:cNvSpPr>
          <p:nvPr>
            <p:ph type="sldNum" sz="quarter" idx="5"/>
          </p:nvPr>
        </p:nvSpPr>
        <p:spPr/>
        <p:txBody>
          <a:bodyPr/>
          <a:lstStyle/>
          <a:p>
            <a:pPr>
              <a:defRPr/>
            </a:pPr>
            <a:fld id="{08569DD4-8484-6C4C-99E3-2650CCB0C82F}" type="slidenum">
              <a:rPr lang="en-US" smtClean="0">
                <a:solidFill>
                  <a:prstClr val="black"/>
                </a:solidFill>
                <a:latin typeface="Calibri"/>
              </a:rPr>
              <a:pPr>
                <a:defRPr/>
              </a:pPr>
              <a:t>81</a:t>
            </a:fld>
            <a:endParaRPr lang="en-US">
              <a:solidFill>
                <a:prstClr val="black"/>
              </a:solidFill>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7ACF2D55-3A10-8745-92B8-42138C223AEF}" type="slidenum">
              <a:rPr lang="en-US" smtClean="0">
                <a:solidFill>
                  <a:prstClr val="black"/>
                </a:solidFill>
                <a:latin typeface="Calibri"/>
              </a:rPr>
              <a:pPr>
                <a:defRPr/>
              </a:pPr>
              <a:t>84</a:t>
            </a:fld>
            <a:endParaRPr lang="en-US">
              <a:solidFill>
                <a:prstClr val="black"/>
              </a:solidFill>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5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BF167F7F-BD9F-BB4F-868F-CE1B6AA652C3}" type="slidenum">
              <a:rPr lang="en-US" smtClean="0">
                <a:solidFill>
                  <a:prstClr val="black"/>
                </a:solidFill>
                <a:latin typeface="Calibri"/>
              </a:rPr>
              <a:pPr>
                <a:defRPr/>
              </a:pPr>
              <a:t>85</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a:latin typeface="Calibri" charset="0"/>
              </a:rPr>
              <a:t>TCGA is the largest single project in the visible sequence universe to date and will reach 2.5 petabytes at the project end. Currently there over 900 terabytes deposited in the Cancer Genomics repository CGHub (https://cghub.ucsc.edu/summary_stats.html). This scale dwarfs its closest competitors:</a:t>
            </a:r>
          </a:p>
          <a:p>
            <a:pPr>
              <a:buFontTx/>
              <a:buChar char="•"/>
            </a:pPr>
            <a:r>
              <a:rPr lang="en-US" sz="1100">
                <a:latin typeface="Calibri" charset="0"/>
              </a:rPr>
              <a:t>1000G at 220 TB (634 in ftp://ftp-trace.ncbi.nih.gov/1000genomes/ftp/)</a:t>
            </a:r>
          </a:p>
          <a:p>
            <a:pPr>
              <a:buFontTx/>
              <a:buChar char="•"/>
            </a:pPr>
            <a:r>
              <a:rPr lang="en-US" sz="1100">
                <a:latin typeface="Calibri" charset="0"/>
              </a:rPr>
              <a:t>ADSP at 45 TB (http://www.ncbi.nlm.nih.gov/bioproject/202226)</a:t>
            </a:r>
          </a:p>
          <a:p>
            <a:pPr>
              <a:buFontTx/>
              <a:buChar char="•"/>
            </a:pPr>
            <a:r>
              <a:rPr lang="en-US" sz="1100">
                <a:latin typeface="Calibri" charset="0"/>
              </a:rPr>
              <a:t>NHGLBI Exome Sequencing program at 32 TB (http://www.ncbi.nlm.nih.gov/bioproject/165957)</a:t>
            </a:r>
          </a:p>
          <a:p>
            <a:pPr eaLnBrk="1" hangingPunct="1">
              <a:spcBef>
                <a:spcPct val="0"/>
              </a:spcBef>
              <a:buFontTx/>
              <a:buChar char="•"/>
            </a:pPr>
            <a:r>
              <a:rPr lang="en-US" sz="1100">
                <a:latin typeface="Calibri" charset="0"/>
              </a:rPr>
              <a:t>NHGRI Large-scale sequencing program total at 31 TB (http://www.ncbi.nlm.nih.gov/bioproject?term=NHGRI%20Large%20Scale%20Sequencing%20Program%5BTitle%5D)</a:t>
            </a:r>
          </a:p>
          <a:p>
            <a:pPr>
              <a:buFontTx/>
              <a:buChar char="•"/>
            </a:pPr>
            <a:r>
              <a:rPr lang="en-US" sz="1100">
                <a:latin typeface="Calibri" charset="0"/>
              </a:rPr>
              <a:t>ARRA Autism at 16 TB (http://www.ncbi.nlm.nih.gov/bioproject/74861)</a:t>
            </a:r>
          </a:p>
          <a:p>
            <a:pPr>
              <a:buFontTx/>
              <a:buChar char="•"/>
            </a:pPr>
            <a:r>
              <a:rPr lang="en-US" sz="1100">
                <a:latin typeface="Calibri" charset="0"/>
              </a:rPr>
              <a:t>HMP at 19 TB (http://www.ncbi.nlm.nih.gov/bioproject/43021)</a:t>
            </a:r>
          </a:p>
          <a:p>
            <a:pPr>
              <a:buFontTx/>
              <a:buChar char="•"/>
            </a:pPr>
            <a:r>
              <a:rPr lang="en-US" sz="1100">
                <a:latin typeface="Calibri" charset="0"/>
              </a:rPr>
              <a:t>ENCODE at 13 TB (http://www.ncbi.nlm.nih.gov/bioproject/63441)</a:t>
            </a:r>
          </a:p>
          <a:p>
            <a:r>
              <a:rPr lang="en-US" sz="1100">
                <a:latin typeface="Calibri" charset="0"/>
              </a:rPr>
              <a:t>TCGA is also unique in the integration of data such as RNA-Seq, miRNA, methylation, and clinical data.</a:t>
            </a:r>
          </a:p>
          <a:p>
            <a:r>
              <a:rPr lang="en-US" sz="1100">
                <a:latin typeface="Calibri" charset="0"/>
              </a:rPr>
              <a:t>Projects just starting now, like 100K Genomes England, may eventually overtake TCGA.</a:t>
            </a:r>
          </a:p>
          <a:p>
            <a:endParaRPr lang="en-US">
              <a:latin typeface="Calibri" charset="0"/>
              <a:ea typeface="ＭＳ Ｐゴシック" charset="0"/>
              <a:cs typeface="ＭＳ Ｐゴシック" charset="0"/>
            </a:endParaRP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a:defRPr sz="1200">
                <a:solidFill>
                  <a:schemeClr val="tx1"/>
                </a:solidFill>
                <a:latin typeface="Arial" charset="0"/>
                <a:ea typeface="ＭＳ Ｐゴシック" charset="0"/>
                <a:cs typeface="ＭＳ Ｐゴシック" charset="0"/>
              </a:defRPr>
            </a:lvl1pPr>
            <a:lvl2pPr marL="730171" indent="-280835" defTabSz="942358">
              <a:defRPr sz="1200">
                <a:solidFill>
                  <a:schemeClr val="tx1"/>
                </a:solidFill>
                <a:latin typeface="Arial" charset="0"/>
                <a:ea typeface="ＭＳ Ｐゴシック" charset="0"/>
              </a:defRPr>
            </a:lvl2pPr>
            <a:lvl3pPr marL="1123340" indent="-224668" defTabSz="942358">
              <a:defRPr sz="1200">
                <a:solidFill>
                  <a:schemeClr val="tx1"/>
                </a:solidFill>
                <a:latin typeface="Arial" charset="0"/>
                <a:ea typeface="ＭＳ Ｐゴシック" charset="0"/>
              </a:defRPr>
            </a:lvl3pPr>
            <a:lvl4pPr marL="1572677" indent="-224668" defTabSz="942358">
              <a:defRPr sz="1200">
                <a:solidFill>
                  <a:schemeClr val="tx1"/>
                </a:solidFill>
                <a:latin typeface="Arial" charset="0"/>
                <a:ea typeface="ＭＳ Ｐゴシック" charset="0"/>
              </a:defRPr>
            </a:lvl4pPr>
            <a:lvl5pPr marL="2022013" indent="-224668" defTabSz="942358">
              <a:defRPr sz="1200">
                <a:solidFill>
                  <a:schemeClr val="tx1"/>
                </a:solidFill>
                <a:latin typeface="Arial" charset="0"/>
                <a:ea typeface="ＭＳ Ｐゴシック" charset="0"/>
              </a:defRPr>
            </a:lvl5pPr>
            <a:lvl6pPr marL="2471349" indent="-224668" defTabSz="942358" eaLnBrk="0" fontAlgn="base" hangingPunct="0">
              <a:spcBef>
                <a:spcPct val="30000"/>
              </a:spcBef>
              <a:spcAft>
                <a:spcPct val="0"/>
              </a:spcAft>
              <a:defRPr sz="1200">
                <a:solidFill>
                  <a:schemeClr val="tx1"/>
                </a:solidFill>
                <a:latin typeface="Arial" charset="0"/>
                <a:ea typeface="ＭＳ Ｐゴシック" charset="0"/>
              </a:defRPr>
            </a:lvl6pPr>
            <a:lvl7pPr marL="2920685" indent="-224668" defTabSz="942358" eaLnBrk="0" fontAlgn="base" hangingPunct="0">
              <a:spcBef>
                <a:spcPct val="30000"/>
              </a:spcBef>
              <a:spcAft>
                <a:spcPct val="0"/>
              </a:spcAft>
              <a:defRPr sz="1200">
                <a:solidFill>
                  <a:schemeClr val="tx1"/>
                </a:solidFill>
                <a:latin typeface="Arial" charset="0"/>
                <a:ea typeface="ＭＳ Ｐゴシック" charset="0"/>
              </a:defRPr>
            </a:lvl7pPr>
            <a:lvl8pPr marL="3370021" indent="-224668" defTabSz="942358" eaLnBrk="0" fontAlgn="base" hangingPunct="0">
              <a:spcBef>
                <a:spcPct val="30000"/>
              </a:spcBef>
              <a:spcAft>
                <a:spcPct val="0"/>
              </a:spcAft>
              <a:defRPr sz="1200">
                <a:solidFill>
                  <a:schemeClr val="tx1"/>
                </a:solidFill>
                <a:latin typeface="Arial" charset="0"/>
                <a:ea typeface="ＭＳ Ｐゴシック" charset="0"/>
              </a:defRPr>
            </a:lvl8pPr>
            <a:lvl9pPr marL="3819357" indent="-224668" defTabSz="942358" eaLnBrk="0" fontAlgn="base" hangingPunct="0">
              <a:spcBef>
                <a:spcPct val="30000"/>
              </a:spcBef>
              <a:spcAft>
                <a:spcPct val="0"/>
              </a:spcAft>
              <a:defRPr sz="1200">
                <a:solidFill>
                  <a:schemeClr val="tx1"/>
                </a:solidFill>
                <a:latin typeface="Arial" charset="0"/>
                <a:ea typeface="ＭＳ Ｐゴシック" charset="0"/>
              </a:defRPr>
            </a:lvl9pPr>
          </a:lstStyle>
          <a:p>
            <a:fld id="{CAE4111C-29BD-C644-B8E7-3A4ED3BDF9EF}" type="slidenum">
              <a:rPr lang="en-US" sz="1300">
                <a:solidFill>
                  <a:srgbClr val="000000"/>
                </a:solidFill>
              </a:rPr>
              <a:pPr/>
              <a:t>13</a:t>
            </a:fld>
            <a:endParaRPr lang="en-US" sz="13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7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46CD66E6-1D13-F34D-B593-927DFB7C6728}" type="slidenum">
              <a:rPr lang="en-US" smtClean="0">
                <a:solidFill>
                  <a:prstClr val="black"/>
                </a:solidFill>
                <a:latin typeface="Calibri"/>
              </a:rPr>
              <a:pPr>
                <a:defRPr/>
              </a:pPr>
              <a:t>86</a:t>
            </a:fld>
            <a:endParaRPr lang="en-US">
              <a:solidFill>
                <a:prstClr val="black"/>
              </a:solidFill>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9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26C6FC0A-F376-5F42-9A91-D729A24D9587}" type="slidenum">
              <a:rPr lang="en-US" smtClean="0">
                <a:solidFill>
                  <a:prstClr val="black"/>
                </a:solidFill>
                <a:latin typeface="Calibri"/>
              </a:rPr>
              <a:pPr>
                <a:defRPr/>
              </a:pPr>
              <a:t>87</a:t>
            </a:fld>
            <a:endParaRPr lang="en-US">
              <a:solidFill>
                <a:prstClr val="black"/>
              </a:solidFill>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1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7F5B81F0-539D-6743-8677-B89AB2575381}" type="slidenum">
              <a:rPr lang="en-US" smtClean="0">
                <a:solidFill>
                  <a:prstClr val="black"/>
                </a:solidFill>
                <a:latin typeface="Calibri"/>
              </a:rPr>
              <a:pPr>
                <a:defRPr/>
              </a:pPr>
              <a:t>88</a:t>
            </a:fld>
            <a:endParaRPr lang="en-US">
              <a:solidFill>
                <a:prstClr val="black"/>
              </a:solidFill>
              <a:latin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3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5A97B7C1-A14E-6E45-B935-DF39A178A92C}" type="slidenum">
              <a:rPr lang="en-US" smtClean="0">
                <a:solidFill>
                  <a:prstClr val="black"/>
                </a:solidFill>
                <a:latin typeface="Calibri"/>
              </a:rPr>
              <a:pPr>
                <a:defRPr/>
              </a:pPr>
              <a:t>89</a:t>
            </a:fld>
            <a:endParaRPr lang="en-US">
              <a:solidFill>
                <a:prstClr val="black"/>
              </a:solidFill>
              <a:latin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5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BBED25C4-46F6-1C4E-B8B6-D03167E20CFB}" type="slidenum">
              <a:rPr lang="en-US" smtClean="0">
                <a:solidFill>
                  <a:prstClr val="black"/>
                </a:solidFill>
                <a:latin typeface="Calibri"/>
              </a:rPr>
              <a:pPr>
                <a:defRPr/>
              </a:pPr>
              <a:t>90</a:t>
            </a:fld>
            <a:endParaRPr lang="en-US">
              <a:solidFill>
                <a:prstClr val="black"/>
              </a:solidFill>
              <a:latin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7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E808A35D-8439-804D-A2FC-7BE9B21D8EE5}" type="slidenum">
              <a:rPr lang="en-US" smtClean="0">
                <a:solidFill>
                  <a:prstClr val="black"/>
                </a:solidFill>
                <a:latin typeface="Calibri"/>
              </a:rPr>
              <a:pPr>
                <a:defRPr/>
              </a:pPr>
              <a:t>91</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 Meeting Notes (9/23/14 17:02) -----</a:t>
            </a:r>
          </a:p>
          <a:p>
            <a:r>
              <a:rPr lang="en-US">
                <a:latin typeface="Calibri" charset="0"/>
                <a:ea typeface="ＭＳ Ｐゴシック" charset="0"/>
                <a:cs typeface="ＭＳ Ｐゴシック" charset="0"/>
              </a:rPr>
              <a:t>Make labels diagonal and bigger.  Remove top panel.  Arrow from BRCA to Breast Cancer expt. types.</a:t>
            </a: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a:defRPr sz="1200">
                <a:solidFill>
                  <a:schemeClr val="tx1"/>
                </a:solidFill>
                <a:latin typeface="Arial" charset="0"/>
                <a:ea typeface="ＭＳ Ｐゴシック" charset="0"/>
                <a:cs typeface="ＭＳ Ｐゴシック" charset="0"/>
              </a:defRPr>
            </a:lvl1pPr>
            <a:lvl2pPr marL="730171" indent="-280835" defTabSz="942358">
              <a:defRPr sz="1200">
                <a:solidFill>
                  <a:schemeClr val="tx1"/>
                </a:solidFill>
                <a:latin typeface="Arial" charset="0"/>
                <a:ea typeface="ＭＳ Ｐゴシック" charset="0"/>
              </a:defRPr>
            </a:lvl2pPr>
            <a:lvl3pPr marL="1123340" indent="-224668" defTabSz="942358">
              <a:defRPr sz="1200">
                <a:solidFill>
                  <a:schemeClr val="tx1"/>
                </a:solidFill>
                <a:latin typeface="Arial" charset="0"/>
                <a:ea typeface="ＭＳ Ｐゴシック" charset="0"/>
              </a:defRPr>
            </a:lvl3pPr>
            <a:lvl4pPr marL="1572677" indent="-224668" defTabSz="942358">
              <a:defRPr sz="1200">
                <a:solidFill>
                  <a:schemeClr val="tx1"/>
                </a:solidFill>
                <a:latin typeface="Arial" charset="0"/>
                <a:ea typeface="ＭＳ Ｐゴシック" charset="0"/>
              </a:defRPr>
            </a:lvl4pPr>
            <a:lvl5pPr marL="2022013" indent="-224668" defTabSz="942358">
              <a:defRPr sz="1200">
                <a:solidFill>
                  <a:schemeClr val="tx1"/>
                </a:solidFill>
                <a:latin typeface="Arial" charset="0"/>
                <a:ea typeface="ＭＳ Ｐゴシック" charset="0"/>
              </a:defRPr>
            </a:lvl5pPr>
            <a:lvl6pPr marL="2471349" indent="-224668" defTabSz="942358" eaLnBrk="0" fontAlgn="base" hangingPunct="0">
              <a:spcBef>
                <a:spcPct val="30000"/>
              </a:spcBef>
              <a:spcAft>
                <a:spcPct val="0"/>
              </a:spcAft>
              <a:defRPr sz="1200">
                <a:solidFill>
                  <a:schemeClr val="tx1"/>
                </a:solidFill>
                <a:latin typeface="Arial" charset="0"/>
                <a:ea typeface="ＭＳ Ｐゴシック" charset="0"/>
              </a:defRPr>
            </a:lvl6pPr>
            <a:lvl7pPr marL="2920685" indent="-224668" defTabSz="942358" eaLnBrk="0" fontAlgn="base" hangingPunct="0">
              <a:spcBef>
                <a:spcPct val="30000"/>
              </a:spcBef>
              <a:spcAft>
                <a:spcPct val="0"/>
              </a:spcAft>
              <a:defRPr sz="1200">
                <a:solidFill>
                  <a:schemeClr val="tx1"/>
                </a:solidFill>
                <a:latin typeface="Arial" charset="0"/>
                <a:ea typeface="ＭＳ Ｐゴシック" charset="0"/>
              </a:defRPr>
            </a:lvl7pPr>
            <a:lvl8pPr marL="3370021" indent="-224668" defTabSz="942358" eaLnBrk="0" fontAlgn="base" hangingPunct="0">
              <a:spcBef>
                <a:spcPct val="30000"/>
              </a:spcBef>
              <a:spcAft>
                <a:spcPct val="0"/>
              </a:spcAft>
              <a:defRPr sz="1200">
                <a:solidFill>
                  <a:schemeClr val="tx1"/>
                </a:solidFill>
                <a:latin typeface="Arial" charset="0"/>
                <a:ea typeface="ＭＳ Ｐゴシック" charset="0"/>
              </a:defRPr>
            </a:lvl8pPr>
            <a:lvl9pPr marL="3819357" indent="-224668" defTabSz="942358" eaLnBrk="0" fontAlgn="base" hangingPunct="0">
              <a:spcBef>
                <a:spcPct val="30000"/>
              </a:spcBef>
              <a:spcAft>
                <a:spcPct val="0"/>
              </a:spcAft>
              <a:defRPr sz="1200">
                <a:solidFill>
                  <a:schemeClr val="tx1"/>
                </a:solidFill>
                <a:latin typeface="Arial" charset="0"/>
                <a:ea typeface="ＭＳ Ｐゴシック" charset="0"/>
              </a:defRPr>
            </a:lvl9pPr>
          </a:lstStyle>
          <a:p>
            <a:fld id="{D0B02799-8605-474F-8DC3-F90705AED0FB}" type="slidenum">
              <a:rPr lang="en-US" sz="1300">
                <a:solidFill>
                  <a:srgbClr val="000000"/>
                </a:solidFill>
                <a:latin typeface="Calibri" charset="0"/>
              </a:rPr>
              <a:pPr/>
              <a:t>15</a:t>
            </a:fld>
            <a:endParaRPr lang="en-US" sz="13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a:defRPr sz="1200">
                <a:solidFill>
                  <a:schemeClr val="tx1"/>
                </a:solidFill>
                <a:latin typeface="Arial" charset="0"/>
                <a:ea typeface="ＭＳ Ｐゴシック" charset="0"/>
                <a:cs typeface="ＭＳ Ｐゴシック" charset="0"/>
              </a:defRPr>
            </a:lvl1pPr>
            <a:lvl2pPr marL="730171" indent="-280835" defTabSz="942358">
              <a:defRPr sz="1200">
                <a:solidFill>
                  <a:schemeClr val="tx1"/>
                </a:solidFill>
                <a:latin typeface="Arial" charset="0"/>
                <a:ea typeface="ＭＳ Ｐゴシック" charset="0"/>
              </a:defRPr>
            </a:lvl2pPr>
            <a:lvl3pPr marL="1123340" indent="-224668" defTabSz="942358">
              <a:defRPr sz="1200">
                <a:solidFill>
                  <a:schemeClr val="tx1"/>
                </a:solidFill>
                <a:latin typeface="Arial" charset="0"/>
                <a:ea typeface="ＭＳ Ｐゴシック" charset="0"/>
              </a:defRPr>
            </a:lvl3pPr>
            <a:lvl4pPr marL="1572677" indent="-224668" defTabSz="942358">
              <a:defRPr sz="1200">
                <a:solidFill>
                  <a:schemeClr val="tx1"/>
                </a:solidFill>
                <a:latin typeface="Arial" charset="0"/>
                <a:ea typeface="ＭＳ Ｐゴシック" charset="0"/>
              </a:defRPr>
            </a:lvl4pPr>
            <a:lvl5pPr marL="2022013" indent="-224668" defTabSz="942358">
              <a:defRPr sz="1200">
                <a:solidFill>
                  <a:schemeClr val="tx1"/>
                </a:solidFill>
                <a:latin typeface="Arial" charset="0"/>
                <a:ea typeface="ＭＳ Ｐゴシック" charset="0"/>
              </a:defRPr>
            </a:lvl5pPr>
            <a:lvl6pPr marL="2471349" indent="-224668" defTabSz="942358" eaLnBrk="0" fontAlgn="base" hangingPunct="0">
              <a:spcBef>
                <a:spcPct val="30000"/>
              </a:spcBef>
              <a:spcAft>
                <a:spcPct val="0"/>
              </a:spcAft>
              <a:defRPr sz="1200">
                <a:solidFill>
                  <a:schemeClr val="tx1"/>
                </a:solidFill>
                <a:latin typeface="Arial" charset="0"/>
                <a:ea typeface="ＭＳ Ｐゴシック" charset="0"/>
              </a:defRPr>
            </a:lvl6pPr>
            <a:lvl7pPr marL="2920685" indent="-224668" defTabSz="942358" eaLnBrk="0" fontAlgn="base" hangingPunct="0">
              <a:spcBef>
                <a:spcPct val="30000"/>
              </a:spcBef>
              <a:spcAft>
                <a:spcPct val="0"/>
              </a:spcAft>
              <a:defRPr sz="1200">
                <a:solidFill>
                  <a:schemeClr val="tx1"/>
                </a:solidFill>
                <a:latin typeface="Arial" charset="0"/>
                <a:ea typeface="ＭＳ Ｐゴシック" charset="0"/>
              </a:defRPr>
            </a:lvl7pPr>
            <a:lvl8pPr marL="3370021" indent="-224668" defTabSz="942358" eaLnBrk="0" fontAlgn="base" hangingPunct="0">
              <a:spcBef>
                <a:spcPct val="30000"/>
              </a:spcBef>
              <a:spcAft>
                <a:spcPct val="0"/>
              </a:spcAft>
              <a:defRPr sz="1200">
                <a:solidFill>
                  <a:schemeClr val="tx1"/>
                </a:solidFill>
                <a:latin typeface="Arial" charset="0"/>
                <a:ea typeface="ＭＳ Ｐゴシック" charset="0"/>
              </a:defRPr>
            </a:lvl8pPr>
            <a:lvl9pPr marL="3819357" indent="-224668" defTabSz="942358" eaLnBrk="0" fontAlgn="base" hangingPunct="0">
              <a:spcBef>
                <a:spcPct val="30000"/>
              </a:spcBef>
              <a:spcAft>
                <a:spcPct val="0"/>
              </a:spcAft>
              <a:defRPr sz="1200">
                <a:solidFill>
                  <a:schemeClr val="tx1"/>
                </a:solidFill>
                <a:latin typeface="Arial" charset="0"/>
                <a:ea typeface="ＭＳ Ｐゴシック" charset="0"/>
              </a:defRPr>
            </a:lvl9pPr>
          </a:lstStyle>
          <a:p>
            <a:fld id="{902563B1-9049-8740-93D6-AFBF98665A52}" type="slidenum">
              <a:rPr lang="en-US" sz="1300"/>
              <a:pPr/>
              <a:t>16</a:t>
            </a:fld>
            <a:endParaRPr lang="en-US" sz="13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3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4640855-5B26-6643-B5D3-9EEC1BB3A595}" type="slidenum">
              <a:rPr lang="en-US" smtClean="0">
                <a:solidFill>
                  <a:prstClr val="black"/>
                </a:solidFill>
                <a:latin typeface="Calibri"/>
              </a:rPr>
              <a:pPr>
                <a:defRPr/>
              </a:pPr>
              <a:t>25</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4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03DE3065-B02D-A74A-9B31-CE2D4C568B64}" type="slidenum">
              <a:rPr lang="en-US" smtClean="0">
                <a:solidFill>
                  <a:prstClr val="black"/>
                </a:solidFill>
                <a:latin typeface="Calibri"/>
              </a:rPr>
              <a:pPr>
                <a:defRPr/>
              </a:pPr>
              <a:t>26</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67310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806321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9B065-9F9E-403F-8C8D-213DA649832D}"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AA581-3C7A-4175-96A2-5C54E2C0C5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236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90288131-5B30-0F4D-B210-47F39A744F14}" type="datetime1">
              <a:rPr lang="en-US"/>
              <a:pPr>
                <a:defRPr/>
              </a:pPr>
              <a:t>5/22/16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D2922DA-4E9A-C64C-BF1E-EC993A710307}" type="slidenum">
              <a:rPr lang="en-US"/>
              <a:pPr>
                <a:defRPr/>
              </a:pPr>
              <a:t>‹#›</a:t>
            </a:fld>
            <a:endParaRPr lang="en-US"/>
          </a:p>
        </p:txBody>
      </p:sp>
    </p:spTree>
    <p:extLst>
      <p:ext uri="{BB962C8B-B14F-4D97-AF65-F5344CB8AC3E}">
        <p14:creationId xmlns:p14="http://schemas.microsoft.com/office/powerpoint/2010/main" val="49101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04C6C361-663F-A245-8049-A10E7E59C837}" type="datetime1">
              <a:rPr lang="en-US"/>
              <a:pPr>
                <a:defRPr/>
              </a:pPr>
              <a:t>5/22/16</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6F9A6A2-38C1-A04E-ACAA-07EA83F6039B}" type="slidenum">
              <a:rPr lang="en-US"/>
              <a:pPr>
                <a:defRPr/>
              </a:pPr>
              <a:t>‹#›</a:t>
            </a:fld>
            <a:endParaRPr lang="en-US"/>
          </a:p>
        </p:txBody>
      </p:sp>
    </p:spTree>
    <p:extLst>
      <p:ext uri="{BB962C8B-B14F-4D97-AF65-F5344CB8AC3E}">
        <p14:creationId xmlns:p14="http://schemas.microsoft.com/office/powerpoint/2010/main" val="272916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AD1CA9A9-F93F-3C45-A9CD-A5FB820E9976}" type="datetime1">
              <a:rPr lang="en-US"/>
              <a:pPr>
                <a:defRPr/>
              </a:pPr>
              <a:t>5/22/16</a:t>
            </a:fld>
            <a:endParaRPr lang="en-US"/>
          </a:p>
        </p:txBody>
      </p:sp>
      <p:sp>
        <p:nvSpPr>
          <p:cNvPr id="3" name="Footer Placeholder 2"/>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06E61D95-C8B1-004D-8AD9-6C5EC3663BF1}" type="slidenum">
              <a:rPr lang="en-US"/>
              <a:pPr>
                <a:defRPr/>
              </a:pPr>
              <a:t>‹#›</a:t>
            </a:fld>
            <a:endParaRPr lang="en-US"/>
          </a:p>
        </p:txBody>
      </p:sp>
    </p:spTree>
    <p:extLst>
      <p:ext uri="{BB962C8B-B14F-4D97-AF65-F5344CB8AC3E}">
        <p14:creationId xmlns:p14="http://schemas.microsoft.com/office/powerpoint/2010/main" val="917325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128B5-B110-4EC1-95BC-D661F0D3BB91}"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EC2DC-E2F6-47DA-8A26-F1696D083F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0290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5A50AB-148C-C94F-9834-7D63AD9C239A}"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3676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D242D6-536F-054A-985F-9D48A21C6DDD}"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4061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8C1AB7-DED8-984B-A04D-A159D080EB32}"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9103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45709C-AEFF-4048-B9EF-354E4EA38528}"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3944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6ACE4A-4A64-FB4C-9BC9-5F5127761373}"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197091"/>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554BDB-DA91-D346-B78C-213C8AC8DF0F}"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191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45012-4A36-7748-A81B-F9ECD0931D57}"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938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FB2B5-F326-814F-9E7F-FEF4C44575A5}"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9037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12B28-D79F-6F43-9149-AF48B32A2D92}"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3355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0A48EB-616B-504A-A3CC-4A7C3B4BDDED}"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9108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A6689B-EA1C-4A45-839A-0222466ABA28}" type="datetime1">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182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3A0C03E2-95A5-5F40-9DD2-DB8536F0280D}" type="datetime1">
              <a:rPr lang="en-US"/>
              <a:pPr>
                <a:defRPr/>
              </a:pPr>
              <a:t>5/22/16</a:t>
            </a:fld>
            <a:endParaRPr lang="en-US"/>
          </a:p>
        </p:txBody>
      </p:sp>
      <p:sp>
        <p:nvSpPr>
          <p:cNvPr id="5" name="Footer Placeholder 4"/>
          <p:cNvSpPr>
            <a:spLocks noGrp="1"/>
          </p:cNvSpPr>
          <p:nvPr>
            <p:ph type="ftr" sz="quarter" idx="11"/>
          </p:nvPr>
        </p:nvSpPr>
        <p:spPr/>
        <p:txBody>
          <a:bodyPr rtlCol="0"/>
          <a:lstStyle>
            <a:lvl1pPr defTabSz="913832"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E5BBEBCE-BDDA-F542-B3C9-3BCE029B7B2A}" type="slidenum">
              <a:rPr lang="en-US"/>
              <a:pPr>
                <a:defRPr/>
              </a:pPr>
              <a:t>‹#›</a:t>
            </a:fld>
            <a:endParaRPr lang="en-US"/>
          </a:p>
        </p:txBody>
      </p:sp>
    </p:spTree>
    <p:extLst>
      <p:ext uri="{BB962C8B-B14F-4D97-AF65-F5344CB8AC3E}">
        <p14:creationId xmlns:p14="http://schemas.microsoft.com/office/powerpoint/2010/main" val="339097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4280842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4065775"/>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231672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428561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70"/>
            <a:ext cx="2133600" cy="365125"/>
          </a:xfrm>
          <a:prstGeom prst="rect">
            <a:avLst/>
          </a:prstGeom>
        </p:spPr>
        <p:txBody>
          <a:bodyPr/>
          <a:lstStyle>
            <a:lvl1pPr>
              <a:defRPr/>
            </a:lvl1pPr>
          </a:lstStyle>
          <a:p>
            <a:pPr>
              <a:defRPr/>
            </a:pPr>
            <a:fld id="{8D75270C-3294-2945-973E-B265A792EAFF}" type="datetime1">
              <a:rPr lang="en-US"/>
              <a:pPr>
                <a:defRPr/>
              </a:pPr>
              <a:t>5/22/16</a:t>
            </a:fld>
            <a:endParaRPr lang="en-US"/>
          </a:p>
        </p:txBody>
      </p:sp>
      <p:sp>
        <p:nvSpPr>
          <p:cNvPr id="4" name="Footer Placeholder 4"/>
          <p:cNvSpPr>
            <a:spLocks noGrp="1"/>
          </p:cNvSpPr>
          <p:nvPr>
            <p:ph type="ftr" sz="quarter" idx="11"/>
          </p:nvPr>
        </p:nvSpPr>
        <p:spPr>
          <a:xfrm>
            <a:off x="3124200" y="635637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70"/>
            <a:ext cx="2133600" cy="365125"/>
          </a:xfrm>
          <a:prstGeom prst="rect">
            <a:avLst/>
          </a:prstGeom>
        </p:spPr>
        <p:txBody>
          <a:bodyPr/>
          <a:lstStyle>
            <a:lvl1pPr>
              <a:defRPr/>
            </a:lvl1pPr>
          </a:lstStyle>
          <a:p>
            <a:pPr>
              <a:defRPr/>
            </a:pPr>
            <a:fld id="{24563E97-85E0-5544-ABC1-0F395CAB8D3A}" type="slidenum">
              <a:rPr lang="en-US"/>
              <a:pPr>
                <a:defRPr/>
              </a:pPr>
              <a:t>‹#›</a:t>
            </a:fld>
            <a:endParaRPr lang="en-US"/>
          </a:p>
        </p:txBody>
      </p:sp>
    </p:spTree>
    <p:extLst>
      <p:ext uri="{BB962C8B-B14F-4D97-AF65-F5344CB8AC3E}">
        <p14:creationId xmlns:p14="http://schemas.microsoft.com/office/powerpoint/2010/main" val="5544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85416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4" Type="http://schemas.openxmlformats.org/officeDocument/2006/relationships/tags" Target="../tags/tag2.xml"/><Relationship Id="rId5" Type="http://schemas.openxmlformats.org/officeDocument/2006/relationships/tags" Target="../tags/tag3.xml"/><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theme" Target="../theme/theme4.xml"/><Relationship Id="rId8" Type="http://schemas.openxmlformats.org/officeDocument/2006/relationships/tags" Target="../tags/tag4.xml"/><Relationship Id="rId9" Type="http://schemas.openxmlformats.org/officeDocument/2006/relationships/tags" Target="../tags/tag5.xml"/><Relationship Id="rId10" Type="http://schemas.openxmlformats.org/officeDocument/2006/relationships/tags" Target="../tags/tag6.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theme" Target="../theme/theme6.xml"/><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8.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2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5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BFB168B-F5F9-CC45-8A76-219FDEE1A419}"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3905" r:id="rId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0579" name="Rectangle 3"/>
          <p:cNvSpPr>
            <a:spLocks noGrp="1" noChangeArrowheads="1"/>
          </p:cNvSpPr>
          <p:nvPr>
            <p:ph type="body" idx="1"/>
            <p:custDataLst>
              <p:tags r:id="rId4"/>
            </p:custDataLst>
          </p:nvPr>
        </p:nvSpPr>
        <p:spPr bwMode="auto">
          <a:xfrm>
            <a:off x="685800" y="198122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5"/>
            </p:custDataLst>
          </p:nvPr>
        </p:nvSpPr>
        <p:spPr bwMode="auto">
          <a:xfrm rot="16200000">
            <a:off x="7411245" y="525385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DB2AB19D-ACF3-7B47-859B-479806B853B4}"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3928" r:id="rId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0" tIns="45692" rIns="91380" bIns="45692" numCol="1" anchor="ctr" anchorCtr="0" compatLnSpc="1">
            <a:prstTxWarp prst="textNoShape">
              <a:avLst/>
            </a:prstTxWarp>
          </a:bodyPr>
          <a:lstStyle/>
          <a:p>
            <a:pPr lvl="0"/>
            <a:r>
              <a:rPr lang="en-US"/>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0" tIns="45692" rIns="91380" bIns="456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defTabSz="914400">
              <a:defRPr sz="1200" b="0">
                <a:solidFill>
                  <a:srgbClr val="898989"/>
                </a:solidFill>
                <a:latin typeface="Calibri" charset="0"/>
              </a:defRPr>
            </a:lvl1pPr>
          </a:lstStyle>
          <a:p>
            <a:pPr>
              <a:defRPr/>
            </a:pPr>
            <a:fld id="{7B3DBAEB-35D0-CE40-9BC8-FD34328FC55D}" type="datetime1">
              <a:rPr lang="en-US"/>
              <a:pPr>
                <a:defRPr/>
              </a:pPr>
              <a:t>5/22/16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defTabSz="914400">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defTabSz="914400">
              <a:defRPr sz="1200" b="0">
                <a:solidFill>
                  <a:srgbClr val="898989"/>
                </a:solidFill>
                <a:latin typeface="Calibri" charset="0"/>
              </a:defRPr>
            </a:lvl1pPr>
          </a:lstStyle>
          <a:p>
            <a:pPr>
              <a:defRPr/>
            </a:pPr>
            <a:fld id="{6C1C87C8-7A4F-A546-A3B8-71A57FF80558}" type="slidenum">
              <a:rPr lang="en-US"/>
              <a:pPr>
                <a:defRPr/>
              </a:pPr>
              <a:t>‹#›</a:t>
            </a:fld>
            <a:endParaRPr lang="en-US"/>
          </a:p>
        </p:txBody>
      </p:sp>
    </p:spTree>
    <p:extLst>
      <p:ext uri="{BB962C8B-B14F-4D97-AF65-F5344CB8AC3E}">
        <p14:creationId xmlns:p14="http://schemas.microsoft.com/office/powerpoint/2010/main" val="142357723"/>
      </p:ext>
    </p:extLst>
  </p:cSld>
  <p:clrMap bg1="lt1" tx1="dk1" bg2="lt2" tx2="dk2" accent1="accent1" accent2="accent2" accent3="accent3" accent4="accent4" accent5="accent5" accent6="accent6" hlink="hlink" folHlink="folHlink"/>
  <p:sldLayoutIdLst>
    <p:sldLayoutId id="2147504020" r:id="rId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15"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3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48"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66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036" indent="-228459"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2" indent="-228459"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8" indent="-228459"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3" indent="-228459"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2"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4" algn="l" defTabSz="456915" rtl="0" eaLnBrk="1" latinLnBrk="0" hangingPunct="1">
        <a:defRPr sz="1800" kern="1200">
          <a:solidFill>
            <a:schemeClr val="tx1"/>
          </a:solidFill>
          <a:latin typeface="+mn-lt"/>
          <a:ea typeface="+mn-ea"/>
          <a:cs typeface="+mn-cs"/>
        </a:defRPr>
      </a:lvl7pPr>
      <a:lvl8pPr marL="3198408" algn="l" defTabSz="456915" rtl="0" eaLnBrk="1" latinLnBrk="0" hangingPunct="1">
        <a:defRPr sz="1800" kern="1200">
          <a:solidFill>
            <a:schemeClr val="tx1"/>
          </a:solidFill>
          <a:latin typeface="+mn-lt"/>
          <a:ea typeface="+mn-ea"/>
          <a:cs typeface="+mn-cs"/>
        </a:defRPr>
      </a:lvl8pPr>
      <a:lvl9pPr marL="3655325" algn="l" defTabSz="4569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smtClean="0"/>
              <a:t>Click to edit Master title style</a:t>
            </a:r>
            <a:endParaRPr lang="en-US"/>
          </a:p>
        </p:txBody>
      </p:sp>
      <p:sp>
        <p:nvSpPr>
          <p:cNvPr id="27651"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02566" name="Rectangle 6"/>
          <p:cNvSpPr>
            <a:spLocks noChangeArrowheads="1"/>
          </p:cNvSpPr>
          <p:nvPr>
            <p:custDataLst>
              <p:tags r:id="rId10"/>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7CEDC52-66C0-EB48-A105-58148C04DC87}" type="slidenum">
              <a:rPr lang="en-US" sz="1600" b="1" i="1">
                <a:solidFill>
                  <a:srgbClr val="000000"/>
                </a:solidFill>
                <a:effectLst>
                  <a:outerShdw blurRad="38100" dist="38100" dir="2700000" algn="tl">
                    <a:srgbClr val="DDDDDD"/>
                  </a:outerShdw>
                </a:effectLst>
                <a:latin typeface="Courier New" charset="0"/>
              </a:rPr>
              <a:pPr defTabSz="910659"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extLst>
      <p:ext uri="{BB962C8B-B14F-4D97-AF65-F5344CB8AC3E}">
        <p14:creationId xmlns:p14="http://schemas.microsoft.com/office/powerpoint/2010/main" val="2726999612"/>
      </p:ext>
    </p:extLst>
  </p:cSld>
  <p:clrMap bg1="lt1" tx1="dk1" bg2="lt2" tx2="dk2" accent1="accent1" accent2="accent2" accent3="accent3" accent4="accent4" accent5="accent5" accent6="accent6" hlink="hlink" folHlink="folHlink"/>
  <p:sldLayoutIdLst>
    <p:sldLayoutId id="2147504069" r:id="rId1"/>
    <p:sldLayoutId id="2147504070" r:id="rId2"/>
    <p:sldLayoutId id="2147504071" r:id="rId3"/>
    <p:sldLayoutId id="2147504072" r:id="rId4"/>
    <p:sldLayoutId id="2147504086" r:id="rId5"/>
    <p:sldLayoutId id="2147504116" r:id="rId6"/>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1" fontAlgn="base" hangingPunct="1">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1" fontAlgn="base" hangingPunct="1">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1" fontAlgn="base" hangingPunct="1">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B18F7B72-A9EB-4E3F-885F-9BDF0C4D8B11}" type="datetime1">
              <a:rPr lang="en-US" smtClean="0">
                <a:solidFill>
                  <a:prstClr val="black">
                    <a:tint val="75000"/>
                  </a:prstClr>
                </a:solidFill>
                <a:latin typeface="Calibri"/>
              </a:rPr>
              <a:pPr defTabSz="914400" fontAlgn="auto">
                <a:spcBef>
                  <a:spcPts val="0"/>
                </a:spcBef>
                <a:spcAft>
                  <a:spcPts val="0"/>
                </a:spcAft>
              </a:pPr>
              <a:t>5/22/16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9B8AA581-3C7A-4175-96A2-5C54E2C0C5D7}" type="slidenum">
              <a:rPr lang="en-US" smtClean="0">
                <a:solidFill>
                  <a:prstClr val="black">
                    <a:tint val="75000"/>
                  </a:prstClr>
                </a:solidFill>
                <a:latin typeface="Calibri"/>
              </a:rPr>
              <a:pPr defTabSz="9144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6469424"/>
      </p:ext>
    </p:extLst>
  </p:cSld>
  <p:clrMap bg1="lt1" tx1="dk1" bg2="lt2" tx2="dk2" accent1="accent1" accent2="accent2" accent3="accent3" accent4="accent4" accent5="accent5" accent6="accent6" hlink="hlink" folHlink="folHlink"/>
  <p:sldLayoutIdLst>
    <p:sldLayoutId id="214750407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102019CD-E822-194C-ADB9-001E171D81B0}" type="datetime1">
              <a:rPr lang="en-US"/>
              <a:pPr>
                <a:defRPr/>
              </a:pPr>
              <a:t>5/22/16</a:t>
            </a:fld>
            <a:endParaRPr lang="en-US"/>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CFEB82B-BEB9-B144-951A-5849E5E29677}" type="slidenum">
              <a:rPr lang="en-US"/>
              <a:pPr>
                <a:defRPr/>
              </a:pPr>
              <a:t>‹#›</a:t>
            </a:fld>
            <a:endParaRPr lang="en-US"/>
          </a:p>
        </p:txBody>
      </p:sp>
      <p:sp>
        <p:nvSpPr>
          <p:cNvPr id="114695" name="TextBox 6"/>
          <p:cNvSpPr txBox="1">
            <a:spLocks noChangeArrowheads="1"/>
          </p:cNvSpPr>
          <p:nvPr userDrawn="1"/>
        </p:nvSpPr>
        <p:spPr bwMode="auto">
          <a:xfrm rot="16200000">
            <a:off x="8165544" y="5722561"/>
            <a:ext cx="1720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200" smtClean="0">
                <a:solidFill>
                  <a:srgbClr val="595959"/>
                </a:solidFill>
              </a:rPr>
              <a:t>Lectures.Gersteinlab.org</a:t>
            </a:r>
          </a:p>
        </p:txBody>
      </p:sp>
    </p:spTree>
    <p:extLst>
      <p:ext uri="{BB962C8B-B14F-4D97-AF65-F5344CB8AC3E}">
        <p14:creationId xmlns:p14="http://schemas.microsoft.com/office/powerpoint/2010/main" val="4086029928"/>
      </p:ext>
    </p:extLst>
  </p:cSld>
  <p:clrMap bg1="lt1" tx1="dk1" bg2="lt2" tx2="dk2" accent1="accent1" accent2="accent2" accent3="accent3" accent4="accent4" accent5="accent5" accent6="accent6" hlink="hlink" folHlink="folHlink"/>
  <p:sldLayoutIdLst>
    <p:sldLayoutId id="2147504090" r:id="rId1"/>
    <p:sldLayoutId id="2147504092" r:id="rId2"/>
    <p:sldLayoutId id="2147504095" r:id="rId3"/>
  </p:sldLayoutIdLst>
  <p:hf hdr="0" ftr="0" dt="0"/>
  <p:txStyles>
    <p:titleStyle>
      <a:lvl1pPr algn="ctr"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Arial" charset="0"/>
          <a:ea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0196E79D-0737-425F-BDCC-4535CCF35BC6}" type="datetime1">
              <a:rPr lang="en-US" smtClean="0">
                <a:solidFill>
                  <a:prstClr val="black">
                    <a:tint val="75000"/>
                  </a:prstClr>
                </a:solidFill>
                <a:latin typeface="Calibri"/>
                <a:ea typeface="+mn-ea"/>
                <a:cs typeface="+mn-cs"/>
              </a:rPr>
              <a:pPr defTabSz="914400" fontAlgn="auto">
                <a:spcBef>
                  <a:spcPts val="0"/>
                </a:spcBef>
                <a:spcAft>
                  <a:spcPts val="0"/>
                </a:spcAft>
              </a:pPr>
              <a:t>5/22/16</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644EC2DC-E2F6-47DA-8A26-F1696D083FFF}" type="slidenum">
              <a:rPr lang="en-US" smtClean="0">
                <a:solidFill>
                  <a:prstClr val="black">
                    <a:tint val="75000"/>
                  </a:prstClr>
                </a:solidFill>
                <a:latin typeface="Calibri"/>
                <a:ea typeface="+mn-ea"/>
                <a:cs typeface="+mn-cs"/>
              </a:rPr>
              <a:pPr defTabSz="9144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62133075"/>
      </p:ext>
    </p:extLst>
  </p:cSld>
  <p:clrMap bg1="lt1" tx1="dk1" bg2="lt2" tx2="dk2" accent1="accent1" accent2="accent2" accent3="accent3" accent4="accent4" accent5="accent5" accent6="accent6" hlink="hlink" folHlink="folHlink"/>
  <p:sldLayoutIdLst>
    <p:sldLayoutId id="214750411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F0AD181-8ADF-A64C-8C5D-0C369D925A90}" type="datetime1">
              <a:rPr lang="en-US" smtClean="0">
                <a:solidFill>
                  <a:prstClr val="black">
                    <a:tint val="75000"/>
                  </a:prstClr>
                </a:solidFill>
                <a:latin typeface="Calibri"/>
                <a:ea typeface="+mn-ea"/>
                <a:cs typeface="+mn-cs"/>
              </a:rPr>
              <a:pPr defTabSz="457200" fontAlgn="auto">
                <a:spcBef>
                  <a:spcPts val="0"/>
                </a:spcBef>
                <a:spcAft>
                  <a:spcPts val="0"/>
                </a:spcAft>
              </a:pPr>
              <a:t>5/22/16</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C19D839-29BE-9646-BF26-761D95C3349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48944577"/>
      </p:ext>
    </p:extLst>
  </p:cSld>
  <p:clrMap bg1="lt1" tx1="dk1" bg2="lt2" tx2="dk2" accent1="accent1" accent2="accent2" accent3="accent3" accent4="accent4" accent5="accent5" accent6="accent6" hlink="hlink" folHlink="folHlink"/>
  <p:sldLayoutIdLst>
    <p:sldLayoutId id="2147504118" r:id="rId1"/>
    <p:sldLayoutId id="2147504119" r:id="rId2"/>
    <p:sldLayoutId id="2147504120" r:id="rId3"/>
    <p:sldLayoutId id="2147504121" r:id="rId4"/>
    <p:sldLayoutId id="2147504122" r:id="rId5"/>
    <p:sldLayoutId id="2147504123" r:id="rId6"/>
    <p:sldLayoutId id="2147504124" r:id="rId7"/>
    <p:sldLayoutId id="2147504125" r:id="rId8"/>
    <p:sldLayoutId id="2147504126" r:id="rId9"/>
    <p:sldLayoutId id="2147504127" r:id="rId10"/>
    <p:sldLayoutId id="214750412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0.jpeg"/><Relationship Id="rId5" Type="http://schemas.openxmlformats.org/officeDocument/2006/relationships/oleObject" Target="../embeddings/oleObject1.bin"/><Relationship Id="rId6" Type="http://schemas.openxmlformats.org/officeDocument/2006/relationships/image" Target="../media/image9.png"/><Relationship Id="rId7"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jpeg"/><Relationship Id="rId14" Type="http://schemas.openxmlformats.org/officeDocument/2006/relationships/image" Target="../media/image28.png"/><Relationship Id="rId15" Type="http://schemas.openxmlformats.org/officeDocument/2006/relationships/image" Target="../media/image29.emf"/><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emf"/><Relationship Id="rId3"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hyperlink" Target="https://cghub.ucsc.edu/summary_stats.html" TargetMode="Externa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hyperlink" Target="http://jeffhuang.com/computer_science_professors.html" TargetMode="External"/><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emf"/><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45.png"/><Relationship Id="rId6" Type="http://schemas.openxmlformats.org/officeDocument/2006/relationships/chart" Target="../charts/chart3.xml"/><Relationship Id="rId1" Type="http://schemas.openxmlformats.org/officeDocument/2006/relationships/slideLayout" Target="../slideLayouts/slideLayout4.xml"/><Relationship Id="rId2"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4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4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0.emf"/><Relationship Id="rId5"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slideLayout" Target="../slideLayouts/slideLayout1.xml"/><Relationship Id="rId1" Type="http://schemas.openxmlformats.org/officeDocument/2006/relationships/themeOverride" Target="../theme/themeOverride5.xml"/><Relationship Id="rId2" Type="http://schemas.openxmlformats.org/officeDocument/2006/relationships/tags" Target="../tags/tag7.xml"/></Relationships>
</file>

<file path=ppt/slides/_rels/slide32.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tags" Target="../tags/tag12.xml"/><Relationship Id="rId5" Type="http://schemas.openxmlformats.org/officeDocument/2006/relationships/slideLayout" Target="../slideLayouts/slideLayout1.xml"/><Relationship Id="rId1" Type="http://schemas.openxmlformats.org/officeDocument/2006/relationships/themeOverride" Target="../theme/themeOverride6.xml"/><Relationship Id="rId2" Type="http://schemas.openxmlformats.org/officeDocument/2006/relationships/tags" Target="../tags/tag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emf"/><Relationship Id="rId5" Type="http://schemas.openxmlformats.org/officeDocument/2006/relationships/image" Target="../media/image56.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6.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emf"/><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57.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69.emf"/><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57.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75.emf"/></Relationships>
</file>

<file path=ppt/slides/_rels/slide46.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78.emf"/></Relationships>
</file>

<file path=ppt/slides/_rels/slide48.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tags" Target="../tags/tag15.xml"/><Relationship Id="rId5" Type="http://schemas.openxmlformats.org/officeDocument/2006/relationships/slideLayout" Target="../slideLayouts/slideLayout1.xml"/><Relationship Id="rId1" Type="http://schemas.openxmlformats.org/officeDocument/2006/relationships/themeOverride" Target="../theme/themeOverride7.xml"/><Relationship Id="rId2" Type="http://schemas.openxmlformats.org/officeDocument/2006/relationships/tags" Target="../tags/tag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 Id="rId3"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5.xml"/><Relationship Id="rId2"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85.emf"/><Relationship Id="rId5" Type="http://schemas.openxmlformats.org/officeDocument/2006/relationships/image" Target="../media/image86.emf"/><Relationship Id="rId1" Type="http://schemas.openxmlformats.org/officeDocument/2006/relationships/tags" Target="../tags/tag16.xml"/><Relationship Id="rId2"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5.xml"/><Relationship Id="rId3"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tags" Target="../tags/tag18.xml"/><Relationship Id="rId2"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89.png"/><Relationship Id="rId1" Type="http://schemas.openxmlformats.org/officeDocument/2006/relationships/tags" Target="../tags/tag19.xml"/><Relationship Id="rId2"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tags" Target="../tags/tag21.xml"/><Relationship Id="rId4" Type="http://schemas.openxmlformats.org/officeDocument/2006/relationships/tags" Target="../tags/tag22.xml"/><Relationship Id="rId5" Type="http://schemas.openxmlformats.org/officeDocument/2006/relationships/slideLayout" Target="../slideLayouts/slideLayout1.xml"/><Relationship Id="rId1" Type="http://schemas.openxmlformats.org/officeDocument/2006/relationships/themeOverride" Target="../theme/themeOverride8.xml"/><Relationship Id="rId2" Type="http://schemas.openxmlformats.org/officeDocument/2006/relationships/tags" Target="../tags/tag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0.png"/><Relationship Id="rId3"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image" Target="../media/image9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10.xml"/><Relationship Id="rId2"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0.png"/><Relationship Id="rId3"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slideLayout" Target="../slideLayouts/slideLayout1.xml"/><Relationship Id="rId1" Type="http://schemas.openxmlformats.org/officeDocument/2006/relationships/themeOverride" Target="../theme/themeOverride9.xml"/><Relationship Id="rId2" Type="http://schemas.openxmlformats.org/officeDocument/2006/relationships/tags" Target="../tags/tag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0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3.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4.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5.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06.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07.emf"/></Relationships>
</file>

<file path=ppt/slides/_rels/slide75.xml.rels><?xml version="1.0" encoding="UTF-8" standalone="yes"?>
<Relationships xmlns="http://schemas.openxmlformats.org/package/2006/relationships"><Relationship Id="rId3" Type="http://schemas.openxmlformats.org/officeDocument/2006/relationships/tags" Target="../tags/tag27.xml"/><Relationship Id="rId4" Type="http://schemas.openxmlformats.org/officeDocument/2006/relationships/tags" Target="../tags/tag28.xml"/><Relationship Id="rId5" Type="http://schemas.openxmlformats.org/officeDocument/2006/relationships/slideLayout" Target="../slideLayouts/slideLayout1.xml"/><Relationship Id="rId1" Type="http://schemas.openxmlformats.org/officeDocument/2006/relationships/themeOverride" Target="../theme/themeOverride10.xml"/><Relationship Id="rId2" Type="http://schemas.openxmlformats.org/officeDocument/2006/relationships/tags" Target="../tags/tag26.xml"/></Relationships>
</file>

<file path=ppt/slides/_rels/slide76.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Layout" Target="../slideLayouts/slideLayout8.xml"/><Relationship Id="rId3"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1" Type="http://schemas.openxmlformats.org/officeDocument/2006/relationships/tags" Target="../tags/tag30.xml"/><Relationship Id="rId2"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2.png"/><Relationship Id="rId3" Type="http://schemas.openxmlformats.org/officeDocument/2006/relationships/image" Target="../media/image11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em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4.bin"/><Relationship Id="rId5" Type="http://schemas.openxmlformats.org/officeDocument/2006/relationships/image" Target="../media/image114.emf"/><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114.emf"/><Relationship Id="rId1" Type="http://schemas.openxmlformats.org/officeDocument/2006/relationships/vmlDrawing" Target="../drawings/vmlDrawing4.vml"/><Relationship Id="rId2" Type="http://schemas.openxmlformats.org/officeDocument/2006/relationships/slideLayout" Target="../slideLayouts/slideLayout5.xml"/><Relationship Id="rId3" Type="http://schemas.openxmlformats.org/officeDocument/2006/relationships/notesSlide" Target="../notesSlides/notesSlide37.xml"/><Relationship Id="rId4" Type="http://schemas.openxmlformats.org/officeDocument/2006/relationships/oleObject" Target="../embeddings/oleObject5.bin"/><Relationship Id="rId5" Type="http://schemas.openxmlformats.org/officeDocument/2006/relationships/package" Target="../embeddings/Microsoft_Word_Document1.docx"/><Relationship Id="rId6" Type="http://schemas.openxmlformats.org/officeDocument/2006/relationships/image" Target="../media/image115.emf"/><Relationship Id="rId7" Type="http://schemas.openxmlformats.org/officeDocument/2006/relationships/oleObject" Target="../embeddings/oleObject6.bin"/><Relationship Id="rId8" Type="http://schemas.openxmlformats.org/officeDocument/2006/relationships/image" Target="../media/image116.emf"/><Relationship Id="rId9" Type="http://schemas.openxmlformats.org/officeDocument/2006/relationships/oleObject" Target="../embeddings/oleObject7.bin"/><Relationship Id="rId10" Type="http://schemas.openxmlformats.org/officeDocument/2006/relationships/image" Target="../media/image117.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8.emf"/><Relationship Id="rId3" Type="http://schemas.openxmlformats.org/officeDocument/2006/relationships/image" Target="../media/image119.emf"/></Relationships>
</file>

<file path=ppt/slides/_rels/slide83.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slideLayout" Target="../slideLayouts/slideLayout1.xml"/><Relationship Id="rId1" Type="http://schemas.openxmlformats.org/officeDocument/2006/relationships/themeOverride" Target="../theme/themeOverride11.xml"/><Relationship Id="rId2" Type="http://schemas.openxmlformats.org/officeDocument/2006/relationships/tags" Target="../tags/tag3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oleObject" Target="../embeddings/oleObject9.bin"/><Relationship Id="rId7" Type="http://schemas.openxmlformats.org/officeDocument/2006/relationships/image" Target="../media/image50.emf"/><Relationship Id="rId8" Type="http://schemas.openxmlformats.org/officeDocument/2006/relationships/oleObject" Target="../embeddings/oleObject10.bin"/><Relationship Id="rId9" Type="http://schemas.openxmlformats.org/officeDocument/2006/relationships/oleObject" Target="../embeddings/oleObject11.bin"/><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oleObject" Target="../embeddings/oleObject12.bin"/><Relationship Id="rId7" Type="http://schemas.openxmlformats.org/officeDocument/2006/relationships/image" Target="../media/image50.emf"/><Relationship Id="rId8" Type="http://schemas.openxmlformats.org/officeDocument/2006/relationships/oleObject" Target="../embeddings/oleObject13.bin"/><Relationship Id="rId9" Type="http://schemas.openxmlformats.org/officeDocument/2006/relationships/oleObject" Target="../embeddings/oleObject14.bin"/><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oleObject" Target="../embeddings/oleObject15.bin"/><Relationship Id="rId7" Type="http://schemas.openxmlformats.org/officeDocument/2006/relationships/image" Target="../media/image50.emf"/><Relationship Id="rId8" Type="http://schemas.openxmlformats.org/officeDocument/2006/relationships/oleObject" Target="../embeddings/oleObject16.bin"/><Relationship Id="rId9" Type="http://schemas.openxmlformats.org/officeDocument/2006/relationships/oleObject" Target="../embeddings/oleObject17.bin"/><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oleObject" Target="../embeddings/oleObject18.bin"/><Relationship Id="rId7" Type="http://schemas.openxmlformats.org/officeDocument/2006/relationships/image" Target="../media/image50.emf"/><Relationship Id="rId8" Type="http://schemas.openxmlformats.org/officeDocument/2006/relationships/oleObject" Target="../embeddings/oleObject19.bin"/><Relationship Id="rId9" Type="http://schemas.openxmlformats.org/officeDocument/2006/relationships/oleObject" Target="../embeddings/oleObject20.bin"/><Relationship Id="rId1" Type="http://schemas.openxmlformats.org/officeDocument/2006/relationships/vmlDrawing" Target="../drawings/vmlDrawing8.vml"/><Relationship Id="rId2"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22.emf"/><Relationship Id="rId4" Type="http://schemas.openxmlformats.org/officeDocument/2006/relationships/image" Target="../media/image123.emf"/><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emf"/><Relationship Id="rId3" Type="http://schemas.openxmlformats.org/officeDocument/2006/relationships/image" Target="../media/image8.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129.emf"/></Relationships>
</file>

<file path=ppt/slides/_rels/slide91.xml.rels><?xml version="1.0" encoding="UTF-8" standalone="yes"?>
<Relationships xmlns="http://schemas.openxmlformats.org/package/2006/relationships"><Relationship Id="rId3" Type="http://schemas.openxmlformats.org/officeDocument/2006/relationships/image" Target="../media/image130.emf"/><Relationship Id="rId4" Type="http://schemas.openxmlformats.org/officeDocument/2006/relationships/image" Target="../media/image131.emf"/><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2.png"/></Relationships>
</file>

<file path=ppt/slides/_rels/slide93.xml.rels><?xml version="1.0" encoding="UTF-8" standalone="yes"?>
<Relationships xmlns="http://schemas.openxmlformats.org/package/2006/relationships"><Relationship Id="rId3" Type="http://schemas.openxmlformats.org/officeDocument/2006/relationships/image" Target="../media/image130.emf"/><Relationship Id="rId4" Type="http://schemas.openxmlformats.org/officeDocument/2006/relationships/image" Target="../media/image134.emf"/><Relationship Id="rId1" Type="http://schemas.openxmlformats.org/officeDocument/2006/relationships/slideLayout" Target="../slideLayouts/slideLayout11.xml"/><Relationship Id="rId2" Type="http://schemas.openxmlformats.org/officeDocument/2006/relationships/image" Target="../media/image133.emf"/></Relationships>
</file>

<file path=ppt/slides/_rels/slide94.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tags" Target="../tags/tag36.xml"/><Relationship Id="rId5" Type="http://schemas.openxmlformats.org/officeDocument/2006/relationships/slideLayout" Target="../slideLayouts/slideLayout1.xml"/><Relationship Id="rId1" Type="http://schemas.openxmlformats.org/officeDocument/2006/relationships/themeOverride" Target="../theme/themeOverride12.xml"/><Relationship Id="rId2" Type="http://schemas.openxmlformats.org/officeDocument/2006/relationships/tags" Target="../tags/tag34.xml"/></Relationships>
</file>

<file path=ppt/slides/_rels/slide95.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tags" Target="../tags/tag39.xml"/><Relationship Id="rId5" Type="http://schemas.openxmlformats.org/officeDocument/2006/relationships/slideLayout" Target="../slideLayouts/slideLayout1.xml"/><Relationship Id="rId1" Type="http://schemas.openxmlformats.org/officeDocument/2006/relationships/themeOverride" Target="../theme/themeOverride13.xml"/><Relationship Id="rId2" Type="http://schemas.openxmlformats.org/officeDocument/2006/relationships/tags" Target="../tags/tag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8956677" y="2268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sp>
        <p:nvSpPr>
          <p:cNvPr id="88067" name="Rectangle 2"/>
          <p:cNvSpPr>
            <a:spLocks noChangeArrowheads="1"/>
          </p:cNvSpPr>
          <p:nvPr/>
        </p:nvSpPr>
        <p:spPr bwMode="auto">
          <a:xfrm>
            <a:off x="5421324" y="5797023"/>
            <a:ext cx="2479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sz="900" dirty="0">
              <a:solidFill>
                <a:srgbClr val="595959"/>
              </a:solidFill>
              <a:latin typeface="Arial" charset="0"/>
            </a:endParaRPr>
          </a:p>
        </p:txBody>
      </p:sp>
      <p:sp>
        <p:nvSpPr>
          <p:cNvPr id="3" name="Title 2"/>
          <p:cNvSpPr>
            <a:spLocks noGrp="1"/>
          </p:cNvSpPr>
          <p:nvPr>
            <p:ph type="ctrTitle"/>
          </p:nvPr>
        </p:nvSpPr>
        <p:spPr>
          <a:xfrm>
            <a:off x="685800" y="51862"/>
            <a:ext cx="7772400" cy="1014942"/>
          </a:xfrm>
        </p:spPr>
        <p:txBody>
          <a:bodyPr/>
          <a:lstStyle/>
          <a:p>
            <a:r>
              <a:rPr lang="en-US" sz="1800" dirty="0" smtClean="0">
                <a:solidFill>
                  <a:schemeClr val="tx1"/>
                </a:solidFill>
              </a:rPr>
              <a:t>Personal Genomics:</a:t>
            </a:r>
            <a:r>
              <a:rPr lang="en-US" sz="2400" dirty="0">
                <a:solidFill>
                  <a:schemeClr val="tx1"/>
                </a:solidFill>
              </a:rPr>
              <a:t/>
            </a:r>
            <a:br>
              <a:rPr lang="en-US" sz="2400" dirty="0">
                <a:solidFill>
                  <a:schemeClr val="tx1"/>
                </a:solidFill>
              </a:rPr>
            </a:br>
            <a:r>
              <a:rPr lang="en-US" sz="2400" dirty="0">
                <a:solidFill>
                  <a:schemeClr val="tx1"/>
                </a:solidFill>
              </a:rPr>
              <a:t>Prioritizing High-impact Rare &amp; Somatic </a:t>
            </a:r>
            <a:r>
              <a:rPr lang="en-US" sz="2400" dirty="0" smtClean="0">
                <a:solidFill>
                  <a:schemeClr val="tx1"/>
                </a:solidFill>
              </a:rPr>
              <a:t>Variants </a:t>
            </a:r>
            <a:endParaRPr lang="en-US" sz="2400" dirty="0">
              <a:solidFill>
                <a:schemeClr val="tx1"/>
              </a:solidFill>
            </a:endParaRPr>
          </a:p>
        </p:txBody>
      </p:sp>
      <p:sp>
        <p:nvSpPr>
          <p:cNvPr id="5" name="Subtitle 4"/>
          <p:cNvSpPr>
            <a:spLocks noGrp="1"/>
          </p:cNvSpPr>
          <p:nvPr>
            <p:ph type="subTitle" idx="1"/>
          </p:nvPr>
        </p:nvSpPr>
        <p:spPr>
          <a:xfrm>
            <a:off x="1371600" y="5520228"/>
            <a:ext cx="6400800" cy="1752600"/>
          </a:xfrm>
        </p:spPr>
        <p:txBody>
          <a:bodyPr/>
          <a:lstStyle/>
          <a:p>
            <a:pPr defTabSz="912813"/>
            <a:endParaRPr lang="en-US" sz="1400" b="0" dirty="0" smtClean="0">
              <a:solidFill>
                <a:srgbClr val="000000"/>
              </a:solidFill>
              <a:latin typeface="Arial" charset="0"/>
            </a:endParaRPr>
          </a:p>
          <a:p>
            <a:pPr defTabSz="912813"/>
            <a:r>
              <a:rPr lang="en-US" sz="1400" b="0" dirty="0" smtClean="0">
                <a:solidFill>
                  <a:srgbClr val="000000"/>
                </a:solidFill>
                <a:latin typeface="Arial" charset="0"/>
              </a:rPr>
              <a:t>Mark Gerstein, Yale</a:t>
            </a:r>
          </a:p>
          <a:p>
            <a:pPr defTabSz="912813"/>
            <a:endParaRPr lang="en-US" sz="600" b="0" dirty="0" smtClean="0">
              <a:solidFill>
                <a:srgbClr val="000000"/>
              </a:solidFill>
              <a:latin typeface="Arial" charset="0"/>
            </a:endParaRPr>
          </a:p>
          <a:p>
            <a:pPr defTabSz="912813"/>
            <a:r>
              <a:rPr lang="en-US" sz="1400" b="0" dirty="0">
                <a:solidFill>
                  <a:srgbClr val="000000"/>
                </a:solidFill>
                <a:latin typeface="Arial" charset="0"/>
              </a:rPr>
              <a:t>Slides freely downloadable from </a:t>
            </a:r>
            <a:r>
              <a:rPr lang="en-US" sz="1400" b="0" dirty="0" err="1">
                <a:solidFill>
                  <a:srgbClr val="000000"/>
                </a:solidFill>
                <a:latin typeface="Arial" charset="0"/>
              </a:rPr>
              <a:t>Lectures.GersteinLab.org</a:t>
            </a:r>
            <a:endParaRPr lang="en-US" sz="1400" b="0" dirty="0">
              <a:solidFill>
                <a:srgbClr val="000000"/>
              </a:solidFill>
              <a:latin typeface="Arial" charset="0"/>
            </a:endParaRPr>
          </a:p>
          <a:p>
            <a:pPr defTabSz="912813"/>
            <a:r>
              <a:rPr lang="en-US" sz="1400" b="0" dirty="0">
                <a:solidFill>
                  <a:srgbClr val="000000"/>
                </a:solidFill>
                <a:latin typeface="Arial" charset="0"/>
              </a:rPr>
              <a:t>&amp; “</a:t>
            </a:r>
            <a:r>
              <a:rPr lang="en-US" altLang="ja-JP" sz="1400" b="0" dirty="0" err="1">
                <a:solidFill>
                  <a:srgbClr val="000000"/>
                </a:solidFill>
                <a:latin typeface="Arial" charset="0"/>
              </a:rPr>
              <a:t>tweetable</a:t>
            </a:r>
            <a:r>
              <a:rPr lang="en-US" sz="1400" b="0" dirty="0">
                <a:solidFill>
                  <a:srgbClr val="000000"/>
                </a:solidFill>
                <a:latin typeface="Arial" charset="0"/>
              </a:rPr>
              <a:t>”</a:t>
            </a:r>
            <a:r>
              <a:rPr lang="en-US" altLang="ja-JP" sz="1400" b="0" dirty="0">
                <a:solidFill>
                  <a:srgbClr val="000000"/>
                </a:solidFill>
                <a:latin typeface="Arial" charset="0"/>
              </a:rPr>
              <a:t> (via @</a:t>
            </a:r>
            <a:r>
              <a:rPr lang="en-US" altLang="ja-JP" sz="1400" b="0" dirty="0" err="1">
                <a:solidFill>
                  <a:srgbClr val="000000"/>
                </a:solidFill>
                <a:latin typeface="Arial" charset="0"/>
              </a:rPr>
              <a:t>markgerstein</a:t>
            </a:r>
            <a:r>
              <a:rPr lang="en-US" altLang="ja-JP" sz="1400" b="0" dirty="0">
                <a:solidFill>
                  <a:srgbClr val="000000"/>
                </a:solidFill>
                <a:latin typeface="Arial" charset="0"/>
              </a:rPr>
              <a:t>). </a:t>
            </a:r>
            <a:r>
              <a:rPr lang="en-US" altLang="ja-JP" sz="1400" b="0" dirty="0" smtClean="0">
                <a:solidFill>
                  <a:srgbClr val="000000"/>
                </a:solidFill>
                <a:latin typeface="Arial" charset="0"/>
              </a:rPr>
              <a:t>See </a:t>
            </a:r>
            <a:r>
              <a:rPr lang="en-US" altLang="ja-JP" sz="1400" b="0" dirty="0">
                <a:solidFill>
                  <a:srgbClr val="000000"/>
                </a:solidFill>
                <a:latin typeface="Arial" charset="0"/>
              </a:rPr>
              <a:t>last slide for more info</a:t>
            </a:r>
            <a:r>
              <a:rPr lang="en-US" altLang="ja-JP" sz="1400" b="0" dirty="0" smtClean="0">
                <a:solidFill>
                  <a:srgbClr val="000000"/>
                </a:solidFill>
                <a:latin typeface="Arial" charset="0"/>
              </a:rPr>
              <a:t>.</a:t>
            </a:r>
            <a:endParaRPr lang="en-US" sz="1400" b="0" dirty="0">
              <a:solidFill>
                <a:srgbClr val="000000"/>
              </a:solidFill>
              <a:latin typeface="Arial" charset="0"/>
            </a:endParaRPr>
          </a:p>
          <a:p>
            <a:endParaRPr lang="en-US" sz="4000" b="0" dirty="0">
              <a:solidFill>
                <a:srgbClr val="000000"/>
              </a:solidFill>
            </a:endParaRPr>
          </a:p>
        </p:txBody>
      </p:sp>
      <p:grpSp>
        <p:nvGrpSpPr>
          <p:cNvPr id="7" name="Group 6"/>
          <p:cNvGrpSpPr/>
          <p:nvPr/>
        </p:nvGrpSpPr>
        <p:grpSpPr>
          <a:xfrm>
            <a:off x="1639596" y="1275825"/>
            <a:ext cx="5864809" cy="4284133"/>
            <a:chOff x="1780787" y="1360490"/>
            <a:chExt cx="5864809" cy="4284133"/>
          </a:xfrm>
        </p:grpSpPr>
        <p:pic>
          <p:nvPicPr>
            <p:cNvPr id="2" name="Picture 1"/>
            <p:cNvPicPr>
              <a:picLocks noChangeAspect="1"/>
            </p:cNvPicPr>
            <p:nvPr/>
          </p:nvPicPr>
          <p:blipFill>
            <a:blip r:embed="rId3"/>
            <a:stretch>
              <a:fillRect/>
            </a:stretch>
          </p:blipFill>
          <p:spPr>
            <a:xfrm>
              <a:off x="1780787" y="1360490"/>
              <a:ext cx="3182498" cy="4284133"/>
            </a:xfrm>
            <a:prstGeom prst="rect">
              <a:avLst/>
            </a:prstGeom>
            <a:ln>
              <a:solidFill>
                <a:srgbClr val="000000"/>
              </a:solidFill>
            </a:ln>
          </p:spPr>
        </p:pic>
        <p:pic>
          <p:nvPicPr>
            <p:cNvPr id="6" name="Picture 5"/>
            <p:cNvPicPr>
              <a:picLocks noChangeAspect="1"/>
            </p:cNvPicPr>
            <p:nvPr/>
          </p:nvPicPr>
          <p:blipFill>
            <a:blip r:embed="rId4"/>
            <a:stretch>
              <a:fillRect/>
            </a:stretch>
          </p:blipFill>
          <p:spPr>
            <a:xfrm>
              <a:off x="5099597" y="1360490"/>
              <a:ext cx="2545999" cy="4284133"/>
            </a:xfrm>
            <a:prstGeom prst="rect">
              <a:avLst/>
            </a:prstGeom>
            <a:ln>
              <a:solidFill>
                <a:srgbClr val="000000"/>
              </a:solidFill>
            </a:ln>
          </p:spPr>
        </p:pic>
      </p:grpSp>
    </p:spTree>
  </p:cSld>
  <p:clrMapOvr>
    <a:overrideClrMapping bg1="lt1" tx1="dk1" bg2="lt2" tx2="dk2" accent1="accent1" accent2="accent2" accent3="accent3" accent4="accent4" accent5="accent5" accent6="accent6" hlink="hlink" folHlink="folHlink"/>
  </p:clrMapOvr>
  <p:transition xmlns:p14="http://schemas.microsoft.com/office/powerpoint/2010/main" advTm="1669"/>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633" name="Straight Connector 26"/>
          <p:cNvCxnSpPr>
            <a:cxnSpLocks noChangeShapeType="1"/>
          </p:cNvCxnSpPr>
          <p:nvPr/>
        </p:nvCxnSpPr>
        <p:spPr bwMode="auto">
          <a:xfrm rot="5400000" flipH="1" flipV="1">
            <a:off x="-2513012" y="3429000"/>
            <a:ext cx="6856412" cy="1588"/>
          </a:xfrm>
          <a:prstGeom prst="line">
            <a:avLst/>
          </a:prstGeom>
          <a:noFill/>
          <a:ln w="25400">
            <a:solidFill>
              <a:srgbClr val="FFFF00"/>
            </a:solidFill>
            <a:round/>
            <a:headEnd type="none" w="sm" len="sm"/>
            <a:tailEnd type="none" w="sm" len="sm"/>
          </a:ln>
          <a:extLst>
            <a:ext uri="{909E8E84-426E-40dd-AFC4-6F175D3DCCD1}">
              <a14:hiddenFill xmlns:a14="http://schemas.microsoft.com/office/drawing/2010/main">
                <a:noFill/>
              </a14:hiddenFill>
            </a:ext>
          </a:extLst>
        </p:spPr>
      </p:cxnSp>
      <p:pic>
        <p:nvPicPr>
          <p:cNvPr id="6963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297238"/>
            <a:ext cx="28194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5"/>
          <p:cNvSpPr txBox="1">
            <a:spLocks noChangeArrowheads="1"/>
          </p:cNvSpPr>
          <p:nvPr/>
        </p:nvSpPr>
        <p:spPr bwMode="auto">
          <a:xfrm>
            <a:off x="163513" y="163513"/>
            <a:ext cx="88169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nchor="ct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pPr eaLnBrk="1" hangingPunct="1"/>
            <a:endParaRPr lang="en-US">
              <a:solidFill>
                <a:srgbClr val="000000"/>
              </a:solidFill>
            </a:endParaRPr>
          </a:p>
        </p:txBody>
      </p:sp>
      <p:graphicFrame>
        <p:nvGraphicFramePr>
          <p:cNvPr id="69636" name="Object 2"/>
          <p:cNvGraphicFramePr>
            <a:graphicFrameLocks noChangeAspect="1"/>
          </p:cNvGraphicFramePr>
          <p:nvPr/>
        </p:nvGraphicFramePr>
        <p:xfrm>
          <a:off x="381000" y="3429000"/>
          <a:ext cx="3581400" cy="2209800"/>
        </p:xfrm>
        <a:graphic>
          <a:graphicData uri="http://schemas.openxmlformats.org/presentationml/2006/ole">
            <mc:AlternateContent xmlns:mc="http://schemas.openxmlformats.org/markup-compatibility/2006">
              <mc:Choice xmlns:v="urn:schemas-microsoft-com:vml" Requires="v">
                <p:oleObj spid="_x0000_s196612" name="Image" r:id="rId5" imgW="6353689" imgH="4409460" progId="Photoshop.Image.4">
                  <p:embed/>
                </p:oleObj>
              </mc:Choice>
              <mc:Fallback>
                <p:oleObj name="Image" r:id="rId5" imgW="6353689" imgH="4409460"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429000"/>
                        <a:ext cx="3581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37" name="Text Box 9"/>
          <p:cNvSpPr txBox="1">
            <a:spLocks noChangeArrowheads="1"/>
          </p:cNvSpPr>
          <p:nvPr/>
        </p:nvSpPr>
        <p:spPr bwMode="auto">
          <a:xfrm>
            <a:off x="228600" y="609600"/>
            <a:ext cx="152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pPr eaLnBrk="1" hangingPunct="1">
              <a:spcBef>
                <a:spcPct val="50000"/>
              </a:spcBef>
            </a:pPr>
            <a:r>
              <a:rPr lang="en-US" b="1">
                <a:solidFill>
                  <a:srgbClr val="FF0000"/>
                </a:solidFill>
              </a:rPr>
              <a:t>Internet Hosts</a:t>
            </a:r>
            <a:r>
              <a:rPr lang="en-US" sz="1200">
                <a:solidFill>
                  <a:srgbClr val="000000"/>
                </a:solidFill>
              </a:rPr>
              <a:t> (adapted from D Brutlag, Stanford &amp; http://navigators.com/stats.html)</a:t>
            </a:r>
            <a:endParaRPr lang="en-US" sz="3600">
              <a:solidFill>
                <a:srgbClr val="000000"/>
              </a:solidFill>
            </a:endParaRPr>
          </a:p>
        </p:txBody>
      </p:sp>
      <p:pic>
        <p:nvPicPr>
          <p:cNvPr id="69638" name="Picture 9"/>
          <p:cNvPicPr>
            <a:picLocks noChangeAspect="1"/>
          </p:cNvPicPr>
          <p:nvPr/>
        </p:nvPicPr>
        <p:blipFill>
          <a:blip r:embed="rId7">
            <a:grayscl/>
            <a:extLst>
              <a:ext uri="{28A0092B-C50C-407E-A947-70E740481C1C}">
                <a14:useLocalDpi xmlns:a14="http://schemas.microsoft.com/office/drawing/2010/main" val="0"/>
              </a:ext>
            </a:extLst>
          </a:blip>
          <a:srcRect t="7220"/>
          <a:stretch>
            <a:fillRect/>
          </a:stretch>
        </p:blipFill>
        <p:spPr bwMode="auto">
          <a:xfrm>
            <a:off x="1752600" y="236538"/>
            <a:ext cx="67818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9639" name="Straight Connector 11"/>
          <p:cNvCxnSpPr>
            <a:cxnSpLocks noChangeShapeType="1"/>
          </p:cNvCxnSpPr>
          <p:nvPr/>
        </p:nvCxnSpPr>
        <p:spPr bwMode="auto">
          <a:xfrm rot="5400000" flipH="1" flipV="1">
            <a:off x="2933700" y="3162300"/>
            <a:ext cx="9906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69640" name="Rectangle 20"/>
          <p:cNvSpPr>
            <a:spLocks noChangeArrowheads="1"/>
          </p:cNvSpPr>
          <p:nvPr/>
        </p:nvSpPr>
        <p:spPr bwMode="auto">
          <a:xfrm>
            <a:off x="6477000" y="4800600"/>
            <a:ext cx="2209800" cy="1447800"/>
          </a:xfrm>
          <a:prstGeom prst="rect">
            <a:avLst/>
          </a:prstGeom>
          <a:solidFill>
            <a:schemeClr val="bg1"/>
          </a:solidFill>
          <a:ln w="12700">
            <a:solidFill>
              <a:schemeClr val="bg1"/>
            </a:solidFill>
            <a:round/>
            <a:headEnd type="none" w="sm" len="sm"/>
            <a:tailEnd type="none" w="sm" len="sm"/>
          </a:ln>
        </p:spPr>
        <p:txBody>
          <a:bodyPr/>
          <a:lstStyle/>
          <a:p>
            <a:pPr eaLnBrk="1" hangingPunct="1"/>
            <a:endParaRPr lang="en-US">
              <a:solidFill>
                <a:srgbClr val="000000"/>
              </a:solidFill>
            </a:endParaRPr>
          </a:p>
        </p:txBody>
      </p:sp>
      <p:sp>
        <p:nvSpPr>
          <p:cNvPr id="69641" name="Rectangle 21"/>
          <p:cNvSpPr>
            <a:spLocks noChangeArrowheads="1"/>
          </p:cNvSpPr>
          <p:nvPr/>
        </p:nvSpPr>
        <p:spPr bwMode="auto">
          <a:xfrm>
            <a:off x="4495800" y="5638800"/>
            <a:ext cx="2971800" cy="685800"/>
          </a:xfrm>
          <a:prstGeom prst="rect">
            <a:avLst/>
          </a:prstGeom>
          <a:solidFill>
            <a:schemeClr val="bg1"/>
          </a:solidFill>
          <a:ln w="12700">
            <a:solidFill>
              <a:schemeClr val="bg1"/>
            </a:solidFill>
            <a:round/>
            <a:headEnd type="none" w="sm" len="sm"/>
            <a:tailEnd type="none" w="sm" len="sm"/>
          </a:ln>
        </p:spPr>
        <p:txBody>
          <a:bodyPr/>
          <a:lstStyle/>
          <a:p>
            <a:pPr eaLnBrk="1" hangingPunct="1"/>
            <a:endParaRPr lang="en-US">
              <a:solidFill>
                <a:srgbClr val="000000"/>
              </a:solidFill>
            </a:endParaRPr>
          </a:p>
        </p:txBody>
      </p:sp>
      <p:sp>
        <p:nvSpPr>
          <p:cNvPr id="69642" name="TextBox 23"/>
          <p:cNvSpPr txBox="1">
            <a:spLocks noChangeArrowheads="1"/>
          </p:cNvSpPr>
          <p:nvPr/>
        </p:nvSpPr>
        <p:spPr bwMode="auto">
          <a:xfrm>
            <a:off x="533400" y="5791200"/>
            <a:ext cx="6000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pPr eaLnBrk="1" hangingPunct="1"/>
            <a:r>
              <a:rPr lang="en-US" b="1">
                <a:solidFill>
                  <a:srgbClr val="000000"/>
                </a:solidFill>
              </a:rPr>
              <a:t>'68</a:t>
            </a:r>
          </a:p>
        </p:txBody>
      </p:sp>
      <p:sp>
        <p:nvSpPr>
          <p:cNvPr id="69643" name="Text Box 4"/>
          <p:cNvSpPr txBox="1">
            <a:spLocks noChangeArrowheads="1"/>
          </p:cNvSpPr>
          <p:nvPr/>
        </p:nvSpPr>
        <p:spPr bwMode="auto">
          <a:xfrm>
            <a:off x="4191000" y="4876800"/>
            <a:ext cx="14478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 pos="3938588" algn="l"/>
                <a:tab pos="4595813" algn="l"/>
                <a:tab pos="5253038" algn="l"/>
                <a:tab pos="5908675" algn="l"/>
                <a:tab pos="6565900" algn="l"/>
              </a:tabLst>
              <a:defRPr sz="2400">
                <a:solidFill>
                  <a:schemeClr val="tx1"/>
                </a:solidFill>
                <a:latin typeface="Arial" charset="0"/>
                <a:ea typeface="ＭＳ Ｐゴシック" charset="0"/>
                <a:cs typeface="ＭＳ Ｐゴシック" charset="0"/>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charset="0"/>
                <a:ea typeface="ＭＳ Ｐゴシック" charset="0"/>
              </a:defRPr>
            </a:lvl2pPr>
            <a:lvl3pPr marL="114300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charset="0"/>
                <a:ea typeface="ＭＳ Ｐゴシック" charset="0"/>
              </a:defRPr>
            </a:lvl3pPr>
            <a:lvl4pPr marL="160020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charset="0"/>
                <a:ea typeface="ＭＳ Ｐゴシック" charset="0"/>
              </a:defRPr>
            </a:lvl4pPr>
            <a:lvl5pPr marL="205740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charset="0"/>
                <a:ea typeface="ＭＳ Ｐゴシック" charset="0"/>
              </a:defRPr>
            </a:lvl5pPr>
            <a:lvl6pPr marL="2514600" eaLnBrk="0" hangingPunct="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charset="0"/>
                <a:ea typeface="ＭＳ Ｐゴシック" charset="0"/>
              </a:defRPr>
            </a:lvl6pPr>
            <a:lvl7pPr marL="2971800" eaLnBrk="0" hangingPunct="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charset="0"/>
                <a:ea typeface="ＭＳ Ｐゴシック" charset="0"/>
              </a:defRPr>
            </a:lvl7pPr>
            <a:lvl8pPr marL="3429000" eaLnBrk="0" hangingPunct="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charset="0"/>
                <a:ea typeface="ＭＳ Ｐゴシック" charset="0"/>
              </a:defRPr>
            </a:lvl8pPr>
            <a:lvl9pPr marL="3886200" eaLnBrk="0" hangingPunct="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charset="0"/>
                <a:ea typeface="ＭＳ Ｐゴシック" charset="0"/>
              </a:defRPr>
            </a:lvl9pPr>
          </a:lstStyle>
          <a:p>
            <a:pPr eaLnBrk="1" hangingPunct="1">
              <a:lnSpc>
                <a:spcPct val="97000"/>
              </a:lnSpc>
              <a:buClr>
                <a:srgbClr val="000000"/>
              </a:buClr>
              <a:buSzPct val="45000"/>
            </a:pPr>
            <a:r>
              <a:rPr lang="en-GB" sz="2800" b="1">
                <a:solidFill>
                  <a:srgbClr val="008000"/>
                </a:solidFill>
              </a:rPr>
              <a:t>Proteins</a:t>
            </a:r>
            <a:r>
              <a:rPr lang="en-GB" sz="2000" b="1">
                <a:solidFill>
                  <a:srgbClr val="008000"/>
                </a:solidFill>
              </a:rPr>
              <a:t> </a:t>
            </a:r>
            <a:r>
              <a:rPr lang="en-GB" sz="1300">
                <a:solidFill>
                  <a:srgbClr val="008000"/>
                </a:solidFill>
              </a:rPr>
              <a:t/>
            </a:r>
            <a:br>
              <a:rPr lang="en-GB" sz="1300">
                <a:solidFill>
                  <a:srgbClr val="008000"/>
                </a:solidFill>
              </a:rPr>
            </a:br>
            <a:r>
              <a:rPr lang="en-GB" sz="1000">
                <a:solidFill>
                  <a:srgbClr val="000000"/>
                </a:solidFill>
              </a:rPr>
              <a:t>Suzek, B. E. et al. Bioinformatics 2007 23:1282-1288; doi:10.1093/bioinformatics/btm098</a:t>
            </a:r>
            <a:endParaRPr lang="en-GB" sz="1300">
              <a:solidFill>
                <a:srgbClr val="000000"/>
              </a:solidFill>
            </a:endParaRPr>
          </a:p>
        </p:txBody>
      </p:sp>
      <p:cxnSp>
        <p:nvCxnSpPr>
          <p:cNvPr id="69644" name="Straight Connector 28"/>
          <p:cNvCxnSpPr>
            <a:cxnSpLocks noChangeShapeType="1"/>
          </p:cNvCxnSpPr>
          <p:nvPr/>
        </p:nvCxnSpPr>
        <p:spPr bwMode="auto">
          <a:xfrm rot="5400000" flipH="1" flipV="1">
            <a:off x="1588" y="3429000"/>
            <a:ext cx="6856412" cy="1588"/>
          </a:xfrm>
          <a:prstGeom prst="line">
            <a:avLst/>
          </a:prstGeom>
          <a:noFill/>
          <a:ln w="25400">
            <a:solidFill>
              <a:srgbClr val="FFFF00"/>
            </a:solidFill>
            <a:round/>
            <a:headEnd type="none" w="sm" len="sm"/>
            <a:tailEnd type="none" w="sm" len="sm"/>
          </a:ln>
          <a:extLst>
            <a:ext uri="{909E8E84-426E-40dd-AFC4-6F175D3DCCD1}">
              <a14:hiddenFill xmlns:a14="http://schemas.microsoft.com/office/drawing/2010/main">
                <a:noFill/>
              </a14:hiddenFill>
            </a:ext>
          </a:extLst>
        </p:spPr>
      </p:cxnSp>
      <p:sp>
        <p:nvSpPr>
          <p:cNvPr id="69645" name="TextBox 29"/>
          <p:cNvSpPr txBox="1">
            <a:spLocks noChangeArrowheads="1"/>
          </p:cNvSpPr>
          <p:nvPr/>
        </p:nvSpPr>
        <p:spPr bwMode="auto">
          <a:xfrm>
            <a:off x="3048000" y="5791200"/>
            <a:ext cx="6000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pPr eaLnBrk="1" hangingPunct="1"/>
            <a:r>
              <a:rPr lang="en-US" b="1">
                <a:solidFill>
                  <a:srgbClr val="000000"/>
                </a:solidFill>
              </a:rPr>
              <a:t>'95</a:t>
            </a:r>
          </a:p>
        </p:txBody>
      </p:sp>
      <p:cxnSp>
        <p:nvCxnSpPr>
          <p:cNvPr id="69646" name="Straight Connector 30"/>
          <p:cNvCxnSpPr>
            <a:cxnSpLocks noChangeShapeType="1"/>
          </p:cNvCxnSpPr>
          <p:nvPr/>
        </p:nvCxnSpPr>
        <p:spPr bwMode="auto">
          <a:xfrm rot="5400000" flipH="1" flipV="1">
            <a:off x="2744788" y="3429000"/>
            <a:ext cx="6856412" cy="1588"/>
          </a:xfrm>
          <a:prstGeom prst="line">
            <a:avLst/>
          </a:prstGeom>
          <a:noFill/>
          <a:ln w="25400">
            <a:solidFill>
              <a:srgbClr val="FFFF00"/>
            </a:solidFill>
            <a:round/>
            <a:headEnd type="none" w="sm" len="sm"/>
            <a:tailEnd type="none" w="sm" len="sm"/>
          </a:ln>
          <a:extLst>
            <a:ext uri="{909E8E84-426E-40dd-AFC4-6F175D3DCCD1}">
              <a14:hiddenFill xmlns:a14="http://schemas.microsoft.com/office/drawing/2010/main">
                <a:noFill/>
              </a14:hiddenFill>
            </a:ext>
          </a:extLst>
        </p:spPr>
      </p:cxnSp>
      <p:sp>
        <p:nvSpPr>
          <p:cNvPr id="69647" name="TextBox 31"/>
          <p:cNvSpPr txBox="1">
            <a:spLocks noChangeArrowheads="1"/>
          </p:cNvSpPr>
          <p:nvPr/>
        </p:nvSpPr>
        <p:spPr bwMode="auto">
          <a:xfrm>
            <a:off x="5791200" y="5791200"/>
            <a:ext cx="6000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pPr eaLnBrk="1" hangingPunct="1"/>
            <a:r>
              <a:rPr lang="en-US" b="1">
                <a:solidFill>
                  <a:srgbClr val="000000"/>
                </a:solidFill>
              </a:rPr>
              <a:t>'02</a:t>
            </a:r>
          </a:p>
        </p:txBody>
      </p:sp>
      <p:cxnSp>
        <p:nvCxnSpPr>
          <p:cNvPr id="69648" name="Straight Connector 34"/>
          <p:cNvCxnSpPr>
            <a:cxnSpLocks noChangeShapeType="1"/>
          </p:cNvCxnSpPr>
          <p:nvPr/>
        </p:nvCxnSpPr>
        <p:spPr bwMode="auto">
          <a:xfrm rot="5400000" flipH="1" flipV="1">
            <a:off x="4954588" y="3429000"/>
            <a:ext cx="6856412" cy="1588"/>
          </a:xfrm>
          <a:prstGeom prst="line">
            <a:avLst/>
          </a:prstGeom>
          <a:noFill/>
          <a:ln w="25400">
            <a:solidFill>
              <a:srgbClr val="FFFF00"/>
            </a:solidFill>
            <a:round/>
            <a:headEnd type="none" w="sm" len="sm"/>
            <a:tailEnd type="none" w="sm" len="sm"/>
          </a:ln>
          <a:extLst>
            <a:ext uri="{909E8E84-426E-40dd-AFC4-6F175D3DCCD1}">
              <a14:hiddenFill xmlns:a14="http://schemas.microsoft.com/office/drawing/2010/main">
                <a:noFill/>
              </a14:hiddenFill>
            </a:ext>
          </a:extLst>
        </p:spPr>
      </p:cxnSp>
      <p:sp>
        <p:nvSpPr>
          <p:cNvPr id="69649" name="TextBox 35"/>
          <p:cNvSpPr txBox="1">
            <a:spLocks noChangeArrowheads="1"/>
          </p:cNvSpPr>
          <p:nvPr/>
        </p:nvSpPr>
        <p:spPr bwMode="auto">
          <a:xfrm>
            <a:off x="8001000" y="5791200"/>
            <a:ext cx="6000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pPr eaLnBrk="1" hangingPunct="1"/>
            <a:r>
              <a:rPr lang="en-US" b="1">
                <a:solidFill>
                  <a:srgbClr val="000000"/>
                </a:solidFill>
              </a:rPr>
              <a:t>'06</a:t>
            </a:r>
          </a:p>
        </p:txBody>
      </p:sp>
      <p:cxnSp>
        <p:nvCxnSpPr>
          <p:cNvPr id="69650" name="Elbow Connector 4"/>
          <p:cNvCxnSpPr>
            <a:cxnSpLocks noChangeShapeType="1"/>
          </p:cNvCxnSpPr>
          <p:nvPr/>
        </p:nvCxnSpPr>
        <p:spPr bwMode="auto">
          <a:xfrm rot="5400000">
            <a:off x="-762000" y="1828800"/>
            <a:ext cx="5257800" cy="1905000"/>
          </a:xfrm>
          <a:prstGeom prst="bentConnector3">
            <a:avLst>
              <a:gd name="adj1" fmla="val 59472"/>
            </a:avLst>
          </a:prstGeom>
          <a:noFill/>
          <a:ln w="76200">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69651" name="Straight Connector 7"/>
          <p:cNvCxnSpPr>
            <a:cxnSpLocks noChangeShapeType="1"/>
          </p:cNvCxnSpPr>
          <p:nvPr/>
        </p:nvCxnSpPr>
        <p:spPr bwMode="auto">
          <a:xfrm>
            <a:off x="6019800" y="3352800"/>
            <a:ext cx="0" cy="2362200"/>
          </a:xfrm>
          <a:prstGeom prst="line">
            <a:avLst/>
          </a:prstGeom>
          <a:noFill/>
          <a:ln w="76200">
            <a:solidFill>
              <a:srgbClr val="008000"/>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062368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152400" y="533400"/>
            <a:ext cx="3429000" cy="1460500"/>
          </a:xfrm>
        </p:spPr>
        <p:txBody>
          <a:bodyPr/>
          <a:lstStyle/>
          <a:p>
            <a:r>
              <a:rPr lang="en-US" sz="2400">
                <a:latin typeface="Arial" charset="0"/>
                <a:ea typeface="ＭＳ Ｐゴシック" charset="0"/>
                <a:cs typeface="ＭＳ Ｐゴシック" charset="0"/>
              </a:rPr>
              <a:t>Sequencing Data Explosion: Going to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$0/base</a:t>
            </a:r>
          </a:p>
        </p:txBody>
      </p:sp>
      <p:pic>
        <p:nvPicPr>
          <p:cNvPr id="716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86213"/>
            <a:ext cx="4873625" cy="2838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683" name="TextBox 1"/>
          <p:cNvSpPr txBox="1">
            <a:spLocks noChangeArrowheads="1"/>
          </p:cNvSpPr>
          <p:nvPr/>
        </p:nvSpPr>
        <p:spPr bwMode="auto">
          <a:xfrm>
            <a:off x="400050" y="2951163"/>
            <a:ext cx="3429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a:defRPr sz="2000">
                <a:solidFill>
                  <a:schemeClr val="tx1"/>
                </a:solidFill>
                <a:latin typeface="Arial" charset="0"/>
                <a:ea typeface="ＭＳ Ｐゴシック" charset="0"/>
              </a:defRPr>
            </a:lvl4pPr>
            <a:lvl5pPr marL="2057400">
              <a:defRPr sz="2000">
                <a:solidFill>
                  <a:schemeClr val="tx1"/>
                </a:solidFill>
                <a:latin typeface="Arial" charset="0"/>
                <a:ea typeface="ＭＳ Ｐゴシック" charset="0"/>
              </a:defRPr>
            </a:lvl5pPr>
            <a:lvl6pPr eaLnBrk="0" hangingPunct="0">
              <a:buFont typeface="Lucida Grande" charset="0"/>
              <a:buChar char="*"/>
              <a:defRPr sz="2000">
                <a:solidFill>
                  <a:schemeClr val="tx1"/>
                </a:solidFill>
                <a:latin typeface="Arial" charset="0"/>
                <a:ea typeface="ＭＳ Ｐゴシック" charset="0"/>
              </a:defRPr>
            </a:lvl6pPr>
            <a:lvl7pPr eaLnBrk="0" hangingPunct="0">
              <a:buFont typeface="Lucida Grande" charset="0"/>
              <a:buChar char="*"/>
              <a:defRPr sz="2000">
                <a:solidFill>
                  <a:schemeClr val="tx1"/>
                </a:solidFill>
                <a:latin typeface="Arial" charset="0"/>
                <a:ea typeface="ＭＳ Ｐゴシック" charset="0"/>
              </a:defRPr>
            </a:lvl7pPr>
            <a:lvl8pPr eaLnBrk="0" hangingPunct="0">
              <a:buFont typeface="Lucida Grande" charset="0"/>
              <a:buChar char="*"/>
              <a:defRPr sz="2000">
                <a:solidFill>
                  <a:schemeClr val="tx1"/>
                </a:solidFill>
                <a:latin typeface="Arial" charset="0"/>
                <a:ea typeface="ＭＳ Ｐゴシック" charset="0"/>
              </a:defRPr>
            </a:lvl8pPr>
            <a:lvl9pPr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1400">
                <a:solidFill>
                  <a:srgbClr val="000000"/>
                </a:solidFill>
              </a:rPr>
              <a:t>From </a:t>
            </a:r>
            <a:r>
              <a:rPr lang="ja-JP" altLang="en-US" sz="1400">
                <a:solidFill>
                  <a:srgbClr val="000000"/>
                </a:solidFill>
              </a:rPr>
              <a:t>‘</a:t>
            </a:r>
            <a:r>
              <a:rPr lang="en-US" altLang="ja-JP" sz="1400">
                <a:solidFill>
                  <a:srgbClr val="000000"/>
                </a:solidFill>
              </a:rPr>
              <a:t>00 to ~</a:t>
            </a:r>
            <a:r>
              <a:rPr lang="ja-JP" altLang="en-US" sz="1400">
                <a:solidFill>
                  <a:srgbClr val="000000"/>
                </a:solidFill>
              </a:rPr>
              <a:t>’</a:t>
            </a:r>
            <a:r>
              <a:rPr lang="en-US" altLang="ja-JP" sz="1400">
                <a:solidFill>
                  <a:srgbClr val="000000"/>
                </a:solidFill>
              </a:rPr>
              <a:t>20, </a:t>
            </a:r>
            <a:br>
              <a:rPr lang="en-US" altLang="ja-JP" sz="1400">
                <a:solidFill>
                  <a:srgbClr val="000000"/>
                </a:solidFill>
              </a:rPr>
            </a:br>
            <a:r>
              <a:rPr lang="en-US" altLang="ja-JP" sz="1400">
                <a:solidFill>
                  <a:srgbClr val="000000"/>
                </a:solidFill>
              </a:rPr>
              <a:t>cost of DNA sequencing expt. shifts from the actual seq. to sample </a:t>
            </a:r>
            <a:br>
              <a:rPr lang="en-US" altLang="ja-JP" sz="1400">
                <a:solidFill>
                  <a:srgbClr val="000000"/>
                </a:solidFill>
              </a:rPr>
            </a:br>
            <a:r>
              <a:rPr lang="en-US" altLang="ja-JP" sz="1400">
                <a:solidFill>
                  <a:srgbClr val="000000"/>
                </a:solidFill>
              </a:rPr>
              <a:t>collection &amp; analysis</a:t>
            </a:r>
            <a:endParaRPr lang="en-US" sz="1400">
              <a:solidFill>
                <a:srgbClr val="000000"/>
              </a:solidFill>
            </a:endParaRPr>
          </a:p>
        </p:txBody>
      </p:sp>
      <p:sp>
        <p:nvSpPr>
          <p:cNvPr id="71684" name="TextBox 2"/>
          <p:cNvSpPr txBox="1">
            <a:spLocks noChangeArrowheads="1"/>
          </p:cNvSpPr>
          <p:nvPr/>
        </p:nvSpPr>
        <p:spPr bwMode="auto">
          <a:xfrm>
            <a:off x="6157913" y="606425"/>
            <a:ext cx="584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a:defRPr sz="2000">
                <a:solidFill>
                  <a:schemeClr val="tx1"/>
                </a:solidFill>
                <a:latin typeface="Arial" charset="0"/>
                <a:ea typeface="ＭＳ Ｐゴシック" charset="0"/>
              </a:defRPr>
            </a:lvl4pPr>
            <a:lvl5pPr marL="2057400">
              <a:defRPr sz="2000">
                <a:solidFill>
                  <a:schemeClr val="tx1"/>
                </a:solidFill>
                <a:latin typeface="Arial" charset="0"/>
                <a:ea typeface="ＭＳ Ｐゴシック" charset="0"/>
              </a:defRPr>
            </a:lvl5pPr>
            <a:lvl6pPr eaLnBrk="0" hangingPunct="0">
              <a:buFont typeface="Lucida Grande" charset="0"/>
              <a:buChar char="*"/>
              <a:defRPr sz="2000">
                <a:solidFill>
                  <a:schemeClr val="tx1"/>
                </a:solidFill>
                <a:latin typeface="Arial" charset="0"/>
                <a:ea typeface="ＭＳ Ｐゴシック" charset="0"/>
              </a:defRPr>
            </a:lvl6pPr>
            <a:lvl7pPr eaLnBrk="0" hangingPunct="0">
              <a:buFont typeface="Lucida Grande" charset="0"/>
              <a:buChar char="*"/>
              <a:defRPr sz="2000">
                <a:solidFill>
                  <a:schemeClr val="tx1"/>
                </a:solidFill>
                <a:latin typeface="Arial" charset="0"/>
                <a:ea typeface="ＭＳ Ｐゴシック" charset="0"/>
              </a:defRPr>
            </a:lvl7pPr>
            <a:lvl8pPr eaLnBrk="0" hangingPunct="0">
              <a:buFont typeface="Lucida Grande" charset="0"/>
              <a:buChar char="*"/>
              <a:defRPr sz="2000">
                <a:solidFill>
                  <a:schemeClr val="tx1"/>
                </a:solidFill>
                <a:latin typeface="Arial" charset="0"/>
                <a:ea typeface="ＭＳ Ｐゴシック" charset="0"/>
              </a:defRPr>
            </a:lvl8pPr>
            <a:lvl9pPr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1400" b="1">
                <a:solidFill>
                  <a:srgbClr val="800000"/>
                </a:solidFill>
              </a:rPr>
              <a:t>2007</a:t>
            </a:r>
          </a:p>
        </p:txBody>
      </p:sp>
      <p:cxnSp>
        <p:nvCxnSpPr>
          <p:cNvPr id="71685" name="Straight Connector 4"/>
          <p:cNvCxnSpPr>
            <a:cxnSpLocks noChangeShapeType="1"/>
          </p:cNvCxnSpPr>
          <p:nvPr/>
        </p:nvCxnSpPr>
        <p:spPr bwMode="auto">
          <a:xfrm flipV="1">
            <a:off x="6457950" y="577850"/>
            <a:ext cx="0" cy="2241550"/>
          </a:xfrm>
          <a:prstGeom prst="line">
            <a:avLst/>
          </a:prstGeom>
          <a:noFill/>
          <a:ln w="12700">
            <a:solidFill>
              <a:srgbClr val="800000"/>
            </a:solidFill>
            <a:round/>
            <a:headEnd type="none" w="sm" len="sm"/>
            <a:tailEnd type="none" w="sm" len="sm"/>
          </a:ln>
          <a:extLst>
            <a:ext uri="{909E8E84-426E-40dd-AFC4-6F175D3DCCD1}">
              <a14:hiddenFill xmlns:a14="http://schemas.microsoft.com/office/drawing/2010/main">
                <a:noFill/>
              </a14:hiddenFill>
            </a:ext>
          </a:extLst>
        </p:spPr>
      </p:cxnSp>
      <p:pic>
        <p:nvPicPr>
          <p:cNvPr id="716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5563" y="304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9"/>
          <p:cNvPicPr>
            <a:picLocks noChangeAspect="1"/>
          </p:cNvPicPr>
          <p:nvPr/>
        </p:nvPicPr>
        <p:blipFill>
          <a:blip r:embed="rId4">
            <a:extLst>
              <a:ext uri="{28A0092B-C50C-407E-A947-70E740481C1C}">
                <a14:useLocalDpi xmlns:a14="http://schemas.microsoft.com/office/drawing/2010/main" val="0"/>
              </a:ext>
            </a:extLst>
          </a:blip>
          <a:srcRect b="34293"/>
          <a:stretch>
            <a:fillRect/>
          </a:stretch>
        </p:blipFill>
        <p:spPr bwMode="auto">
          <a:xfrm>
            <a:off x="5692775" y="4068763"/>
            <a:ext cx="22685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0"/>
          <p:cNvPicPr>
            <a:picLocks noChangeAspect="1"/>
          </p:cNvPicPr>
          <p:nvPr/>
        </p:nvPicPr>
        <p:blipFill>
          <a:blip r:embed="rId5">
            <a:extLst>
              <a:ext uri="{28A0092B-C50C-407E-A947-70E740481C1C}">
                <a14:useLocalDpi xmlns:a14="http://schemas.microsoft.com/office/drawing/2010/main" val="0"/>
              </a:ext>
            </a:extLst>
          </a:blip>
          <a:srcRect l="14932" t="9462" r="13297" b="2"/>
          <a:stretch>
            <a:fillRect/>
          </a:stretch>
        </p:blipFill>
        <p:spPr bwMode="auto">
          <a:xfrm>
            <a:off x="5692775" y="4756150"/>
            <a:ext cx="20193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Rectangle 8"/>
          <p:cNvSpPr>
            <a:spLocks noChangeArrowheads="1"/>
          </p:cNvSpPr>
          <p:nvPr/>
        </p:nvSpPr>
        <p:spPr bwMode="auto">
          <a:xfrm>
            <a:off x="5102225" y="6464300"/>
            <a:ext cx="3813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200" b="1">
                <a:solidFill>
                  <a:srgbClr val="A6A6A6"/>
                </a:solidFill>
              </a:rPr>
              <a:t>[</a:t>
            </a:r>
            <a:r>
              <a:rPr lang="en-US" sz="1200">
                <a:solidFill>
                  <a:srgbClr val="A6A6A6"/>
                </a:solidFill>
              </a:rPr>
              <a:t>Sboner et al. (</a:t>
            </a:r>
            <a:r>
              <a:rPr lang="ja-JP" altLang="en-US" sz="1200">
                <a:solidFill>
                  <a:srgbClr val="A6A6A6"/>
                </a:solidFill>
              </a:rPr>
              <a:t>‘</a:t>
            </a:r>
            <a:r>
              <a:rPr lang="en-US" altLang="ja-JP" sz="1200">
                <a:solidFill>
                  <a:srgbClr val="A6A6A6"/>
                </a:solidFill>
              </a:rPr>
              <a:t>11), Muir et al. (‘15) GenomeBiology</a:t>
            </a:r>
            <a:r>
              <a:rPr lang="en-US" altLang="ja-JP" sz="1200" b="1">
                <a:solidFill>
                  <a:srgbClr val="A6A6A6"/>
                </a:solidFill>
              </a:rPr>
              <a:t>]</a:t>
            </a:r>
            <a:endParaRPr lang="en-US" sz="1200" b="1">
              <a:solidFill>
                <a:srgbClr val="A6A6A6"/>
              </a:solidFill>
            </a:endParaRPr>
          </a:p>
        </p:txBody>
      </p:sp>
    </p:spTree>
    <p:extLst>
      <p:ext uri="{BB962C8B-B14F-4D97-AF65-F5344CB8AC3E}">
        <p14:creationId xmlns:p14="http://schemas.microsoft.com/office/powerpoint/2010/main" val="55317277"/>
      </p:ext>
    </p:extLst>
  </p:cSld>
  <p:clrMapOvr>
    <a:masterClrMapping/>
  </p:clrMapOvr>
  <mc:AlternateContent xmlns:mc="http://schemas.openxmlformats.org/markup-compatibility/2006" xmlns:p14="http://schemas.microsoft.com/office/powerpoint/2010/main">
    <mc:Choice Requires="p14">
      <p:transition spd="slow" p14:dur="2000" advTm="91577"/>
    </mc:Choice>
    <mc:Fallback xmlns="">
      <p:transition xmlns:p14="http://schemas.microsoft.com/office/powerpoint/2010/main" spd="slow" advTm="91577"/>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533400" y="838200"/>
            <a:ext cx="1676400" cy="1143000"/>
          </a:xfrm>
          <a:noFill/>
          <a:ln w="50800">
            <a:solidFill>
              <a:srgbClr val="0000FF"/>
            </a:solidFill>
            <a:miter lim="800000"/>
            <a:headEnd/>
            <a:tailEnd/>
          </a:ln>
        </p:spPr>
        <p:txBody>
          <a:bodyPr/>
          <a:lstStyle/>
          <a:p>
            <a:pPr eaLnBrk="1" hangingPunct="1"/>
            <a:r>
              <a:rPr lang="en-US" sz="2800">
                <a:latin typeface="Arial" charset="0"/>
                <a:ea typeface="ＭＳ Ｐゴシック" charset="0"/>
                <a:cs typeface="ＭＳ Ｐゴシック" charset="0"/>
              </a:rPr>
              <a:t>Features per Slide</a:t>
            </a:r>
          </a:p>
        </p:txBody>
      </p:sp>
      <p:grpSp>
        <p:nvGrpSpPr>
          <p:cNvPr id="72706" name="Group 3"/>
          <p:cNvGrpSpPr>
            <a:grpSpLocks/>
          </p:cNvGrpSpPr>
          <p:nvPr/>
        </p:nvGrpSpPr>
        <p:grpSpPr bwMode="auto">
          <a:xfrm>
            <a:off x="2527300" y="228600"/>
            <a:ext cx="6616700" cy="3570288"/>
            <a:chOff x="1294" y="1392"/>
            <a:chExt cx="4168" cy="2249"/>
          </a:xfrm>
        </p:grpSpPr>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 y="1392"/>
              <a:ext cx="2704" cy="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2668" y="2730"/>
              <a:ext cx="1344" cy="5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r>
                <a:rPr lang="en-US">
                  <a:solidFill>
                    <a:srgbClr val="000000"/>
                  </a:solidFill>
                  <a:latin typeface="Times" charset="0"/>
                </a:rPr>
                <a:t>   </a:t>
              </a:r>
            </a:p>
            <a:p>
              <a:r>
                <a:rPr lang="en-US">
                  <a:solidFill>
                    <a:srgbClr val="000000"/>
                  </a:solidFill>
                  <a:latin typeface="Times" charset="0"/>
                </a:rPr>
                <a:t> </a:t>
              </a:r>
            </a:p>
          </p:txBody>
        </p:sp>
        <p:sp>
          <p:nvSpPr>
            <p:cNvPr id="72710" name="Text Box 6"/>
            <p:cNvSpPr txBox="1">
              <a:spLocks noChangeArrowheads="1"/>
            </p:cNvSpPr>
            <p:nvPr/>
          </p:nvSpPr>
          <p:spPr bwMode="auto">
            <a:xfrm rot="-5400000">
              <a:off x="632" y="2196"/>
              <a:ext cx="1611"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r>
                <a:rPr lang="en-US">
                  <a:solidFill>
                    <a:srgbClr val="000000"/>
                  </a:solidFill>
                  <a:latin typeface="Helvetica" charset="0"/>
                </a:rPr>
                <a:t>Features per chip</a:t>
              </a:r>
            </a:p>
          </p:txBody>
        </p:sp>
        <p:sp>
          <p:nvSpPr>
            <p:cNvPr id="72711" name="Text Box 7"/>
            <p:cNvSpPr txBox="1">
              <a:spLocks noChangeArrowheads="1"/>
            </p:cNvSpPr>
            <p:nvPr/>
          </p:nvSpPr>
          <p:spPr bwMode="auto">
            <a:xfrm>
              <a:off x="4176" y="2208"/>
              <a:ext cx="1286" cy="30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r>
                <a:rPr lang="en-US">
                  <a:solidFill>
                    <a:srgbClr val="000000"/>
                  </a:solidFill>
                  <a:latin typeface="Helvetica" charset="0"/>
                </a:rPr>
                <a:t>oligo features</a:t>
              </a:r>
            </a:p>
          </p:txBody>
        </p:sp>
        <p:sp>
          <p:nvSpPr>
            <p:cNvPr id="72712" name="Text Box 8"/>
            <p:cNvSpPr txBox="1">
              <a:spLocks noChangeArrowheads="1"/>
            </p:cNvSpPr>
            <p:nvPr/>
          </p:nvSpPr>
          <p:spPr bwMode="auto">
            <a:xfrm>
              <a:off x="4272" y="1440"/>
              <a:ext cx="1018" cy="30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r>
                <a:rPr lang="en-US">
                  <a:solidFill>
                    <a:srgbClr val="000000"/>
                  </a:solidFill>
                  <a:latin typeface="Helvetica" charset="0"/>
                </a:rPr>
                <a:t>transistors</a:t>
              </a:r>
            </a:p>
          </p:txBody>
        </p:sp>
        <p:cxnSp>
          <p:nvCxnSpPr>
            <p:cNvPr id="72713" name="AutoShape 9"/>
            <p:cNvCxnSpPr>
              <a:cxnSpLocks noChangeShapeType="1"/>
              <a:stCxn id="72712" idx="1"/>
            </p:cNvCxnSpPr>
            <p:nvPr/>
          </p:nvCxnSpPr>
          <p:spPr bwMode="auto">
            <a:xfrm flipH="1">
              <a:off x="3781" y="1592"/>
              <a:ext cx="483" cy="72"/>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2714" name="AutoShape 10"/>
            <p:cNvCxnSpPr>
              <a:cxnSpLocks noChangeShapeType="1"/>
              <a:stCxn id="72711" idx="1"/>
            </p:cNvCxnSpPr>
            <p:nvPr/>
          </p:nvCxnSpPr>
          <p:spPr bwMode="auto">
            <a:xfrm flipH="1" flipV="1">
              <a:off x="3316" y="2206"/>
              <a:ext cx="852" cy="154"/>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72707" name="TextBox 12"/>
          <p:cNvSpPr txBox="1">
            <a:spLocks noChangeArrowheads="1"/>
          </p:cNvSpPr>
          <p:nvPr/>
        </p:nvSpPr>
        <p:spPr bwMode="auto">
          <a:xfrm>
            <a:off x="304800" y="4800600"/>
            <a:ext cx="3903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a:defRPr>
                <a:solidFill>
                  <a:schemeClr val="tx1"/>
                </a:solidFill>
                <a:latin typeface="Arial" charset="0"/>
                <a:ea typeface="ＭＳ Ｐゴシック" charset="0"/>
              </a:defRPr>
            </a:lvl3pPr>
            <a:lvl4pPr marL="1600200">
              <a:defRPr>
                <a:solidFill>
                  <a:schemeClr val="tx1"/>
                </a:solidFill>
                <a:latin typeface="Arial" charset="0"/>
                <a:ea typeface="ＭＳ Ｐゴシック" charset="0"/>
              </a:defRPr>
            </a:lvl4pPr>
            <a:lvl5pPr marL="2057400">
              <a:defRPr>
                <a:solidFill>
                  <a:schemeClr val="tx1"/>
                </a:solidFill>
                <a:latin typeface="Arial" charset="0"/>
                <a:ea typeface="ＭＳ Ｐゴシック" charset="0"/>
              </a:defRPr>
            </a:lvl5pPr>
            <a:lvl6pPr marL="2514600" eaLnBrk="0" hangingPunct="0">
              <a:defRPr>
                <a:solidFill>
                  <a:schemeClr val="tx1"/>
                </a:solidFill>
                <a:latin typeface="Arial" charset="0"/>
                <a:ea typeface="ＭＳ Ｐゴシック" charset="0"/>
              </a:defRPr>
            </a:lvl6pPr>
            <a:lvl7pPr marL="2971800" eaLnBrk="0" hangingPunct="0">
              <a:defRPr>
                <a:solidFill>
                  <a:schemeClr val="tx1"/>
                </a:solidFill>
                <a:latin typeface="Arial" charset="0"/>
                <a:ea typeface="ＭＳ Ｐゴシック" charset="0"/>
              </a:defRPr>
            </a:lvl7pPr>
            <a:lvl8pPr marL="3429000" eaLnBrk="0" hangingPunct="0">
              <a:defRPr>
                <a:solidFill>
                  <a:schemeClr val="tx1"/>
                </a:solidFill>
                <a:latin typeface="Arial" charset="0"/>
                <a:ea typeface="ＭＳ Ｐゴシック" charset="0"/>
              </a:defRPr>
            </a:lvl8pPr>
            <a:lvl9pPr marL="3886200" eaLnBrk="0" hangingPunct="0">
              <a:defRPr>
                <a:solidFill>
                  <a:schemeClr val="tx1"/>
                </a:solidFill>
                <a:latin typeface="Arial" charset="0"/>
                <a:ea typeface="ＭＳ Ｐゴシック" charset="0"/>
              </a:defRPr>
            </a:lvl9pPr>
          </a:lstStyle>
          <a:p>
            <a:pPr eaLnBrk="1" hangingPunct="1"/>
            <a:r>
              <a:rPr lang="en-US" sz="3600" b="1">
                <a:solidFill>
                  <a:srgbClr val="FF0000"/>
                </a:solidFill>
              </a:rPr>
              <a:t>Chip Technology</a:t>
            </a:r>
          </a:p>
        </p:txBody>
      </p:sp>
    </p:spTree>
    <p:extLst>
      <p:ext uri="{BB962C8B-B14F-4D97-AF65-F5344CB8AC3E}">
        <p14:creationId xmlns:p14="http://schemas.microsoft.com/office/powerpoint/2010/main" val="20168328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C:\Documents and Settings\sofiahj\Desktop\hs-2012-26-g-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71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2068"/>
          <p:cNvSpPr>
            <a:spLocks noChangeArrowheads="1"/>
          </p:cNvSpPr>
          <p:nvPr/>
        </p:nvSpPr>
        <p:spPr bwMode="auto">
          <a:xfrm>
            <a:off x="158750" y="228600"/>
            <a:ext cx="40433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algn="ctr" defTabSz="455613" eaLnBrk="1" hangingPunct="1"/>
            <a:r>
              <a:rPr lang="en-US" sz="4400" b="1">
                <a:solidFill>
                  <a:srgbClr val="808080"/>
                </a:solidFill>
              </a:rPr>
              <a:t>Seq Universe</a:t>
            </a:r>
          </a:p>
        </p:txBody>
      </p:sp>
      <p:sp>
        <p:nvSpPr>
          <p:cNvPr id="74755" name="TextBox 2069"/>
          <p:cNvSpPr txBox="1">
            <a:spLocks noChangeArrowheads="1"/>
          </p:cNvSpPr>
          <p:nvPr/>
        </p:nvSpPr>
        <p:spPr bwMode="auto">
          <a:xfrm>
            <a:off x="292100" y="1130300"/>
            <a:ext cx="3476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2000" b="1">
                <a:solidFill>
                  <a:srgbClr val="FFFFFF"/>
                </a:solidFill>
                <a:latin typeface="Calibri" charset="0"/>
              </a:rPr>
              <a:t>TCGA endpoint: ~2.5 Petabytes</a:t>
            </a:r>
          </a:p>
          <a:p>
            <a:pPr eaLnBrk="1" hangingPunct="1"/>
            <a:r>
              <a:rPr lang="en-US" sz="1800" b="1">
                <a:solidFill>
                  <a:srgbClr val="FFFFFF"/>
                </a:solidFill>
                <a:latin typeface="Calibri" charset="0"/>
              </a:rPr>
              <a:t>    ~1.5 PB exome</a:t>
            </a:r>
          </a:p>
          <a:p>
            <a:pPr eaLnBrk="1" hangingPunct="1"/>
            <a:r>
              <a:rPr lang="en-US" sz="1800" b="1">
                <a:solidFill>
                  <a:srgbClr val="FFFFFF"/>
                </a:solidFill>
                <a:latin typeface="Calibri" charset="0"/>
              </a:rPr>
              <a:t>    ~1 PB  whole genome</a:t>
            </a:r>
          </a:p>
        </p:txBody>
      </p:sp>
      <p:sp>
        <p:nvSpPr>
          <p:cNvPr id="74756" name="TextBox 2074"/>
          <p:cNvSpPr txBox="1">
            <a:spLocks noChangeArrowheads="1"/>
          </p:cNvSpPr>
          <p:nvPr/>
        </p:nvSpPr>
        <p:spPr bwMode="auto">
          <a:xfrm>
            <a:off x="4710113" y="798513"/>
            <a:ext cx="1973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2000" b="1" i="1">
                <a:solidFill>
                  <a:srgbClr val="FFFFFF"/>
                </a:solidFill>
                <a:latin typeface="Calibri" charset="0"/>
              </a:rPr>
              <a:t>SRA &gt;1 petabyte</a:t>
            </a:r>
          </a:p>
        </p:txBody>
      </p:sp>
      <p:sp>
        <p:nvSpPr>
          <p:cNvPr id="74757" name="TextBox 101"/>
          <p:cNvSpPr txBox="1">
            <a:spLocks noChangeArrowheads="1"/>
          </p:cNvSpPr>
          <p:nvPr/>
        </p:nvSpPr>
        <p:spPr bwMode="auto">
          <a:xfrm>
            <a:off x="6916738" y="5883275"/>
            <a:ext cx="1954212"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algn="ctr" eaLnBrk="1" hangingPunct="1"/>
            <a:r>
              <a:rPr lang="en-US" sz="1400" i="1">
                <a:solidFill>
                  <a:srgbClr val="FFFFFF"/>
                </a:solidFill>
                <a:latin typeface="Calibri" charset="0"/>
              </a:rPr>
              <a:t>Star formation</a:t>
            </a:r>
          </a:p>
          <a:p>
            <a:pPr algn="ctr" eaLnBrk="1" hangingPunct="1"/>
            <a:r>
              <a:rPr lang="en-US" sz="1400" i="1">
                <a:solidFill>
                  <a:srgbClr val="FFFFFF"/>
                </a:solidFill>
                <a:latin typeface="Calibri" charset="0"/>
              </a:rPr>
              <a:t>100K Genomes England</a:t>
            </a:r>
          </a:p>
        </p:txBody>
      </p:sp>
      <p:sp>
        <p:nvSpPr>
          <p:cNvPr id="105" name="Up Arrow 104"/>
          <p:cNvSpPr/>
          <p:nvPr/>
        </p:nvSpPr>
        <p:spPr>
          <a:xfrm rot="20031542">
            <a:off x="7370763" y="5546725"/>
            <a:ext cx="182562" cy="273050"/>
          </a:xfrm>
          <a:prstGeom prst="up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grpSp>
        <p:nvGrpSpPr>
          <p:cNvPr id="74759" name="Group 1033"/>
          <p:cNvGrpSpPr>
            <a:grpSpLocks/>
          </p:cNvGrpSpPr>
          <p:nvPr/>
        </p:nvGrpSpPr>
        <p:grpSpPr bwMode="auto">
          <a:xfrm>
            <a:off x="379413" y="1674813"/>
            <a:ext cx="8281987" cy="4614862"/>
            <a:chOff x="259301" y="1878914"/>
            <a:chExt cx="8281995" cy="4615408"/>
          </a:xfrm>
        </p:grpSpPr>
        <p:cxnSp>
          <p:nvCxnSpPr>
            <p:cNvPr id="18" name="Straight Connector 17"/>
            <p:cNvCxnSpPr/>
            <p:nvPr/>
          </p:nvCxnSpPr>
          <p:spPr>
            <a:xfrm>
              <a:off x="3955005" y="2285362"/>
              <a:ext cx="1587" cy="29848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Donut 1"/>
            <p:cNvSpPr/>
            <p:nvPr/>
          </p:nvSpPr>
          <p:spPr>
            <a:xfrm rot="20001731">
              <a:off x="1337214" y="2693397"/>
              <a:ext cx="7204082" cy="2413285"/>
            </a:xfrm>
            <a:prstGeom prst="donut">
              <a:avLst>
                <a:gd name="adj" fmla="val 603"/>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846" eaLnBrk="1" hangingPunct="1">
                <a:defRPr/>
              </a:pPr>
              <a:endParaRPr lang="en-US" sz="1800">
                <a:solidFill>
                  <a:srgbClr val="FFFFFF">
                    <a:lumMod val="65000"/>
                  </a:srgbClr>
                </a:solidFill>
              </a:endParaRPr>
            </a:p>
          </p:txBody>
        </p:sp>
        <p:grpSp>
          <p:nvGrpSpPr>
            <p:cNvPr id="74767" name="Group 81"/>
            <p:cNvGrpSpPr>
              <a:grpSpLocks/>
            </p:cNvGrpSpPr>
            <p:nvPr/>
          </p:nvGrpSpPr>
          <p:grpSpPr bwMode="auto">
            <a:xfrm>
              <a:off x="2942157" y="1989573"/>
              <a:ext cx="3706140" cy="3778898"/>
              <a:chOff x="2866371" y="2204962"/>
              <a:chExt cx="3706140" cy="3778898"/>
            </a:xfrm>
          </p:grpSpPr>
          <p:pic>
            <p:nvPicPr>
              <p:cNvPr id="2051" name="Picture 3" descr="C:\Documents and Settings\sofiahj\Desktop\latest_256_0304.jpg"/>
              <p:cNvPicPr>
                <a:picLocks noChangeAspect="1" noChangeArrowheads="1"/>
              </p:cNvPicPr>
              <p:nvPr/>
            </p:nvPicPr>
            <p:blipFill rotWithShape="1">
              <a:blip r:embed="rId4">
                <a:extLst>
                  <a:ext uri="{28A0092B-C50C-407E-A947-70E740481C1C}">
                    <a14:useLocalDpi xmlns:a14="http://schemas.microsoft.com/office/drawing/2010/main" val="0"/>
                  </a:ext>
                </a:extLst>
              </a:blip>
              <a:srcRect l="5563" t="7671" r="3681" b="6826"/>
              <a:stretch/>
            </p:blipFill>
            <p:spPr bwMode="auto">
              <a:xfrm>
                <a:off x="2866371" y="2204962"/>
                <a:ext cx="3706140" cy="3778898"/>
              </a:xfrm>
              <a:prstGeom prst="ellipse">
                <a:avLst/>
              </a:prstGeom>
              <a:noFill/>
              <a:extLst/>
            </p:spPr>
          </p:pic>
          <p:sp>
            <p:nvSpPr>
              <p:cNvPr id="3" name="Donut 2"/>
              <p:cNvSpPr/>
              <p:nvPr/>
            </p:nvSpPr>
            <p:spPr>
              <a:xfrm>
                <a:off x="3096580" y="2437243"/>
                <a:ext cx="3201991" cy="3276988"/>
              </a:xfrm>
              <a:prstGeom prst="donut">
                <a:avLst>
                  <a:gd name="adj" fmla="val 4276"/>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846" eaLnBrk="1" hangingPunct="1">
                  <a:defRPr/>
                </a:pPr>
                <a:endParaRPr lang="en-US" sz="1800">
                  <a:solidFill>
                    <a:srgbClr val="000000"/>
                  </a:solidFill>
                </a:endParaRPr>
              </a:p>
            </p:txBody>
          </p:sp>
        </p:grpSp>
        <p:sp>
          <p:nvSpPr>
            <p:cNvPr id="14" name="Oval 13"/>
            <p:cNvSpPr/>
            <p:nvPr/>
          </p:nvSpPr>
          <p:spPr>
            <a:xfrm>
              <a:off x="3478754" y="5267040"/>
              <a:ext cx="731838" cy="731924"/>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34" name="Oval 33"/>
            <p:cNvSpPr/>
            <p:nvPr/>
          </p:nvSpPr>
          <p:spPr>
            <a:xfrm>
              <a:off x="5966369" y="2099602"/>
              <a:ext cx="136525" cy="136541"/>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35" name="Oval 34"/>
            <p:cNvSpPr/>
            <p:nvPr/>
          </p:nvSpPr>
          <p:spPr>
            <a:xfrm>
              <a:off x="5628231" y="2266310"/>
              <a:ext cx="46037" cy="460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0000"/>
                </a:solidFill>
                <a:latin typeface="Arial" charset="0"/>
                <a:ea typeface="ＭＳ Ｐゴシック" charset="0"/>
                <a:cs typeface="ＭＳ Ｐゴシック" charset="0"/>
              </a:endParaRPr>
            </a:p>
          </p:txBody>
        </p:sp>
        <p:sp>
          <p:nvSpPr>
            <p:cNvPr id="36" name="Oval 35"/>
            <p:cNvSpPr/>
            <p:nvPr/>
          </p:nvSpPr>
          <p:spPr>
            <a:xfrm>
              <a:off x="5761581" y="2198039"/>
              <a:ext cx="90487" cy="9208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cxnSp>
          <p:nvCxnSpPr>
            <p:cNvPr id="44" name="Straight Connector 43"/>
            <p:cNvCxnSpPr>
              <a:stCxn id="37" idx="7"/>
              <a:endCxn id="19" idx="3"/>
            </p:cNvCxnSpPr>
            <p:nvPr/>
          </p:nvCxnSpPr>
          <p:spPr>
            <a:xfrm flipV="1">
              <a:off x="6085432" y="4543054"/>
              <a:ext cx="250825" cy="233390"/>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4773" name="TextBox 105"/>
            <p:cNvSpPr txBox="1">
              <a:spLocks noChangeArrowheads="1"/>
            </p:cNvSpPr>
            <p:nvPr/>
          </p:nvSpPr>
          <p:spPr bwMode="auto">
            <a:xfrm>
              <a:off x="1361027" y="6186311"/>
              <a:ext cx="574676" cy="3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1400">
                  <a:solidFill>
                    <a:srgbClr val="666666"/>
                  </a:solidFill>
                  <a:latin typeface="Calibri" charset="0"/>
                </a:rPr>
                <a:t>ADSP</a:t>
              </a:r>
            </a:p>
          </p:txBody>
        </p:sp>
        <p:cxnSp>
          <p:nvCxnSpPr>
            <p:cNvPr id="146" name="Straight Connector 145"/>
            <p:cNvCxnSpPr/>
            <p:nvPr/>
          </p:nvCxnSpPr>
          <p:spPr>
            <a:xfrm flipH="1">
              <a:off x="5274218" y="2198039"/>
              <a:ext cx="114300" cy="39692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3410491" y="4663718"/>
              <a:ext cx="236538" cy="22227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4205830" y="5394055"/>
              <a:ext cx="457200" cy="92086"/>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4777" name="Picture 7" descr="C:\Documents and Settings\sofiahj\Desktop\ENCODE_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4779" y="4160492"/>
              <a:ext cx="621969" cy="3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78" name="Group 126"/>
            <p:cNvGrpSpPr>
              <a:grpSpLocks/>
            </p:cNvGrpSpPr>
            <p:nvPr/>
          </p:nvGrpSpPr>
          <p:grpSpPr bwMode="auto">
            <a:xfrm>
              <a:off x="259301" y="1878914"/>
              <a:ext cx="8078795" cy="4544158"/>
              <a:chOff x="259301" y="1878914"/>
              <a:chExt cx="8078795" cy="4544158"/>
            </a:xfrm>
          </p:grpSpPr>
          <p:sp>
            <p:nvSpPr>
              <p:cNvPr id="19" name="Oval 18"/>
              <p:cNvSpPr/>
              <p:nvPr/>
            </p:nvSpPr>
            <p:spPr>
              <a:xfrm>
                <a:off x="6282282" y="4230279"/>
                <a:ext cx="366712" cy="365168"/>
              </a:xfrm>
              <a:prstGeom prst="ellipse">
                <a:avLst/>
              </a:prstGeom>
              <a:blipFill>
                <a:blip r:embed="rId6"/>
                <a:tile tx="0" ty="0" sx="100000" sy="100000" flip="none" algn="tl"/>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74780" name="TextBox 99"/>
              <p:cNvSpPr txBox="1">
                <a:spLocks noChangeArrowheads="1"/>
              </p:cNvSpPr>
              <p:nvPr/>
            </p:nvSpPr>
            <p:spPr bwMode="auto">
              <a:xfrm>
                <a:off x="6319031" y="4213618"/>
                <a:ext cx="320045"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1000" b="1">
                    <a:solidFill>
                      <a:srgbClr val="000000"/>
                    </a:solidFill>
                    <a:latin typeface="Calibri" charset="0"/>
                  </a:rPr>
                  <a:t>16 </a:t>
                </a:r>
              </a:p>
              <a:p>
                <a:pPr eaLnBrk="1" hangingPunct="1"/>
                <a:r>
                  <a:rPr lang="en-US" sz="1000" b="1">
                    <a:solidFill>
                      <a:srgbClr val="000000"/>
                    </a:solidFill>
                    <a:latin typeface="Calibri" charset="0"/>
                  </a:rPr>
                  <a:t>TB</a:t>
                </a:r>
              </a:p>
            </p:txBody>
          </p:sp>
          <p:grpSp>
            <p:nvGrpSpPr>
              <p:cNvPr id="74781" name="Group 122"/>
              <p:cNvGrpSpPr>
                <a:grpSpLocks/>
              </p:cNvGrpSpPr>
              <p:nvPr/>
            </p:nvGrpSpPr>
            <p:grpSpPr bwMode="auto">
              <a:xfrm>
                <a:off x="259301" y="1878914"/>
                <a:ext cx="8078795" cy="4544158"/>
                <a:chOff x="259301" y="1878914"/>
                <a:chExt cx="8078795" cy="4544158"/>
              </a:xfrm>
            </p:grpSpPr>
            <p:sp>
              <p:nvSpPr>
                <p:cNvPr id="11" name="Oval 10"/>
                <p:cNvSpPr/>
                <p:nvPr/>
              </p:nvSpPr>
              <p:spPr>
                <a:xfrm>
                  <a:off x="7425283" y="3439611"/>
                  <a:ext cx="273050" cy="273082"/>
                </a:xfrm>
                <a:prstGeom prst="ellipse">
                  <a:avLst/>
                </a:prstGeom>
                <a:blipFill>
                  <a:blip r:embed="rId7"/>
                  <a:tile tx="0" ty="0" sx="100000" sy="100000" flip="none" algn="tl"/>
                </a:blip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4" name="Oval 3"/>
                <p:cNvSpPr/>
                <p:nvPr/>
              </p:nvSpPr>
              <p:spPr>
                <a:xfrm>
                  <a:off x="1064164" y="3315771"/>
                  <a:ext cx="1609727" cy="1654371"/>
                </a:xfrm>
                <a:prstGeom prst="ellipse">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846" eaLnBrk="1" hangingPunct="1">
                    <a:defRPr/>
                  </a:pPr>
                  <a:r>
                    <a:rPr lang="en-US" b="1" dirty="0">
                      <a:solidFill>
                        <a:srgbClr val="FFFFFF"/>
                      </a:solidFill>
                      <a:cs typeface="Arial" pitchFamily="34" charset="0"/>
                    </a:rPr>
                    <a:t>220 TB</a:t>
                  </a:r>
                </a:p>
              </p:txBody>
            </p:sp>
            <p:sp>
              <p:nvSpPr>
                <p:cNvPr id="13" name="Oval 12"/>
                <p:cNvSpPr/>
                <p:nvPr/>
              </p:nvSpPr>
              <p:spPr>
                <a:xfrm>
                  <a:off x="7077620" y="3747622"/>
                  <a:ext cx="274638" cy="274671"/>
                </a:xfrm>
                <a:prstGeom prst="ellipse">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15" name="Oval 14"/>
                <p:cNvSpPr/>
                <p:nvPr/>
              </p:nvSpPr>
              <p:spPr>
                <a:xfrm>
                  <a:off x="1972215" y="5417870"/>
                  <a:ext cx="1006476" cy="1005007"/>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846" eaLnBrk="1" hangingPunct="1">
                    <a:defRPr/>
                  </a:pPr>
                  <a:r>
                    <a:rPr lang="en-US" sz="1800" b="1" dirty="0">
                      <a:solidFill>
                        <a:srgbClr val="FFFFFF"/>
                      </a:solidFill>
                      <a:cs typeface="Arial" pitchFamily="34" charset="0"/>
                    </a:rPr>
                    <a:t>46 TB</a:t>
                  </a:r>
                </a:p>
              </p:txBody>
            </p:sp>
            <p:sp>
              <p:nvSpPr>
                <p:cNvPr id="17" name="Oval 16"/>
                <p:cNvSpPr/>
                <p:nvPr/>
              </p:nvSpPr>
              <p:spPr>
                <a:xfrm>
                  <a:off x="4688430" y="5073342"/>
                  <a:ext cx="549276" cy="549340"/>
                </a:xfrm>
                <a:prstGeom prst="ellipse">
                  <a:avLst/>
                </a:prstGeom>
                <a:gradFill>
                  <a:gsLst>
                    <a:gs pos="0">
                      <a:srgbClr val="FFF200"/>
                    </a:gs>
                    <a:gs pos="45000">
                      <a:srgbClr val="FF7A00"/>
                    </a:gs>
                    <a:gs pos="70000">
                      <a:srgbClr val="FF0300"/>
                    </a:gs>
                    <a:gs pos="100000">
                      <a:srgbClr val="4D0808"/>
                    </a:gs>
                  </a:gsLst>
                  <a:lin ang="5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846" eaLnBrk="1" hangingPunct="1">
                    <a:defRPr/>
                  </a:pPr>
                  <a:r>
                    <a:rPr lang="en-US" sz="1200" b="1" dirty="0">
                      <a:solidFill>
                        <a:srgbClr val="FFFFFF"/>
                      </a:solidFill>
                    </a:rPr>
                    <a:t>31 TB</a:t>
                  </a:r>
                </a:p>
              </p:txBody>
            </p:sp>
            <p:sp>
              <p:nvSpPr>
                <p:cNvPr id="20" name="Oval 19"/>
                <p:cNvSpPr/>
                <p:nvPr/>
              </p:nvSpPr>
              <p:spPr>
                <a:xfrm>
                  <a:off x="7758658" y="3050628"/>
                  <a:ext cx="274637" cy="273082"/>
                </a:xfrm>
                <a:prstGeom prst="ellipse">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21" name="Oval 20"/>
                <p:cNvSpPr/>
                <p:nvPr/>
              </p:nvSpPr>
              <p:spPr>
                <a:xfrm>
                  <a:off x="6263232" y="2031332"/>
                  <a:ext cx="138112" cy="13812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24" name="Oval 23"/>
                <p:cNvSpPr/>
                <p:nvPr/>
              </p:nvSpPr>
              <p:spPr>
                <a:xfrm>
                  <a:off x="6909345" y="1893203"/>
                  <a:ext cx="228600" cy="22862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26" name="Oval 25"/>
                <p:cNvSpPr/>
                <p:nvPr/>
              </p:nvSpPr>
              <p:spPr>
                <a:xfrm>
                  <a:off x="8063459" y="2151996"/>
                  <a:ext cx="274637" cy="274670"/>
                </a:xfrm>
                <a:prstGeom prst="ellipse">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32" name="Oval 31"/>
                <p:cNvSpPr/>
                <p:nvPr/>
              </p:nvSpPr>
              <p:spPr>
                <a:xfrm>
                  <a:off x="7977734" y="2625127"/>
                  <a:ext cx="274637" cy="273082"/>
                </a:xfrm>
                <a:prstGeom prst="ellipse">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33" name="Oval 32"/>
                <p:cNvSpPr/>
                <p:nvPr/>
              </p:nvSpPr>
              <p:spPr>
                <a:xfrm>
                  <a:off x="6572794" y="1940833"/>
                  <a:ext cx="182563" cy="18258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37" name="Oval 36"/>
                <p:cNvSpPr/>
                <p:nvPr/>
              </p:nvSpPr>
              <p:spPr>
                <a:xfrm>
                  <a:off x="5617118" y="4695472"/>
                  <a:ext cx="549276" cy="549340"/>
                </a:xfrm>
                <a:prstGeom prst="ellipse">
                  <a:avLst/>
                </a:prstGeom>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846" eaLnBrk="1" hangingPunct="1">
                    <a:defRPr/>
                  </a:pPr>
                  <a:r>
                    <a:rPr lang="en-US" sz="1200" b="1" dirty="0">
                      <a:solidFill>
                        <a:srgbClr val="0070C0"/>
                      </a:solidFill>
                    </a:rPr>
                    <a:t>19 TB</a:t>
                  </a:r>
                </a:p>
              </p:txBody>
            </p:sp>
            <p:sp>
              <p:nvSpPr>
                <p:cNvPr id="38" name="Oval 37"/>
                <p:cNvSpPr/>
                <p:nvPr/>
              </p:nvSpPr>
              <p:spPr>
                <a:xfrm>
                  <a:off x="7347495" y="1878914"/>
                  <a:ext cx="228600" cy="2286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sp>
              <p:nvSpPr>
                <p:cNvPr id="39" name="Oval 38"/>
                <p:cNvSpPr/>
                <p:nvPr/>
              </p:nvSpPr>
              <p:spPr>
                <a:xfrm>
                  <a:off x="7703095" y="1894791"/>
                  <a:ext cx="274638" cy="274670"/>
                </a:xfrm>
                <a:prstGeom prst="ellipse">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5613" eaLnBrk="1" hangingPunct="1"/>
                  <a:endParaRPr lang="en-US" sz="1800">
                    <a:solidFill>
                      <a:srgbClr val="FFFFFF"/>
                    </a:solidFill>
                    <a:latin typeface="Arial" charset="0"/>
                    <a:ea typeface="ＭＳ Ｐゴシック" charset="0"/>
                    <a:cs typeface="ＭＳ Ｐゴシック" charset="0"/>
                  </a:endParaRPr>
                </a:p>
              </p:txBody>
            </p:sp>
            <p:cxnSp>
              <p:nvCxnSpPr>
                <p:cNvPr id="6" name="Straight Connector 5"/>
                <p:cNvCxnSpPr/>
                <p:nvPr/>
              </p:nvCxnSpPr>
              <p:spPr>
                <a:xfrm flipV="1">
                  <a:off x="5237706" y="5071754"/>
                  <a:ext cx="390525" cy="15876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4798" name="Picture 3" descr="C:\Documents and Settings\sofiahj\Desktop\1000G.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255" y="2670810"/>
                  <a:ext cx="2316393" cy="45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99" name="TextBox 2067"/>
                <p:cNvSpPr txBox="1">
                  <a:spLocks noChangeArrowheads="1"/>
                </p:cNvSpPr>
                <p:nvPr/>
              </p:nvSpPr>
              <p:spPr bwMode="auto">
                <a:xfrm>
                  <a:off x="3161577" y="2066165"/>
                  <a:ext cx="32673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algn="ctr" eaLnBrk="1" hangingPunct="1"/>
                  <a:r>
                    <a:rPr lang="en-US" sz="3600" b="1">
                      <a:solidFill>
                        <a:srgbClr val="FFFF00"/>
                      </a:solidFill>
                    </a:rPr>
                    <a:t>TCGA</a:t>
                  </a:r>
                  <a:r>
                    <a:rPr lang="en-US" sz="8000">
                      <a:solidFill>
                        <a:srgbClr val="FFFF00"/>
                      </a:solidFill>
                    </a:rPr>
                    <a:t> </a:t>
                  </a:r>
                  <a:r>
                    <a:rPr lang="en-US" sz="5400">
                      <a:solidFill>
                        <a:srgbClr val="FFFF00"/>
                      </a:solidFill>
                    </a:rPr>
                    <a:t>910</a:t>
                  </a:r>
                  <a:r>
                    <a:rPr lang="en-US" sz="2800" b="1">
                      <a:solidFill>
                        <a:srgbClr val="FFFF00"/>
                      </a:solidFill>
                    </a:rPr>
                    <a:t>Terabytes</a:t>
                  </a:r>
                </a:p>
                <a:p>
                  <a:pPr algn="ctr" eaLnBrk="1" hangingPunct="1"/>
                  <a:r>
                    <a:rPr lang="en-US" sz="2800" b="1">
                      <a:solidFill>
                        <a:srgbClr val="FFFF00"/>
                      </a:solidFill>
                    </a:rPr>
                    <a:t>in CGHub</a:t>
                  </a:r>
                </a:p>
              </p:txBody>
            </p:sp>
            <p:grpSp>
              <p:nvGrpSpPr>
                <p:cNvPr id="74800" name="Group 42"/>
                <p:cNvGrpSpPr>
                  <a:grpSpLocks/>
                </p:cNvGrpSpPr>
                <p:nvPr/>
              </p:nvGrpSpPr>
              <p:grpSpPr bwMode="auto">
                <a:xfrm>
                  <a:off x="3373964" y="6102123"/>
                  <a:ext cx="1160698" cy="277044"/>
                  <a:chOff x="2857228" y="5010321"/>
                  <a:chExt cx="1160698" cy="277044"/>
                </a:xfrm>
              </p:grpSpPr>
              <p:pic>
                <p:nvPicPr>
                  <p:cNvPr id="74812" name="Picture 4" descr="C:\Documents and Settings\sofiahj\Desktop\NHLBI_ESP.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7228" y="5010321"/>
                    <a:ext cx="309678" cy="2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13" name="TextBox 41"/>
                  <p:cNvSpPr txBox="1">
                    <a:spLocks noChangeArrowheads="1"/>
                  </p:cNvSpPr>
                  <p:nvPr/>
                </p:nvSpPr>
                <p:spPr bwMode="auto">
                  <a:xfrm>
                    <a:off x="3178983" y="5010321"/>
                    <a:ext cx="838943" cy="2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1200" b="1">
                        <a:solidFill>
                          <a:srgbClr val="FF0000"/>
                        </a:solidFill>
                        <a:latin typeface="Calibri" charset="0"/>
                      </a:rPr>
                      <a:t>NHLBI ESP</a:t>
                    </a:r>
                  </a:p>
                </p:txBody>
              </p:sp>
            </p:grpSp>
            <p:sp>
              <p:nvSpPr>
                <p:cNvPr id="74801" name="Rectangle 50"/>
                <p:cNvSpPr>
                  <a:spLocks noChangeArrowheads="1"/>
                </p:cNvSpPr>
                <p:nvPr/>
              </p:nvSpPr>
              <p:spPr bwMode="auto">
                <a:xfrm>
                  <a:off x="3615279" y="5335310"/>
                  <a:ext cx="457200" cy="58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55613" eaLnBrk="1" hangingPunct="1"/>
                  <a:r>
                    <a:rPr lang="en-US" sz="1600" b="1">
                      <a:solidFill>
                        <a:srgbClr val="000000"/>
                      </a:solidFill>
                    </a:rPr>
                    <a:t>32</a:t>
                  </a:r>
                </a:p>
                <a:p>
                  <a:pPr algn="ctr" defTabSz="455613" eaLnBrk="1" hangingPunct="1"/>
                  <a:r>
                    <a:rPr lang="en-US" sz="1600" b="1">
                      <a:solidFill>
                        <a:srgbClr val="000000"/>
                      </a:solidFill>
                    </a:rPr>
                    <a:t>TB</a:t>
                  </a:r>
                </a:p>
              </p:txBody>
            </p:sp>
            <p:sp>
              <p:nvSpPr>
                <p:cNvPr id="74802" name="TextBox 51"/>
                <p:cNvSpPr txBox="1">
                  <a:spLocks noChangeArrowheads="1"/>
                </p:cNvSpPr>
                <p:nvPr/>
              </p:nvSpPr>
              <p:spPr bwMode="auto">
                <a:xfrm>
                  <a:off x="4783680" y="5795740"/>
                  <a:ext cx="936626" cy="27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1200" b="1">
                      <a:solidFill>
                        <a:srgbClr val="A5A5E9"/>
                      </a:solidFill>
                      <a:latin typeface="Calibri" charset="0"/>
                    </a:rPr>
                    <a:t>NHGRI LSSP</a:t>
                  </a:r>
                </a:p>
              </p:txBody>
            </p:sp>
            <p:pic>
              <p:nvPicPr>
                <p:cNvPr id="1029" name="Picture 5" descr="C:\Documents and Settings\sofiahj\Desktop\720px-US-NIH-NHGRI-Logo.svg.png"/>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9301" y="5714235"/>
                  <a:ext cx="1611036" cy="539249"/>
                </a:xfrm>
                <a:prstGeom prst="rect">
                  <a:avLst/>
                </a:prstGeom>
                <a:noFill/>
                <a:extLst/>
              </p:spPr>
            </p:pic>
            <p:pic>
              <p:nvPicPr>
                <p:cNvPr id="74804" name="Picture 6" descr="C:\Documents and Settings\sofiahj\Desktop\HMP final 6_24 (150 x 10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77171" y="5387117"/>
                  <a:ext cx="453521" cy="30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05" name="TextBox 91"/>
                <p:cNvSpPr txBox="1">
                  <a:spLocks noChangeArrowheads="1"/>
                </p:cNvSpPr>
                <p:nvPr/>
              </p:nvSpPr>
              <p:spPr bwMode="auto">
                <a:xfrm>
                  <a:off x="6466432" y="4774857"/>
                  <a:ext cx="696913" cy="5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1400">
                      <a:solidFill>
                        <a:srgbClr val="CCCCCC"/>
                      </a:solidFill>
                      <a:latin typeface="Calibri" charset="0"/>
                    </a:rPr>
                    <a:t>ARRA</a:t>
                  </a:r>
                </a:p>
                <a:p>
                  <a:pPr eaLnBrk="1" hangingPunct="1"/>
                  <a:r>
                    <a:rPr lang="en-US" sz="1400">
                      <a:solidFill>
                        <a:srgbClr val="CCCCCC"/>
                      </a:solidFill>
                      <a:latin typeface="Calibri" charset="0"/>
                    </a:rPr>
                    <a:t>Autism</a:t>
                  </a:r>
                </a:p>
              </p:txBody>
            </p:sp>
            <p:cxnSp>
              <p:nvCxnSpPr>
                <p:cNvPr id="10" name="Straight Connector 9"/>
                <p:cNvCxnSpPr/>
                <p:nvPr/>
              </p:nvCxnSpPr>
              <p:spPr>
                <a:xfrm>
                  <a:off x="3278729" y="2914087"/>
                  <a:ext cx="228600" cy="22862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353467" y="2147233"/>
                  <a:ext cx="36513" cy="30483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74808" name="TextBox 113"/>
                <p:cNvSpPr txBox="1">
                  <a:spLocks noChangeArrowheads="1"/>
                </p:cNvSpPr>
                <p:nvPr/>
              </p:nvSpPr>
              <p:spPr bwMode="auto">
                <a:xfrm rot="-2272973">
                  <a:off x="3326354" y="2418728"/>
                  <a:ext cx="1095376"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2000" b="1" i="1">
                      <a:solidFill>
                        <a:srgbClr val="000000"/>
                      </a:solidFill>
                      <a:latin typeface="Calibri" charset="0"/>
                    </a:rPr>
                    <a:t>RNASeq</a:t>
                  </a:r>
                </a:p>
              </p:txBody>
            </p:sp>
            <p:sp>
              <p:nvSpPr>
                <p:cNvPr id="74809" name="TextBox 116"/>
                <p:cNvSpPr txBox="1">
                  <a:spLocks noChangeArrowheads="1"/>
                </p:cNvSpPr>
                <p:nvPr/>
              </p:nvSpPr>
              <p:spPr bwMode="auto">
                <a:xfrm rot="216050">
                  <a:off x="4351880" y="2104366"/>
                  <a:ext cx="1008063"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2000" b="1" i="1">
                      <a:solidFill>
                        <a:srgbClr val="000000"/>
                      </a:solidFill>
                      <a:latin typeface="Calibri" charset="0"/>
                    </a:rPr>
                    <a:t>Clinical</a:t>
                  </a:r>
                </a:p>
              </p:txBody>
            </p:sp>
            <p:sp>
              <p:nvSpPr>
                <p:cNvPr id="74810" name="TextBox 118"/>
                <p:cNvSpPr txBox="1">
                  <a:spLocks noChangeArrowheads="1"/>
                </p:cNvSpPr>
                <p:nvPr/>
              </p:nvSpPr>
              <p:spPr bwMode="auto">
                <a:xfrm rot="3455921">
                  <a:off x="5368591" y="2891088"/>
                  <a:ext cx="143368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2000" b="1" i="1">
                      <a:solidFill>
                        <a:srgbClr val="000000"/>
                      </a:solidFill>
                      <a:latin typeface="Calibri" charset="0"/>
                    </a:rPr>
                    <a:t>Epigenome</a:t>
                  </a:r>
                </a:p>
              </p:txBody>
            </p:sp>
            <p:sp>
              <p:nvSpPr>
                <p:cNvPr id="74811" name="TextBox 120"/>
                <p:cNvSpPr txBox="1">
                  <a:spLocks noChangeArrowheads="1"/>
                </p:cNvSpPr>
                <p:nvPr/>
              </p:nvSpPr>
              <p:spPr bwMode="auto">
                <a:xfrm rot="-4780644">
                  <a:off x="2766701" y="3311826"/>
                  <a:ext cx="98277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2000" b="1" i="1">
                      <a:solidFill>
                        <a:srgbClr val="000000"/>
                      </a:solidFill>
                      <a:latin typeface="Calibri" charset="0"/>
                    </a:rPr>
                    <a:t>miRNA</a:t>
                  </a:r>
                </a:p>
              </p:txBody>
            </p:sp>
          </p:grpSp>
          <p:sp>
            <p:nvSpPr>
              <p:cNvPr id="74782" name="TextBox 99"/>
              <p:cNvSpPr txBox="1">
                <a:spLocks noChangeArrowheads="1"/>
              </p:cNvSpPr>
              <p:nvPr/>
            </p:nvSpPr>
            <p:spPr bwMode="auto">
              <a:xfrm>
                <a:off x="7078157" y="3709766"/>
                <a:ext cx="300082" cy="3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800" b="1">
                    <a:solidFill>
                      <a:srgbClr val="FFFFFF"/>
                    </a:solidFill>
                    <a:latin typeface="Calibri" charset="0"/>
                  </a:rPr>
                  <a:t>9 </a:t>
                </a:r>
              </a:p>
              <a:p>
                <a:pPr eaLnBrk="1" hangingPunct="1"/>
                <a:r>
                  <a:rPr lang="en-US" sz="800" b="1">
                    <a:solidFill>
                      <a:srgbClr val="FFFFFF"/>
                    </a:solidFill>
                    <a:latin typeface="Calibri" charset="0"/>
                  </a:rPr>
                  <a:t>TB</a:t>
                </a:r>
              </a:p>
            </p:txBody>
          </p:sp>
        </p:grpSp>
      </p:grpSp>
      <p:pic>
        <p:nvPicPr>
          <p:cNvPr id="74760" name="Picture 58" descr="C:\Documents and Settings\sofiahj\Desktop\logo_JESS3.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23275" y="6505575"/>
            <a:ext cx="454025"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TextBox 4"/>
          <p:cNvSpPr txBox="1">
            <a:spLocks noChangeArrowheads="1"/>
          </p:cNvSpPr>
          <p:nvPr/>
        </p:nvSpPr>
        <p:spPr bwMode="auto">
          <a:xfrm>
            <a:off x="93663" y="6405563"/>
            <a:ext cx="1277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1200">
                <a:solidFill>
                  <a:srgbClr val="FFFFFF"/>
                </a:solidFill>
                <a:latin typeface="Calibri" charset="0"/>
              </a:rPr>
              <a:t>Sofia, 2-28-14</a:t>
            </a:r>
          </a:p>
        </p:txBody>
      </p:sp>
      <p:sp>
        <p:nvSpPr>
          <p:cNvPr id="74762" name="TextBox 6"/>
          <p:cNvSpPr txBox="1">
            <a:spLocks noChangeArrowheads="1"/>
          </p:cNvSpPr>
          <p:nvPr/>
        </p:nvSpPr>
        <p:spPr bwMode="auto">
          <a:xfrm>
            <a:off x="4510088" y="228600"/>
            <a:ext cx="5272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000">
                <a:solidFill>
                  <a:schemeClr val="tx1"/>
                </a:solidFill>
                <a:latin typeface="Arial" charset="0"/>
                <a:ea typeface="ＭＳ Ｐゴシック" charset="0"/>
              </a:defRPr>
            </a:lvl3pPr>
            <a:lvl4pPr marL="1600200" indent="-228600" defTabSz="455613">
              <a:defRPr sz="2000">
                <a:solidFill>
                  <a:schemeClr val="tx1"/>
                </a:solidFill>
                <a:latin typeface="Arial" charset="0"/>
                <a:ea typeface="ＭＳ Ｐゴシック" charset="0"/>
              </a:defRPr>
            </a:lvl4pPr>
            <a:lvl5pPr marL="2057400" indent="-228600" defTabSz="455613">
              <a:defRPr sz="2000">
                <a:solidFill>
                  <a:schemeClr val="tx1"/>
                </a:solidFill>
                <a:latin typeface="Arial" charset="0"/>
                <a:ea typeface="ＭＳ Ｐゴシック" charset="0"/>
              </a:defRPr>
            </a:lvl5pPr>
            <a:lvl6pPr marL="2514600" indent="-228600" defTabSz="455613" eaLnBrk="0" hangingPunct="0">
              <a:buFont typeface="Lucida Grande" charset="0"/>
              <a:buChar char="*"/>
              <a:defRPr sz="2000">
                <a:solidFill>
                  <a:schemeClr val="tx1"/>
                </a:solidFill>
                <a:latin typeface="Arial" charset="0"/>
                <a:ea typeface="ＭＳ Ｐゴシック" charset="0"/>
              </a:defRPr>
            </a:lvl6pPr>
            <a:lvl7pPr marL="2971800" indent="-228600" defTabSz="455613" eaLnBrk="0" hangingPunct="0">
              <a:buFont typeface="Lucida Grande" charset="0"/>
              <a:buChar char="*"/>
              <a:defRPr sz="2000">
                <a:solidFill>
                  <a:schemeClr val="tx1"/>
                </a:solidFill>
                <a:latin typeface="Arial" charset="0"/>
                <a:ea typeface="ＭＳ Ｐゴシック" charset="0"/>
              </a:defRPr>
            </a:lvl7pPr>
            <a:lvl8pPr marL="3429000" indent="-228600" defTabSz="455613" eaLnBrk="0" hangingPunct="0">
              <a:buFont typeface="Lucida Grande" charset="0"/>
              <a:buChar char="*"/>
              <a:defRPr sz="2000">
                <a:solidFill>
                  <a:schemeClr val="tx1"/>
                </a:solidFill>
                <a:latin typeface="Arial" charset="0"/>
                <a:ea typeface="ＭＳ Ｐゴシック" charset="0"/>
              </a:defRPr>
            </a:lvl8pPr>
            <a:lvl9pPr marL="3886200" indent="-228600" defTabSz="455613" eaLnBrk="0" hangingPunct="0">
              <a:buFont typeface="Lucida Grande" charset="0"/>
              <a:buChar char="*"/>
              <a:defRPr sz="2000">
                <a:solidFill>
                  <a:schemeClr val="tx1"/>
                </a:solidFill>
                <a:latin typeface="Arial" charset="0"/>
                <a:ea typeface="ＭＳ Ｐゴシック" charset="0"/>
              </a:defRPr>
            </a:lvl9pPr>
          </a:lstStyle>
          <a:p>
            <a:pPr eaLnBrk="1" hangingPunct="1"/>
            <a:r>
              <a:rPr lang="en-US" sz="2800">
                <a:solidFill>
                  <a:srgbClr val="FFFFFF"/>
                </a:solidFill>
                <a:latin typeface="Calibri" charset="0"/>
              </a:rPr>
              <a:t>[from Heidi Sofia, NHGRI]</a:t>
            </a:r>
          </a:p>
        </p:txBody>
      </p:sp>
      <p:pic>
        <p:nvPicPr>
          <p:cNvPr id="74763" name="Picture 6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008813" y="5267325"/>
            <a:ext cx="18684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TextBox 4"/>
          <p:cNvSpPr txBox="1">
            <a:spLocks noChangeArrowheads="1"/>
          </p:cNvSpPr>
          <p:nvPr/>
        </p:nvSpPr>
        <p:spPr bwMode="auto">
          <a:xfrm>
            <a:off x="7559675" y="4832350"/>
            <a:ext cx="90487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t>2016</a:t>
            </a:r>
          </a:p>
        </p:txBody>
      </p:sp>
    </p:spTree>
    <p:extLst>
      <p:ext uri="{BB962C8B-B14F-4D97-AF65-F5344CB8AC3E}">
        <p14:creationId xmlns:p14="http://schemas.microsoft.com/office/powerpoint/2010/main" val="1469584025"/>
      </p:ext>
    </p:extLst>
  </p:cSld>
  <p:clrMapOvr>
    <a:masterClrMapping/>
  </p:clrMapOvr>
  <mc:AlternateContent xmlns:mc="http://schemas.openxmlformats.org/markup-compatibility/2006" xmlns:p14="http://schemas.microsoft.com/office/powerpoint/2010/main">
    <mc:Choice Requires="p14">
      <p:transition spd="slow" p14:dur="2000" advTm="18726"/>
    </mc:Choice>
    <mc:Fallback xmlns="">
      <p:transition xmlns:p14="http://schemas.microsoft.com/office/powerpoint/2010/main" spd="slow" advTm="18726"/>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4327525"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2" name="Picture 4"/>
          <p:cNvPicPr>
            <a:picLocks noChangeAspect="1"/>
          </p:cNvPicPr>
          <p:nvPr/>
        </p:nvPicPr>
        <p:blipFill>
          <a:blip r:embed="rId3">
            <a:extLst>
              <a:ext uri="{28A0092B-C50C-407E-A947-70E740481C1C}">
                <a14:useLocalDpi xmlns:a14="http://schemas.microsoft.com/office/drawing/2010/main" val="0"/>
              </a:ext>
            </a:extLst>
          </a:blip>
          <a:srcRect r="5197"/>
          <a:stretch>
            <a:fillRect/>
          </a:stretch>
        </p:blipFill>
        <p:spPr bwMode="auto">
          <a:xfrm>
            <a:off x="4572000" y="2895600"/>
            <a:ext cx="430688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itle 5"/>
          <p:cNvSpPr>
            <a:spLocks noGrp="1"/>
          </p:cNvSpPr>
          <p:nvPr>
            <p:ph type="title"/>
          </p:nvPr>
        </p:nvSpPr>
        <p:spPr/>
        <p:txBody>
          <a:bodyPr/>
          <a:lstStyle/>
          <a:p>
            <a:r>
              <a:rPr lang="en-US">
                <a:latin typeface="Arial" charset="0"/>
                <a:ea typeface="ＭＳ Ｐゴシック" charset="0"/>
                <a:cs typeface="ＭＳ Ｐゴシック" charset="0"/>
              </a:rPr>
              <a:t>Increasing diversity in sequence data sources</a:t>
            </a:r>
          </a:p>
        </p:txBody>
      </p:sp>
      <p:sp>
        <p:nvSpPr>
          <p:cNvPr id="158724" name="TextBox 6"/>
          <p:cNvSpPr txBox="1">
            <a:spLocks noChangeArrowheads="1"/>
          </p:cNvSpPr>
          <p:nvPr/>
        </p:nvSpPr>
        <p:spPr bwMode="auto">
          <a:xfrm>
            <a:off x="381000" y="5943600"/>
            <a:ext cx="355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400"/>
              <a:t>Journals not typically sequence-heavy</a:t>
            </a:r>
          </a:p>
        </p:txBody>
      </p:sp>
      <p:sp>
        <p:nvSpPr>
          <p:cNvPr id="158725" name="TextBox 7"/>
          <p:cNvSpPr txBox="1">
            <a:spLocks noChangeArrowheads="1"/>
          </p:cNvSpPr>
          <p:nvPr/>
        </p:nvSpPr>
        <p:spPr bwMode="auto">
          <a:xfrm>
            <a:off x="5634038" y="5943600"/>
            <a:ext cx="2182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400"/>
              <a:t>Non-human samples</a:t>
            </a:r>
          </a:p>
        </p:txBody>
      </p:sp>
    </p:spTree>
    <p:extLst>
      <p:ext uri="{BB962C8B-B14F-4D97-AF65-F5344CB8AC3E}">
        <p14:creationId xmlns:p14="http://schemas.microsoft.com/office/powerpoint/2010/main" val="114188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274638"/>
            <a:ext cx="2862263" cy="1143000"/>
          </a:xfrm>
        </p:spPr>
        <p:txBody>
          <a:bodyPr/>
          <a:lstStyle/>
          <a:p>
            <a:pPr eaLnBrk="1" hangingPunct="1"/>
            <a:r>
              <a:rPr lang="en-US" sz="2400">
                <a:latin typeface="Calibri" charset="0"/>
              </a:rPr>
              <a:t>TCGA: What’s in a petabyte?</a:t>
            </a:r>
          </a:p>
        </p:txBody>
      </p:sp>
      <p:sp>
        <p:nvSpPr>
          <p:cNvPr id="76802" name="Content Placeholder 30"/>
          <p:cNvSpPr>
            <a:spLocks noGrp="1"/>
          </p:cNvSpPr>
          <p:nvPr>
            <p:ph sz="half" idx="1"/>
          </p:nvPr>
        </p:nvSpPr>
        <p:spPr/>
        <p:txBody>
          <a:bodyPr/>
          <a:lstStyle/>
          <a:p>
            <a:pPr eaLnBrk="1" hangingPunct="1"/>
            <a:r>
              <a:rPr lang="en-US">
                <a:latin typeface="Calibri" charset="0"/>
              </a:rPr>
              <a:t>&gt;73,000 Expt</a:t>
            </a:r>
          </a:p>
          <a:p>
            <a:pPr eaLnBrk="1" hangingPunct="1"/>
            <a:r>
              <a:rPr lang="en-US">
                <a:latin typeface="Calibri" charset="0"/>
              </a:rPr>
              <a:t>34 Cancer Types</a:t>
            </a:r>
          </a:p>
          <a:p>
            <a:pPr eaLnBrk="1" hangingPunct="1"/>
            <a:r>
              <a:rPr lang="en-US">
                <a:latin typeface="Calibri" charset="0"/>
              </a:rPr>
              <a:t>~5,000 Patients</a:t>
            </a:r>
          </a:p>
          <a:p>
            <a:pPr eaLnBrk="1" hangingPunct="1"/>
            <a:endParaRPr lang="en-US">
              <a:latin typeface="Calibri" charset="0"/>
            </a:endParaRPr>
          </a:p>
          <a:p>
            <a:pPr eaLnBrk="1" hangingPunct="1"/>
            <a:endParaRPr lang="en-US">
              <a:latin typeface="Calibri" charset="0"/>
            </a:endParaRPr>
          </a:p>
          <a:p>
            <a:pPr eaLnBrk="1" hangingPunct="1"/>
            <a:endParaRPr lang="en-US">
              <a:latin typeface="Calibri" charset="0"/>
            </a:endParaRPr>
          </a:p>
        </p:txBody>
      </p:sp>
      <p:pic>
        <p:nvPicPr>
          <p:cNvPr id="7680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9463" y="-241300"/>
            <a:ext cx="5824537"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71925"/>
            <a:ext cx="39909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11"/>
          <p:cNvSpPr txBox="1">
            <a:spLocks noChangeArrowheads="1"/>
          </p:cNvSpPr>
          <p:nvPr/>
        </p:nvSpPr>
        <p:spPr bwMode="auto">
          <a:xfrm>
            <a:off x="803275" y="3816350"/>
            <a:ext cx="2635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defTabSz="457200" eaLnBrk="1" hangingPunct="1"/>
            <a:r>
              <a:rPr lang="en-US" sz="2400" b="1">
                <a:solidFill>
                  <a:srgbClr val="000000"/>
                </a:solidFill>
              </a:rPr>
              <a:t>TCGA Cancer Types</a:t>
            </a:r>
          </a:p>
        </p:txBody>
      </p:sp>
      <p:sp>
        <p:nvSpPr>
          <p:cNvPr id="76806" name="TextBox 15"/>
          <p:cNvSpPr txBox="1">
            <a:spLocks noChangeArrowheads="1"/>
          </p:cNvSpPr>
          <p:nvPr/>
        </p:nvSpPr>
        <p:spPr bwMode="auto">
          <a:xfrm>
            <a:off x="11525250" y="2155825"/>
            <a:ext cx="5229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defTabSz="457200" eaLnBrk="1" hangingPunct="1"/>
            <a:r>
              <a:rPr lang="en-US" sz="3000">
                <a:solidFill>
                  <a:srgbClr val="000000"/>
                </a:solidFill>
              </a:rPr>
              <a:t>Breast Cancer Experiment Types</a:t>
            </a:r>
          </a:p>
        </p:txBody>
      </p:sp>
      <p:sp>
        <p:nvSpPr>
          <p:cNvPr id="76807" name="Rectangle 16"/>
          <p:cNvSpPr>
            <a:spLocks noChangeArrowheads="1"/>
          </p:cNvSpPr>
          <p:nvPr/>
        </p:nvSpPr>
        <p:spPr bwMode="auto">
          <a:xfrm>
            <a:off x="4598988" y="4217988"/>
            <a:ext cx="42957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57200" eaLnBrk="1" hangingPunct="1"/>
            <a:r>
              <a:rPr lang="en-US" sz="3000" b="1">
                <a:solidFill>
                  <a:srgbClr val="000000"/>
                </a:solidFill>
                <a:latin typeface="Calibri" charset="0"/>
              </a:rPr>
              <a:t>Breast Cancer Expt. Types</a:t>
            </a:r>
          </a:p>
        </p:txBody>
      </p:sp>
      <p:sp>
        <p:nvSpPr>
          <p:cNvPr id="76808" name="TextBox 28"/>
          <p:cNvSpPr txBox="1">
            <a:spLocks noChangeArrowheads="1"/>
          </p:cNvSpPr>
          <p:nvPr/>
        </p:nvSpPr>
        <p:spPr bwMode="auto">
          <a:xfrm>
            <a:off x="5110163" y="7904163"/>
            <a:ext cx="29781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defTabSz="457200" eaLnBrk="1" hangingPunct="1"/>
            <a:r>
              <a:rPr lang="en-US" sz="1200">
                <a:solidFill>
                  <a:srgbClr val="000000"/>
                </a:solidFill>
                <a:hlinkClick r:id="rId5"/>
              </a:rPr>
              <a:t>https://cghub.ucsc.edu/summary_stats.html</a:t>
            </a:r>
            <a:endParaRPr lang="en-US" sz="1200">
              <a:solidFill>
                <a:srgbClr val="000000"/>
              </a:solidFill>
            </a:endParaRPr>
          </a:p>
        </p:txBody>
      </p:sp>
      <p:sp>
        <p:nvSpPr>
          <p:cNvPr id="76809" name="TextBox 32"/>
          <p:cNvSpPr txBox="1">
            <a:spLocks noChangeArrowheads="1"/>
          </p:cNvSpPr>
          <p:nvPr/>
        </p:nvSpPr>
        <p:spPr bwMode="auto">
          <a:xfrm>
            <a:off x="9450388"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defTabSz="457200" eaLnBrk="1" hangingPunct="1"/>
            <a:endParaRPr lang="en-US" sz="1800" b="1">
              <a:solidFill>
                <a:srgbClr val="000000"/>
              </a:solidFill>
            </a:endParaRPr>
          </a:p>
        </p:txBody>
      </p:sp>
      <p:sp>
        <p:nvSpPr>
          <p:cNvPr id="76810" name="TextBox 33"/>
          <p:cNvSpPr txBox="1">
            <a:spLocks noChangeArrowheads="1"/>
          </p:cNvSpPr>
          <p:nvPr/>
        </p:nvSpPr>
        <p:spPr bwMode="auto">
          <a:xfrm>
            <a:off x="1176338" y="3267075"/>
            <a:ext cx="1330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defTabSz="457200" eaLnBrk="1" hangingPunct="1"/>
            <a:r>
              <a:rPr lang="en-US" sz="1600">
                <a:solidFill>
                  <a:srgbClr val="000000"/>
                </a:solidFill>
              </a:rPr>
              <a:t>Experiments</a:t>
            </a:r>
          </a:p>
          <a:p>
            <a:pPr defTabSz="457200" eaLnBrk="1" hangingPunct="1"/>
            <a:r>
              <a:rPr lang="en-US" sz="1600">
                <a:solidFill>
                  <a:srgbClr val="000000"/>
                </a:solidFill>
              </a:rPr>
              <a:t>Data Size (TB)</a:t>
            </a:r>
          </a:p>
        </p:txBody>
      </p:sp>
      <p:sp>
        <p:nvSpPr>
          <p:cNvPr id="35" name="Rectangle 34"/>
          <p:cNvSpPr/>
          <p:nvPr/>
        </p:nvSpPr>
        <p:spPr>
          <a:xfrm>
            <a:off x="803275" y="3378200"/>
            <a:ext cx="373063" cy="17462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6" name="Rectangle 35"/>
          <p:cNvSpPr/>
          <p:nvPr/>
        </p:nvSpPr>
        <p:spPr>
          <a:xfrm>
            <a:off x="803275" y="3608388"/>
            <a:ext cx="373063" cy="174625"/>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0000FF"/>
              </a:solidFill>
              <a:latin typeface="Calibri" charset="0"/>
              <a:ea typeface="ＭＳ Ｐゴシック" charset="0"/>
              <a:cs typeface="ＭＳ Ｐゴシック" charset="0"/>
            </a:endParaRPr>
          </a:p>
        </p:txBody>
      </p:sp>
      <p:sp>
        <p:nvSpPr>
          <p:cNvPr id="2" name="Right Arrow 1"/>
          <p:cNvSpPr/>
          <p:nvPr/>
        </p:nvSpPr>
        <p:spPr>
          <a:xfrm rot="19767777">
            <a:off x="3786188" y="4033838"/>
            <a:ext cx="744537" cy="119062"/>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5613" eaLnBrk="1" hangingPunct="1"/>
            <a:endParaRPr lang="en-US" sz="1800">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85291487"/>
      </p:ext>
    </p:extLst>
  </p:cSld>
  <p:clrMapOvr>
    <a:masterClrMapping/>
  </p:clrMapOvr>
  <p:transition xmlns:p14="http://schemas.microsoft.com/office/powerpoint/2010/main" advTm="27757"/>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pPr eaLnBrk="1" hangingPunct="1"/>
            <a:r>
              <a:rPr lang="en-US" sz="4800" b="1">
                <a:latin typeface="Arial" charset="0"/>
                <a:ea typeface="ＭＳ Ｐゴシック" charset="0"/>
                <a:cs typeface="ＭＳ Ｐゴシック" charset="0"/>
              </a:rPr>
              <a:t>Jobs</a:t>
            </a:r>
            <a:r>
              <a:rPr lang="en-US">
                <a:latin typeface="Arial" charset="0"/>
                <a:ea typeface="ＭＳ Ｐゴシック" charset="0"/>
                <a:cs typeface="ＭＳ Ｐゴシック" charset="0"/>
              </a:rPr>
              <a:t>: Bioinformatics is born!</a:t>
            </a:r>
          </a:p>
        </p:txBody>
      </p:sp>
      <p:pic>
        <p:nvPicPr>
          <p:cNvPr id="788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81200"/>
            <a:ext cx="504507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1"/>
          <p:cNvSpPr txBox="1">
            <a:spLocks noChangeArrowheads="1"/>
          </p:cNvSpPr>
          <p:nvPr/>
        </p:nvSpPr>
        <p:spPr bwMode="auto">
          <a:xfrm>
            <a:off x="152400" y="5521325"/>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Hires at 51 US universities in 3-year bins</a:t>
            </a:r>
          </a:p>
          <a:p>
            <a:pPr algn="ctr" eaLnBrk="1" hangingPunct="1"/>
            <a:r>
              <a:rPr lang="en-US" sz="1600">
                <a:hlinkClick r:id="rId4"/>
              </a:rPr>
              <a:t>http://jeffhuang.com/computer_science_professors.html</a:t>
            </a:r>
            <a:r>
              <a:rPr lang="en-US" sz="1600"/>
              <a:t> </a:t>
            </a:r>
          </a:p>
        </p:txBody>
      </p:sp>
    </p:spTree>
    <p:extLst>
      <p:ext uri="{BB962C8B-B14F-4D97-AF65-F5344CB8AC3E}">
        <p14:creationId xmlns:p14="http://schemas.microsoft.com/office/powerpoint/2010/main" val="35026157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24563E97-85E0-5544-ABC1-0F395CAB8D3A}" type="slidenum">
              <a:rPr lang="en-US" smtClean="0"/>
              <a:pPr>
                <a:defRPr/>
              </a:pPr>
              <a:t>17</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227" t="52577" r="35079" b="20001"/>
          <a:stretch/>
        </p:blipFill>
        <p:spPr>
          <a:xfrm>
            <a:off x="1323473" y="288758"/>
            <a:ext cx="9727531" cy="6569241"/>
          </a:xfrm>
          <a:prstGeom prst="rect">
            <a:avLst/>
          </a:prstGeom>
        </p:spPr>
      </p:pic>
    </p:spTree>
    <p:extLst>
      <p:ext uri="{BB962C8B-B14F-4D97-AF65-F5344CB8AC3E}">
        <p14:creationId xmlns:p14="http://schemas.microsoft.com/office/powerpoint/2010/main" val="291423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p:txBody>
          <a:bodyPr/>
          <a:lstStyle/>
          <a:p>
            <a:r>
              <a:rPr lang="en-US">
                <a:latin typeface="Arial" charset="0"/>
                <a:ea typeface="ＭＳ Ｐゴシック" charset="0"/>
                <a:cs typeface="ＭＳ Ｐゴシック" charset="0"/>
              </a:rPr>
              <a:t>Algorithms keeping pace with data generation</a:t>
            </a:r>
          </a:p>
        </p:txBody>
      </p:sp>
      <p:pic>
        <p:nvPicPr>
          <p:cNvPr id="1597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363855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1588" y="1914525"/>
            <a:ext cx="46132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449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625" y="85070"/>
            <a:ext cx="7643813" cy="6261756"/>
          </a:xfrm>
        </p:spPr>
      </p:pic>
      <p:sp>
        <p:nvSpPr>
          <p:cNvPr id="2" name="Title 1"/>
          <p:cNvSpPr>
            <a:spLocks noGrp="1"/>
          </p:cNvSpPr>
          <p:nvPr>
            <p:ph type="title"/>
          </p:nvPr>
        </p:nvSpPr>
        <p:spPr>
          <a:xfrm>
            <a:off x="514351" y="250826"/>
            <a:ext cx="5943599" cy="777875"/>
          </a:xfrm>
        </p:spPr>
        <p:txBody>
          <a:bodyPr>
            <a:noAutofit/>
          </a:bodyPr>
          <a:lstStyle/>
          <a:p>
            <a:r>
              <a:rPr lang="en-US" b="1" dirty="0" smtClean="0"/>
              <a:t>The Rise of the Personal Genome</a:t>
            </a:r>
            <a:br>
              <a:rPr lang="en-US" b="1" dirty="0" smtClean="0"/>
            </a:br>
            <a:r>
              <a:rPr lang="en-US" b="1" dirty="0" smtClean="0"/>
              <a:t>to ‘10</a:t>
            </a:r>
            <a:endParaRPr lang="en-US" b="1" dirty="0"/>
          </a:p>
        </p:txBody>
      </p:sp>
      <p:sp>
        <p:nvSpPr>
          <p:cNvPr id="8" name="TextBox 7"/>
          <p:cNvSpPr txBox="1"/>
          <p:nvPr/>
        </p:nvSpPr>
        <p:spPr>
          <a:xfrm>
            <a:off x="5933732" y="6472277"/>
            <a:ext cx="2719201" cy="369332"/>
          </a:xfrm>
          <a:prstGeom prst="rect">
            <a:avLst/>
          </a:prstGeom>
          <a:noFill/>
        </p:spPr>
        <p:txBody>
          <a:bodyPr wrap="none" rtlCol="0">
            <a:spAutoFit/>
          </a:bodyPr>
          <a:lstStyle/>
          <a:p>
            <a:r>
              <a:rPr lang="en-US" dirty="0" smtClean="0"/>
              <a:t>Adapted from </a:t>
            </a:r>
            <a:r>
              <a:rPr lang="en-US" i="1" dirty="0" smtClean="0"/>
              <a:t>Nature</a:t>
            </a:r>
            <a:r>
              <a:rPr lang="en-US" dirty="0" smtClean="0"/>
              <a:t> 2010</a:t>
            </a:r>
            <a:endParaRPr lang="en-US" dirty="0"/>
          </a:p>
        </p:txBody>
      </p:sp>
    </p:spTree>
    <p:extLst>
      <p:ext uri="{BB962C8B-B14F-4D97-AF65-F5344CB8AC3E}">
        <p14:creationId xmlns:p14="http://schemas.microsoft.com/office/powerpoint/2010/main" val="30788533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4913" name="Picture 1"/>
          <p:cNvPicPr>
            <a:picLocks noChangeAspect="1"/>
          </p:cNvPicPr>
          <p:nvPr/>
        </p:nvPicPr>
        <p:blipFill rotWithShape="1">
          <a:blip r:embed="rId2">
            <a:extLst>
              <a:ext uri="{28A0092B-C50C-407E-A947-70E740481C1C}">
                <a14:useLocalDpi xmlns:a14="http://schemas.microsoft.com/office/drawing/2010/main" val="0"/>
              </a:ext>
            </a:extLst>
          </a:blip>
          <a:srcRect l="37506" t="13929" r="35637" b="61662"/>
          <a:stretch/>
        </p:blipFill>
        <p:spPr bwMode="auto">
          <a:xfrm>
            <a:off x="0" y="931333"/>
            <a:ext cx="9223376" cy="616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58605"/>
            <a:ext cx="3104448" cy="369332"/>
          </a:xfrm>
          <a:prstGeom prst="rect">
            <a:avLst/>
          </a:prstGeom>
          <a:noFill/>
        </p:spPr>
        <p:txBody>
          <a:bodyPr wrap="none" rtlCol="0">
            <a:spAutoFit/>
          </a:bodyPr>
          <a:lstStyle/>
          <a:p>
            <a:r>
              <a:rPr lang="en-US" dirty="0" smtClean="0"/>
              <a:t>[Muir et al., </a:t>
            </a:r>
            <a:r>
              <a:rPr lang="en-US" dirty="0" err="1" smtClean="0"/>
              <a:t>GenomeBiol</a:t>
            </a:r>
            <a:r>
              <a:rPr lang="en-US" dirty="0" smtClean="0"/>
              <a:t>. (‘16)]</a:t>
            </a:r>
            <a:endParaRPr lang="en-US" dirty="0"/>
          </a:p>
        </p:txBody>
      </p:sp>
      <p:sp>
        <p:nvSpPr>
          <p:cNvPr id="3" name="Title 2"/>
          <p:cNvSpPr>
            <a:spLocks noGrp="1"/>
          </p:cNvSpPr>
          <p:nvPr>
            <p:ph type="title"/>
          </p:nvPr>
        </p:nvSpPr>
        <p:spPr>
          <a:xfrm>
            <a:off x="685800" y="118543"/>
            <a:ext cx="7772400" cy="1143000"/>
          </a:xfrm>
        </p:spPr>
        <p:txBody>
          <a:bodyPr/>
          <a:lstStyle/>
          <a:p>
            <a:r>
              <a:rPr lang="en-US" dirty="0" smtClean="0"/>
              <a:t>Increase in number of bases in SRA, </a:t>
            </a:r>
            <a:br>
              <a:rPr lang="en-US" dirty="0" smtClean="0"/>
            </a:br>
            <a:r>
              <a:rPr lang="en-US" dirty="0" err="1" smtClean="0"/>
              <a:t>Peta</a:t>
            </a:r>
            <a:r>
              <a:rPr lang="en-US" dirty="0" smtClean="0"/>
              <a:t>-scale after ‘10</a:t>
            </a:r>
            <a:endParaRPr lang="en-US" dirty="0"/>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963" y="365125"/>
            <a:ext cx="7593806" cy="6251074"/>
          </a:xfrm>
        </p:spPr>
      </p:pic>
      <p:sp>
        <p:nvSpPr>
          <p:cNvPr id="6" name="Title 1"/>
          <p:cNvSpPr>
            <a:spLocks noGrp="1"/>
          </p:cNvSpPr>
          <p:nvPr>
            <p:ph type="title"/>
          </p:nvPr>
        </p:nvSpPr>
        <p:spPr>
          <a:xfrm>
            <a:off x="685800" y="609599"/>
            <a:ext cx="4055533" cy="1557867"/>
          </a:xfrm>
        </p:spPr>
        <p:txBody>
          <a:bodyPr>
            <a:normAutofit/>
          </a:bodyPr>
          <a:lstStyle/>
          <a:p>
            <a:r>
              <a:rPr lang="en-US" b="1" dirty="0" smtClean="0"/>
              <a:t>Number genomes exploding since ‘10</a:t>
            </a:r>
            <a:endParaRPr lang="en-US" b="1" dirty="0"/>
          </a:p>
        </p:txBody>
      </p:sp>
    </p:spTree>
    <p:extLst>
      <p:ext uri="{BB962C8B-B14F-4D97-AF65-F5344CB8AC3E}">
        <p14:creationId xmlns:p14="http://schemas.microsoft.com/office/powerpoint/2010/main" val="223078503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90"/>
          <p:cNvGrpSpPr>
            <a:grpSpLocks/>
          </p:cNvGrpSpPr>
          <p:nvPr/>
        </p:nvGrpSpPr>
        <p:grpSpPr bwMode="auto">
          <a:xfrm>
            <a:off x="4343410" y="3962400"/>
            <a:ext cx="841375" cy="2503488"/>
            <a:chOff x="4343400" y="3962400"/>
            <a:chExt cx="841248" cy="2502932"/>
          </a:xfrm>
        </p:grpSpPr>
        <p:pic>
          <p:nvPicPr>
            <p:cNvPr id="91154"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155"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156" name="TextBox 33"/>
            <p:cNvSpPr txBox="1">
              <a:spLocks noChangeArrowheads="1"/>
            </p:cNvSpPr>
            <p:nvPr/>
          </p:nvSpPr>
          <p:spPr bwMode="auto">
            <a:xfrm>
              <a:off x="4343400" y="6095526"/>
              <a:ext cx="838073" cy="36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a:solidFill>
                    <a:srgbClr val="000000"/>
                  </a:solidFill>
                  <a:latin typeface="Arno Pro" charset="0"/>
                </a:rPr>
                <a:t>tumor</a:t>
              </a:r>
            </a:p>
          </p:txBody>
        </p:sp>
        <p:sp>
          <p:nvSpPr>
            <p:cNvPr id="91157" name="TextBox 80"/>
            <p:cNvSpPr txBox="1">
              <a:spLocks noChangeArrowheads="1"/>
            </p:cNvSpPr>
            <p:nvPr/>
          </p:nvSpPr>
          <p:spPr bwMode="auto">
            <a:xfrm>
              <a:off x="4343400" y="4571865"/>
              <a:ext cx="838073" cy="33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600">
                  <a:solidFill>
                    <a:srgbClr val="000000"/>
                  </a:solidFill>
                  <a:latin typeface="Arno Pro" charset="0"/>
                </a:rPr>
                <a:t>normal</a:t>
              </a:r>
            </a:p>
          </p:txBody>
        </p:sp>
      </p:grpSp>
      <p:pic>
        <p:nvPicPr>
          <p:cNvPr id="91138"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39"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1140"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1141" name="Group 84"/>
          <p:cNvGrpSpPr>
            <a:grpSpLocks/>
          </p:cNvGrpSpPr>
          <p:nvPr/>
        </p:nvGrpSpPr>
        <p:grpSpPr bwMode="auto">
          <a:xfrm>
            <a:off x="6096000" y="2895600"/>
            <a:ext cx="2133600" cy="3771900"/>
            <a:chOff x="6096000" y="2895600"/>
            <a:chExt cx="2133600" cy="3771900"/>
          </a:xfrm>
        </p:grpSpPr>
        <p:pic>
          <p:nvPicPr>
            <p:cNvPr id="91144"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42"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pPr>
            <a:r>
              <a:rPr lang="en-US" sz="160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solidFill>
                  <a:srgbClr val="000000"/>
                </a:solidFill>
                <a:latin typeface="Arial"/>
              </a:rPr>
              <a:t>Personal Genomics </a:t>
            </a:r>
            <a:br>
              <a:rPr lang="en-US" dirty="0" smtClean="0">
                <a:solidFill>
                  <a:srgbClr val="000000"/>
                </a:solidFill>
                <a:latin typeface="Arial"/>
              </a:rPr>
            </a:br>
            <a:r>
              <a:rPr lang="en-US" dirty="0" smtClean="0">
                <a:solidFill>
                  <a:srgbClr val="000000"/>
                </a:solidFill>
                <a:latin typeface="Arial"/>
              </a:rPr>
              <a:t>as a Gateway into Biology</a:t>
            </a:r>
            <a:endParaRPr lang="en-US" dirty="0">
              <a:solidFill>
                <a:srgbClr val="000000"/>
              </a:solidFill>
              <a:latin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 descr="C:\Users\JM\Desktop\adult-male-body-no-descriptors-hi.png"/>
          <p:cNvPicPr>
            <a:picLocks noChangeAspect="1" noChangeArrowheads="1"/>
          </p:cNvPicPr>
          <p:nvPr/>
        </p:nvPicPr>
        <p:blipFill>
          <a:blip r:embed="rId2">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2" name="Group 88"/>
          <p:cNvGrpSpPr>
            <a:grpSpLocks/>
          </p:cNvGrpSpPr>
          <p:nvPr/>
        </p:nvGrpSpPr>
        <p:grpSpPr bwMode="auto">
          <a:xfrm>
            <a:off x="3581400" y="2679700"/>
            <a:ext cx="2133600" cy="3771900"/>
            <a:chOff x="6096000" y="2895600"/>
            <a:chExt cx="2133600" cy="3771900"/>
          </a:xfrm>
        </p:grpSpPr>
        <p:pic>
          <p:nvPicPr>
            <p:cNvPr id="92165" name="Picture 6" descr="C:\Users\JM\Desktop\karyograms670.jpg"/>
            <p:cNvPicPr>
              <a:picLocks noChangeArrowheads="1"/>
            </p:cNvPicPr>
            <p:nvPr/>
          </p:nvPicPr>
          <p:blipFill>
            <a:blip r:embed="rId3">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descr="C:\Users\JM\Desktop\karyograms670.jpg"/>
            <p:cNvPicPr>
              <a:picLocks noChangeAspect="1" noChangeArrowheads="1"/>
            </p:cNvPicPr>
            <p:nvPr/>
          </p:nvPicPr>
          <p:blipFill>
            <a:blip r:embed="rId3">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3"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pPr>
            <a:r>
              <a:rPr lang="en-US" sz="160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a:solidFill>
                <a:srgbClr val="FFFFFF"/>
              </a:solidFill>
            </a:endParaRPr>
          </a:p>
        </p:txBody>
      </p:sp>
      <p:sp>
        <p:nvSpPr>
          <p:cNvPr id="53"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solidFill>
                  <a:srgbClr val="000000"/>
                </a:solidFill>
                <a:latin typeface="Arial"/>
              </a:rPr>
              <a:t>Personal Genomics </a:t>
            </a:r>
            <a:br>
              <a:rPr lang="en-US" dirty="0" smtClean="0">
                <a:solidFill>
                  <a:srgbClr val="000000"/>
                </a:solidFill>
                <a:latin typeface="Arial"/>
              </a:rPr>
            </a:br>
            <a:r>
              <a:rPr lang="en-US" dirty="0" smtClean="0">
                <a:solidFill>
                  <a:srgbClr val="000000"/>
                </a:solidFill>
                <a:latin typeface="Arial"/>
              </a:rPr>
              <a:t>as a Gateway into Biology</a:t>
            </a:r>
            <a:endParaRPr lang="en-US" dirty="0">
              <a:solidFill>
                <a:srgbClr val="000000"/>
              </a:solidFill>
              <a:latin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87" name="Group 16"/>
          <p:cNvGrpSpPr>
            <a:grpSpLocks/>
          </p:cNvGrpSpPr>
          <p:nvPr/>
        </p:nvGrpSpPr>
        <p:grpSpPr bwMode="auto">
          <a:xfrm>
            <a:off x="5562602" y="228620"/>
            <a:ext cx="390525" cy="722313"/>
            <a:chOff x="5562600" y="267946"/>
            <a:chExt cx="390462" cy="722654"/>
          </a:xfrm>
        </p:grpSpPr>
        <p:pic>
          <p:nvPicPr>
            <p:cNvPr id="932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188" name="Group 15"/>
          <p:cNvGrpSpPr>
            <a:grpSpLocks/>
          </p:cNvGrpSpPr>
          <p:nvPr/>
        </p:nvGrpSpPr>
        <p:grpSpPr bwMode="auto">
          <a:xfrm>
            <a:off x="533402" y="228620"/>
            <a:ext cx="390525" cy="722313"/>
            <a:chOff x="533400" y="228600"/>
            <a:chExt cx="390462" cy="722654"/>
          </a:xfrm>
        </p:grpSpPr>
        <p:pic>
          <p:nvPicPr>
            <p:cNvPr id="932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189" name="Group 19"/>
          <p:cNvGrpSpPr>
            <a:grpSpLocks/>
          </p:cNvGrpSpPr>
          <p:nvPr/>
        </p:nvGrpSpPr>
        <p:grpSpPr bwMode="auto">
          <a:xfrm>
            <a:off x="7924802" y="228620"/>
            <a:ext cx="390525" cy="722313"/>
            <a:chOff x="7924800" y="267946"/>
            <a:chExt cx="390462" cy="722654"/>
          </a:xfrm>
        </p:grpSpPr>
        <p:pic>
          <p:nvPicPr>
            <p:cNvPr id="932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190" name="Group 20"/>
          <p:cNvGrpSpPr>
            <a:grpSpLocks/>
          </p:cNvGrpSpPr>
          <p:nvPr/>
        </p:nvGrpSpPr>
        <p:grpSpPr bwMode="auto">
          <a:xfrm>
            <a:off x="7162802" y="1828820"/>
            <a:ext cx="390525" cy="722313"/>
            <a:chOff x="7162800" y="1868146"/>
            <a:chExt cx="390462" cy="722654"/>
          </a:xfrm>
        </p:grpSpPr>
        <p:pic>
          <p:nvPicPr>
            <p:cNvPr id="932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191" name="Group 25"/>
          <p:cNvGrpSpPr>
            <a:grpSpLocks/>
          </p:cNvGrpSpPr>
          <p:nvPr/>
        </p:nvGrpSpPr>
        <p:grpSpPr bwMode="auto">
          <a:xfrm>
            <a:off x="8001002" y="1828820"/>
            <a:ext cx="390525" cy="722313"/>
            <a:chOff x="8001000" y="1868146"/>
            <a:chExt cx="390462" cy="722654"/>
          </a:xfrm>
        </p:grpSpPr>
        <p:pic>
          <p:nvPicPr>
            <p:cNvPr id="932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192" name="Group 88"/>
          <p:cNvGrpSpPr>
            <a:grpSpLocks/>
          </p:cNvGrpSpPr>
          <p:nvPr/>
        </p:nvGrpSpPr>
        <p:grpSpPr bwMode="auto">
          <a:xfrm>
            <a:off x="3581400" y="2679700"/>
            <a:ext cx="2133600" cy="3771900"/>
            <a:chOff x="6096000" y="2895600"/>
            <a:chExt cx="2133600" cy="3771900"/>
          </a:xfrm>
        </p:grpSpPr>
        <p:pic>
          <p:nvPicPr>
            <p:cNvPr id="932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319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2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211" name="Group 20"/>
          <p:cNvGrpSpPr>
            <a:grpSpLocks/>
          </p:cNvGrpSpPr>
          <p:nvPr/>
        </p:nvGrpSpPr>
        <p:grpSpPr bwMode="auto">
          <a:xfrm>
            <a:off x="3267076" y="1828820"/>
            <a:ext cx="390525" cy="722313"/>
            <a:chOff x="7162800" y="1868146"/>
            <a:chExt cx="390462" cy="722654"/>
          </a:xfrm>
        </p:grpSpPr>
        <p:pic>
          <p:nvPicPr>
            <p:cNvPr id="932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jpg"/>
          <p:cNvPicPr>
            <a:picLocks noChangeAspect="1"/>
          </p:cNvPicPr>
          <p:nvPr/>
        </p:nvPicPr>
        <p:blipFill rotWithShape="1">
          <a:blip r:embed="rId2">
            <a:extLst>
              <a:ext uri="{28A0092B-C50C-407E-A947-70E740481C1C}">
                <a14:useLocalDpi xmlns:a14="http://schemas.microsoft.com/office/drawing/2010/main" val="0"/>
              </a:ext>
            </a:extLst>
          </a:blip>
          <a:srcRect l="7639" t="66921" r="9861" b="17223"/>
          <a:stretch/>
        </p:blipFill>
        <p:spPr>
          <a:xfrm>
            <a:off x="698500" y="4563916"/>
            <a:ext cx="7543800" cy="1087438"/>
          </a:xfrm>
          <a:prstGeom prst="rect">
            <a:avLst/>
          </a:prstGeom>
        </p:spPr>
      </p:pic>
      <p:graphicFrame>
        <p:nvGraphicFramePr>
          <p:cNvPr id="6" name="Chart 5"/>
          <p:cNvGraphicFramePr>
            <a:graphicFrameLocks/>
          </p:cNvGraphicFramePr>
          <p:nvPr/>
        </p:nvGraphicFramePr>
        <p:xfrm>
          <a:off x="3439797" y="4508887"/>
          <a:ext cx="2109234" cy="1265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6354281" y="4482180"/>
          <a:ext cx="2109234" cy="1265540"/>
        </p:xfrm>
        <a:graphic>
          <a:graphicData uri="http://schemas.openxmlformats.org/drawingml/2006/chart">
            <c:chart xmlns:c="http://schemas.openxmlformats.org/drawingml/2006/chart" xmlns:r="http://schemas.openxmlformats.org/officeDocument/2006/relationships" r:id="rId4"/>
          </a:graphicData>
        </a:graphic>
      </p:graphicFrame>
      <p:pic>
        <p:nvPicPr>
          <p:cNvPr id="295939"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4300540" y="1709738"/>
            <a:ext cx="3032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0"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7212013" y="1636713"/>
            <a:ext cx="3413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5941" name="Group 47"/>
          <p:cNvGrpSpPr>
            <a:grpSpLocks/>
          </p:cNvGrpSpPr>
          <p:nvPr/>
        </p:nvGrpSpPr>
        <p:grpSpPr bwMode="auto">
          <a:xfrm>
            <a:off x="7078663" y="1630367"/>
            <a:ext cx="615950" cy="682625"/>
            <a:chOff x="5569073" y="346372"/>
            <a:chExt cx="1045112" cy="1160641"/>
          </a:xfrm>
        </p:grpSpPr>
        <p:pic>
          <p:nvPicPr>
            <p:cNvPr id="296027"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5569073" y="364013"/>
              <a:ext cx="514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028"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6099834" y="346372"/>
              <a:ext cx="514351"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p:nvSpPr>
        <p:spPr>
          <a:xfrm>
            <a:off x="4110048" y="4695845"/>
            <a:ext cx="808935" cy="276999"/>
          </a:xfrm>
          <a:prstGeom prst="rect">
            <a:avLst/>
          </a:prstGeom>
          <a:noFill/>
        </p:spPr>
        <p:txBody>
          <a:bodyPr wrap="none">
            <a:spAutoFit/>
          </a:bodyPr>
          <a:lstStyle/>
          <a:p>
            <a:pPr defTabSz="457200" fontAlgn="auto">
              <a:spcBef>
                <a:spcPts val="0"/>
              </a:spcBef>
              <a:spcAft>
                <a:spcPts val="0"/>
              </a:spcAft>
              <a:defRPr/>
            </a:pPr>
            <a:r>
              <a:rPr lang="en-US" sz="1200" dirty="0">
                <a:solidFill>
                  <a:srgbClr val="000000"/>
                </a:solidFill>
                <a:latin typeface="Helvetica"/>
                <a:ea typeface="+mn-ea"/>
                <a:cs typeface="Helvetica"/>
              </a:rPr>
              <a:t>Common</a:t>
            </a:r>
          </a:p>
        </p:txBody>
      </p:sp>
      <p:sp>
        <p:nvSpPr>
          <p:cNvPr id="13" name="TextBox 12"/>
          <p:cNvSpPr txBox="1"/>
          <p:nvPr/>
        </p:nvSpPr>
        <p:spPr>
          <a:xfrm>
            <a:off x="4545013" y="5676920"/>
            <a:ext cx="1082598" cy="276999"/>
          </a:xfrm>
          <a:prstGeom prst="rect">
            <a:avLst/>
          </a:prstGeom>
          <a:noFill/>
        </p:spPr>
        <p:txBody>
          <a:bodyPr wrap="none">
            <a:spAutoFit/>
          </a:bodyPr>
          <a:lstStyle/>
          <a:p>
            <a:pPr defTabSz="457200" fontAlgn="auto">
              <a:spcBef>
                <a:spcPts val="0"/>
              </a:spcBef>
              <a:spcAft>
                <a:spcPts val="0"/>
              </a:spcAft>
              <a:defRPr/>
            </a:pPr>
            <a:r>
              <a:rPr lang="en-US" sz="1200" dirty="0">
                <a:solidFill>
                  <a:srgbClr val="000000"/>
                </a:solidFill>
                <a:latin typeface="Helvetica"/>
                <a:ea typeface="+mn-ea"/>
                <a:cs typeface="Helvetica"/>
              </a:rPr>
              <a:t>Rare* (1-4%)</a:t>
            </a:r>
          </a:p>
        </p:txBody>
      </p:sp>
      <p:grpSp>
        <p:nvGrpSpPr>
          <p:cNvPr id="295944" name="Group 36"/>
          <p:cNvGrpSpPr>
            <a:grpSpLocks/>
          </p:cNvGrpSpPr>
          <p:nvPr/>
        </p:nvGrpSpPr>
        <p:grpSpPr bwMode="auto">
          <a:xfrm>
            <a:off x="4451350" y="5483245"/>
            <a:ext cx="152400" cy="365125"/>
            <a:chOff x="687950" y="4216237"/>
            <a:chExt cx="152400" cy="364094"/>
          </a:xfrm>
        </p:grpSpPr>
        <p:cxnSp>
          <p:nvCxnSpPr>
            <p:cNvPr id="296025" name="Straight Connector 32"/>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96026" name="Straight Connector 33"/>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aphicFrame>
        <p:nvGraphicFramePr>
          <p:cNvPr id="38" name="Table 37"/>
          <p:cNvGraphicFramePr>
            <a:graphicFrameLocks noGrp="1"/>
          </p:cNvGraphicFramePr>
          <p:nvPr/>
        </p:nvGraphicFramePr>
        <p:xfrm>
          <a:off x="3646488" y="2806700"/>
          <a:ext cx="1700212" cy="1564075"/>
        </p:xfrm>
        <a:graphic>
          <a:graphicData uri="http://schemas.openxmlformats.org/drawingml/2006/table">
            <a:tbl>
              <a:tblPr bandRow="1">
                <a:tableStyleId>{073A0DAA-6AF3-43AB-8588-CEC1D06C72B9}</a:tableStyleId>
              </a:tblPr>
              <a:tblGrid>
                <a:gridCol w="610223"/>
                <a:gridCol w="1089989"/>
              </a:tblGrid>
              <a:tr h="370614">
                <a:tc>
                  <a:txBody>
                    <a:bodyPr/>
                    <a:lstStyle/>
                    <a:p>
                      <a:pPr algn="ctr"/>
                      <a:r>
                        <a:rPr lang="en-US" sz="1400" dirty="0" smtClean="0">
                          <a:latin typeface="Helvetica"/>
                          <a:cs typeface="Helvetica"/>
                        </a:rPr>
                        <a:t>SNP</a:t>
                      </a:r>
                      <a:endParaRPr lang="en-US" sz="1400" dirty="0">
                        <a:latin typeface="Helvetica"/>
                        <a:cs typeface="Helvetica"/>
                      </a:endParaRPr>
                    </a:p>
                  </a:txBody>
                  <a:tcPr marL="91489" marR="91489" marT="45692" marB="4569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smtClean="0">
                          <a:latin typeface="Helvetica"/>
                          <a:cs typeface="Helvetica"/>
                        </a:rPr>
                        <a:t>3.5 – 4.3M</a:t>
                      </a:r>
                      <a:endParaRPr lang="en-US" sz="1400" dirty="0">
                        <a:latin typeface="Helvetica"/>
                        <a:cs typeface="Helvetica"/>
                      </a:endParaRPr>
                    </a:p>
                  </a:txBody>
                  <a:tcPr marL="91489" marR="91489" marT="45692" marB="4569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04615">
                <a:tc>
                  <a:txBody>
                    <a:bodyPr/>
                    <a:lstStyle/>
                    <a:p>
                      <a:pPr algn="ctr"/>
                      <a:r>
                        <a:rPr lang="en-US" sz="1400" dirty="0" err="1" smtClean="0">
                          <a:latin typeface="Helvetica"/>
                          <a:cs typeface="Helvetica"/>
                        </a:rPr>
                        <a:t>Indel</a:t>
                      </a:r>
                      <a:endParaRPr lang="en-US" sz="1400" dirty="0">
                        <a:latin typeface="Helvetica"/>
                        <a:cs typeface="Helvetica"/>
                      </a:endParaRPr>
                    </a:p>
                  </a:txBody>
                  <a:tcPr marL="91489" marR="91489" marT="45692" marB="4569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smtClean="0">
                          <a:latin typeface="Helvetica"/>
                          <a:cs typeface="Helvetica"/>
                        </a:rPr>
                        <a:t>550 – 625K</a:t>
                      </a:r>
                      <a:endParaRPr lang="en-US" sz="1400" dirty="0">
                        <a:latin typeface="Helvetica"/>
                        <a:cs typeface="Helvetica"/>
                      </a:endParaRPr>
                    </a:p>
                  </a:txBody>
                  <a:tcPr marL="91489" marR="91489" marT="45692" marB="4569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517845">
                <a:tc>
                  <a:txBody>
                    <a:bodyPr/>
                    <a:lstStyle/>
                    <a:p>
                      <a:pPr algn="ctr"/>
                      <a:r>
                        <a:rPr lang="en-US" sz="1400" dirty="0" smtClean="0">
                          <a:latin typeface="Helvetica"/>
                          <a:cs typeface="Helvetica"/>
                        </a:rPr>
                        <a:t>SV</a:t>
                      </a:r>
                      <a:endParaRPr lang="en-US" sz="1400" dirty="0">
                        <a:latin typeface="Helvetica"/>
                        <a:cs typeface="Helvetica"/>
                      </a:endParaRPr>
                    </a:p>
                  </a:txBody>
                  <a:tcPr marL="91489" marR="91489" marT="45692" marB="4569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smtClean="0">
                          <a:latin typeface="Helvetica"/>
                          <a:cs typeface="Helvetica"/>
                        </a:rPr>
                        <a:t>2.1 – 2.5K (20Mb)</a:t>
                      </a:r>
                    </a:p>
                  </a:txBody>
                  <a:tcPr marL="91489" marR="91489" marT="45692" marB="4569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614">
                <a:tc>
                  <a:txBody>
                    <a:bodyPr/>
                    <a:lstStyle/>
                    <a:p>
                      <a:pPr algn="ctr"/>
                      <a:r>
                        <a:rPr lang="en-US" sz="1400" dirty="0" smtClean="0">
                          <a:latin typeface="Helvetica"/>
                          <a:cs typeface="Helvetica"/>
                        </a:rPr>
                        <a:t>Total</a:t>
                      </a:r>
                      <a:endParaRPr lang="en-US" sz="1400" dirty="0">
                        <a:latin typeface="Helvetica"/>
                        <a:cs typeface="Helvetica"/>
                      </a:endParaRPr>
                    </a:p>
                  </a:txBody>
                  <a:tcPr marL="91489" marR="91489" marT="45692" marB="4569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smtClean="0">
                          <a:latin typeface="Helvetica"/>
                          <a:cs typeface="Helvetica"/>
                        </a:rPr>
                        <a:t>4.1</a:t>
                      </a:r>
                      <a:r>
                        <a:rPr lang="en-US" sz="1400" baseline="0" dirty="0" smtClean="0">
                          <a:latin typeface="Helvetica"/>
                          <a:cs typeface="Helvetica"/>
                        </a:rPr>
                        <a:t> – 5M</a:t>
                      </a:r>
                      <a:endParaRPr lang="en-US" sz="1400" dirty="0" smtClean="0">
                        <a:latin typeface="Helvetica"/>
                        <a:cs typeface="Helvetica"/>
                      </a:endParaRPr>
                    </a:p>
                  </a:txBody>
                  <a:tcPr marL="91489" marR="91489" marT="45692" marB="4569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aphicFrame>
        <p:nvGraphicFramePr>
          <p:cNvPr id="47" name="Table 46"/>
          <p:cNvGraphicFramePr>
            <a:graphicFrameLocks noGrp="1"/>
          </p:cNvGraphicFramePr>
          <p:nvPr/>
        </p:nvGraphicFramePr>
        <p:xfrm>
          <a:off x="6542088" y="2779713"/>
          <a:ext cx="1700212" cy="1417637"/>
        </p:xfrm>
        <a:graphic>
          <a:graphicData uri="http://schemas.openxmlformats.org/drawingml/2006/table">
            <a:tbl>
              <a:tblPr bandRow="1">
                <a:tableStyleId>{073A0DAA-6AF3-43AB-8588-CEC1D06C72B9}</a:tableStyleId>
              </a:tblPr>
              <a:tblGrid>
                <a:gridCol w="610223"/>
                <a:gridCol w="1089989"/>
              </a:tblGrid>
              <a:tr h="370923">
                <a:tc>
                  <a:txBody>
                    <a:bodyPr/>
                    <a:lstStyle/>
                    <a:p>
                      <a:pPr algn="ctr"/>
                      <a:r>
                        <a:rPr lang="en-US" sz="1400" dirty="0" smtClean="0">
                          <a:latin typeface="Helvetica"/>
                          <a:cs typeface="Helvetica"/>
                        </a:rPr>
                        <a:t>SNP</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smtClean="0">
                          <a:latin typeface="Helvetica"/>
                          <a:cs typeface="Helvetica"/>
                        </a:rPr>
                        <a:t>84.7M</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04868">
                <a:tc>
                  <a:txBody>
                    <a:bodyPr/>
                    <a:lstStyle/>
                    <a:p>
                      <a:pPr algn="ctr"/>
                      <a:r>
                        <a:rPr lang="en-US" sz="1400" dirty="0" err="1" smtClean="0">
                          <a:latin typeface="Helvetica"/>
                          <a:cs typeface="Helvetica"/>
                        </a:rPr>
                        <a:t>Indel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smtClean="0">
                          <a:latin typeface="Helvetica"/>
                          <a:cs typeface="Helvetica"/>
                        </a:rPr>
                        <a:t>3.6M</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923">
                <a:tc>
                  <a:txBody>
                    <a:bodyPr/>
                    <a:lstStyle/>
                    <a:p>
                      <a:pPr algn="ctr"/>
                      <a:r>
                        <a:rPr lang="en-US" sz="1400" dirty="0" smtClean="0">
                          <a:latin typeface="Helvetica"/>
                          <a:cs typeface="Helvetica"/>
                        </a:rPr>
                        <a:t>SV</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smtClean="0">
                          <a:latin typeface="Helvetica"/>
                          <a:cs typeface="Helvetica"/>
                        </a:rPr>
                        <a:t>60K</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923">
                <a:tc>
                  <a:txBody>
                    <a:bodyPr/>
                    <a:lstStyle/>
                    <a:p>
                      <a:pPr algn="ctr"/>
                      <a:r>
                        <a:rPr lang="en-US" sz="1400" dirty="0" smtClean="0">
                          <a:latin typeface="Helvetica"/>
                          <a:cs typeface="Helvetica"/>
                        </a:rPr>
                        <a:t>Total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smtClean="0">
                          <a:latin typeface="Helvetica"/>
                          <a:cs typeface="Helvetica"/>
                        </a:rPr>
                        <a:t>88.3M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295979"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69" tIns="45685" rIns="91369" bIns="45685"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600">
                <a:solidFill>
                  <a:srgbClr val="000090"/>
                </a:solidFill>
                <a:latin typeface="Arial" charset="0"/>
                <a:cs typeface="Arial" charset="0"/>
              </a:rPr>
              <a:t>Human Genetic Variation</a:t>
            </a:r>
          </a:p>
        </p:txBody>
      </p:sp>
      <p:sp>
        <p:nvSpPr>
          <p:cNvPr id="54" name="TextBox 53"/>
          <p:cNvSpPr txBox="1"/>
          <p:nvPr/>
        </p:nvSpPr>
        <p:spPr>
          <a:xfrm>
            <a:off x="3514735" y="1317625"/>
            <a:ext cx="1851789" cy="338554"/>
          </a:xfrm>
          <a:prstGeom prst="rect">
            <a:avLst/>
          </a:prstGeom>
          <a:noFill/>
        </p:spPr>
        <p:txBody>
          <a:bodyPr wrap="none">
            <a:spAutoFit/>
          </a:bodyPr>
          <a:lstStyle/>
          <a:p>
            <a:pPr defTabSz="457200" fontAlgn="auto">
              <a:spcBef>
                <a:spcPts val="0"/>
              </a:spcBef>
              <a:spcAft>
                <a:spcPts val="0"/>
              </a:spcAft>
              <a:defRPr/>
            </a:pPr>
            <a:r>
              <a:rPr lang="en-US" sz="1600" dirty="0">
                <a:solidFill>
                  <a:srgbClr val="000000"/>
                </a:solidFill>
                <a:latin typeface="Helvetica"/>
                <a:ea typeface="+mn-ea"/>
                <a:cs typeface="Helvetica"/>
              </a:rPr>
              <a:t>A Typical Genome</a:t>
            </a:r>
          </a:p>
        </p:txBody>
      </p:sp>
      <p:sp>
        <p:nvSpPr>
          <p:cNvPr id="55" name="TextBox 54"/>
          <p:cNvSpPr txBox="1"/>
          <p:nvPr/>
        </p:nvSpPr>
        <p:spPr>
          <a:xfrm>
            <a:off x="6654800" y="1114425"/>
            <a:ext cx="1479892" cy="584776"/>
          </a:xfrm>
          <a:prstGeom prst="rect">
            <a:avLst/>
          </a:prstGeom>
          <a:noFill/>
        </p:spPr>
        <p:txBody>
          <a:bodyPr wrap="none">
            <a:spAutoFit/>
          </a:bodyPr>
          <a:lstStyle/>
          <a:p>
            <a:pPr defTabSz="457200" fontAlgn="auto">
              <a:spcBef>
                <a:spcPts val="0"/>
              </a:spcBef>
              <a:spcAft>
                <a:spcPts val="0"/>
              </a:spcAft>
              <a:defRPr/>
            </a:pPr>
            <a:r>
              <a:rPr lang="en-US" sz="1600" dirty="0">
                <a:solidFill>
                  <a:srgbClr val="000000"/>
                </a:solidFill>
                <a:latin typeface="Helvetica"/>
                <a:ea typeface="+mn-ea"/>
                <a:cs typeface="Helvetica"/>
              </a:rPr>
              <a:t>Population of </a:t>
            </a:r>
          </a:p>
          <a:p>
            <a:pPr defTabSz="457200" fontAlgn="auto">
              <a:spcBef>
                <a:spcPts val="0"/>
              </a:spcBef>
              <a:spcAft>
                <a:spcPts val="0"/>
              </a:spcAft>
              <a:defRPr/>
            </a:pPr>
            <a:r>
              <a:rPr lang="en-US" sz="1600" dirty="0">
                <a:solidFill>
                  <a:srgbClr val="000000"/>
                </a:solidFill>
                <a:latin typeface="Helvetica"/>
                <a:ea typeface="+mn-ea"/>
                <a:cs typeface="Helvetica"/>
              </a:rPr>
              <a:t>2,504 peoples</a:t>
            </a:r>
          </a:p>
        </p:txBody>
      </p:sp>
      <p:cxnSp>
        <p:nvCxnSpPr>
          <p:cNvPr id="295982" name="Straight Arrow Connector 56"/>
          <p:cNvCxnSpPr>
            <a:cxnSpLocks noChangeShapeType="1"/>
          </p:cNvCxnSpPr>
          <p:nvPr/>
        </p:nvCxnSpPr>
        <p:spPr bwMode="auto">
          <a:xfrm>
            <a:off x="4762500" y="1993900"/>
            <a:ext cx="2209800"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295983" name="TextBox 5"/>
          <p:cNvSpPr txBox="1">
            <a:spLocks noChangeArrowheads="1"/>
          </p:cNvSpPr>
          <p:nvPr/>
        </p:nvSpPr>
        <p:spPr bwMode="auto">
          <a:xfrm>
            <a:off x="4729163" y="6445250"/>
            <a:ext cx="39057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solidFill>
                  <a:srgbClr val="000000"/>
                </a:solidFill>
                <a:latin typeface="Helvetica" charset="0"/>
                <a:cs typeface="Helvetica" charset="0"/>
              </a:rPr>
              <a:t>The 1000 Genomes Project Consortium, Nature. 2015. 526:68-74  </a:t>
            </a:r>
          </a:p>
          <a:p>
            <a:pPr eaLnBrk="1" hangingPunct="1"/>
            <a:r>
              <a:rPr lang="en-US" sz="1000">
                <a:solidFill>
                  <a:srgbClr val="000000"/>
                </a:solidFill>
                <a:latin typeface="Helvetica" charset="0"/>
                <a:cs typeface="Helvetica" charset="0"/>
              </a:rPr>
              <a:t>Khurana E. et al. Nat. Rev. Genet. 2016. 17:93-108</a:t>
            </a:r>
          </a:p>
        </p:txBody>
      </p:sp>
      <p:sp>
        <p:nvSpPr>
          <p:cNvPr id="62" name="Rectangle 61"/>
          <p:cNvSpPr/>
          <p:nvPr/>
        </p:nvSpPr>
        <p:spPr bwMode="auto">
          <a:xfrm>
            <a:off x="3140075" y="2497158"/>
            <a:ext cx="2646363" cy="3413125"/>
          </a:xfrm>
          <a:prstGeom prst="rect">
            <a:avLst/>
          </a:prstGeom>
          <a:no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3" name="Rectangle 62"/>
          <p:cNvSpPr/>
          <p:nvPr/>
        </p:nvSpPr>
        <p:spPr bwMode="auto">
          <a:xfrm>
            <a:off x="6002348" y="2473325"/>
            <a:ext cx="2624137" cy="3436938"/>
          </a:xfrm>
          <a:prstGeom prst="rect">
            <a:avLst/>
          </a:prstGeom>
          <a:no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4" name="TextBox 63"/>
          <p:cNvSpPr txBox="1"/>
          <p:nvPr/>
        </p:nvSpPr>
        <p:spPr>
          <a:xfrm>
            <a:off x="7070734" y="4589483"/>
            <a:ext cx="808935" cy="276999"/>
          </a:xfrm>
          <a:prstGeom prst="rect">
            <a:avLst/>
          </a:prstGeom>
          <a:noFill/>
        </p:spPr>
        <p:txBody>
          <a:bodyPr wrap="none">
            <a:spAutoFit/>
          </a:bodyPr>
          <a:lstStyle/>
          <a:p>
            <a:pPr defTabSz="457200" fontAlgn="auto">
              <a:spcBef>
                <a:spcPts val="0"/>
              </a:spcBef>
              <a:spcAft>
                <a:spcPts val="0"/>
              </a:spcAft>
              <a:defRPr/>
            </a:pPr>
            <a:r>
              <a:rPr lang="en-US" sz="1200" dirty="0">
                <a:solidFill>
                  <a:srgbClr val="000000"/>
                </a:solidFill>
                <a:latin typeface="Helvetica"/>
                <a:ea typeface="+mn-ea"/>
                <a:cs typeface="Helvetica"/>
              </a:rPr>
              <a:t>Common</a:t>
            </a:r>
          </a:p>
        </p:txBody>
      </p:sp>
      <p:sp>
        <p:nvSpPr>
          <p:cNvPr id="65" name="TextBox 64"/>
          <p:cNvSpPr txBox="1"/>
          <p:nvPr/>
        </p:nvSpPr>
        <p:spPr>
          <a:xfrm>
            <a:off x="7588260" y="5670570"/>
            <a:ext cx="1061333" cy="276999"/>
          </a:xfrm>
          <a:prstGeom prst="rect">
            <a:avLst/>
          </a:prstGeom>
          <a:noFill/>
        </p:spPr>
        <p:txBody>
          <a:bodyPr wrap="none">
            <a:spAutoFit/>
          </a:bodyPr>
          <a:lstStyle/>
          <a:p>
            <a:pPr defTabSz="457200" fontAlgn="auto">
              <a:spcBef>
                <a:spcPts val="0"/>
              </a:spcBef>
              <a:spcAft>
                <a:spcPts val="0"/>
              </a:spcAft>
              <a:defRPr/>
            </a:pPr>
            <a:r>
              <a:rPr lang="en-US" sz="1200" dirty="0">
                <a:solidFill>
                  <a:srgbClr val="000000"/>
                </a:solidFill>
                <a:latin typeface="Helvetica"/>
                <a:ea typeface="+mn-ea"/>
                <a:cs typeface="Helvetica"/>
              </a:rPr>
              <a:t>Rare (~75%)</a:t>
            </a:r>
          </a:p>
        </p:txBody>
      </p:sp>
      <p:grpSp>
        <p:nvGrpSpPr>
          <p:cNvPr id="295988" name="Group 65"/>
          <p:cNvGrpSpPr>
            <a:grpSpLocks/>
          </p:cNvGrpSpPr>
          <p:nvPr/>
        </p:nvGrpSpPr>
        <p:grpSpPr bwMode="auto">
          <a:xfrm>
            <a:off x="7512050" y="5424508"/>
            <a:ext cx="152400" cy="363537"/>
            <a:chOff x="687950" y="4216237"/>
            <a:chExt cx="152400" cy="364094"/>
          </a:xfrm>
        </p:grpSpPr>
        <p:cxnSp>
          <p:nvCxnSpPr>
            <p:cNvPr id="296023" name="Straight Connector 66"/>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96024" name="Straight Connector 67"/>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71" name="TextBox 70"/>
          <p:cNvSpPr txBox="1"/>
          <p:nvPr/>
        </p:nvSpPr>
        <p:spPr>
          <a:xfrm>
            <a:off x="3687778" y="2506683"/>
            <a:ext cx="1528471" cy="307777"/>
          </a:xfrm>
          <a:prstGeom prst="rect">
            <a:avLst/>
          </a:prstGeom>
          <a:noFill/>
        </p:spPr>
        <p:txBody>
          <a:bodyPr wrap="none">
            <a:spAutoFit/>
          </a:bodyPr>
          <a:lstStyle/>
          <a:p>
            <a:pPr defTabSz="457200" fontAlgn="auto">
              <a:spcBef>
                <a:spcPts val="0"/>
              </a:spcBef>
              <a:spcAft>
                <a:spcPts val="0"/>
              </a:spcAft>
              <a:defRPr/>
            </a:pPr>
            <a:r>
              <a:rPr lang="en-US" sz="1400" dirty="0">
                <a:solidFill>
                  <a:srgbClr val="000000"/>
                </a:solidFill>
                <a:latin typeface="Helvetica"/>
                <a:ea typeface="+mn-ea"/>
                <a:cs typeface="Helvetica"/>
              </a:rPr>
              <a:t>Class of Variants</a:t>
            </a:r>
          </a:p>
        </p:txBody>
      </p:sp>
      <p:sp>
        <p:nvSpPr>
          <p:cNvPr id="74" name="TextBox 73"/>
          <p:cNvSpPr txBox="1"/>
          <p:nvPr/>
        </p:nvSpPr>
        <p:spPr>
          <a:xfrm>
            <a:off x="3509963" y="4424383"/>
            <a:ext cx="1977750" cy="307777"/>
          </a:xfrm>
          <a:prstGeom prst="rect">
            <a:avLst/>
          </a:prstGeom>
          <a:noFill/>
        </p:spPr>
        <p:txBody>
          <a:bodyPr wrap="none">
            <a:spAutoFit/>
          </a:bodyPr>
          <a:lstStyle/>
          <a:p>
            <a:pPr defTabSz="457200" fontAlgn="auto">
              <a:spcBef>
                <a:spcPts val="0"/>
              </a:spcBef>
              <a:spcAft>
                <a:spcPts val="0"/>
              </a:spcAft>
              <a:defRPr/>
            </a:pPr>
            <a:r>
              <a:rPr lang="en-US" sz="1400" dirty="0">
                <a:solidFill>
                  <a:srgbClr val="000000"/>
                </a:solidFill>
                <a:latin typeface="Helvetica"/>
                <a:ea typeface="+mn-ea"/>
                <a:cs typeface="Helvetica"/>
              </a:rPr>
              <a:t>Prevalence of Variants</a:t>
            </a:r>
          </a:p>
        </p:txBody>
      </p:sp>
      <p:sp>
        <p:nvSpPr>
          <p:cNvPr id="295991" name="TextBox 5"/>
          <p:cNvSpPr txBox="1">
            <a:spLocks noChangeArrowheads="1"/>
          </p:cNvSpPr>
          <p:nvPr/>
        </p:nvSpPr>
        <p:spPr bwMode="auto">
          <a:xfrm>
            <a:off x="88900" y="5942032"/>
            <a:ext cx="67385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Helvetica" charset="0"/>
                <a:cs typeface="Helvetica" charset="0"/>
              </a:rPr>
              <a:t>* Variants with allele frequency &lt; 0.5% are considered as rare variants in 1000 genomes project.</a:t>
            </a:r>
          </a:p>
        </p:txBody>
      </p:sp>
      <p:pic>
        <p:nvPicPr>
          <p:cNvPr id="295992"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1365250" y="1711325"/>
            <a:ext cx="3032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8"/>
          <p:cNvSpPr txBox="1"/>
          <p:nvPr/>
        </p:nvSpPr>
        <p:spPr>
          <a:xfrm>
            <a:off x="563573" y="1346200"/>
            <a:ext cx="1877437" cy="338554"/>
          </a:xfrm>
          <a:prstGeom prst="rect">
            <a:avLst/>
          </a:prstGeom>
          <a:noFill/>
        </p:spPr>
        <p:txBody>
          <a:bodyPr wrap="none">
            <a:spAutoFit/>
          </a:bodyPr>
          <a:lstStyle/>
          <a:p>
            <a:pPr defTabSz="457200" fontAlgn="auto">
              <a:spcBef>
                <a:spcPts val="0"/>
              </a:spcBef>
              <a:spcAft>
                <a:spcPts val="0"/>
              </a:spcAft>
              <a:defRPr/>
            </a:pPr>
            <a:r>
              <a:rPr lang="en-US" sz="1600" dirty="0">
                <a:solidFill>
                  <a:srgbClr val="000000"/>
                </a:solidFill>
                <a:latin typeface="Helvetica"/>
                <a:ea typeface="+mn-ea"/>
                <a:cs typeface="Helvetica"/>
              </a:rPr>
              <a:t>A Cancer Genome</a:t>
            </a:r>
          </a:p>
        </p:txBody>
      </p:sp>
      <p:sp>
        <p:nvSpPr>
          <p:cNvPr id="80" name="Rectangle 79"/>
          <p:cNvSpPr/>
          <p:nvPr/>
        </p:nvSpPr>
        <p:spPr bwMode="auto">
          <a:xfrm>
            <a:off x="204788" y="2506683"/>
            <a:ext cx="2646362" cy="3413125"/>
          </a:xfrm>
          <a:prstGeom prst="rect">
            <a:avLst/>
          </a:prstGeom>
          <a:no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graphicFrame>
        <p:nvGraphicFramePr>
          <p:cNvPr id="82" name="Table 81"/>
          <p:cNvGraphicFramePr>
            <a:graphicFrameLocks noGrp="1"/>
          </p:cNvGraphicFramePr>
          <p:nvPr>
            <p:extLst>
              <p:ext uri="{D42A27DB-BD31-4B8C-83A1-F6EECF244321}">
                <p14:modId xmlns:p14="http://schemas.microsoft.com/office/powerpoint/2010/main" val="1326371818"/>
              </p:ext>
            </p:extLst>
          </p:nvPr>
        </p:nvGraphicFramePr>
        <p:xfrm>
          <a:off x="247652" y="2813050"/>
          <a:ext cx="2551113" cy="1341438"/>
        </p:xfrm>
        <a:graphic>
          <a:graphicData uri="http://schemas.openxmlformats.org/drawingml/2006/table">
            <a:tbl>
              <a:tblPr bandRow="1">
                <a:tableStyleId>{073A0DAA-6AF3-43AB-8588-CEC1D06C72B9}</a:tableStyleId>
              </a:tblPr>
              <a:tblGrid>
                <a:gridCol w="828731"/>
                <a:gridCol w="740881"/>
                <a:gridCol w="981501"/>
              </a:tblGrid>
              <a:tr h="518283">
                <a:tc>
                  <a:txBody>
                    <a:bodyPr/>
                    <a:lstStyle/>
                    <a:p>
                      <a:pPr algn="ctr"/>
                      <a:endParaRPr lang="en-US" sz="1400" dirty="0">
                        <a:latin typeface="Helvetica"/>
                        <a:cs typeface="Helvetica"/>
                      </a:endParaRPr>
                    </a:p>
                  </a:txBody>
                  <a:tcPr marL="91421" marR="91421" marT="45731" marB="4573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dirty="0" smtClean="0">
                          <a:latin typeface="Helvetica"/>
                          <a:cs typeface="Helvetica"/>
                        </a:rPr>
                        <a:t>Coding</a:t>
                      </a:r>
                      <a:endParaRPr lang="en-US" sz="1400" dirty="0">
                        <a:latin typeface="Helvetica"/>
                        <a:cs typeface="Helvetica"/>
                      </a:endParaRPr>
                    </a:p>
                  </a:txBody>
                  <a:tcPr marL="91421" marR="91421" marT="45731" marB="4573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B90B2"/>
                    </a:solidFill>
                  </a:tcPr>
                </a:tc>
                <a:tc>
                  <a:txBody>
                    <a:bodyPr/>
                    <a:lstStyle/>
                    <a:p>
                      <a:pPr algn="ctr"/>
                      <a:r>
                        <a:rPr lang="en-US" sz="1400" dirty="0" smtClean="0">
                          <a:latin typeface="Helvetica"/>
                          <a:cs typeface="Helvetica"/>
                        </a:rPr>
                        <a:t>Non-coding</a:t>
                      </a:r>
                      <a:endParaRPr lang="en-US" sz="1400" dirty="0">
                        <a:latin typeface="Helvetica"/>
                        <a:cs typeface="Helvetica"/>
                      </a:endParaRPr>
                    </a:p>
                  </a:txBody>
                  <a:tcPr marL="91421" marR="91421" marT="45731" marB="4573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B90B2"/>
                    </a:solidFill>
                  </a:tcPr>
                </a:tc>
              </a:tr>
              <a:tr h="518283">
                <a:tc>
                  <a:txBody>
                    <a:bodyPr/>
                    <a:lstStyle/>
                    <a:p>
                      <a:pPr algn="ctr"/>
                      <a:r>
                        <a:rPr lang="en-US" sz="1400" dirty="0" smtClean="0">
                          <a:latin typeface="Helvetica"/>
                          <a:cs typeface="Helvetica"/>
                        </a:rPr>
                        <a:t>Germ-line</a:t>
                      </a:r>
                      <a:endParaRPr lang="en-US" sz="1400" dirty="0">
                        <a:latin typeface="Helvetica"/>
                        <a:cs typeface="Helvetica"/>
                      </a:endParaRPr>
                    </a:p>
                  </a:txBody>
                  <a:tcPr marL="91421" marR="91421" marT="45731" marB="4573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smtClean="0">
                          <a:latin typeface="Helvetica"/>
                          <a:cs typeface="Helvetica"/>
                        </a:rPr>
                        <a:t>22K</a:t>
                      </a:r>
                      <a:endParaRPr lang="en-US" sz="1400" dirty="0">
                        <a:latin typeface="Helvetica"/>
                        <a:cs typeface="Helvetica"/>
                      </a:endParaRPr>
                    </a:p>
                  </a:txBody>
                  <a:tcPr marL="91421" marR="91421" marT="45731" marB="4573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smtClean="0">
                          <a:latin typeface="Helvetica"/>
                          <a:cs typeface="Helvetica"/>
                        </a:rPr>
                        <a:t>4.1 – 5M</a:t>
                      </a:r>
                      <a:endParaRPr lang="en-US" sz="1400" dirty="0">
                        <a:latin typeface="Helvetica"/>
                        <a:cs typeface="Helvetica"/>
                      </a:endParaRPr>
                    </a:p>
                  </a:txBody>
                  <a:tcPr marL="91421" marR="91421" marT="45731" marB="4573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r>
              <a:tr h="304872">
                <a:tc>
                  <a:txBody>
                    <a:bodyPr/>
                    <a:lstStyle/>
                    <a:p>
                      <a:pPr algn="ctr"/>
                      <a:r>
                        <a:rPr lang="en-US" sz="1400" dirty="0" smtClean="0">
                          <a:latin typeface="Helvetica"/>
                          <a:cs typeface="Helvetica"/>
                        </a:rPr>
                        <a:t>Somatic</a:t>
                      </a:r>
                      <a:endParaRPr lang="en-US" sz="1400" dirty="0">
                        <a:latin typeface="Helvetica"/>
                        <a:cs typeface="Helvetica"/>
                      </a:endParaRPr>
                    </a:p>
                  </a:txBody>
                  <a:tcPr marL="91421" marR="91421" marT="45731" marB="4573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dirty="0" smtClean="0">
                          <a:latin typeface="Helvetica"/>
                          <a:cs typeface="Helvetica"/>
                        </a:rPr>
                        <a:t>~50</a:t>
                      </a:r>
                      <a:endParaRPr lang="en-US" sz="1400" dirty="0">
                        <a:latin typeface="Helvetica"/>
                        <a:cs typeface="Helvetica"/>
                      </a:endParaRPr>
                    </a:p>
                  </a:txBody>
                  <a:tcPr marL="91421" marR="91421" marT="45731" marB="4573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dirty="0" smtClean="0">
                          <a:latin typeface="Helvetica"/>
                          <a:cs typeface="Helvetica"/>
                        </a:rPr>
                        <a:t>5K</a:t>
                      </a:r>
                      <a:endParaRPr lang="en-US" sz="1400" dirty="0">
                        <a:latin typeface="Helvetica"/>
                        <a:cs typeface="Helvetica"/>
                      </a:endParaRPr>
                    </a:p>
                  </a:txBody>
                  <a:tcPr marL="91421" marR="91421" marT="45731" marB="4573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83" name="TextBox 82"/>
          <p:cNvSpPr txBox="1"/>
          <p:nvPr/>
        </p:nvSpPr>
        <p:spPr>
          <a:xfrm>
            <a:off x="698510" y="2508270"/>
            <a:ext cx="1630363" cy="307975"/>
          </a:xfrm>
          <a:prstGeom prst="rect">
            <a:avLst/>
          </a:prstGeom>
          <a:noFill/>
        </p:spPr>
        <p:txBody>
          <a:bodyPr>
            <a:spAutoFit/>
          </a:bodyPr>
          <a:lstStyle/>
          <a:p>
            <a:pPr algn="ctr" defTabSz="457200" fontAlgn="auto">
              <a:spcBef>
                <a:spcPts val="0"/>
              </a:spcBef>
              <a:spcAft>
                <a:spcPts val="0"/>
              </a:spcAft>
              <a:defRPr/>
            </a:pPr>
            <a:r>
              <a:rPr lang="en-US" sz="1400" dirty="0">
                <a:solidFill>
                  <a:srgbClr val="000000"/>
                </a:solidFill>
                <a:latin typeface="Helvetica"/>
                <a:ea typeface="+mn-ea"/>
                <a:cs typeface="Helvetica"/>
              </a:rPr>
              <a:t>Origin of Variants</a:t>
            </a:r>
          </a:p>
        </p:txBody>
      </p:sp>
      <p:sp>
        <p:nvSpPr>
          <p:cNvPr id="84" name="Oval 83"/>
          <p:cNvSpPr/>
          <p:nvPr/>
        </p:nvSpPr>
        <p:spPr bwMode="auto">
          <a:xfrm>
            <a:off x="1485901" y="2024065"/>
            <a:ext cx="44450" cy="46037"/>
          </a:xfrm>
          <a:prstGeom prst="ellipse">
            <a:avLst/>
          </a:prstGeom>
          <a:solidFill>
            <a:srgbClr val="FF0000"/>
          </a:solid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90" name="Trapezoid 89"/>
          <p:cNvSpPr/>
          <p:nvPr/>
        </p:nvSpPr>
        <p:spPr bwMode="auto">
          <a:xfrm rot="16200000">
            <a:off x="2440792" y="3159924"/>
            <a:ext cx="1563687" cy="847725"/>
          </a:xfrm>
          <a:prstGeom prst="trapezoid">
            <a:avLst>
              <a:gd name="adj" fmla="val 60600"/>
            </a:avLst>
          </a:prstGeom>
          <a:solidFill>
            <a:srgbClr val="FFFF00">
              <a:alpha val="26000"/>
            </a:srgbClr>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graphicFrame>
        <p:nvGraphicFramePr>
          <p:cNvPr id="91" name="Chart 90"/>
          <p:cNvGraphicFramePr>
            <a:graphicFrameLocks/>
          </p:cNvGraphicFramePr>
          <p:nvPr/>
        </p:nvGraphicFramePr>
        <p:xfrm>
          <a:off x="419868" y="4462103"/>
          <a:ext cx="2190814" cy="1314490"/>
        </p:xfrm>
        <a:graphic>
          <a:graphicData uri="http://schemas.openxmlformats.org/drawingml/2006/chart">
            <c:chart xmlns:c="http://schemas.openxmlformats.org/drawingml/2006/chart" xmlns:r="http://schemas.openxmlformats.org/officeDocument/2006/relationships" r:id="rId6"/>
          </a:graphicData>
        </a:graphic>
      </p:graphicFrame>
      <p:grpSp>
        <p:nvGrpSpPr>
          <p:cNvPr id="296017" name="Group 93"/>
          <p:cNvGrpSpPr>
            <a:grpSpLocks/>
          </p:cNvGrpSpPr>
          <p:nvPr/>
        </p:nvGrpSpPr>
        <p:grpSpPr bwMode="auto">
          <a:xfrm>
            <a:off x="1503363" y="5513408"/>
            <a:ext cx="152400" cy="363537"/>
            <a:chOff x="687950" y="4216237"/>
            <a:chExt cx="152400" cy="364094"/>
          </a:xfrm>
        </p:grpSpPr>
        <p:cxnSp>
          <p:nvCxnSpPr>
            <p:cNvPr id="296021" name="Straight Connector 94"/>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96022" name="Straight Connector 95"/>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97" name="TextBox 96"/>
          <p:cNvSpPr txBox="1"/>
          <p:nvPr/>
        </p:nvSpPr>
        <p:spPr>
          <a:xfrm>
            <a:off x="1614488" y="5707083"/>
            <a:ext cx="1180882" cy="276999"/>
          </a:xfrm>
          <a:prstGeom prst="rect">
            <a:avLst/>
          </a:prstGeom>
          <a:noFill/>
        </p:spPr>
        <p:txBody>
          <a:bodyPr wrap="none">
            <a:spAutoFit/>
          </a:bodyPr>
          <a:lstStyle/>
          <a:p>
            <a:pPr defTabSz="457200" fontAlgn="auto">
              <a:spcBef>
                <a:spcPts val="0"/>
              </a:spcBef>
              <a:spcAft>
                <a:spcPts val="0"/>
              </a:spcAft>
              <a:defRPr/>
            </a:pPr>
            <a:r>
              <a:rPr lang="en-US" sz="1200" dirty="0">
                <a:solidFill>
                  <a:srgbClr val="000000"/>
                </a:solidFill>
                <a:latin typeface="Helvetica"/>
                <a:ea typeface="+mn-ea"/>
                <a:cs typeface="Helvetica"/>
              </a:rPr>
              <a:t>Driver (~0.1%)</a:t>
            </a:r>
          </a:p>
        </p:txBody>
      </p:sp>
      <p:sp>
        <p:nvSpPr>
          <p:cNvPr id="98" name="TextBox 97"/>
          <p:cNvSpPr txBox="1"/>
          <p:nvPr/>
        </p:nvSpPr>
        <p:spPr>
          <a:xfrm>
            <a:off x="1100139" y="4745057"/>
            <a:ext cx="920369" cy="276999"/>
          </a:xfrm>
          <a:prstGeom prst="rect">
            <a:avLst/>
          </a:prstGeom>
          <a:noFill/>
        </p:spPr>
        <p:txBody>
          <a:bodyPr wrap="none">
            <a:spAutoFit/>
          </a:bodyPr>
          <a:lstStyle/>
          <a:p>
            <a:pPr defTabSz="457200" fontAlgn="auto">
              <a:spcBef>
                <a:spcPts val="0"/>
              </a:spcBef>
              <a:spcAft>
                <a:spcPts val="0"/>
              </a:spcAft>
              <a:defRPr/>
            </a:pPr>
            <a:r>
              <a:rPr lang="en-US" sz="1200" dirty="0">
                <a:solidFill>
                  <a:srgbClr val="000000"/>
                </a:solidFill>
                <a:latin typeface="Helvetica"/>
                <a:ea typeface="+mn-ea"/>
                <a:cs typeface="Helvetica"/>
              </a:rPr>
              <a:t>Passenger</a:t>
            </a:r>
          </a:p>
        </p:txBody>
      </p:sp>
      <p:cxnSp>
        <p:nvCxnSpPr>
          <p:cNvPr id="296020" name="Straight Arrow Connector 3"/>
          <p:cNvCxnSpPr>
            <a:cxnSpLocks noChangeShapeType="1"/>
          </p:cNvCxnSpPr>
          <p:nvPr/>
        </p:nvCxnSpPr>
        <p:spPr bwMode="auto">
          <a:xfrm flipH="1">
            <a:off x="1781185" y="2024063"/>
            <a:ext cx="2328863"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a:xfrm>
            <a:off x="452440" y="261958"/>
            <a:ext cx="3141662" cy="2111375"/>
          </a:xfrm>
        </p:spPr>
        <p:txBody>
          <a:bodyPr/>
          <a:lstStyle/>
          <a:p>
            <a:pPr eaLnBrk="1" hangingPunct="1"/>
            <a:r>
              <a:rPr lang="en-US" sz="3200">
                <a:latin typeface="Arial" charset="0"/>
                <a:ea typeface="ＭＳ Ｐゴシック" charset="0"/>
                <a:cs typeface="ＭＳ Ｐゴシック" charset="0"/>
              </a:rPr>
              <a:t>Finding Key Variants</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Germline</a:t>
            </a:r>
          </a:p>
        </p:txBody>
      </p:sp>
      <p:sp>
        <p:nvSpPr>
          <p:cNvPr id="4" name="TextBox 3"/>
          <p:cNvSpPr txBox="1"/>
          <p:nvPr/>
        </p:nvSpPr>
        <p:spPr>
          <a:xfrm>
            <a:off x="0" y="3276085"/>
            <a:ext cx="8802688" cy="3724096"/>
          </a:xfrm>
          <a:prstGeom prst="rect">
            <a:avLst/>
          </a:prstGeom>
          <a:noFill/>
        </p:spPr>
        <p:txBody>
          <a:bodyPr>
            <a:spAutoFit/>
          </a:bodyPr>
          <a:lstStyle/>
          <a:p>
            <a:pPr marL="285750" indent="-285750" defTabSz="457200" fontAlgn="auto">
              <a:spcBef>
                <a:spcPts val="0"/>
              </a:spcBef>
              <a:spcAft>
                <a:spcPts val="0"/>
              </a:spcAft>
              <a:buFont typeface="Arial"/>
              <a:buChar char="•"/>
              <a:defRPr/>
            </a:pPr>
            <a:r>
              <a:rPr lang="en-US" sz="2000" b="1" dirty="0" smtClean="0">
                <a:solidFill>
                  <a:srgbClr val="008000"/>
                </a:solidFill>
                <a:latin typeface="Arial"/>
                <a:ea typeface="+mn-ea"/>
                <a:cs typeface="+mn-cs"/>
              </a:rPr>
              <a:t>Common </a:t>
            </a:r>
            <a:r>
              <a:rPr lang="en-US" sz="2000" b="1" dirty="0">
                <a:solidFill>
                  <a:srgbClr val="008000"/>
                </a:solidFill>
                <a:latin typeface="Arial"/>
                <a:ea typeface="+mn-ea"/>
                <a:cs typeface="+mn-cs"/>
              </a:rPr>
              <a:t>variants</a:t>
            </a:r>
            <a:r>
              <a:rPr lang="en-US" dirty="0">
                <a:solidFill>
                  <a:srgbClr val="000000"/>
                </a:solidFill>
                <a:latin typeface="Arial"/>
                <a:ea typeface="+mn-ea"/>
                <a:cs typeface="+mn-cs"/>
              </a:rPr>
              <a:t> </a:t>
            </a:r>
            <a:endParaRPr lang="en-US" dirty="0" smtClean="0">
              <a:solidFill>
                <a:srgbClr val="000000"/>
              </a:solidFill>
              <a:latin typeface="Arial"/>
              <a:ea typeface="+mn-ea"/>
              <a:cs typeface="+mn-cs"/>
            </a:endParaRPr>
          </a:p>
          <a:p>
            <a:pPr marL="741363" lvl="1" indent="-285750" defTabSz="457200" fontAlgn="auto">
              <a:spcBef>
                <a:spcPts val="0"/>
              </a:spcBef>
              <a:spcAft>
                <a:spcPts val="0"/>
              </a:spcAft>
              <a:buFont typeface="Arial"/>
              <a:buChar char="•"/>
              <a:defRPr/>
            </a:pPr>
            <a:r>
              <a:rPr lang="en-US" sz="1600" dirty="0" smtClean="0">
                <a:solidFill>
                  <a:srgbClr val="000000"/>
                </a:solidFill>
                <a:latin typeface="Arial"/>
                <a:ea typeface="+mn-ea"/>
                <a:cs typeface="+mn-cs"/>
              </a:rPr>
              <a:t>Can be associated </a:t>
            </a:r>
            <a:r>
              <a:rPr lang="en-US" sz="1600" dirty="0">
                <a:solidFill>
                  <a:srgbClr val="000000"/>
                </a:solidFill>
                <a:latin typeface="Arial"/>
                <a:ea typeface="+mn-ea"/>
                <a:cs typeface="+mn-cs"/>
              </a:rPr>
              <a:t>with </a:t>
            </a:r>
            <a:r>
              <a:rPr lang="en-US" sz="1600" dirty="0" smtClean="0">
                <a:solidFill>
                  <a:srgbClr val="000000"/>
                </a:solidFill>
                <a:latin typeface="Arial"/>
                <a:ea typeface="+mn-ea"/>
                <a:cs typeface="+mn-cs"/>
              </a:rPr>
              <a:t>phenotype (</a:t>
            </a:r>
            <a:r>
              <a:rPr lang="en-US" sz="1600" dirty="0" err="1" smtClean="0">
                <a:solidFill>
                  <a:srgbClr val="000000"/>
                </a:solidFill>
                <a:latin typeface="Arial"/>
                <a:ea typeface="+mn-ea"/>
                <a:cs typeface="+mn-cs"/>
              </a:rPr>
              <a:t>ie</a:t>
            </a:r>
            <a:r>
              <a:rPr lang="en-US" sz="1600" dirty="0" smtClean="0">
                <a:solidFill>
                  <a:srgbClr val="000000"/>
                </a:solidFill>
                <a:latin typeface="Arial"/>
                <a:ea typeface="+mn-ea"/>
                <a:cs typeface="+mn-cs"/>
              </a:rPr>
              <a:t> disease) via a Genome</a:t>
            </a:r>
            <a:r>
              <a:rPr lang="en-US" sz="1600" dirty="0">
                <a:solidFill>
                  <a:srgbClr val="000000"/>
                </a:solidFill>
                <a:latin typeface="Arial"/>
                <a:ea typeface="+mn-ea"/>
                <a:cs typeface="+mn-cs"/>
              </a:rPr>
              <a:t>-wide </a:t>
            </a:r>
            <a:r>
              <a:rPr lang="en-US" sz="1600" dirty="0" smtClean="0">
                <a:solidFill>
                  <a:srgbClr val="000000"/>
                </a:solidFill>
                <a:latin typeface="Arial"/>
                <a:ea typeface="+mn-ea"/>
                <a:cs typeface="+mn-cs"/>
              </a:rPr>
              <a:t>Association Study (GWAS)</a:t>
            </a:r>
            <a:r>
              <a:rPr lang="en-US" sz="1600" dirty="0">
                <a:solidFill>
                  <a:srgbClr val="000000"/>
                </a:solidFill>
                <a:latin typeface="Arial"/>
                <a:ea typeface="+mn-ea"/>
                <a:cs typeface="+mn-cs"/>
              </a:rPr>
              <a:t>, which </a:t>
            </a:r>
            <a:r>
              <a:rPr lang="en-US" sz="1600" dirty="0" smtClean="0">
                <a:solidFill>
                  <a:srgbClr val="000000"/>
                </a:solidFill>
                <a:latin typeface="Arial"/>
                <a:ea typeface="+mn-ea"/>
                <a:cs typeface="+mn-cs"/>
              </a:rPr>
              <a:t>tests </a:t>
            </a:r>
            <a:r>
              <a:rPr lang="en-US" sz="1600" dirty="0">
                <a:solidFill>
                  <a:srgbClr val="000000"/>
                </a:solidFill>
                <a:latin typeface="Arial"/>
                <a:ea typeface="+mn-ea"/>
                <a:cs typeface="+mn-cs"/>
              </a:rPr>
              <a:t>whether the frequency </a:t>
            </a:r>
            <a:r>
              <a:rPr lang="en-US" sz="1600" dirty="0" smtClean="0">
                <a:solidFill>
                  <a:srgbClr val="000000"/>
                </a:solidFill>
                <a:latin typeface="Arial"/>
                <a:ea typeface="+mn-ea"/>
                <a:cs typeface="+mn-cs"/>
              </a:rPr>
              <a:t>of </a:t>
            </a:r>
            <a:r>
              <a:rPr lang="en-US" sz="1600" dirty="0">
                <a:solidFill>
                  <a:srgbClr val="000000"/>
                </a:solidFill>
                <a:latin typeface="Arial"/>
                <a:ea typeface="+mn-ea"/>
                <a:cs typeface="+mn-cs"/>
              </a:rPr>
              <a:t>alleles differs between cases </a:t>
            </a:r>
            <a:r>
              <a:rPr lang="en-US" sz="1600" dirty="0" smtClean="0">
                <a:solidFill>
                  <a:srgbClr val="000000"/>
                </a:solidFill>
                <a:latin typeface="Arial"/>
                <a:ea typeface="+mn-ea"/>
                <a:cs typeface="+mn-cs"/>
              </a:rPr>
              <a:t>&amp; controls. </a:t>
            </a:r>
          </a:p>
          <a:p>
            <a:pPr marL="741363" lvl="1" indent="-285750" defTabSz="457200" fontAlgn="auto">
              <a:spcBef>
                <a:spcPts val="0"/>
              </a:spcBef>
              <a:spcAft>
                <a:spcPts val="0"/>
              </a:spcAft>
              <a:buFont typeface="Arial"/>
              <a:buChar char="•"/>
              <a:defRPr/>
            </a:pPr>
            <a:r>
              <a:rPr lang="en-US" sz="1600" dirty="0" smtClean="0">
                <a:solidFill>
                  <a:srgbClr val="000000"/>
                </a:solidFill>
                <a:latin typeface="Arial"/>
                <a:ea typeface="+mn-ea"/>
                <a:cs typeface="+mn-cs"/>
              </a:rPr>
              <a:t>Usually their functional effect is weaker. </a:t>
            </a:r>
          </a:p>
          <a:p>
            <a:pPr marL="741363" lvl="1" indent="-285750" defTabSz="457200" fontAlgn="auto">
              <a:spcBef>
                <a:spcPts val="0"/>
              </a:spcBef>
              <a:spcAft>
                <a:spcPts val="0"/>
              </a:spcAft>
              <a:buFont typeface="Arial"/>
              <a:buChar char="•"/>
              <a:defRPr/>
            </a:pPr>
            <a:r>
              <a:rPr lang="en-US" sz="1600" dirty="0" smtClean="0">
                <a:solidFill>
                  <a:srgbClr val="000000"/>
                </a:solidFill>
                <a:latin typeface="Arial"/>
                <a:ea typeface="+mn-ea"/>
                <a:cs typeface="+mn-cs"/>
              </a:rPr>
              <a:t>Many are non-coding</a:t>
            </a:r>
          </a:p>
          <a:p>
            <a:pPr marL="741363" lvl="1" indent="-285750" defTabSz="457200" fontAlgn="auto">
              <a:spcBef>
                <a:spcPts val="0"/>
              </a:spcBef>
              <a:spcAft>
                <a:spcPts val="0"/>
              </a:spcAft>
              <a:buFont typeface="Arial"/>
              <a:buChar char="•"/>
              <a:defRPr/>
            </a:pPr>
            <a:r>
              <a:rPr lang="en-US" sz="1600" dirty="0" smtClean="0">
                <a:solidFill>
                  <a:srgbClr val="000000"/>
                </a:solidFill>
                <a:latin typeface="Arial"/>
                <a:ea typeface="+mn-ea"/>
                <a:cs typeface="+mn-cs"/>
              </a:rPr>
              <a:t>Issue of LD in identifying the actual causal variant.</a:t>
            </a:r>
          </a:p>
          <a:p>
            <a:pPr marL="285750" indent="-285750" defTabSz="457200" fontAlgn="auto">
              <a:spcBef>
                <a:spcPts val="0"/>
              </a:spcBef>
              <a:spcAft>
                <a:spcPts val="0"/>
              </a:spcAft>
              <a:buFont typeface="Arial"/>
              <a:buChar char="•"/>
              <a:defRPr/>
            </a:pPr>
            <a:r>
              <a:rPr lang="en-US" sz="2000" b="1" dirty="0" smtClean="0">
                <a:solidFill>
                  <a:srgbClr val="008000"/>
                </a:solidFill>
                <a:latin typeface="Arial"/>
                <a:ea typeface="+mn-ea"/>
                <a:cs typeface="+mn-cs"/>
              </a:rPr>
              <a:t>Rare variants</a:t>
            </a:r>
          </a:p>
          <a:p>
            <a:pPr marL="741363" lvl="1" indent="-285750" defTabSz="457200" fontAlgn="auto">
              <a:spcBef>
                <a:spcPts val="0"/>
              </a:spcBef>
              <a:spcAft>
                <a:spcPts val="0"/>
              </a:spcAft>
              <a:buFont typeface="Arial"/>
              <a:buChar char="•"/>
              <a:defRPr/>
            </a:pPr>
            <a:r>
              <a:rPr lang="en-US" sz="1600" dirty="0">
                <a:solidFill>
                  <a:srgbClr val="000000"/>
                </a:solidFill>
                <a:latin typeface="Arial"/>
                <a:ea typeface="+mn-ea"/>
                <a:cs typeface="+mn-cs"/>
              </a:rPr>
              <a:t>Associations are usually underpowered due to low frequencies. </a:t>
            </a:r>
          </a:p>
          <a:p>
            <a:pPr marL="741363" lvl="1" indent="-285750" defTabSz="457200" fontAlgn="auto">
              <a:spcBef>
                <a:spcPts val="0"/>
              </a:spcBef>
              <a:spcAft>
                <a:spcPts val="0"/>
              </a:spcAft>
              <a:buFont typeface="Arial"/>
              <a:buChar char="•"/>
              <a:defRPr/>
            </a:pPr>
            <a:r>
              <a:rPr lang="en-US" sz="1600" dirty="0">
                <a:solidFill>
                  <a:srgbClr val="000000"/>
                </a:solidFill>
                <a:latin typeface="Arial"/>
                <a:ea typeface="+mn-ea"/>
                <a:cs typeface="+mn-cs"/>
              </a:rPr>
              <a:t>They often have larger functional impact</a:t>
            </a:r>
          </a:p>
          <a:p>
            <a:pPr marL="741363" lvl="1" indent="-285750" defTabSz="457200" fontAlgn="auto">
              <a:spcBef>
                <a:spcPts val="0"/>
              </a:spcBef>
              <a:spcAft>
                <a:spcPts val="0"/>
              </a:spcAft>
              <a:buFont typeface="Arial"/>
              <a:buChar char="•"/>
              <a:defRPr/>
            </a:pPr>
            <a:r>
              <a:rPr lang="en-US" sz="1600" dirty="0">
                <a:solidFill>
                  <a:srgbClr val="000000"/>
                </a:solidFill>
                <a:latin typeface="Arial"/>
                <a:ea typeface="+mn-ea"/>
                <a:cs typeface="+mn-cs"/>
              </a:rPr>
              <a:t>Can be collapsed in the same element to gain statistical power (burden tests).</a:t>
            </a:r>
          </a:p>
          <a:p>
            <a:pPr marL="741363" lvl="1" indent="-285750" defTabSz="457200" fontAlgn="auto">
              <a:spcBef>
                <a:spcPts val="0"/>
              </a:spcBef>
              <a:spcAft>
                <a:spcPts val="0"/>
              </a:spcAft>
              <a:buFont typeface="Arial"/>
              <a:buChar char="•"/>
              <a:defRPr/>
            </a:pPr>
            <a:r>
              <a:rPr lang="en-US" sz="1600" dirty="0">
                <a:solidFill>
                  <a:srgbClr val="000000"/>
                </a:solidFill>
                <a:latin typeface="Arial"/>
                <a:ea typeface="+mn-ea"/>
                <a:cs typeface="+mn-cs"/>
              </a:rPr>
              <a:t>In some cases, causal variants can be identified through tracing inheritance of </a:t>
            </a:r>
            <a:r>
              <a:rPr lang="en-US" sz="1600" dirty="0" err="1">
                <a:solidFill>
                  <a:srgbClr val="000000"/>
                </a:solidFill>
                <a:latin typeface="Arial"/>
                <a:ea typeface="+mn-ea"/>
                <a:cs typeface="+mn-cs"/>
              </a:rPr>
              <a:t>Mendelian</a:t>
            </a:r>
            <a:r>
              <a:rPr lang="en-US" sz="1600" dirty="0">
                <a:solidFill>
                  <a:srgbClr val="000000"/>
                </a:solidFill>
                <a:latin typeface="Arial"/>
                <a:ea typeface="+mn-ea"/>
                <a:cs typeface="+mn-cs"/>
              </a:rPr>
              <a:t> subtypes of diseases in large families.</a:t>
            </a:r>
          </a:p>
          <a:p>
            <a:pPr defTabSz="457200" fontAlgn="auto">
              <a:spcBef>
                <a:spcPts val="0"/>
              </a:spcBef>
              <a:spcAft>
                <a:spcPts val="0"/>
              </a:spcAft>
              <a:defRPr/>
            </a:pPr>
            <a:endParaRPr lang="en-US" dirty="0">
              <a:solidFill>
                <a:srgbClr val="000000"/>
              </a:solidFill>
              <a:latin typeface="Arial"/>
              <a:ea typeface="+mn-ea"/>
              <a:cs typeface="+mn-cs"/>
            </a:endParaRPr>
          </a:p>
          <a:p>
            <a:pPr marL="285750" indent="-285750" defTabSz="457200" fontAlgn="auto">
              <a:spcBef>
                <a:spcPts val="0"/>
              </a:spcBef>
              <a:spcAft>
                <a:spcPts val="0"/>
              </a:spcAft>
              <a:buFont typeface="Arial"/>
              <a:buChar char="•"/>
              <a:defRPr/>
            </a:pPr>
            <a:endParaRPr lang="en-US" dirty="0">
              <a:solidFill>
                <a:srgbClr val="000000"/>
              </a:solidFill>
              <a:latin typeface="Arial"/>
              <a:ea typeface="+mn-ea"/>
              <a:cs typeface="+mn-cs"/>
            </a:endParaRPr>
          </a:p>
        </p:txBody>
      </p:sp>
      <p:sp>
        <p:nvSpPr>
          <p:cNvPr id="299011" name="TextBox 5"/>
          <p:cNvSpPr txBox="1">
            <a:spLocks noChangeArrowheads="1"/>
          </p:cNvSpPr>
          <p:nvPr/>
        </p:nvSpPr>
        <p:spPr bwMode="auto">
          <a:xfrm>
            <a:off x="476250" y="6507163"/>
            <a:ext cx="83264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solidFill>
                  <a:srgbClr val="000000"/>
                </a:solidFill>
                <a:latin typeface="Helvetica" charset="0"/>
                <a:cs typeface="Helvetica" charset="0"/>
              </a:rPr>
              <a:t>McCarthy, M. et al. Nat. Rev. Genet. 2008. 9, 356-369, Zuk, O. et al. PNSA. 2014. Vol. 11, no. 4, MacArthur DG et al. Nature 2014. 508:469-476</a:t>
            </a:r>
          </a:p>
        </p:txBody>
      </p:sp>
      <p:pic>
        <p:nvPicPr>
          <p:cNvPr id="299012" name="Picture 7" descr="Featured-Image1-759x48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5085" y="388938"/>
            <a:ext cx="4710113"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338638" y="17463"/>
            <a:ext cx="3737697" cy="400110"/>
          </a:xfrm>
          <a:prstGeom prst="rect">
            <a:avLst/>
          </a:prstGeom>
          <a:noFill/>
        </p:spPr>
        <p:txBody>
          <a:bodyPr wrap="none">
            <a:spAutoFit/>
          </a:bodyPr>
          <a:lstStyle/>
          <a:p>
            <a:pPr defTabSz="457200" fontAlgn="auto">
              <a:spcBef>
                <a:spcPts val="0"/>
              </a:spcBef>
              <a:spcAft>
                <a:spcPts val="0"/>
              </a:spcAft>
              <a:defRPr/>
            </a:pPr>
            <a:r>
              <a:rPr lang="en-US" sz="2000" b="1" dirty="0">
                <a:solidFill>
                  <a:srgbClr val="FF0000"/>
                </a:solidFill>
                <a:latin typeface="Helvetica"/>
                <a:ea typeface="+mn-ea"/>
                <a:cs typeface="Helvetica"/>
              </a:rPr>
              <a:t>CAN YOU FIND THE </a:t>
            </a:r>
            <a:r>
              <a:rPr lang="en-US" sz="2000" b="1" dirty="0" smtClean="0">
                <a:solidFill>
                  <a:srgbClr val="FF0000"/>
                </a:solidFill>
                <a:latin typeface="Helvetica"/>
                <a:ea typeface="+mn-ea"/>
                <a:cs typeface="Helvetica"/>
              </a:rPr>
              <a:t>PANDA?</a:t>
            </a:r>
            <a:endParaRPr lang="en-US" sz="2000" b="1" dirty="0">
              <a:solidFill>
                <a:srgbClr val="FF0000"/>
              </a:solidFill>
              <a:latin typeface="Helvetica"/>
              <a:ea typeface="+mn-ea"/>
              <a:cs typeface="Helvetic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Title 1"/>
          <p:cNvSpPr>
            <a:spLocks noGrp="1"/>
          </p:cNvSpPr>
          <p:nvPr>
            <p:ph type="title"/>
          </p:nvPr>
        </p:nvSpPr>
        <p:spPr>
          <a:xfrm>
            <a:off x="452440" y="261958"/>
            <a:ext cx="3141662" cy="2111375"/>
          </a:xfrm>
        </p:spPr>
        <p:txBody>
          <a:bodyPr/>
          <a:lstStyle/>
          <a:p>
            <a:pPr eaLnBrk="1" hangingPunct="1"/>
            <a:r>
              <a:rPr lang="en-US" sz="3200">
                <a:latin typeface="Arial" charset="0"/>
                <a:ea typeface="ＭＳ Ｐゴシック" charset="0"/>
                <a:cs typeface="ＭＳ Ｐゴシック" charset="0"/>
              </a:rPr>
              <a:t>Finding Key Variants</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Somatic</a:t>
            </a:r>
          </a:p>
        </p:txBody>
      </p:sp>
      <p:sp>
        <p:nvSpPr>
          <p:cNvPr id="3" name="Content Placeholder 2"/>
          <p:cNvSpPr>
            <a:spLocks noGrp="1"/>
          </p:cNvSpPr>
          <p:nvPr>
            <p:ph idx="1"/>
          </p:nvPr>
        </p:nvSpPr>
        <p:spPr>
          <a:xfrm>
            <a:off x="10" y="3204129"/>
            <a:ext cx="8843963" cy="3316287"/>
          </a:xfrm>
        </p:spPr>
        <p:txBody>
          <a:bodyPr rtlCol="0">
            <a:noAutofit/>
          </a:bodyPr>
          <a:lstStyle/>
          <a:p>
            <a:pPr eaLnBrk="1" fontAlgn="auto" hangingPunct="1">
              <a:spcBef>
                <a:spcPts val="0"/>
              </a:spcBef>
              <a:spcAft>
                <a:spcPts val="0"/>
              </a:spcAft>
              <a:buFont typeface="Arial"/>
              <a:buChar char="•"/>
              <a:defRPr/>
            </a:pPr>
            <a:r>
              <a:rPr lang="en-US" b="1" kern="1200" dirty="0">
                <a:solidFill>
                  <a:srgbClr val="008000"/>
                </a:solidFill>
                <a:latin typeface="Arial"/>
                <a:ea typeface="+mn-ea"/>
                <a:cs typeface="+mn-cs"/>
              </a:rPr>
              <a:t>Overall</a:t>
            </a:r>
          </a:p>
          <a:p>
            <a:pPr lvl="1" eaLnBrk="1" fontAlgn="auto" hangingPunct="1">
              <a:spcBef>
                <a:spcPts val="0"/>
              </a:spcBef>
              <a:spcAft>
                <a:spcPts val="0"/>
              </a:spcAft>
              <a:buFont typeface="Arial"/>
              <a:buChar char="•"/>
              <a:defRPr/>
            </a:pPr>
            <a:r>
              <a:rPr lang="en-US" sz="1800" dirty="0">
                <a:ea typeface="+mn-ea"/>
              </a:rPr>
              <a:t>Often these can be conceptualized </a:t>
            </a:r>
            <a:r>
              <a:rPr lang="en-US" sz="1800" dirty="0" smtClean="0">
                <a:ea typeface="+mn-ea"/>
              </a:rPr>
              <a:t>as</a:t>
            </a:r>
            <a:r>
              <a:rPr lang="en-US" sz="1800" u="sng" dirty="0" smtClean="0">
                <a:ea typeface="+mn-ea"/>
              </a:rPr>
              <a:t> very rare variants </a:t>
            </a:r>
            <a:endParaRPr lang="en-US" sz="1800" u="sng" dirty="0">
              <a:ea typeface="+mn-ea"/>
            </a:endParaRPr>
          </a:p>
          <a:p>
            <a:pPr lvl="1" eaLnBrk="1" fontAlgn="auto" hangingPunct="1">
              <a:spcBef>
                <a:spcPts val="0"/>
              </a:spcBef>
              <a:spcAft>
                <a:spcPts val="0"/>
              </a:spcAft>
              <a:buFont typeface="Arial"/>
              <a:buChar char="•"/>
              <a:defRPr/>
            </a:pPr>
            <a:r>
              <a:rPr lang="en-US" sz="1800" dirty="0">
                <a:ea typeface="+mn-ea"/>
              </a:rPr>
              <a:t>A challenge to identify somatic mutations contributing to cancer is to find driver mutations </a:t>
            </a:r>
            <a:r>
              <a:rPr lang="en-US" sz="1800" dirty="0" smtClean="0">
                <a:ea typeface="+mn-ea"/>
              </a:rPr>
              <a:t>&amp; distinguish </a:t>
            </a:r>
            <a:r>
              <a:rPr lang="en-US" sz="1800" dirty="0">
                <a:ea typeface="+mn-ea"/>
              </a:rPr>
              <a:t>them from passengers.</a:t>
            </a:r>
          </a:p>
          <a:p>
            <a:pPr eaLnBrk="1" fontAlgn="auto" hangingPunct="1">
              <a:spcBef>
                <a:spcPts val="0"/>
              </a:spcBef>
              <a:spcAft>
                <a:spcPts val="0"/>
              </a:spcAft>
              <a:buFont typeface="Arial"/>
              <a:buChar char="•"/>
              <a:defRPr/>
            </a:pPr>
            <a:r>
              <a:rPr lang="en-US" b="1" kern="1200" dirty="0" smtClean="0">
                <a:solidFill>
                  <a:srgbClr val="008000"/>
                </a:solidFill>
                <a:latin typeface="Arial"/>
                <a:ea typeface="+mn-ea"/>
                <a:cs typeface="+mn-cs"/>
              </a:rPr>
              <a:t>Drivers</a:t>
            </a:r>
            <a:endParaRPr lang="en-US" b="1" kern="1200" dirty="0">
              <a:solidFill>
                <a:srgbClr val="008000"/>
              </a:solidFill>
              <a:latin typeface="Arial"/>
              <a:ea typeface="+mn-ea"/>
              <a:cs typeface="+mn-cs"/>
            </a:endParaRPr>
          </a:p>
          <a:p>
            <a:pPr lvl="1" eaLnBrk="1" fontAlgn="auto" hangingPunct="1">
              <a:spcBef>
                <a:spcPts val="0"/>
              </a:spcBef>
              <a:spcAft>
                <a:spcPts val="0"/>
              </a:spcAft>
              <a:buFont typeface="Arial"/>
              <a:buChar char="•"/>
              <a:defRPr/>
            </a:pPr>
            <a:r>
              <a:rPr lang="en-US" sz="1800" dirty="0" smtClean="0">
                <a:ea typeface="+mn-ea"/>
              </a:rPr>
              <a:t>Driver mutation is a mutation </a:t>
            </a:r>
            <a:r>
              <a:rPr lang="en-US" sz="1800" dirty="0">
                <a:ea typeface="+mn-ea"/>
              </a:rPr>
              <a:t>that </a:t>
            </a:r>
            <a:r>
              <a:rPr lang="en-US" sz="1800" dirty="0" smtClean="0">
                <a:ea typeface="+mn-ea"/>
              </a:rPr>
              <a:t>directly or indirectly confers </a:t>
            </a:r>
            <a:r>
              <a:rPr lang="en-US" sz="1800" dirty="0">
                <a:ea typeface="+mn-ea"/>
              </a:rPr>
              <a:t>a selective growth </a:t>
            </a:r>
            <a:r>
              <a:rPr lang="en-US" sz="1800" dirty="0" smtClean="0">
                <a:ea typeface="+mn-ea"/>
              </a:rPr>
              <a:t>advantage to the cell in which it occurs.</a:t>
            </a:r>
          </a:p>
          <a:p>
            <a:pPr lvl="1" eaLnBrk="1" fontAlgn="auto" hangingPunct="1">
              <a:spcBef>
                <a:spcPts val="0"/>
              </a:spcBef>
              <a:spcAft>
                <a:spcPts val="0"/>
              </a:spcAft>
              <a:buFont typeface="Arial"/>
              <a:buChar char="•"/>
              <a:defRPr/>
            </a:pPr>
            <a:r>
              <a:rPr lang="en-US" sz="1800" dirty="0"/>
              <a:t>A typical tumor contains </a:t>
            </a:r>
            <a:r>
              <a:rPr lang="en-US" sz="1800" dirty="0" smtClean="0"/>
              <a:t>2-8 drivers; </a:t>
            </a:r>
            <a:r>
              <a:rPr lang="en-US" sz="1800" dirty="0"/>
              <a:t>the remaining mutations are passengers</a:t>
            </a:r>
            <a:r>
              <a:rPr lang="en-US" sz="1800" dirty="0" smtClean="0"/>
              <a:t>.</a:t>
            </a:r>
          </a:p>
          <a:p>
            <a:pPr eaLnBrk="1" fontAlgn="auto" hangingPunct="1">
              <a:spcBef>
                <a:spcPts val="0"/>
              </a:spcBef>
              <a:spcAft>
                <a:spcPts val="0"/>
              </a:spcAft>
              <a:buFont typeface="Arial"/>
              <a:buChar char="•"/>
              <a:defRPr/>
            </a:pPr>
            <a:r>
              <a:rPr lang="en-US" b="1" kern="1200" dirty="0" smtClean="0">
                <a:solidFill>
                  <a:srgbClr val="008000"/>
                </a:solidFill>
                <a:latin typeface="Arial"/>
                <a:ea typeface="+mn-ea"/>
                <a:cs typeface="+mn-cs"/>
              </a:rPr>
              <a:t>Passengers</a:t>
            </a:r>
            <a:endParaRPr lang="en-US" b="1" kern="1200" dirty="0">
              <a:solidFill>
                <a:srgbClr val="008000"/>
              </a:solidFill>
              <a:latin typeface="Arial"/>
              <a:ea typeface="+mn-ea"/>
              <a:cs typeface="+mn-cs"/>
            </a:endParaRPr>
          </a:p>
          <a:p>
            <a:pPr lvl="1" eaLnBrk="1" fontAlgn="auto" hangingPunct="1">
              <a:spcBef>
                <a:spcPts val="0"/>
              </a:spcBef>
              <a:spcAft>
                <a:spcPts val="0"/>
              </a:spcAft>
              <a:buFont typeface="Arial"/>
              <a:buChar char="•"/>
              <a:defRPr/>
            </a:pPr>
            <a:r>
              <a:rPr lang="en-US" sz="1800" dirty="0" smtClean="0">
                <a:ea typeface="+mn-ea"/>
              </a:rPr>
              <a:t>Conceptually, a passenger mutation has </a:t>
            </a:r>
            <a:r>
              <a:rPr lang="en-US" sz="1800" dirty="0">
                <a:ea typeface="+mn-ea"/>
              </a:rPr>
              <a:t>no direct or indirect effect on the selective growth advantage of the cell in which it </a:t>
            </a:r>
            <a:r>
              <a:rPr lang="en-US" sz="1800" dirty="0" smtClean="0">
                <a:ea typeface="+mn-ea"/>
              </a:rPr>
              <a:t>occurred</a:t>
            </a:r>
            <a:r>
              <a:rPr lang="en-US" sz="1800" dirty="0">
                <a:ea typeface="+mn-ea"/>
              </a:rPr>
              <a:t>.</a:t>
            </a:r>
            <a:endParaRPr lang="en-US" sz="1800" dirty="0" smtClean="0">
              <a:ea typeface="+mn-ea"/>
            </a:endParaRPr>
          </a:p>
        </p:txBody>
      </p:sp>
      <p:pic>
        <p:nvPicPr>
          <p:cNvPr id="300035" name="Picture 10" descr="Featured-Image1-759x48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5085" y="388938"/>
            <a:ext cx="4710113"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bwMode="auto">
          <a:xfrm>
            <a:off x="7421564" y="2911475"/>
            <a:ext cx="657225" cy="547688"/>
          </a:xfrm>
          <a:prstGeom prst="ellipse">
            <a:avLst/>
          </a:prstGeom>
          <a:noFill/>
          <a:ln w="28575"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13" name="TextBox 12"/>
          <p:cNvSpPr txBox="1"/>
          <p:nvPr/>
        </p:nvSpPr>
        <p:spPr>
          <a:xfrm>
            <a:off x="4338638" y="17463"/>
            <a:ext cx="3737697" cy="400110"/>
          </a:xfrm>
          <a:prstGeom prst="rect">
            <a:avLst/>
          </a:prstGeom>
          <a:noFill/>
        </p:spPr>
        <p:txBody>
          <a:bodyPr wrap="none">
            <a:spAutoFit/>
          </a:bodyPr>
          <a:lstStyle/>
          <a:p>
            <a:pPr defTabSz="457200" fontAlgn="auto">
              <a:spcBef>
                <a:spcPts val="0"/>
              </a:spcBef>
              <a:spcAft>
                <a:spcPts val="0"/>
              </a:spcAft>
              <a:defRPr/>
            </a:pPr>
            <a:r>
              <a:rPr lang="en-US" sz="2000" b="1" dirty="0">
                <a:solidFill>
                  <a:srgbClr val="FF0000"/>
                </a:solidFill>
                <a:latin typeface="Helvetica"/>
                <a:ea typeface="+mn-ea"/>
                <a:cs typeface="Helvetica"/>
              </a:rPr>
              <a:t>CAN YOU FIND THE </a:t>
            </a:r>
            <a:r>
              <a:rPr lang="en-US" sz="2000" b="1" dirty="0" smtClean="0">
                <a:solidFill>
                  <a:srgbClr val="FF0000"/>
                </a:solidFill>
                <a:latin typeface="Helvetica"/>
                <a:ea typeface="+mn-ea"/>
                <a:cs typeface="Helvetica"/>
              </a:rPr>
              <a:t>PANDA?</a:t>
            </a:r>
            <a:endParaRPr lang="en-US" sz="2000" b="1" dirty="0">
              <a:solidFill>
                <a:srgbClr val="FF0000"/>
              </a:solidFill>
              <a:latin typeface="Helvetica"/>
              <a:ea typeface="+mn-ea"/>
              <a:cs typeface="Helvetica"/>
            </a:endParaRPr>
          </a:p>
        </p:txBody>
      </p:sp>
      <p:sp>
        <p:nvSpPr>
          <p:cNvPr id="300038" name="TextBox 5"/>
          <p:cNvSpPr txBox="1">
            <a:spLocks noChangeArrowheads="1"/>
          </p:cNvSpPr>
          <p:nvPr/>
        </p:nvSpPr>
        <p:spPr bwMode="auto">
          <a:xfrm>
            <a:off x="5473702" y="6574895"/>
            <a:ext cx="33289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solidFill>
                  <a:srgbClr val="000000"/>
                </a:solidFill>
                <a:latin typeface="Helvetica" charset="0"/>
                <a:cs typeface="Helvetica" charset="0"/>
              </a:rPr>
              <a:t>Vogelstein B. Science 2013. 339(6127):1546-1558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re_common_intro_2-pag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spTree>
    <p:extLst>
      <p:ext uri="{BB962C8B-B14F-4D97-AF65-F5344CB8AC3E}">
        <p14:creationId xmlns:p14="http://schemas.microsoft.com/office/powerpoint/2010/main" val="19888352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re_common_intro_3-pag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spTree>
    <p:extLst>
      <p:ext uri="{BB962C8B-B14F-4D97-AF65-F5344CB8AC3E}">
        <p14:creationId xmlns:p14="http://schemas.microsoft.com/office/powerpoint/2010/main" val="3147565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19D839-29BE-9646-BF26-761D95C33499}"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pic>
        <p:nvPicPr>
          <p:cNvPr id="2" name="Picture 1" descr="DC__healthy_disease_genome_profil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80097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24563E97-85E0-5544-ABC1-0F395CAB8D3A}" type="slidenum">
              <a:rPr lang="en-US" smtClean="0"/>
              <a:pPr>
                <a:defRPr/>
              </a:pPr>
              <a:t>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378" y="-39357"/>
            <a:ext cx="9904334" cy="6897357"/>
          </a:xfrm>
          <a:prstGeom prst="rect">
            <a:avLst/>
          </a:prstGeom>
        </p:spPr>
      </p:pic>
    </p:spTree>
    <p:extLst>
      <p:ext uri="{BB962C8B-B14F-4D97-AF65-F5344CB8AC3E}">
        <p14:creationId xmlns:p14="http://schemas.microsoft.com/office/powerpoint/2010/main" val="908853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233" name="Straight Connector 21"/>
          <p:cNvCxnSpPr>
            <a:cxnSpLocks noChangeShapeType="1"/>
          </p:cNvCxnSpPr>
          <p:nvPr/>
        </p:nvCxnSpPr>
        <p:spPr bwMode="auto">
          <a:xfrm>
            <a:off x="6397625" y="1658943"/>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34" name="Straight Connector 33"/>
          <p:cNvCxnSpPr/>
          <p:nvPr/>
        </p:nvCxnSpPr>
        <p:spPr bwMode="auto">
          <a:xfrm>
            <a:off x="1235085" y="1822450"/>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graphicFrame>
        <p:nvGraphicFramePr>
          <p:cNvPr id="95235" name="Object 169"/>
          <p:cNvGraphicFramePr>
            <a:graphicFrameLocks noChangeAspect="1"/>
          </p:cNvGraphicFramePr>
          <p:nvPr/>
        </p:nvGraphicFramePr>
        <p:xfrm>
          <a:off x="939800" y="1746250"/>
          <a:ext cx="550863" cy="1817688"/>
        </p:xfrm>
        <a:graphic>
          <a:graphicData uri="http://schemas.openxmlformats.org/presentationml/2006/ole">
            <mc:AlternateContent xmlns:mc="http://schemas.openxmlformats.org/markup-compatibility/2006">
              <mc:Choice xmlns:v="urn:schemas-microsoft-com:vml" Requires="v">
                <p:oleObj spid="_x0000_s95464" name="Equation" r:id="rId3" imgW="355600" imgH="889000" progId="Equation.3">
                  <p:embed/>
                </p:oleObj>
              </mc:Choice>
              <mc:Fallback>
                <p:oleObj name="Equation" r:id="rId3" imgW="355600" imgH="889000" progId="Equation.3">
                  <p:embed/>
                  <p:pic>
                    <p:nvPicPr>
                      <p:cNvPr id="0" name="Object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746250"/>
                        <a:ext cx="55086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bwMode="auto">
          <a:xfrm>
            <a:off x="1235085" y="224472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95237" name="Straight Connector 9"/>
          <p:cNvCxnSpPr>
            <a:cxnSpLocks noChangeShapeType="1"/>
          </p:cNvCxnSpPr>
          <p:nvPr/>
        </p:nvCxnSpPr>
        <p:spPr bwMode="auto">
          <a:xfrm>
            <a:off x="1235085" y="44211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graphicFrame>
        <p:nvGraphicFramePr>
          <p:cNvPr id="95238" name="Object 169"/>
          <p:cNvGraphicFramePr>
            <a:graphicFrameLocks noChangeAspect="1"/>
          </p:cNvGraphicFramePr>
          <p:nvPr/>
        </p:nvGraphicFramePr>
        <p:xfrm>
          <a:off x="1004898" y="4333895"/>
          <a:ext cx="549275" cy="1857375"/>
        </p:xfrm>
        <a:graphic>
          <a:graphicData uri="http://schemas.openxmlformats.org/presentationml/2006/ole">
            <mc:AlternateContent xmlns:mc="http://schemas.openxmlformats.org/markup-compatibility/2006">
              <mc:Choice xmlns:v="urn:schemas-microsoft-com:vml" Requires="v">
                <p:oleObj spid="_x0000_s95465" name="Equation" r:id="rId5" imgW="355600" imgH="889000" progId="Equation.3">
                  <p:embed/>
                </p:oleObj>
              </mc:Choice>
              <mc:Fallback>
                <p:oleObj name="Equation" r:id="rId5" imgW="355600" imgH="889000" progId="Equation.3">
                  <p:embed/>
                  <p:pic>
                    <p:nvPicPr>
                      <p:cNvPr id="0" name="Object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98" y="4333895"/>
                        <a:ext cx="5492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bwMode="auto">
          <a:xfrm rot="16200000">
            <a:off x="287066" y="2465676"/>
            <a:ext cx="967332" cy="36933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Helvetica"/>
                <a:ea typeface="+mn-ea"/>
                <a:cs typeface="Helvetica"/>
              </a:rPr>
              <a:t>Healthy</a:t>
            </a:r>
          </a:p>
        </p:txBody>
      </p:sp>
      <p:sp>
        <p:nvSpPr>
          <p:cNvPr id="17" name="TextBox 16"/>
          <p:cNvSpPr txBox="1"/>
          <p:nvPr/>
        </p:nvSpPr>
        <p:spPr bwMode="auto">
          <a:xfrm rot="16200000">
            <a:off x="260736" y="5069970"/>
            <a:ext cx="1146994" cy="36933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Helvetica"/>
                <a:ea typeface="+mn-ea"/>
                <a:cs typeface="Helvetica"/>
              </a:rPr>
              <a:t>Diseased</a:t>
            </a:r>
          </a:p>
        </p:txBody>
      </p:sp>
      <p:cxnSp>
        <p:nvCxnSpPr>
          <p:cNvPr id="18" name="Straight Connector 17"/>
          <p:cNvCxnSpPr/>
          <p:nvPr/>
        </p:nvCxnSpPr>
        <p:spPr bwMode="auto">
          <a:xfrm>
            <a:off x="1235076" y="3921125"/>
            <a:ext cx="6661150" cy="0"/>
          </a:xfrm>
          <a:prstGeom prst="line">
            <a:avLst/>
          </a:prstGeom>
          <a:noFill/>
          <a:ln w="76200" cap="flat" cmpd="sng" algn="ctr">
            <a:solidFill>
              <a:schemeClr val="bg1">
                <a:lumMod val="50000"/>
              </a:schemeClr>
            </a:solidFill>
            <a:prstDash val="solid"/>
            <a:round/>
            <a:headEnd type="none" w="sm" len="sm"/>
            <a:tailEnd type="none" w="sm" len="sm"/>
          </a:ln>
          <a:effectLst/>
        </p:spPr>
      </p:cxnSp>
      <p:sp>
        <p:nvSpPr>
          <p:cNvPr id="19" name="TextBox 18"/>
          <p:cNvSpPr txBox="1"/>
          <p:nvPr/>
        </p:nvSpPr>
        <p:spPr bwMode="auto">
          <a:xfrm>
            <a:off x="276235" y="3582991"/>
            <a:ext cx="1018227" cy="646331"/>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Helvetica"/>
                <a:ea typeface="+mn-ea"/>
                <a:cs typeface="Helvetica"/>
              </a:rPr>
              <a:t>Pooled</a:t>
            </a:r>
          </a:p>
          <a:p>
            <a:pPr defTabSz="457200" fontAlgn="auto">
              <a:spcBef>
                <a:spcPts val="0"/>
              </a:spcBef>
              <a:spcAft>
                <a:spcPts val="0"/>
              </a:spcAft>
              <a:defRPr/>
            </a:pPr>
            <a:r>
              <a:rPr lang="en-US" dirty="0">
                <a:solidFill>
                  <a:prstClr val="black"/>
                </a:solidFill>
                <a:latin typeface="Helvetica"/>
                <a:ea typeface="+mn-ea"/>
                <a:cs typeface="Helvetica"/>
              </a:rPr>
              <a:t>Variants</a:t>
            </a:r>
          </a:p>
        </p:txBody>
      </p:sp>
      <p:sp>
        <p:nvSpPr>
          <p:cNvPr id="20" name="Oval 19"/>
          <p:cNvSpPr/>
          <p:nvPr/>
        </p:nvSpPr>
        <p:spPr bwMode="auto">
          <a:xfrm>
            <a:off x="6343660" y="4351358"/>
            <a:ext cx="130175"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cxnSp>
        <p:nvCxnSpPr>
          <p:cNvPr id="31" name="Straight Connector 30"/>
          <p:cNvCxnSpPr/>
          <p:nvPr/>
        </p:nvCxnSpPr>
        <p:spPr bwMode="auto">
          <a:xfrm>
            <a:off x="1235085" y="3052763"/>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2" name="Straight Connector 31"/>
          <p:cNvCxnSpPr/>
          <p:nvPr/>
        </p:nvCxnSpPr>
        <p:spPr bwMode="auto">
          <a:xfrm>
            <a:off x="1235085" y="3475038"/>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6" name="Straight Connector 35"/>
          <p:cNvCxnSpPr/>
          <p:nvPr/>
        </p:nvCxnSpPr>
        <p:spPr bwMode="auto">
          <a:xfrm>
            <a:off x="1263660" y="265747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95247" name="Straight Connector 38"/>
          <p:cNvCxnSpPr>
            <a:cxnSpLocks noChangeShapeType="1"/>
          </p:cNvCxnSpPr>
          <p:nvPr/>
        </p:nvCxnSpPr>
        <p:spPr bwMode="auto">
          <a:xfrm>
            <a:off x="1235085" y="5191125"/>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95248" name="Straight Connector 39"/>
          <p:cNvCxnSpPr>
            <a:cxnSpLocks noChangeShapeType="1"/>
          </p:cNvCxnSpPr>
          <p:nvPr/>
        </p:nvCxnSpPr>
        <p:spPr bwMode="auto">
          <a:xfrm>
            <a:off x="1235085" y="48148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95249" name="Straight Connector 40"/>
          <p:cNvCxnSpPr>
            <a:cxnSpLocks noChangeShapeType="1"/>
          </p:cNvCxnSpPr>
          <p:nvPr/>
        </p:nvCxnSpPr>
        <p:spPr bwMode="auto">
          <a:xfrm>
            <a:off x="1235085" y="56784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95250" name="Straight Connector 41"/>
          <p:cNvCxnSpPr>
            <a:cxnSpLocks noChangeShapeType="1"/>
          </p:cNvCxnSpPr>
          <p:nvPr/>
        </p:nvCxnSpPr>
        <p:spPr bwMode="auto">
          <a:xfrm>
            <a:off x="1235085" y="6165850"/>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sp>
        <p:nvSpPr>
          <p:cNvPr id="46" name="Oval 45"/>
          <p:cNvSpPr/>
          <p:nvPr/>
        </p:nvSpPr>
        <p:spPr bwMode="auto">
          <a:xfrm>
            <a:off x="6337310" y="2174895"/>
            <a:ext cx="130175"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47" name="Oval 46"/>
          <p:cNvSpPr/>
          <p:nvPr/>
        </p:nvSpPr>
        <p:spPr bwMode="auto">
          <a:xfrm>
            <a:off x="6337310" y="4749820"/>
            <a:ext cx="130175"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48" name="Oval 47"/>
          <p:cNvSpPr/>
          <p:nvPr/>
        </p:nvSpPr>
        <p:spPr bwMode="auto">
          <a:xfrm>
            <a:off x="6330960" y="5608658"/>
            <a:ext cx="130175"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49" name="Oval 48"/>
          <p:cNvSpPr/>
          <p:nvPr/>
        </p:nvSpPr>
        <p:spPr bwMode="auto">
          <a:xfrm>
            <a:off x="6342073" y="6096020"/>
            <a:ext cx="130175"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53" name="Oval 52"/>
          <p:cNvSpPr/>
          <p:nvPr/>
        </p:nvSpPr>
        <p:spPr bwMode="auto">
          <a:xfrm>
            <a:off x="6334135" y="3849688"/>
            <a:ext cx="136525" cy="138112"/>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54" name="Rounded Rectangle 53"/>
          <p:cNvSpPr/>
          <p:nvPr/>
        </p:nvSpPr>
        <p:spPr bwMode="auto">
          <a:xfrm>
            <a:off x="6057900" y="1552575"/>
            <a:ext cx="687388" cy="4873625"/>
          </a:xfrm>
          <a:prstGeom prst="roundRect">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57" name="TextBox 56"/>
          <p:cNvSpPr txBox="1"/>
          <p:nvPr/>
        </p:nvSpPr>
        <p:spPr>
          <a:xfrm>
            <a:off x="5603876" y="6456364"/>
            <a:ext cx="1582484" cy="338554"/>
          </a:xfrm>
          <a:prstGeom prst="rect">
            <a:avLst/>
          </a:prstGeom>
          <a:noFill/>
        </p:spPr>
        <p:txBody>
          <a:bodyPr wrap="none">
            <a:spAutoFit/>
          </a:bodyPr>
          <a:lstStyle/>
          <a:p>
            <a:pPr defTabSz="457200" fontAlgn="auto">
              <a:spcBef>
                <a:spcPts val="0"/>
              </a:spcBef>
              <a:spcAft>
                <a:spcPts val="0"/>
              </a:spcAft>
              <a:defRPr/>
            </a:pPr>
            <a:r>
              <a:rPr lang="en-US" sz="1600" dirty="0">
                <a:solidFill>
                  <a:srgbClr val="000000"/>
                </a:solidFill>
                <a:latin typeface="Helvetica"/>
                <a:ea typeface="+mn-ea"/>
                <a:cs typeface="Helvetica"/>
              </a:rPr>
              <a:t>GWAS Positive</a:t>
            </a:r>
          </a:p>
        </p:txBody>
      </p:sp>
      <p:cxnSp>
        <p:nvCxnSpPr>
          <p:cNvPr id="95258" name="Straight Connector 57"/>
          <p:cNvCxnSpPr>
            <a:cxnSpLocks noChangeShapeType="1"/>
          </p:cNvCxnSpPr>
          <p:nvPr/>
        </p:nvCxnSpPr>
        <p:spPr bwMode="auto">
          <a:xfrm>
            <a:off x="7237413"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59" name="Oval 58"/>
          <p:cNvSpPr/>
          <p:nvPr/>
        </p:nvSpPr>
        <p:spPr bwMode="auto">
          <a:xfrm>
            <a:off x="7178677" y="1762125"/>
            <a:ext cx="128588"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0" name="Oval 59"/>
          <p:cNvSpPr/>
          <p:nvPr/>
        </p:nvSpPr>
        <p:spPr bwMode="auto">
          <a:xfrm>
            <a:off x="7172326" y="2179658"/>
            <a:ext cx="128588"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1" name="Oval 60"/>
          <p:cNvSpPr/>
          <p:nvPr/>
        </p:nvSpPr>
        <p:spPr bwMode="auto">
          <a:xfrm>
            <a:off x="7172326" y="2990870"/>
            <a:ext cx="128588"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2" name="Oval 61"/>
          <p:cNvSpPr/>
          <p:nvPr/>
        </p:nvSpPr>
        <p:spPr bwMode="auto">
          <a:xfrm>
            <a:off x="7172326" y="3852866"/>
            <a:ext cx="128588"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3" name="Oval 62"/>
          <p:cNvSpPr/>
          <p:nvPr/>
        </p:nvSpPr>
        <p:spPr bwMode="auto">
          <a:xfrm>
            <a:off x="7172326" y="4756150"/>
            <a:ext cx="128588" cy="128588"/>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4" name="Oval 63"/>
          <p:cNvSpPr/>
          <p:nvPr/>
        </p:nvSpPr>
        <p:spPr bwMode="auto">
          <a:xfrm>
            <a:off x="7172326" y="5126058"/>
            <a:ext cx="128588"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5" name="Oval 64"/>
          <p:cNvSpPr/>
          <p:nvPr/>
        </p:nvSpPr>
        <p:spPr bwMode="auto">
          <a:xfrm>
            <a:off x="7172326" y="5619770"/>
            <a:ext cx="128588"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cxnSp>
        <p:nvCxnSpPr>
          <p:cNvPr id="95266" name="Straight Connector 65"/>
          <p:cNvCxnSpPr>
            <a:cxnSpLocks noChangeShapeType="1"/>
          </p:cNvCxnSpPr>
          <p:nvPr/>
        </p:nvCxnSpPr>
        <p:spPr bwMode="auto">
          <a:xfrm>
            <a:off x="18748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67" name="Oval 66"/>
          <p:cNvSpPr/>
          <p:nvPr/>
        </p:nvSpPr>
        <p:spPr bwMode="auto">
          <a:xfrm>
            <a:off x="1816102" y="3403608"/>
            <a:ext cx="128588"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8" name="Oval 67"/>
          <p:cNvSpPr/>
          <p:nvPr/>
        </p:nvSpPr>
        <p:spPr bwMode="auto">
          <a:xfrm>
            <a:off x="1809750" y="4737120"/>
            <a:ext cx="128588"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69" name="Oval 68"/>
          <p:cNvSpPr/>
          <p:nvPr/>
        </p:nvSpPr>
        <p:spPr bwMode="auto">
          <a:xfrm>
            <a:off x="1809750" y="5126058"/>
            <a:ext cx="128588"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70" name="Oval 69"/>
          <p:cNvSpPr/>
          <p:nvPr/>
        </p:nvSpPr>
        <p:spPr bwMode="auto">
          <a:xfrm>
            <a:off x="2849573" y="4349770"/>
            <a:ext cx="130175" cy="13017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71" name="Oval 70"/>
          <p:cNvSpPr/>
          <p:nvPr/>
        </p:nvSpPr>
        <p:spPr bwMode="auto">
          <a:xfrm>
            <a:off x="3209925" y="3778250"/>
            <a:ext cx="274638" cy="273050"/>
          </a:xfrm>
          <a:prstGeom prst="ellipse">
            <a:avLst/>
          </a:prstGeom>
          <a:no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73" name="Oval 72"/>
          <p:cNvSpPr/>
          <p:nvPr/>
        </p:nvSpPr>
        <p:spPr bwMode="auto">
          <a:xfrm>
            <a:off x="2614623" y="3849695"/>
            <a:ext cx="128587" cy="12858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74" name="Oval 73"/>
          <p:cNvSpPr/>
          <p:nvPr/>
        </p:nvSpPr>
        <p:spPr bwMode="auto">
          <a:xfrm>
            <a:off x="3284548" y="5119708"/>
            <a:ext cx="130175" cy="13017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76" name="Oval 75"/>
          <p:cNvSpPr/>
          <p:nvPr/>
        </p:nvSpPr>
        <p:spPr bwMode="auto">
          <a:xfrm>
            <a:off x="2847975" y="3854450"/>
            <a:ext cx="130175" cy="13017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77" name="Oval 76"/>
          <p:cNvSpPr/>
          <p:nvPr/>
        </p:nvSpPr>
        <p:spPr bwMode="auto">
          <a:xfrm>
            <a:off x="3598863" y="3825881"/>
            <a:ext cx="201612" cy="200025"/>
          </a:xfrm>
          <a:prstGeom prst="ellipse">
            <a:avLst/>
          </a:prstGeom>
          <a:no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78" name="Oval 77"/>
          <p:cNvSpPr/>
          <p:nvPr/>
        </p:nvSpPr>
        <p:spPr bwMode="auto">
          <a:xfrm>
            <a:off x="3644910" y="4754583"/>
            <a:ext cx="130175" cy="12858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80" name="Oval 79"/>
          <p:cNvSpPr/>
          <p:nvPr/>
        </p:nvSpPr>
        <p:spPr bwMode="auto">
          <a:xfrm>
            <a:off x="3990976" y="3867153"/>
            <a:ext cx="128588" cy="13017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81" name="Oval 80"/>
          <p:cNvSpPr/>
          <p:nvPr/>
        </p:nvSpPr>
        <p:spPr bwMode="auto">
          <a:xfrm>
            <a:off x="3984625" y="2978170"/>
            <a:ext cx="128588" cy="13017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83" name="Oval 82"/>
          <p:cNvSpPr/>
          <p:nvPr/>
        </p:nvSpPr>
        <p:spPr bwMode="auto">
          <a:xfrm>
            <a:off x="4435485" y="5600720"/>
            <a:ext cx="130175" cy="13017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84" name="Oval 83"/>
          <p:cNvSpPr/>
          <p:nvPr/>
        </p:nvSpPr>
        <p:spPr bwMode="auto">
          <a:xfrm>
            <a:off x="4368802" y="3789363"/>
            <a:ext cx="273050" cy="273050"/>
          </a:xfrm>
          <a:prstGeom prst="ellipse">
            <a:avLst/>
          </a:prstGeom>
          <a:no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85" name="Oval 84"/>
          <p:cNvSpPr/>
          <p:nvPr/>
        </p:nvSpPr>
        <p:spPr bwMode="auto">
          <a:xfrm>
            <a:off x="4448176" y="6105545"/>
            <a:ext cx="128588" cy="13017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87" name="Oval 86"/>
          <p:cNvSpPr/>
          <p:nvPr/>
        </p:nvSpPr>
        <p:spPr bwMode="auto">
          <a:xfrm>
            <a:off x="2614623" y="5613420"/>
            <a:ext cx="128587" cy="13017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90" name="Rounded Rectangle 89"/>
          <p:cNvSpPr/>
          <p:nvPr/>
        </p:nvSpPr>
        <p:spPr bwMode="auto">
          <a:xfrm>
            <a:off x="2381260" y="1597028"/>
            <a:ext cx="2416175" cy="4805363"/>
          </a:xfrm>
          <a:prstGeom prst="roundRect">
            <a:avLst/>
          </a:prstGeom>
          <a:noFill/>
          <a:ln w="12700" cap="flat" cmpd="sng" algn="ctr">
            <a:solidFill>
              <a:srgbClr val="00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91" name="TextBox 90"/>
          <p:cNvSpPr txBox="1"/>
          <p:nvPr/>
        </p:nvSpPr>
        <p:spPr>
          <a:xfrm>
            <a:off x="2992438" y="6450014"/>
            <a:ext cx="1276010" cy="338554"/>
          </a:xfrm>
          <a:prstGeom prst="rect">
            <a:avLst/>
          </a:prstGeom>
          <a:noFill/>
        </p:spPr>
        <p:txBody>
          <a:bodyPr wrap="none">
            <a:spAutoFit/>
          </a:bodyPr>
          <a:lstStyle/>
          <a:p>
            <a:pPr defTabSz="457200" fontAlgn="auto">
              <a:spcBef>
                <a:spcPts val="0"/>
              </a:spcBef>
              <a:spcAft>
                <a:spcPts val="0"/>
              </a:spcAft>
              <a:defRPr/>
            </a:pPr>
            <a:r>
              <a:rPr lang="en-US" sz="1600" dirty="0">
                <a:solidFill>
                  <a:srgbClr val="000000"/>
                </a:solidFill>
                <a:latin typeface="Helvetica"/>
                <a:ea typeface="+mn-ea"/>
                <a:cs typeface="Helvetica"/>
              </a:rPr>
              <a:t>Burden Test</a:t>
            </a:r>
          </a:p>
        </p:txBody>
      </p:sp>
      <p:sp>
        <p:nvSpPr>
          <p:cNvPr id="9528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69" tIns="45685" rIns="91369" bIns="45685"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600" dirty="0">
                <a:solidFill>
                  <a:srgbClr val="000090"/>
                </a:solidFill>
                <a:latin typeface="Arial" charset="0"/>
                <a:cs typeface="Arial" charset="0"/>
              </a:rPr>
              <a:t>Association of Variants with </a:t>
            </a:r>
            <a:r>
              <a:rPr lang="en-US" sz="3600" dirty="0" smtClean="0">
                <a:solidFill>
                  <a:srgbClr val="000090"/>
                </a:solidFill>
                <a:latin typeface="Arial" charset="0"/>
                <a:cs typeface="Arial" charset="0"/>
              </a:rPr>
              <a:t>Diseases</a:t>
            </a:r>
            <a:endParaRPr lang="en-US" sz="3600" dirty="0">
              <a:solidFill>
                <a:srgbClr val="000090"/>
              </a:solidFill>
              <a:latin typeface="Arial" charset="0"/>
              <a:cs typeface="Arial" charset="0"/>
            </a:endParaRPr>
          </a:p>
        </p:txBody>
      </p:sp>
      <p:sp>
        <p:nvSpPr>
          <p:cNvPr id="93" name="Oval 92"/>
          <p:cNvSpPr/>
          <p:nvPr/>
        </p:nvSpPr>
        <p:spPr bwMode="auto">
          <a:xfrm>
            <a:off x="1809750" y="2586058"/>
            <a:ext cx="128588" cy="128587"/>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94" name="Oval 93"/>
          <p:cNvSpPr/>
          <p:nvPr/>
        </p:nvSpPr>
        <p:spPr bwMode="auto">
          <a:xfrm>
            <a:off x="8012123" y="2190770"/>
            <a:ext cx="130175" cy="130175"/>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97" name="TextBox 96"/>
          <p:cNvSpPr txBox="1"/>
          <p:nvPr/>
        </p:nvSpPr>
        <p:spPr>
          <a:xfrm>
            <a:off x="8124834" y="1971675"/>
            <a:ext cx="1017025" cy="584776"/>
          </a:xfrm>
          <a:prstGeom prst="rect">
            <a:avLst/>
          </a:prstGeom>
          <a:noFill/>
        </p:spPr>
        <p:txBody>
          <a:bodyPr wrap="none">
            <a:spAutoFit/>
          </a:bodyPr>
          <a:lstStyle/>
          <a:p>
            <a:pPr defTabSz="457200" fontAlgn="auto">
              <a:spcBef>
                <a:spcPts val="0"/>
              </a:spcBef>
              <a:spcAft>
                <a:spcPts val="0"/>
              </a:spcAft>
              <a:defRPr/>
            </a:pPr>
            <a:r>
              <a:rPr lang="en-US" sz="1600" dirty="0">
                <a:solidFill>
                  <a:srgbClr val="000000"/>
                </a:solidFill>
                <a:latin typeface="Helvetica"/>
                <a:ea typeface="+mn-ea"/>
                <a:cs typeface="Helvetica"/>
              </a:rPr>
              <a:t>Common</a:t>
            </a:r>
          </a:p>
          <a:p>
            <a:pPr defTabSz="457200" fontAlgn="auto">
              <a:spcBef>
                <a:spcPts val="0"/>
              </a:spcBef>
              <a:spcAft>
                <a:spcPts val="0"/>
              </a:spcAft>
              <a:defRPr/>
            </a:pPr>
            <a:r>
              <a:rPr lang="en-US" sz="1600" dirty="0">
                <a:solidFill>
                  <a:srgbClr val="000000"/>
                </a:solidFill>
                <a:latin typeface="Helvetica"/>
                <a:ea typeface="+mn-ea"/>
                <a:cs typeface="Helvetica"/>
              </a:rPr>
              <a:t>Variants</a:t>
            </a:r>
          </a:p>
        </p:txBody>
      </p:sp>
      <p:sp>
        <p:nvSpPr>
          <p:cNvPr id="98" name="Oval 97"/>
          <p:cNvSpPr/>
          <p:nvPr/>
        </p:nvSpPr>
        <p:spPr bwMode="auto">
          <a:xfrm>
            <a:off x="8012123" y="2979758"/>
            <a:ext cx="130175" cy="130175"/>
          </a:xfrm>
          <a:prstGeom prst="ellipse">
            <a:avLst/>
          </a:prstGeom>
          <a:solidFill>
            <a:srgbClr val="000000"/>
          </a:solidFill>
          <a:ln w="12700" cap="flat" cmpd="sng" algn="ctr">
            <a:solidFill>
              <a:srgbClr val="00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99" name="TextBox 98"/>
          <p:cNvSpPr txBox="1"/>
          <p:nvPr/>
        </p:nvSpPr>
        <p:spPr>
          <a:xfrm>
            <a:off x="8142302" y="2636857"/>
            <a:ext cx="928459" cy="830997"/>
          </a:xfrm>
          <a:prstGeom prst="rect">
            <a:avLst/>
          </a:prstGeom>
          <a:noFill/>
        </p:spPr>
        <p:txBody>
          <a:bodyPr wrap="none">
            <a:spAutoFit/>
          </a:bodyPr>
          <a:lstStyle/>
          <a:p>
            <a:pPr defTabSz="457200" fontAlgn="auto">
              <a:spcBef>
                <a:spcPts val="0"/>
              </a:spcBef>
              <a:spcAft>
                <a:spcPts val="0"/>
              </a:spcAft>
              <a:defRPr/>
            </a:pPr>
            <a:r>
              <a:rPr lang="en-US" sz="1600" dirty="0">
                <a:solidFill>
                  <a:srgbClr val="000000"/>
                </a:solidFill>
                <a:latin typeface="Helvetica"/>
                <a:ea typeface="+mn-ea"/>
                <a:cs typeface="Helvetica"/>
              </a:rPr>
              <a:t>Rare or </a:t>
            </a:r>
          </a:p>
          <a:p>
            <a:pPr defTabSz="457200" fontAlgn="auto">
              <a:spcBef>
                <a:spcPts val="0"/>
              </a:spcBef>
              <a:spcAft>
                <a:spcPts val="0"/>
              </a:spcAft>
              <a:defRPr/>
            </a:pPr>
            <a:r>
              <a:rPr lang="en-US" sz="1600" dirty="0">
                <a:solidFill>
                  <a:srgbClr val="000000"/>
                </a:solidFill>
                <a:latin typeface="Helvetica"/>
                <a:ea typeface="+mn-ea"/>
                <a:cs typeface="Helvetica"/>
              </a:rPr>
              <a:t>Somatic</a:t>
            </a:r>
          </a:p>
          <a:p>
            <a:pPr defTabSz="457200" fontAlgn="auto">
              <a:spcBef>
                <a:spcPts val="0"/>
              </a:spcBef>
              <a:spcAft>
                <a:spcPts val="0"/>
              </a:spcAft>
              <a:defRPr/>
            </a:pPr>
            <a:r>
              <a:rPr lang="en-US" sz="1600" dirty="0">
                <a:solidFill>
                  <a:srgbClr val="000000"/>
                </a:solidFill>
                <a:latin typeface="Helvetica"/>
                <a:ea typeface="+mn-ea"/>
                <a:cs typeface="Helvetica"/>
              </a:rPr>
              <a:t>Variants</a:t>
            </a:r>
          </a:p>
        </p:txBody>
      </p:sp>
      <p:sp>
        <p:nvSpPr>
          <p:cNvPr id="101" name="TextBox 100"/>
          <p:cNvSpPr txBox="1"/>
          <p:nvPr/>
        </p:nvSpPr>
        <p:spPr>
          <a:xfrm>
            <a:off x="8159750" y="3648078"/>
            <a:ext cx="971640" cy="830997"/>
          </a:xfrm>
          <a:prstGeom prst="rect">
            <a:avLst/>
          </a:prstGeom>
          <a:noFill/>
        </p:spPr>
        <p:txBody>
          <a:bodyPr wrap="none">
            <a:spAutoFit/>
          </a:bodyPr>
          <a:lstStyle/>
          <a:p>
            <a:pPr defTabSz="457200" fontAlgn="auto">
              <a:spcBef>
                <a:spcPts val="0"/>
              </a:spcBef>
              <a:spcAft>
                <a:spcPts val="0"/>
              </a:spcAft>
              <a:defRPr/>
            </a:pPr>
            <a:r>
              <a:rPr lang="en-US" sz="1600" dirty="0">
                <a:solidFill>
                  <a:srgbClr val="000000"/>
                </a:solidFill>
                <a:latin typeface="Helvetica"/>
                <a:ea typeface="+mn-ea"/>
                <a:cs typeface="Helvetica"/>
              </a:rPr>
              <a:t>High</a:t>
            </a:r>
          </a:p>
          <a:p>
            <a:pPr defTabSz="457200" fontAlgn="auto">
              <a:spcBef>
                <a:spcPts val="0"/>
              </a:spcBef>
              <a:spcAft>
                <a:spcPts val="0"/>
              </a:spcAft>
              <a:defRPr/>
            </a:pPr>
            <a:r>
              <a:rPr lang="en-US" sz="1600" dirty="0">
                <a:solidFill>
                  <a:srgbClr val="000000"/>
                </a:solidFill>
                <a:latin typeface="Helvetica"/>
                <a:ea typeface="+mn-ea"/>
                <a:cs typeface="Helvetica"/>
              </a:rPr>
              <a:t>Function</a:t>
            </a:r>
          </a:p>
          <a:p>
            <a:pPr defTabSz="457200" fontAlgn="auto">
              <a:spcBef>
                <a:spcPts val="0"/>
              </a:spcBef>
              <a:spcAft>
                <a:spcPts val="0"/>
              </a:spcAft>
              <a:defRPr/>
            </a:pPr>
            <a:r>
              <a:rPr lang="en-US" sz="1600" dirty="0">
                <a:solidFill>
                  <a:srgbClr val="000000"/>
                </a:solidFill>
                <a:latin typeface="Helvetica"/>
                <a:ea typeface="+mn-ea"/>
                <a:cs typeface="Helvetica"/>
              </a:rPr>
              <a:t>Impact</a:t>
            </a:r>
          </a:p>
        </p:txBody>
      </p:sp>
      <p:sp>
        <p:nvSpPr>
          <p:cNvPr id="103" name="Oval 102"/>
          <p:cNvSpPr/>
          <p:nvPr/>
        </p:nvSpPr>
        <p:spPr bwMode="auto">
          <a:xfrm>
            <a:off x="1809750" y="3856041"/>
            <a:ext cx="128588" cy="128587"/>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cxnSp>
        <p:nvCxnSpPr>
          <p:cNvPr id="95293" name="Straight Connector 107"/>
          <p:cNvCxnSpPr>
            <a:cxnSpLocks noChangeShapeType="1"/>
          </p:cNvCxnSpPr>
          <p:nvPr/>
        </p:nvCxnSpPr>
        <p:spPr bwMode="auto">
          <a:xfrm>
            <a:off x="2679700" y="16637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5294" name="Straight Connector 108"/>
          <p:cNvCxnSpPr>
            <a:cxnSpLocks noChangeShapeType="1"/>
          </p:cNvCxnSpPr>
          <p:nvPr/>
        </p:nvCxnSpPr>
        <p:spPr bwMode="auto">
          <a:xfrm>
            <a:off x="29035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5295" name="Straight Connector 109"/>
          <p:cNvCxnSpPr>
            <a:cxnSpLocks noChangeShapeType="1"/>
          </p:cNvCxnSpPr>
          <p:nvPr/>
        </p:nvCxnSpPr>
        <p:spPr bwMode="auto">
          <a:xfrm>
            <a:off x="33480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5296" name="Straight Connector 110"/>
          <p:cNvCxnSpPr>
            <a:cxnSpLocks noChangeShapeType="1"/>
          </p:cNvCxnSpPr>
          <p:nvPr/>
        </p:nvCxnSpPr>
        <p:spPr bwMode="auto">
          <a:xfrm>
            <a:off x="370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5297" name="Straight Connector 111"/>
          <p:cNvCxnSpPr>
            <a:cxnSpLocks noChangeShapeType="1"/>
          </p:cNvCxnSpPr>
          <p:nvPr/>
        </p:nvCxnSpPr>
        <p:spPr bwMode="auto">
          <a:xfrm>
            <a:off x="4048125" y="1662121"/>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5298" name="Straight Connector 112"/>
          <p:cNvCxnSpPr>
            <a:cxnSpLocks noChangeShapeType="1"/>
          </p:cNvCxnSpPr>
          <p:nvPr/>
        </p:nvCxnSpPr>
        <p:spPr bwMode="auto">
          <a:xfrm>
            <a:off x="4506913" y="1658943"/>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14" name="Oval 113"/>
          <p:cNvSpPr/>
          <p:nvPr/>
        </p:nvSpPr>
        <p:spPr bwMode="auto">
          <a:xfrm>
            <a:off x="5553085" y="3856041"/>
            <a:ext cx="130175" cy="128587"/>
          </a:xfrm>
          <a:prstGeom prst="ellipse">
            <a:avLst/>
          </a:prstGeom>
          <a:solidFill>
            <a:srgbClr val="000000"/>
          </a:solidFill>
          <a:ln w="12700" cap="flat" cmpd="sng" algn="ctr">
            <a:solidFill>
              <a:srgbClr val="00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115" name="Oval 114"/>
          <p:cNvSpPr/>
          <p:nvPr/>
        </p:nvSpPr>
        <p:spPr bwMode="auto">
          <a:xfrm>
            <a:off x="5565775" y="4343400"/>
            <a:ext cx="128588" cy="128588"/>
          </a:xfrm>
          <a:prstGeom prst="ellipse">
            <a:avLst/>
          </a:prstGeom>
          <a:solidFill>
            <a:srgbClr val="000000"/>
          </a:solidFill>
          <a:ln w="12700" cap="flat" cmpd="sng" algn="ctr">
            <a:solidFill>
              <a:srgbClr val="00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cxnSp>
        <p:nvCxnSpPr>
          <p:cNvPr id="95301" name="Straight Connector 115"/>
          <p:cNvCxnSpPr>
            <a:cxnSpLocks noChangeShapeType="1"/>
          </p:cNvCxnSpPr>
          <p:nvPr/>
        </p:nvCxnSpPr>
        <p:spPr bwMode="auto">
          <a:xfrm>
            <a:off x="5629275"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5302" name="Straight Connector 116"/>
          <p:cNvCxnSpPr>
            <a:cxnSpLocks noChangeShapeType="1"/>
          </p:cNvCxnSpPr>
          <p:nvPr/>
        </p:nvCxnSpPr>
        <p:spPr bwMode="auto">
          <a:xfrm>
            <a:off x="751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18" name="Oval 117"/>
          <p:cNvSpPr/>
          <p:nvPr/>
        </p:nvSpPr>
        <p:spPr bwMode="auto">
          <a:xfrm>
            <a:off x="7440623" y="2586058"/>
            <a:ext cx="130175" cy="128587"/>
          </a:xfrm>
          <a:prstGeom prst="ellipse">
            <a:avLst/>
          </a:prstGeom>
          <a:solidFill>
            <a:srgbClr val="000000"/>
          </a:solidFill>
          <a:ln w="12700" cap="flat" cmpd="sng" algn="ctr">
            <a:solidFill>
              <a:srgbClr val="00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119" name="Oval 118"/>
          <p:cNvSpPr/>
          <p:nvPr/>
        </p:nvSpPr>
        <p:spPr bwMode="auto">
          <a:xfrm>
            <a:off x="7453323" y="3849695"/>
            <a:ext cx="128587" cy="128587"/>
          </a:xfrm>
          <a:prstGeom prst="ellipse">
            <a:avLst/>
          </a:prstGeom>
          <a:solidFill>
            <a:srgbClr val="000000"/>
          </a:solidFill>
          <a:ln w="12700" cap="flat" cmpd="sng" algn="ctr">
            <a:solidFill>
              <a:srgbClr val="00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82" name="Oval 81"/>
          <p:cNvSpPr/>
          <p:nvPr/>
        </p:nvSpPr>
        <p:spPr bwMode="auto">
          <a:xfrm>
            <a:off x="7989898" y="4022725"/>
            <a:ext cx="128587" cy="128588"/>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88" name="Oval 87"/>
          <p:cNvSpPr/>
          <p:nvPr/>
        </p:nvSpPr>
        <p:spPr bwMode="auto">
          <a:xfrm>
            <a:off x="7951788" y="3984625"/>
            <a:ext cx="201612" cy="201613"/>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89" name="Oval 88"/>
          <p:cNvSpPr/>
          <p:nvPr/>
        </p:nvSpPr>
        <p:spPr bwMode="auto">
          <a:xfrm>
            <a:off x="7134235" y="3814763"/>
            <a:ext cx="201613" cy="201612"/>
          </a:xfrm>
          <a:prstGeom prst="ellipse">
            <a:avLst/>
          </a:prstGeom>
          <a:noFill/>
          <a:ln w="12700" cap="flat" cmpd="sng" algn="ctr">
            <a:solidFill>
              <a:srgbClr val="FF0000"/>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95" name="Oval 94"/>
          <p:cNvSpPr/>
          <p:nvPr/>
        </p:nvSpPr>
        <p:spPr bwMode="auto">
          <a:xfrm>
            <a:off x="4403735" y="3824288"/>
            <a:ext cx="201613" cy="201612"/>
          </a:xfrm>
          <a:prstGeom prst="ellipse">
            <a:avLst/>
          </a:prstGeom>
          <a:no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96" name="Oval 95"/>
          <p:cNvSpPr/>
          <p:nvPr/>
        </p:nvSpPr>
        <p:spPr bwMode="auto">
          <a:xfrm>
            <a:off x="4438660" y="3860800"/>
            <a:ext cx="138113" cy="13652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102" name="Oval 101"/>
          <p:cNvSpPr/>
          <p:nvPr/>
        </p:nvSpPr>
        <p:spPr bwMode="auto">
          <a:xfrm>
            <a:off x="3629035" y="3859216"/>
            <a:ext cx="138113" cy="13652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104" name="Oval 103"/>
          <p:cNvSpPr/>
          <p:nvPr/>
        </p:nvSpPr>
        <p:spPr bwMode="auto">
          <a:xfrm>
            <a:off x="3246440" y="3813182"/>
            <a:ext cx="200025" cy="201613"/>
          </a:xfrm>
          <a:prstGeom prst="ellipse">
            <a:avLst/>
          </a:prstGeom>
          <a:no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
        <p:nvSpPr>
          <p:cNvPr id="105" name="Oval 104"/>
          <p:cNvSpPr/>
          <p:nvPr/>
        </p:nvSpPr>
        <p:spPr bwMode="auto">
          <a:xfrm>
            <a:off x="3281373" y="3848100"/>
            <a:ext cx="136525" cy="13811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algn="ctr" defTabSz="912813">
              <a:defRPr/>
            </a:pPr>
            <a:endParaRPr lang="en-US" sz="1200" b="1">
              <a:solidFill>
                <a:srgbClr val="000000"/>
              </a:solidFill>
              <a:latin typeface="Arial" pitchFamily="-65" charset="0"/>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685800" y="50811"/>
            <a:ext cx="7772400" cy="1143000"/>
          </a:xfrm>
        </p:spPr>
        <p:txBody>
          <a:bodyPr/>
          <a:lstStyle/>
          <a:p>
            <a:pPr defTabSz="907350">
              <a:defRPr/>
            </a:pPr>
            <a:r>
              <a:rPr lang="en-US" sz="2400" dirty="0" smtClean="0">
                <a:solidFill>
                  <a:schemeClr val="bg1">
                    <a:lumMod val="65000"/>
                  </a:schemeClr>
                </a:solidFill>
              </a:rPr>
              <a:t>Personal Genomics:</a:t>
            </a:r>
            <a:br>
              <a:rPr lang="en-US" sz="2400" dirty="0" smtClean="0">
                <a:solidFill>
                  <a:schemeClr val="bg1">
                    <a:lumMod val="65000"/>
                  </a:schemeClr>
                </a:solidFill>
              </a:rPr>
            </a:br>
            <a:r>
              <a:rPr lang="en-US" sz="2400" dirty="0" smtClean="0">
                <a:solidFill>
                  <a:schemeClr val="bg1">
                    <a:lumMod val="65000"/>
                  </a:schemeClr>
                </a:solidFill>
              </a:rPr>
              <a:t>Prioritizing High-impact Rare &amp; Somatic Variants </a:t>
            </a:r>
            <a:endParaRPr lang="en-US" sz="4000" dirty="0">
              <a:solidFill>
                <a:schemeClr val="bg1">
                  <a:lumMod val="65000"/>
                </a:schemeClr>
              </a:solidFill>
            </a:endParaRPr>
          </a:p>
        </p:txBody>
      </p:sp>
      <p:sp>
        <p:nvSpPr>
          <p:cNvPr id="97283" name="Content Placeholder 3"/>
          <p:cNvSpPr>
            <a:spLocks noGrp="1"/>
          </p:cNvSpPr>
          <p:nvPr>
            <p:ph sz="half" idx="1"/>
            <p:custDataLst>
              <p:tags r:id="rId4"/>
            </p:custDataLst>
          </p:nvPr>
        </p:nvSpPr>
        <p:spPr>
          <a:xfrm>
            <a:off x="186274" y="1185435"/>
            <a:ext cx="3471325" cy="4638675"/>
          </a:xfrm>
        </p:spPr>
        <p:txBody>
          <a:bodyPr/>
          <a:lstStyle/>
          <a:p>
            <a:r>
              <a:rPr lang="en-US" sz="2000" b="1" dirty="0" smtClean="0">
                <a:solidFill>
                  <a:schemeClr val="bg1"/>
                </a:solidFill>
                <a:latin typeface="Arial" charset="0"/>
                <a:ea typeface="ＭＳ Ｐゴシック" charset="0"/>
                <a:cs typeface="ＭＳ Ｐゴシック" charset="0"/>
              </a:rPr>
              <a:t>Introduction: the landscape of variants in personal genomes</a:t>
            </a:r>
            <a:r>
              <a:rPr lang="en-US" sz="1400" b="1" dirty="0" smtClean="0">
                <a:solidFill>
                  <a:schemeClr val="bg1"/>
                </a:solidFill>
                <a:latin typeface="Arial" charset="0"/>
                <a:ea typeface="ＭＳ Ｐゴシック" charset="0"/>
                <a:cs typeface="ＭＳ Ｐゴシック" charset="0"/>
              </a:rPr>
              <a:t>  </a:t>
            </a:r>
          </a:p>
          <a:p>
            <a:r>
              <a:rPr lang="en-US" sz="2000" b="1" dirty="0">
                <a:solidFill>
                  <a:schemeClr val="bg1"/>
                </a:solidFill>
                <a:latin typeface="Arial" charset="0"/>
                <a:ea typeface="ＭＳ Ｐゴシック" charset="0"/>
                <a:cs typeface="ＭＳ Ｐゴシック" charset="0"/>
              </a:rPr>
              <a:t>Characterizing Rare Variants in Coding Regions</a:t>
            </a:r>
          </a:p>
          <a:p>
            <a:pPr lvl="1"/>
            <a:r>
              <a:rPr lang="en-US" sz="1800" b="1" dirty="0">
                <a:solidFill>
                  <a:srgbClr val="FF6600"/>
                </a:solidFill>
                <a:latin typeface="Arial" charset="0"/>
                <a:ea typeface="ＭＳ Ｐゴシック" charset="0"/>
                <a:cs typeface="ＭＳ Ｐゴシック" charset="0"/>
              </a:rPr>
              <a:t>Identifying with </a:t>
            </a:r>
            <a:r>
              <a:rPr lang="en-US" sz="1800" b="1" dirty="0" smtClean="0">
                <a:solidFill>
                  <a:srgbClr val="FF6600"/>
                </a:solidFill>
                <a:latin typeface="Arial" charset="0"/>
                <a:ea typeface="ＭＳ Ｐゴシック" charset="0"/>
                <a:cs typeface="ＭＳ Ｐゴシック" charset="0"/>
              </a:rPr>
              <a:t>STRESS</a:t>
            </a:r>
            <a:br>
              <a:rPr lang="en-US" sz="1800" b="1" dirty="0" smtClean="0">
                <a:solidFill>
                  <a:srgbClr val="FF6600"/>
                </a:solidFill>
                <a:latin typeface="Arial" charset="0"/>
                <a:ea typeface="ＭＳ Ｐゴシック" charset="0"/>
                <a:cs typeface="ＭＳ Ｐゴシック" charset="0"/>
              </a:rPr>
            </a:br>
            <a:r>
              <a:rPr lang="en-US" sz="1800" b="1" u="sng" dirty="0" smtClean="0">
                <a:solidFill>
                  <a:srgbClr val="FF6600"/>
                </a:solidFill>
                <a:latin typeface="Arial" charset="0"/>
                <a:ea typeface="ＭＳ Ｐゴシック" charset="0"/>
                <a:cs typeface="ＭＳ Ｐゴシック" charset="0"/>
              </a:rPr>
              <a:t>cryptic allosteric sites</a:t>
            </a:r>
            <a:r>
              <a:rPr lang="en-US" sz="1800" b="1" dirty="0" smtClean="0">
                <a:solidFill>
                  <a:srgbClr val="FF6600"/>
                </a:solidFill>
                <a:latin typeface="Arial" charset="0"/>
                <a:ea typeface="ＭＳ Ｐゴシック" charset="0"/>
                <a:cs typeface="ＭＳ Ｐゴシック" charset="0"/>
              </a:rPr>
              <a:t> </a:t>
            </a:r>
          </a:p>
          <a:p>
            <a:pPr lvl="2"/>
            <a:r>
              <a:rPr lang="en-US" sz="1400" dirty="0">
                <a:solidFill>
                  <a:schemeClr val="bg1"/>
                </a:solidFill>
                <a:latin typeface="Arial" charset="0"/>
                <a:ea typeface="ＭＳ Ｐゴシック" charset="0"/>
              </a:rPr>
              <a:t>O</a:t>
            </a:r>
            <a:r>
              <a:rPr lang="en-US" sz="1400" dirty="0" smtClean="0">
                <a:solidFill>
                  <a:schemeClr val="bg1"/>
                </a:solidFill>
                <a:latin typeface="Arial" charset="0"/>
                <a:ea typeface="ＭＳ Ｐゴシック" charset="0"/>
              </a:rPr>
              <a:t>n </a:t>
            </a:r>
            <a:r>
              <a:rPr lang="en-US" sz="1400" dirty="0">
                <a:solidFill>
                  <a:schemeClr val="bg1"/>
                </a:solidFill>
                <a:latin typeface="Arial" charset="0"/>
                <a:ea typeface="ＭＳ Ｐゴシック" charset="0"/>
              </a:rPr>
              <a:t>surface &amp; in interior bottlenecks </a:t>
            </a:r>
          </a:p>
          <a:p>
            <a:r>
              <a:rPr lang="en-US" sz="2000" b="1" dirty="0">
                <a:solidFill>
                  <a:schemeClr val="bg1"/>
                </a:solidFill>
                <a:latin typeface="Arial" charset="0"/>
                <a:ea typeface="ＭＳ Ｐゴシック" charset="0"/>
                <a:cs typeface="ＭＳ Ｐゴシック" charset="0"/>
              </a:rPr>
              <a:t>Non-coding Variants #</a:t>
            </a:r>
            <a:r>
              <a:rPr lang="en-US" sz="2000" b="1" dirty="0" smtClean="0">
                <a:solidFill>
                  <a:schemeClr val="bg1"/>
                </a:solidFill>
                <a:latin typeface="Arial" charset="0"/>
                <a:ea typeface="ＭＳ Ｐゴシック" charset="0"/>
                <a:cs typeface="ＭＳ Ｐゴシック" charset="0"/>
              </a:rPr>
              <a:t>1: </a:t>
            </a:r>
            <a:r>
              <a:rPr lang="en-US" sz="1800" b="1" dirty="0" smtClean="0">
                <a:solidFill>
                  <a:srgbClr val="FF6600"/>
                </a:solidFill>
                <a:latin typeface="Arial" charset="0"/>
                <a:ea typeface="ＭＳ Ｐゴシック" charset="0"/>
                <a:cs typeface="ＭＳ Ｐゴシック" charset="0"/>
              </a:rPr>
              <a:t>Prioritizing </a:t>
            </a:r>
            <a:r>
              <a:rPr lang="en-US" sz="1800" b="1" dirty="0">
                <a:solidFill>
                  <a:srgbClr val="FF6600"/>
                </a:solidFill>
                <a:latin typeface="Arial" charset="0"/>
                <a:ea typeface="ＭＳ Ｐゴシック" charset="0"/>
                <a:cs typeface="ＭＳ Ｐゴシック" charset="0"/>
              </a:rPr>
              <a:t>rare variants </a:t>
            </a:r>
            <a:r>
              <a:rPr lang="en-US" sz="1800" b="1" dirty="0" smtClean="0">
                <a:solidFill>
                  <a:srgbClr val="FF6600"/>
                </a:solidFill>
                <a:latin typeface="Arial" charset="0"/>
                <a:ea typeface="ＭＳ Ｐゴシック" charset="0"/>
                <a:cs typeface="ＭＳ Ｐゴシック" charset="0"/>
              </a:rPr>
              <a:t>with </a:t>
            </a:r>
            <a:r>
              <a:rPr lang="en-US" sz="1800" b="1" dirty="0">
                <a:solidFill>
                  <a:srgbClr val="FF6600"/>
                </a:solidFill>
                <a:latin typeface="Arial" charset="0"/>
                <a:ea typeface="ＭＳ Ｐゴシック" charset="0"/>
                <a:cs typeface="ＭＳ Ｐゴシック" charset="0"/>
              </a:rPr>
              <a:t>“</a:t>
            </a:r>
            <a:r>
              <a:rPr lang="en-US" sz="1800" b="1" u="sng" dirty="0" smtClean="0">
                <a:solidFill>
                  <a:srgbClr val="FF6600"/>
                </a:solidFill>
                <a:latin typeface="Arial" charset="0"/>
                <a:ea typeface="ＭＳ Ｐゴシック" charset="0"/>
                <a:cs typeface="ＭＳ Ｐゴシック" charset="0"/>
              </a:rPr>
              <a:t>sensitive sites</a:t>
            </a:r>
            <a:r>
              <a:rPr lang="en-US" sz="1800" b="1" dirty="0" smtClean="0">
                <a:solidFill>
                  <a:srgbClr val="FF6600"/>
                </a:solidFill>
                <a:latin typeface="Arial" charset="0"/>
                <a:ea typeface="ＭＳ Ｐゴシック" charset="0"/>
                <a:cs typeface="ＭＳ Ｐゴシック" charset="0"/>
              </a:rPr>
              <a:t>”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t>
            </a:r>
            <a:r>
              <a:rPr lang="en-US" sz="1800" b="1" dirty="0">
                <a:solidFill>
                  <a:srgbClr val="FF6600"/>
                </a:solidFill>
                <a:latin typeface="Arial" charset="0"/>
                <a:ea typeface="ＭＳ Ｐゴシック" charset="0"/>
                <a:cs typeface="ＭＳ Ｐゴシック" charset="0"/>
              </a:rPr>
              <a:t>human-conserved) </a:t>
            </a:r>
          </a:p>
        </p:txBody>
      </p:sp>
      <p:sp>
        <p:nvSpPr>
          <p:cNvPr id="2" name="Content Placeholder 1"/>
          <p:cNvSpPr>
            <a:spLocks noGrp="1"/>
          </p:cNvSpPr>
          <p:nvPr>
            <p:ph sz="half" idx="2"/>
          </p:nvPr>
        </p:nvSpPr>
        <p:spPr>
          <a:xfrm>
            <a:off x="3793067" y="1185435"/>
            <a:ext cx="5147725" cy="4638675"/>
          </a:xfrm>
        </p:spPr>
        <p:txBody>
          <a:bodyPr/>
          <a:lstStyle/>
          <a:p>
            <a:r>
              <a:rPr lang="en-US" sz="2000" b="1" dirty="0">
                <a:solidFill>
                  <a:schemeClr val="bg1"/>
                </a:solidFill>
                <a:latin typeface="Arial" charset="0"/>
                <a:ea typeface="ＭＳ Ｐゴシック" charset="0"/>
                <a:cs typeface="ＭＳ Ｐゴシック" charset="0"/>
              </a:rPr>
              <a:t>Non-coding Variants #</a:t>
            </a:r>
            <a:r>
              <a:rPr lang="en-US" sz="2000" b="1" dirty="0" smtClean="0">
                <a:solidFill>
                  <a:schemeClr val="bg1"/>
                </a:solidFill>
                <a:latin typeface="Arial" charset="0"/>
                <a:ea typeface="ＭＳ Ｐゴシック" charset="0"/>
                <a:cs typeface="ＭＳ Ｐゴシック" charset="0"/>
              </a:rPr>
              <a:t>2: </a:t>
            </a:r>
            <a:br>
              <a:rPr lang="en-US" sz="2000" b="1" dirty="0" smtClean="0">
                <a:solidFill>
                  <a:schemeClr val="bg1"/>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Prioritizing </a:t>
            </a:r>
            <a:r>
              <a:rPr lang="en-US" sz="1800" b="1" dirty="0">
                <a:solidFill>
                  <a:srgbClr val="FF6600"/>
                </a:solidFill>
                <a:latin typeface="Arial" charset="0"/>
                <a:ea typeface="ＭＳ Ｐゴシック" charset="0"/>
                <a:cs typeface="ＭＳ Ｐゴシック" charset="0"/>
              </a:rPr>
              <a:t>using </a:t>
            </a:r>
            <a:r>
              <a:rPr lang="en-US" sz="1800" b="1" dirty="0" err="1" smtClean="0">
                <a:solidFill>
                  <a:srgbClr val="FF6600"/>
                </a:solidFill>
                <a:latin typeface="Arial" charset="0"/>
                <a:ea typeface="ＭＳ Ｐゴシック" charset="0"/>
                <a:cs typeface="ＭＳ Ｐゴシック" charset="0"/>
              </a:rPr>
              <a:t>AlleleDB</a:t>
            </a:r>
            <a:r>
              <a:rPr lang="en-US" sz="1800" b="1" dirty="0" smtClean="0">
                <a:solidFill>
                  <a:srgbClr val="FF6600"/>
                </a:solidFill>
                <a:latin typeface="Arial" charset="0"/>
                <a:ea typeface="ＭＳ Ｐゴシック" charset="0"/>
                <a:cs typeface="ＭＳ Ｐゴシック" charset="0"/>
              </a:rPr>
              <a:t>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in </a:t>
            </a:r>
            <a:r>
              <a:rPr lang="en-US" sz="1800" b="1" dirty="0">
                <a:solidFill>
                  <a:srgbClr val="FF6600"/>
                </a:solidFill>
                <a:latin typeface="Arial" charset="0"/>
                <a:ea typeface="ＭＳ Ｐゴシック" charset="0"/>
                <a:cs typeface="ＭＳ Ｐゴシック" charset="0"/>
              </a:rPr>
              <a:t>terms of </a:t>
            </a:r>
            <a:r>
              <a:rPr lang="en-US" sz="1800" b="1" u="sng" dirty="0">
                <a:solidFill>
                  <a:srgbClr val="FF6600"/>
                </a:solidFill>
                <a:latin typeface="Arial" charset="0"/>
                <a:ea typeface="ＭＳ Ｐゴシック" charset="0"/>
                <a:cs typeface="ＭＳ Ｐゴシック" charset="0"/>
              </a:rPr>
              <a:t>allelic elements</a:t>
            </a:r>
            <a:r>
              <a:rPr lang="en-US" sz="1800" b="1" dirty="0">
                <a:solidFill>
                  <a:srgbClr val="FF6600"/>
                </a:solidFill>
                <a:latin typeface="Arial" charset="0"/>
                <a:ea typeface="ＭＳ Ｐゴシック" charset="0"/>
                <a:cs typeface="ＭＳ Ｐゴシック" charset="0"/>
              </a:rPr>
              <a:t> </a:t>
            </a:r>
          </a:p>
          <a:p>
            <a:pPr lvl="1"/>
            <a:r>
              <a:rPr lang="en-US" sz="1800" dirty="0">
                <a:solidFill>
                  <a:schemeClr val="bg1"/>
                </a:solidFill>
                <a:latin typeface="Arial" charset="0"/>
                <a:ea typeface="ＭＳ Ｐゴシック" charset="0"/>
              </a:rPr>
              <a:t>Having observed difference in molecular activity in many </a:t>
            </a:r>
            <a:r>
              <a:rPr lang="en-US" sz="1800" dirty="0" smtClean="0">
                <a:solidFill>
                  <a:schemeClr val="bg1"/>
                </a:solidFill>
                <a:latin typeface="Arial" charset="0"/>
                <a:ea typeface="ＭＳ Ｐゴシック" charset="0"/>
              </a:rPr>
              <a:t>contexts</a:t>
            </a:r>
          </a:p>
          <a:p>
            <a:pPr lvl="1"/>
            <a:r>
              <a:rPr lang="en-US" sz="1800" b="1" dirty="0">
                <a:solidFill>
                  <a:srgbClr val="FF6600"/>
                </a:solidFill>
                <a:latin typeface="Arial" charset="0"/>
                <a:ea typeface="ＭＳ Ｐゴシック" charset="0"/>
                <a:cs typeface="ＭＳ Ｐゴシック" charset="0"/>
              </a:rPr>
              <a:t>Key technical Issue: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Need </a:t>
            </a:r>
            <a:r>
              <a:rPr lang="en-US" sz="1800" b="1" dirty="0">
                <a:solidFill>
                  <a:srgbClr val="FF6600"/>
                </a:solidFill>
                <a:latin typeface="Arial" charset="0"/>
                <a:ea typeface="ＭＳ Ｐゴシック" charset="0"/>
                <a:cs typeface="ＭＳ Ｐゴシック" charset="0"/>
              </a:rPr>
              <a:t>to build </a:t>
            </a:r>
            <a:r>
              <a:rPr lang="en-US" sz="1800" b="1" u="sng" dirty="0">
                <a:solidFill>
                  <a:srgbClr val="FF6600"/>
                </a:solidFill>
                <a:latin typeface="Arial" charset="0"/>
                <a:ea typeface="ＭＳ Ｐゴシック" charset="0"/>
                <a:cs typeface="ＭＳ Ｐゴシック" charset="0"/>
              </a:rPr>
              <a:t>personal genomes</a:t>
            </a:r>
          </a:p>
          <a:p>
            <a:pPr lvl="2"/>
            <a:r>
              <a:rPr lang="en-US" sz="1400" dirty="0" smtClean="0">
                <a:solidFill>
                  <a:schemeClr val="bg1"/>
                </a:solidFill>
                <a:latin typeface="Arial" charset="0"/>
                <a:ea typeface="ＭＳ Ｐゴシック" charset="0"/>
              </a:rPr>
              <a:t>Assessing their quality via read mapping</a:t>
            </a:r>
            <a:endParaRPr lang="en-US" sz="1400" dirty="0">
              <a:solidFill>
                <a:schemeClr val="bg1"/>
              </a:solidFill>
              <a:latin typeface="Arial" charset="0"/>
              <a:ea typeface="ＭＳ Ｐゴシック" charset="0"/>
            </a:endParaRPr>
          </a:p>
          <a:p>
            <a:r>
              <a:rPr lang="en-US" sz="2000" b="1" dirty="0">
                <a:solidFill>
                  <a:schemeClr val="bg1"/>
                </a:solidFill>
                <a:latin typeface="Arial" charset="0"/>
                <a:ea typeface="ＭＳ Ｐゴシック" charset="0"/>
                <a:cs typeface="ＭＳ Ｐゴシック" charset="0"/>
              </a:rPr>
              <a:t>Putting it together </a:t>
            </a:r>
            <a:r>
              <a:rPr lang="en-US" sz="2000" b="1" dirty="0" smtClean="0">
                <a:solidFill>
                  <a:schemeClr val="bg1"/>
                </a:solidFill>
                <a:latin typeface="Arial" charset="0"/>
                <a:ea typeface="ＭＳ Ｐゴシック" charset="0"/>
                <a:cs typeface="ＭＳ Ｐゴシック" charset="0"/>
              </a:rPr>
              <a:t>in workflows</a:t>
            </a:r>
            <a:endParaRPr lang="en-US" sz="2000" b="1" dirty="0">
              <a:solidFill>
                <a:schemeClr val="bg1"/>
              </a:solidFill>
              <a:latin typeface="Arial" charset="0"/>
              <a:ea typeface="ＭＳ Ｐゴシック" charset="0"/>
              <a:cs typeface="ＭＳ Ｐゴシック" charset="0"/>
            </a:endParaRPr>
          </a:p>
          <a:p>
            <a:pPr lvl="1"/>
            <a:r>
              <a:rPr lang="en-US" sz="1800" b="1" u="sng" dirty="0" smtClean="0">
                <a:solidFill>
                  <a:srgbClr val="FF6600"/>
                </a:solidFill>
                <a:latin typeface="Arial" charset="0"/>
                <a:ea typeface="ＭＳ Ｐゴシック" charset="0"/>
                <a:cs typeface="ＭＳ Ｐゴシック" charset="0"/>
              </a:rPr>
              <a:t>Integrating evidence</a:t>
            </a:r>
            <a:r>
              <a:rPr lang="en-US" sz="1800" b="1" dirty="0" smtClean="0">
                <a:solidFill>
                  <a:srgbClr val="FF6600"/>
                </a:solidFill>
                <a:latin typeface="Arial" charset="0"/>
                <a:ea typeface="ＭＳ Ｐゴシック" charset="0"/>
                <a:cs typeface="ＭＳ Ｐゴシック" charset="0"/>
              </a:rPr>
              <a:t> </a:t>
            </a:r>
            <a:r>
              <a:rPr lang="en-US" sz="1800" b="1" dirty="0">
                <a:solidFill>
                  <a:srgbClr val="FF6600"/>
                </a:solidFill>
                <a:latin typeface="Arial" charset="0"/>
                <a:ea typeface="ＭＳ Ｐゴシック" charset="0"/>
                <a:cs typeface="ＭＳ Ｐゴシック" charset="0"/>
              </a:rPr>
              <a:t>on non-coding </a:t>
            </a:r>
            <a:r>
              <a:rPr lang="en-US" sz="1800" b="1" dirty="0" smtClean="0">
                <a:solidFill>
                  <a:srgbClr val="FF6600"/>
                </a:solidFill>
                <a:latin typeface="Arial" charset="0"/>
                <a:ea typeface="ＭＳ Ｐゴシック" charset="0"/>
                <a:cs typeface="ＭＳ Ｐゴシック" charset="0"/>
              </a:rPr>
              <a:t>variants with </a:t>
            </a:r>
            <a:r>
              <a:rPr lang="en-US" sz="1800" b="1" dirty="0" err="1" smtClean="0">
                <a:solidFill>
                  <a:srgbClr val="FF6600"/>
                </a:solidFill>
                <a:latin typeface="Arial" charset="0"/>
                <a:ea typeface="ＭＳ Ｐゴシック" charset="0"/>
                <a:cs typeface="ＭＳ Ｐゴシック" charset="0"/>
              </a:rPr>
              <a:t>FunSeq</a:t>
            </a:r>
            <a:endParaRPr lang="en-US" sz="1800" b="1" dirty="0">
              <a:solidFill>
                <a:srgbClr val="FF6600"/>
              </a:solidFill>
              <a:latin typeface="Arial" charset="0"/>
              <a:ea typeface="ＭＳ Ｐゴシック" charset="0"/>
              <a:cs typeface="ＭＳ Ｐゴシック" charset="0"/>
            </a:endParaRPr>
          </a:p>
          <a:p>
            <a:pPr lvl="2"/>
            <a:r>
              <a:rPr lang="en-US" sz="1400" dirty="0">
                <a:solidFill>
                  <a:schemeClr val="bg1"/>
                </a:solidFill>
                <a:latin typeface="Arial" charset="0"/>
                <a:ea typeface="ＭＳ Ｐゴシック" charset="0"/>
              </a:rPr>
              <a:t>Systematically weighting all the features</a:t>
            </a:r>
          </a:p>
          <a:p>
            <a:pPr lvl="2"/>
            <a:r>
              <a:rPr lang="en-US" sz="1400" dirty="0">
                <a:solidFill>
                  <a:schemeClr val="bg1"/>
                </a:solidFill>
                <a:latin typeface="Arial" charset="0"/>
                <a:ea typeface="ＭＳ Ｐゴシック" charset="0"/>
              </a:rPr>
              <a:t>suggesting non-coding drivers</a:t>
            </a:r>
          </a:p>
          <a:p>
            <a:pPr lvl="2"/>
            <a:r>
              <a:rPr lang="en-US" sz="1400" dirty="0" err="1">
                <a:solidFill>
                  <a:schemeClr val="bg1"/>
                </a:solidFill>
                <a:latin typeface="Arial" charset="0"/>
                <a:ea typeface="ＭＳ Ｐゴシック" charset="0"/>
              </a:rPr>
              <a:t>Prioritzing</a:t>
            </a:r>
            <a:r>
              <a:rPr lang="en-US" sz="1400" dirty="0">
                <a:solidFill>
                  <a:schemeClr val="bg1"/>
                </a:solidFill>
                <a:latin typeface="Arial" charset="0"/>
                <a:ea typeface="ＭＳ Ｐゴシック" charset="0"/>
              </a:rPr>
              <a:t> rare </a:t>
            </a:r>
            <a:r>
              <a:rPr lang="en-US" sz="1400" dirty="0" err="1">
                <a:solidFill>
                  <a:schemeClr val="bg1"/>
                </a:solidFill>
                <a:latin typeface="Arial" charset="0"/>
                <a:ea typeface="ＭＳ Ｐゴシック" charset="0"/>
              </a:rPr>
              <a:t>germline</a:t>
            </a:r>
            <a:r>
              <a:rPr lang="en-US" sz="1400" dirty="0">
                <a:solidFill>
                  <a:schemeClr val="bg1"/>
                </a:solidFill>
                <a:latin typeface="Arial" charset="0"/>
                <a:ea typeface="ＭＳ Ｐゴシック" charset="0"/>
              </a:rPr>
              <a:t> variants</a:t>
            </a:r>
          </a:p>
          <a:p>
            <a:pPr lvl="1"/>
            <a:r>
              <a:rPr lang="en-US" sz="1800" b="1" dirty="0">
                <a:solidFill>
                  <a:srgbClr val="FF6600"/>
                </a:solidFill>
                <a:latin typeface="Arial" charset="0"/>
                <a:ea typeface="ＭＳ Ｐゴシック" charset="0"/>
                <a:cs typeface="ＭＳ Ｐゴシック" charset="0"/>
              </a:rPr>
              <a:t>Using Larva to do</a:t>
            </a:r>
            <a:r>
              <a:rPr lang="en-US" sz="1800" b="1" u="sng" dirty="0">
                <a:solidFill>
                  <a:srgbClr val="FF6600"/>
                </a:solidFill>
                <a:latin typeface="Arial" charset="0"/>
                <a:ea typeface="ＭＳ Ｐゴシック" charset="0"/>
                <a:cs typeface="ＭＳ Ｐゴシック" charset="0"/>
              </a:rPr>
              <a:t> burden testing </a:t>
            </a:r>
            <a:r>
              <a:rPr lang="en-US" sz="1800" b="1" dirty="0">
                <a:solidFill>
                  <a:srgbClr val="FF6600"/>
                </a:solidFill>
                <a:latin typeface="Arial" charset="0"/>
                <a:ea typeface="ＭＳ Ｐゴシック" charset="0"/>
                <a:cs typeface="ＭＳ Ｐゴシック" charset="0"/>
              </a:rPr>
              <a:t>on non-coding annotation</a:t>
            </a:r>
          </a:p>
          <a:p>
            <a:pPr lvl="2"/>
            <a:r>
              <a:rPr lang="en-US" sz="1400" dirty="0">
                <a:solidFill>
                  <a:schemeClr val="bg1"/>
                </a:solidFill>
                <a:latin typeface="Arial" charset="0"/>
                <a:ea typeface="ＭＳ Ｐゴシック" charset="0"/>
              </a:rPr>
              <a:t>Need to correct for </a:t>
            </a:r>
            <a:r>
              <a:rPr lang="en-US" sz="1400" dirty="0" smtClean="0">
                <a:solidFill>
                  <a:schemeClr val="bg1"/>
                </a:solidFill>
                <a:latin typeface="Arial" charset="0"/>
                <a:ea typeface="ＭＳ Ｐゴシック" charset="0"/>
              </a:rPr>
              <a:t>over-dispersion </a:t>
            </a:r>
            <a:r>
              <a:rPr lang="en-US" sz="1400" dirty="0">
                <a:solidFill>
                  <a:schemeClr val="bg1"/>
                </a:solidFill>
                <a:latin typeface="Arial" charset="0"/>
                <a:ea typeface="ＭＳ Ｐゴシック" charset="0"/>
              </a:rPr>
              <a:t>in </a:t>
            </a:r>
            <a:r>
              <a:rPr lang="en-US" sz="1400" dirty="0" err="1">
                <a:solidFill>
                  <a:schemeClr val="bg1"/>
                </a:solidFill>
                <a:latin typeface="Arial" charset="0"/>
                <a:ea typeface="ＭＳ Ｐゴシック" charset="0"/>
              </a:rPr>
              <a:t>bionomial</a:t>
            </a:r>
            <a:r>
              <a:rPr lang="en-US" sz="1400" dirty="0">
                <a:solidFill>
                  <a:schemeClr val="bg1"/>
                </a:solidFill>
                <a:latin typeface="Arial" charset="0"/>
                <a:ea typeface="ＭＳ Ｐゴシック" charset="0"/>
              </a:rPr>
              <a:t> </a:t>
            </a:r>
          </a:p>
          <a:p>
            <a:pPr lvl="2"/>
            <a:r>
              <a:rPr lang="en-US" sz="1400" dirty="0" smtClean="0">
                <a:solidFill>
                  <a:schemeClr val="bg1"/>
                </a:solidFill>
                <a:latin typeface="Arial" charset="0"/>
                <a:ea typeface="ＭＳ Ｐゴシック" charset="0"/>
              </a:rPr>
              <a:t>Parameterized </a:t>
            </a:r>
            <a:r>
              <a:rPr lang="en-US" sz="1400" dirty="0">
                <a:solidFill>
                  <a:schemeClr val="bg1"/>
                </a:solidFill>
                <a:latin typeface="Arial" charset="0"/>
                <a:ea typeface="ＭＳ Ｐゴシック" charset="0"/>
              </a:rPr>
              <a:t>according to replication timing </a:t>
            </a:r>
          </a:p>
          <a:p>
            <a:pPr marL="0" indent="0">
              <a:buNone/>
            </a:pPr>
            <a:endParaRPr lang="en-US" dirty="0"/>
          </a:p>
        </p:txBody>
      </p:sp>
    </p:spTree>
    <p:custDataLst>
      <p:tags r:id="rId2"/>
    </p:custDataLst>
    <p:extLst>
      <p:ext uri="{BB962C8B-B14F-4D97-AF65-F5344CB8AC3E}">
        <p14:creationId xmlns:p14="http://schemas.microsoft.com/office/powerpoint/2010/main" val="107621970"/>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5982"/>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685800" y="50811"/>
            <a:ext cx="7772400" cy="1143000"/>
          </a:xfrm>
        </p:spPr>
        <p:txBody>
          <a:bodyPr/>
          <a:lstStyle/>
          <a:p>
            <a:pPr defTabSz="907350">
              <a:defRPr/>
            </a:pPr>
            <a:r>
              <a:rPr lang="en-US" sz="2400" dirty="0" smtClean="0">
                <a:solidFill>
                  <a:schemeClr val="bg1">
                    <a:lumMod val="50000"/>
                  </a:schemeClr>
                </a:solidFill>
              </a:rPr>
              <a:t>Personal Genomics:</a:t>
            </a:r>
            <a:br>
              <a:rPr lang="en-US" sz="2400" dirty="0" smtClean="0">
                <a:solidFill>
                  <a:schemeClr val="bg1">
                    <a:lumMod val="50000"/>
                  </a:schemeClr>
                </a:solidFill>
              </a:rPr>
            </a:br>
            <a:r>
              <a:rPr lang="en-US" sz="2400" dirty="0" smtClean="0">
                <a:solidFill>
                  <a:schemeClr val="bg1">
                    <a:lumMod val="50000"/>
                  </a:schemeClr>
                </a:solidFill>
              </a:rPr>
              <a:t>Prioritizing High-impact Rare &amp; Somatic Variants </a:t>
            </a:r>
            <a:endParaRPr lang="en-US" sz="4000" dirty="0">
              <a:solidFill>
                <a:schemeClr val="bg1">
                  <a:lumMod val="50000"/>
                </a:schemeClr>
              </a:solidFill>
            </a:endParaRPr>
          </a:p>
        </p:txBody>
      </p:sp>
      <p:sp>
        <p:nvSpPr>
          <p:cNvPr id="97283" name="Content Placeholder 3"/>
          <p:cNvSpPr>
            <a:spLocks noGrp="1"/>
          </p:cNvSpPr>
          <p:nvPr>
            <p:ph sz="half" idx="1"/>
            <p:custDataLst>
              <p:tags r:id="rId4"/>
            </p:custDataLst>
          </p:nvPr>
        </p:nvSpPr>
        <p:spPr>
          <a:xfrm>
            <a:off x="186274" y="1185435"/>
            <a:ext cx="3471325" cy="4638675"/>
          </a:xfrm>
        </p:spPr>
        <p:txBody>
          <a:bodyPr/>
          <a:lstStyle/>
          <a:p>
            <a:r>
              <a:rPr lang="en-US" sz="2000" b="1" dirty="0" smtClean="0">
                <a:solidFill>
                  <a:schemeClr val="bg1">
                    <a:lumMod val="50000"/>
                  </a:schemeClr>
                </a:solidFill>
                <a:latin typeface="Arial" charset="0"/>
                <a:ea typeface="ＭＳ Ｐゴシック" charset="0"/>
                <a:cs typeface="ＭＳ Ｐゴシック" charset="0"/>
              </a:rPr>
              <a:t>Introduction: the landscape of variants in personal genomes</a:t>
            </a:r>
            <a:r>
              <a:rPr lang="en-US" sz="1400" b="1" dirty="0" smtClean="0">
                <a:solidFill>
                  <a:schemeClr val="bg1">
                    <a:lumMod val="50000"/>
                  </a:schemeClr>
                </a:solidFill>
                <a:latin typeface="Arial" charset="0"/>
                <a:ea typeface="ＭＳ Ｐゴシック" charset="0"/>
                <a:cs typeface="ＭＳ Ｐゴシック" charset="0"/>
              </a:rPr>
              <a:t>  </a:t>
            </a:r>
          </a:p>
          <a:p>
            <a:r>
              <a:rPr lang="en-US" sz="2000" b="1" dirty="0">
                <a:solidFill>
                  <a:schemeClr val="bg1">
                    <a:lumMod val="50000"/>
                  </a:schemeClr>
                </a:solidFill>
                <a:latin typeface="Arial" charset="0"/>
                <a:ea typeface="ＭＳ Ｐゴシック" charset="0"/>
                <a:cs typeface="ＭＳ Ｐゴシック" charset="0"/>
              </a:rPr>
              <a:t>Characterizing Rare Variants in Coding Regions</a:t>
            </a:r>
          </a:p>
          <a:p>
            <a:pPr lvl="1"/>
            <a:r>
              <a:rPr lang="en-US" sz="1800" b="1" dirty="0">
                <a:solidFill>
                  <a:schemeClr val="bg1">
                    <a:lumMod val="50000"/>
                  </a:schemeClr>
                </a:solidFill>
                <a:latin typeface="Arial" charset="0"/>
                <a:ea typeface="ＭＳ Ｐゴシック" charset="0"/>
                <a:cs typeface="ＭＳ Ｐゴシック" charset="0"/>
              </a:rPr>
              <a:t>Identifying with </a:t>
            </a:r>
            <a:r>
              <a:rPr lang="en-US" sz="1800" b="1" dirty="0" smtClean="0">
                <a:solidFill>
                  <a:schemeClr val="bg1">
                    <a:lumMod val="50000"/>
                  </a:schemeClr>
                </a:solidFill>
                <a:latin typeface="Arial" charset="0"/>
                <a:ea typeface="ＭＳ Ｐゴシック" charset="0"/>
                <a:cs typeface="ＭＳ Ｐゴシック" charset="0"/>
              </a:rPr>
              <a:t>STRESS</a:t>
            </a:r>
            <a:br>
              <a:rPr lang="en-US" sz="1800" b="1" dirty="0" smtClean="0">
                <a:solidFill>
                  <a:schemeClr val="bg1">
                    <a:lumMod val="50000"/>
                  </a:schemeClr>
                </a:solidFill>
                <a:latin typeface="Arial" charset="0"/>
                <a:ea typeface="ＭＳ Ｐゴシック" charset="0"/>
                <a:cs typeface="ＭＳ Ｐゴシック" charset="0"/>
              </a:rPr>
            </a:br>
            <a:r>
              <a:rPr lang="en-US" sz="1800" b="1" u="sng" dirty="0" smtClean="0">
                <a:solidFill>
                  <a:srgbClr val="FFFF00"/>
                </a:solidFill>
                <a:latin typeface="Arial" charset="0"/>
                <a:ea typeface="ＭＳ Ｐゴシック" charset="0"/>
                <a:cs typeface="ＭＳ Ｐゴシック" charset="0"/>
              </a:rPr>
              <a:t>cryptic allosteric sites</a:t>
            </a:r>
            <a:r>
              <a:rPr lang="en-US" sz="1800" b="1" dirty="0" smtClean="0">
                <a:solidFill>
                  <a:schemeClr val="bg1">
                    <a:lumMod val="50000"/>
                  </a:schemeClr>
                </a:solidFill>
                <a:latin typeface="Arial" charset="0"/>
                <a:ea typeface="ＭＳ Ｐゴシック" charset="0"/>
                <a:cs typeface="ＭＳ Ｐゴシック" charset="0"/>
              </a:rPr>
              <a:t> </a:t>
            </a:r>
          </a:p>
          <a:p>
            <a:pPr lvl="2"/>
            <a:r>
              <a:rPr lang="en-US" sz="1400" dirty="0">
                <a:solidFill>
                  <a:schemeClr val="bg1">
                    <a:lumMod val="50000"/>
                  </a:schemeClr>
                </a:solidFill>
                <a:latin typeface="Arial" charset="0"/>
                <a:ea typeface="ＭＳ Ｐゴシック" charset="0"/>
              </a:rPr>
              <a:t>O</a:t>
            </a:r>
            <a:r>
              <a:rPr lang="en-US" sz="1400" dirty="0" smtClean="0">
                <a:solidFill>
                  <a:schemeClr val="bg1">
                    <a:lumMod val="50000"/>
                  </a:schemeClr>
                </a:solidFill>
                <a:latin typeface="Arial" charset="0"/>
                <a:ea typeface="ＭＳ Ｐゴシック" charset="0"/>
              </a:rPr>
              <a:t>n </a:t>
            </a:r>
            <a:r>
              <a:rPr lang="en-US" sz="1400" dirty="0">
                <a:solidFill>
                  <a:schemeClr val="bg1">
                    <a:lumMod val="50000"/>
                  </a:schemeClr>
                </a:solidFill>
                <a:latin typeface="Arial" charset="0"/>
                <a:ea typeface="ＭＳ Ｐゴシック" charset="0"/>
              </a:rPr>
              <a:t>surface &amp; in interior bottlenecks </a:t>
            </a:r>
          </a:p>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1: </a:t>
            </a: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rare variants </a:t>
            </a:r>
            <a:r>
              <a:rPr lang="en-US" sz="1800" b="1" dirty="0" smtClean="0">
                <a:solidFill>
                  <a:schemeClr val="bg1">
                    <a:lumMod val="50000"/>
                  </a:schemeClr>
                </a:solidFill>
                <a:latin typeface="Arial" charset="0"/>
                <a:ea typeface="ＭＳ Ｐゴシック" charset="0"/>
                <a:cs typeface="ＭＳ Ｐゴシック" charset="0"/>
              </a:rPr>
              <a:t>with</a:t>
            </a:r>
            <a:r>
              <a:rPr lang="en-US" sz="1800" b="1" dirty="0" smtClean="0">
                <a:solidFill>
                  <a:srgbClr val="FFFF00"/>
                </a:solidFill>
                <a:latin typeface="Arial" charset="0"/>
                <a:ea typeface="ＭＳ Ｐゴシック" charset="0"/>
                <a:cs typeface="ＭＳ Ｐゴシック" charset="0"/>
              </a:rPr>
              <a:t> </a:t>
            </a:r>
            <a:r>
              <a:rPr lang="en-US" sz="1800" b="1" dirty="0">
                <a:solidFill>
                  <a:srgbClr val="FFFF00"/>
                </a:solidFill>
                <a:latin typeface="Arial" charset="0"/>
                <a:ea typeface="ＭＳ Ｐゴシック" charset="0"/>
                <a:cs typeface="ＭＳ Ｐゴシック" charset="0"/>
              </a:rPr>
              <a:t>“</a:t>
            </a:r>
            <a:r>
              <a:rPr lang="en-US" sz="1800" b="1" u="sng" dirty="0" smtClean="0">
                <a:solidFill>
                  <a:srgbClr val="FFFF00"/>
                </a:solidFill>
                <a:latin typeface="Arial" charset="0"/>
                <a:ea typeface="ＭＳ Ｐゴシック" charset="0"/>
                <a:cs typeface="ＭＳ Ｐゴシック" charset="0"/>
              </a:rPr>
              <a:t>sensitive sites</a:t>
            </a:r>
            <a:r>
              <a:rPr lang="en-US" sz="1800" b="1" dirty="0" smtClean="0">
                <a:solidFill>
                  <a:srgbClr val="FFFF00"/>
                </a:solidFill>
                <a:latin typeface="Arial" charset="0"/>
                <a:ea typeface="ＭＳ Ｐゴシック" charset="0"/>
                <a:cs typeface="ＭＳ Ｐゴシック" charset="0"/>
              </a:rPr>
              <a:t>”</a:t>
            </a:r>
            <a:br>
              <a:rPr lang="en-US" sz="1800" b="1" dirty="0" smtClean="0">
                <a:solidFill>
                  <a:srgbClr val="FFFF00"/>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human-conserved) </a:t>
            </a:r>
          </a:p>
        </p:txBody>
      </p:sp>
      <p:sp>
        <p:nvSpPr>
          <p:cNvPr id="2" name="Content Placeholder 1"/>
          <p:cNvSpPr>
            <a:spLocks noGrp="1"/>
          </p:cNvSpPr>
          <p:nvPr>
            <p:ph sz="half" idx="2"/>
          </p:nvPr>
        </p:nvSpPr>
        <p:spPr>
          <a:xfrm>
            <a:off x="3793067" y="1185435"/>
            <a:ext cx="5147725" cy="4638675"/>
          </a:xfrm>
        </p:spPr>
        <p:txBody>
          <a:bodyPr/>
          <a:lstStyle/>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2: </a:t>
            </a:r>
            <a:br>
              <a:rPr lang="en-US" sz="20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using </a:t>
            </a:r>
            <a:r>
              <a:rPr lang="en-US" sz="1800" b="1" dirty="0" err="1" smtClean="0">
                <a:solidFill>
                  <a:schemeClr val="bg1">
                    <a:lumMod val="50000"/>
                  </a:schemeClr>
                </a:solidFill>
                <a:latin typeface="Arial" charset="0"/>
                <a:ea typeface="ＭＳ Ｐゴシック" charset="0"/>
                <a:cs typeface="ＭＳ Ｐゴシック" charset="0"/>
              </a:rPr>
              <a:t>AlleleDB</a:t>
            </a:r>
            <a:r>
              <a:rPr lang="en-US" sz="1800" b="1" dirty="0" smtClean="0">
                <a:solidFill>
                  <a:schemeClr val="bg1">
                    <a:lumMod val="50000"/>
                  </a:schemeClr>
                </a:solidFill>
                <a:latin typeface="Arial" charset="0"/>
                <a:ea typeface="ＭＳ Ｐゴシック" charset="0"/>
                <a:cs typeface="ＭＳ Ｐゴシック" charset="0"/>
              </a:rPr>
              <a:t> </a:t>
            </a:r>
            <a:br>
              <a:rPr lang="en-US" sz="18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in </a:t>
            </a:r>
            <a:r>
              <a:rPr lang="en-US" sz="1800" b="1" dirty="0">
                <a:solidFill>
                  <a:schemeClr val="bg1">
                    <a:lumMod val="50000"/>
                  </a:schemeClr>
                </a:solidFill>
                <a:latin typeface="Arial" charset="0"/>
                <a:ea typeface="ＭＳ Ｐゴシック" charset="0"/>
                <a:cs typeface="ＭＳ Ｐゴシック" charset="0"/>
              </a:rPr>
              <a:t>terms of </a:t>
            </a:r>
            <a:r>
              <a:rPr lang="en-US" sz="1800" b="1" u="sng" dirty="0">
                <a:solidFill>
                  <a:srgbClr val="FFFF00"/>
                </a:solidFill>
                <a:latin typeface="Arial" charset="0"/>
                <a:ea typeface="ＭＳ Ｐゴシック" charset="0"/>
                <a:cs typeface="ＭＳ Ｐゴシック" charset="0"/>
              </a:rPr>
              <a:t>allelic elements</a:t>
            </a:r>
            <a:r>
              <a:rPr lang="en-US" sz="1800" b="1" dirty="0">
                <a:solidFill>
                  <a:srgbClr val="FFFF00"/>
                </a:solidFill>
                <a:latin typeface="Arial" charset="0"/>
                <a:ea typeface="ＭＳ Ｐゴシック" charset="0"/>
                <a:cs typeface="ＭＳ Ｐゴシック" charset="0"/>
              </a:rPr>
              <a:t> </a:t>
            </a:r>
          </a:p>
          <a:p>
            <a:pPr lvl="1"/>
            <a:r>
              <a:rPr lang="en-US" sz="1800" dirty="0">
                <a:solidFill>
                  <a:schemeClr val="bg1">
                    <a:lumMod val="50000"/>
                  </a:schemeClr>
                </a:solidFill>
                <a:latin typeface="Arial" charset="0"/>
                <a:ea typeface="ＭＳ Ｐゴシック" charset="0"/>
              </a:rPr>
              <a:t>Having observed difference in molecular activity in many </a:t>
            </a:r>
            <a:r>
              <a:rPr lang="en-US" sz="1800" dirty="0" smtClean="0">
                <a:solidFill>
                  <a:schemeClr val="bg1">
                    <a:lumMod val="50000"/>
                  </a:schemeClr>
                </a:solidFill>
                <a:latin typeface="Arial" charset="0"/>
                <a:ea typeface="ＭＳ Ｐゴシック" charset="0"/>
              </a:rPr>
              <a:t>contexts</a:t>
            </a:r>
          </a:p>
          <a:p>
            <a:pPr lvl="1"/>
            <a:r>
              <a:rPr lang="en-US" sz="1800" b="1" u="sng" dirty="0">
                <a:solidFill>
                  <a:schemeClr val="bg1">
                    <a:lumMod val="50000"/>
                  </a:schemeClr>
                </a:solidFill>
                <a:latin typeface="Arial" charset="0"/>
                <a:ea typeface="ＭＳ Ｐゴシック" charset="0"/>
                <a:cs typeface="ＭＳ Ｐゴシック" charset="0"/>
              </a:rPr>
              <a:t>Key technical Issue: </a:t>
            </a:r>
            <a:r>
              <a:rPr lang="en-US" sz="1800" b="1" u="sng" dirty="0" smtClean="0">
                <a:solidFill>
                  <a:schemeClr val="bg1">
                    <a:lumMod val="50000"/>
                  </a:schemeClr>
                </a:solidFill>
                <a:latin typeface="Arial" charset="0"/>
                <a:ea typeface="ＭＳ Ｐゴシック" charset="0"/>
                <a:cs typeface="ＭＳ Ｐゴシック" charset="0"/>
              </a:rPr>
              <a:t/>
            </a:r>
            <a:br>
              <a:rPr lang="en-US" sz="1800" b="1" u="sng" dirty="0" smtClean="0">
                <a:solidFill>
                  <a:schemeClr val="bg1">
                    <a:lumMod val="50000"/>
                  </a:schemeClr>
                </a:solidFill>
                <a:latin typeface="Arial" charset="0"/>
                <a:ea typeface="ＭＳ Ｐゴシック" charset="0"/>
                <a:cs typeface="ＭＳ Ｐゴシック" charset="0"/>
              </a:rPr>
            </a:br>
            <a:r>
              <a:rPr lang="en-US" sz="1800" b="1" u="sng" dirty="0" smtClean="0">
                <a:solidFill>
                  <a:schemeClr val="bg1">
                    <a:lumMod val="50000"/>
                  </a:schemeClr>
                </a:solidFill>
                <a:latin typeface="Arial" charset="0"/>
                <a:ea typeface="ＭＳ Ｐゴシック" charset="0"/>
                <a:cs typeface="ＭＳ Ｐゴシック" charset="0"/>
              </a:rPr>
              <a:t>Need </a:t>
            </a:r>
            <a:r>
              <a:rPr lang="en-US" sz="1800" b="1" u="sng" dirty="0">
                <a:solidFill>
                  <a:schemeClr val="bg1">
                    <a:lumMod val="50000"/>
                  </a:schemeClr>
                </a:solidFill>
                <a:latin typeface="Arial" charset="0"/>
                <a:ea typeface="ＭＳ Ｐゴシック" charset="0"/>
                <a:cs typeface="ＭＳ Ｐゴシック" charset="0"/>
              </a:rPr>
              <a:t>to build </a:t>
            </a:r>
            <a:r>
              <a:rPr lang="en-US" sz="1800" b="1" u="sng" dirty="0">
                <a:solidFill>
                  <a:srgbClr val="FFFF00"/>
                </a:solidFill>
                <a:latin typeface="Arial" charset="0"/>
                <a:ea typeface="ＭＳ Ｐゴシック" charset="0"/>
                <a:cs typeface="ＭＳ Ｐゴシック" charset="0"/>
              </a:rPr>
              <a:t>personal genomes</a:t>
            </a:r>
          </a:p>
          <a:p>
            <a:pPr lvl="2"/>
            <a:r>
              <a:rPr lang="en-US" sz="1400" dirty="0" smtClean="0">
                <a:solidFill>
                  <a:schemeClr val="bg1">
                    <a:lumMod val="50000"/>
                  </a:schemeClr>
                </a:solidFill>
                <a:latin typeface="Arial" charset="0"/>
                <a:ea typeface="ＭＳ Ｐゴシック" charset="0"/>
              </a:rPr>
              <a:t>Assessing their quality via read mapping</a:t>
            </a:r>
            <a:endParaRPr lang="en-US" sz="1400" dirty="0">
              <a:solidFill>
                <a:schemeClr val="bg1">
                  <a:lumMod val="50000"/>
                </a:schemeClr>
              </a:solidFill>
              <a:latin typeface="Arial" charset="0"/>
              <a:ea typeface="ＭＳ Ｐゴシック" charset="0"/>
            </a:endParaRPr>
          </a:p>
          <a:p>
            <a:r>
              <a:rPr lang="en-US" sz="2000" b="1" dirty="0">
                <a:solidFill>
                  <a:schemeClr val="bg1">
                    <a:lumMod val="50000"/>
                  </a:schemeClr>
                </a:solidFill>
                <a:latin typeface="Arial" charset="0"/>
                <a:ea typeface="ＭＳ Ｐゴシック" charset="0"/>
                <a:cs typeface="ＭＳ Ｐゴシック" charset="0"/>
              </a:rPr>
              <a:t>Putting it together </a:t>
            </a:r>
            <a:r>
              <a:rPr lang="en-US" sz="2000" b="1" dirty="0" smtClean="0">
                <a:solidFill>
                  <a:schemeClr val="bg1">
                    <a:lumMod val="50000"/>
                  </a:schemeClr>
                </a:solidFill>
                <a:latin typeface="Arial" charset="0"/>
                <a:ea typeface="ＭＳ Ｐゴシック" charset="0"/>
                <a:cs typeface="ＭＳ Ｐゴシック" charset="0"/>
              </a:rPr>
              <a:t>in workflows</a:t>
            </a:r>
            <a:endParaRPr lang="en-US" sz="2000" b="1" dirty="0">
              <a:solidFill>
                <a:schemeClr val="bg1">
                  <a:lumMod val="50000"/>
                </a:schemeClr>
              </a:solidFill>
              <a:latin typeface="Arial" charset="0"/>
              <a:ea typeface="ＭＳ Ｐゴシック" charset="0"/>
              <a:cs typeface="ＭＳ Ｐゴシック" charset="0"/>
            </a:endParaRPr>
          </a:p>
          <a:p>
            <a:pPr lvl="1"/>
            <a:r>
              <a:rPr lang="en-US" sz="1800" b="1" u="sng" dirty="0" smtClean="0">
                <a:solidFill>
                  <a:srgbClr val="FFFF00"/>
                </a:solidFill>
                <a:latin typeface="Arial" charset="0"/>
                <a:ea typeface="ＭＳ Ｐゴシック" charset="0"/>
                <a:cs typeface="ＭＳ Ｐゴシック" charset="0"/>
              </a:rPr>
              <a:t>Integrating evidence</a:t>
            </a: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t>
            </a:r>
            <a:r>
              <a:rPr lang="en-US" sz="1800" b="1" dirty="0" smtClean="0">
                <a:solidFill>
                  <a:schemeClr val="bg1">
                    <a:lumMod val="50000"/>
                  </a:schemeClr>
                </a:solidFill>
                <a:latin typeface="Arial" charset="0"/>
                <a:ea typeface="ＭＳ Ｐゴシック" charset="0"/>
                <a:cs typeface="ＭＳ Ｐゴシック" charset="0"/>
              </a:rPr>
              <a:t>variants with </a:t>
            </a:r>
            <a:r>
              <a:rPr lang="en-US" sz="1800" b="1" dirty="0" err="1" smtClean="0">
                <a:solidFill>
                  <a:schemeClr val="bg1">
                    <a:lumMod val="50000"/>
                  </a:schemeClr>
                </a:solidFill>
                <a:latin typeface="Arial" charset="0"/>
                <a:ea typeface="ＭＳ Ｐゴシック" charset="0"/>
                <a:cs typeface="ＭＳ Ｐゴシック" charset="0"/>
              </a:rPr>
              <a:t>FunSeq</a:t>
            </a:r>
            <a:endParaRPr lang="en-US" sz="1800" b="1" dirty="0">
              <a:solidFill>
                <a:schemeClr val="bg1">
                  <a:lumMod val="50000"/>
                </a:schemeClr>
              </a:solidFill>
              <a:latin typeface="Arial" charset="0"/>
              <a:ea typeface="ＭＳ Ｐゴシック" charset="0"/>
              <a:cs typeface="ＭＳ Ｐゴシック" charset="0"/>
            </a:endParaRPr>
          </a:p>
          <a:p>
            <a:pPr lvl="2"/>
            <a:r>
              <a:rPr lang="en-US" sz="1400" dirty="0">
                <a:solidFill>
                  <a:schemeClr val="bg1">
                    <a:lumMod val="50000"/>
                  </a:schemeClr>
                </a:solidFill>
                <a:latin typeface="Arial" charset="0"/>
                <a:ea typeface="ＭＳ Ｐゴシック" charset="0"/>
              </a:rPr>
              <a:t>Systematically weighting all the features</a:t>
            </a:r>
          </a:p>
          <a:p>
            <a:pPr lvl="2"/>
            <a:r>
              <a:rPr lang="en-US" sz="1400" dirty="0">
                <a:solidFill>
                  <a:schemeClr val="bg1">
                    <a:lumMod val="50000"/>
                  </a:schemeClr>
                </a:solidFill>
                <a:latin typeface="Arial" charset="0"/>
                <a:ea typeface="ＭＳ Ｐゴシック" charset="0"/>
              </a:rPr>
              <a:t>suggesting non-coding drivers</a:t>
            </a:r>
          </a:p>
          <a:p>
            <a:pPr lvl="2"/>
            <a:r>
              <a:rPr lang="en-US" sz="1400" dirty="0" err="1">
                <a:solidFill>
                  <a:schemeClr val="bg1">
                    <a:lumMod val="50000"/>
                  </a:schemeClr>
                </a:solidFill>
                <a:latin typeface="Arial" charset="0"/>
                <a:ea typeface="ＭＳ Ｐゴシック" charset="0"/>
              </a:rPr>
              <a:t>Prioritzing</a:t>
            </a:r>
            <a:r>
              <a:rPr lang="en-US" sz="1400" dirty="0">
                <a:solidFill>
                  <a:schemeClr val="bg1">
                    <a:lumMod val="50000"/>
                  </a:schemeClr>
                </a:solidFill>
                <a:latin typeface="Arial" charset="0"/>
                <a:ea typeface="ＭＳ Ｐゴシック" charset="0"/>
              </a:rPr>
              <a:t> rare </a:t>
            </a:r>
            <a:r>
              <a:rPr lang="en-US" sz="1400" dirty="0" err="1">
                <a:solidFill>
                  <a:schemeClr val="bg1">
                    <a:lumMod val="50000"/>
                  </a:schemeClr>
                </a:solidFill>
                <a:latin typeface="Arial" charset="0"/>
                <a:ea typeface="ＭＳ Ｐゴシック" charset="0"/>
              </a:rPr>
              <a:t>germline</a:t>
            </a:r>
            <a:r>
              <a:rPr lang="en-US" sz="1400" dirty="0">
                <a:solidFill>
                  <a:schemeClr val="bg1">
                    <a:lumMod val="50000"/>
                  </a:schemeClr>
                </a:solidFill>
                <a:latin typeface="Arial" charset="0"/>
                <a:ea typeface="ＭＳ Ｐゴシック" charset="0"/>
              </a:rPr>
              <a:t> variants</a:t>
            </a:r>
          </a:p>
          <a:p>
            <a:pPr lvl="1"/>
            <a:r>
              <a:rPr lang="en-US" sz="1800" b="1" dirty="0">
                <a:solidFill>
                  <a:schemeClr val="bg1">
                    <a:lumMod val="50000"/>
                  </a:schemeClr>
                </a:solidFill>
                <a:latin typeface="Arial" charset="0"/>
                <a:ea typeface="ＭＳ Ｐゴシック" charset="0"/>
                <a:cs typeface="ＭＳ Ｐゴシック" charset="0"/>
              </a:rPr>
              <a:t>Using Larva to do</a:t>
            </a:r>
            <a:r>
              <a:rPr lang="en-US" sz="1800" b="1" u="sng" dirty="0">
                <a:solidFill>
                  <a:schemeClr val="bg1">
                    <a:lumMod val="50000"/>
                  </a:schemeClr>
                </a:solidFill>
                <a:latin typeface="Arial" charset="0"/>
                <a:ea typeface="ＭＳ Ｐゴシック" charset="0"/>
                <a:cs typeface="ＭＳ Ｐゴシック" charset="0"/>
              </a:rPr>
              <a:t> </a:t>
            </a:r>
            <a:r>
              <a:rPr lang="en-US" sz="1800" b="1" u="sng" dirty="0">
                <a:solidFill>
                  <a:srgbClr val="FFFF00"/>
                </a:solidFill>
                <a:latin typeface="Arial" charset="0"/>
                <a:ea typeface="ＭＳ Ｐゴシック" charset="0"/>
                <a:cs typeface="ＭＳ Ｐゴシック" charset="0"/>
              </a:rPr>
              <a:t>burden testing</a:t>
            </a:r>
            <a:r>
              <a:rPr lang="en-US" sz="1800" b="1" u="sng" dirty="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annotation</a:t>
            </a:r>
          </a:p>
          <a:p>
            <a:pPr lvl="2"/>
            <a:r>
              <a:rPr lang="en-US" sz="1400" dirty="0">
                <a:solidFill>
                  <a:schemeClr val="bg1">
                    <a:lumMod val="50000"/>
                  </a:schemeClr>
                </a:solidFill>
                <a:latin typeface="Arial" charset="0"/>
                <a:ea typeface="ＭＳ Ｐゴシック" charset="0"/>
              </a:rPr>
              <a:t>Need to correct for </a:t>
            </a:r>
            <a:r>
              <a:rPr lang="en-US" sz="1400" dirty="0" smtClean="0">
                <a:solidFill>
                  <a:schemeClr val="bg1">
                    <a:lumMod val="50000"/>
                  </a:schemeClr>
                </a:solidFill>
                <a:latin typeface="Arial" charset="0"/>
                <a:ea typeface="ＭＳ Ｐゴシック" charset="0"/>
              </a:rPr>
              <a:t>over-dispersion </a:t>
            </a:r>
            <a:r>
              <a:rPr lang="en-US" sz="1400" dirty="0">
                <a:solidFill>
                  <a:schemeClr val="bg1">
                    <a:lumMod val="50000"/>
                  </a:schemeClr>
                </a:solidFill>
                <a:latin typeface="Arial" charset="0"/>
                <a:ea typeface="ＭＳ Ｐゴシック" charset="0"/>
              </a:rPr>
              <a:t>in </a:t>
            </a:r>
            <a:r>
              <a:rPr lang="en-US" sz="1400" dirty="0" err="1">
                <a:solidFill>
                  <a:schemeClr val="bg1">
                    <a:lumMod val="50000"/>
                  </a:schemeClr>
                </a:solidFill>
                <a:latin typeface="Arial" charset="0"/>
                <a:ea typeface="ＭＳ Ｐゴシック" charset="0"/>
              </a:rPr>
              <a:t>bionomial</a:t>
            </a:r>
            <a:r>
              <a:rPr lang="en-US" sz="1400" dirty="0">
                <a:solidFill>
                  <a:schemeClr val="bg1">
                    <a:lumMod val="50000"/>
                  </a:schemeClr>
                </a:solidFill>
                <a:latin typeface="Arial" charset="0"/>
                <a:ea typeface="ＭＳ Ｐゴシック" charset="0"/>
              </a:rPr>
              <a:t> </a:t>
            </a:r>
          </a:p>
          <a:p>
            <a:pPr lvl="2"/>
            <a:r>
              <a:rPr lang="en-US" sz="1400" dirty="0" smtClean="0">
                <a:solidFill>
                  <a:schemeClr val="bg1">
                    <a:lumMod val="50000"/>
                  </a:schemeClr>
                </a:solidFill>
                <a:latin typeface="Arial" charset="0"/>
                <a:ea typeface="ＭＳ Ｐゴシック" charset="0"/>
              </a:rPr>
              <a:t>Parameterized </a:t>
            </a:r>
            <a:r>
              <a:rPr lang="en-US" sz="1400" dirty="0">
                <a:solidFill>
                  <a:schemeClr val="bg1">
                    <a:lumMod val="50000"/>
                  </a:schemeClr>
                </a:solidFill>
                <a:latin typeface="Arial" charset="0"/>
                <a:ea typeface="ＭＳ Ｐゴシック" charset="0"/>
              </a:rPr>
              <a:t>according to replication timing </a:t>
            </a:r>
          </a:p>
          <a:p>
            <a:pPr marL="0" indent="0">
              <a:buNone/>
            </a:pPr>
            <a:endParaRPr lang="en-US" dirty="0">
              <a:solidFill>
                <a:schemeClr val="bg1">
                  <a:lumMod val="50000"/>
                </a:schemeClr>
              </a:solidFill>
            </a:endParaRPr>
          </a:p>
        </p:txBody>
      </p:sp>
    </p:spTree>
    <p:custDataLst>
      <p:tags r:id="rId2"/>
    </p:custDataLst>
    <p:extLst>
      <p:ext uri="{BB962C8B-B14F-4D97-AF65-F5344CB8AC3E}">
        <p14:creationId xmlns:p14="http://schemas.microsoft.com/office/powerpoint/2010/main" val="141558180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5982"/>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Number Placeholder 2"/>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56BB094-ED21-034D-82E7-1B5A2341F023}" type="slidenum">
              <a:rPr lang="en-US" sz="1200">
                <a:solidFill>
                  <a:srgbClr val="898989"/>
                </a:solidFill>
              </a:rPr>
              <a:pPr eaLnBrk="1" hangingPunct="1"/>
              <a:t>33</a:t>
            </a:fld>
            <a:endParaRPr lang="en-US" sz="1200">
              <a:solidFill>
                <a:srgbClr val="898989"/>
              </a:solidFill>
            </a:endParaRPr>
          </a:p>
        </p:txBody>
      </p:sp>
      <p:pic>
        <p:nvPicPr>
          <p:cNvPr id="301058" name="Picture 1" descr="rare_common_intro_4-p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51466" y="6519446"/>
            <a:ext cx="2118789" cy="338554"/>
          </a:xfrm>
          <a:prstGeom prst="rect">
            <a:avLst/>
          </a:prstGeom>
          <a:noFill/>
        </p:spPr>
        <p:txBody>
          <a:bodyPr wrap="none" rtlCol="0">
            <a:spAutoFit/>
          </a:bodyPr>
          <a:lstStyle/>
          <a:p>
            <a:r>
              <a:rPr lang="en-US" sz="1600" dirty="0" smtClean="0">
                <a:solidFill>
                  <a:schemeClr val="tx1">
                    <a:lumMod val="50000"/>
                    <a:lumOff val="50000"/>
                  </a:schemeClr>
                </a:solidFill>
              </a:rPr>
              <a:t>[</a:t>
            </a:r>
            <a:r>
              <a:rPr lang="en-US" sz="1600" dirty="0" err="1" smtClean="0">
                <a:solidFill>
                  <a:schemeClr val="tx1">
                    <a:lumMod val="50000"/>
                    <a:lumOff val="50000"/>
                  </a:schemeClr>
                </a:solidFill>
              </a:rPr>
              <a:t>Sethi</a:t>
            </a:r>
            <a:r>
              <a:rPr lang="en-US" sz="1600" dirty="0" smtClean="0">
                <a:solidFill>
                  <a:schemeClr val="tx1">
                    <a:lumMod val="50000"/>
                    <a:lumOff val="50000"/>
                  </a:schemeClr>
                </a:solidFill>
              </a:rPr>
              <a:t> et al. COSB (</a:t>
            </a:r>
            <a:r>
              <a:rPr lang="fr-FR" sz="1600" dirty="0" smtClean="0">
                <a:solidFill>
                  <a:schemeClr val="tx1">
                    <a:lumMod val="50000"/>
                    <a:lumOff val="50000"/>
                  </a:schemeClr>
                </a:solidFill>
              </a:rPr>
              <a:t>’</a:t>
            </a:r>
            <a:r>
              <a:rPr lang="en-US" sz="1600" dirty="0" smtClean="0">
                <a:solidFill>
                  <a:schemeClr val="tx1">
                    <a:lumMod val="50000"/>
                    <a:lumOff val="50000"/>
                  </a:schemeClr>
                </a:solidFill>
              </a:rPr>
              <a:t>15)] </a:t>
            </a:r>
            <a:endParaRPr lang="en-US" sz="1600" dirty="0">
              <a:solidFill>
                <a:schemeClr val="tx1">
                  <a:lumMod val="50000"/>
                  <a:lumOff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0" y="58758"/>
            <a:ext cx="9144000" cy="523875"/>
          </a:xfrm>
          <a:prstGeom prst="rect">
            <a:avLst/>
          </a:prstGeom>
          <a:noFill/>
        </p:spPr>
        <p:txBody>
          <a:bodyPr>
            <a:spAutoFit/>
          </a:bodyPr>
          <a:lstStyle/>
          <a:p>
            <a:pPr algn="ctr" defTabSz="457200" fontAlgn="auto">
              <a:spcBef>
                <a:spcPts val="0"/>
              </a:spcBef>
              <a:spcAft>
                <a:spcPts val="0"/>
              </a:spcAft>
              <a:defRPr/>
            </a:pPr>
            <a:r>
              <a:rPr lang="en-US" sz="2800" b="1" dirty="0">
                <a:solidFill>
                  <a:prstClr val="black"/>
                </a:solidFill>
                <a:latin typeface="Calibri"/>
                <a:ea typeface="+mn-ea"/>
                <a:cs typeface="+mn-cs"/>
              </a:rPr>
              <a:t>Models of Protein Conformational Change</a:t>
            </a:r>
          </a:p>
        </p:txBody>
      </p:sp>
      <p:sp>
        <p:nvSpPr>
          <p:cNvPr id="18" name="Rectangle 17"/>
          <p:cNvSpPr/>
          <p:nvPr/>
        </p:nvSpPr>
        <p:spPr>
          <a:xfrm>
            <a:off x="4821239" y="2208213"/>
            <a:ext cx="3563937" cy="2838450"/>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defRPr/>
            </a:pPr>
            <a:endParaRPr lang="en-US">
              <a:solidFill>
                <a:prstClr val="white"/>
              </a:solidFill>
              <a:latin typeface="Calibri"/>
            </a:endParaRPr>
          </a:p>
        </p:txBody>
      </p:sp>
      <p:sp>
        <p:nvSpPr>
          <p:cNvPr id="30" name="TextBox 29"/>
          <p:cNvSpPr txBox="1"/>
          <p:nvPr/>
        </p:nvSpPr>
        <p:spPr>
          <a:xfrm>
            <a:off x="1998663" y="666750"/>
            <a:ext cx="5080000" cy="400050"/>
          </a:xfrm>
          <a:prstGeom prst="rect">
            <a:avLst/>
          </a:prstGeom>
          <a:noFill/>
        </p:spPr>
        <p:txBody>
          <a:bodyPr>
            <a:spAutoFit/>
          </a:bodyPr>
          <a:lstStyle/>
          <a:p>
            <a:pPr algn="ctr" defTabSz="457200" fontAlgn="auto">
              <a:spcBef>
                <a:spcPts val="0"/>
              </a:spcBef>
              <a:spcAft>
                <a:spcPts val="0"/>
              </a:spcAft>
              <a:defRPr/>
            </a:pPr>
            <a:r>
              <a:rPr lang="en-US" sz="2000" b="1" dirty="0">
                <a:solidFill>
                  <a:prstClr val="black"/>
                </a:solidFill>
                <a:latin typeface="Calibri"/>
                <a:ea typeface="+mn-ea"/>
                <a:cs typeface="+mn-cs"/>
              </a:rPr>
              <a:t>Motion Vectors from Normal Modes (ANMs)</a:t>
            </a:r>
          </a:p>
        </p:txBody>
      </p:sp>
      <p:pic>
        <p:nvPicPr>
          <p:cNvPr id="302084" name="Picture 5" descr="spring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6490" y="2160588"/>
            <a:ext cx="317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9" y="1617663"/>
            <a:ext cx="2493962"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011238" y="5503863"/>
            <a:ext cx="3497262" cy="584200"/>
          </a:xfrm>
          <a:prstGeom prst="rect">
            <a:avLst/>
          </a:prstGeom>
        </p:spPr>
        <p:txBody>
          <a:bodyPr>
            <a:spAutoFit/>
          </a:bodyPr>
          <a:lstStyle/>
          <a:p>
            <a:pPr defTabSz="457200" fontAlgn="auto">
              <a:spcBef>
                <a:spcPts val="0"/>
              </a:spcBef>
              <a:spcAft>
                <a:spcPts val="0"/>
              </a:spcAft>
              <a:defRPr/>
            </a:pPr>
            <a:r>
              <a:rPr lang="en-US" sz="1600" i="1" dirty="0">
                <a:solidFill>
                  <a:prstClr val="black"/>
                </a:solidFill>
                <a:latin typeface="Calibri"/>
                <a:ea typeface="+mn-ea"/>
                <a:cs typeface="+mn-cs"/>
              </a:rPr>
              <a:t>PDB ID: 3RFU</a:t>
            </a:r>
          </a:p>
          <a:p>
            <a:pPr defTabSz="457200" fontAlgn="auto">
              <a:spcBef>
                <a:spcPts val="0"/>
              </a:spcBef>
              <a:spcAft>
                <a:spcPts val="0"/>
              </a:spcAft>
              <a:defRPr/>
            </a:pPr>
            <a:r>
              <a:rPr lang="en-US" sz="1600" i="1" dirty="0">
                <a:solidFill>
                  <a:prstClr val="black"/>
                </a:solidFill>
                <a:latin typeface="Calibri"/>
                <a:ea typeface="+mn-ea"/>
                <a:cs typeface="+mn-cs"/>
              </a:rPr>
              <a:t>Adapted from </a:t>
            </a:r>
            <a:r>
              <a:rPr lang="en-US" sz="1600" i="1" dirty="0" err="1">
                <a:solidFill>
                  <a:prstClr val="black"/>
                </a:solidFill>
                <a:latin typeface="Calibri"/>
                <a:ea typeface="+mn-ea"/>
                <a:cs typeface="+mn-cs"/>
              </a:rPr>
              <a:t>Fuglebakk</a:t>
            </a:r>
            <a:r>
              <a:rPr lang="en-US" sz="1600" i="1" dirty="0">
                <a:solidFill>
                  <a:prstClr val="black"/>
                </a:solidFill>
                <a:latin typeface="Calibri"/>
                <a:ea typeface="+mn-ea"/>
                <a:cs typeface="+mn-cs"/>
              </a:rPr>
              <a:t> et al, 2014</a:t>
            </a:r>
          </a:p>
        </p:txBody>
      </p:sp>
      <p:sp>
        <p:nvSpPr>
          <p:cNvPr id="15" name="Rectangle 14"/>
          <p:cNvSpPr/>
          <p:nvPr/>
        </p:nvSpPr>
        <p:spPr>
          <a:xfrm>
            <a:off x="1120776" y="2513013"/>
            <a:ext cx="230188" cy="215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defRPr/>
            </a:pPr>
            <a:endParaRPr lang="en-US">
              <a:solidFill>
                <a:prstClr val="white"/>
              </a:solidFill>
              <a:latin typeface="Calibri"/>
            </a:endParaRPr>
          </a:p>
        </p:txBody>
      </p:sp>
      <p:sp>
        <p:nvSpPr>
          <p:cNvPr id="16" name="Rectangle 15"/>
          <p:cNvSpPr/>
          <p:nvPr/>
        </p:nvSpPr>
        <p:spPr>
          <a:xfrm>
            <a:off x="1016000" y="1581150"/>
            <a:ext cx="3160713" cy="4527550"/>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defRPr/>
            </a:pPr>
            <a:endParaRPr lang="en-US">
              <a:solidFill>
                <a:prstClr val="white"/>
              </a:solidFill>
              <a:latin typeface="Calibri"/>
            </a:endParaRPr>
          </a:p>
        </p:txBody>
      </p:sp>
      <p:sp>
        <p:nvSpPr>
          <p:cNvPr id="2" name="TextBox 1"/>
          <p:cNvSpPr txBox="1"/>
          <p:nvPr/>
        </p:nvSpPr>
        <p:spPr>
          <a:xfrm>
            <a:off x="4634972" y="5433040"/>
            <a:ext cx="4170362" cy="923330"/>
          </a:xfrm>
          <a:prstGeom prst="rect">
            <a:avLst/>
          </a:prstGeom>
          <a:noFill/>
        </p:spPr>
        <p:txBody>
          <a:bodyPr wrap="square" rtlCol="0">
            <a:spAutoFit/>
          </a:bodyPr>
          <a:lstStyle/>
          <a:p>
            <a:r>
              <a:rPr lang="en-US" dirty="0" smtClean="0"/>
              <a:t>Characterizing uncharacterized variants</a:t>
            </a:r>
          </a:p>
          <a:p>
            <a:r>
              <a:rPr lang="en-US" dirty="0" smtClean="0"/>
              <a:t>&lt;= Finding Allosteric sites</a:t>
            </a:r>
          </a:p>
          <a:p>
            <a:r>
              <a:rPr lang="en-US" dirty="0" smtClean="0"/>
              <a:t>&lt;= Modeling motion</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11" descr="1j3h.png"/>
          <p:cNvPicPr>
            <a:picLocks noChangeAspect="1"/>
          </p:cNvPicPr>
          <p:nvPr/>
        </p:nvPicPr>
        <p:blipFill>
          <a:blip r:embed="rId3">
            <a:extLst>
              <a:ext uri="{28A0092B-C50C-407E-A947-70E740481C1C}">
                <a14:useLocalDpi xmlns:a14="http://schemas.microsoft.com/office/drawing/2010/main" val="0"/>
              </a:ext>
            </a:extLst>
          </a:blip>
          <a:srcRect l="23219" r="21016"/>
          <a:stretch>
            <a:fillRect/>
          </a:stretch>
        </p:blipFill>
        <p:spPr bwMode="auto">
          <a:xfrm>
            <a:off x="6224598" y="2116138"/>
            <a:ext cx="2528887"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Connector 43"/>
          <p:cNvCxnSpPr/>
          <p:nvPr/>
        </p:nvCxnSpPr>
        <p:spPr>
          <a:xfrm flipH="1" flipV="1">
            <a:off x="7502535" y="3573463"/>
            <a:ext cx="601663" cy="1617662"/>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7073900" y="5170489"/>
            <a:ext cx="2039378" cy="523220"/>
          </a:xfrm>
          <a:prstGeom prst="rect">
            <a:avLst/>
          </a:prstGeom>
        </p:spPr>
        <p:txBody>
          <a:bodyPr wrap="none">
            <a:spAutoFit/>
          </a:bodyPr>
          <a:lstStyle/>
          <a:p>
            <a:pPr defTabSz="457200" fontAlgn="auto">
              <a:spcBef>
                <a:spcPts val="0"/>
              </a:spcBef>
              <a:spcAft>
                <a:spcPts val="0"/>
              </a:spcAft>
              <a:defRPr/>
            </a:pPr>
            <a:r>
              <a:rPr lang="en-US" sz="1400" dirty="0">
                <a:solidFill>
                  <a:prstClr val="black"/>
                </a:solidFill>
                <a:latin typeface="Calibri"/>
                <a:ea typeface="+mn-ea"/>
                <a:cs typeface="+mn-cs"/>
              </a:rPr>
              <a:t>Surface region with high </a:t>
            </a:r>
          </a:p>
          <a:p>
            <a:pPr defTabSz="457200" fontAlgn="auto">
              <a:spcBef>
                <a:spcPts val="0"/>
              </a:spcBef>
              <a:spcAft>
                <a:spcPts val="0"/>
              </a:spcAft>
              <a:defRPr/>
            </a:pPr>
            <a:r>
              <a:rPr lang="en-US" sz="1400" dirty="0">
                <a:solidFill>
                  <a:prstClr val="black"/>
                </a:solidFill>
                <a:latin typeface="Calibri"/>
                <a:ea typeface="+mn-ea"/>
                <a:cs typeface="+mn-cs"/>
              </a:rPr>
              <a:t>density of candidate sites</a:t>
            </a:r>
          </a:p>
        </p:txBody>
      </p:sp>
      <p:cxnSp>
        <p:nvCxnSpPr>
          <p:cNvPr id="50" name="Straight Connector 49"/>
          <p:cNvCxnSpPr/>
          <p:nvPr/>
        </p:nvCxnSpPr>
        <p:spPr>
          <a:xfrm flipV="1">
            <a:off x="6583364" y="4254500"/>
            <a:ext cx="790575" cy="1517650"/>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5854710" y="5726133"/>
            <a:ext cx="2073275" cy="5238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Surface region with low density of candidate sites</a:t>
            </a:r>
          </a:p>
        </p:txBody>
      </p:sp>
      <p:sp>
        <p:nvSpPr>
          <p:cNvPr id="56" name="TextBox 55"/>
          <p:cNvSpPr txBox="1"/>
          <p:nvPr/>
        </p:nvSpPr>
        <p:spPr>
          <a:xfrm>
            <a:off x="61923" y="58758"/>
            <a:ext cx="9018587" cy="523875"/>
          </a:xfrm>
          <a:prstGeom prst="rect">
            <a:avLst/>
          </a:prstGeom>
          <a:noFill/>
        </p:spPr>
        <p:txBody>
          <a:bodyPr>
            <a:spAutoFit/>
          </a:bodyPr>
          <a:lstStyle/>
          <a:p>
            <a:pPr algn="ctr" defTabSz="457200" fontAlgn="auto">
              <a:spcBef>
                <a:spcPts val="0"/>
              </a:spcBef>
              <a:spcAft>
                <a:spcPts val="0"/>
              </a:spcAft>
              <a:defRPr/>
            </a:pPr>
            <a:r>
              <a:rPr lang="en-US" sz="2800" b="1" dirty="0">
                <a:solidFill>
                  <a:prstClr val="black"/>
                </a:solidFill>
                <a:latin typeface="Calibri"/>
                <a:ea typeface="+mn-ea"/>
                <a:cs typeface="+mn-cs"/>
              </a:rPr>
              <a:t>Predicting Allosterically-Important Residues at the Surface </a:t>
            </a:r>
          </a:p>
        </p:txBody>
      </p:sp>
      <p:sp>
        <p:nvSpPr>
          <p:cNvPr id="57" name="Rectangle 56"/>
          <p:cNvSpPr/>
          <p:nvPr/>
        </p:nvSpPr>
        <p:spPr>
          <a:xfrm>
            <a:off x="6329373" y="2116139"/>
            <a:ext cx="743381" cy="261610"/>
          </a:xfrm>
          <a:prstGeom prst="rect">
            <a:avLst/>
          </a:prstGeom>
        </p:spPr>
        <p:txBody>
          <a:bodyPr wrap="none">
            <a:spAutoFit/>
          </a:bodyPr>
          <a:lstStyle/>
          <a:p>
            <a:pPr defTabSz="457200" fontAlgn="auto">
              <a:spcBef>
                <a:spcPts val="0"/>
              </a:spcBef>
              <a:spcAft>
                <a:spcPts val="0"/>
              </a:spcAft>
              <a:defRPr/>
            </a:pPr>
            <a:r>
              <a:rPr lang="en-US" sz="1100" i="1" dirty="0" err="1">
                <a:solidFill>
                  <a:prstClr val="white"/>
                </a:solidFill>
                <a:latin typeface="Calibri"/>
                <a:ea typeface="+mn-ea"/>
                <a:cs typeface="+mn-cs"/>
              </a:rPr>
              <a:t>pdb</a:t>
            </a:r>
            <a:r>
              <a:rPr lang="en-US" sz="1100" i="1" dirty="0">
                <a:solidFill>
                  <a:prstClr val="white"/>
                </a:solidFill>
                <a:latin typeface="Calibri"/>
                <a:ea typeface="+mn-ea"/>
                <a:cs typeface="+mn-cs"/>
              </a:rPr>
              <a:t> 1J3H</a:t>
            </a:r>
          </a:p>
        </p:txBody>
      </p:sp>
      <p:sp>
        <p:nvSpPr>
          <p:cNvPr id="5" name="Rectangle 4"/>
          <p:cNvSpPr/>
          <p:nvPr/>
        </p:nvSpPr>
        <p:spPr>
          <a:xfrm>
            <a:off x="390525" y="795358"/>
            <a:ext cx="8362950" cy="922337"/>
          </a:xfrm>
          <a:prstGeom prst="rect">
            <a:avLst/>
          </a:prstGeom>
        </p:spPr>
        <p:txBody>
          <a:bodyPr>
            <a:spAutoFit/>
          </a:bodyPr>
          <a:lstStyle/>
          <a:p>
            <a:pPr marL="342900" indent="-342900" defTabSz="457200" fontAlgn="auto">
              <a:spcBef>
                <a:spcPts val="0"/>
              </a:spcBef>
              <a:spcAft>
                <a:spcPts val="0"/>
              </a:spcAft>
              <a:buFont typeface="+mj-lt"/>
              <a:buAutoNum type="arabicPeriod"/>
              <a:defRPr/>
            </a:pPr>
            <a:r>
              <a:rPr lang="en-US" dirty="0">
                <a:solidFill>
                  <a:prstClr val="black"/>
                </a:solidFill>
                <a:latin typeface="Calibri"/>
                <a:ea typeface="+mn-ea"/>
                <a:cs typeface="+mn-cs"/>
              </a:rPr>
              <a:t>MC simulations generate a large number of candidate sites</a:t>
            </a:r>
          </a:p>
          <a:p>
            <a:pPr marL="342900" indent="-342900" defTabSz="457200" fontAlgn="auto">
              <a:spcBef>
                <a:spcPts val="0"/>
              </a:spcBef>
              <a:spcAft>
                <a:spcPts val="0"/>
              </a:spcAft>
              <a:buFont typeface="+mj-lt"/>
              <a:buAutoNum type="arabicPeriod"/>
              <a:defRPr/>
            </a:pPr>
            <a:r>
              <a:rPr lang="en-US" dirty="0">
                <a:solidFill>
                  <a:prstClr val="black"/>
                </a:solidFill>
                <a:latin typeface="Calibri"/>
                <a:ea typeface="+mn-ea"/>
                <a:cs typeface="+mn-cs"/>
              </a:rPr>
              <a:t>Score each candidate site by the degree to which it perturbs large-scale motions</a:t>
            </a:r>
          </a:p>
          <a:p>
            <a:pPr marL="342900" indent="-342900" defTabSz="457200" fontAlgn="auto">
              <a:spcBef>
                <a:spcPts val="0"/>
              </a:spcBef>
              <a:spcAft>
                <a:spcPts val="0"/>
              </a:spcAft>
              <a:buFont typeface="+mj-lt"/>
              <a:buAutoNum type="arabicPeriod"/>
              <a:defRPr/>
            </a:pPr>
            <a:r>
              <a:rPr lang="en-US" dirty="0">
                <a:solidFill>
                  <a:prstClr val="black"/>
                </a:solidFill>
                <a:latin typeface="Calibri"/>
                <a:ea typeface="+mn-ea"/>
                <a:cs typeface="+mn-cs"/>
              </a:rPr>
              <a:t>Prioritize &amp; threshold the list to identify the set of high confidence-sites</a:t>
            </a:r>
          </a:p>
        </p:txBody>
      </p:sp>
      <p:pic>
        <p:nvPicPr>
          <p:cNvPr id="3031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085" y="5103813"/>
            <a:ext cx="47291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14" name="Picture 1" descr="bl_formalism.png"/>
          <p:cNvPicPr>
            <a:picLocks noChangeAspect="1"/>
          </p:cNvPicPr>
          <p:nvPr/>
        </p:nvPicPr>
        <p:blipFill>
          <a:blip r:embed="rId5">
            <a:extLst>
              <a:ext uri="{28A0092B-C50C-407E-A947-70E740481C1C}">
                <a14:useLocalDpi xmlns:a14="http://schemas.microsoft.com/office/drawing/2010/main" val="0"/>
              </a:ext>
            </a:extLst>
          </a:blip>
          <a:srcRect l="4433" t="20065" r="3874" b="15482"/>
          <a:stretch>
            <a:fillRect/>
          </a:stretch>
        </p:blipFill>
        <p:spPr bwMode="auto">
          <a:xfrm>
            <a:off x="42863" y="2368550"/>
            <a:ext cx="6181725"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6987" y="6534170"/>
            <a:ext cx="4360863" cy="3079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Adapted from Clarke*, </a:t>
            </a:r>
            <a:r>
              <a:rPr lang="en-US" sz="1400" dirty="0" err="1">
                <a:solidFill>
                  <a:prstClr val="black"/>
                </a:solidFill>
                <a:latin typeface="Calibri"/>
                <a:ea typeface="+mn-ea"/>
                <a:cs typeface="+mn-cs"/>
              </a:rPr>
              <a:t>Sethi</a:t>
            </a:r>
            <a:r>
              <a:rPr lang="en-US" sz="1400" dirty="0">
                <a:solidFill>
                  <a:prstClr val="black"/>
                </a:solidFill>
                <a:latin typeface="Calibri"/>
                <a:ea typeface="+mn-ea"/>
                <a:cs typeface="+mn-cs"/>
              </a:rPr>
              <a:t>*, et al </a:t>
            </a:r>
            <a:r>
              <a:rPr lang="en-US" sz="1400" i="1" dirty="0">
                <a:solidFill>
                  <a:prstClr val="black"/>
                </a:solidFill>
                <a:latin typeface="Calibri"/>
                <a:ea typeface="+mn-ea"/>
                <a:cs typeface="+mn-cs"/>
              </a:rPr>
              <a:t>(in press)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descr="3pfk_im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5415" y="1241425"/>
            <a:ext cx="22002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p:cNvSpPr txBox="1"/>
          <p:nvPr/>
        </p:nvSpPr>
        <p:spPr>
          <a:xfrm>
            <a:off x="61923" y="58758"/>
            <a:ext cx="9018587" cy="523875"/>
          </a:xfrm>
          <a:prstGeom prst="rect">
            <a:avLst/>
          </a:prstGeom>
          <a:noFill/>
        </p:spPr>
        <p:txBody>
          <a:bodyPr>
            <a:spAutoFit/>
          </a:bodyPr>
          <a:lstStyle/>
          <a:p>
            <a:pPr algn="ctr" defTabSz="457200" fontAlgn="auto">
              <a:spcBef>
                <a:spcPts val="0"/>
              </a:spcBef>
              <a:spcAft>
                <a:spcPts val="0"/>
              </a:spcAft>
              <a:defRPr/>
            </a:pPr>
            <a:r>
              <a:rPr lang="en-US" sz="2800" b="1" dirty="0">
                <a:solidFill>
                  <a:prstClr val="black"/>
                </a:solidFill>
                <a:latin typeface="Calibri"/>
                <a:ea typeface="+mn-ea"/>
                <a:cs typeface="+mn-cs"/>
              </a:rPr>
              <a:t>Predicting Allosterically-Important Residues at the Surface </a:t>
            </a:r>
          </a:p>
        </p:txBody>
      </p:sp>
      <p:pic>
        <p:nvPicPr>
          <p:cNvPr id="304131" name="Picture 1" descr="bl_formalism.png"/>
          <p:cNvPicPr>
            <a:picLocks noChangeAspect="1"/>
          </p:cNvPicPr>
          <p:nvPr/>
        </p:nvPicPr>
        <p:blipFill>
          <a:blip r:embed="rId4">
            <a:extLst>
              <a:ext uri="{28A0092B-C50C-407E-A947-70E740481C1C}">
                <a14:useLocalDpi xmlns:a14="http://schemas.microsoft.com/office/drawing/2010/main" val="0"/>
              </a:ext>
            </a:extLst>
          </a:blip>
          <a:srcRect l="4433" t="20065" r="3874" b="15482"/>
          <a:stretch>
            <a:fillRect/>
          </a:stretch>
        </p:blipFill>
        <p:spPr bwMode="auto">
          <a:xfrm>
            <a:off x="42863" y="2368550"/>
            <a:ext cx="6181725"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6987" y="6534170"/>
            <a:ext cx="4360863" cy="3079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Adapted from Clarke*, </a:t>
            </a:r>
            <a:r>
              <a:rPr lang="en-US" sz="1400" dirty="0" err="1">
                <a:solidFill>
                  <a:prstClr val="black"/>
                </a:solidFill>
                <a:latin typeface="Calibri"/>
                <a:ea typeface="+mn-ea"/>
                <a:cs typeface="+mn-cs"/>
              </a:rPr>
              <a:t>Sethi</a:t>
            </a:r>
            <a:r>
              <a:rPr lang="en-US" sz="1400" dirty="0">
                <a:solidFill>
                  <a:prstClr val="black"/>
                </a:solidFill>
                <a:latin typeface="Calibri"/>
                <a:ea typeface="+mn-ea"/>
                <a:cs typeface="+mn-cs"/>
              </a:rPr>
              <a:t>*, et al </a:t>
            </a:r>
            <a:r>
              <a:rPr lang="en-US" sz="1400" i="1" dirty="0">
                <a:solidFill>
                  <a:prstClr val="black"/>
                </a:solidFill>
                <a:latin typeface="Calibri"/>
                <a:ea typeface="+mn-ea"/>
                <a:cs typeface="+mn-cs"/>
              </a:rPr>
              <a:t>(in press)</a:t>
            </a:r>
          </a:p>
        </p:txBody>
      </p:sp>
      <p:sp>
        <p:nvSpPr>
          <p:cNvPr id="16" name="TextBox 15"/>
          <p:cNvSpPr txBox="1"/>
          <p:nvPr/>
        </p:nvSpPr>
        <p:spPr>
          <a:xfrm>
            <a:off x="7050098" y="911225"/>
            <a:ext cx="1290637" cy="338138"/>
          </a:xfrm>
          <a:prstGeom prst="rect">
            <a:avLst/>
          </a:prstGeom>
          <a:noFill/>
        </p:spPr>
        <p:txBody>
          <a:bodyPr>
            <a:spAutoFit/>
          </a:bodyPr>
          <a:lstStyle/>
          <a:p>
            <a:pPr defTabSz="457200" fontAlgn="auto">
              <a:spcBef>
                <a:spcPts val="0"/>
              </a:spcBef>
              <a:spcAft>
                <a:spcPts val="0"/>
              </a:spcAft>
              <a:defRPr/>
            </a:pPr>
            <a:r>
              <a:rPr lang="en-US" sz="1600" i="1" dirty="0">
                <a:solidFill>
                  <a:prstClr val="black"/>
                </a:solidFill>
                <a:latin typeface="Calibri"/>
                <a:ea typeface="+mn-ea"/>
                <a:cs typeface="+mn-cs"/>
              </a:rPr>
              <a:t>PDB: 3PFK</a:t>
            </a:r>
          </a:p>
        </p:txBody>
      </p:sp>
      <p:sp>
        <p:nvSpPr>
          <p:cNvPr id="17" name="Rectangle 16"/>
          <p:cNvSpPr/>
          <p:nvPr/>
        </p:nvSpPr>
        <p:spPr>
          <a:xfrm>
            <a:off x="-15875" y="2184400"/>
            <a:ext cx="3352800" cy="296068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18" name="Rectangle 17"/>
          <p:cNvSpPr/>
          <p:nvPr/>
        </p:nvSpPr>
        <p:spPr>
          <a:xfrm>
            <a:off x="3282950" y="3732213"/>
            <a:ext cx="2941638" cy="137795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19" name="Curved Up Arrow 18"/>
          <p:cNvSpPr/>
          <p:nvPr/>
        </p:nvSpPr>
        <p:spPr>
          <a:xfrm>
            <a:off x="4486275" y="3529020"/>
            <a:ext cx="3314700" cy="904875"/>
          </a:xfrm>
          <a:prstGeom prst="curvedUpArrow">
            <a:avLst>
              <a:gd name="adj1" fmla="val 9822"/>
              <a:gd name="adj2" fmla="val 19623"/>
              <a:gd name="adj3" fmla="val 22626"/>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defRPr/>
            </a:pPr>
            <a:endParaRPr lang="en-US">
              <a:solidFill>
                <a:prstClr val="white"/>
              </a:solidFill>
              <a:latin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923" y="266700"/>
            <a:ext cx="9018587" cy="493713"/>
          </a:xfrm>
          <a:prstGeom prst="rect">
            <a:avLst/>
          </a:prstGeom>
          <a:noFill/>
        </p:spPr>
        <p:txBody>
          <a:bodyPr>
            <a:spAutoFit/>
          </a:bodyPr>
          <a:lstStyle/>
          <a:p>
            <a:pPr algn="ctr" defTabSz="457200" fontAlgn="auto">
              <a:spcBef>
                <a:spcPts val="0"/>
              </a:spcBef>
              <a:spcAft>
                <a:spcPts val="0"/>
              </a:spcAft>
              <a:defRPr/>
            </a:pPr>
            <a:r>
              <a:rPr lang="en-US" sz="2600" b="1" dirty="0">
                <a:solidFill>
                  <a:prstClr val="black"/>
                </a:solidFill>
                <a:latin typeface="Calibri"/>
                <a:ea typeface="+mn-ea"/>
                <a:cs typeface="+mn-cs"/>
              </a:rPr>
              <a:t>Predicting Allosterically-Important Residues within the Interior </a:t>
            </a:r>
          </a:p>
        </p:txBody>
      </p:sp>
      <p:pic>
        <p:nvPicPr>
          <p:cNvPr id="305154" name="Picture 3" descr="GN_formalism_all.png"/>
          <p:cNvPicPr>
            <a:picLocks noChangeAspect="1"/>
          </p:cNvPicPr>
          <p:nvPr/>
        </p:nvPicPr>
        <p:blipFill>
          <a:blip r:embed="rId3">
            <a:extLst>
              <a:ext uri="{28A0092B-C50C-407E-A947-70E740481C1C}">
                <a14:useLocalDpi xmlns:a14="http://schemas.microsoft.com/office/drawing/2010/main" val="0"/>
              </a:ext>
            </a:extLst>
          </a:blip>
          <a:srcRect l="28583" t="16920" r="28366" b="10857"/>
          <a:stretch>
            <a:fillRect/>
          </a:stretch>
        </p:blipFill>
        <p:spPr bwMode="auto">
          <a:xfrm>
            <a:off x="144473" y="1317625"/>
            <a:ext cx="42703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6987" y="6534170"/>
            <a:ext cx="4360863" cy="3079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Adapted from Clarke*, </a:t>
            </a:r>
            <a:r>
              <a:rPr lang="en-US" sz="1400" dirty="0" err="1">
                <a:solidFill>
                  <a:prstClr val="black"/>
                </a:solidFill>
                <a:latin typeface="Calibri"/>
                <a:ea typeface="+mn-ea"/>
                <a:cs typeface="+mn-cs"/>
              </a:rPr>
              <a:t>Sethi</a:t>
            </a:r>
            <a:r>
              <a:rPr lang="en-US" sz="1400" dirty="0">
                <a:solidFill>
                  <a:prstClr val="black"/>
                </a:solidFill>
                <a:latin typeface="Calibri"/>
                <a:ea typeface="+mn-ea"/>
                <a:cs typeface="+mn-cs"/>
              </a:rPr>
              <a:t>*, et al </a:t>
            </a:r>
            <a:r>
              <a:rPr lang="en-US" sz="1400" i="1" dirty="0">
                <a:solidFill>
                  <a:prstClr val="black"/>
                </a:solidFill>
                <a:latin typeface="Calibri"/>
                <a:ea typeface="+mn-ea"/>
                <a:cs typeface="+mn-cs"/>
              </a:rPr>
              <a:t>(in press)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5614" y="466745"/>
            <a:ext cx="306387" cy="373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pic>
        <p:nvPicPr>
          <p:cNvPr id="3061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9798" y="1687517"/>
            <a:ext cx="2759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9789" y="2395538"/>
            <a:ext cx="42878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3128983"/>
            <a:ext cx="26098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1" name="Picture 4" descr="GN_formalism_weighting.png"/>
          <p:cNvPicPr>
            <a:picLocks noChangeAspect="1"/>
          </p:cNvPicPr>
          <p:nvPr/>
        </p:nvPicPr>
        <p:blipFill>
          <a:blip r:embed="rId6">
            <a:extLst>
              <a:ext uri="{28A0092B-C50C-407E-A947-70E740481C1C}">
                <a14:useLocalDpi xmlns:a14="http://schemas.microsoft.com/office/drawing/2010/main" val="0"/>
              </a:ext>
            </a:extLst>
          </a:blip>
          <a:srcRect l="28241" t="16789" r="28156" b="11098"/>
          <a:stretch>
            <a:fillRect/>
          </a:stretch>
        </p:blipFill>
        <p:spPr bwMode="auto">
          <a:xfrm>
            <a:off x="119073" y="1322388"/>
            <a:ext cx="43402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6987" y="6534170"/>
            <a:ext cx="4360863" cy="3079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Adapted from Clarke*, </a:t>
            </a:r>
            <a:r>
              <a:rPr lang="en-US" sz="1400" dirty="0" err="1">
                <a:solidFill>
                  <a:prstClr val="black"/>
                </a:solidFill>
                <a:latin typeface="Calibri"/>
                <a:ea typeface="+mn-ea"/>
                <a:cs typeface="+mn-cs"/>
              </a:rPr>
              <a:t>Sethi</a:t>
            </a:r>
            <a:r>
              <a:rPr lang="en-US" sz="1400" dirty="0">
                <a:solidFill>
                  <a:prstClr val="black"/>
                </a:solidFill>
                <a:latin typeface="Calibri"/>
                <a:ea typeface="+mn-ea"/>
                <a:cs typeface="+mn-cs"/>
              </a:rPr>
              <a:t>*, et al </a:t>
            </a:r>
            <a:r>
              <a:rPr lang="en-US" sz="1400" i="1" dirty="0">
                <a:solidFill>
                  <a:prstClr val="black"/>
                </a:solidFill>
                <a:latin typeface="Calibri"/>
                <a:ea typeface="+mn-ea"/>
                <a:cs typeface="+mn-cs"/>
              </a:rPr>
              <a:t>(in press)</a:t>
            </a:r>
          </a:p>
        </p:txBody>
      </p:sp>
      <p:sp>
        <p:nvSpPr>
          <p:cNvPr id="12" name="TextBox 11"/>
          <p:cNvSpPr txBox="1"/>
          <p:nvPr/>
        </p:nvSpPr>
        <p:spPr>
          <a:xfrm>
            <a:off x="61923" y="266700"/>
            <a:ext cx="9018587" cy="493713"/>
          </a:xfrm>
          <a:prstGeom prst="rect">
            <a:avLst/>
          </a:prstGeom>
          <a:noFill/>
        </p:spPr>
        <p:txBody>
          <a:bodyPr>
            <a:spAutoFit/>
          </a:bodyPr>
          <a:lstStyle/>
          <a:p>
            <a:pPr algn="ctr" defTabSz="457200" fontAlgn="auto">
              <a:spcBef>
                <a:spcPts val="0"/>
              </a:spcBef>
              <a:spcAft>
                <a:spcPts val="0"/>
              </a:spcAft>
              <a:defRPr/>
            </a:pPr>
            <a:r>
              <a:rPr lang="en-US" sz="2600" b="1" dirty="0">
                <a:solidFill>
                  <a:prstClr val="black"/>
                </a:solidFill>
                <a:latin typeface="Calibri"/>
                <a:ea typeface="+mn-ea"/>
                <a:cs typeface="+mn-cs"/>
              </a:rPr>
              <a:t>Predicting Allosterically-Important Residues within the Interior </a:t>
            </a:r>
          </a:p>
        </p:txBody>
      </p:sp>
    </p:spTree>
    <p:extLst>
      <p:ext uri="{BB962C8B-B14F-4D97-AF65-F5344CB8AC3E}">
        <p14:creationId xmlns:p14="http://schemas.microsoft.com/office/powerpoint/2010/main" val="780888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987" y="6534170"/>
            <a:ext cx="4360863" cy="3079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Adapted from Clarke*, </a:t>
            </a:r>
            <a:r>
              <a:rPr lang="en-US" sz="1400" dirty="0" err="1">
                <a:solidFill>
                  <a:prstClr val="black"/>
                </a:solidFill>
                <a:latin typeface="Calibri"/>
                <a:ea typeface="+mn-ea"/>
                <a:cs typeface="+mn-cs"/>
              </a:rPr>
              <a:t>Sethi</a:t>
            </a:r>
            <a:r>
              <a:rPr lang="en-US" sz="1400" dirty="0">
                <a:solidFill>
                  <a:prstClr val="black"/>
                </a:solidFill>
                <a:latin typeface="Calibri"/>
                <a:ea typeface="+mn-ea"/>
                <a:cs typeface="+mn-cs"/>
              </a:rPr>
              <a:t>*, et al </a:t>
            </a:r>
            <a:r>
              <a:rPr lang="en-US" sz="1400" i="1" dirty="0">
                <a:solidFill>
                  <a:prstClr val="black"/>
                </a:solidFill>
                <a:latin typeface="Calibri"/>
                <a:ea typeface="+mn-ea"/>
                <a:cs typeface="+mn-cs"/>
              </a:rPr>
              <a:t>(in press)</a:t>
            </a:r>
          </a:p>
        </p:txBody>
      </p:sp>
      <p:pic>
        <p:nvPicPr>
          <p:cNvPr id="307203" name="Picture 8" descr="GN_formalism_crit_res-p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4" y="1271588"/>
            <a:ext cx="4437062"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223000" y="4959350"/>
            <a:ext cx="1206500" cy="338138"/>
          </a:xfrm>
          <a:prstGeom prst="rect">
            <a:avLst/>
          </a:prstGeom>
          <a:noFill/>
        </p:spPr>
        <p:txBody>
          <a:bodyPr>
            <a:spAutoFit/>
          </a:bodyPr>
          <a:lstStyle/>
          <a:p>
            <a:pPr defTabSz="457200" fontAlgn="auto">
              <a:spcBef>
                <a:spcPts val="0"/>
              </a:spcBef>
              <a:spcAft>
                <a:spcPts val="0"/>
              </a:spcAft>
              <a:defRPr/>
            </a:pPr>
            <a:r>
              <a:rPr lang="en-US" sz="1600" i="1" dirty="0">
                <a:solidFill>
                  <a:prstClr val="black"/>
                </a:solidFill>
                <a:latin typeface="Calibri"/>
                <a:ea typeface="+mn-ea"/>
                <a:cs typeface="+mn-cs"/>
              </a:rPr>
              <a:t>PDB: 1XTT</a:t>
            </a:r>
          </a:p>
        </p:txBody>
      </p:sp>
      <p:sp>
        <p:nvSpPr>
          <p:cNvPr id="12" name="TextBox 11"/>
          <p:cNvSpPr txBox="1"/>
          <p:nvPr/>
        </p:nvSpPr>
        <p:spPr>
          <a:xfrm>
            <a:off x="61923" y="266700"/>
            <a:ext cx="9018587" cy="493713"/>
          </a:xfrm>
          <a:prstGeom prst="rect">
            <a:avLst/>
          </a:prstGeom>
          <a:noFill/>
        </p:spPr>
        <p:txBody>
          <a:bodyPr>
            <a:spAutoFit/>
          </a:bodyPr>
          <a:lstStyle/>
          <a:p>
            <a:pPr algn="ctr" defTabSz="457200" fontAlgn="auto">
              <a:spcBef>
                <a:spcPts val="0"/>
              </a:spcBef>
              <a:spcAft>
                <a:spcPts val="0"/>
              </a:spcAft>
              <a:defRPr/>
            </a:pPr>
            <a:r>
              <a:rPr lang="en-US" sz="2600" b="1" dirty="0">
                <a:solidFill>
                  <a:prstClr val="black"/>
                </a:solidFill>
                <a:latin typeface="Calibri"/>
                <a:ea typeface="+mn-ea"/>
                <a:cs typeface="+mn-cs"/>
              </a:rPr>
              <a:t>Predicting Allosterically-Important Residues within the Interior </a:t>
            </a:r>
          </a:p>
        </p:txBody>
      </p:sp>
      <p:pic>
        <p:nvPicPr>
          <p:cNvPr id="307206" name="Picture 2" descr="1xtt_net_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2835" y="1693883"/>
            <a:ext cx="41751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1871673" y="2540000"/>
            <a:ext cx="4681537" cy="2840038"/>
          </a:xfrm>
          <a:prstGeom prst="line">
            <a:avLst/>
          </a:prstGeom>
          <a:ln w="63500">
            <a:solidFill>
              <a:srgbClr val="FF0000"/>
            </a:solidFill>
            <a:tailEnd type="triangle" w="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24563E97-85E0-5544-ABC1-0F395CAB8D3A}" type="slidenum">
              <a:rPr lang="en-US" smtClean="0"/>
              <a:pPr>
                <a:defRPr/>
              </a:pPr>
              <a:t>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24" y="-299803"/>
            <a:ext cx="10673630" cy="7340337"/>
          </a:xfrm>
          <a:prstGeom prst="rect">
            <a:avLst/>
          </a:prstGeom>
        </p:spPr>
      </p:pic>
    </p:spTree>
    <p:extLst>
      <p:ext uri="{BB962C8B-B14F-4D97-AF65-F5344CB8AC3E}">
        <p14:creationId xmlns:p14="http://schemas.microsoft.com/office/powerpoint/2010/main" val="3147000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225" name="Group 4"/>
          <p:cNvGrpSpPr>
            <a:grpSpLocks/>
          </p:cNvGrpSpPr>
          <p:nvPr/>
        </p:nvGrpSpPr>
        <p:grpSpPr bwMode="auto">
          <a:xfrm>
            <a:off x="33338" y="879475"/>
            <a:ext cx="9144000" cy="2478088"/>
            <a:chOff x="1" y="527038"/>
            <a:chExt cx="9144000" cy="2478100"/>
          </a:xfrm>
        </p:grpSpPr>
        <p:pic>
          <p:nvPicPr>
            <p:cNvPr id="3082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527038"/>
              <a:ext cx="9144000" cy="24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1" name="Picture 3" descr="server_screenshot.png"/>
            <p:cNvPicPr>
              <a:picLocks noChangeAspect="1"/>
            </p:cNvPicPr>
            <p:nvPr/>
          </p:nvPicPr>
          <p:blipFill>
            <a:blip r:embed="rId4">
              <a:extLst>
                <a:ext uri="{28A0092B-C50C-407E-A947-70E740481C1C}">
                  <a14:useLocalDpi xmlns:a14="http://schemas.microsoft.com/office/drawing/2010/main" val="0"/>
                </a:ext>
              </a:extLst>
            </a:blip>
            <a:srcRect l="4498" t="16718" r="17169" b="45000"/>
            <a:stretch>
              <a:fillRect/>
            </a:stretch>
          </p:blipFill>
          <p:spPr bwMode="auto">
            <a:xfrm>
              <a:off x="538481" y="1601011"/>
              <a:ext cx="4231096" cy="129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a:off x="-26987" y="6534170"/>
            <a:ext cx="4360863" cy="3079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Adapted from Clarke*, </a:t>
            </a:r>
            <a:r>
              <a:rPr lang="en-US" sz="1400" dirty="0" err="1">
                <a:solidFill>
                  <a:prstClr val="black"/>
                </a:solidFill>
                <a:latin typeface="Calibri"/>
                <a:ea typeface="+mn-ea"/>
                <a:cs typeface="+mn-cs"/>
              </a:rPr>
              <a:t>Sethi</a:t>
            </a:r>
            <a:r>
              <a:rPr lang="en-US" sz="1400" dirty="0">
                <a:solidFill>
                  <a:prstClr val="black"/>
                </a:solidFill>
                <a:latin typeface="Calibri"/>
                <a:ea typeface="+mn-ea"/>
                <a:cs typeface="+mn-cs"/>
              </a:rPr>
              <a:t>*, et al </a:t>
            </a:r>
            <a:r>
              <a:rPr lang="en-US" sz="1400" i="1" dirty="0">
                <a:solidFill>
                  <a:prstClr val="black"/>
                </a:solidFill>
                <a:latin typeface="Calibri"/>
                <a:ea typeface="+mn-ea"/>
                <a:cs typeface="+mn-cs"/>
              </a:rPr>
              <a:t>(in press)</a:t>
            </a:r>
          </a:p>
        </p:txBody>
      </p:sp>
      <p:sp>
        <p:nvSpPr>
          <p:cNvPr id="12" name="TextBox 11"/>
          <p:cNvSpPr txBox="1"/>
          <p:nvPr/>
        </p:nvSpPr>
        <p:spPr>
          <a:xfrm>
            <a:off x="61923" y="-68263"/>
            <a:ext cx="9018587" cy="892176"/>
          </a:xfrm>
          <a:prstGeom prst="rect">
            <a:avLst/>
          </a:prstGeom>
          <a:noFill/>
        </p:spPr>
        <p:txBody>
          <a:bodyPr>
            <a:spAutoFit/>
          </a:bodyPr>
          <a:lstStyle/>
          <a:p>
            <a:pPr algn="ctr" defTabSz="457200" fontAlgn="auto">
              <a:spcBef>
                <a:spcPts val="0"/>
              </a:spcBef>
              <a:spcAft>
                <a:spcPts val="0"/>
              </a:spcAft>
              <a:defRPr/>
            </a:pPr>
            <a:r>
              <a:rPr lang="en-US" sz="2800" b="1" dirty="0">
                <a:solidFill>
                  <a:prstClr val="black"/>
                </a:solidFill>
                <a:latin typeface="Calibri"/>
                <a:ea typeface="+mn-ea"/>
                <a:cs typeface="+mn-cs"/>
              </a:rPr>
              <a:t>STRESS Server Architecture: Highlights</a:t>
            </a:r>
          </a:p>
          <a:p>
            <a:pPr algn="ctr" defTabSz="457200" fontAlgn="auto">
              <a:spcBef>
                <a:spcPts val="0"/>
              </a:spcBef>
              <a:spcAft>
                <a:spcPts val="0"/>
              </a:spcAft>
              <a:defRPr/>
            </a:pPr>
            <a:r>
              <a:rPr lang="en-US" sz="2400" b="1" dirty="0" err="1">
                <a:solidFill>
                  <a:prstClr val="black"/>
                </a:solidFill>
                <a:latin typeface="Calibri"/>
                <a:ea typeface="+mn-ea"/>
                <a:cs typeface="+mn-cs"/>
              </a:rPr>
              <a:t>stress.molmovdb.org</a:t>
            </a:r>
            <a:endParaRPr lang="en-US" sz="2400" b="1" dirty="0">
              <a:solidFill>
                <a:prstClr val="black"/>
              </a:solidFill>
              <a:latin typeface="Calibri"/>
              <a:ea typeface="+mn-ea"/>
              <a:cs typeface="+mn-cs"/>
            </a:endParaRPr>
          </a:p>
        </p:txBody>
      </p:sp>
      <p:sp>
        <p:nvSpPr>
          <p:cNvPr id="13" name="Rectangle 12"/>
          <p:cNvSpPr/>
          <p:nvPr/>
        </p:nvSpPr>
        <p:spPr>
          <a:xfrm>
            <a:off x="625485" y="3781436"/>
            <a:ext cx="7775575" cy="2308324"/>
          </a:xfrm>
          <a:prstGeom prst="rect">
            <a:avLst/>
          </a:prstGeom>
        </p:spPr>
        <p:txBody>
          <a:bodyPr>
            <a:spAutoFit/>
          </a:bodyPr>
          <a:lstStyle/>
          <a:p>
            <a:pPr marL="285750" indent="-285750" defTabSz="457200" fontAlgn="auto">
              <a:spcBef>
                <a:spcPts val="0"/>
              </a:spcBef>
              <a:spcAft>
                <a:spcPts val="0"/>
              </a:spcAft>
              <a:buFont typeface="Arial"/>
              <a:buChar char="•"/>
              <a:defRPr/>
            </a:pPr>
            <a:r>
              <a:rPr lang="en-US" dirty="0">
                <a:solidFill>
                  <a:prstClr val="black"/>
                </a:solidFill>
                <a:latin typeface="Calibri"/>
                <a:ea typeface="+mn-ea"/>
                <a:cs typeface="+mn-cs"/>
              </a:rPr>
              <a:t>A light front-end server handles incoming requests, and powerful back-end servers perform calculations. </a:t>
            </a:r>
          </a:p>
          <a:p>
            <a:pPr marL="285750" indent="-285750" defTabSz="457200" fontAlgn="auto">
              <a:spcBef>
                <a:spcPts val="0"/>
              </a:spcBef>
              <a:spcAft>
                <a:spcPts val="0"/>
              </a:spcAft>
              <a:buFont typeface="Arial"/>
              <a:buChar char="•"/>
              <a:defRPr/>
            </a:pPr>
            <a:endParaRPr lang="en-US"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dirty="0">
                <a:solidFill>
                  <a:prstClr val="black"/>
                </a:solidFill>
                <a:latin typeface="Calibri"/>
                <a:ea typeface="+mn-ea"/>
                <a:cs typeface="+mn-cs"/>
              </a:rPr>
              <a:t>Auto Scaling adjusts the number of back-end servers as needed. </a:t>
            </a:r>
          </a:p>
          <a:p>
            <a:pPr marL="285750" indent="-285750" defTabSz="457200" fontAlgn="auto">
              <a:spcBef>
                <a:spcPts val="0"/>
              </a:spcBef>
              <a:spcAft>
                <a:spcPts val="0"/>
              </a:spcAft>
              <a:buFont typeface="Arial"/>
              <a:buChar char="•"/>
              <a:defRPr/>
            </a:pPr>
            <a:endParaRPr lang="en-US"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dirty="0">
                <a:solidFill>
                  <a:prstClr val="black"/>
                </a:solidFill>
                <a:latin typeface="Calibri"/>
                <a:ea typeface="+mn-ea"/>
                <a:cs typeface="+mn-cs"/>
              </a:rPr>
              <a:t>A typical structure takes ~30 minutes on a E5-2660 v3 (2.60GHz) core.</a:t>
            </a:r>
          </a:p>
          <a:p>
            <a:pPr marL="285750" indent="-285750" defTabSz="457200" fontAlgn="auto">
              <a:spcBef>
                <a:spcPts val="0"/>
              </a:spcBef>
              <a:spcAft>
                <a:spcPts val="0"/>
              </a:spcAft>
              <a:buFont typeface="Arial"/>
              <a:buChar char="•"/>
              <a:defRPr/>
            </a:pPr>
            <a:endParaRPr lang="en-US"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dirty="0">
                <a:solidFill>
                  <a:prstClr val="black"/>
                </a:solidFill>
                <a:latin typeface="Calibri"/>
                <a:ea typeface="+mn-ea"/>
                <a:cs typeface="+mn-cs"/>
              </a:rPr>
              <a:t>Input &amp; output (i.e., predicted allosteric residues) are stored in S3 buckets.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5" descr="thous_gen_i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8215" y="1871670"/>
            <a:ext cx="220027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0" name="Picture 4" descr="thous_gen_sur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1160" y="1973263"/>
            <a:ext cx="2193925"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0" y="307977"/>
            <a:ext cx="9144000" cy="430213"/>
          </a:xfrm>
          <a:prstGeom prst="rect">
            <a:avLst/>
          </a:prstGeom>
        </p:spPr>
        <p:txBody>
          <a:bodyPr>
            <a:spAutoFit/>
          </a:bodyPr>
          <a:lstStyle/>
          <a:p>
            <a:pPr algn="ctr" defTabSz="457200" fontAlgn="auto">
              <a:spcBef>
                <a:spcPts val="0"/>
              </a:spcBef>
              <a:spcAft>
                <a:spcPts val="0"/>
              </a:spcAft>
              <a:defRPr/>
            </a:pPr>
            <a:r>
              <a:rPr lang="en-US" sz="2200" b="1" i="1" dirty="0">
                <a:solidFill>
                  <a:prstClr val="black"/>
                </a:solidFill>
                <a:latin typeface="Calibri"/>
                <a:ea typeface="+mn-ea"/>
                <a:cs typeface="+mn-cs"/>
              </a:rPr>
              <a:t>1000 Genomes</a:t>
            </a:r>
          </a:p>
        </p:txBody>
      </p:sp>
      <p:sp>
        <p:nvSpPr>
          <p:cNvPr id="20" name="Rectangle 19"/>
          <p:cNvSpPr/>
          <p:nvPr/>
        </p:nvSpPr>
        <p:spPr>
          <a:xfrm>
            <a:off x="2290551" y="5641975"/>
            <a:ext cx="862436" cy="338554"/>
          </a:xfrm>
          <a:prstGeom prst="rect">
            <a:avLst/>
          </a:prstGeom>
        </p:spPr>
        <p:txBody>
          <a:bodyPr wrap="none">
            <a:spAutoFit/>
          </a:bodyPr>
          <a:lstStyle/>
          <a:p>
            <a:pPr algn="ctr" defTabSz="457200" fontAlgn="auto">
              <a:spcBef>
                <a:spcPts val="0"/>
              </a:spcBef>
              <a:spcAft>
                <a:spcPts val="0"/>
              </a:spcAft>
              <a:defRPr/>
            </a:pPr>
            <a:r>
              <a:rPr lang="en-US" sz="1600" dirty="0">
                <a:solidFill>
                  <a:srgbClr val="000000"/>
                </a:solidFill>
                <a:latin typeface="Calibri"/>
                <a:ea typeface="+mn-ea"/>
                <a:cs typeface="+mn-cs"/>
              </a:rPr>
              <a:t>p=0.309</a:t>
            </a:r>
          </a:p>
        </p:txBody>
      </p:sp>
      <p:sp>
        <p:nvSpPr>
          <p:cNvPr id="27" name="Rectangle 26"/>
          <p:cNvSpPr/>
          <p:nvPr/>
        </p:nvSpPr>
        <p:spPr>
          <a:xfrm>
            <a:off x="6637531" y="5641975"/>
            <a:ext cx="1137852" cy="338554"/>
          </a:xfrm>
          <a:prstGeom prst="rect">
            <a:avLst/>
          </a:prstGeom>
        </p:spPr>
        <p:txBody>
          <a:bodyPr wrap="none">
            <a:spAutoFit/>
          </a:bodyPr>
          <a:lstStyle/>
          <a:p>
            <a:pPr algn="ctr" defTabSz="457200" fontAlgn="auto">
              <a:spcBef>
                <a:spcPts val="0"/>
              </a:spcBef>
              <a:spcAft>
                <a:spcPts val="0"/>
              </a:spcAft>
              <a:defRPr/>
            </a:pPr>
            <a:r>
              <a:rPr lang="en-US" sz="1600" b="1" dirty="0">
                <a:solidFill>
                  <a:prstClr val="black"/>
                </a:solidFill>
                <a:latin typeface="Calibri"/>
                <a:ea typeface="+mn-ea"/>
                <a:cs typeface="+mn-cs"/>
              </a:rPr>
              <a:t>p=1.80e-05</a:t>
            </a:r>
          </a:p>
        </p:txBody>
      </p:sp>
      <p:sp>
        <p:nvSpPr>
          <p:cNvPr id="29" name="Rectangle 28"/>
          <p:cNvSpPr/>
          <p:nvPr/>
        </p:nvSpPr>
        <p:spPr>
          <a:xfrm>
            <a:off x="25400" y="-57150"/>
            <a:ext cx="9144000" cy="461963"/>
          </a:xfrm>
          <a:prstGeom prst="rect">
            <a:avLst/>
          </a:prstGeom>
        </p:spPr>
        <p:txBody>
          <a:bodyPr>
            <a:spAutoFit/>
          </a:bodyPr>
          <a:lstStyle/>
          <a:p>
            <a:pPr algn="ctr" defTabSz="457200" fontAlgn="auto">
              <a:spcBef>
                <a:spcPts val="0"/>
              </a:spcBef>
              <a:spcAft>
                <a:spcPts val="0"/>
              </a:spcAft>
              <a:defRPr/>
            </a:pPr>
            <a:r>
              <a:rPr lang="en-US" sz="2400" b="1" dirty="0">
                <a:solidFill>
                  <a:prstClr val="black"/>
                </a:solidFill>
                <a:latin typeface="Calibri"/>
                <a:ea typeface="+mn-ea"/>
                <a:cs typeface="+mn-cs"/>
              </a:rPr>
              <a:t>Intra-species conservation of predicted allosteric residues</a:t>
            </a:r>
          </a:p>
        </p:txBody>
      </p:sp>
      <p:pic>
        <p:nvPicPr>
          <p:cNvPr id="309255" name="Picture 29"/>
          <p:cNvPicPr>
            <a:picLocks noChangeAspect="1"/>
          </p:cNvPicPr>
          <p:nvPr/>
        </p:nvPicPr>
        <p:blipFill>
          <a:blip r:embed="rId5">
            <a:extLst>
              <a:ext uri="{28A0092B-C50C-407E-A947-70E740481C1C}">
                <a14:useLocalDpi xmlns:a14="http://schemas.microsoft.com/office/drawing/2010/main" val="0"/>
              </a:ext>
            </a:extLst>
          </a:blip>
          <a:srcRect l="6929" r="53769" b="91470"/>
          <a:stretch>
            <a:fillRect/>
          </a:stretch>
        </p:blipFill>
        <p:spPr bwMode="auto">
          <a:xfrm>
            <a:off x="3854460" y="3573463"/>
            <a:ext cx="17446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1549400" y="1358920"/>
            <a:ext cx="1072354" cy="430887"/>
          </a:xfrm>
          <a:prstGeom prst="rect">
            <a:avLst/>
          </a:prstGeom>
        </p:spPr>
        <p:txBody>
          <a:bodyPr wrap="none">
            <a:spAutoFit/>
          </a:bodyPr>
          <a:lstStyle/>
          <a:p>
            <a:pPr defTabSz="457200" fontAlgn="auto">
              <a:spcBef>
                <a:spcPts val="0"/>
              </a:spcBef>
              <a:spcAft>
                <a:spcPts val="0"/>
              </a:spcAft>
              <a:defRPr/>
            </a:pPr>
            <a:r>
              <a:rPr lang="en-US" sz="2200" b="1" i="1" u="sng" dirty="0">
                <a:solidFill>
                  <a:prstClr val="black"/>
                </a:solidFill>
                <a:latin typeface="Calibri"/>
                <a:ea typeface="+mn-ea"/>
                <a:cs typeface="+mn-cs"/>
              </a:rPr>
              <a:t>Surface</a:t>
            </a:r>
            <a:endParaRPr lang="en-US" sz="2200" dirty="0">
              <a:solidFill>
                <a:prstClr val="black"/>
              </a:solidFill>
              <a:latin typeface="Calibri"/>
              <a:ea typeface="+mn-ea"/>
              <a:cs typeface="+mn-cs"/>
            </a:endParaRPr>
          </a:p>
        </p:txBody>
      </p:sp>
      <p:sp>
        <p:nvSpPr>
          <p:cNvPr id="35" name="Rectangle 34"/>
          <p:cNvSpPr/>
          <p:nvPr/>
        </p:nvSpPr>
        <p:spPr>
          <a:xfrm>
            <a:off x="6253176" y="1358920"/>
            <a:ext cx="1084927" cy="430887"/>
          </a:xfrm>
          <a:prstGeom prst="rect">
            <a:avLst/>
          </a:prstGeom>
        </p:spPr>
        <p:txBody>
          <a:bodyPr wrap="none">
            <a:spAutoFit/>
          </a:bodyPr>
          <a:lstStyle/>
          <a:p>
            <a:pPr defTabSz="457200" fontAlgn="auto">
              <a:spcBef>
                <a:spcPts val="0"/>
              </a:spcBef>
              <a:spcAft>
                <a:spcPts val="0"/>
              </a:spcAft>
              <a:defRPr/>
            </a:pPr>
            <a:r>
              <a:rPr lang="en-US" sz="2200" b="1" i="1" u="sng" dirty="0">
                <a:solidFill>
                  <a:prstClr val="black"/>
                </a:solidFill>
                <a:latin typeface="Calibri"/>
                <a:ea typeface="+mn-ea"/>
                <a:cs typeface="+mn-cs"/>
              </a:rPr>
              <a:t>Interior</a:t>
            </a:r>
            <a:endParaRPr lang="en-US" sz="2200" dirty="0">
              <a:solidFill>
                <a:prstClr val="black"/>
              </a:solidFill>
              <a:latin typeface="Calibri"/>
              <a:ea typeface="+mn-ea"/>
              <a:cs typeface="+mn-cs"/>
            </a:endParaRPr>
          </a:p>
        </p:txBody>
      </p:sp>
      <p:pic>
        <p:nvPicPr>
          <p:cNvPr id="309258" name="Picture 20" descr="conservation_logos.png"/>
          <p:cNvPicPr>
            <a:picLocks noChangeAspect="1"/>
          </p:cNvPicPr>
          <p:nvPr/>
        </p:nvPicPr>
        <p:blipFill>
          <a:blip r:embed="rId6">
            <a:extLst>
              <a:ext uri="{28A0092B-C50C-407E-A947-70E740481C1C}">
                <a14:useLocalDpi xmlns:a14="http://schemas.microsoft.com/office/drawing/2010/main" val="0"/>
              </a:ext>
            </a:extLst>
          </a:blip>
          <a:srcRect l="50839" t="38261" r="2010" b="26364"/>
          <a:stretch>
            <a:fillRect/>
          </a:stretch>
        </p:blipFill>
        <p:spPr bwMode="auto">
          <a:xfrm>
            <a:off x="3776673" y="796945"/>
            <a:ext cx="15382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60" name="Picture 3" descr="int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16465" y="1847850"/>
            <a:ext cx="1243012"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511262" y="3514781"/>
            <a:ext cx="2207223" cy="338554"/>
          </a:xfrm>
          <a:prstGeom prst="rect">
            <a:avLst/>
          </a:prstGeom>
          <a:noFill/>
          <a:scene3d>
            <a:camera prst="orthographicFront">
              <a:rot lat="0" lon="0" rev="5400000"/>
            </a:camera>
            <a:lightRig rig="threePt" dir="t"/>
          </a:scene3d>
        </p:spPr>
        <p:txBody>
          <a:bodyPr>
            <a:spAutoFit/>
          </a:bodyPr>
          <a:lstStyle/>
          <a:p>
            <a:pPr algn="ctr" defTabSz="457200" fontAlgn="auto">
              <a:spcBef>
                <a:spcPts val="0"/>
              </a:spcBef>
              <a:spcAft>
                <a:spcPts val="0"/>
              </a:spcAft>
              <a:defRPr/>
            </a:pPr>
            <a:r>
              <a:rPr lang="en-US" sz="1600" dirty="0">
                <a:solidFill>
                  <a:prstClr val="black"/>
                </a:solidFill>
                <a:latin typeface="Calibri"/>
                <a:ea typeface="+mn-ea"/>
                <a:cs typeface="+mn-cs"/>
              </a:rPr>
              <a:t>Derived Allele Freq.</a:t>
            </a:r>
          </a:p>
        </p:txBody>
      </p:sp>
      <p:sp>
        <p:nvSpPr>
          <p:cNvPr id="31" name="TextBox 30"/>
          <p:cNvSpPr txBox="1"/>
          <p:nvPr/>
        </p:nvSpPr>
        <p:spPr>
          <a:xfrm>
            <a:off x="4981661" y="3508431"/>
            <a:ext cx="2207223" cy="338554"/>
          </a:xfrm>
          <a:prstGeom prst="rect">
            <a:avLst/>
          </a:prstGeom>
          <a:noFill/>
          <a:scene3d>
            <a:camera prst="orthographicFront">
              <a:rot lat="0" lon="0" rev="5400000"/>
            </a:camera>
            <a:lightRig rig="threePt" dir="t"/>
          </a:scene3d>
        </p:spPr>
        <p:txBody>
          <a:bodyPr>
            <a:spAutoFit/>
          </a:bodyPr>
          <a:lstStyle/>
          <a:p>
            <a:pPr algn="ctr" defTabSz="457200" fontAlgn="auto">
              <a:spcBef>
                <a:spcPts val="0"/>
              </a:spcBef>
              <a:spcAft>
                <a:spcPts val="0"/>
              </a:spcAft>
              <a:defRPr/>
            </a:pPr>
            <a:r>
              <a:rPr lang="en-US" sz="1600" dirty="0">
                <a:solidFill>
                  <a:prstClr val="black"/>
                </a:solidFill>
                <a:latin typeface="Calibri"/>
                <a:ea typeface="+mn-ea"/>
                <a:cs typeface="+mn-cs"/>
              </a:rPr>
              <a:t>Derived Allele Freq.</a:t>
            </a:r>
          </a:p>
        </p:txBody>
      </p:sp>
      <p:sp>
        <p:nvSpPr>
          <p:cNvPr id="32" name="Rectangle 31"/>
          <p:cNvSpPr/>
          <p:nvPr/>
        </p:nvSpPr>
        <p:spPr>
          <a:xfrm>
            <a:off x="-26987" y="6534170"/>
            <a:ext cx="4360863" cy="3079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Adapted from Clarke*, </a:t>
            </a:r>
            <a:r>
              <a:rPr lang="en-US" sz="1400" dirty="0" err="1">
                <a:solidFill>
                  <a:prstClr val="black"/>
                </a:solidFill>
                <a:latin typeface="Calibri"/>
                <a:ea typeface="+mn-ea"/>
                <a:cs typeface="+mn-cs"/>
              </a:rPr>
              <a:t>Sethi</a:t>
            </a:r>
            <a:r>
              <a:rPr lang="en-US" sz="1400" dirty="0">
                <a:solidFill>
                  <a:prstClr val="black"/>
                </a:solidFill>
                <a:latin typeface="Calibri"/>
                <a:ea typeface="+mn-ea"/>
                <a:cs typeface="+mn-cs"/>
              </a:rPr>
              <a:t>*, et al </a:t>
            </a:r>
            <a:r>
              <a:rPr lang="en-US" sz="1400" i="1" dirty="0">
                <a:solidFill>
                  <a:prstClr val="black"/>
                </a:solidFill>
                <a:latin typeface="Calibri"/>
                <a:ea typeface="+mn-ea"/>
                <a:cs typeface="+mn-cs"/>
              </a:rPr>
              <a:t>(in press)</a:t>
            </a:r>
          </a:p>
        </p:txBody>
      </p:sp>
      <p:pic>
        <p:nvPicPr>
          <p:cNvPr id="309264" name="Picture 27" descr="3pfk_im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250" y="1870075"/>
            <a:ext cx="11811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5" descr="exac_i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6035" y="1863725"/>
            <a:ext cx="161607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4" name="Picture 4" descr="exac_sur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6263" y="1974851"/>
            <a:ext cx="1573212"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0" y="307977"/>
            <a:ext cx="9144000" cy="430213"/>
          </a:xfrm>
          <a:prstGeom prst="rect">
            <a:avLst/>
          </a:prstGeom>
        </p:spPr>
        <p:txBody>
          <a:bodyPr>
            <a:spAutoFit/>
          </a:bodyPr>
          <a:lstStyle/>
          <a:p>
            <a:pPr algn="ctr" defTabSz="457200" fontAlgn="auto">
              <a:spcBef>
                <a:spcPts val="0"/>
              </a:spcBef>
              <a:spcAft>
                <a:spcPts val="0"/>
              </a:spcAft>
              <a:defRPr/>
            </a:pPr>
            <a:r>
              <a:rPr lang="en-US" sz="2200" b="1" i="1" dirty="0" err="1">
                <a:solidFill>
                  <a:prstClr val="black"/>
                </a:solidFill>
                <a:latin typeface="Calibri"/>
                <a:ea typeface="+mn-ea"/>
                <a:cs typeface="+mn-cs"/>
              </a:rPr>
              <a:t>ExAC</a:t>
            </a:r>
            <a:endParaRPr lang="en-US" sz="2200" b="1" i="1" dirty="0">
              <a:solidFill>
                <a:prstClr val="black"/>
              </a:solidFill>
              <a:latin typeface="Calibri"/>
              <a:ea typeface="+mn-ea"/>
              <a:cs typeface="+mn-cs"/>
            </a:endParaRPr>
          </a:p>
        </p:txBody>
      </p:sp>
      <p:sp>
        <p:nvSpPr>
          <p:cNvPr id="20" name="Rectangle 19"/>
          <p:cNvSpPr/>
          <p:nvPr/>
        </p:nvSpPr>
        <p:spPr>
          <a:xfrm>
            <a:off x="2287597" y="5641975"/>
            <a:ext cx="1033857" cy="338554"/>
          </a:xfrm>
          <a:prstGeom prst="rect">
            <a:avLst/>
          </a:prstGeom>
        </p:spPr>
        <p:txBody>
          <a:bodyPr wrap="none">
            <a:spAutoFit/>
          </a:bodyPr>
          <a:lstStyle/>
          <a:p>
            <a:pPr defTabSz="457200" fontAlgn="auto">
              <a:spcBef>
                <a:spcPts val="0"/>
              </a:spcBef>
              <a:spcAft>
                <a:spcPts val="0"/>
              </a:spcAft>
              <a:defRPr/>
            </a:pPr>
            <a:r>
              <a:rPr lang="en-US" sz="1600" b="1" dirty="0">
                <a:solidFill>
                  <a:prstClr val="black"/>
                </a:solidFill>
                <a:latin typeface="Calibri"/>
                <a:ea typeface="+mn-ea"/>
                <a:cs typeface="+mn-cs"/>
              </a:rPr>
              <a:t>p=1.49e-3</a:t>
            </a:r>
          </a:p>
        </p:txBody>
      </p:sp>
      <p:sp>
        <p:nvSpPr>
          <p:cNvPr id="27" name="Rectangle 26"/>
          <p:cNvSpPr/>
          <p:nvPr/>
        </p:nvSpPr>
        <p:spPr>
          <a:xfrm>
            <a:off x="6640514" y="5641975"/>
            <a:ext cx="1137852" cy="338554"/>
          </a:xfrm>
          <a:prstGeom prst="rect">
            <a:avLst/>
          </a:prstGeom>
        </p:spPr>
        <p:txBody>
          <a:bodyPr wrap="none">
            <a:spAutoFit/>
          </a:bodyPr>
          <a:lstStyle/>
          <a:p>
            <a:pPr defTabSz="457200" fontAlgn="auto">
              <a:spcBef>
                <a:spcPts val="0"/>
              </a:spcBef>
              <a:spcAft>
                <a:spcPts val="0"/>
              </a:spcAft>
              <a:defRPr/>
            </a:pPr>
            <a:r>
              <a:rPr lang="en-US" sz="1600" b="1" dirty="0">
                <a:solidFill>
                  <a:prstClr val="black"/>
                </a:solidFill>
                <a:latin typeface="Calibri"/>
                <a:ea typeface="+mn-ea"/>
                <a:cs typeface="+mn-cs"/>
              </a:rPr>
              <a:t>p=7.98e-09</a:t>
            </a:r>
          </a:p>
        </p:txBody>
      </p:sp>
      <p:sp>
        <p:nvSpPr>
          <p:cNvPr id="29" name="Rectangle 28"/>
          <p:cNvSpPr/>
          <p:nvPr/>
        </p:nvSpPr>
        <p:spPr>
          <a:xfrm>
            <a:off x="25400" y="-57150"/>
            <a:ext cx="9144000" cy="461963"/>
          </a:xfrm>
          <a:prstGeom prst="rect">
            <a:avLst/>
          </a:prstGeom>
        </p:spPr>
        <p:txBody>
          <a:bodyPr>
            <a:spAutoFit/>
          </a:bodyPr>
          <a:lstStyle/>
          <a:p>
            <a:pPr algn="ctr" defTabSz="457200" fontAlgn="auto">
              <a:spcBef>
                <a:spcPts val="0"/>
              </a:spcBef>
              <a:spcAft>
                <a:spcPts val="0"/>
              </a:spcAft>
              <a:defRPr/>
            </a:pPr>
            <a:r>
              <a:rPr lang="en-US" sz="2400" b="1" dirty="0">
                <a:solidFill>
                  <a:prstClr val="black"/>
                </a:solidFill>
                <a:latin typeface="Calibri"/>
                <a:ea typeface="+mn-ea"/>
                <a:cs typeface="+mn-cs"/>
              </a:rPr>
              <a:t>Intra-species conservation of predicted allosteric residues</a:t>
            </a:r>
          </a:p>
        </p:txBody>
      </p:sp>
      <p:pic>
        <p:nvPicPr>
          <p:cNvPr id="310279" name="Picture 29"/>
          <p:cNvPicPr>
            <a:picLocks noChangeAspect="1"/>
          </p:cNvPicPr>
          <p:nvPr/>
        </p:nvPicPr>
        <p:blipFill>
          <a:blip r:embed="rId5">
            <a:extLst>
              <a:ext uri="{28A0092B-C50C-407E-A947-70E740481C1C}">
                <a14:useLocalDpi xmlns:a14="http://schemas.microsoft.com/office/drawing/2010/main" val="0"/>
              </a:ext>
            </a:extLst>
          </a:blip>
          <a:srcRect l="6929" r="53769" b="91470"/>
          <a:stretch>
            <a:fillRect/>
          </a:stretch>
        </p:blipFill>
        <p:spPr bwMode="auto">
          <a:xfrm>
            <a:off x="3854460" y="3573463"/>
            <a:ext cx="17446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1549400" y="1358920"/>
            <a:ext cx="1072354" cy="430887"/>
          </a:xfrm>
          <a:prstGeom prst="rect">
            <a:avLst/>
          </a:prstGeom>
        </p:spPr>
        <p:txBody>
          <a:bodyPr wrap="none">
            <a:spAutoFit/>
          </a:bodyPr>
          <a:lstStyle/>
          <a:p>
            <a:pPr defTabSz="457200" fontAlgn="auto">
              <a:spcBef>
                <a:spcPts val="0"/>
              </a:spcBef>
              <a:spcAft>
                <a:spcPts val="0"/>
              </a:spcAft>
              <a:defRPr/>
            </a:pPr>
            <a:r>
              <a:rPr lang="en-US" sz="2200" b="1" i="1" u="sng" dirty="0">
                <a:solidFill>
                  <a:prstClr val="black"/>
                </a:solidFill>
                <a:latin typeface="Calibri"/>
                <a:ea typeface="+mn-ea"/>
                <a:cs typeface="+mn-cs"/>
              </a:rPr>
              <a:t>Surface</a:t>
            </a:r>
            <a:endParaRPr lang="en-US" sz="2200" dirty="0">
              <a:solidFill>
                <a:prstClr val="black"/>
              </a:solidFill>
              <a:latin typeface="Calibri"/>
              <a:ea typeface="+mn-ea"/>
              <a:cs typeface="+mn-cs"/>
            </a:endParaRPr>
          </a:p>
        </p:txBody>
      </p:sp>
      <p:sp>
        <p:nvSpPr>
          <p:cNvPr id="35" name="Rectangle 34"/>
          <p:cNvSpPr/>
          <p:nvPr/>
        </p:nvSpPr>
        <p:spPr>
          <a:xfrm>
            <a:off x="6253176" y="1358920"/>
            <a:ext cx="1084927" cy="430887"/>
          </a:xfrm>
          <a:prstGeom prst="rect">
            <a:avLst/>
          </a:prstGeom>
        </p:spPr>
        <p:txBody>
          <a:bodyPr wrap="none">
            <a:spAutoFit/>
          </a:bodyPr>
          <a:lstStyle/>
          <a:p>
            <a:pPr defTabSz="457200" fontAlgn="auto">
              <a:spcBef>
                <a:spcPts val="0"/>
              </a:spcBef>
              <a:spcAft>
                <a:spcPts val="0"/>
              </a:spcAft>
              <a:defRPr/>
            </a:pPr>
            <a:r>
              <a:rPr lang="en-US" sz="2200" b="1" i="1" u="sng" dirty="0">
                <a:solidFill>
                  <a:prstClr val="black"/>
                </a:solidFill>
                <a:latin typeface="Calibri"/>
                <a:ea typeface="+mn-ea"/>
                <a:cs typeface="+mn-cs"/>
              </a:rPr>
              <a:t>Interior</a:t>
            </a:r>
            <a:endParaRPr lang="en-US" sz="2200" dirty="0">
              <a:solidFill>
                <a:prstClr val="black"/>
              </a:solidFill>
              <a:latin typeface="Calibri"/>
              <a:ea typeface="+mn-ea"/>
              <a:cs typeface="+mn-cs"/>
            </a:endParaRPr>
          </a:p>
        </p:txBody>
      </p:sp>
      <p:pic>
        <p:nvPicPr>
          <p:cNvPr id="310282" name="Picture 20" descr="conservation_logos.png"/>
          <p:cNvPicPr>
            <a:picLocks noChangeAspect="1"/>
          </p:cNvPicPr>
          <p:nvPr/>
        </p:nvPicPr>
        <p:blipFill>
          <a:blip r:embed="rId6">
            <a:extLst>
              <a:ext uri="{28A0092B-C50C-407E-A947-70E740481C1C}">
                <a14:useLocalDpi xmlns:a14="http://schemas.microsoft.com/office/drawing/2010/main" val="0"/>
              </a:ext>
            </a:extLst>
          </a:blip>
          <a:srcRect l="50839" t="38261" r="2010" b="26364"/>
          <a:stretch>
            <a:fillRect/>
          </a:stretch>
        </p:blipFill>
        <p:spPr bwMode="auto">
          <a:xfrm>
            <a:off x="3776673" y="796945"/>
            <a:ext cx="15382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84" name="Picture 3" descr="int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16465" y="1847850"/>
            <a:ext cx="1243012"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511262" y="3514781"/>
            <a:ext cx="2207223" cy="338554"/>
          </a:xfrm>
          <a:prstGeom prst="rect">
            <a:avLst/>
          </a:prstGeom>
          <a:noFill/>
          <a:scene3d>
            <a:camera prst="orthographicFront">
              <a:rot lat="0" lon="0" rev="5400000"/>
            </a:camera>
            <a:lightRig rig="threePt" dir="t"/>
          </a:scene3d>
        </p:spPr>
        <p:txBody>
          <a:bodyPr>
            <a:spAutoFit/>
          </a:bodyPr>
          <a:lstStyle/>
          <a:p>
            <a:pPr algn="ctr" defTabSz="457200" fontAlgn="auto">
              <a:spcBef>
                <a:spcPts val="0"/>
              </a:spcBef>
              <a:spcAft>
                <a:spcPts val="0"/>
              </a:spcAft>
              <a:defRPr/>
            </a:pPr>
            <a:r>
              <a:rPr lang="en-US" sz="1600" dirty="0">
                <a:solidFill>
                  <a:prstClr val="black"/>
                </a:solidFill>
                <a:latin typeface="Calibri"/>
                <a:ea typeface="+mn-ea"/>
                <a:cs typeface="+mn-cs"/>
              </a:rPr>
              <a:t>Minor Allele Freq.</a:t>
            </a:r>
          </a:p>
        </p:txBody>
      </p:sp>
      <p:sp>
        <p:nvSpPr>
          <p:cNvPr id="37" name="TextBox 36"/>
          <p:cNvSpPr txBox="1"/>
          <p:nvPr/>
        </p:nvSpPr>
        <p:spPr>
          <a:xfrm>
            <a:off x="4981661" y="3508431"/>
            <a:ext cx="2207223" cy="338554"/>
          </a:xfrm>
          <a:prstGeom prst="rect">
            <a:avLst/>
          </a:prstGeom>
          <a:noFill/>
          <a:scene3d>
            <a:camera prst="orthographicFront">
              <a:rot lat="0" lon="0" rev="5400000"/>
            </a:camera>
            <a:lightRig rig="threePt" dir="t"/>
          </a:scene3d>
        </p:spPr>
        <p:txBody>
          <a:bodyPr>
            <a:spAutoFit/>
          </a:bodyPr>
          <a:lstStyle/>
          <a:p>
            <a:pPr algn="ctr" defTabSz="457200" fontAlgn="auto">
              <a:spcBef>
                <a:spcPts val="0"/>
              </a:spcBef>
              <a:spcAft>
                <a:spcPts val="0"/>
              </a:spcAft>
              <a:defRPr/>
            </a:pPr>
            <a:r>
              <a:rPr lang="en-US" sz="1600" dirty="0">
                <a:solidFill>
                  <a:prstClr val="black"/>
                </a:solidFill>
                <a:latin typeface="Calibri"/>
                <a:ea typeface="+mn-ea"/>
                <a:cs typeface="+mn-cs"/>
              </a:rPr>
              <a:t>Minor Allele Freq.</a:t>
            </a:r>
          </a:p>
        </p:txBody>
      </p:sp>
      <p:sp>
        <p:nvSpPr>
          <p:cNvPr id="38" name="Rectangle 37"/>
          <p:cNvSpPr/>
          <p:nvPr/>
        </p:nvSpPr>
        <p:spPr>
          <a:xfrm>
            <a:off x="-26987" y="6534170"/>
            <a:ext cx="4360863" cy="3079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Adapted from Clarke*, </a:t>
            </a:r>
            <a:r>
              <a:rPr lang="en-US" sz="1400" dirty="0" err="1">
                <a:solidFill>
                  <a:prstClr val="black"/>
                </a:solidFill>
                <a:latin typeface="Calibri"/>
                <a:ea typeface="+mn-ea"/>
                <a:cs typeface="+mn-cs"/>
              </a:rPr>
              <a:t>Sethi</a:t>
            </a:r>
            <a:r>
              <a:rPr lang="en-US" sz="1400" dirty="0">
                <a:solidFill>
                  <a:prstClr val="black"/>
                </a:solidFill>
                <a:latin typeface="Calibri"/>
                <a:ea typeface="+mn-ea"/>
                <a:cs typeface="+mn-cs"/>
              </a:rPr>
              <a:t>*, et al </a:t>
            </a:r>
            <a:r>
              <a:rPr lang="en-US" sz="1400" i="1" dirty="0">
                <a:solidFill>
                  <a:prstClr val="black"/>
                </a:solidFill>
                <a:latin typeface="Calibri"/>
                <a:ea typeface="+mn-ea"/>
                <a:cs typeface="+mn-cs"/>
              </a:rPr>
              <a:t>(in press)</a:t>
            </a:r>
          </a:p>
        </p:txBody>
      </p:sp>
      <p:pic>
        <p:nvPicPr>
          <p:cNvPr id="310288" name="Picture 21" descr="3pfk_im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250" y="1870075"/>
            <a:ext cx="11811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Number Placeholder 2"/>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4850D77-D10C-454C-A3CE-6E6A3E7EB614}" type="slidenum">
              <a:rPr lang="en-US" sz="1200">
                <a:solidFill>
                  <a:srgbClr val="898989"/>
                </a:solidFill>
              </a:rPr>
              <a:pPr eaLnBrk="1" hangingPunct="1"/>
              <a:t>43</a:t>
            </a:fld>
            <a:endParaRPr lang="en-US" sz="1200">
              <a:solidFill>
                <a:srgbClr val="898989"/>
              </a:solidFill>
            </a:endParaRPr>
          </a:p>
        </p:txBody>
      </p:sp>
      <p:pic>
        <p:nvPicPr>
          <p:cNvPr id="311298" name="Picture 4" descr="rare_common_intro_4-p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51466" y="6519446"/>
            <a:ext cx="2118789" cy="338554"/>
          </a:xfrm>
          <a:prstGeom prst="rect">
            <a:avLst/>
          </a:prstGeom>
          <a:noFill/>
        </p:spPr>
        <p:txBody>
          <a:bodyPr wrap="none" rtlCol="0">
            <a:spAutoFit/>
          </a:bodyPr>
          <a:lstStyle/>
          <a:p>
            <a:r>
              <a:rPr lang="en-US" sz="1600" dirty="0" smtClean="0">
                <a:solidFill>
                  <a:schemeClr val="tx1">
                    <a:lumMod val="50000"/>
                    <a:lumOff val="50000"/>
                  </a:schemeClr>
                </a:solidFill>
              </a:rPr>
              <a:t>[</a:t>
            </a:r>
            <a:r>
              <a:rPr lang="en-US" sz="1600" dirty="0" err="1" smtClean="0">
                <a:solidFill>
                  <a:schemeClr val="tx1">
                    <a:lumMod val="50000"/>
                    <a:lumOff val="50000"/>
                  </a:schemeClr>
                </a:solidFill>
              </a:rPr>
              <a:t>Sethi</a:t>
            </a:r>
            <a:r>
              <a:rPr lang="en-US" sz="1600" dirty="0" smtClean="0">
                <a:solidFill>
                  <a:schemeClr val="tx1">
                    <a:lumMod val="50000"/>
                    <a:lumOff val="50000"/>
                  </a:schemeClr>
                </a:solidFill>
              </a:rPr>
              <a:t> et al. COSB (</a:t>
            </a:r>
            <a:r>
              <a:rPr lang="fr-FR" sz="1600" dirty="0" smtClean="0">
                <a:solidFill>
                  <a:schemeClr val="tx1">
                    <a:lumMod val="50000"/>
                    <a:lumOff val="50000"/>
                  </a:schemeClr>
                </a:solidFill>
              </a:rPr>
              <a:t>’</a:t>
            </a:r>
            <a:r>
              <a:rPr lang="en-US" sz="1600" dirty="0" smtClean="0">
                <a:solidFill>
                  <a:schemeClr val="tx1">
                    <a:lumMod val="50000"/>
                    <a:lumOff val="50000"/>
                  </a:schemeClr>
                </a:solidFill>
              </a:rPr>
              <a:t>15)] </a:t>
            </a:r>
            <a:endParaRPr lang="en-US" sz="1600" dirty="0">
              <a:solidFill>
                <a:schemeClr val="tx1">
                  <a:lumMod val="50000"/>
                  <a:lumOff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Number Placeholder 2"/>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8F513FB-379E-0540-9BA5-1CB432AF467C}" type="slidenum">
              <a:rPr lang="en-US" sz="1200">
                <a:solidFill>
                  <a:srgbClr val="898989"/>
                </a:solidFill>
              </a:rPr>
              <a:pPr eaLnBrk="1" hangingPunct="1"/>
              <a:t>44</a:t>
            </a:fld>
            <a:endParaRPr lang="en-US" sz="1200">
              <a:solidFill>
                <a:srgbClr val="898989"/>
              </a:solidFill>
            </a:endParaRPr>
          </a:p>
        </p:txBody>
      </p:sp>
      <p:sp>
        <p:nvSpPr>
          <p:cNvPr id="7" name="Rectangle 6"/>
          <p:cNvSpPr/>
          <p:nvPr/>
        </p:nvSpPr>
        <p:spPr>
          <a:xfrm>
            <a:off x="-26987" y="6534170"/>
            <a:ext cx="4360863" cy="307975"/>
          </a:xfrm>
          <a:prstGeom prst="rect">
            <a:avLst/>
          </a:prstGeom>
        </p:spPr>
        <p:txBody>
          <a:bodyPr>
            <a:spAutoFit/>
          </a:bodyPr>
          <a:lstStyle/>
          <a:p>
            <a:pPr defTabSz="457200" fontAlgn="auto">
              <a:spcBef>
                <a:spcPts val="0"/>
              </a:spcBef>
              <a:spcAft>
                <a:spcPts val="0"/>
              </a:spcAft>
              <a:defRPr/>
            </a:pPr>
            <a:r>
              <a:rPr lang="en-US" sz="1400" dirty="0">
                <a:solidFill>
                  <a:prstClr val="black"/>
                </a:solidFill>
                <a:latin typeface="Calibri"/>
                <a:ea typeface="+mn-ea"/>
                <a:cs typeface="+mn-cs"/>
              </a:rPr>
              <a:t>Adapted from Clarke*, </a:t>
            </a:r>
            <a:r>
              <a:rPr lang="en-US" sz="1400" dirty="0" err="1">
                <a:solidFill>
                  <a:prstClr val="black"/>
                </a:solidFill>
                <a:latin typeface="Calibri"/>
                <a:ea typeface="+mn-ea"/>
                <a:cs typeface="+mn-cs"/>
              </a:rPr>
              <a:t>Sethi</a:t>
            </a:r>
            <a:r>
              <a:rPr lang="en-US" sz="1400" dirty="0">
                <a:solidFill>
                  <a:prstClr val="black"/>
                </a:solidFill>
                <a:latin typeface="Calibri"/>
                <a:ea typeface="+mn-ea"/>
                <a:cs typeface="+mn-cs"/>
              </a:rPr>
              <a:t>*, et al </a:t>
            </a:r>
            <a:r>
              <a:rPr lang="en-US" sz="1400" i="1" dirty="0">
                <a:solidFill>
                  <a:prstClr val="black"/>
                </a:solidFill>
                <a:latin typeface="Calibri"/>
                <a:ea typeface="+mn-ea"/>
                <a:cs typeface="+mn-cs"/>
              </a:rPr>
              <a:t>(in press)</a:t>
            </a:r>
          </a:p>
        </p:txBody>
      </p:sp>
      <p:sp>
        <p:nvSpPr>
          <p:cNvPr id="312323" name="Slide Number Placeholder 1"/>
          <p:cNvSpPr txBox="1">
            <a:spLocks/>
          </p:cNvSpPr>
          <p:nvPr/>
        </p:nvSpPr>
        <p:spPr bwMode="auto">
          <a:xfrm>
            <a:off x="6550025" y="635319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05D3B325-646A-6A45-8161-E0E0BB5A353C}" type="slidenum">
              <a:rPr lang="en-US" sz="1200">
                <a:solidFill>
                  <a:srgbClr val="898989"/>
                </a:solidFill>
              </a:rPr>
              <a:pPr algn="r" eaLnBrk="1" hangingPunct="1"/>
              <a:t>44</a:t>
            </a:fld>
            <a:endParaRPr lang="en-US" sz="1200">
              <a:solidFill>
                <a:srgbClr val="898989"/>
              </a:solidFill>
            </a:endParaRPr>
          </a:p>
        </p:txBody>
      </p:sp>
      <p:pic>
        <p:nvPicPr>
          <p:cNvPr id="312324" name="Picture 1" descr="stress_EGFF_FIG_exp_new-page-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51466" y="6519446"/>
            <a:ext cx="2118789" cy="338554"/>
          </a:xfrm>
          <a:prstGeom prst="rect">
            <a:avLst/>
          </a:prstGeom>
          <a:noFill/>
        </p:spPr>
        <p:txBody>
          <a:bodyPr wrap="none" rtlCol="0">
            <a:spAutoFit/>
          </a:bodyPr>
          <a:lstStyle/>
          <a:p>
            <a:r>
              <a:rPr lang="en-US" sz="1600" dirty="0" smtClean="0">
                <a:solidFill>
                  <a:schemeClr val="tx1">
                    <a:lumMod val="50000"/>
                    <a:lumOff val="50000"/>
                  </a:schemeClr>
                </a:solidFill>
              </a:rPr>
              <a:t>[</a:t>
            </a:r>
            <a:r>
              <a:rPr lang="en-US" sz="1600" dirty="0" err="1" smtClean="0">
                <a:solidFill>
                  <a:schemeClr val="tx1">
                    <a:lumMod val="50000"/>
                    <a:lumOff val="50000"/>
                  </a:schemeClr>
                </a:solidFill>
              </a:rPr>
              <a:t>Sethi</a:t>
            </a:r>
            <a:r>
              <a:rPr lang="en-US" sz="1600" dirty="0" smtClean="0">
                <a:solidFill>
                  <a:schemeClr val="tx1">
                    <a:lumMod val="50000"/>
                    <a:lumOff val="50000"/>
                  </a:schemeClr>
                </a:solidFill>
              </a:rPr>
              <a:t> et al. COSB (</a:t>
            </a:r>
            <a:r>
              <a:rPr lang="fr-FR" sz="1600" dirty="0" smtClean="0">
                <a:solidFill>
                  <a:schemeClr val="tx1">
                    <a:lumMod val="50000"/>
                    <a:lumOff val="50000"/>
                  </a:schemeClr>
                </a:solidFill>
              </a:rPr>
              <a:t>’</a:t>
            </a:r>
            <a:r>
              <a:rPr lang="en-US" sz="1600" dirty="0" smtClean="0">
                <a:solidFill>
                  <a:schemeClr val="tx1">
                    <a:lumMod val="50000"/>
                    <a:lumOff val="50000"/>
                  </a:schemeClr>
                </a:solidFill>
              </a:rPr>
              <a:t>15)] </a:t>
            </a:r>
            <a:endParaRPr lang="en-US" sz="1600" dirty="0">
              <a:solidFill>
                <a:schemeClr val="tx1">
                  <a:lumMod val="50000"/>
                  <a:lumOff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524" y="226293"/>
            <a:ext cx="9017976" cy="1384995"/>
          </a:xfrm>
          <a:prstGeom prst="rect">
            <a:avLst/>
          </a:prstGeom>
          <a:noFill/>
        </p:spPr>
        <p:txBody>
          <a:bodyPr wrap="square" rtlCol="0">
            <a:spAutoFit/>
          </a:bodyPr>
          <a:lstStyle/>
          <a:p>
            <a:pPr algn="ctr"/>
            <a:r>
              <a:rPr lang="en-US" sz="2800" b="1" dirty="0" smtClean="0"/>
              <a:t>Known </a:t>
            </a:r>
            <a:r>
              <a:rPr lang="en-US" sz="2800" b="1" dirty="0"/>
              <a:t>binding sites constitute a subset of the allosteric sites on the protein surface – to what degree can they </a:t>
            </a:r>
            <a:r>
              <a:rPr lang="en-US" sz="2800" b="1"/>
              <a:t>be </a:t>
            </a:r>
            <a:r>
              <a:rPr lang="en-US" sz="2800" b="1" smtClean="0"/>
              <a:t>found </a:t>
            </a:r>
            <a:r>
              <a:rPr lang="en-US" sz="2800" b="1" dirty="0" smtClean="0"/>
              <a:t>in a gold standard set?</a:t>
            </a:r>
            <a:endParaRPr lang="en-US" sz="2800" b="1" dirty="0"/>
          </a:p>
        </p:txBody>
      </p:sp>
      <p:pic>
        <p:nvPicPr>
          <p:cNvPr id="2" name="Picture 1"/>
          <p:cNvPicPr>
            <a:picLocks noChangeAspect="1"/>
          </p:cNvPicPr>
          <p:nvPr/>
        </p:nvPicPr>
        <p:blipFill>
          <a:blip r:embed="rId3"/>
          <a:stretch>
            <a:fillRect/>
          </a:stretch>
        </p:blipFill>
        <p:spPr>
          <a:xfrm>
            <a:off x="288757" y="2252912"/>
            <a:ext cx="8579939" cy="3346785"/>
          </a:xfrm>
          <a:prstGeom prst="rect">
            <a:avLst/>
          </a:prstGeo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6906A276-EC88-A34D-B03E-D37AB57C9DAF}" type="slidenum">
              <a:rPr lang="en-US" smtClean="0"/>
              <a:t>45</a:t>
            </a:fld>
            <a:endParaRPr lang="en-US"/>
          </a:p>
        </p:txBody>
      </p:sp>
    </p:spTree>
    <p:extLst>
      <p:ext uri="{BB962C8B-B14F-4D97-AF65-F5344CB8AC3E}">
        <p14:creationId xmlns:p14="http://schemas.microsoft.com/office/powerpoint/2010/main" val="1168803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471002" y="355798"/>
            <a:ext cx="5130250" cy="3207037"/>
            <a:chOff x="1191846" y="1659462"/>
            <a:chExt cx="6639820" cy="4150703"/>
          </a:xfrm>
        </p:grpSpPr>
        <p:pic>
          <p:nvPicPr>
            <p:cNvPr id="27" name="Picture 26"/>
            <p:cNvPicPr>
              <a:picLocks noChangeAspect="1"/>
            </p:cNvPicPr>
            <p:nvPr/>
          </p:nvPicPr>
          <p:blipFill rotWithShape="1">
            <a:blip r:embed="rId3"/>
            <a:srcRect l="52043"/>
            <a:stretch/>
          </p:blipFill>
          <p:spPr>
            <a:xfrm>
              <a:off x="4699097" y="1659462"/>
              <a:ext cx="3132569" cy="4150703"/>
            </a:xfrm>
            <a:prstGeom prst="rect">
              <a:avLst/>
            </a:prstGeom>
          </p:spPr>
        </p:pic>
        <p:sp>
          <p:nvSpPr>
            <p:cNvPr id="30" name="Oval 29"/>
            <p:cNvSpPr/>
            <p:nvPr/>
          </p:nvSpPr>
          <p:spPr>
            <a:xfrm>
              <a:off x="1191846" y="1672629"/>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Oval 30"/>
            <p:cNvSpPr/>
            <p:nvPr/>
          </p:nvSpPr>
          <p:spPr>
            <a:xfrm>
              <a:off x="1211704" y="3121080"/>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Oval 31"/>
            <p:cNvSpPr/>
            <p:nvPr/>
          </p:nvSpPr>
          <p:spPr>
            <a:xfrm>
              <a:off x="4712097" y="1664244"/>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Oval 32"/>
            <p:cNvSpPr/>
            <p:nvPr/>
          </p:nvSpPr>
          <p:spPr>
            <a:xfrm>
              <a:off x="4722548" y="3150323"/>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Oval 33"/>
            <p:cNvSpPr/>
            <p:nvPr/>
          </p:nvSpPr>
          <p:spPr>
            <a:xfrm>
              <a:off x="4699097" y="4422202"/>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4" name="TextBox 13"/>
          <p:cNvSpPr txBox="1"/>
          <p:nvPr/>
        </p:nvSpPr>
        <p:spPr>
          <a:xfrm>
            <a:off x="62524" y="-58154"/>
            <a:ext cx="9017976" cy="430887"/>
          </a:xfrm>
          <a:prstGeom prst="rect">
            <a:avLst/>
          </a:prstGeom>
          <a:noFill/>
        </p:spPr>
        <p:txBody>
          <a:bodyPr wrap="square" rtlCol="0">
            <a:spAutoFit/>
          </a:bodyPr>
          <a:lstStyle/>
          <a:p>
            <a:pPr algn="ctr"/>
            <a:r>
              <a:rPr lang="en-US" sz="2200" b="1" dirty="0" smtClean="0">
                <a:solidFill>
                  <a:prstClr val="black"/>
                </a:solidFill>
                <a:latin typeface="Calibri"/>
                <a:ea typeface="+mn-ea"/>
                <a:cs typeface="+mn-cs"/>
              </a:rPr>
              <a:t>Predicting Allosteric Sites at the Surface: </a:t>
            </a:r>
            <a:r>
              <a:rPr lang="en-US" sz="2200" b="1" u="sng" dirty="0" smtClean="0">
                <a:solidFill>
                  <a:srgbClr val="FF0000"/>
                </a:solidFill>
              </a:rPr>
              <a:t>Predicted</a:t>
            </a:r>
            <a:r>
              <a:rPr lang="en-US" sz="2200" b="1" dirty="0" smtClean="0"/>
              <a:t> &amp; </a:t>
            </a:r>
            <a:r>
              <a:rPr lang="en-US" sz="2200" b="1" u="sng" dirty="0" smtClean="0">
                <a:solidFill>
                  <a:srgbClr val="CACC01"/>
                </a:solidFill>
              </a:rPr>
              <a:t>Known</a:t>
            </a:r>
            <a:endParaRPr lang="en-US" sz="2200" b="1" dirty="0">
              <a:solidFill>
                <a:prstClr val="black"/>
              </a:solidFill>
              <a:latin typeface="Calibri"/>
              <a:ea typeface="+mn-ea"/>
              <a:cs typeface="+mn-cs"/>
            </a:endParaRPr>
          </a:p>
        </p:txBody>
      </p:sp>
      <p:grpSp>
        <p:nvGrpSpPr>
          <p:cNvPr id="16" name="Group 15"/>
          <p:cNvGrpSpPr/>
          <p:nvPr/>
        </p:nvGrpSpPr>
        <p:grpSpPr>
          <a:xfrm>
            <a:off x="1462403" y="3560232"/>
            <a:ext cx="2932729" cy="3286005"/>
            <a:chOff x="1211705" y="1680629"/>
            <a:chExt cx="3704464" cy="4150703"/>
          </a:xfrm>
        </p:grpSpPr>
        <p:pic>
          <p:nvPicPr>
            <p:cNvPr id="17" name="Picture 16"/>
            <p:cNvPicPr>
              <a:picLocks noChangeAspect="1"/>
            </p:cNvPicPr>
            <p:nvPr/>
          </p:nvPicPr>
          <p:blipFill rotWithShape="1">
            <a:blip r:embed="rId4"/>
            <a:srcRect r="51095"/>
            <a:stretch/>
          </p:blipFill>
          <p:spPr>
            <a:xfrm>
              <a:off x="1299631" y="1680629"/>
              <a:ext cx="3194504" cy="4150703"/>
            </a:xfrm>
            <a:prstGeom prst="rect">
              <a:avLst/>
            </a:prstGeom>
          </p:spPr>
        </p:pic>
        <p:sp>
          <p:nvSpPr>
            <p:cNvPr id="18" name="Oval 17"/>
            <p:cNvSpPr/>
            <p:nvPr/>
          </p:nvSpPr>
          <p:spPr>
            <a:xfrm>
              <a:off x="4740318" y="1777128"/>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4713141" y="3065660"/>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4713141" y="4497468"/>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1238882" y="1777128"/>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p:cNvSpPr/>
            <p:nvPr/>
          </p:nvSpPr>
          <p:spPr>
            <a:xfrm>
              <a:off x="1211705" y="4497468"/>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3" name="Group 22"/>
          <p:cNvGrpSpPr/>
          <p:nvPr/>
        </p:nvGrpSpPr>
        <p:grpSpPr>
          <a:xfrm>
            <a:off x="1526623" y="372733"/>
            <a:ext cx="2863864" cy="3207037"/>
            <a:chOff x="1191846" y="1659462"/>
            <a:chExt cx="3706553" cy="4150703"/>
          </a:xfrm>
        </p:grpSpPr>
        <p:pic>
          <p:nvPicPr>
            <p:cNvPr id="24" name="Picture 23"/>
            <p:cNvPicPr>
              <a:picLocks noChangeAspect="1"/>
            </p:cNvPicPr>
            <p:nvPr/>
          </p:nvPicPr>
          <p:blipFill rotWithShape="1">
            <a:blip r:embed="rId3"/>
            <a:srcRect r="51245"/>
            <a:stretch/>
          </p:blipFill>
          <p:spPr>
            <a:xfrm>
              <a:off x="1299631" y="1659462"/>
              <a:ext cx="3184665" cy="4150703"/>
            </a:xfrm>
            <a:prstGeom prst="rect">
              <a:avLst/>
            </a:prstGeom>
          </p:spPr>
        </p:pic>
        <p:sp>
          <p:nvSpPr>
            <p:cNvPr id="25" name="Oval 24"/>
            <p:cNvSpPr/>
            <p:nvPr/>
          </p:nvSpPr>
          <p:spPr>
            <a:xfrm>
              <a:off x="1191846" y="1672629"/>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Oval 25"/>
            <p:cNvSpPr/>
            <p:nvPr/>
          </p:nvSpPr>
          <p:spPr>
            <a:xfrm>
              <a:off x="1211704" y="3121080"/>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27"/>
            <p:cNvSpPr/>
            <p:nvPr/>
          </p:nvSpPr>
          <p:spPr>
            <a:xfrm>
              <a:off x="4712097" y="1664244"/>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Oval 35"/>
            <p:cNvSpPr/>
            <p:nvPr/>
          </p:nvSpPr>
          <p:spPr>
            <a:xfrm>
              <a:off x="4722548" y="3150323"/>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Oval 36"/>
            <p:cNvSpPr/>
            <p:nvPr/>
          </p:nvSpPr>
          <p:spPr>
            <a:xfrm>
              <a:off x="4699097" y="4422202"/>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8" name="Group 37"/>
          <p:cNvGrpSpPr/>
          <p:nvPr/>
        </p:nvGrpSpPr>
        <p:grpSpPr>
          <a:xfrm>
            <a:off x="2468784" y="3552457"/>
            <a:ext cx="5182236" cy="3286005"/>
            <a:chOff x="1211705" y="1631271"/>
            <a:chExt cx="6545922" cy="4150703"/>
          </a:xfrm>
        </p:grpSpPr>
        <p:pic>
          <p:nvPicPr>
            <p:cNvPr id="39" name="Picture 38"/>
            <p:cNvPicPr>
              <a:picLocks noChangeAspect="1"/>
            </p:cNvPicPr>
            <p:nvPr/>
          </p:nvPicPr>
          <p:blipFill rotWithShape="1">
            <a:blip r:embed="rId4"/>
            <a:srcRect l="52258"/>
            <a:stretch/>
          </p:blipFill>
          <p:spPr>
            <a:xfrm>
              <a:off x="4639100" y="1631271"/>
              <a:ext cx="3118527" cy="4150703"/>
            </a:xfrm>
            <a:prstGeom prst="rect">
              <a:avLst/>
            </a:prstGeom>
          </p:spPr>
        </p:pic>
        <p:sp>
          <p:nvSpPr>
            <p:cNvPr id="40" name="Oval 39"/>
            <p:cNvSpPr/>
            <p:nvPr/>
          </p:nvSpPr>
          <p:spPr>
            <a:xfrm>
              <a:off x="4740318" y="1777128"/>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Oval 40"/>
            <p:cNvSpPr/>
            <p:nvPr/>
          </p:nvSpPr>
          <p:spPr>
            <a:xfrm>
              <a:off x="4713141" y="3065660"/>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Oval 41"/>
            <p:cNvSpPr/>
            <p:nvPr/>
          </p:nvSpPr>
          <p:spPr>
            <a:xfrm>
              <a:off x="4713141" y="4497468"/>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Oval 43"/>
            <p:cNvSpPr/>
            <p:nvPr/>
          </p:nvSpPr>
          <p:spPr>
            <a:xfrm>
              <a:off x="1211705" y="4497468"/>
              <a:ext cx="175851" cy="26819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5" name="Rectangle 44"/>
          <p:cNvSpPr/>
          <p:nvPr/>
        </p:nvSpPr>
        <p:spPr>
          <a:xfrm>
            <a:off x="1526623" y="410412"/>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46"/>
          <p:cNvSpPr/>
          <p:nvPr/>
        </p:nvSpPr>
        <p:spPr>
          <a:xfrm>
            <a:off x="1526623" y="1468034"/>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47"/>
          <p:cNvSpPr/>
          <p:nvPr/>
        </p:nvSpPr>
        <p:spPr>
          <a:xfrm>
            <a:off x="1526623" y="2523751"/>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48"/>
          <p:cNvSpPr/>
          <p:nvPr/>
        </p:nvSpPr>
        <p:spPr>
          <a:xfrm>
            <a:off x="1526623" y="3581373"/>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49"/>
          <p:cNvSpPr/>
          <p:nvPr/>
        </p:nvSpPr>
        <p:spPr>
          <a:xfrm>
            <a:off x="1526623" y="4636482"/>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Rectangle 50"/>
          <p:cNvSpPr/>
          <p:nvPr/>
        </p:nvSpPr>
        <p:spPr>
          <a:xfrm>
            <a:off x="1526623" y="5694104"/>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51"/>
          <p:cNvSpPr/>
          <p:nvPr/>
        </p:nvSpPr>
        <p:spPr>
          <a:xfrm>
            <a:off x="5208591" y="408507"/>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52"/>
          <p:cNvSpPr/>
          <p:nvPr/>
        </p:nvSpPr>
        <p:spPr>
          <a:xfrm>
            <a:off x="5208591" y="1466129"/>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53"/>
          <p:cNvSpPr/>
          <p:nvPr/>
        </p:nvSpPr>
        <p:spPr>
          <a:xfrm>
            <a:off x="5208591" y="2521846"/>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54"/>
          <p:cNvSpPr/>
          <p:nvPr/>
        </p:nvSpPr>
        <p:spPr>
          <a:xfrm>
            <a:off x="5208591" y="3579468"/>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p:cNvSpPr/>
          <p:nvPr/>
        </p:nvSpPr>
        <p:spPr>
          <a:xfrm>
            <a:off x="5208591" y="4634577"/>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Rectangle 56"/>
          <p:cNvSpPr/>
          <p:nvPr/>
        </p:nvSpPr>
        <p:spPr>
          <a:xfrm>
            <a:off x="5208591" y="5692199"/>
            <a:ext cx="2451275" cy="105762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57"/>
          <p:cNvSpPr/>
          <p:nvPr/>
        </p:nvSpPr>
        <p:spPr>
          <a:xfrm>
            <a:off x="5224466" y="3610779"/>
            <a:ext cx="177046" cy="183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58"/>
          <p:cNvSpPr/>
          <p:nvPr/>
        </p:nvSpPr>
        <p:spPr>
          <a:xfrm>
            <a:off x="5221291" y="4653550"/>
            <a:ext cx="177046" cy="183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6906A276-EC88-A34D-B03E-D37AB57C9DAF}" type="slidenum">
              <a:rPr lang="en-US" smtClean="0"/>
              <a:t>46</a:t>
            </a:fld>
            <a:endParaRPr lang="en-US"/>
          </a:p>
        </p:txBody>
      </p:sp>
    </p:spTree>
    <p:extLst>
      <p:ext uri="{BB962C8B-B14F-4D97-AF65-F5344CB8AC3E}">
        <p14:creationId xmlns:p14="http://schemas.microsoft.com/office/powerpoint/2010/main" val="2867239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ess_Table_1.pdf"/>
          <p:cNvPicPr>
            <a:picLocks noChangeAspect="1"/>
          </p:cNvPicPr>
          <p:nvPr/>
        </p:nvPicPr>
        <p:blipFill rotWithShape="1">
          <a:blip r:embed="rId3">
            <a:extLst>
              <a:ext uri="{28A0092B-C50C-407E-A947-70E740481C1C}">
                <a14:useLocalDpi xmlns:a14="http://schemas.microsoft.com/office/drawing/2010/main" val="0"/>
              </a:ext>
            </a:extLst>
          </a:blip>
          <a:srcRect t="7113"/>
          <a:stretch/>
        </p:blipFill>
        <p:spPr>
          <a:xfrm>
            <a:off x="25400" y="1574958"/>
            <a:ext cx="9119288" cy="4673442"/>
          </a:xfrm>
          <a:prstGeom prst="rect">
            <a:avLst/>
          </a:prstGeom>
        </p:spPr>
      </p:pic>
      <p:sp>
        <p:nvSpPr>
          <p:cNvPr id="3" name="TextBox 2"/>
          <p:cNvSpPr txBox="1"/>
          <p:nvPr/>
        </p:nvSpPr>
        <p:spPr>
          <a:xfrm>
            <a:off x="62524" y="-93326"/>
            <a:ext cx="9017976" cy="1261884"/>
          </a:xfrm>
          <a:prstGeom prst="rect">
            <a:avLst/>
          </a:prstGeom>
          <a:noFill/>
        </p:spPr>
        <p:txBody>
          <a:bodyPr wrap="square" rtlCol="0">
            <a:spAutoFit/>
          </a:bodyPr>
          <a:lstStyle/>
          <a:p>
            <a:pPr algn="ctr" defTabSz="457200" fontAlgn="auto">
              <a:spcBef>
                <a:spcPts val="0"/>
              </a:spcBef>
              <a:spcAft>
                <a:spcPts val="0"/>
              </a:spcAft>
            </a:pPr>
            <a:r>
              <a:rPr lang="en-US" sz="2800" b="1" dirty="0" smtClean="0">
                <a:solidFill>
                  <a:prstClr val="black"/>
                </a:solidFill>
                <a:latin typeface="Calibri"/>
                <a:ea typeface="+mn-ea"/>
                <a:cs typeface="+mn-cs"/>
              </a:rPr>
              <a:t>Predicting Allosterically-Important Residues at </a:t>
            </a:r>
          </a:p>
          <a:p>
            <a:pPr algn="ctr" defTabSz="457200" fontAlgn="auto">
              <a:spcBef>
                <a:spcPts val="0"/>
              </a:spcBef>
              <a:spcAft>
                <a:spcPts val="0"/>
              </a:spcAft>
            </a:pPr>
            <a:r>
              <a:rPr lang="en-US" sz="2800" b="1" dirty="0" smtClean="0">
                <a:solidFill>
                  <a:prstClr val="black"/>
                </a:solidFill>
                <a:latin typeface="Calibri"/>
                <a:ea typeface="+mn-ea"/>
                <a:cs typeface="+mn-cs"/>
              </a:rPr>
              <a:t>Surfaces within the Canonical Set</a:t>
            </a:r>
            <a:endParaRPr lang="en-US" sz="1600" b="1" dirty="0" smtClean="0">
              <a:solidFill>
                <a:prstClr val="black"/>
              </a:solidFill>
              <a:latin typeface="Calibri"/>
              <a:ea typeface="+mn-ea"/>
              <a:cs typeface="+mn-cs"/>
            </a:endParaRPr>
          </a:p>
          <a:p>
            <a:pPr algn="ctr" defTabSz="457200" fontAlgn="auto">
              <a:spcBef>
                <a:spcPts val="0"/>
              </a:spcBef>
              <a:spcAft>
                <a:spcPts val="0"/>
              </a:spcAft>
            </a:pPr>
            <a:r>
              <a:rPr lang="en-US" sz="2000" b="1" dirty="0" smtClean="0">
                <a:solidFill>
                  <a:prstClr val="black"/>
                </a:solidFill>
                <a:latin typeface="Calibri"/>
              </a:rPr>
              <a:t>Statistics on the surfaces of </a:t>
            </a:r>
            <a:r>
              <a:rPr lang="en-US" sz="2000" b="1" i="1" dirty="0" err="1" smtClean="0">
                <a:solidFill>
                  <a:prstClr val="black"/>
                </a:solidFill>
                <a:latin typeface="Calibri"/>
              </a:rPr>
              <a:t>apo</a:t>
            </a:r>
            <a:r>
              <a:rPr lang="en-US" sz="2000" b="1" dirty="0" smtClean="0">
                <a:solidFill>
                  <a:prstClr val="black"/>
                </a:solidFill>
                <a:latin typeface="Calibri"/>
              </a:rPr>
              <a:t> structures</a:t>
            </a:r>
            <a:endParaRPr lang="en-US" sz="2000" b="1" dirty="0">
              <a:solidFill>
                <a:prstClr val="black"/>
              </a:solidFill>
              <a:latin typeface="Calibri"/>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6906A276-EC88-A34D-B03E-D37AB57C9DAF}" type="slidenum">
              <a:rPr lang="en-US" smtClean="0"/>
              <a:t>47</a:t>
            </a:fld>
            <a:endParaRPr lang="en-US"/>
          </a:p>
        </p:txBody>
      </p:sp>
    </p:spTree>
    <p:extLst>
      <p:ext uri="{BB962C8B-B14F-4D97-AF65-F5344CB8AC3E}">
        <p14:creationId xmlns:p14="http://schemas.microsoft.com/office/powerpoint/2010/main" val="40645084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685800" y="50811"/>
            <a:ext cx="7772400" cy="1143000"/>
          </a:xfrm>
        </p:spPr>
        <p:txBody>
          <a:bodyPr/>
          <a:lstStyle/>
          <a:p>
            <a:pPr defTabSz="907350">
              <a:defRPr/>
            </a:pPr>
            <a:r>
              <a:rPr lang="en-US" sz="2400" dirty="0" smtClean="0">
                <a:solidFill>
                  <a:schemeClr val="bg1">
                    <a:lumMod val="50000"/>
                  </a:schemeClr>
                </a:solidFill>
              </a:rPr>
              <a:t>Personal Genomics:</a:t>
            </a:r>
            <a:br>
              <a:rPr lang="en-US" sz="2400" dirty="0" smtClean="0">
                <a:solidFill>
                  <a:schemeClr val="bg1">
                    <a:lumMod val="50000"/>
                  </a:schemeClr>
                </a:solidFill>
              </a:rPr>
            </a:br>
            <a:r>
              <a:rPr lang="en-US" sz="2400" dirty="0" smtClean="0">
                <a:solidFill>
                  <a:schemeClr val="bg1">
                    <a:lumMod val="50000"/>
                  </a:schemeClr>
                </a:solidFill>
              </a:rPr>
              <a:t>Prioritizing High-impact Rare &amp; Somatic Variants </a:t>
            </a:r>
            <a:endParaRPr lang="en-US" sz="4000" dirty="0">
              <a:solidFill>
                <a:schemeClr val="bg1">
                  <a:lumMod val="50000"/>
                </a:schemeClr>
              </a:solidFill>
            </a:endParaRPr>
          </a:p>
        </p:txBody>
      </p:sp>
      <p:sp>
        <p:nvSpPr>
          <p:cNvPr id="97283" name="Content Placeholder 3"/>
          <p:cNvSpPr>
            <a:spLocks noGrp="1"/>
          </p:cNvSpPr>
          <p:nvPr>
            <p:ph sz="half" idx="1"/>
            <p:custDataLst>
              <p:tags r:id="rId4"/>
            </p:custDataLst>
          </p:nvPr>
        </p:nvSpPr>
        <p:spPr>
          <a:xfrm>
            <a:off x="186274" y="1185435"/>
            <a:ext cx="3471325" cy="4638675"/>
          </a:xfrm>
        </p:spPr>
        <p:txBody>
          <a:bodyPr/>
          <a:lstStyle/>
          <a:p>
            <a:r>
              <a:rPr lang="en-US" sz="2000" b="1" dirty="0" smtClean="0">
                <a:solidFill>
                  <a:schemeClr val="bg1">
                    <a:lumMod val="50000"/>
                  </a:schemeClr>
                </a:solidFill>
                <a:latin typeface="Arial" charset="0"/>
                <a:ea typeface="ＭＳ Ｐゴシック" charset="0"/>
                <a:cs typeface="ＭＳ Ｐゴシック" charset="0"/>
              </a:rPr>
              <a:t>Introduction: the landscape of variants in personal genomes</a:t>
            </a:r>
            <a:r>
              <a:rPr lang="en-US" sz="1400" b="1" dirty="0" smtClean="0">
                <a:solidFill>
                  <a:schemeClr val="bg1">
                    <a:lumMod val="50000"/>
                  </a:schemeClr>
                </a:solidFill>
                <a:latin typeface="Arial" charset="0"/>
                <a:ea typeface="ＭＳ Ｐゴシック" charset="0"/>
                <a:cs typeface="ＭＳ Ｐゴシック" charset="0"/>
              </a:rPr>
              <a:t>  </a:t>
            </a:r>
          </a:p>
          <a:p>
            <a:r>
              <a:rPr lang="en-US" sz="2000" b="1" dirty="0">
                <a:solidFill>
                  <a:schemeClr val="bg1">
                    <a:lumMod val="50000"/>
                  </a:schemeClr>
                </a:solidFill>
                <a:latin typeface="Arial" charset="0"/>
                <a:ea typeface="ＭＳ Ｐゴシック" charset="0"/>
                <a:cs typeface="ＭＳ Ｐゴシック" charset="0"/>
              </a:rPr>
              <a:t>Characterizing Rare Variants in Coding Regions</a:t>
            </a:r>
          </a:p>
          <a:p>
            <a:pPr lvl="1"/>
            <a:r>
              <a:rPr lang="en-US" sz="1800" b="1" dirty="0">
                <a:solidFill>
                  <a:schemeClr val="bg1">
                    <a:lumMod val="50000"/>
                  </a:schemeClr>
                </a:solidFill>
                <a:latin typeface="Arial" charset="0"/>
                <a:ea typeface="ＭＳ Ｐゴシック" charset="0"/>
                <a:cs typeface="ＭＳ Ｐゴシック" charset="0"/>
              </a:rPr>
              <a:t>Identifying with </a:t>
            </a:r>
            <a:r>
              <a:rPr lang="en-US" sz="1800" b="1" dirty="0" smtClean="0">
                <a:solidFill>
                  <a:schemeClr val="bg1">
                    <a:lumMod val="50000"/>
                  </a:schemeClr>
                </a:solidFill>
                <a:latin typeface="Arial" charset="0"/>
                <a:ea typeface="ＭＳ Ｐゴシック" charset="0"/>
                <a:cs typeface="ＭＳ Ｐゴシック" charset="0"/>
              </a:rPr>
              <a:t>STRESS</a:t>
            </a:r>
            <a:br>
              <a:rPr lang="en-US" sz="1800" b="1" dirty="0" smtClean="0">
                <a:solidFill>
                  <a:schemeClr val="bg1">
                    <a:lumMod val="50000"/>
                  </a:schemeClr>
                </a:solidFill>
                <a:latin typeface="Arial" charset="0"/>
                <a:ea typeface="ＭＳ Ｐゴシック" charset="0"/>
                <a:cs typeface="ＭＳ Ｐゴシック" charset="0"/>
              </a:rPr>
            </a:br>
            <a:r>
              <a:rPr lang="en-US" sz="1800" b="1" u="sng" dirty="0" smtClean="0">
                <a:solidFill>
                  <a:srgbClr val="FFFF00"/>
                </a:solidFill>
                <a:latin typeface="Arial" charset="0"/>
                <a:ea typeface="ＭＳ Ｐゴシック" charset="0"/>
                <a:cs typeface="ＭＳ Ｐゴシック" charset="0"/>
              </a:rPr>
              <a:t>cryptic allosteric sites</a:t>
            </a:r>
            <a:r>
              <a:rPr lang="en-US" sz="1800" b="1" dirty="0" smtClean="0">
                <a:solidFill>
                  <a:schemeClr val="bg1">
                    <a:lumMod val="50000"/>
                  </a:schemeClr>
                </a:solidFill>
                <a:latin typeface="Arial" charset="0"/>
                <a:ea typeface="ＭＳ Ｐゴシック" charset="0"/>
                <a:cs typeface="ＭＳ Ｐゴシック" charset="0"/>
              </a:rPr>
              <a:t> </a:t>
            </a:r>
          </a:p>
          <a:p>
            <a:pPr lvl="2"/>
            <a:r>
              <a:rPr lang="en-US" sz="1400" dirty="0">
                <a:solidFill>
                  <a:schemeClr val="bg1">
                    <a:lumMod val="50000"/>
                  </a:schemeClr>
                </a:solidFill>
                <a:latin typeface="Arial" charset="0"/>
                <a:ea typeface="ＭＳ Ｐゴシック" charset="0"/>
              </a:rPr>
              <a:t>O</a:t>
            </a:r>
            <a:r>
              <a:rPr lang="en-US" sz="1400" dirty="0" smtClean="0">
                <a:solidFill>
                  <a:schemeClr val="bg1">
                    <a:lumMod val="50000"/>
                  </a:schemeClr>
                </a:solidFill>
                <a:latin typeface="Arial" charset="0"/>
                <a:ea typeface="ＭＳ Ｐゴシック" charset="0"/>
              </a:rPr>
              <a:t>n </a:t>
            </a:r>
            <a:r>
              <a:rPr lang="en-US" sz="1400" dirty="0">
                <a:solidFill>
                  <a:schemeClr val="bg1">
                    <a:lumMod val="50000"/>
                  </a:schemeClr>
                </a:solidFill>
                <a:latin typeface="Arial" charset="0"/>
                <a:ea typeface="ＭＳ Ｐゴシック" charset="0"/>
              </a:rPr>
              <a:t>surface &amp; in interior bottlenecks </a:t>
            </a:r>
          </a:p>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1: </a:t>
            </a: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rare variants </a:t>
            </a:r>
            <a:r>
              <a:rPr lang="en-US" sz="1800" b="1" dirty="0" smtClean="0">
                <a:solidFill>
                  <a:schemeClr val="bg1">
                    <a:lumMod val="50000"/>
                  </a:schemeClr>
                </a:solidFill>
                <a:latin typeface="Arial" charset="0"/>
                <a:ea typeface="ＭＳ Ｐゴシック" charset="0"/>
                <a:cs typeface="ＭＳ Ｐゴシック" charset="0"/>
              </a:rPr>
              <a:t>with</a:t>
            </a:r>
            <a:r>
              <a:rPr lang="en-US" sz="1800" b="1" dirty="0" smtClean="0">
                <a:solidFill>
                  <a:srgbClr val="FFFF00"/>
                </a:solidFill>
                <a:latin typeface="Arial" charset="0"/>
                <a:ea typeface="ＭＳ Ｐゴシック" charset="0"/>
                <a:cs typeface="ＭＳ Ｐゴシック" charset="0"/>
              </a:rPr>
              <a:t> </a:t>
            </a:r>
            <a:r>
              <a:rPr lang="en-US" sz="1800" b="1" dirty="0">
                <a:solidFill>
                  <a:srgbClr val="FFFF00"/>
                </a:solidFill>
                <a:latin typeface="Arial" charset="0"/>
                <a:ea typeface="ＭＳ Ｐゴシック" charset="0"/>
                <a:cs typeface="ＭＳ Ｐゴシック" charset="0"/>
              </a:rPr>
              <a:t>“</a:t>
            </a:r>
            <a:r>
              <a:rPr lang="en-US" sz="1800" b="1" u="sng" dirty="0" smtClean="0">
                <a:solidFill>
                  <a:srgbClr val="FFFF00"/>
                </a:solidFill>
                <a:latin typeface="Arial" charset="0"/>
                <a:ea typeface="ＭＳ Ｐゴシック" charset="0"/>
                <a:cs typeface="ＭＳ Ｐゴシック" charset="0"/>
              </a:rPr>
              <a:t>sensitive sites</a:t>
            </a:r>
            <a:r>
              <a:rPr lang="en-US" sz="1800" b="1" dirty="0" smtClean="0">
                <a:solidFill>
                  <a:srgbClr val="FFFF00"/>
                </a:solidFill>
                <a:latin typeface="Arial" charset="0"/>
                <a:ea typeface="ＭＳ Ｐゴシック" charset="0"/>
                <a:cs typeface="ＭＳ Ｐゴシック" charset="0"/>
              </a:rPr>
              <a:t>”</a:t>
            </a:r>
            <a:br>
              <a:rPr lang="en-US" sz="1800" b="1" dirty="0" smtClean="0">
                <a:solidFill>
                  <a:srgbClr val="FFFF00"/>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human-conserved) </a:t>
            </a:r>
          </a:p>
        </p:txBody>
      </p:sp>
      <p:sp>
        <p:nvSpPr>
          <p:cNvPr id="2" name="Content Placeholder 1"/>
          <p:cNvSpPr>
            <a:spLocks noGrp="1"/>
          </p:cNvSpPr>
          <p:nvPr>
            <p:ph sz="half" idx="2"/>
          </p:nvPr>
        </p:nvSpPr>
        <p:spPr>
          <a:xfrm>
            <a:off x="3793067" y="1185435"/>
            <a:ext cx="5147725" cy="4638675"/>
          </a:xfrm>
        </p:spPr>
        <p:txBody>
          <a:bodyPr/>
          <a:lstStyle/>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2: </a:t>
            </a:r>
            <a:br>
              <a:rPr lang="en-US" sz="20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using </a:t>
            </a:r>
            <a:r>
              <a:rPr lang="en-US" sz="1800" b="1" dirty="0" err="1" smtClean="0">
                <a:solidFill>
                  <a:schemeClr val="bg1">
                    <a:lumMod val="50000"/>
                  </a:schemeClr>
                </a:solidFill>
                <a:latin typeface="Arial" charset="0"/>
                <a:ea typeface="ＭＳ Ｐゴシック" charset="0"/>
                <a:cs typeface="ＭＳ Ｐゴシック" charset="0"/>
              </a:rPr>
              <a:t>AlleleDB</a:t>
            </a:r>
            <a:r>
              <a:rPr lang="en-US" sz="1800" b="1" dirty="0" smtClean="0">
                <a:solidFill>
                  <a:schemeClr val="bg1">
                    <a:lumMod val="50000"/>
                  </a:schemeClr>
                </a:solidFill>
                <a:latin typeface="Arial" charset="0"/>
                <a:ea typeface="ＭＳ Ｐゴシック" charset="0"/>
                <a:cs typeface="ＭＳ Ｐゴシック" charset="0"/>
              </a:rPr>
              <a:t> </a:t>
            </a:r>
            <a:br>
              <a:rPr lang="en-US" sz="18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in </a:t>
            </a:r>
            <a:r>
              <a:rPr lang="en-US" sz="1800" b="1" dirty="0">
                <a:solidFill>
                  <a:schemeClr val="bg1">
                    <a:lumMod val="50000"/>
                  </a:schemeClr>
                </a:solidFill>
                <a:latin typeface="Arial" charset="0"/>
                <a:ea typeface="ＭＳ Ｐゴシック" charset="0"/>
                <a:cs typeface="ＭＳ Ｐゴシック" charset="0"/>
              </a:rPr>
              <a:t>terms of </a:t>
            </a:r>
            <a:r>
              <a:rPr lang="en-US" sz="1800" b="1" u="sng" dirty="0">
                <a:solidFill>
                  <a:srgbClr val="FFFF00"/>
                </a:solidFill>
                <a:latin typeface="Arial" charset="0"/>
                <a:ea typeface="ＭＳ Ｐゴシック" charset="0"/>
                <a:cs typeface="ＭＳ Ｐゴシック" charset="0"/>
              </a:rPr>
              <a:t>allelic elements</a:t>
            </a:r>
            <a:r>
              <a:rPr lang="en-US" sz="1800" b="1" dirty="0">
                <a:solidFill>
                  <a:srgbClr val="FFFF00"/>
                </a:solidFill>
                <a:latin typeface="Arial" charset="0"/>
                <a:ea typeface="ＭＳ Ｐゴシック" charset="0"/>
                <a:cs typeface="ＭＳ Ｐゴシック" charset="0"/>
              </a:rPr>
              <a:t> </a:t>
            </a:r>
          </a:p>
          <a:p>
            <a:pPr lvl="1"/>
            <a:r>
              <a:rPr lang="en-US" sz="1800" dirty="0">
                <a:solidFill>
                  <a:schemeClr val="bg1">
                    <a:lumMod val="50000"/>
                  </a:schemeClr>
                </a:solidFill>
                <a:latin typeface="Arial" charset="0"/>
                <a:ea typeface="ＭＳ Ｐゴシック" charset="0"/>
              </a:rPr>
              <a:t>Having observed difference in molecular activity in many </a:t>
            </a:r>
            <a:r>
              <a:rPr lang="en-US" sz="1800" dirty="0" smtClean="0">
                <a:solidFill>
                  <a:schemeClr val="bg1">
                    <a:lumMod val="50000"/>
                  </a:schemeClr>
                </a:solidFill>
                <a:latin typeface="Arial" charset="0"/>
                <a:ea typeface="ＭＳ Ｐゴシック" charset="0"/>
              </a:rPr>
              <a:t>contexts</a:t>
            </a:r>
          </a:p>
          <a:p>
            <a:pPr lvl="1"/>
            <a:r>
              <a:rPr lang="en-US" sz="1800" b="1" u="sng" dirty="0">
                <a:solidFill>
                  <a:schemeClr val="bg1">
                    <a:lumMod val="50000"/>
                  </a:schemeClr>
                </a:solidFill>
                <a:latin typeface="Arial" charset="0"/>
                <a:ea typeface="ＭＳ Ｐゴシック" charset="0"/>
                <a:cs typeface="ＭＳ Ｐゴシック" charset="0"/>
              </a:rPr>
              <a:t>Key technical Issue: </a:t>
            </a:r>
            <a:r>
              <a:rPr lang="en-US" sz="1800" b="1" u="sng" dirty="0" smtClean="0">
                <a:solidFill>
                  <a:schemeClr val="bg1">
                    <a:lumMod val="50000"/>
                  </a:schemeClr>
                </a:solidFill>
                <a:latin typeface="Arial" charset="0"/>
                <a:ea typeface="ＭＳ Ｐゴシック" charset="0"/>
                <a:cs typeface="ＭＳ Ｐゴシック" charset="0"/>
              </a:rPr>
              <a:t/>
            </a:r>
            <a:br>
              <a:rPr lang="en-US" sz="1800" b="1" u="sng" dirty="0" smtClean="0">
                <a:solidFill>
                  <a:schemeClr val="bg1">
                    <a:lumMod val="50000"/>
                  </a:schemeClr>
                </a:solidFill>
                <a:latin typeface="Arial" charset="0"/>
                <a:ea typeface="ＭＳ Ｐゴシック" charset="0"/>
                <a:cs typeface="ＭＳ Ｐゴシック" charset="0"/>
              </a:rPr>
            </a:br>
            <a:r>
              <a:rPr lang="en-US" sz="1800" b="1" u="sng" dirty="0" smtClean="0">
                <a:solidFill>
                  <a:schemeClr val="bg1">
                    <a:lumMod val="50000"/>
                  </a:schemeClr>
                </a:solidFill>
                <a:latin typeface="Arial" charset="0"/>
                <a:ea typeface="ＭＳ Ｐゴシック" charset="0"/>
                <a:cs typeface="ＭＳ Ｐゴシック" charset="0"/>
              </a:rPr>
              <a:t>Need </a:t>
            </a:r>
            <a:r>
              <a:rPr lang="en-US" sz="1800" b="1" u="sng" dirty="0">
                <a:solidFill>
                  <a:schemeClr val="bg1">
                    <a:lumMod val="50000"/>
                  </a:schemeClr>
                </a:solidFill>
                <a:latin typeface="Arial" charset="0"/>
                <a:ea typeface="ＭＳ Ｐゴシック" charset="0"/>
                <a:cs typeface="ＭＳ Ｐゴシック" charset="0"/>
              </a:rPr>
              <a:t>to build </a:t>
            </a:r>
            <a:r>
              <a:rPr lang="en-US" sz="1800" b="1" u="sng" dirty="0">
                <a:solidFill>
                  <a:srgbClr val="FFFF00"/>
                </a:solidFill>
                <a:latin typeface="Arial" charset="0"/>
                <a:ea typeface="ＭＳ Ｐゴシック" charset="0"/>
                <a:cs typeface="ＭＳ Ｐゴシック" charset="0"/>
              </a:rPr>
              <a:t>personal genomes</a:t>
            </a:r>
          </a:p>
          <a:p>
            <a:pPr lvl="2"/>
            <a:r>
              <a:rPr lang="en-US" sz="1400" dirty="0" smtClean="0">
                <a:solidFill>
                  <a:schemeClr val="bg1">
                    <a:lumMod val="50000"/>
                  </a:schemeClr>
                </a:solidFill>
                <a:latin typeface="Arial" charset="0"/>
                <a:ea typeface="ＭＳ Ｐゴシック" charset="0"/>
              </a:rPr>
              <a:t>Assessing their quality via read mapping</a:t>
            </a:r>
            <a:endParaRPr lang="en-US" sz="1400" dirty="0">
              <a:solidFill>
                <a:schemeClr val="bg1">
                  <a:lumMod val="50000"/>
                </a:schemeClr>
              </a:solidFill>
              <a:latin typeface="Arial" charset="0"/>
              <a:ea typeface="ＭＳ Ｐゴシック" charset="0"/>
            </a:endParaRPr>
          </a:p>
          <a:p>
            <a:r>
              <a:rPr lang="en-US" sz="2000" b="1" dirty="0">
                <a:solidFill>
                  <a:schemeClr val="bg1">
                    <a:lumMod val="50000"/>
                  </a:schemeClr>
                </a:solidFill>
                <a:latin typeface="Arial" charset="0"/>
                <a:ea typeface="ＭＳ Ｐゴシック" charset="0"/>
                <a:cs typeface="ＭＳ Ｐゴシック" charset="0"/>
              </a:rPr>
              <a:t>Putting it together </a:t>
            </a:r>
            <a:r>
              <a:rPr lang="en-US" sz="2000" b="1" dirty="0" smtClean="0">
                <a:solidFill>
                  <a:schemeClr val="bg1">
                    <a:lumMod val="50000"/>
                  </a:schemeClr>
                </a:solidFill>
                <a:latin typeface="Arial" charset="0"/>
                <a:ea typeface="ＭＳ Ｐゴシック" charset="0"/>
                <a:cs typeface="ＭＳ Ｐゴシック" charset="0"/>
              </a:rPr>
              <a:t>in workflows</a:t>
            </a:r>
            <a:endParaRPr lang="en-US" sz="2000" b="1" dirty="0">
              <a:solidFill>
                <a:schemeClr val="bg1">
                  <a:lumMod val="50000"/>
                </a:schemeClr>
              </a:solidFill>
              <a:latin typeface="Arial" charset="0"/>
              <a:ea typeface="ＭＳ Ｐゴシック" charset="0"/>
              <a:cs typeface="ＭＳ Ｐゴシック" charset="0"/>
            </a:endParaRPr>
          </a:p>
          <a:p>
            <a:pPr lvl="1"/>
            <a:r>
              <a:rPr lang="en-US" sz="1800" b="1" u="sng" dirty="0" smtClean="0">
                <a:solidFill>
                  <a:srgbClr val="FFFF00"/>
                </a:solidFill>
                <a:latin typeface="Arial" charset="0"/>
                <a:ea typeface="ＭＳ Ｐゴシック" charset="0"/>
                <a:cs typeface="ＭＳ Ｐゴシック" charset="0"/>
              </a:rPr>
              <a:t>Integrating evidence</a:t>
            </a: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t>
            </a:r>
            <a:r>
              <a:rPr lang="en-US" sz="1800" b="1" dirty="0" smtClean="0">
                <a:solidFill>
                  <a:schemeClr val="bg1">
                    <a:lumMod val="50000"/>
                  </a:schemeClr>
                </a:solidFill>
                <a:latin typeface="Arial" charset="0"/>
                <a:ea typeface="ＭＳ Ｐゴシック" charset="0"/>
                <a:cs typeface="ＭＳ Ｐゴシック" charset="0"/>
              </a:rPr>
              <a:t>variants with </a:t>
            </a:r>
            <a:r>
              <a:rPr lang="en-US" sz="1800" b="1" dirty="0" err="1" smtClean="0">
                <a:solidFill>
                  <a:schemeClr val="bg1">
                    <a:lumMod val="50000"/>
                  </a:schemeClr>
                </a:solidFill>
                <a:latin typeface="Arial" charset="0"/>
                <a:ea typeface="ＭＳ Ｐゴシック" charset="0"/>
                <a:cs typeface="ＭＳ Ｐゴシック" charset="0"/>
              </a:rPr>
              <a:t>FunSeq</a:t>
            </a:r>
            <a:endParaRPr lang="en-US" sz="1800" b="1" dirty="0">
              <a:solidFill>
                <a:schemeClr val="bg1">
                  <a:lumMod val="50000"/>
                </a:schemeClr>
              </a:solidFill>
              <a:latin typeface="Arial" charset="0"/>
              <a:ea typeface="ＭＳ Ｐゴシック" charset="0"/>
              <a:cs typeface="ＭＳ Ｐゴシック" charset="0"/>
            </a:endParaRPr>
          </a:p>
          <a:p>
            <a:pPr lvl="2"/>
            <a:r>
              <a:rPr lang="en-US" sz="1400" dirty="0">
                <a:solidFill>
                  <a:schemeClr val="bg1">
                    <a:lumMod val="50000"/>
                  </a:schemeClr>
                </a:solidFill>
                <a:latin typeface="Arial" charset="0"/>
                <a:ea typeface="ＭＳ Ｐゴシック" charset="0"/>
              </a:rPr>
              <a:t>Systematically weighting all the features</a:t>
            </a:r>
          </a:p>
          <a:p>
            <a:pPr lvl="2"/>
            <a:r>
              <a:rPr lang="en-US" sz="1400" dirty="0">
                <a:solidFill>
                  <a:schemeClr val="bg1">
                    <a:lumMod val="50000"/>
                  </a:schemeClr>
                </a:solidFill>
                <a:latin typeface="Arial" charset="0"/>
                <a:ea typeface="ＭＳ Ｐゴシック" charset="0"/>
              </a:rPr>
              <a:t>suggesting non-coding drivers</a:t>
            </a:r>
          </a:p>
          <a:p>
            <a:pPr lvl="2"/>
            <a:r>
              <a:rPr lang="en-US" sz="1400" dirty="0" err="1">
                <a:solidFill>
                  <a:schemeClr val="bg1">
                    <a:lumMod val="50000"/>
                  </a:schemeClr>
                </a:solidFill>
                <a:latin typeface="Arial" charset="0"/>
                <a:ea typeface="ＭＳ Ｐゴシック" charset="0"/>
              </a:rPr>
              <a:t>Prioritzing</a:t>
            </a:r>
            <a:r>
              <a:rPr lang="en-US" sz="1400" dirty="0">
                <a:solidFill>
                  <a:schemeClr val="bg1">
                    <a:lumMod val="50000"/>
                  </a:schemeClr>
                </a:solidFill>
                <a:latin typeface="Arial" charset="0"/>
                <a:ea typeface="ＭＳ Ｐゴシック" charset="0"/>
              </a:rPr>
              <a:t> rare </a:t>
            </a:r>
            <a:r>
              <a:rPr lang="en-US" sz="1400" dirty="0" err="1">
                <a:solidFill>
                  <a:schemeClr val="bg1">
                    <a:lumMod val="50000"/>
                  </a:schemeClr>
                </a:solidFill>
                <a:latin typeface="Arial" charset="0"/>
                <a:ea typeface="ＭＳ Ｐゴシック" charset="0"/>
              </a:rPr>
              <a:t>germline</a:t>
            </a:r>
            <a:r>
              <a:rPr lang="en-US" sz="1400" dirty="0">
                <a:solidFill>
                  <a:schemeClr val="bg1">
                    <a:lumMod val="50000"/>
                  </a:schemeClr>
                </a:solidFill>
                <a:latin typeface="Arial" charset="0"/>
                <a:ea typeface="ＭＳ Ｐゴシック" charset="0"/>
              </a:rPr>
              <a:t> variants</a:t>
            </a:r>
          </a:p>
          <a:p>
            <a:pPr lvl="1"/>
            <a:r>
              <a:rPr lang="en-US" sz="1800" b="1" dirty="0">
                <a:solidFill>
                  <a:schemeClr val="bg1">
                    <a:lumMod val="50000"/>
                  </a:schemeClr>
                </a:solidFill>
                <a:latin typeface="Arial" charset="0"/>
                <a:ea typeface="ＭＳ Ｐゴシック" charset="0"/>
                <a:cs typeface="ＭＳ Ｐゴシック" charset="0"/>
              </a:rPr>
              <a:t>Using Larva to do</a:t>
            </a:r>
            <a:r>
              <a:rPr lang="en-US" sz="1800" b="1" u="sng" dirty="0">
                <a:solidFill>
                  <a:schemeClr val="bg1">
                    <a:lumMod val="50000"/>
                  </a:schemeClr>
                </a:solidFill>
                <a:latin typeface="Arial" charset="0"/>
                <a:ea typeface="ＭＳ Ｐゴシック" charset="0"/>
                <a:cs typeface="ＭＳ Ｐゴシック" charset="0"/>
              </a:rPr>
              <a:t> </a:t>
            </a:r>
            <a:r>
              <a:rPr lang="en-US" sz="1800" b="1" u="sng" dirty="0">
                <a:solidFill>
                  <a:srgbClr val="FFFF00"/>
                </a:solidFill>
                <a:latin typeface="Arial" charset="0"/>
                <a:ea typeface="ＭＳ Ｐゴシック" charset="0"/>
                <a:cs typeface="ＭＳ Ｐゴシック" charset="0"/>
              </a:rPr>
              <a:t>burden testing</a:t>
            </a:r>
            <a:r>
              <a:rPr lang="en-US" sz="1800" b="1" u="sng" dirty="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annotation</a:t>
            </a:r>
          </a:p>
          <a:p>
            <a:pPr lvl="2"/>
            <a:r>
              <a:rPr lang="en-US" sz="1400" dirty="0">
                <a:solidFill>
                  <a:schemeClr val="bg1">
                    <a:lumMod val="50000"/>
                  </a:schemeClr>
                </a:solidFill>
                <a:latin typeface="Arial" charset="0"/>
                <a:ea typeface="ＭＳ Ｐゴシック" charset="0"/>
              </a:rPr>
              <a:t>Need to correct for </a:t>
            </a:r>
            <a:r>
              <a:rPr lang="en-US" sz="1400" dirty="0" smtClean="0">
                <a:solidFill>
                  <a:schemeClr val="bg1">
                    <a:lumMod val="50000"/>
                  </a:schemeClr>
                </a:solidFill>
                <a:latin typeface="Arial" charset="0"/>
                <a:ea typeface="ＭＳ Ｐゴシック" charset="0"/>
              </a:rPr>
              <a:t>over-dispersion </a:t>
            </a:r>
            <a:r>
              <a:rPr lang="en-US" sz="1400" dirty="0">
                <a:solidFill>
                  <a:schemeClr val="bg1">
                    <a:lumMod val="50000"/>
                  </a:schemeClr>
                </a:solidFill>
                <a:latin typeface="Arial" charset="0"/>
                <a:ea typeface="ＭＳ Ｐゴシック" charset="0"/>
              </a:rPr>
              <a:t>in </a:t>
            </a:r>
            <a:r>
              <a:rPr lang="en-US" sz="1400" dirty="0" err="1">
                <a:solidFill>
                  <a:schemeClr val="bg1">
                    <a:lumMod val="50000"/>
                  </a:schemeClr>
                </a:solidFill>
                <a:latin typeface="Arial" charset="0"/>
                <a:ea typeface="ＭＳ Ｐゴシック" charset="0"/>
              </a:rPr>
              <a:t>bionomial</a:t>
            </a:r>
            <a:r>
              <a:rPr lang="en-US" sz="1400" dirty="0">
                <a:solidFill>
                  <a:schemeClr val="bg1">
                    <a:lumMod val="50000"/>
                  </a:schemeClr>
                </a:solidFill>
                <a:latin typeface="Arial" charset="0"/>
                <a:ea typeface="ＭＳ Ｐゴシック" charset="0"/>
              </a:rPr>
              <a:t> </a:t>
            </a:r>
          </a:p>
          <a:p>
            <a:pPr lvl="2"/>
            <a:r>
              <a:rPr lang="en-US" sz="1400" dirty="0" smtClean="0">
                <a:solidFill>
                  <a:schemeClr val="bg1">
                    <a:lumMod val="50000"/>
                  </a:schemeClr>
                </a:solidFill>
                <a:latin typeface="Arial" charset="0"/>
                <a:ea typeface="ＭＳ Ｐゴシック" charset="0"/>
              </a:rPr>
              <a:t>Parameterized </a:t>
            </a:r>
            <a:r>
              <a:rPr lang="en-US" sz="1400" dirty="0">
                <a:solidFill>
                  <a:schemeClr val="bg1">
                    <a:lumMod val="50000"/>
                  </a:schemeClr>
                </a:solidFill>
                <a:latin typeface="Arial" charset="0"/>
                <a:ea typeface="ＭＳ Ｐゴシック" charset="0"/>
              </a:rPr>
              <a:t>according to replication timing </a:t>
            </a:r>
          </a:p>
          <a:p>
            <a:pPr marL="0" indent="0">
              <a:buNone/>
            </a:pPr>
            <a:endParaRPr lang="en-US" dirty="0">
              <a:solidFill>
                <a:schemeClr val="bg1">
                  <a:lumMod val="50000"/>
                </a:schemeClr>
              </a:solidFill>
            </a:endParaRPr>
          </a:p>
        </p:txBody>
      </p:sp>
    </p:spTree>
    <p:custDataLst>
      <p:tags r:id="rId2"/>
    </p:custDataLst>
    <p:extLst>
      <p:ext uri="{BB962C8B-B14F-4D97-AF65-F5344CB8AC3E}">
        <p14:creationId xmlns:p14="http://schemas.microsoft.com/office/powerpoint/2010/main" val="215810827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5982"/>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457200" y="524933"/>
            <a:ext cx="8229600" cy="940329"/>
          </a:xfrm>
        </p:spPr>
        <p:txBody>
          <a:bodyPr/>
          <a:lstStyle/>
          <a:p>
            <a:pPr>
              <a:spcBef>
                <a:spcPct val="0"/>
              </a:spcBef>
            </a:pPr>
            <a:r>
              <a:rPr lang="en-US" dirty="0">
                <a:latin typeface="Arial" charset="0"/>
                <a:ea typeface="ＭＳ Ｐゴシック" charset="0"/>
                <a:cs typeface="ＭＳ Ｐゴシック" charset="0"/>
              </a:rPr>
              <a:t>Non-coding Annotations: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Overview</a:t>
            </a:r>
            <a:endParaRPr lang="en-US" dirty="0">
              <a:latin typeface="Arial" charset="0"/>
              <a:ea typeface="ＭＳ Ｐゴシック" charset="0"/>
              <a:cs typeface="ＭＳ Ｐゴシック" charset="0"/>
            </a:endParaRPr>
          </a:p>
        </p:txBody>
      </p:sp>
      <p:sp>
        <p:nvSpPr>
          <p:cNvPr id="3" name="Text Placeholder 2"/>
          <p:cNvSpPr>
            <a:spLocks noGrp="1"/>
          </p:cNvSpPr>
          <p:nvPr>
            <p:ph type="body" idx="1"/>
          </p:nvPr>
        </p:nvSpPr>
        <p:spPr>
          <a:xfrm>
            <a:off x="450850" y="976314"/>
            <a:ext cx="8229600" cy="4967287"/>
          </a:xfrm>
        </p:spPr>
        <p:txBody>
          <a:bodyPr/>
          <a:lstStyle/>
          <a:p>
            <a:pPr marL="0" indent="0">
              <a:spcBef>
                <a:spcPct val="0"/>
              </a:spcBef>
              <a:buClr>
                <a:srgbClr val="000000"/>
              </a:buClr>
              <a:buSzPct val="25000"/>
              <a:buFont typeface="Arial" charset="0"/>
              <a:buNone/>
              <a:defRPr/>
            </a:pPr>
            <a:r>
              <a:rPr lang="en-US" sz="1600" dirty="0" smtClean="0">
                <a:solidFill>
                  <a:srgbClr val="000000"/>
                </a:solidFill>
                <a:latin typeface="Arial" charset="0"/>
                <a:sym typeface="Arial" charset="0"/>
              </a:rPr>
              <a:t> </a:t>
            </a:r>
          </a:p>
          <a:p>
            <a:pPr marL="0" indent="0">
              <a:spcBef>
                <a:spcPct val="0"/>
              </a:spcBef>
              <a:buClr>
                <a:srgbClr val="000000"/>
              </a:buClr>
              <a:buSzPct val="25000"/>
              <a:buFont typeface="Arial" charset="0"/>
              <a:buNone/>
              <a:defRPr/>
            </a:pPr>
            <a:endParaRPr lang="en-US" sz="1600" dirty="0" smtClean="0">
              <a:solidFill>
                <a:srgbClr val="000000"/>
              </a:solidFill>
              <a:latin typeface="Arial" charset="0"/>
              <a:sym typeface="Arial" charset="0"/>
            </a:endParaRPr>
          </a:p>
          <a:p>
            <a:pPr marL="0" indent="0">
              <a:spcBef>
                <a:spcPct val="0"/>
              </a:spcBef>
              <a:buClr>
                <a:srgbClr val="000000"/>
              </a:buClr>
              <a:buSzPct val="25000"/>
              <a:buFont typeface="Arial" charset="0"/>
              <a:buNone/>
              <a:defRPr/>
            </a:pPr>
            <a:endParaRPr lang="en-US" sz="1600" dirty="0" smtClean="0">
              <a:solidFill>
                <a:srgbClr val="000000"/>
              </a:solidFill>
              <a:latin typeface="Arial" charset="0"/>
              <a:sym typeface="Arial" charset="0"/>
            </a:endParaRPr>
          </a:p>
          <a:p>
            <a:pPr marL="0" indent="0">
              <a:spcBef>
                <a:spcPct val="0"/>
              </a:spcBef>
              <a:buClr>
                <a:srgbClr val="000000"/>
              </a:buClr>
              <a:buSzPct val="25000"/>
              <a:buFont typeface="Arial" charset="0"/>
              <a:buNone/>
              <a:defRPr/>
            </a:pPr>
            <a:endParaRPr lang="en-US" sz="1600" dirty="0">
              <a:solidFill>
                <a:srgbClr val="000000"/>
              </a:solidFill>
              <a:latin typeface="Arial" charset="0"/>
              <a:sym typeface="Arial" charset="0"/>
            </a:endParaRPr>
          </a:p>
          <a:p>
            <a:pPr marL="0" indent="0">
              <a:spcBef>
                <a:spcPct val="0"/>
              </a:spcBef>
              <a:buClr>
                <a:srgbClr val="000000"/>
              </a:buClr>
              <a:buSzPct val="25000"/>
              <a:buFont typeface="Arial" charset="0"/>
              <a:buNone/>
              <a:defRPr/>
            </a:pPr>
            <a:endParaRPr lang="en-US" sz="1600" dirty="0" smtClean="0">
              <a:solidFill>
                <a:srgbClr val="000000"/>
              </a:solidFill>
              <a:latin typeface="Arial" charset="0"/>
              <a:sym typeface="Arial" charset="0"/>
            </a:endParaRPr>
          </a:p>
          <a:p>
            <a:pPr marL="0" indent="0">
              <a:spcBef>
                <a:spcPct val="0"/>
              </a:spcBef>
              <a:buClr>
                <a:srgbClr val="000000"/>
              </a:buClr>
              <a:buSzPct val="25000"/>
              <a:buFont typeface="Arial" charset="0"/>
              <a:buNone/>
              <a:defRPr/>
            </a:pPr>
            <a:endParaRPr lang="en-US" sz="1600" dirty="0">
              <a:solidFill>
                <a:srgbClr val="000000"/>
              </a:solidFill>
              <a:latin typeface="Arial" charset="0"/>
              <a:sym typeface="Arial" charset="0"/>
            </a:endParaRPr>
          </a:p>
          <a:p>
            <a:pPr marL="0" indent="0">
              <a:spcBef>
                <a:spcPct val="0"/>
              </a:spcBef>
              <a:buClr>
                <a:srgbClr val="000000"/>
              </a:buClr>
              <a:buSzPct val="25000"/>
              <a:buFontTx/>
              <a:buNone/>
              <a:defRPr/>
            </a:pPr>
            <a:r>
              <a:rPr lang="en-US" sz="1600" dirty="0">
                <a:solidFill>
                  <a:srgbClr val="000000"/>
                </a:solidFill>
                <a:latin typeface="Arial" charset="0"/>
                <a:sym typeface="Arial" charset="0"/>
              </a:rPr>
              <a:t>Sequence features, incl. </a:t>
            </a:r>
            <a:r>
              <a:rPr lang="en-US" sz="1600" b="1" u="sng" dirty="0" smtClean="0">
                <a:solidFill>
                  <a:srgbClr val="000000"/>
                </a:solidFill>
                <a:latin typeface="Arial" charset="0"/>
                <a:sym typeface="Arial" charset="0"/>
              </a:rPr>
              <a:t>Conservation</a:t>
            </a:r>
            <a:endParaRPr lang="en-US" sz="1600" b="1" u="sng" dirty="0">
              <a:solidFill>
                <a:srgbClr val="000000"/>
              </a:solidFill>
              <a:latin typeface="Arial" charset="0"/>
              <a:sym typeface="Arial" charset="0"/>
            </a:endParaRPr>
          </a:p>
          <a:p>
            <a:pPr marL="0" indent="0">
              <a:spcBef>
                <a:spcPct val="0"/>
              </a:spcBef>
              <a:buClr>
                <a:srgbClr val="000000"/>
              </a:buClr>
              <a:buSzPct val="25000"/>
              <a:buFont typeface="Arial" charset="0"/>
              <a:buNone/>
              <a:defRPr/>
            </a:pPr>
            <a:endParaRPr lang="en-US" sz="1600" dirty="0">
              <a:solidFill>
                <a:srgbClr val="000000"/>
              </a:solidFill>
              <a:latin typeface="Arial" charset="0"/>
              <a:sym typeface="Arial" charset="0"/>
            </a:endParaRPr>
          </a:p>
          <a:p>
            <a:pPr>
              <a:defRPr/>
            </a:pPr>
            <a:endParaRPr lang="en-US" sz="1600" dirty="0"/>
          </a:p>
        </p:txBody>
      </p:sp>
      <p:grpSp>
        <p:nvGrpSpPr>
          <p:cNvPr id="100355" name="Shape 57"/>
          <p:cNvGrpSpPr>
            <a:grpSpLocks/>
          </p:cNvGrpSpPr>
          <p:nvPr/>
        </p:nvGrpSpPr>
        <p:grpSpPr bwMode="auto">
          <a:xfrm>
            <a:off x="4146551" y="3130570"/>
            <a:ext cx="4600575" cy="3757613"/>
            <a:chOff x="4061355" y="98425"/>
            <a:chExt cx="5037137" cy="3245907"/>
          </a:xfrm>
        </p:grpSpPr>
        <p:pic>
          <p:nvPicPr>
            <p:cNvPr id="100358" name="Shape 5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00356"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23" t="10893" r="50407" b="17873"/>
          <a:stretch>
            <a:fillRect/>
          </a:stretch>
        </p:blipFill>
        <p:spPr bwMode="auto">
          <a:xfrm>
            <a:off x="334973" y="311469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Shape 63"/>
          <p:cNvSpPr txBox="1">
            <a:spLocks noChangeArrowheads="1"/>
          </p:cNvSpPr>
          <p:nvPr/>
        </p:nvSpPr>
        <p:spPr bwMode="auto">
          <a:xfrm>
            <a:off x="4654551" y="2198708"/>
            <a:ext cx="36972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a:solidFill>
                  <a:srgbClr val="000000"/>
                </a:solidFill>
                <a:latin typeface="Arial" charset="0"/>
                <a:cs typeface="Arial" charset="0"/>
                <a:sym typeface="Arial" charset="0"/>
              </a:rPr>
              <a:t>Chip-seq (Epigenome &amp; seq. specific TF) and ncRNA &amp; un-annotated transcription</a:t>
            </a:r>
          </a:p>
          <a:p>
            <a:pPr eaLnBrk="1" hangingPunct="1">
              <a:buClr>
                <a:srgbClr val="000000"/>
              </a:buClr>
              <a:buFont typeface="Arial" charset="0"/>
              <a:buNone/>
            </a:pPr>
            <a:endParaRPr lang="en-US" sz="1400">
              <a:solidFill>
                <a:srgbClr val="000000"/>
              </a:solidFill>
              <a:latin typeface="Arial" charset="0"/>
              <a:cs typeface="Arial" charset="0"/>
              <a:sym typeface="Arial" charset="0"/>
            </a:endParaRPr>
          </a:p>
        </p:txBody>
      </p:sp>
      <p:sp>
        <p:nvSpPr>
          <p:cNvPr id="2" name="TextBox 1"/>
          <p:cNvSpPr txBox="1"/>
          <p:nvPr/>
        </p:nvSpPr>
        <p:spPr>
          <a:xfrm>
            <a:off x="5471105" y="6514215"/>
            <a:ext cx="4676976" cy="338554"/>
          </a:xfrm>
          <a:prstGeom prst="rect">
            <a:avLst/>
          </a:prstGeom>
          <a:noFill/>
        </p:spPr>
        <p:txBody>
          <a:bodyPr wrap="square" rtlCol="0">
            <a:spAutoFit/>
          </a:bodyPr>
          <a:lstStyle/>
          <a:p>
            <a:r>
              <a:rPr lang="en-US" sz="1600" dirty="0" smtClean="0">
                <a:solidFill>
                  <a:srgbClr val="7F7F7F"/>
                </a:solidFill>
              </a:rPr>
              <a:t>[Alexander et al., </a:t>
            </a:r>
            <a:r>
              <a:rPr lang="en-US" sz="1600" i="1" dirty="0" smtClean="0">
                <a:solidFill>
                  <a:srgbClr val="7F7F7F"/>
                </a:solidFill>
              </a:rPr>
              <a:t>Nat. Rev. Genet. </a:t>
            </a:r>
            <a:r>
              <a:rPr lang="en-US" sz="1600" dirty="0" smtClean="0">
                <a:solidFill>
                  <a:srgbClr val="7F7F7F"/>
                </a:solidFill>
              </a:rPr>
              <a:t>(</a:t>
            </a:r>
            <a:r>
              <a:rPr lang="fr-FR" sz="1600" dirty="0" smtClean="0">
                <a:solidFill>
                  <a:srgbClr val="7F7F7F"/>
                </a:solidFill>
              </a:rPr>
              <a:t>’</a:t>
            </a:r>
            <a:r>
              <a:rPr lang="en-US" sz="1600" dirty="0" smtClean="0">
                <a:solidFill>
                  <a:srgbClr val="7F7F7F"/>
                </a:solidFill>
              </a:rPr>
              <a:t>10)]</a:t>
            </a:r>
            <a:endParaRPr lang="en-US" sz="1600" dirty="0">
              <a:solidFill>
                <a:srgbClr val="7F7F7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24563E97-85E0-5544-ABC1-0F395CAB8D3A}" type="slidenum">
              <a:rPr lang="en-US" smtClean="0"/>
              <a:pPr>
                <a:defRPr/>
              </a:pPr>
              <a:t>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899" y="596357"/>
            <a:ext cx="8944339" cy="6151090"/>
          </a:xfrm>
          <a:prstGeom prst="rect">
            <a:avLst/>
          </a:prstGeom>
        </p:spPr>
      </p:pic>
    </p:spTree>
    <p:extLst>
      <p:ext uri="{BB962C8B-B14F-4D97-AF65-F5344CB8AC3E}">
        <p14:creationId xmlns:p14="http://schemas.microsoft.com/office/powerpoint/2010/main" val="1840637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15" y="1149350"/>
            <a:ext cx="597058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26" name="Title 1"/>
          <p:cNvSpPr>
            <a:spLocks noGrp="1"/>
          </p:cNvSpPr>
          <p:nvPr>
            <p:ph type="title"/>
          </p:nvPr>
        </p:nvSpPr>
        <p:spPr>
          <a:xfrm>
            <a:off x="442913" y="-163513"/>
            <a:ext cx="8229600" cy="1143001"/>
          </a:xfrm>
        </p:spPr>
        <p:txBody>
          <a:bodyPr/>
          <a:lstStyle/>
          <a:p>
            <a:r>
              <a:rPr lang="en-US" sz="3200">
                <a:latin typeface="Calibri" charset="0"/>
              </a:rPr>
              <a:t>Summarizing the Signal: </a:t>
            </a:r>
            <a:br>
              <a:rPr lang="en-US" sz="3200">
                <a:latin typeface="Calibri" charset="0"/>
              </a:rPr>
            </a:br>
            <a:r>
              <a:rPr lang="en-US" sz="3200">
                <a:latin typeface="Calibri" charset="0"/>
              </a:rPr>
              <a:t>"Traditional" ChipSeq Peak Calling</a:t>
            </a:r>
          </a:p>
        </p:txBody>
      </p:sp>
      <p:sp>
        <p:nvSpPr>
          <p:cNvPr id="103428" name="Content Placeholder 2"/>
          <p:cNvSpPr>
            <a:spLocks noGrp="1"/>
          </p:cNvSpPr>
          <p:nvPr>
            <p:ph idx="1"/>
          </p:nvPr>
        </p:nvSpPr>
        <p:spPr>
          <a:xfrm>
            <a:off x="0" y="1225550"/>
            <a:ext cx="3097215" cy="1828800"/>
          </a:xfrm>
        </p:spPr>
        <p:txBody>
          <a:bodyPr/>
          <a:lstStyle/>
          <a:p>
            <a:r>
              <a:rPr lang="en-US" sz="1600" dirty="0">
                <a:latin typeface="Calibri" charset="0"/>
              </a:rPr>
              <a:t>Generate &amp; threshold the signal profile to identify candidate target regions</a:t>
            </a:r>
          </a:p>
          <a:p>
            <a:pPr lvl="1"/>
            <a:r>
              <a:rPr lang="en-US" sz="1200" dirty="0">
                <a:latin typeface="Calibri" charset="0"/>
              </a:rPr>
              <a:t>Simulation (</a:t>
            </a:r>
            <a:r>
              <a:rPr lang="en-US" sz="1200" dirty="0" err="1">
                <a:latin typeface="Calibri" charset="0"/>
              </a:rPr>
              <a:t>PeakSeq</a:t>
            </a:r>
            <a:r>
              <a:rPr lang="en-US" sz="1200" dirty="0">
                <a:latin typeface="Calibri" charset="0"/>
              </a:rPr>
              <a:t>), </a:t>
            </a:r>
          </a:p>
          <a:p>
            <a:pPr lvl="1"/>
            <a:r>
              <a:rPr lang="en-US" sz="1200" dirty="0">
                <a:latin typeface="Calibri" charset="0"/>
              </a:rPr>
              <a:t>Local window based Poisson (MACS), </a:t>
            </a:r>
          </a:p>
          <a:p>
            <a:pPr lvl="1"/>
            <a:r>
              <a:rPr lang="en-US" sz="1200" dirty="0">
                <a:latin typeface="Calibri" charset="0"/>
              </a:rPr>
              <a:t>Fold change statistics (SPP)</a:t>
            </a:r>
          </a:p>
          <a:p>
            <a:pPr lvl="1"/>
            <a:endParaRPr lang="en-US" sz="1200" dirty="0">
              <a:latin typeface="Calibri" charset="0"/>
            </a:endParaRPr>
          </a:p>
        </p:txBody>
      </p:sp>
      <p:sp>
        <p:nvSpPr>
          <p:cNvPr id="103427" name="TextBox 4"/>
          <p:cNvSpPr txBox="1">
            <a:spLocks noChangeArrowheads="1"/>
          </p:cNvSpPr>
          <p:nvPr/>
        </p:nvSpPr>
        <p:spPr bwMode="auto">
          <a:xfrm>
            <a:off x="7110413" y="2216150"/>
            <a:ext cx="1121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Threshold</a:t>
            </a:r>
          </a:p>
        </p:txBody>
      </p:sp>
      <p:sp>
        <p:nvSpPr>
          <p:cNvPr id="103429" name="Content Placeholder 2"/>
          <p:cNvSpPr txBox="1">
            <a:spLocks/>
          </p:cNvSpPr>
          <p:nvPr/>
        </p:nvSpPr>
        <p:spPr bwMode="auto">
          <a:xfrm>
            <a:off x="0" y="3968750"/>
            <a:ext cx="327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20000"/>
              </a:spcBef>
              <a:buFont typeface="Arial" charset="0"/>
              <a:buChar char="•"/>
            </a:pPr>
            <a:r>
              <a:rPr lang="en-US" sz="1600"/>
              <a:t>Score against the control</a:t>
            </a:r>
          </a:p>
        </p:txBody>
      </p:sp>
      <p:pic>
        <p:nvPicPr>
          <p:cNvPr id="10343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54350"/>
            <a:ext cx="51435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31" name="TextBox 14"/>
          <p:cNvSpPr txBox="1">
            <a:spLocks noChangeArrowheads="1"/>
          </p:cNvSpPr>
          <p:nvPr/>
        </p:nvSpPr>
        <p:spPr bwMode="auto">
          <a:xfrm>
            <a:off x="336559" y="2965450"/>
            <a:ext cx="177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Potential Targets</a:t>
            </a:r>
          </a:p>
        </p:txBody>
      </p:sp>
      <p:pic>
        <p:nvPicPr>
          <p:cNvPr id="1034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435350"/>
            <a:ext cx="5867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2" y="4730750"/>
            <a:ext cx="15716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34" name="TextBox 17"/>
          <p:cNvSpPr txBox="1">
            <a:spLocks noChangeArrowheads="1"/>
          </p:cNvSpPr>
          <p:nvPr/>
        </p:nvSpPr>
        <p:spPr bwMode="auto">
          <a:xfrm>
            <a:off x="228610" y="4641850"/>
            <a:ext cx="293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Significantly Enriched targets</a:t>
            </a:r>
          </a:p>
        </p:txBody>
      </p:sp>
      <p:cxnSp>
        <p:nvCxnSpPr>
          <p:cNvPr id="8" name="Straight Arrow Connector 7"/>
          <p:cNvCxnSpPr/>
          <p:nvPr/>
        </p:nvCxnSpPr>
        <p:spPr>
          <a:xfrm>
            <a:off x="3116273" y="4837113"/>
            <a:ext cx="1608137"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057400" y="3154363"/>
            <a:ext cx="1447800"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437" name="TextBox 25"/>
          <p:cNvSpPr txBox="1">
            <a:spLocks noChangeArrowheads="1"/>
          </p:cNvSpPr>
          <p:nvPr/>
        </p:nvSpPr>
        <p:spPr bwMode="auto">
          <a:xfrm>
            <a:off x="3287713" y="3452813"/>
            <a:ext cx="20148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Normalized Control</a:t>
            </a:r>
          </a:p>
        </p:txBody>
      </p:sp>
      <p:sp>
        <p:nvSpPr>
          <p:cNvPr id="103438" name="TextBox 31"/>
          <p:cNvSpPr txBox="1">
            <a:spLocks noChangeArrowheads="1"/>
          </p:cNvSpPr>
          <p:nvPr/>
        </p:nvSpPr>
        <p:spPr bwMode="auto">
          <a:xfrm>
            <a:off x="3317885" y="99695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ChIP</a:t>
            </a:r>
          </a:p>
        </p:txBody>
      </p:sp>
      <p:sp>
        <p:nvSpPr>
          <p:cNvPr id="103439" name="TextBox 1"/>
          <p:cNvSpPr txBox="1">
            <a:spLocks noChangeArrowheads="1"/>
          </p:cNvSpPr>
          <p:nvPr/>
        </p:nvSpPr>
        <p:spPr bwMode="auto">
          <a:xfrm>
            <a:off x="233364" y="5697538"/>
            <a:ext cx="670127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Now an update: "PeakSeq 2" =&gt; MUSIC</a:t>
            </a:r>
          </a:p>
        </p:txBody>
      </p:sp>
      <p:sp>
        <p:nvSpPr>
          <p:cNvPr id="3" name="TextBox 2"/>
          <p:cNvSpPr txBox="1"/>
          <p:nvPr/>
        </p:nvSpPr>
        <p:spPr>
          <a:xfrm>
            <a:off x="5434556" y="6488114"/>
            <a:ext cx="3524773" cy="369332"/>
          </a:xfrm>
          <a:prstGeom prst="rect">
            <a:avLst/>
          </a:prstGeom>
          <a:noFill/>
        </p:spPr>
        <p:txBody>
          <a:bodyPr wrap="none">
            <a:spAutoFit/>
          </a:bodyPr>
          <a:lstStyle/>
          <a:p>
            <a:pPr>
              <a:defRPr/>
            </a:pPr>
            <a:r>
              <a:rPr lang="en-US" b="1" dirty="0">
                <a:solidFill>
                  <a:schemeClr val="bg1">
                    <a:lumMod val="65000"/>
                  </a:schemeClr>
                </a:solidFill>
              </a:rPr>
              <a:t>[</a:t>
            </a:r>
            <a:r>
              <a:rPr lang="en-US" b="1" dirty="0" err="1">
                <a:solidFill>
                  <a:schemeClr val="bg1">
                    <a:lumMod val="65000"/>
                  </a:schemeClr>
                </a:solidFill>
              </a:rPr>
              <a:t>Rozowsky</a:t>
            </a:r>
            <a:r>
              <a:rPr lang="en-US" b="1" dirty="0">
                <a:solidFill>
                  <a:schemeClr val="bg1">
                    <a:lumMod val="65000"/>
                  </a:schemeClr>
                </a:solidFill>
              </a:rPr>
              <a:t> et al. ('09) </a:t>
            </a:r>
            <a:r>
              <a:rPr lang="en-US" b="1" i="1" dirty="0">
                <a:solidFill>
                  <a:schemeClr val="bg1">
                    <a:lumMod val="65000"/>
                  </a:schemeClr>
                </a:solidFill>
              </a:rPr>
              <a:t>Nat Biotech</a:t>
            </a:r>
            <a:r>
              <a:rPr lang="en-US" b="1" dirty="0">
                <a:solidFill>
                  <a:schemeClr val="bg1">
                    <a:lumMod val="65000"/>
                  </a:schemeClr>
                </a:solidFill>
              </a:rPr>
              <a:t>]</a:t>
            </a:r>
            <a:r>
              <a:rPr lang="en-US" b="1" i="1" dirty="0">
                <a:solidFill>
                  <a:schemeClr val="bg1">
                    <a:lumMod val="65000"/>
                  </a:schemeClr>
                </a:solidFill>
              </a:rPr>
              <a:t> </a:t>
            </a:r>
          </a:p>
        </p:txBody>
      </p:sp>
      <p:cxnSp>
        <p:nvCxnSpPr>
          <p:cNvPr id="4" name="Straight Connector 3"/>
          <p:cNvCxnSpPr/>
          <p:nvPr/>
        </p:nvCxnSpPr>
        <p:spPr>
          <a:xfrm>
            <a:off x="-860425" y="5543550"/>
            <a:ext cx="10706100"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95801" y="666750"/>
            <a:ext cx="368300" cy="3444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110595" name="Title 5"/>
          <p:cNvSpPr>
            <a:spLocks noGrp="1"/>
          </p:cNvSpPr>
          <p:nvPr>
            <p:ph type="title"/>
          </p:nvPr>
        </p:nvSpPr>
        <p:spPr>
          <a:xfrm>
            <a:off x="457200" y="39688"/>
            <a:ext cx="8229600" cy="1143000"/>
          </a:xfrm>
        </p:spPr>
        <p:txBody>
          <a:bodyPr/>
          <a:lstStyle/>
          <a:p>
            <a:pPr eaLnBrk="1" hangingPunct="1"/>
            <a:r>
              <a:rPr lang="en-US" sz="2400">
                <a:latin typeface="Arial" charset="0"/>
              </a:rPr>
              <a:t>Finding "Conserved” Sites in the Human Population:</a:t>
            </a:r>
            <a:br>
              <a:rPr lang="en-US" sz="2400">
                <a:latin typeface="Arial" charset="0"/>
              </a:rPr>
            </a:br>
            <a:r>
              <a:rPr lang="en-US" sz="2400">
                <a:latin typeface="Arial" charset="0"/>
              </a:rPr>
              <a:t> </a:t>
            </a:r>
            <a:r>
              <a:rPr lang="en-US" sz="1800">
                <a:latin typeface="Arial" charset="0"/>
              </a:rPr>
              <a:t>Negative selection in non-coding elements based on </a:t>
            </a:r>
            <a:br>
              <a:rPr lang="en-US" sz="1800">
                <a:latin typeface="Arial" charset="0"/>
              </a:rPr>
            </a:br>
            <a:r>
              <a:rPr lang="en-US" sz="1800">
                <a:latin typeface="Arial" charset="0"/>
              </a:rPr>
              <a:t>Production ENCODE &amp; 1000G Phase 1</a:t>
            </a:r>
          </a:p>
        </p:txBody>
      </p:sp>
      <p:grpSp>
        <p:nvGrpSpPr>
          <p:cNvPr id="110596" name="Group 18"/>
          <p:cNvGrpSpPr>
            <a:grpSpLocks/>
          </p:cNvGrpSpPr>
          <p:nvPr/>
        </p:nvGrpSpPr>
        <p:grpSpPr bwMode="auto">
          <a:xfrm>
            <a:off x="457200" y="1335088"/>
            <a:ext cx="4972050" cy="4922837"/>
            <a:chOff x="4261367" y="667163"/>
            <a:chExt cx="4971998" cy="4923228"/>
          </a:xfrm>
        </p:grpSpPr>
        <p:sp>
          <p:nvSpPr>
            <p:cNvPr id="20" name="Rectangle 19"/>
            <p:cNvSpPr/>
            <p:nvPr/>
          </p:nvSpPr>
          <p:spPr>
            <a:xfrm>
              <a:off x="4496315" y="667163"/>
              <a:ext cx="366709" cy="344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pic>
          <p:nvPicPr>
            <p:cNvPr id="110607" name="Picture 20" descr="Khurana.Figure2.23Jan2013.pdf"/>
            <p:cNvPicPr>
              <a:picLocks noChangeAspect="1"/>
            </p:cNvPicPr>
            <p:nvPr/>
          </p:nvPicPr>
          <p:blipFill>
            <a:blip r:embed="rId4">
              <a:extLst>
                <a:ext uri="{28A0092B-C50C-407E-A947-70E740481C1C}">
                  <a14:useLocalDpi xmlns:a14="http://schemas.microsoft.com/office/drawing/2010/main" val="0"/>
                </a:ext>
              </a:extLst>
            </a:blip>
            <a:srcRect l="5785" t="33331" r="60252" b="62669"/>
            <a:stretch>
              <a:fillRect/>
            </a:stretch>
          </p:blipFill>
          <p:spPr bwMode="auto">
            <a:xfrm>
              <a:off x="4270892" y="4767431"/>
              <a:ext cx="4937746"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8" name="Group 21"/>
            <p:cNvGrpSpPr>
              <a:grpSpLocks/>
            </p:cNvGrpSpPr>
            <p:nvPr/>
          </p:nvGrpSpPr>
          <p:grpSpPr bwMode="auto">
            <a:xfrm>
              <a:off x="4261367" y="839321"/>
              <a:ext cx="4971998" cy="3931920"/>
              <a:chOff x="4261367" y="839321"/>
              <a:chExt cx="4971998" cy="3931920"/>
            </a:xfrm>
          </p:grpSpPr>
          <p:pic>
            <p:nvPicPr>
              <p:cNvPr id="110611" name="Picture 24" descr="Khurana.Figure2.23Jan2013.pdf"/>
              <p:cNvPicPr>
                <a:picLocks noChangeAspect="1"/>
              </p:cNvPicPr>
              <p:nvPr/>
            </p:nvPicPr>
            <p:blipFill>
              <a:blip r:embed="rId5">
                <a:extLst>
                  <a:ext uri="{28A0092B-C50C-407E-A947-70E740481C1C}">
                    <a14:useLocalDpi xmlns:a14="http://schemas.microsoft.com/office/drawing/2010/main" val="0"/>
                  </a:ext>
                </a:extLst>
              </a:blip>
              <a:srcRect l="5714" t="9776" r="60323" b="71114"/>
              <a:stretch>
                <a:fillRect/>
              </a:stretch>
            </p:blipFill>
            <p:spPr bwMode="auto">
              <a:xfrm>
                <a:off x="4261367" y="839321"/>
                <a:ext cx="4937746"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7304573" y="1661017"/>
                <a:ext cx="1928792" cy="2741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grpSp>
        <p:sp>
          <p:nvSpPr>
            <p:cNvPr id="23" name="Rectangle 22"/>
            <p:cNvSpPr/>
            <p:nvPr/>
          </p:nvSpPr>
          <p:spPr>
            <a:xfrm>
              <a:off x="8953968" y="4736248"/>
              <a:ext cx="174623" cy="238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4" name="Rectangle 23"/>
            <p:cNvSpPr/>
            <p:nvPr/>
          </p:nvSpPr>
          <p:spPr>
            <a:xfrm>
              <a:off x="4496315" y="667163"/>
              <a:ext cx="366709" cy="344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grpSp>
      <p:sp>
        <p:nvSpPr>
          <p:cNvPr id="27" name="Content Placeholder 6"/>
          <p:cNvSpPr>
            <a:spLocks noGrp="1"/>
          </p:cNvSpPr>
          <p:nvPr/>
        </p:nvSpPr>
        <p:spPr>
          <a:xfrm>
            <a:off x="5686427" y="2582863"/>
            <a:ext cx="2886075" cy="2698750"/>
          </a:xfrm>
          <a:prstGeom prst="rect">
            <a:avLst/>
          </a:prstGeom>
        </p:spPr>
        <p:txBody>
          <a:bodyPr>
            <a:normAutofit fontScale="4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2600" dirty="0" smtClean="0">
              <a:solidFill>
                <a:prstClr val="black"/>
              </a:solidFill>
            </a:endParaRPr>
          </a:p>
          <a:p>
            <a:pPr algn="ctr" fontAlgn="auto">
              <a:spcAft>
                <a:spcPts val="0"/>
              </a:spcAft>
              <a:defRPr/>
            </a:pPr>
            <a:r>
              <a:rPr lang="en-US" sz="4600" dirty="0" smtClean="0">
                <a:solidFill>
                  <a:prstClr val="black"/>
                </a:solidFill>
              </a:rPr>
              <a:t>Broad categories of regulatory </a:t>
            </a:r>
            <a:r>
              <a:rPr lang="en-US" sz="4600" dirty="0">
                <a:solidFill>
                  <a:prstClr val="black"/>
                </a:solidFill>
              </a:rPr>
              <a:t>regions </a:t>
            </a:r>
            <a:r>
              <a:rPr lang="en-US" sz="4600" dirty="0" smtClean="0">
                <a:solidFill>
                  <a:prstClr val="black"/>
                </a:solidFill>
              </a:rPr>
              <a:t>under </a:t>
            </a:r>
            <a:r>
              <a:rPr lang="en-US" sz="4600" dirty="0">
                <a:solidFill>
                  <a:prstClr val="black"/>
                </a:solidFill>
              </a:rPr>
              <a:t>negative </a:t>
            </a:r>
            <a:r>
              <a:rPr lang="en-US" sz="4600" dirty="0" smtClean="0">
                <a:solidFill>
                  <a:prstClr val="black"/>
                </a:solidFill>
              </a:rPr>
              <a:t>selection</a:t>
            </a:r>
          </a:p>
          <a:p>
            <a:pPr algn="ctr" fontAlgn="auto">
              <a:spcAft>
                <a:spcPts val="0"/>
              </a:spcAft>
              <a:defRPr/>
            </a:pPr>
            <a:r>
              <a:rPr lang="en-US" sz="4600" dirty="0" smtClean="0">
                <a:solidFill>
                  <a:prstClr val="black"/>
                </a:solidFill>
              </a:rPr>
              <a:t>Related to:</a:t>
            </a:r>
          </a:p>
          <a:p>
            <a:pPr marL="0" indent="0" algn="ctr" fontAlgn="auto">
              <a:spcAft>
                <a:spcPts val="0"/>
              </a:spcAft>
              <a:buFont typeface="Arial"/>
              <a:buNone/>
              <a:defRPr/>
            </a:pPr>
            <a:r>
              <a:rPr lang="en-US" sz="2300" dirty="0" smtClean="0">
                <a:solidFill>
                  <a:prstClr val="black"/>
                </a:solidFill>
              </a:rPr>
              <a:t>        </a:t>
            </a:r>
          </a:p>
          <a:p>
            <a:pPr marL="0" indent="0" algn="ctr" fontAlgn="auto">
              <a:spcAft>
                <a:spcPts val="0"/>
              </a:spcAft>
              <a:buFont typeface="Arial"/>
              <a:buNone/>
              <a:defRPr/>
            </a:pPr>
            <a:r>
              <a:rPr lang="en-US" sz="2300" dirty="0" smtClean="0">
                <a:solidFill>
                  <a:prstClr val="black"/>
                </a:solidFill>
              </a:rPr>
              <a:t>ENCODE, </a:t>
            </a:r>
            <a:r>
              <a:rPr lang="en-US" sz="2300" i="1" dirty="0" smtClean="0">
                <a:solidFill>
                  <a:prstClr val="black"/>
                </a:solidFill>
              </a:rPr>
              <a:t>Nature</a:t>
            </a:r>
            <a:r>
              <a:rPr lang="en-US" sz="2300" dirty="0" smtClean="0">
                <a:solidFill>
                  <a:prstClr val="black"/>
                </a:solidFill>
              </a:rPr>
              <a:t>, 2012</a:t>
            </a:r>
          </a:p>
          <a:p>
            <a:pPr marL="0" indent="0" algn="ctr" fontAlgn="auto">
              <a:spcAft>
                <a:spcPts val="0"/>
              </a:spcAft>
              <a:buFont typeface="Arial"/>
              <a:buNone/>
              <a:defRPr/>
            </a:pPr>
            <a:r>
              <a:rPr lang="en-US" sz="2300" dirty="0" smtClean="0">
                <a:solidFill>
                  <a:prstClr val="black"/>
                </a:solidFill>
              </a:rPr>
              <a:t>Ward &amp; </a:t>
            </a:r>
            <a:r>
              <a:rPr lang="en-US" sz="2300" dirty="0" err="1" smtClean="0">
                <a:solidFill>
                  <a:prstClr val="black"/>
                </a:solidFill>
              </a:rPr>
              <a:t>Kellis</a:t>
            </a:r>
            <a:r>
              <a:rPr lang="en-US" sz="2300" dirty="0" smtClean="0">
                <a:solidFill>
                  <a:prstClr val="black"/>
                </a:solidFill>
              </a:rPr>
              <a:t>, </a:t>
            </a:r>
            <a:r>
              <a:rPr lang="en-US" sz="2300" i="1" dirty="0" smtClean="0">
                <a:solidFill>
                  <a:prstClr val="black"/>
                </a:solidFill>
              </a:rPr>
              <a:t>Science</a:t>
            </a:r>
            <a:r>
              <a:rPr lang="en-US" sz="2300" dirty="0" smtClean="0">
                <a:solidFill>
                  <a:prstClr val="black"/>
                </a:solidFill>
              </a:rPr>
              <a:t>, 2012</a:t>
            </a:r>
          </a:p>
          <a:p>
            <a:pPr marL="0" indent="0" algn="ctr" fontAlgn="auto">
              <a:spcAft>
                <a:spcPts val="0"/>
              </a:spcAft>
              <a:buFont typeface="Arial"/>
              <a:buNone/>
              <a:defRPr/>
            </a:pPr>
            <a:r>
              <a:rPr lang="en-US" sz="2300" dirty="0" smtClean="0">
                <a:solidFill>
                  <a:prstClr val="black"/>
                </a:solidFill>
              </a:rPr>
              <a:t>Mu et al, </a:t>
            </a:r>
            <a:r>
              <a:rPr lang="en-US" sz="2300" i="1" dirty="0" smtClean="0">
                <a:solidFill>
                  <a:prstClr val="black"/>
                </a:solidFill>
              </a:rPr>
              <a:t>NAR</a:t>
            </a:r>
            <a:r>
              <a:rPr lang="en-US" sz="2300" dirty="0" smtClean="0">
                <a:solidFill>
                  <a:prstClr val="black"/>
                </a:solidFill>
              </a:rPr>
              <a:t>, 2011</a:t>
            </a:r>
          </a:p>
          <a:p>
            <a:pPr marL="0" indent="0" fontAlgn="auto">
              <a:spcAft>
                <a:spcPts val="0"/>
              </a:spcAft>
              <a:buFont typeface="Arial"/>
              <a:buNone/>
              <a:defRPr/>
            </a:pPr>
            <a:endParaRPr lang="en-US" sz="4600" dirty="0" smtClean="0">
              <a:solidFill>
                <a:prstClr val="black"/>
              </a:solidFill>
            </a:endParaRPr>
          </a:p>
        </p:txBody>
      </p:sp>
      <p:sp>
        <p:nvSpPr>
          <p:cNvPr id="3" name="Rectangle 2"/>
          <p:cNvSpPr/>
          <p:nvPr/>
        </p:nvSpPr>
        <p:spPr>
          <a:xfrm>
            <a:off x="5276850" y="2189163"/>
            <a:ext cx="287338"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8" name="Rectangle 27"/>
          <p:cNvSpPr/>
          <p:nvPr/>
        </p:nvSpPr>
        <p:spPr>
          <a:xfrm>
            <a:off x="5243513" y="5281613"/>
            <a:ext cx="287337"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110600" name="TextBox 29"/>
          <p:cNvSpPr txBox="1">
            <a:spLocks noChangeArrowheads="1"/>
          </p:cNvSpPr>
          <p:nvPr/>
        </p:nvSpPr>
        <p:spPr bwMode="auto">
          <a:xfrm>
            <a:off x="28585" y="3205163"/>
            <a:ext cx="1387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rPr>
              <a:t>(Non-coding RNA)</a:t>
            </a:r>
          </a:p>
        </p:txBody>
      </p:sp>
      <p:sp>
        <p:nvSpPr>
          <p:cNvPr id="110601" name="TextBox 30"/>
          <p:cNvSpPr txBox="1">
            <a:spLocks noChangeArrowheads="1"/>
          </p:cNvSpPr>
          <p:nvPr/>
        </p:nvSpPr>
        <p:spPr bwMode="auto">
          <a:xfrm>
            <a:off x="28585" y="3497269"/>
            <a:ext cx="1387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rPr>
              <a:t>(DNase I hypersensitive sites)</a:t>
            </a:r>
          </a:p>
        </p:txBody>
      </p:sp>
      <p:sp>
        <p:nvSpPr>
          <p:cNvPr id="110602" name="TextBox 31"/>
          <p:cNvSpPr txBox="1">
            <a:spLocks noChangeArrowheads="1"/>
          </p:cNvSpPr>
          <p:nvPr/>
        </p:nvSpPr>
        <p:spPr bwMode="auto">
          <a:xfrm>
            <a:off x="6360" y="4244995"/>
            <a:ext cx="1387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rPr>
              <a:t>(Transcription factor binding sites)</a:t>
            </a:r>
          </a:p>
        </p:txBody>
      </p:sp>
      <p:sp>
        <p:nvSpPr>
          <p:cNvPr id="110603" name="TextBox 32"/>
          <p:cNvSpPr txBox="1">
            <a:spLocks noChangeArrowheads="1"/>
          </p:cNvSpPr>
          <p:nvPr/>
        </p:nvSpPr>
        <p:spPr bwMode="auto">
          <a:xfrm>
            <a:off x="3244860" y="3935413"/>
            <a:ext cx="1387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rPr>
              <a:t>(TFSS: Sequence-specific TFs)</a:t>
            </a:r>
          </a:p>
        </p:txBody>
      </p:sp>
      <p:sp>
        <p:nvSpPr>
          <p:cNvPr id="110604" name="Text Box 6"/>
          <p:cNvSpPr txBox="1">
            <a:spLocks noChangeArrowheads="1"/>
          </p:cNvSpPr>
          <p:nvPr>
            <p:custDataLst>
              <p:tags r:id="rId1"/>
            </p:custDataLst>
          </p:nvPr>
        </p:nvSpPr>
        <p:spPr bwMode="auto">
          <a:xfrm>
            <a:off x="6616710" y="6551614"/>
            <a:ext cx="20702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110605" name="TextBox 1"/>
          <p:cNvSpPr txBox="1">
            <a:spLocks noChangeArrowheads="1"/>
          </p:cNvSpPr>
          <p:nvPr/>
        </p:nvSpPr>
        <p:spPr bwMode="auto">
          <a:xfrm>
            <a:off x="1498600" y="6200795"/>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t>Depletion of Common Variants </a:t>
            </a:r>
            <a:br>
              <a:rPr lang="en-US" sz="1800" b="1"/>
            </a:br>
            <a:r>
              <a:rPr lang="en-US" sz="1800" b="1"/>
              <a:t>in the Human Population</a:t>
            </a:r>
          </a:p>
        </p:txBody>
      </p:sp>
    </p:spTree>
  </p:cSld>
  <p:clrMapOvr>
    <a:masterClrMapping/>
  </p:clrMapOvr>
  <p:transition xmlns:p14="http://schemas.microsoft.com/office/powerpoint/2010/main" spd="slow" advTm="55876"/>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9" descr="Figure2-May3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 Box 6"/>
          <p:cNvSpPr txBox="1">
            <a:spLocks noChangeArrowheads="1"/>
          </p:cNvSpPr>
          <p:nvPr>
            <p:custDataLst>
              <p:tags r:id="rId1"/>
            </p:custDataLst>
          </p:nvPr>
        </p:nvSpPr>
        <p:spPr bwMode="auto">
          <a:xfrm>
            <a:off x="5995998" y="6421439"/>
            <a:ext cx="20702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112643" name="TextBox 1"/>
          <p:cNvSpPr txBox="1">
            <a:spLocks noChangeArrowheads="1"/>
          </p:cNvSpPr>
          <p:nvPr/>
        </p:nvSpPr>
        <p:spPr bwMode="auto">
          <a:xfrm>
            <a:off x="1252539" y="5894399"/>
            <a:ext cx="33385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Sub-categorization possible because of better statistics from 1000G phase 1 v pilot</a:t>
            </a:r>
          </a:p>
        </p:txBody>
      </p:sp>
      <p:sp>
        <p:nvSpPr>
          <p:cNvPr id="112644" name="Title 1"/>
          <p:cNvSpPr>
            <a:spLocks noGrp="1"/>
          </p:cNvSpPr>
          <p:nvPr>
            <p:ph type="title"/>
          </p:nvPr>
        </p:nvSpPr>
        <p:spPr>
          <a:xfrm>
            <a:off x="6461125" y="706458"/>
            <a:ext cx="2376488" cy="1385887"/>
          </a:xfrm>
        </p:spPr>
        <p:txBody>
          <a:bodyPr/>
          <a:lstStyle/>
          <a:p>
            <a:pPr eaLnBrk="1" hangingPunct="1"/>
            <a:r>
              <a:rPr lang="en-US" sz="2400">
                <a:solidFill>
                  <a:srgbClr val="000090"/>
                </a:solidFill>
                <a:latin typeface="Arial" charset="0"/>
              </a:rPr>
              <a:t>Differential selective constraints </a:t>
            </a:r>
            <a:br>
              <a:rPr lang="en-US" sz="2400">
                <a:solidFill>
                  <a:srgbClr val="000090"/>
                </a:solidFill>
                <a:latin typeface="Arial" charset="0"/>
              </a:rPr>
            </a:br>
            <a:r>
              <a:rPr lang="en-US" sz="2400">
                <a:solidFill>
                  <a:srgbClr val="000090"/>
                </a:solidFill>
                <a:latin typeface="Arial" charset="0"/>
              </a:rPr>
              <a:t>among specific sub-categories</a:t>
            </a:r>
          </a:p>
        </p:txBody>
      </p:sp>
      <p:sp>
        <p:nvSpPr>
          <p:cNvPr id="2" name="Rectangle 1"/>
          <p:cNvSpPr/>
          <p:nvPr/>
        </p:nvSpPr>
        <p:spPr bwMode="auto">
          <a:xfrm>
            <a:off x="8837613" y="5858932"/>
            <a:ext cx="1153054" cy="66410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cSld>
  <p:clrMapOvr>
    <a:masterClrMapping/>
  </p:clrMapOvr>
  <p:transition xmlns:p14="http://schemas.microsoft.com/office/powerpoint/2010/main" spd="slow" advTm="39195"/>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9" descr="Figure2-May3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6"/>
          <p:cNvSpPr txBox="1">
            <a:spLocks noChangeArrowheads="1"/>
          </p:cNvSpPr>
          <p:nvPr>
            <p:custDataLst>
              <p:tags r:id="rId1"/>
            </p:custDataLst>
          </p:nvPr>
        </p:nvSpPr>
        <p:spPr bwMode="auto">
          <a:xfrm>
            <a:off x="5995998" y="6421439"/>
            <a:ext cx="20702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113667" name="TextBox 1"/>
          <p:cNvSpPr txBox="1">
            <a:spLocks noChangeArrowheads="1"/>
          </p:cNvSpPr>
          <p:nvPr/>
        </p:nvSpPr>
        <p:spPr bwMode="auto">
          <a:xfrm>
            <a:off x="1252539" y="5894399"/>
            <a:ext cx="33385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Sub-categorization possible because of better statistics from 1000G phase 1 v pilot</a:t>
            </a:r>
          </a:p>
        </p:txBody>
      </p:sp>
      <p:pic>
        <p:nvPicPr>
          <p:cNvPr id="113668" name="Picture 5" descr="Figure2-May30,3.png"/>
          <p:cNvPicPr>
            <a:picLocks noChangeAspect="1"/>
          </p:cNvPicPr>
          <p:nvPr/>
        </p:nvPicPr>
        <p:blipFill>
          <a:blip r:embed="rId4">
            <a:extLst>
              <a:ext uri="{28A0092B-C50C-407E-A947-70E740481C1C}">
                <a14:useLocalDpi xmlns:a14="http://schemas.microsoft.com/office/drawing/2010/main" val="0"/>
              </a:ext>
            </a:extLst>
          </a:blip>
          <a:srcRect t="40079"/>
          <a:stretch>
            <a:fillRect/>
          </a:stretch>
        </p:blipFill>
        <p:spPr bwMode="auto">
          <a:xfrm>
            <a:off x="101601" y="850920"/>
            <a:ext cx="42306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6604010" y="2619378"/>
            <a:ext cx="223361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defRPr/>
            </a:pPr>
            <a:r>
              <a:rPr lang="en-US" sz="1600" dirty="0" smtClean="0">
                <a:solidFill>
                  <a:srgbClr val="000000"/>
                </a:solidFill>
              </a:rPr>
              <a:t>Start</a:t>
            </a:r>
            <a:r>
              <a:rPr lang="en-US" sz="3600" dirty="0" smtClean="0">
                <a:solidFill>
                  <a:srgbClr val="000000"/>
                </a:solidFill>
              </a:rPr>
              <a:t> 677</a:t>
            </a:r>
            <a:r>
              <a:rPr lang="en-US" sz="1600" dirty="0" smtClean="0">
                <a:solidFill>
                  <a:srgbClr val="000000"/>
                </a:solidFill>
              </a:rPr>
              <a:t> high-resolution non-coding categories; Rank &amp; find those under strongest selection</a:t>
            </a:r>
          </a:p>
          <a:p>
            <a:pPr eaLnBrk="1" hangingPunct="1">
              <a:buFont typeface="Wingdings" charset="0"/>
              <a:buChar char="q"/>
              <a:defRPr/>
            </a:pPr>
            <a:endParaRPr lang="en-US" sz="1600" dirty="0" smtClean="0">
              <a:solidFill>
                <a:srgbClr val="000000"/>
              </a:solidFill>
            </a:endParaRPr>
          </a:p>
        </p:txBody>
      </p:sp>
      <p:sp>
        <p:nvSpPr>
          <p:cNvPr id="113670" name="TextBox 14"/>
          <p:cNvSpPr txBox="1">
            <a:spLocks noChangeArrowheads="1"/>
          </p:cNvSpPr>
          <p:nvPr/>
        </p:nvSpPr>
        <p:spPr bwMode="auto">
          <a:xfrm>
            <a:off x="3214688" y="822325"/>
            <a:ext cx="318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~0.4% genomic coverage  (~ top 25)</a:t>
            </a:r>
          </a:p>
        </p:txBody>
      </p:sp>
      <p:sp>
        <p:nvSpPr>
          <p:cNvPr id="113671" name="TextBox 13"/>
          <p:cNvSpPr txBox="1">
            <a:spLocks noChangeArrowheads="1"/>
          </p:cNvSpPr>
          <p:nvPr/>
        </p:nvSpPr>
        <p:spPr bwMode="auto">
          <a:xfrm>
            <a:off x="3216275" y="1092220"/>
            <a:ext cx="299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~0.02% genomic coverage (top 5)</a:t>
            </a:r>
          </a:p>
        </p:txBody>
      </p:sp>
      <p:sp>
        <p:nvSpPr>
          <p:cNvPr id="113672" name="Title 1"/>
          <p:cNvSpPr>
            <a:spLocks noGrp="1"/>
          </p:cNvSpPr>
          <p:nvPr>
            <p:ph type="title"/>
          </p:nvPr>
        </p:nvSpPr>
        <p:spPr>
          <a:xfrm>
            <a:off x="6461125" y="515958"/>
            <a:ext cx="2376488" cy="1385887"/>
          </a:xfrm>
        </p:spPr>
        <p:txBody>
          <a:bodyPr/>
          <a:lstStyle/>
          <a:p>
            <a:pPr eaLnBrk="1" hangingPunct="1"/>
            <a:r>
              <a:rPr lang="en-US" sz="3200">
                <a:solidFill>
                  <a:srgbClr val="000090"/>
                </a:solidFill>
                <a:latin typeface="Arial" charset="0"/>
              </a:rPr>
              <a:t>Defining Sensitive </a:t>
            </a:r>
            <a:br>
              <a:rPr lang="en-US" sz="3200">
                <a:solidFill>
                  <a:srgbClr val="000090"/>
                </a:solidFill>
                <a:latin typeface="Arial" charset="0"/>
              </a:rPr>
            </a:br>
            <a:r>
              <a:rPr lang="en-US" sz="3200">
                <a:solidFill>
                  <a:srgbClr val="000090"/>
                </a:solidFill>
                <a:latin typeface="Arial" charset="0"/>
              </a:rPr>
              <a:t>non-coding Regions</a:t>
            </a:r>
          </a:p>
        </p:txBody>
      </p:sp>
      <p:sp>
        <p:nvSpPr>
          <p:cNvPr id="10" name="Rectangle 9"/>
          <p:cNvSpPr/>
          <p:nvPr/>
        </p:nvSpPr>
        <p:spPr bwMode="auto">
          <a:xfrm>
            <a:off x="8837613" y="5858932"/>
            <a:ext cx="1153054" cy="66410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cSld>
  <p:clrMapOvr>
    <a:masterClrMapping/>
  </p:clrMapOvr>
  <p:transition xmlns:p14="http://schemas.microsoft.com/office/powerpoint/2010/main" spd="slow" advTm="39195"/>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a:xfrm>
            <a:off x="485775" y="136525"/>
            <a:ext cx="8229600" cy="1143000"/>
          </a:xfrm>
        </p:spPr>
        <p:txBody>
          <a:bodyPr/>
          <a:lstStyle/>
          <a:p>
            <a:pPr eaLnBrk="1" hangingPunct="1"/>
            <a:r>
              <a:rPr lang="en-US" sz="3200">
                <a:solidFill>
                  <a:srgbClr val="000090"/>
                </a:solidFill>
                <a:latin typeface="Arial" charset="0"/>
              </a:rPr>
              <a:t>SNPs which break TF motifs are under stronger selection</a:t>
            </a:r>
          </a:p>
        </p:txBody>
      </p:sp>
      <p:pic>
        <p:nvPicPr>
          <p:cNvPr id="114690" name="Picture 10" descr="Figure2-May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6"/>
          <p:cNvSpPr txBox="1">
            <a:spLocks noChangeArrowheads="1"/>
          </p:cNvSpPr>
          <p:nvPr>
            <p:custDataLst>
              <p:tags r:id="rId1"/>
            </p:custDataLst>
          </p:nvPr>
        </p:nvSpPr>
        <p:spPr bwMode="auto">
          <a:xfrm>
            <a:off x="5995998" y="6421439"/>
            <a:ext cx="20702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5" name="Rectangle 4"/>
          <p:cNvSpPr/>
          <p:nvPr/>
        </p:nvSpPr>
        <p:spPr bwMode="auto">
          <a:xfrm>
            <a:off x="8837613" y="5858932"/>
            <a:ext cx="1153054" cy="66410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cSld>
  <p:clrMapOvr>
    <a:masterClrMapping/>
  </p:clrMapOvr>
  <p:transition xmlns:p14="http://schemas.microsoft.com/office/powerpoint/2010/main" spd="slow" advTm="15052"/>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685800" y="50811"/>
            <a:ext cx="7772400" cy="1143000"/>
          </a:xfrm>
        </p:spPr>
        <p:txBody>
          <a:bodyPr/>
          <a:lstStyle/>
          <a:p>
            <a:pPr defTabSz="907350">
              <a:defRPr/>
            </a:pPr>
            <a:r>
              <a:rPr lang="en-US" sz="2400" dirty="0" smtClean="0">
                <a:solidFill>
                  <a:schemeClr val="bg1">
                    <a:lumMod val="50000"/>
                  </a:schemeClr>
                </a:solidFill>
              </a:rPr>
              <a:t>Personal Genomics:</a:t>
            </a:r>
            <a:br>
              <a:rPr lang="en-US" sz="2400" dirty="0" smtClean="0">
                <a:solidFill>
                  <a:schemeClr val="bg1">
                    <a:lumMod val="50000"/>
                  </a:schemeClr>
                </a:solidFill>
              </a:rPr>
            </a:br>
            <a:r>
              <a:rPr lang="en-US" sz="2400" dirty="0" smtClean="0">
                <a:solidFill>
                  <a:schemeClr val="bg1">
                    <a:lumMod val="50000"/>
                  </a:schemeClr>
                </a:solidFill>
              </a:rPr>
              <a:t>Prioritizing High-impact Rare &amp; Somatic Variants </a:t>
            </a:r>
            <a:endParaRPr lang="en-US" sz="4000" dirty="0">
              <a:solidFill>
                <a:schemeClr val="bg1">
                  <a:lumMod val="50000"/>
                </a:schemeClr>
              </a:solidFill>
            </a:endParaRPr>
          </a:p>
        </p:txBody>
      </p:sp>
      <p:sp>
        <p:nvSpPr>
          <p:cNvPr id="97283" name="Content Placeholder 3"/>
          <p:cNvSpPr>
            <a:spLocks noGrp="1"/>
          </p:cNvSpPr>
          <p:nvPr>
            <p:ph sz="half" idx="1"/>
            <p:custDataLst>
              <p:tags r:id="rId4"/>
            </p:custDataLst>
          </p:nvPr>
        </p:nvSpPr>
        <p:spPr>
          <a:xfrm>
            <a:off x="186274" y="1185435"/>
            <a:ext cx="3471325" cy="4638675"/>
          </a:xfrm>
        </p:spPr>
        <p:txBody>
          <a:bodyPr/>
          <a:lstStyle/>
          <a:p>
            <a:r>
              <a:rPr lang="en-US" sz="2000" b="1" dirty="0" smtClean="0">
                <a:solidFill>
                  <a:schemeClr val="bg1">
                    <a:lumMod val="50000"/>
                  </a:schemeClr>
                </a:solidFill>
                <a:latin typeface="Arial" charset="0"/>
                <a:ea typeface="ＭＳ Ｐゴシック" charset="0"/>
                <a:cs typeface="ＭＳ Ｐゴシック" charset="0"/>
              </a:rPr>
              <a:t>Introduction: the landscape of variants in personal genomes</a:t>
            </a:r>
            <a:r>
              <a:rPr lang="en-US" sz="1400" b="1" dirty="0" smtClean="0">
                <a:solidFill>
                  <a:schemeClr val="bg1">
                    <a:lumMod val="50000"/>
                  </a:schemeClr>
                </a:solidFill>
                <a:latin typeface="Arial" charset="0"/>
                <a:ea typeface="ＭＳ Ｐゴシック" charset="0"/>
                <a:cs typeface="ＭＳ Ｐゴシック" charset="0"/>
              </a:rPr>
              <a:t>  </a:t>
            </a:r>
          </a:p>
          <a:p>
            <a:r>
              <a:rPr lang="en-US" sz="2000" b="1" dirty="0">
                <a:solidFill>
                  <a:schemeClr val="bg1">
                    <a:lumMod val="50000"/>
                  </a:schemeClr>
                </a:solidFill>
                <a:latin typeface="Arial" charset="0"/>
                <a:ea typeface="ＭＳ Ｐゴシック" charset="0"/>
                <a:cs typeface="ＭＳ Ｐゴシック" charset="0"/>
              </a:rPr>
              <a:t>Characterizing Rare Variants in Coding Regions</a:t>
            </a:r>
          </a:p>
          <a:p>
            <a:pPr lvl="1"/>
            <a:r>
              <a:rPr lang="en-US" sz="1800" b="1" dirty="0">
                <a:solidFill>
                  <a:schemeClr val="bg1">
                    <a:lumMod val="50000"/>
                  </a:schemeClr>
                </a:solidFill>
                <a:latin typeface="Arial" charset="0"/>
                <a:ea typeface="ＭＳ Ｐゴシック" charset="0"/>
                <a:cs typeface="ＭＳ Ｐゴシック" charset="0"/>
              </a:rPr>
              <a:t>Identifying with </a:t>
            </a:r>
            <a:r>
              <a:rPr lang="en-US" sz="1800" b="1" dirty="0" smtClean="0">
                <a:solidFill>
                  <a:schemeClr val="bg1">
                    <a:lumMod val="50000"/>
                  </a:schemeClr>
                </a:solidFill>
                <a:latin typeface="Arial" charset="0"/>
                <a:ea typeface="ＭＳ Ｐゴシック" charset="0"/>
                <a:cs typeface="ＭＳ Ｐゴシック" charset="0"/>
              </a:rPr>
              <a:t>STRESS</a:t>
            </a:r>
            <a:br>
              <a:rPr lang="en-US" sz="1800" b="1" dirty="0" smtClean="0">
                <a:solidFill>
                  <a:schemeClr val="bg1">
                    <a:lumMod val="50000"/>
                  </a:schemeClr>
                </a:solidFill>
                <a:latin typeface="Arial" charset="0"/>
                <a:ea typeface="ＭＳ Ｐゴシック" charset="0"/>
                <a:cs typeface="ＭＳ Ｐゴシック" charset="0"/>
              </a:rPr>
            </a:br>
            <a:r>
              <a:rPr lang="en-US" sz="1800" b="1" u="sng" dirty="0" smtClean="0">
                <a:solidFill>
                  <a:srgbClr val="FFFF00"/>
                </a:solidFill>
                <a:latin typeface="Arial" charset="0"/>
                <a:ea typeface="ＭＳ Ｐゴシック" charset="0"/>
                <a:cs typeface="ＭＳ Ｐゴシック" charset="0"/>
              </a:rPr>
              <a:t>cryptic allosteric sites</a:t>
            </a:r>
            <a:r>
              <a:rPr lang="en-US" sz="1800" b="1" dirty="0" smtClean="0">
                <a:solidFill>
                  <a:schemeClr val="bg1">
                    <a:lumMod val="50000"/>
                  </a:schemeClr>
                </a:solidFill>
                <a:latin typeface="Arial" charset="0"/>
                <a:ea typeface="ＭＳ Ｐゴシック" charset="0"/>
                <a:cs typeface="ＭＳ Ｐゴシック" charset="0"/>
              </a:rPr>
              <a:t> </a:t>
            </a:r>
          </a:p>
          <a:p>
            <a:pPr lvl="2"/>
            <a:r>
              <a:rPr lang="en-US" sz="1400" dirty="0">
                <a:solidFill>
                  <a:schemeClr val="bg1">
                    <a:lumMod val="50000"/>
                  </a:schemeClr>
                </a:solidFill>
                <a:latin typeface="Arial" charset="0"/>
                <a:ea typeface="ＭＳ Ｐゴシック" charset="0"/>
              </a:rPr>
              <a:t>O</a:t>
            </a:r>
            <a:r>
              <a:rPr lang="en-US" sz="1400" dirty="0" smtClean="0">
                <a:solidFill>
                  <a:schemeClr val="bg1">
                    <a:lumMod val="50000"/>
                  </a:schemeClr>
                </a:solidFill>
                <a:latin typeface="Arial" charset="0"/>
                <a:ea typeface="ＭＳ Ｐゴシック" charset="0"/>
              </a:rPr>
              <a:t>n </a:t>
            </a:r>
            <a:r>
              <a:rPr lang="en-US" sz="1400" dirty="0">
                <a:solidFill>
                  <a:schemeClr val="bg1">
                    <a:lumMod val="50000"/>
                  </a:schemeClr>
                </a:solidFill>
                <a:latin typeface="Arial" charset="0"/>
                <a:ea typeface="ＭＳ Ｐゴシック" charset="0"/>
              </a:rPr>
              <a:t>surface &amp; in interior bottlenecks </a:t>
            </a:r>
          </a:p>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1: </a:t>
            </a: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rare variants </a:t>
            </a:r>
            <a:r>
              <a:rPr lang="en-US" sz="1800" b="1" dirty="0" smtClean="0">
                <a:solidFill>
                  <a:schemeClr val="bg1">
                    <a:lumMod val="50000"/>
                  </a:schemeClr>
                </a:solidFill>
                <a:latin typeface="Arial" charset="0"/>
                <a:ea typeface="ＭＳ Ｐゴシック" charset="0"/>
                <a:cs typeface="ＭＳ Ｐゴシック" charset="0"/>
              </a:rPr>
              <a:t>with</a:t>
            </a:r>
            <a:r>
              <a:rPr lang="en-US" sz="1800" b="1" dirty="0" smtClean="0">
                <a:solidFill>
                  <a:srgbClr val="FFFF00"/>
                </a:solidFill>
                <a:latin typeface="Arial" charset="0"/>
                <a:ea typeface="ＭＳ Ｐゴシック" charset="0"/>
                <a:cs typeface="ＭＳ Ｐゴシック" charset="0"/>
              </a:rPr>
              <a:t> </a:t>
            </a:r>
            <a:r>
              <a:rPr lang="en-US" sz="1800" b="1" dirty="0">
                <a:solidFill>
                  <a:srgbClr val="FFFF00"/>
                </a:solidFill>
                <a:latin typeface="Arial" charset="0"/>
                <a:ea typeface="ＭＳ Ｐゴシック" charset="0"/>
                <a:cs typeface="ＭＳ Ｐゴシック" charset="0"/>
              </a:rPr>
              <a:t>“</a:t>
            </a:r>
            <a:r>
              <a:rPr lang="en-US" sz="1800" b="1" u="sng" dirty="0" smtClean="0">
                <a:solidFill>
                  <a:srgbClr val="FFFF00"/>
                </a:solidFill>
                <a:latin typeface="Arial" charset="0"/>
                <a:ea typeface="ＭＳ Ｐゴシック" charset="0"/>
                <a:cs typeface="ＭＳ Ｐゴシック" charset="0"/>
              </a:rPr>
              <a:t>sensitive sites</a:t>
            </a:r>
            <a:r>
              <a:rPr lang="en-US" sz="1800" b="1" dirty="0" smtClean="0">
                <a:solidFill>
                  <a:srgbClr val="FFFF00"/>
                </a:solidFill>
                <a:latin typeface="Arial" charset="0"/>
                <a:ea typeface="ＭＳ Ｐゴシック" charset="0"/>
                <a:cs typeface="ＭＳ Ｐゴシック" charset="0"/>
              </a:rPr>
              <a:t>”</a:t>
            </a:r>
            <a:br>
              <a:rPr lang="en-US" sz="1800" b="1" dirty="0" smtClean="0">
                <a:solidFill>
                  <a:srgbClr val="FFFF00"/>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human-conserved) </a:t>
            </a:r>
          </a:p>
        </p:txBody>
      </p:sp>
      <p:sp>
        <p:nvSpPr>
          <p:cNvPr id="2" name="Content Placeholder 1"/>
          <p:cNvSpPr>
            <a:spLocks noGrp="1"/>
          </p:cNvSpPr>
          <p:nvPr>
            <p:ph sz="half" idx="2"/>
          </p:nvPr>
        </p:nvSpPr>
        <p:spPr>
          <a:xfrm>
            <a:off x="3793067" y="1185435"/>
            <a:ext cx="5147725" cy="4638675"/>
          </a:xfrm>
        </p:spPr>
        <p:txBody>
          <a:bodyPr/>
          <a:lstStyle/>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2: </a:t>
            </a:r>
            <a:br>
              <a:rPr lang="en-US" sz="20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using </a:t>
            </a:r>
            <a:r>
              <a:rPr lang="en-US" sz="1800" b="1" dirty="0" err="1" smtClean="0">
                <a:solidFill>
                  <a:schemeClr val="bg1">
                    <a:lumMod val="50000"/>
                  </a:schemeClr>
                </a:solidFill>
                <a:latin typeface="Arial" charset="0"/>
                <a:ea typeface="ＭＳ Ｐゴシック" charset="0"/>
                <a:cs typeface="ＭＳ Ｐゴシック" charset="0"/>
              </a:rPr>
              <a:t>AlleleDB</a:t>
            </a:r>
            <a:r>
              <a:rPr lang="en-US" sz="1800" b="1" dirty="0" smtClean="0">
                <a:solidFill>
                  <a:schemeClr val="bg1">
                    <a:lumMod val="50000"/>
                  </a:schemeClr>
                </a:solidFill>
                <a:latin typeface="Arial" charset="0"/>
                <a:ea typeface="ＭＳ Ｐゴシック" charset="0"/>
                <a:cs typeface="ＭＳ Ｐゴシック" charset="0"/>
              </a:rPr>
              <a:t> </a:t>
            </a:r>
            <a:br>
              <a:rPr lang="en-US" sz="18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in </a:t>
            </a:r>
            <a:r>
              <a:rPr lang="en-US" sz="1800" b="1" dirty="0">
                <a:solidFill>
                  <a:schemeClr val="bg1">
                    <a:lumMod val="50000"/>
                  </a:schemeClr>
                </a:solidFill>
                <a:latin typeface="Arial" charset="0"/>
                <a:ea typeface="ＭＳ Ｐゴシック" charset="0"/>
                <a:cs typeface="ＭＳ Ｐゴシック" charset="0"/>
              </a:rPr>
              <a:t>terms of </a:t>
            </a:r>
            <a:r>
              <a:rPr lang="en-US" sz="1800" b="1" u="sng" dirty="0">
                <a:solidFill>
                  <a:srgbClr val="FFFF00"/>
                </a:solidFill>
                <a:latin typeface="Arial" charset="0"/>
                <a:ea typeface="ＭＳ Ｐゴシック" charset="0"/>
                <a:cs typeface="ＭＳ Ｐゴシック" charset="0"/>
              </a:rPr>
              <a:t>allelic elements</a:t>
            </a:r>
            <a:r>
              <a:rPr lang="en-US" sz="1800" b="1" dirty="0">
                <a:solidFill>
                  <a:srgbClr val="FFFF00"/>
                </a:solidFill>
                <a:latin typeface="Arial" charset="0"/>
                <a:ea typeface="ＭＳ Ｐゴシック" charset="0"/>
                <a:cs typeface="ＭＳ Ｐゴシック" charset="0"/>
              </a:rPr>
              <a:t> </a:t>
            </a:r>
          </a:p>
          <a:p>
            <a:pPr lvl="1"/>
            <a:r>
              <a:rPr lang="en-US" sz="1800" dirty="0">
                <a:solidFill>
                  <a:schemeClr val="bg1">
                    <a:lumMod val="50000"/>
                  </a:schemeClr>
                </a:solidFill>
                <a:latin typeface="Arial" charset="0"/>
                <a:ea typeface="ＭＳ Ｐゴシック" charset="0"/>
              </a:rPr>
              <a:t>Having observed difference in molecular activity in many </a:t>
            </a:r>
            <a:r>
              <a:rPr lang="en-US" sz="1800" dirty="0" smtClean="0">
                <a:solidFill>
                  <a:schemeClr val="bg1">
                    <a:lumMod val="50000"/>
                  </a:schemeClr>
                </a:solidFill>
                <a:latin typeface="Arial" charset="0"/>
                <a:ea typeface="ＭＳ Ｐゴシック" charset="0"/>
              </a:rPr>
              <a:t>contexts</a:t>
            </a:r>
          </a:p>
          <a:p>
            <a:pPr lvl="1"/>
            <a:r>
              <a:rPr lang="en-US" sz="1800" b="1" u="sng" dirty="0">
                <a:solidFill>
                  <a:schemeClr val="bg1">
                    <a:lumMod val="50000"/>
                  </a:schemeClr>
                </a:solidFill>
                <a:latin typeface="Arial" charset="0"/>
                <a:ea typeface="ＭＳ Ｐゴシック" charset="0"/>
                <a:cs typeface="ＭＳ Ｐゴシック" charset="0"/>
              </a:rPr>
              <a:t>Key technical Issue: </a:t>
            </a:r>
            <a:r>
              <a:rPr lang="en-US" sz="1800" b="1" u="sng" dirty="0" smtClean="0">
                <a:solidFill>
                  <a:schemeClr val="bg1">
                    <a:lumMod val="50000"/>
                  </a:schemeClr>
                </a:solidFill>
                <a:latin typeface="Arial" charset="0"/>
                <a:ea typeface="ＭＳ Ｐゴシック" charset="0"/>
                <a:cs typeface="ＭＳ Ｐゴシック" charset="0"/>
              </a:rPr>
              <a:t/>
            </a:r>
            <a:br>
              <a:rPr lang="en-US" sz="1800" b="1" u="sng" dirty="0" smtClean="0">
                <a:solidFill>
                  <a:schemeClr val="bg1">
                    <a:lumMod val="50000"/>
                  </a:schemeClr>
                </a:solidFill>
                <a:latin typeface="Arial" charset="0"/>
                <a:ea typeface="ＭＳ Ｐゴシック" charset="0"/>
                <a:cs typeface="ＭＳ Ｐゴシック" charset="0"/>
              </a:rPr>
            </a:br>
            <a:r>
              <a:rPr lang="en-US" sz="1800" b="1" u="sng" dirty="0" smtClean="0">
                <a:solidFill>
                  <a:schemeClr val="bg1">
                    <a:lumMod val="50000"/>
                  </a:schemeClr>
                </a:solidFill>
                <a:latin typeface="Arial" charset="0"/>
                <a:ea typeface="ＭＳ Ｐゴシック" charset="0"/>
                <a:cs typeface="ＭＳ Ｐゴシック" charset="0"/>
              </a:rPr>
              <a:t>Need </a:t>
            </a:r>
            <a:r>
              <a:rPr lang="en-US" sz="1800" b="1" u="sng" dirty="0">
                <a:solidFill>
                  <a:schemeClr val="bg1">
                    <a:lumMod val="50000"/>
                  </a:schemeClr>
                </a:solidFill>
                <a:latin typeface="Arial" charset="0"/>
                <a:ea typeface="ＭＳ Ｐゴシック" charset="0"/>
                <a:cs typeface="ＭＳ Ｐゴシック" charset="0"/>
              </a:rPr>
              <a:t>to build </a:t>
            </a:r>
            <a:r>
              <a:rPr lang="en-US" sz="1800" b="1" u="sng" dirty="0">
                <a:solidFill>
                  <a:srgbClr val="FFFF00"/>
                </a:solidFill>
                <a:latin typeface="Arial" charset="0"/>
                <a:ea typeface="ＭＳ Ｐゴシック" charset="0"/>
                <a:cs typeface="ＭＳ Ｐゴシック" charset="0"/>
              </a:rPr>
              <a:t>personal genomes</a:t>
            </a:r>
          </a:p>
          <a:p>
            <a:pPr lvl="2"/>
            <a:r>
              <a:rPr lang="en-US" sz="1400" dirty="0" smtClean="0">
                <a:solidFill>
                  <a:schemeClr val="bg1">
                    <a:lumMod val="50000"/>
                  </a:schemeClr>
                </a:solidFill>
                <a:latin typeface="Arial" charset="0"/>
                <a:ea typeface="ＭＳ Ｐゴシック" charset="0"/>
              </a:rPr>
              <a:t>Assessing their quality via read mapping</a:t>
            </a:r>
            <a:endParaRPr lang="en-US" sz="1400" dirty="0">
              <a:solidFill>
                <a:schemeClr val="bg1">
                  <a:lumMod val="50000"/>
                </a:schemeClr>
              </a:solidFill>
              <a:latin typeface="Arial" charset="0"/>
              <a:ea typeface="ＭＳ Ｐゴシック" charset="0"/>
            </a:endParaRPr>
          </a:p>
          <a:p>
            <a:r>
              <a:rPr lang="en-US" sz="2000" b="1" dirty="0">
                <a:solidFill>
                  <a:schemeClr val="bg1">
                    <a:lumMod val="50000"/>
                  </a:schemeClr>
                </a:solidFill>
                <a:latin typeface="Arial" charset="0"/>
                <a:ea typeface="ＭＳ Ｐゴシック" charset="0"/>
                <a:cs typeface="ＭＳ Ｐゴシック" charset="0"/>
              </a:rPr>
              <a:t>Putting it together </a:t>
            </a:r>
            <a:r>
              <a:rPr lang="en-US" sz="2000" b="1" dirty="0" smtClean="0">
                <a:solidFill>
                  <a:schemeClr val="bg1">
                    <a:lumMod val="50000"/>
                  </a:schemeClr>
                </a:solidFill>
                <a:latin typeface="Arial" charset="0"/>
                <a:ea typeface="ＭＳ Ｐゴシック" charset="0"/>
                <a:cs typeface="ＭＳ Ｐゴシック" charset="0"/>
              </a:rPr>
              <a:t>in workflows</a:t>
            </a:r>
            <a:endParaRPr lang="en-US" sz="2000" b="1" dirty="0">
              <a:solidFill>
                <a:schemeClr val="bg1">
                  <a:lumMod val="50000"/>
                </a:schemeClr>
              </a:solidFill>
              <a:latin typeface="Arial" charset="0"/>
              <a:ea typeface="ＭＳ Ｐゴシック" charset="0"/>
              <a:cs typeface="ＭＳ Ｐゴシック" charset="0"/>
            </a:endParaRPr>
          </a:p>
          <a:p>
            <a:pPr lvl="1"/>
            <a:r>
              <a:rPr lang="en-US" sz="1800" b="1" u="sng" dirty="0" smtClean="0">
                <a:solidFill>
                  <a:srgbClr val="FFFF00"/>
                </a:solidFill>
                <a:latin typeface="Arial" charset="0"/>
                <a:ea typeface="ＭＳ Ｐゴシック" charset="0"/>
                <a:cs typeface="ＭＳ Ｐゴシック" charset="0"/>
              </a:rPr>
              <a:t>Integrating evidence</a:t>
            </a: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t>
            </a:r>
            <a:r>
              <a:rPr lang="en-US" sz="1800" b="1" dirty="0" smtClean="0">
                <a:solidFill>
                  <a:schemeClr val="bg1">
                    <a:lumMod val="50000"/>
                  </a:schemeClr>
                </a:solidFill>
                <a:latin typeface="Arial" charset="0"/>
                <a:ea typeface="ＭＳ Ｐゴシック" charset="0"/>
                <a:cs typeface="ＭＳ Ｐゴシック" charset="0"/>
              </a:rPr>
              <a:t>variants with </a:t>
            </a:r>
            <a:r>
              <a:rPr lang="en-US" sz="1800" b="1" dirty="0" err="1" smtClean="0">
                <a:solidFill>
                  <a:schemeClr val="bg1">
                    <a:lumMod val="50000"/>
                  </a:schemeClr>
                </a:solidFill>
                <a:latin typeface="Arial" charset="0"/>
                <a:ea typeface="ＭＳ Ｐゴシック" charset="0"/>
                <a:cs typeface="ＭＳ Ｐゴシック" charset="0"/>
              </a:rPr>
              <a:t>FunSeq</a:t>
            </a:r>
            <a:endParaRPr lang="en-US" sz="1800" b="1" dirty="0">
              <a:solidFill>
                <a:schemeClr val="bg1">
                  <a:lumMod val="50000"/>
                </a:schemeClr>
              </a:solidFill>
              <a:latin typeface="Arial" charset="0"/>
              <a:ea typeface="ＭＳ Ｐゴシック" charset="0"/>
              <a:cs typeface="ＭＳ Ｐゴシック" charset="0"/>
            </a:endParaRPr>
          </a:p>
          <a:p>
            <a:pPr lvl="2"/>
            <a:r>
              <a:rPr lang="en-US" sz="1400" dirty="0">
                <a:solidFill>
                  <a:schemeClr val="bg1">
                    <a:lumMod val="50000"/>
                  </a:schemeClr>
                </a:solidFill>
                <a:latin typeface="Arial" charset="0"/>
                <a:ea typeface="ＭＳ Ｐゴシック" charset="0"/>
              </a:rPr>
              <a:t>Systematically weighting all the features</a:t>
            </a:r>
          </a:p>
          <a:p>
            <a:pPr lvl="2"/>
            <a:r>
              <a:rPr lang="en-US" sz="1400" dirty="0">
                <a:solidFill>
                  <a:schemeClr val="bg1">
                    <a:lumMod val="50000"/>
                  </a:schemeClr>
                </a:solidFill>
                <a:latin typeface="Arial" charset="0"/>
                <a:ea typeface="ＭＳ Ｐゴシック" charset="0"/>
              </a:rPr>
              <a:t>suggesting non-coding drivers</a:t>
            </a:r>
          </a:p>
          <a:p>
            <a:pPr lvl="2"/>
            <a:r>
              <a:rPr lang="en-US" sz="1400" dirty="0" err="1">
                <a:solidFill>
                  <a:schemeClr val="bg1">
                    <a:lumMod val="50000"/>
                  </a:schemeClr>
                </a:solidFill>
                <a:latin typeface="Arial" charset="0"/>
                <a:ea typeface="ＭＳ Ｐゴシック" charset="0"/>
              </a:rPr>
              <a:t>Prioritzing</a:t>
            </a:r>
            <a:r>
              <a:rPr lang="en-US" sz="1400" dirty="0">
                <a:solidFill>
                  <a:schemeClr val="bg1">
                    <a:lumMod val="50000"/>
                  </a:schemeClr>
                </a:solidFill>
                <a:latin typeface="Arial" charset="0"/>
                <a:ea typeface="ＭＳ Ｐゴシック" charset="0"/>
              </a:rPr>
              <a:t> rare </a:t>
            </a:r>
            <a:r>
              <a:rPr lang="en-US" sz="1400" dirty="0" err="1">
                <a:solidFill>
                  <a:schemeClr val="bg1">
                    <a:lumMod val="50000"/>
                  </a:schemeClr>
                </a:solidFill>
                <a:latin typeface="Arial" charset="0"/>
                <a:ea typeface="ＭＳ Ｐゴシック" charset="0"/>
              </a:rPr>
              <a:t>germline</a:t>
            </a:r>
            <a:r>
              <a:rPr lang="en-US" sz="1400" dirty="0">
                <a:solidFill>
                  <a:schemeClr val="bg1">
                    <a:lumMod val="50000"/>
                  </a:schemeClr>
                </a:solidFill>
                <a:latin typeface="Arial" charset="0"/>
                <a:ea typeface="ＭＳ Ｐゴシック" charset="0"/>
              </a:rPr>
              <a:t> variants</a:t>
            </a:r>
          </a:p>
          <a:p>
            <a:pPr lvl="1"/>
            <a:r>
              <a:rPr lang="en-US" sz="1800" b="1" dirty="0">
                <a:solidFill>
                  <a:schemeClr val="bg1">
                    <a:lumMod val="50000"/>
                  </a:schemeClr>
                </a:solidFill>
                <a:latin typeface="Arial" charset="0"/>
                <a:ea typeface="ＭＳ Ｐゴシック" charset="0"/>
                <a:cs typeface="ＭＳ Ｐゴシック" charset="0"/>
              </a:rPr>
              <a:t>Using Larva to do</a:t>
            </a:r>
            <a:r>
              <a:rPr lang="en-US" sz="1800" b="1" u="sng" dirty="0">
                <a:solidFill>
                  <a:schemeClr val="bg1">
                    <a:lumMod val="50000"/>
                  </a:schemeClr>
                </a:solidFill>
                <a:latin typeface="Arial" charset="0"/>
                <a:ea typeface="ＭＳ Ｐゴシック" charset="0"/>
                <a:cs typeface="ＭＳ Ｐゴシック" charset="0"/>
              </a:rPr>
              <a:t> </a:t>
            </a:r>
            <a:r>
              <a:rPr lang="en-US" sz="1800" b="1" u="sng" dirty="0">
                <a:solidFill>
                  <a:srgbClr val="FFFF00"/>
                </a:solidFill>
                <a:latin typeface="Arial" charset="0"/>
                <a:ea typeface="ＭＳ Ｐゴシック" charset="0"/>
                <a:cs typeface="ＭＳ Ｐゴシック" charset="0"/>
              </a:rPr>
              <a:t>burden testing</a:t>
            </a:r>
            <a:r>
              <a:rPr lang="en-US" sz="1800" b="1" u="sng" dirty="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annotation</a:t>
            </a:r>
          </a:p>
          <a:p>
            <a:pPr lvl="2"/>
            <a:r>
              <a:rPr lang="en-US" sz="1400" dirty="0">
                <a:solidFill>
                  <a:schemeClr val="bg1">
                    <a:lumMod val="50000"/>
                  </a:schemeClr>
                </a:solidFill>
                <a:latin typeface="Arial" charset="0"/>
                <a:ea typeface="ＭＳ Ｐゴシック" charset="0"/>
              </a:rPr>
              <a:t>Need to correct for </a:t>
            </a:r>
            <a:r>
              <a:rPr lang="en-US" sz="1400" dirty="0" smtClean="0">
                <a:solidFill>
                  <a:schemeClr val="bg1">
                    <a:lumMod val="50000"/>
                  </a:schemeClr>
                </a:solidFill>
                <a:latin typeface="Arial" charset="0"/>
                <a:ea typeface="ＭＳ Ｐゴシック" charset="0"/>
              </a:rPr>
              <a:t>over-dispersion </a:t>
            </a:r>
            <a:r>
              <a:rPr lang="en-US" sz="1400" dirty="0">
                <a:solidFill>
                  <a:schemeClr val="bg1">
                    <a:lumMod val="50000"/>
                  </a:schemeClr>
                </a:solidFill>
                <a:latin typeface="Arial" charset="0"/>
                <a:ea typeface="ＭＳ Ｐゴシック" charset="0"/>
              </a:rPr>
              <a:t>in </a:t>
            </a:r>
            <a:r>
              <a:rPr lang="en-US" sz="1400" dirty="0" err="1">
                <a:solidFill>
                  <a:schemeClr val="bg1">
                    <a:lumMod val="50000"/>
                  </a:schemeClr>
                </a:solidFill>
                <a:latin typeface="Arial" charset="0"/>
                <a:ea typeface="ＭＳ Ｐゴシック" charset="0"/>
              </a:rPr>
              <a:t>bionomial</a:t>
            </a:r>
            <a:r>
              <a:rPr lang="en-US" sz="1400" dirty="0">
                <a:solidFill>
                  <a:schemeClr val="bg1">
                    <a:lumMod val="50000"/>
                  </a:schemeClr>
                </a:solidFill>
                <a:latin typeface="Arial" charset="0"/>
                <a:ea typeface="ＭＳ Ｐゴシック" charset="0"/>
              </a:rPr>
              <a:t> </a:t>
            </a:r>
          </a:p>
          <a:p>
            <a:pPr lvl="2"/>
            <a:r>
              <a:rPr lang="en-US" sz="1400" dirty="0" smtClean="0">
                <a:solidFill>
                  <a:schemeClr val="bg1">
                    <a:lumMod val="50000"/>
                  </a:schemeClr>
                </a:solidFill>
                <a:latin typeface="Arial" charset="0"/>
                <a:ea typeface="ＭＳ Ｐゴシック" charset="0"/>
              </a:rPr>
              <a:t>Parameterized </a:t>
            </a:r>
            <a:r>
              <a:rPr lang="en-US" sz="1400" dirty="0">
                <a:solidFill>
                  <a:schemeClr val="bg1">
                    <a:lumMod val="50000"/>
                  </a:schemeClr>
                </a:solidFill>
                <a:latin typeface="Arial" charset="0"/>
                <a:ea typeface="ＭＳ Ｐゴシック" charset="0"/>
              </a:rPr>
              <a:t>according to replication timing </a:t>
            </a:r>
          </a:p>
          <a:p>
            <a:pPr marL="0" indent="0">
              <a:buNone/>
            </a:pPr>
            <a:endParaRPr lang="en-US" dirty="0">
              <a:solidFill>
                <a:schemeClr val="bg1">
                  <a:lumMod val="50000"/>
                </a:schemeClr>
              </a:solidFill>
            </a:endParaRPr>
          </a:p>
        </p:txBody>
      </p:sp>
    </p:spTree>
    <p:custDataLst>
      <p:tags r:id="rId2"/>
    </p:custDataLst>
    <p:extLst>
      <p:ext uri="{BB962C8B-B14F-4D97-AF65-F5344CB8AC3E}">
        <p14:creationId xmlns:p14="http://schemas.microsoft.com/office/powerpoint/2010/main" val="131846850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5982"/>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4239"/>
            <a:ext cx="8113329" cy="731841"/>
          </a:xfrm>
        </p:spPr>
        <p:txBody>
          <a:bodyPr>
            <a:noAutofit/>
          </a:bodyPr>
          <a:lstStyle/>
          <a:p>
            <a:r>
              <a:rPr lang="en-US" sz="3200" dirty="0" smtClean="0">
                <a:latin typeface="Arial" panose="020B0604020202020204" pitchFamily="34" charset="0"/>
                <a:cs typeface="Arial" panose="020B0604020202020204" pitchFamily="34" charset="0"/>
              </a:rPr>
              <a:t>Allele-specific binding and expression</a:t>
            </a:r>
            <a:endParaRPr lang="en-US" sz="32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926" t="60766" r="1836" b="27703"/>
          <a:stretch/>
        </p:blipFill>
        <p:spPr>
          <a:xfrm>
            <a:off x="5213556" y="1743017"/>
            <a:ext cx="2145382" cy="13590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49" y="1381432"/>
            <a:ext cx="3846481" cy="5347258"/>
          </a:xfrm>
          <a:prstGeom prst="rect">
            <a:avLst/>
          </a:prstGeom>
        </p:spPr>
      </p:pic>
      <p:pic>
        <p:nvPicPr>
          <p:cNvPr id="19"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6926" t="81724" r="1836" b="12019"/>
          <a:stretch/>
        </p:blipFill>
        <p:spPr>
          <a:xfrm>
            <a:off x="5213556" y="4537385"/>
            <a:ext cx="2145382" cy="737420"/>
          </a:xfrm>
          <a:prstGeom prst="rect">
            <a:avLst/>
          </a:prstGeom>
        </p:spPr>
      </p:pic>
      <p:sp>
        <p:nvSpPr>
          <p:cNvPr id="3" name="TextBox 2"/>
          <p:cNvSpPr txBox="1"/>
          <p:nvPr/>
        </p:nvSpPr>
        <p:spPr>
          <a:xfrm>
            <a:off x="5863591" y="1720154"/>
            <a:ext cx="1122998" cy="369332"/>
          </a:xfrm>
          <a:prstGeom prst="rect">
            <a:avLst/>
          </a:prstGeom>
          <a:solidFill>
            <a:schemeClr val="bg1"/>
          </a:solidFill>
        </p:spPr>
        <p:txBody>
          <a:bodyPr wrap="square" rtlCol="0">
            <a:spAutoFit/>
          </a:bodyPr>
          <a:lstStyle/>
          <a:p>
            <a:pPr defTabSz="914400" fontAlgn="auto">
              <a:spcBef>
                <a:spcPts val="0"/>
              </a:spcBef>
              <a:spcAft>
                <a:spcPts val="0"/>
              </a:spcAft>
            </a:pPr>
            <a:r>
              <a:rPr lang="en-US" dirty="0">
                <a:solidFill>
                  <a:prstClr val="black"/>
                </a:solidFill>
                <a:latin typeface="Arial" panose="020B0604020202020204" pitchFamily="34" charset="0"/>
                <a:ea typeface="+mn-ea"/>
                <a:cs typeface="Arial" panose="020B0604020202020204" pitchFamily="34" charset="0"/>
              </a:rPr>
              <a:t>variants</a:t>
            </a:r>
          </a:p>
        </p:txBody>
      </p:sp>
    </p:spTree>
    <p:extLst>
      <p:ext uri="{BB962C8B-B14F-4D97-AF65-F5344CB8AC3E}">
        <p14:creationId xmlns:p14="http://schemas.microsoft.com/office/powerpoint/2010/main" val="269125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z="2800" dirty="0">
                <a:latin typeface="Arial" charset="0"/>
                <a:cs typeface="Arial" charset="0"/>
              </a:rPr>
              <a:t>Inferring Allele Specific Binding/Expression </a:t>
            </a:r>
            <a:br>
              <a:rPr lang="en-US" sz="2800" dirty="0">
                <a:latin typeface="Arial" charset="0"/>
                <a:cs typeface="Arial" charset="0"/>
              </a:rPr>
            </a:br>
            <a:r>
              <a:rPr lang="en-US" sz="2800" dirty="0">
                <a:latin typeface="Arial" charset="0"/>
                <a:cs typeface="Arial" charset="0"/>
              </a:rPr>
              <a:t>using </a:t>
            </a:r>
            <a:r>
              <a:rPr lang="en-US" sz="2800" dirty="0" smtClean="0">
                <a:latin typeface="Arial" charset="0"/>
                <a:cs typeface="Arial" charset="0"/>
              </a:rPr>
              <a:t>Sequence </a:t>
            </a:r>
            <a:r>
              <a:rPr lang="en-US" sz="2800" dirty="0">
                <a:latin typeface="Arial" charset="0"/>
                <a:cs typeface="Arial" charset="0"/>
              </a:rPr>
              <a:t>Reads</a:t>
            </a:r>
          </a:p>
        </p:txBody>
      </p:sp>
      <p:sp>
        <p:nvSpPr>
          <p:cNvPr id="155650" name="Content Placeholder 2"/>
          <p:cNvSpPr>
            <a:spLocks noGrp="1"/>
          </p:cNvSpPr>
          <p:nvPr>
            <p:ph idx="1"/>
          </p:nvPr>
        </p:nvSpPr>
        <p:spPr/>
        <p:txBody>
          <a:bodyPr/>
          <a:lstStyle/>
          <a:p>
            <a:pPr eaLnBrk="1" hangingPunct="1">
              <a:lnSpc>
                <a:spcPct val="90000"/>
              </a:lnSpc>
              <a:buFont typeface="Arial" charset="0"/>
              <a:buNone/>
            </a:pPr>
            <a:r>
              <a:rPr lang="en-US" sz="1600" b="1">
                <a:latin typeface="Courier" charset="0"/>
                <a:cs typeface="Courier" charset="0"/>
              </a:rPr>
              <a:t>RNA/ChIP-Seq Reads</a:t>
            </a:r>
          </a:p>
          <a:p>
            <a:pPr eaLnBrk="1" hangingPunct="1">
              <a:lnSpc>
                <a:spcPct val="90000"/>
              </a:lnSpc>
              <a:buFont typeface="Arial" charset="0"/>
              <a:buNone/>
            </a:pPr>
            <a:r>
              <a:rPr lang="en-US" sz="1600">
                <a:latin typeface="Courier" charset="0"/>
                <a:cs typeface="Courier" charset="0"/>
              </a:rPr>
              <a:t>ACTTTGATAGCGTCAA</a:t>
            </a:r>
            <a:r>
              <a:rPr lang="en-US" sz="1600">
                <a:solidFill>
                  <a:srgbClr val="FF0000"/>
                </a:solidFill>
                <a:latin typeface="Courier" charset="0"/>
                <a:cs typeface="Courier" charset="0"/>
              </a:rPr>
              <a:t>T</a:t>
            </a:r>
            <a:r>
              <a:rPr lang="en-US" sz="1600">
                <a:latin typeface="Courier" charset="0"/>
                <a:cs typeface="Courier" charset="0"/>
              </a:rPr>
              <a:t>G</a:t>
            </a:r>
          </a:p>
          <a:p>
            <a:pPr eaLnBrk="1" hangingPunct="1">
              <a:lnSpc>
                <a:spcPct val="90000"/>
              </a:lnSpc>
              <a:buFont typeface="Arial" charset="0"/>
              <a:buNone/>
            </a:pPr>
            <a:r>
              <a:rPr lang="en-US" sz="1600">
                <a:latin typeface="Courier" charset="0"/>
                <a:cs typeface="Courier" charset="0"/>
              </a:rPr>
              <a:t> CTTTGATAGCGTCAA</a:t>
            </a:r>
            <a:r>
              <a:rPr lang="en-US" sz="1600">
                <a:solidFill>
                  <a:srgbClr val="FF0000"/>
                </a:solidFill>
                <a:latin typeface="Courier" charset="0"/>
                <a:cs typeface="Courier" charset="0"/>
              </a:rPr>
              <a:t>T</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CTTTGATAGCGTCAA</a:t>
            </a:r>
            <a:r>
              <a:rPr lang="en-US" sz="1600">
                <a:solidFill>
                  <a:srgbClr val="0000FF"/>
                </a:solidFill>
                <a:latin typeface="Courier" charset="0"/>
                <a:cs typeface="Courier" charset="0"/>
              </a:rPr>
              <a:t>C</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TTGACAGCGTCAA</a:t>
            </a:r>
            <a:r>
              <a:rPr lang="en-US" sz="1600">
                <a:solidFill>
                  <a:srgbClr val="FF0000"/>
                </a:solidFill>
                <a:latin typeface="Courier" charset="0"/>
                <a:cs typeface="Courier" charset="0"/>
              </a:rPr>
              <a:t>T</a:t>
            </a:r>
            <a:r>
              <a:rPr lang="en-US" sz="1600">
                <a:latin typeface="Courier" charset="0"/>
                <a:cs typeface="Courier" charset="0"/>
              </a:rPr>
              <a:t>GCAC</a:t>
            </a:r>
          </a:p>
          <a:p>
            <a:pPr eaLnBrk="1" hangingPunct="1">
              <a:lnSpc>
                <a:spcPct val="90000"/>
              </a:lnSpc>
              <a:buFont typeface="Arial" charset="0"/>
              <a:buNone/>
            </a:pPr>
            <a:r>
              <a:rPr lang="en-US" sz="1600">
                <a:latin typeface="Courier" charset="0"/>
                <a:cs typeface="Courier" charset="0"/>
              </a:rPr>
              <a:t>    TGATAGCGTCAA</a:t>
            </a:r>
            <a:r>
              <a:rPr lang="en-US" sz="1600">
                <a:solidFill>
                  <a:srgbClr val="FF0000"/>
                </a:solidFill>
                <a:latin typeface="Courier" charset="0"/>
                <a:cs typeface="Courier" charset="0"/>
              </a:rPr>
              <a:t>T</a:t>
            </a:r>
            <a:r>
              <a:rPr lang="en-US" sz="1600">
                <a:latin typeface="Courier" charset="0"/>
                <a:cs typeface="Courier" charset="0"/>
              </a:rPr>
              <a:t>GCACG</a:t>
            </a:r>
          </a:p>
          <a:p>
            <a:pPr eaLnBrk="1" hangingPunct="1">
              <a:lnSpc>
                <a:spcPct val="90000"/>
              </a:lnSpc>
              <a:buFont typeface="Arial" charset="0"/>
              <a:buNone/>
            </a:pPr>
            <a:r>
              <a:rPr lang="en-US" sz="1600">
                <a:latin typeface="Courier" charset="0"/>
                <a:cs typeface="Courier" charset="0"/>
              </a:rPr>
              <a:t>      ATAGCGTCAA</a:t>
            </a:r>
            <a:r>
              <a:rPr lang="en-US" sz="1600">
                <a:solidFill>
                  <a:srgbClr val="FF0000"/>
                </a:solidFill>
                <a:latin typeface="Courier" charset="0"/>
                <a:cs typeface="Courier" charset="0"/>
              </a:rPr>
              <a:t>T</a:t>
            </a:r>
            <a:r>
              <a:rPr lang="en-US" sz="1600">
                <a:latin typeface="Courier" charset="0"/>
                <a:cs typeface="Courier" charset="0"/>
              </a:rPr>
              <a:t>GCACGTC</a:t>
            </a:r>
          </a:p>
          <a:p>
            <a:pPr eaLnBrk="1" hangingPunct="1">
              <a:lnSpc>
                <a:spcPct val="90000"/>
              </a:lnSpc>
              <a:buFont typeface="Arial" charset="0"/>
              <a:buNone/>
            </a:pPr>
            <a:r>
              <a:rPr lang="en-US" sz="1600">
                <a:latin typeface="Courier" charset="0"/>
                <a:cs typeface="Courier" charset="0"/>
              </a:rPr>
              <a:t>       TAGCGTCAA</a:t>
            </a:r>
            <a:r>
              <a:rPr lang="en-US" sz="1600">
                <a:solidFill>
                  <a:srgbClr val="FF0000"/>
                </a:solidFill>
                <a:latin typeface="Courier" charset="0"/>
                <a:cs typeface="Courier" charset="0"/>
              </a:rPr>
              <a:t>T</a:t>
            </a:r>
            <a:r>
              <a:rPr lang="en-US" sz="1600">
                <a:latin typeface="Courier" charset="0"/>
                <a:cs typeface="Courier" charset="0"/>
              </a:rPr>
              <a:t>GCACGTCG</a:t>
            </a:r>
          </a:p>
          <a:p>
            <a:pPr eaLnBrk="1" hangingPunct="1">
              <a:lnSpc>
                <a:spcPct val="90000"/>
              </a:lnSpc>
              <a:buFont typeface="Arial" charset="0"/>
              <a:buNone/>
            </a:pPr>
            <a:r>
              <a:rPr lang="en-US" sz="1600">
                <a:latin typeface="Courier" charset="0"/>
                <a:cs typeface="Courier" charset="0"/>
              </a:rPr>
              <a:t>          CGTCAA</a:t>
            </a:r>
            <a:r>
              <a:rPr lang="en-US" sz="1600">
                <a:solidFill>
                  <a:srgbClr val="0000FF"/>
                </a:solidFill>
                <a:latin typeface="Courier" charset="0"/>
                <a:cs typeface="Courier" charset="0"/>
              </a:rPr>
              <a:t>C</a:t>
            </a:r>
            <a:r>
              <a:rPr lang="en-US" sz="1600">
                <a:latin typeface="Courier" charset="0"/>
                <a:cs typeface="Courier" charset="0"/>
              </a:rPr>
              <a:t>GCACGTCGGGA</a:t>
            </a:r>
          </a:p>
          <a:p>
            <a:pPr eaLnBrk="1" hangingPunct="1">
              <a:lnSpc>
                <a:spcPct val="90000"/>
              </a:lnSpc>
              <a:buFont typeface="Arial" charset="0"/>
              <a:buNone/>
            </a:pPr>
            <a:r>
              <a:rPr lang="en-US" sz="1600">
                <a:latin typeface="Courier" charset="0"/>
                <a:cs typeface="Courier" charset="0"/>
              </a:rPr>
              <a:t>           GTCAA</a:t>
            </a:r>
            <a:r>
              <a:rPr lang="en-US" sz="1600">
                <a:solidFill>
                  <a:srgbClr val="FF0000"/>
                </a:solidFill>
                <a:latin typeface="Courier" charset="0"/>
                <a:cs typeface="Courier" charset="0"/>
              </a:rPr>
              <a:t>T</a:t>
            </a:r>
            <a:r>
              <a:rPr lang="en-US" sz="1600">
                <a:latin typeface="Courier" charset="0"/>
                <a:cs typeface="Courier" charset="0"/>
              </a:rPr>
              <a:t>GCACGTCGAGAG</a:t>
            </a:r>
          </a:p>
          <a:p>
            <a:pPr eaLnBrk="1" hangingPunct="1">
              <a:lnSpc>
                <a:spcPct val="90000"/>
              </a:lnSpc>
              <a:buFont typeface="Arial" charset="0"/>
              <a:buNone/>
            </a:pPr>
            <a:r>
              <a:rPr lang="en-US" sz="1600">
                <a:latin typeface="Courier" charset="0"/>
                <a:cs typeface="Courier" charset="0"/>
              </a:rPr>
              <a:t>             CAA</a:t>
            </a:r>
            <a:r>
              <a:rPr lang="en-US" sz="1600">
                <a:solidFill>
                  <a:srgbClr val="FF0000"/>
                </a:solidFill>
                <a:latin typeface="Courier" charset="0"/>
                <a:cs typeface="Courier" charset="0"/>
              </a:rPr>
              <a:t>T</a:t>
            </a:r>
            <a:r>
              <a:rPr lang="en-US" sz="1600">
                <a:latin typeface="Courier" charset="0"/>
                <a:cs typeface="Courier" charset="0"/>
              </a:rPr>
              <a:t>GCACGTCGGGAGTT</a:t>
            </a:r>
          </a:p>
          <a:p>
            <a:pPr eaLnBrk="1" hangingPunct="1">
              <a:lnSpc>
                <a:spcPct val="90000"/>
              </a:lnSpc>
              <a:buFont typeface="Arial" charset="0"/>
              <a:buNone/>
            </a:pPr>
            <a:r>
              <a:rPr lang="en-US" sz="1600">
                <a:latin typeface="Courier" charset="0"/>
                <a:cs typeface="Courier" charset="0"/>
              </a:rPr>
              <a:t>              AA</a:t>
            </a:r>
            <a:r>
              <a:rPr lang="en-US" sz="1600">
                <a:solidFill>
                  <a:srgbClr val="FF0000"/>
                </a:solidFill>
                <a:latin typeface="Courier" charset="0"/>
                <a:cs typeface="Courier" charset="0"/>
              </a:rPr>
              <a:t>T</a:t>
            </a:r>
            <a:r>
              <a:rPr lang="en-US" sz="1600">
                <a:latin typeface="Courier" charset="0"/>
                <a:cs typeface="Courier" charset="0"/>
              </a:rPr>
              <a:t>GCACGTCGGGAGTTG</a:t>
            </a:r>
          </a:p>
          <a:p>
            <a:pPr eaLnBrk="1" hangingPunct="1">
              <a:lnSpc>
                <a:spcPct val="90000"/>
              </a:lnSpc>
              <a:buFont typeface="Arial" charset="0"/>
              <a:buNone/>
            </a:pPr>
            <a:r>
              <a:rPr lang="en-US" sz="1600">
                <a:latin typeface="Courier" charset="0"/>
                <a:cs typeface="Courier" charset="0"/>
              </a:rPr>
              <a:t>                </a:t>
            </a:r>
            <a:r>
              <a:rPr lang="en-US" sz="1600">
                <a:solidFill>
                  <a:srgbClr val="FF0000"/>
                </a:solidFill>
                <a:latin typeface="Courier" charset="0"/>
                <a:cs typeface="Courier" charset="0"/>
              </a:rPr>
              <a:t>T</a:t>
            </a:r>
            <a:r>
              <a:rPr lang="en-US" sz="1600">
                <a:latin typeface="Courier" charset="0"/>
                <a:cs typeface="Courier" charset="0"/>
              </a:rPr>
              <a:t>GCACGTTGGGAGTTGGC</a:t>
            </a:r>
          </a:p>
          <a:p>
            <a:pPr eaLnBrk="1" hangingPunct="1">
              <a:lnSpc>
                <a:spcPct val="90000"/>
              </a:lnSpc>
              <a:buFont typeface="Arial" charset="0"/>
              <a:buNone/>
            </a:pPr>
            <a:endParaRPr lang="en-US" sz="1600">
              <a:latin typeface="Courier" charset="0"/>
              <a:cs typeface="Courier" charset="0"/>
            </a:endParaRPr>
          </a:p>
          <a:p>
            <a:pPr eaLnBrk="1" hangingPunct="1">
              <a:lnSpc>
                <a:spcPct val="90000"/>
              </a:lnSpc>
              <a:buFont typeface="Arial" charset="0"/>
              <a:buNone/>
            </a:pPr>
            <a:r>
              <a:rPr lang="en-US" sz="1600">
                <a:latin typeface="Courier" charset="0"/>
                <a:cs typeface="Courier" charset="0"/>
              </a:rPr>
              <a:t>           10 x </a:t>
            </a:r>
            <a:r>
              <a:rPr lang="en-US" sz="1600">
                <a:solidFill>
                  <a:srgbClr val="FF0000"/>
                </a:solidFill>
                <a:latin typeface="Courier" charset="0"/>
                <a:cs typeface="Courier" charset="0"/>
              </a:rPr>
              <a:t>T</a:t>
            </a:r>
            <a:r>
              <a:rPr lang="en-US" sz="1600">
                <a:latin typeface="Courier" charset="0"/>
                <a:cs typeface="Courier" charset="0"/>
              </a:rPr>
              <a:t> </a:t>
            </a:r>
          </a:p>
          <a:p>
            <a:pPr eaLnBrk="1" hangingPunct="1">
              <a:lnSpc>
                <a:spcPct val="90000"/>
              </a:lnSpc>
              <a:buFont typeface="Arial" charset="0"/>
              <a:buNone/>
            </a:pPr>
            <a:r>
              <a:rPr lang="en-US" sz="1600">
                <a:latin typeface="Courier" charset="0"/>
                <a:cs typeface="Courier" charset="0"/>
              </a:rPr>
              <a:t>            2 x </a:t>
            </a:r>
            <a:r>
              <a:rPr lang="en-US" sz="1600">
                <a:solidFill>
                  <a:srgbClr val="0000FF"/>
                </a:solidFill>
                <a:latin typeface="Courier" charset="0"/>
                <a:cs typeface="Courier" charset="0"/>
              </a:rPr>
              <a:t>C</a:t>
            </a: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p:txBody>
      </p:sp>
      <p:cxnSp>
        <p:nvCxnSpPr>
          <p:cNvPr id="6" name="Straight Connector 5"/>
          <p:cNvCxnSpPr/>
          <p:nvPr/>
        </p:nvCxnSpPr>
        <p:spPr>
          <a:xfrm>
            <a:off x="5943600" y="43434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5944394" y="4496594"/>
            <a:ext cx="303213"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099175" y="449421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2499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4023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554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071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8595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0119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1643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316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4691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76215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7724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9248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80772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82296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155669" name="TextBox 25"/>
          <p:cNvSpPr txBox="1">
            <a:spLocks noChangeArrowheads="1"/>
          </p:cNvSpPr>
          <p:nvPr/>
        </p:nvSpPr>
        <p:spPr bwMode="auto">
          <a:xfrm>
            <a:off x="6726238" y="4006850"/>
            <a:ext cx="115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smtClean="0">
                <a:solidFill>
                  <a:srgbClr val="000000"/>
                </a:solidFill>
                <a:latin typeface="Courier" charset="0"/>
              </a:rPr>
              <a:t>…AA</a:t>
            </a:r>
            <a:r>
              <a:rPr lang="en-US" sz="1800" smtClean="0">
                <a:solidFill>
                  <a:srgbClr val="FF0000"/>
                </a:solidFill>
                <a:latin typeface="Courier" charset="0"/>
              </a:rPr>
              <a:t>T</a:t>
            </a:r>
            <a:r>
              <a:rPr lang="en-US" sz="1800" smtClean="0">
                <a:solidFill>
                  <a:srgbClr val="000000"/>
                </a:solidFill>
                <a:latin typeface="Courier" charset="0"/>
              </a:rPr>
              <a:t>GC…</a:t>
            </a:r>
          </a:p>
        </p:txBody>
      </p:sp>
      <p:cxnSp>
        <p:nvCxnSpPr>
          <p:cNvPr id="27" name="Straight Connector 26"/>
          <p:cNvCxnSpPr/>
          <p:nvPr/>
        </p:nvCxnSpPr>
        <p:spPr>
          <a:xfrm>
            <a:off x="5945188" y="26701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45188" y="29749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946776" y="2822575"/>
            <a:ext cx="3032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100762" y="28209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62515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4039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56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087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8611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0135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1659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318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4707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6231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77739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79263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80787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2311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5688" name="TextBox 62"/>
          <p:cNvSpPr txBox="1">
            <a:spLocks noChangeArrowheads="1"/>
          </p:cNvSpPr>
          <p:nvPr/>
        </p:nvSpPr>
        <p:spPr bwMode="auto">
          <a:xfrm>
            <a:off x="6705600" y="2301875"/>
            <a:ext cx="1154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smtClean="0">
                <a:solidFill>
                  <a:srgbClr val="000000"/>
                </a:solidFill>
                <a:latin typeface="Courier" charset="0"/>
              </a:rPr>
              <a:t>…AA</a:t>
            </a:r>
            <a:r>
              <a:rPr lang="en-US" sz="1800" smtClean="0">
                <a:solidFill>
                  <a:srgbClr val="0000FF"/>
                </a:solidFill>
                <a:latin typeface="Courier" charset="0"/>
              </a:rPr>
              <a:t>C</a:t>
            </a:r>
            <a:r>
              <a:rPr lang="en-US" sz="1800" smtClean="0">
                <a:solidFill>
                  <a:srgbClr val="000000"/>
                </a:solidFill>
                <a:latin typeface="Courier" charset="0"/>
              </a:rPr>
              <a:t>GC…</a:t>
            </a:r>
          </a:p>
        </p:txBody>
      </p:sp>
      <p:pic>
        <p:nvPicPr>
          <p:cNvPr id="64" name="Picture 63" descr="WL004006.png"/>
          <p:cNvPicPr>
            <a:picLocks noChangeAspect="1"/>
          </p:cNvPicPr>
          <p:nvPr/>
        </p:nvPicPr>
        <p:blipFill>
          <a:blip r:embed="rId2">
            <a:duotone>
              <a:prstClr val="black"/>
              <a:schemeClr val="accent5">
                <a:tint val="45000"/>
                <a:satMod val="400000"/>
              </a:schemeClr>
            </a:duotone>
          </a:blip>
          <a:stretch>
            <a:fillRect/>
          </a:stretch>
        </p:blipFill>
        <p:spPr>
          <a:xfrm rot="16200000">
            <a:off x="4349217" y="3072864"/>
            <a:ext cx="609600" cy="468828"/>
          </a:xfrm>
          <a:prstGeom prst="rect">
            <a:avLst/>
          </a:prstGeom>
        </p:spPr>
      </p:pic>
      <p:cxnSp>
        <p:nvCxnSpPr>
          <p:cNvPr id="68" name="Shape 67"/>
          <p:cNvCxnSpPr>
            <a:stCxn id="64" idx="2"/>
            <a:endCxn id="155688" idx="0"/>
          </p:cNvCxnSpPr>
          <p:nvPr/>
        </p:nvCxnSpPr>
        <p:spPr>
          <a:xfrm flipV="1">
            <a:off x="4887913" y="2301875"/>
            <a:ext cx="2393950" cy="1004888"/>
          </a:xfrm>
          <a:prstGeom prst="curvedConnector4">
            <a:avLst>
              <a:gd name="adj1" fmla="val 36479"/>
              <a:gd name="adj2" fmla="val 12273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hape 77"/>
          <p:cNvCxnSpPr>
            <a:stCxn id="64" idx="2"/>
            <a:endCxn id="155669" idx="0"/>
          </p:cNvCxnSpPr>
          <p:nvPr/>
        </p:nvCxnSpPr>
        <p:spPr>
          <a:xfrm>
            <a:off x="4887913" y="3306763"/>
            <a:ext cx="2414587" cy="700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3">
            <a:duotone>
              <a:schemeClr val="accent2">
                <a:shade val="45000"/>
                <a:satMod val="135000"/>
              </a:schemeClr>
              <a:prstClr val="white"/>
            </a:duotone>
          </a:blip>
          <a:stretch>
            <a:fillRect/>
          </a:stretch>
        </p:blipFill>
        <p:spPr>
          <a:xfrm>
            <a:off x="7203547" y="1591736"/>
            <a:ext cx="914400" cy="914400"/>
          </a:xfrm>
          <a:prstGeom prst="rect">
            <a:avLst/>
          </a:prstGeom>
        </p:spPr>
      </p:pic>
      <p:pic>
        <p:nvPicPr>
          <p:cNvPr id="93" name="Picture 92"/>
          <p:cNvPicPr>
            <a:picLocks noChangeAspect="1"/>
          </p:cNvPicPr>
          <p:nvPr/>
        </p:nvPicPr>
        <p:blipFill>
          <a:blip r:embed="rId4">
            <a:duotone>
              <a:schemeClr val="accent3">
                <a:shade val="45000"/>
                <a:satMod val="135000"/>
              </a:schemeClr>
              <a:prstClr val="white"/>
            </a:duotone>
          </a:blip>
          <a:stretch>
            <a:fillRect/>
          </a:stretch>
        </p:blipFill>
        <p:spPr>
          <a:xfrm>
            <a:off x="7310968" y="3307278"/>
            <a:ext cx="685800" cy="685800"/>
          </a:xfrm>
          <a:prstGeom prst="rect">
            <a:avLst/>
          </a:prstGeom>
          <a:ln>
            <a:noFill/>
          </a:ln>
        </p:spPr>
      </p:pic>
      <p:sp>
        <p:nvSpPr>
          <p:cNvPr id="155694" name="TextBox 94"/>
          <p:cNvSpPr txBox="1">
            <a:spLocks noChangeArrowheads="1"/>
          </p:cNvSpPr>
          <p:nvPr/>
        </p:nvSpPr>
        <p:spPr bwMode="auto">
          <a:xfrm>
            <a:off x="5842000" y="4800600"/>
            <a:ext cx="296386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b="1" smtClean="0">
                <a:solidFill>
                  <a:srgbClr val="000000"/>
                </a:solidFill>
              </a:rPr>
              <a:t>Haplotypes with a </a:t>
            </a:r>
          </a:p>
          <a:p>
            <a:pPr algn="ctr" defTabSz="457200" eaLnBrk="1" hangingPunct="1"/>
            <a:r>
              <a:rPr lang="en-US" sz="1800" b="1" smtClean="0">
                <a:solidFill>
                  <a:srgbClr val="000000"/>
                </a:solidFill>
              </a:rPr>
              <a:t>Heterozygous Polymorphism </a:t>
            </a:r>
          </a:p>
        </p:txBody>
      </p:sp>
      <p:sp>
        <p:nvSpPr>
          <p:cNvPr id="155695" name="TextBox 95"/>
          <p:cNvSpPr txBox="1">
            <a:spLocks noChangeArrowheads="1"/>
          </p:cNvSpPr>
          <p:nvPr/>
        </p:nvSpPr>
        <p:spPr bwMode="auto">
          <a:xfrm>
            <a:off x="4419600" y="2633663"/>
            <a:ext cx="403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smtClean="0">
                <a:solidFill>
                  <a:srgbClr val="000000"/>
                </a:solidFill>
              </a:rPr>
              <a:t>TF</a:t>
            </a:r>
          </a:p>
        </p:txBody>
      </p:sp>
      <p:sp>
        <p:nvSpPr>
          <p:cNvPr id="155696" name="TextBox 1"/>
          <p:cNvSpPr txBox="1">
            <a:spLocks noChangeArrowheads="1"/>
          </p:cNvSpPr>
          <p:nvPr/>
        </p:nvSpPr>
        <p:spPr bwMode="auto">
          <a:xfrm>
            <a:off x="233363" y="6342063"/>
            <a:ext cx="5702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600" smtClean="0">
                <a:solidFill>
                  <a:srgbClr val="000000"/>
                </a:solidFill>
                <a:latin typeface="Arial" charset="0"/>
              </a:rPr>
              <a:t>Interplay of the annotation and individual sequence variants</a:t>
            </a:r>
          </a:p>
        </p:txBody>
      </p:sp>
      <p:sp>
        <p:nvSpPr>
          <p:cNvPr id="2" name="TextBox 1"/>
          <p:cNvSpPr txBox="1"/>
          <p:nvPr/>
        </p:nvSpPr>
        <p:spPr>
          <a:xfrm>
            <a:off x="9042402" y="6717990"/>
            <a:ext cx="2895070" cy="646331"/>
          </a:xfrm>
          <a:prstGeom prst="rect">
            <a:avLst/>
          </a:prstGeom>
          <a:no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3839395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2049"/>
            <a:ext cx="7886700" cy="1325563"/>
          </a:xfrm>
        </p:spPr>
        <p:txBody>
          <a:bodyPr>
            <a:normAutofit fontScale="90000"/>
          </a:bodyPr>
          <a:lstStyle/>
          <a:p>
            <a:r>
              <a:rPr lang="en-US" sz="2800" dirty="0" err="1" smtClean="0">
                <a:latin typeface="Arial" panose="020B0604020202020204" pitchFamily="34" charset="0"/>
                <a:cs typeface="Arial" panose="020B0604020202020204" pitchFamily="34" charset="0"/>
              </a:rPr>
              <a:t>AlleleDB</a:t>
            </a:r>
            <a:r>
              <a:rPr lang="en-US" sz="2800" dirty="0" smtClean="0">
                <a:latin typeface="Arial" panose="020B0604020202020204" pitchFamily="34" charset="0"/>
                <a:cs typeface="Arial" panose="020B0604020202020204" pitchFamily="34" charset="0"/>
              </a:rPr>
              <a:t>: Building 382 personal genomes to detect allele-specific variants on a large-scale</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070" t="4556" r="24055" b="81839"/>
          <a:stretch/>
        </p:blipFill>
        <p:spPr>
          <a:xfrm>
            <a:off x="4572001" y="1450537"/>
            <a:ext cx="780073" cy="1500701"/>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3397" t="4556" r="57110" b="81839"/>
          <a:stretch/>
        </p:blipFill>
        <p:spPr>
          <a:xfrm>
            <a:off x="5544439" y="1541410"/>
            <a:ext cx="1125433" cy="131895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375" t="55550" r="23635" b="25635"/>
          <a:stretch/>
        </p:blipFill>
        <p:spPr>
          <a:xfrm>
            <a:off x="5446426" y="4078035"/>
            <a:ext cx="1286768" cy="2201104"/>
          </a:xfrm>
          <a:prstGeom prst="rect">
            <a:avLst/>
          </a:prstGeom>
        </p:spPr>
      </p:pic>
      <p:sp>
        <p:nvSpPr>
          <p:cNvPr id="10" name="TextBox 9"/>
          <p:cNvSpPr txBox="1"/>
          <p:nvPr/>
        </p:nvSpPr>
        <p:spPr>
          <a:xfrm>
            <a:off x="944664" y="1934068"/>
            <a:ext cx="4632568" cy="3139321"/>
          </a:xfrm>
          <a:prstGeom prst="rect">
            <a:avLst/>
          </a:prstGeom>
          <a:noFill/>
        </p:spPr>
        <p:txBody>
          <a:bodyPr wrap="square" rtlCol="0">
            <a:spAutoFit/>
          </a:bodyPr>
          <a:lstStyle/>
          <a:p>
            <a:pPr marL="514350" indent="-514350" defTabSz="914400" fontAlgn="auto">
              <a:spcBef>
                <a:spcPts val="0"/>
              </a:spcBef>
              <a:spcAft>
                <a:spcPts val="0"/>
              </a:spcAft>
              <a:buFontTx/>
              <a:buAutoNum type="arabicPeriod"/>
            </a:pPr>
            <a:r>
              <a:rPr lang="en-US" dirty="0">
                <a:solidFill>
                  <a:prstClr val="black"/>
                </a:solidFill>
                <a:latin typeface="Arial" panose="020B0604020202020204" pitchFamily="34" charset="0"/>
                <a:ea typeface="+mn-ea"/>
                <a:cs typeface="Arial" panose="020B0604020202020204" pitchFamily="34" charset="0"/>
              </a:rPr>
              <a:t>Build </a:t>
            </a:r>
            <a:r>
              <a:rPr lang="en-US" dirty="0" smtClean="0">
                <a:solidFill>
                  <a:prstClr val="black"/>
                </a:solidFill>
                <a:latin typeface="Arial" panose="020B0604020202020204" pitchFamily="34" charset="0"/>
                <a:ea typeface="+mn-ea"/>
                <a:cs typeface="Arial" panose="020B0604020202020204" pitchFamily="34" charset="0"/>
              </a:rPr>
              <a:t>personal </a:t>
            </a:r>
            <a:r>
              <a:rPr lang="en-US" dirty="0">
                <a:solidFill>
                  <a:prstClr val="black"/>
                </a:solidFill>
                <a:latin typeface="Arial" panose="020B0604020202020204" pitchFamily="34" charset="0"/>
                <a:ea typeface="+mn-ea"/>
                <a:cs typeface="Arial" panose="020B0604020202020204" pitchFamily="34" charset="0"/>
              </a:rPr>
              <a:t>genomes</a:t>
            </a:r>
          </a:p>
          <a:p>
            <a:pPr marL="514350" indent="-514350" defTabSz="914400" fontAlgn="auto">
              <a:spcBef>
                <a:spcPts val="0"/>
              </a:spcBef>
              <a:spcAft>
                <a:spcPts val="0"/>
              </a:spcAft>
              <a:buFontTx/>
              <a:buAutoNum type="arabicPeriod"/>
            </a:pPr>
            <a:endParaRPr lang="en-US" dirty="0">
              <a:solidFill>
                <a:prstClr val="black"/>
              </a:solidFill>
              <a:latin typeface="Arial" panose="020B0604020202020204" pitchFamily="34" charset="0"/>
              <a:ea typeface="+mn-ea"/>
              <a:cs typeface="Arial" panose="020B0604020202020204" pitchFamily="34" charset="0"/>
            </a:endParaRPr>
          </a:p>
          <a:p>
            <a:pPr marL="514350" indent="-514350" defTabSz="914400" fontAlgn="auto">
              <a:spcBef>
                <a:spcPts val="0"/>
              </a:spcBef>
              <a:spcAft>
                <a:spcPts val="0"/>
              </a:spcAft>
              <a:buFontTx/>
              <a:buAutoNum type="arabicPeriod"/>
            </a:pPr>
            <a:endParaRPr lang="en-US" dirty="0" smtClean="0">
              <a:solidFill>
                <a:prstClr val="black"/>
              </a:solidFill>
              <a:latin typeface="Arial" panose="020B0604020202020204" pitchFamily="34" charset="0"/>
              <a:ea typeface="+mn-ea"/>
              <a:cs typeface="Arial" panose="020B0604020202020204" pitchFamily="34" charset="0"/>
            </a:endParaRPr>
          </a:p>
          <a:p>
            <a:pPr marL="514350" indent="-514350" defTabSz="914400" fontAlgn="auto">
              <a:spcBef>
                <a:spcPts val="0"/>
              </a:spcBef>
              <a:spcAft>
                <a:spcPts val="0"/>
              </a:spcAft>
              <a:buFontTx/>
              <a:buAutoNum type="arabicPeriod"/>
            </a:pPr>
            <a:endParaRPr lang="en-US" dirty="0">
              <a:solidFill>
                <a:prstClr val="black"/>
              </a:solidFill>
              <a:latin typeface="Arial" panose="020B0604020202020204" pitchFamily="34" charset="0"/>
              <a:ea typeface="+mn-ea"/>
              <a:cs typeface="Arial" panose="020B0604020202020204" pitchFamily="34" charset="0"/>
            </a:endParaRPr>
          </a:p>
          <a:p>
            <a:pPr marL="514350" indent="-514350" defTabSz="914400" fontAlgn="auto">
              <a:spcBef>
                <a:spcPts val="0"/>
              </a:spcBef>
              <a:spcAft>
                <a:spcPts val="0"/>
              </a:spcAft>
              <a:buFontTx/>
              <a:buAutoNum type="arabicPeriod"/>
            </a:pPr>
            <a:r>
              <a:rPr lang="en-US" dirty="0">
                <a:solidFill>
                  <a:prstClr val="black"/>
                </a:solidFill>
                <a:latin typeface="Arial" panose="020B0604020202020204" pitchFamily="34" charset="0"/>
                <a:ea typeface="+mn-ea"/>
                <a:cs typeface="Arial" panose="020B0604020202020204" pitchFamily="34" charset="0"/>
              </a:rPr>
              <a:t>Align </a:t>
            </a:r>
            <a:r>
              <a:rPr lang="en-US" dirty="0" err="1">
                <a:solidFill>
                  <a:prstClr val="black"/>
                </a:solidFill>
                <a:latin typeface="Arial" panose="020B0604020202020204" pitchFamily="34" charset="0"/>
                <a:ea typeface="+mn-ea"/>
                <a:cs typeface="Arial" panose="020B0604020202020204" pitchFamily="34" charset="0"/>
              </a:rPr>
              <a:t>ChIP-seq</a:t>
            </a:r>
            <a:r>
              <a:rPr lang="en-US" dirty="0">
                <a:solidFill>
                  <a:prstClr val="black"/>
                </a:solidFill>
                <a:latin typeface="Arial" panose="020B0604020202020204" pitchFamily="34" charset="0"/>
                <a:ea typeface="+mn-ea"/>
                <a:cs typeface="Arial" panose="020B0604020202020204" pitchFamily="34" charset="0"/>
              </a:rPr>
              <a:t> </a:t>
            </a:r>
            <a:r>
              <a:rPr lang="en-US" dirty="0" smtClean="0">
                <a:solidFill>
                  <a:prstClr val="black"/>
                </a:solidFill>
                <a:latin typeface="Arial" panose="020B0604020202020204" pitchFamily="34" charset="0"/>
                <a:ea typeface="+mn-ea"/>
                <a:cs typeface="Arial" panose="020B0604020202020204" pitchFamily="34" charset="0"/>
              </a:rPr>
              <a:t>&amp; RNA</a:t>
            </a:r>
            <a:r>
              <a:rPr lang="en-US" dirty="0">
                <a:solidFill>
                  <a:prstClr val="black"/>
                </a:solidFill>
                <a:latin typeface="Arial" panose="020B0604020202020204" pitchFamily="34" charset="0"/>
                <a:ea typeface="+mn-ea"/>
                <a:cs typeface="Arial" panose="020B0604020202020204" pitchFamily="34" charset="0"/>
              </a:rPr>
              <a:t>-</a:t>
            </a:r>
            <a:r>
              <a:rPr lang="en-US" dirty="0" err="1">
                <a:solidFill>
                  <a:prstClr val="black"/>
                </a:solidFill>
                <a:latin typeface="Arial" panose="020B0604020202020204" pitchFamily="34" charset="0"/>
                <a:ea typeface="+mn-ea"/>
                <a:cs typeface="Arial" panose="020B0604020202020204" pitchFamily="34" charset="0"/>
              </a:rPr>
              <a:t>seq</a:t>
            </a:r>
            <a:r>
              <a:rPr lang="en-US" dirty="0">
                <a:solidFill>
                  <a:prstClr val="black"/>
                </a:solidFill>
                <a:latin typeface="Arial" panose="020B0604020202020204" pitchFamily="34" charset="0"/>
                <a:ea typeface="+mn-ea"/>
                <a:cs typeface="Arial" panose="020B0604020202020204" pitchFamily="34" charset="0"/>
              </a:rPr>
              <a:t> reads </a:t>
            </a:r>
            <a:endParaRPr lang="en-US" dirty="0" smtClean="0">
              <a:solidFill>
                <a:prstClr val="black"/>
              </a:solidFill>
              <a:latin typeface="Arial" panose="020B0604020202020204" pitchFamily="34" charset="0"/>
              <a:ea typeface="+mn-ea"/>
              <a:cs typeface="Arial" panose="020B0604020202020204" pitchFamily="34" charset="0"/>
            </a:endParaRPr>
          </a:p>
          <a:p>
            <a:pPr defTabSz="914400" fontAlgn="auto">
              <a:spcBef>
                <a:spcPts val="0"/>
              </a:spcBef>
              <a:spcAft>
                <a:spcPts val="0"/>
              </a:spcAft>
            </a:pPr>
            <a:endParaRPr lang="en-US" dirty="0">
              <a:solidFill>
                <a:prstClr val="black"/>
              </a:solidFill>
              <a:latin typeface="Arial" panose="020B0604020202020204" pitchFamily="34" charset="0"/>
              <a:ea typeface="+mn-ea"/>
              <a:cs typeface="Arial" panose="020B0604020202020204" pitchFamily="34" charset="0"/>
            </a:endParaRPr>
          </a:p>
          <a:p>
            <a:pPr marL="514350" indent="-514350" defTabSz="914400" fontAlgn="auto">
              <a:spcBef>
                <a:spcPts val="0"/>
              </a:spcBef>
              <a:spcAft>
                <a:spcPts val="0"/>
              </a:spcAft>
              <a:buFontTx/>
              <a:buAutoNum type="arabicPeriod"/>
            </a:pPr>
            <a:endParaRPr lang="en-US" dirty="0">
              <a:solidFill>
                <a:prstClr val="black"/>
              </a:solidFill>
              <a:latin typeface="Arial" panose="020B0604020202020204" pitchFamily="34" charset="0"/>
              <a:ea typeface="+mn-ea"/>
              <a:cs typeface="Arial" panose="020B0604020202020204" pitchFamily="34" charset="0"/>
            </a:endParaRPr>
          </a:p>
          <a:p>
            <a:pPr marL="514350" indent="-514350" defTabSz="914400" fontAlgn="auto">
              <a:spcBef>
                <a:spcPts val="0"/>
              </a:spcBef>
              <a:spcAft>
                <a:spcPts val="0"/>
              </a:spcAft>
              <a:buFontTx/>
              <a:buAutoNum type="arabicPeriod"/>
            </a:pPr>
            <a:endParaRPr lang="en-US" dirty="0">
              <a:solidFill>
                <a:prstClr val="black"/>
              </a:solidFill>
              <a:latin typeface="Arial" panose="020B0604020202020204" pitchFamily="34" charset="0"/>
              <a:ea typeface="+mn-ea"/>
              <a:cs typeface="Arial" panose="020B0604020202020204" pitchFamily="34" charset="0"/>
            </a:endParaRPr>
          </a:p>
          <a:p>
            <a:pPr marL="514350" indent="-514350" defTabSz="914400" fontAlgn="auto">
              <a:spcBef>
                <a:spcPts val="0"/>
              </a:spcBef>
              <a:spcAft>
                <a:spcPts val="0"/>
              </a:spcAft>
              <a:buFontTx/>
              <a:buAutoNum type="arabicPeriod"/>
            </a:pPr>
            <a:r>
              <a:rPr lang="en-US" dirty="0">
                <a:solidFill>
                  <a:prstClr val="black"/>
                </a:solidFill>
                <a:latin typeface="Arial" panose="020B0604020202020204" pitchFamily="34" charset="0"/>
                <a:ea typeface="+mn-ea"/>
                <a:cs typeface="Arial" panose="020B0604020202020204" pitchFamily="34" charset="0"/>
              </a:rPr>
              <a:t>Detect allele-specific variants </a:t>
            </a:r>
            <a:r>
              <a:rPr lang="en-US" dirty="0" smtClean="0">
                <a:solidFill>
                  <a:prstClr val="black"/>
                </a:solidFill>
                <a:latin typeface="Arial" panose="020B0604020202020204" pitchFamily="34" charset="0"/>
                <a:ea typeface="+mn-ea"/>
                <a:cs typeface="Arial" panose="020B0604020202020204" pitchFamily="34" charset="0"/>
              </a:rPr>
              <a:t/>
            </a:r>
            <a:br>
              <a:rPr lang="en-US" dirty="0" smtClean="0">
                <a:solidFill>
                  <a:prstClr val="black"/>
                </a:solidFill>
                <a:latin typeface="Arial" panose="020B0604020202020204" pitchFamily="34" charset="0"/>
                <a:ea typeface="+mn-ea"/>
                <a:cs typeface="Arial" panose="020B0604020202020204" pitchFamily="34" charset="0"/>
              </a:rPr>
            </a:br>
            <a:r>
              <a:rPr lang="en-US" dirty="0" smtClean="0">
                <a:solidFill>
                  <a:prstClr val="black"/>
                </a:solidFill>
                <a:latin typeface="Arial" panose="020B0604020202020204" pitchFamily="34" charset="0"/>
                <a:ea typeface="+mn-ea"/>
                <a:cs typeface="Arial" panose="020B0604020202020204" pitchFamily="34" charset="0"/>
              </a:rPr>
              <a:t>via </a:t>
            </a:r>
            <a:r>
              <a:rPr lang="en-US" dirty="0">
                <a:solidFill>
                  <a:prstClr val="black"/>
                </a:solidFill>
                <a:latin typeface="Arial" panose="020B0604020202020204" pitchFamily="34" charset="0"/>
                <a:ea typeface="+mn-ea"/>
                <a:cs typeface="Arial" panose="020B0604020202020204" pitchFamily="34" charset="0"/>
              </a:rPr>
              <a:t>a series of filters and tests</a:t>
            </a:r>
          </a:p>
          <a:p>
            <a:pPr marL="514350" indent="-514350" defTabSz="914400" fontAlgn="auto">
              <a:spcBef>
                <a:spcPts val="0"/>
              </a:spcBef>
              <a:spcAft>
                <a:spcPts val="0"/>
              </a:spcAft>
              <a:buFontTx/>
              <a:buAutoNum type="arabicPeriod"/>
            </a:pPr>
            <a:endParaRPr lang="en-US" dirty="0">
              <a:solidFill>
                <a:prstClr val="black"/>
              </a:solidFill>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44062" t="4556" r="38734" b="81839"/>
          <a:stretch/>
        </p:blipFill>
        <p:spPr>
          <a:xfrm>
            <a:off x="5571285" y="2738600"/>
            <a:ext cx="1037051" cy="1377127"/>
          </a:xfrm>
          <a:prstGeom prst="rect">
            <a:avLst/>
          </a:prstGeom>
        </p:spPr>
      </p:pic>
      <p:sp>
        <p:nvSpPr>
          <p:cNvPr id="11" name="Rectangle 10"/>
          <p:cNvSpPr/>
          <p:nvPr/>
        </p:nvSpPr>
        <p:spPr>
          <a:xfrm>
            <a:off x="5329033" y="6550223"/>
            <a:ext cx="3457434" cy="307777"/>
          </a:xfrm>
          <a:prstGeom prst="rect">
            <a:avLst/>
          </a:prstGeom>
        </p:spPr>
        <p:txBody>
          <a:bodyPr wrap="none">
            <a:spAutoFit/>
          </a:bodyPr>
          <a:lstStyle/>
          <a:p>
            <a:pPr defTabSz="914400" fontAlgn="auto">
              <a:spcBef>
                <a:spcPts val="0"/>
              </a:spcBef>
              <a:spcAft>
                <a:spcPts val="0"/>
              </a:spcAft>
            </a:pPr>
            <a:r>
              <a:rPr lang="en-US" sz="1400" dirty="0">
                <a:solidFill>
                  <a:prstClr val="black"/>
                </a:solidFill>
                <a:latin typeface="Arial" panose="020B0604020202020204" pitchFamily="34" charset="0"/>
                <a:ea typeface="+mn-ea"/>
                <a:cs typeface="Arial" panose="020B0604020202020204" pitchFamily="34" charset="0"/>
              </a:rPr>
              <a:t>Chen J. </a:t>
            </a:r>
            <a:r>
              <a:rPr lang="en-US" sz="1400" i="1" dirty="0">
                <a:solidFill>
                  <a:prstClr val="black"/>
                </a:solidFill>
                <a:latin typeface="Arial" panose="020B0604020202020204" pitchFamily="34" charset="0"/>
                <a:ea typeface="+mn-ea"/>
                <a:cs typeface="Arial" panose="020B0604020202020204" pitchFamily="34" charset="0"/>
              </a:rPr>
              <a:t>et al.</a:t>
            </a:r>
            <a:r>
              <a:rPr lang="en-US" sz="1400" dirty="0">
                <a:solidFill>
                  <a:prstClr val="black"/>
                </a:solidFill>
                <a:latin typeface="Arial" panose="020B0604020202020204" pitchFamily="34" charset="0"/>
                <a:ea typeface="+mn-ea"/>
                <a:cs typeface="Arial" panose="020B0604020202020204" pitchFamily="34" charset="0"/>
              </a:rPr>
              <a:t> (</a:t>
            </a:r>
            <a:r>
              <a:rPr lang="en-US" sz="1400" i="1" dirty="0">
                <a:solidFill>
                  <a:prstClr val="black"/>
                </a:solidFill>
                <a:latin typeface="Arial" panose="020B0604020202020204" pitchFamily="34" charset="0"/>
                <a:ea typeface="+mn-ea"/>
                <a:cs typeface="Arial" panose="020B0604020202020204" pitchFamily="34" charset="0"/>
              </a:rPr>
              <a:t>Nature </a:t>
            </a:r>
            <a:r>
              <a:rPr lang="en-US" sz="1400" i="1" dirty="0" err="1">
                <a:solidFill>
                  <a:prstClr val="black"/>
                </a:solidFill>
                <a:latin typeface="Arial" panose="020B0604020202020204" pitchFamily="34" charset="0"/>
                <a:ea typeface="+mn-ea"/>
                <a:cs typeface="Arial" panose="020B0604020202020204" pitchFamily="34" charset="0"/>
              </a:rPr>
              <a:t>Commun</a:t>
            </a:r>
            <a:r>
              <a:rPr lang="en-US" sz="1400" dirty="0">
                <a:solidFill>
                  <a:prstClr val="black"/>
                </a:solidFill>
                <a:latin typeface="Arial" panose="020B0604020202020204" pitchFamily="34" charset="0"/>
                <a:ea typeface="+mn-ea"/>
                <a:cs typeface="Arial" panose="020B0604020202020204" pitchFamily="34" charset="0"/>
              </a:rPr>
              <a:t>, in press)</a:t>
            </a:r>
          </a:p>
        </p:txBody>
      </p:sp>
      <p:sp>
        <p:nvSpPr>
          <p:cNvPr id="13" name="Rectangle 12"/>
          <p:cNvSpPr/>
          <p:nvPr/>
        </p:nvSpPr>
        <p:spPr>
          <a:xfrm>
            <a:off x="177127" y="6334680"/>
            <a:ext cx="2041131" cy="307777"/>
          </a:xfrm>
          <a:prstGeom prst="rect">
            <a:avLst/>
          </a:prstGeom>
        </p:spPr>
        <p:txBody>
          <a:bodyPr wrap="none">
            <a:spAutoFit/>
          </a:bodyPr>
          <a:lstStyle/>
          <a:p>
            <a:pPr defTabSz="914400" fontAlgn="auto">
              <a:spcBef>
                <a:spcPts val="0"/>
              </a:spcBef>
              <a:spcAft>
                <a:spcPts val="0"/>
              </a:spcAft>
            </a:pPr>
            <a:r>
              <a:rPr lang="en-US" sz="1400" dirty="0">
                <a:solidFill>
                  <a:prstClr val="black"/>
                </a:solidFill>
                <a:latin typeface="Arial" panose="020B0604020202020204" pitchFamily="34" charset="0"/>
                <a:ea typeface="+mn-ea"/>
                <a:cs typeface="Arial" panose="020B0604020202020204" pitchFamily="34" charset="0"/>
              </a:rPr>
              <a:t>alleledb.gersteinlab.org</a:t>
            </a:r>
          </a:p>
        </p:txBody>
      </p:sp>
      <p:sp>
        <p:nvSpPr>
          <p:cNvPr id="4" name="Rectangle 3"/>
          <p:cNvSpPr/>
          <p:nvPr/>
        </p:nvSpPr>
        <p:spPr>
          <a:xfrm>
            <a:off x="1502214" y="4925337"/>
            <a:ext cx="3069787" cy="1200329"/>
          </a:xfrm>
          <a:prstGeom prst="rect">
            <a:avLst/>
          </a:prstGeom>
        </p:spPr>
        <p:txBody>
          <a:bodyPr wrap="square">
            <a:spAutoFit/>
          </a:bodyPr>
          <a:lstStyle/>
          <a:p>
            <a:r>
              <a:rPr lang="en-US" b="1" dirty="0" smtClean="0">
                <a:solidFill>
                  <a:srgbClr val="FF0000"/>
                </a:solidFill>
              </a:rPr>
              <a:t>Many Technical Issues: Reference bias, Ambiguous </a:t>
            </a:r>
            <a:r>
              <a:rPr lang="en-US" b="1" dirty="0">
                <a:solidFill>
                  <a:srgbClr val="FF0000"/>
                </a:solidFill>
              </a:rPr>
              <a:t>mapping </a:t>
            </a:r>
            <a:r>
              <a:rPr lang="en-US" b="1" dirty="0" smtClean="0">
                <a:solidFill>
                  <a:srgbClr val="FF0000"/>
                </a:solidFill>
              </a:rPr>
              <a:t>bias, Over</a:t>
            </a:r>
            <a:r>
              <a:rPr lang="en-US" b="1" dirty="0">
                <a:solidFill>
                  <a:srgbClr val="FF0000"/>
                </a:solidFill>
              </a:rPr>
              <a:t>-</a:t>
            </a:r>
            <a:r>
              <a:rPr lang="en-US" b="1" dirty="0" smtClean="0">
                <a:solidFill>
                  <a:srgbClr val="FF0000"/>
                </a:solidFill>
              </a:rPr>
              <a:t>dispersed (non binomial null) </a:t>
            </a:r>
            <a:endParaRPr lang="en-US" b="1" u="sng" dirty="0">
              <a:solidFill>
                <a:srgbClr val="FF0000"/>
              </a:solidFill>
            </a:endParaRPr>
          </a:p>
        </p:txBody>
      </p:sp>
    </p:spTree>
    <p:extLst>
      <p:ext uri="{BB962C8B-B14F-4D97-AF65-F5344CB8AC3E}">
        <p14:creationId xmlns:p14="http://schemas.microsoft.com/office/powerpoint/2010/main" val="4015794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034878" y="6334680"/>
            <a:ext cx="3924973" cy="338554"/>
          </a:xfrm>
          <a:prstGeom prst="rect">
            <a:avLst/>
          </a:prstGeom>
        </p:spPr>
        <p:txBody>
          <a:bodyPr wrap="none">
            <a:spAutoFit/>
          </a:bodyPr>
          <a:lstStyle/>
          <a:p>
            <a:pPr defTabSz="914400" fontAlgn="auto">
              <a:spcBef>
                <a:spcPts val="0"/>
              </a:spcBef>
              <a:spcAft>
                <a:spcPts val="0"/>
              </a:spcAft>
            </a:pPr>
            <a:r>
              <a:rPr lang="en-US" sz="1600" dirty="0">
                <a:solidFill>
                  <a:prstClr val="black"/>
                </a:solidFill>
                <a:latin typeface="Arial" panose="020B0604020202020204" pitchFamily="34" charset="0"/>
                <a:ea typeface="+mn-ea"/>
                <a:cs typeface="Arial" panose="020B0604020202020204" pitchFamily="34" charset="0"/>
              </a:rPr>
              <a:t>Chen J. </a:t>
            </a:r>
            <a:r>
              <a:rPr lang="en-US" sz="1600" i="1" dirty="0">
                <a:solidFill>
                  <a:prstClr val="black"/>
                </a:solidFill>
                <a:latin typeface="Arial" panose="020B0604020202020204" pitchFamily="34" charset="0"/>
                <a:ea typeface="+mn-ea"/>
                <a:cs typeface="Arial" panose="020B0604020202020204" pitchFamily="34" charset="0"/>
              </a:rPr>
              <a:t>et al.</a:t>
            </a:r>
            <a:r>
              <a:rPr lang="en-US" sz="1600" dirty="0">
                <a:solidFill>
                  <a:prstClr val="black"/>
                </a:solidFill>
                <a:latin typeface="Arial" panose="020B0604020202020204" pitchFamily="34" charset="0"/>
                <a:ea typeface="+mn-ea"/>
                <a:cs typeface="Arial" panose="020B0604020202020204" pitchFamily="34" charset="0"/>
              </a:rPr>
              <a:t> (</a:t>
            </a:r>
            <a:r>
              <a:rPr lang="en-US" sz="1600" i="1" dirty="0">
                <a:solidFill>
                  <a:prstClr val="black"/>
                </a:solidFill>
                <a:latin typeface="Arial" panose="020B0604020202020204" pitchFamily="34" charset="0"/>
                <a:ea typeface="+mn-ea"/>
                <a:cs typeface="Arial" panose="020B0604020202020204" pitchFamily="34" charset="0"/>
              </a:rPr>
              <a:t>Nature </a:t>
            </a:r>
            <a:r>
              <a:rPr lang="en-US" sz="1600" i="1" dirty="0" err="1">
                <a:solidFill>
                  <a:prstClr val="black"/>
                </a:solidFill>
                <a:latin typeface="Arial" panose="020B0604020202020204" pitchFamily="34" charset="0"/>
                <a:ea typeface="+mn-ea"/>
                <a:cs typeface="Arial" panose="020B0604020202020204" pitchFamily="34" charset="0"/>
              </a:rPr>
              <a:t>Commun</a:t>
            </a:r>
            <a:r>
              <a:rPr lang="en-US" sz="1600" dirty="0">
                <a:solidFill>
                  <a:prstClr val="black"/>
                </a:solidFill>
                <a:latin typeface="Arial" panose="020B0604020202020204" pitchFamily="34" charset="0"/>
                <a:ea typeface="+mn-ea"/>
                <a:cs typeface="Arial" panose="020B0604020202020204" pitchFamily="34" charset="0"/>
              </a:rPr>
              <a:t>, in press)</a:t>
            </a:r>
          </a:p>
        </p:txBody>
      </p:sp>
      <p:pic>
        <p:nvPicPr>
          <p:cNvPr id="2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435770" y="154930"/>
            <a:ext cx="8572499" cy="1325563"/>
          </a:xfrm>
        </p:spPr>
        <p:txBody>
          <a:bodyPr>
            <a:normAutofit/>
          </a:bodyPr>
          <a:lstStyle/>
          <a:p>
            <a:r>
              <a:rPr lang="en-US" dirty="0" err="1" smtClean="0">
                <a:latin typeface="Arial" panose="020B0604020202020204" pitchFamily="34" charset="0"/>
                <a:cs typeface="Arial" panose="020B0604020202020204" pitchFamily="34" charset="0"/>
              </a:rPr>
              <a:t>AlleleDB</a:t>
            </a:r>
            <a:r>
              <a:rPr lang="en-US" dirty="0" smtClean="0">
                <a:latin typeface="Arial" panose="020B0604020202020204" pitchFamily="34" charset="0"/>
                <a:cs typeface="Arial" panose="020B0604020202020204" pitchFamily="34" charset="0"/>
              </a:rPr>
              <a:t>: Annotating rare &amp; common allele-specific variants over a population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6356933" y="1480492"/>
            <a:ext cx="2876220" cy="2308324"/>
          </a:xfrm>
          <a:prstGeom prst="rect">
            <a:avLst/>
          </a:prstGeom>
        </p:spPr>
        <p:txBody>
          <a:bodyPr wrap="square">
            <a:spAutoFit/>
          </a:bodyPr>
          <a:lstStyle/>
          <a:p>
            <a:pPr marL="457200" indent="-457200" defTabSz="914400" fontAlgn="auto">
              <a:spcBef>
                <a:spcPts val="0"/>
              </a:spcBef>
              <a:spcAft>
                <a:spcPts val="0"/>
              </a:spcAft>
              <a:buFont typeface="Arial" panose="020B0604020202020204" pitchFamily="34" charset="0"/>
              <a:buChar char="•"/>
            </a:pPr>
            <a:r>
              <a:rPr lang="en-US" sz="2400" dirty="0">
                <a:solidFill>
                  <a:prstClr val="black"/>
                </a:solidFill>
                <a:latin typeface="Arial" panose="020B0604020202020204" pitchFamily="34" charset="0"/>
                <a:ea typeface="+mn-ea"/>
                <a:cs typeface="Arial" panose="020B0604020202020204" pitchFamily="34" charset="0"/>
              </a:rPr>
              <a:t>Interfaces with UCSC genome browser</a:t>
            </a:r>
          </a:p>
          <a:p>
            <a:pPr marL="457200" indent="-457200" defTabSz="914400" fontAlgn="auto">
              <a:spcBef>
                <a:spcPts val="0"/>
              </a:spcBef>
              <a:spcAft>
                <a:spcPts val="0"/>
              </a:spcAft>
              <a:buFont typeface="Arial" panose="020B0604020202020204" pitchFamily="34" charset="0"/>
              <a:buChar char="•"/>
            </a:pPr>
            <a:r>
              <a:rPr lang="en-US" sz="2400" dirty="0">
                <a:solidFill>
                  <a:prstClr val="black"/>
                </a:solidFill>
                <a:latin typeface="Arial" panose="020B0604020202020204" pitchFamily="34" charset="0"/>
                <a:ea typeface="+mn-ea"/>
                <a:cs typeface="Arial" panose="020B0604020202020204" pitchFamily="34" charset="0"/>
              </a:rPr>
              <a:t>Showing ZNF331 gene structure</a:t>
            </a:r>
          </a:p>
        </p:txBody>
      </p:sp>
      <p:sp>
        <p:nvSpPr>
          <p:cNvPr id="9" name="Rectangle 8"/>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r>
              <a:rPr lang="en-US" dirty="0" err="1">
                <a:solidFill>
                  <a:prstClr val="black"/>
                </a:solidFill>
                <a:latin typeface="Arial" panose="020B0604020202020204" pitchFamily="34" charset="0"/>
                <a:cs typeface="Arial" panose="020B0604020202020204" pitchFamily="34" charset="0"/>
              </a:rPr>
              <a:t>AlleleDB</a:t>
            </a:r>
            <a:r>
              <a:rPr lang="en-US" dirty="0">
                <a:solidFill>
                  <a:prstClr val="black"/>
                </a:solidFill>
                <a:latin typeface="Arial" panose="020B0604020202020204" pitchFamily="34" charset="0"/>
                <a:cs typeface="Arial" panose="020B0604020202020204" pitchFamily="34" charset="0"/>
              </a:rPr>
              <a:t> output</a:t>
            </a:r>
          </a:p>
        </p:txBody>
      </p:sp>
      <p:sp>
        <p:nvSpPr>
          <p:cNvPr id="21" name="Rectangle 20"/>
          <p:cNvSpPr/>
          <p:nvPr/>
        </p:nvSpPr>
        <p:spPr>
          <a:xfrm>
            <a:off x="899048" y="145525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7" name="Rectangle 16"/>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r>
              <a:rPr lang="en-US" sz="1200" dirty="0">
                <a:solidFill>
                  <a:prstClr val="black"/>
                </a:solidFill>
                <a:latin typeface="Arial" panose="020B0604020202020204" pitchFamily="34" charset="0"/>
                <a:cs typeface="Arial" panose="020B0604020202020204" pitchFamily="34" charset="0"/>
              </a:rPr>
              <a:t>UCSC track</a:t>
            </a:r>
          </a:p>
        </p:txBody>
      </p:sp>
      <p:sp>
        <p:nvSpPr>
          <p:cNvPr id="5" name="Left Brace 4"/>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3" name="Left Brace 22"/>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10" name="Rectangle 9"/>
          <p:cNvSpPr/>
          <p:nvPr/>
        </p:nvSpPr>
        <p:spPr>
          <a:xfrm>
            <a:off x="2944304" y="1340327"/>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pic>
        <p:nvPicPr>
          <p:cNvPr id="2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28" name="Rectangle 27"/>
          <p:cNvSpPr/>
          <p:nvPr/>
        </p:nvSpPr>
        <p:spPr>
          <a:xfrm>
            <a:off x="177127" y="6334680"/>
            <a:ext cx="2571550" cy="369332"/>
          </a:xfrm>
          <a:prstGeom prst="rect">
            <a:avLst/>
          </a:prstGeom>
        </p:spPr>
        <p:txBody>
          <a:bodyPr wrap="none">
            <a:spAutoFit/>
          </a:bodyPr>
          <a:lstStyle/>
          <a:p>
            <a:pPr defTabSz="914400" fontAlgn="auto">
              <a:spcBef>
                <a:spcPts val="0"/>
              </a:spcBef>
              <a:spcAft>
                <a:spcPts val="0"/>
              </a:spcAft>
            </a:pPr>
            <a:r>
              <a:rPr lang="en-US" dirty="0">
                <a:solidFill>
                  <a:prstClr val="black"/>
                </a:solidFill>
                <a:latin typeface="Arial" panose="020B0604020202020204" pitchFamily="34" charset="0"/>
                <a:ea typeface="+mn-ea"/>
                <a:cs typeface="Arial" panose="020B0604020202020204" pitchFamily="34" charset="0"/>
              </a:rPr>
              <a:t>alleledb.gersteinlab.org</a:t>
            </a:r>
          </a:p>
        </p:txBody>
      </p:sp>
    </p:spTree>
    <p:extLst>
      <p:ext uri="{BB962C8B-B14F-4D97-AF65-F5344CB8AC3E}">
        <p14:creationId xmlns:p14="http://schemas.microsoft.com/office/powerpoint/2010/main" val="20279656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24563E97-85E0-5544-ABC1-0F395CAB8D3A}" type="slidenum">
              <a:rPr lang="en-US" smtClean="0"/>
              <a:pPr>
                <a:defRPr/>
              </a:pPr>
              <a:t>6</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32" t="7224" r="65078" b="62870"/>
          <a:stretch/>
        </p:blipFill>
        <p:spPr>
          <a:xfrm>
            <a:off x="1467853" y="0"/>
            <a:ext cx="9071810" cy="6898621"/>
          </a:xfrm>
          <a:prstGeom prst="rect">
            <a:avLst/>
          </a:prstGeom>
        </p:spPr>
      </p:pic>
    </p:spTree>
    <p:extLst>
      <p:ext uri="{BB962C8B-B14F-4D97-AF65-F5344CB8AC3E}">
        <p14:creationId xmlns:p14="http://schemas.microsoft.com/office/powerpoint/2010/main" val="23386072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034878" y="6334680"/>
            <a:ext cx="3924973" cy="338554"/>
          </a:xfrm>
          <a:prstGeom prst="rect">
            <a:avLst/>
          </a:prstGeom>
        </p:spPr>
        <p:txBody>
          <a:bodyPr wrap="none">
            <a:spAutoFit/>
          </a:bodyPr>
          <a:lstStyle/>
          <a:p>
            <a:pPr defTabSz="914400" fontAlgn="auto">
              <a:spcBef>
                <a:spcPts val="0"/>
              </a:spcBef>
              <a:spcAft>
                <a:spcPts val="0"/>
              </a:spcAft>
            </a:pPr>
            <a:r>
              <a:rPr lang="en-US" sz="1600" dirty="0">
                <a:solidFill>
                  <a:prstClr val="black"/>
                </a:solidFill>
                <a:latin typeface="Arial" panose="020B0604020202020204" pitchFamily="34" charset="0"/>
                <a:ea typeface="+mn-ea"/>
                <a:cs typeface="Arial" panose="020B0604020202020204" pitchFamily="34" charset="0"/>
              </a:rPr>
              <a:t>Chen J. </a:t>
            </a:r>
            <a:r>
              <a:rPr lang="en-US" sz="1600" i="1" dirty="0">
                <a:solidFill>
                  <a:prstClr val="black"/>
                </a:solidFill>
                <a:latin typeface="Arial" panose="020B0604020202020204" pitchFamily="34" charset="0"/>
                <a:ea typeface="+mn-ea"/>
                <a:cs typeface="Arial" panose="020B0604020202020204" pitchFamily="34" charset="0"/>
              </a:rPr>
              <a:t>et al.</a:t>
            </a:r>
            <a:r>
              <a:rPr lang="en-US" sz="1600" dirty="0">
                <a:solidFill>
                  <a:prstClr val="black"/>
                </a:solidFill>
                <a:latin typeface="Arial" panose="020B0604020202020204" pitchFamily="34" charset="0"/>
                <a:ea typeface="+mn-ea"/>
                <a:cs typeface="Arial" panose="020B0604020202020204" pitchFamily="34" charset="0"/>
              </a:rPr>
              <a:t> (</a:t>
            </a:r>
            <a:r>
              <a:rPr lang="en-US" sz="1600" i="1" dirty="0">
                <a:solidFill>
                  <a:prstClr val="black"/>
                </a:solidFill>
                <a:latin typeface="Arial" panose="020B0604020202020204" pitchFamily="34" charset="0"/>
                <a:ea typeface="+mn-ea"/>
                <a:cs typeface="Arial" panose="020B0604020202020204" pitchFamily="34" charset="0"/>
              </a:rPr>
              <a:t>Nature </a:t>
            </a:r>
            <a:r>
              <a:rPr lang="en-US" sz="1600" i="1" dirty="0" err="1">
                <a:solidFill>
                  <a:prstClr val="black"/>
                </a:solidFill>
                <a:latin typeface="Arial" panose="020B0604020202020204" pitchFamily="34" charset="0"/>
                <a:ea typeface="+mn-ea"/>
                <a:cs typeface="Arial" panose="020B0604020202020204" pitchFamily="34" charset="0"/>
              </a:rPr>
              <a:t>Commun</a:t>
            </a:r>
            <a:r>
              <a:rPr lang="en-US" sz="1600" dirty="0">
                <a:solidFill>
                  <a:prstClr val="black"/>
                </a:solidFill>
                <a:latin typeface="Arial" panose="020B0604020202020204" pitchFamily="34" charset="0"/>
                <a:ea typeface="+mn-ea"/>
                <a:cs typeface="Arial" panose="020B0604020202020204" pitchFamily="34" charset="0"/>
              </a:rPr>
              <a:t>, in press)</a:t>
            </a:r>
          </a:p>
        </p:txBody>
      </p:sp>
      <p:sp>
        <p:nvSpPr>
          <p:cNvPr id="49" name="Rectangle 48"/>
          <p:cNvSpPr/>
          <p:nvPr/>
        </p:nvSpPr>
        <p:spPr>
          <a:xfrm>
            <a:off x="6356933" y="1480492"/>
            <a:ext cx="2876220" cy="2308324"/>
          </a:xfrm>
          <a:prstGeom prst="rect">
            <a:avLst/>
          </a:prstGeom>
        </p:spPr>
        <p:txBody>
          <a:bodyPr wrap="square">
            <a:spAutoFit/>
          </a:bodyPr>
          <a:lstStyle/>
          <a:p>
            <a:pPr marL="457200" indent="-457200" defTabSz="914400" fontAlgn="auto">
              <a:spcBef>
                <a:spcPts val="0"/>
              </a:spcBef>
              <a:spcAft>
                <a:spcPts val="0"/>
              </a:spcAft>
              <a:buFont typeface="Arial" panose="020B0604020202020204" pitchFamily="34" charset="0"/>
              <a:buChar char="•"/>
            </a:pPr>
            <a:r>
              <a:rPr lang="en-US" sz="2400" dirty="0">
                <a:solidFill>
                  <a:prstClr val="black"/>
                </a:solidFill>
                <a:latin typeface="Arial" panose="020B0604020202020204" pitchFamily="34" charset="0"/>
                <a:ea typeface="+mn-ea"/>
                <a:cs typeface="Arial" panose="020B0604020202020204" pitchFamily="34" charset="0"/>
              </a:rPr>
              <a:t>Interfaces with UCSC genome browser</a:t>
            </a:r>
          </a:p>
          <a:p>
            <a:pPr marL="457200" indent="-457200" defTabSz="914400" fontAlgn="auto">
              <a:spcBef>
                <a:spcPts val="0"/>
              </a:spcBef>
              <a:spcAft>
                <a:spcPts val="0"/>
              </a:spcAft>
              <a:buFont typeface="Arial" panose="020B0604020202020204" pitchFamily="34" charset="0"/>
              <a:buChar char="•"/>
            </a:pPr>
            <a:r>
              <a:rPr lang="en-US" sz="2400" dirty="0">
                <a:solidFill>
                  <a:prstClr val="black"/>
                </a:solidFill>
                <a:latin typeface="Arial" panose="020B0604020202020204" pitchFamily="34" charset="0"/>
                <a:ea typeface="+mn-ea"/>
                <a:cs typeface="Arial" panose="020B0604020202020204" pitchFamily="34" charset="0"/>
              </a:rPr>
              <a:t>Showing ZNF331 gene structure</a:t>
            </a:r>
          </a:p>
        </p:txBody>
      </p:sp>
      <p:sp>
        <p:nvSpPr>
          <p:cNvPr id="50" name="Rectangle 49"/>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r>
              <a:rPr lang="en-US" dirty="0" err="1">
                <a:solidFill>
                  <a:prstClr val="black"/>
                </a:solidFill>
                <a:latin typeface="Arial" panose="020B0604020202020204" pitchFamily="34" charset="0"/>
                <a:cs typeface="Arial" panose="020B0604020202020204" pitchFamily="34" charset="0"/>
              </a:rPr>
              <a:t>AlleleDB</a:t>
            </a:r>
            <a:r>
              <a:rPr lang="en-US" dirty="0">
                <a:solidFill>
                  <a:prstClr val="black"/>
                </a:solidFill>
                <a:latin typeface="Arial" panose="020B0604020202020204" pitchFamily="34" charset="0"/>
                <a:cs typeface="Arial" panose="020B0604020202020204" pitchFamily="34" charset="0"/>
              </a:rPr>
              <a:t> output</a:t>
            </a:r>
          </a:p>
        </p:txBody>
      </p:sp>
      <p:sp>
        <p:nvSpPr>
          <p:cNvPr id="51" name="Rectangle 50"/>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r>
              <a:rPr lang="en-US" sz="1200" dirty="0">
                <a:solidFill>
                  <a:prstClr val="black"/>
                </a:solidFill>
                <a:latin typeface="Arial" panose="020B0604020202020204" pitchFamily="34" charset="0"/>
                <a:cs typeface="Arial" panose="020B0604020202020204" pitchFamily="34" charset="0"/>
              </a:rPr>
              <a:t>UCSC track</a:t>
            </a:r>
          </a:p>
        </p:txBody>
      </p:sp>
      <p:pic>
        <p:nvPicPr>
          <p:cNvPr id="25"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240030" y="154930"/>
            <a:ext cx="8675370" cy="1325563"/>
          </a:xfrm>
        </p:spPr>
        <p:txBody>
          <a:bodyPr>
            <a:normAutofit/>
          </a:bodyPr>
          <a:lstStyle/>
          <a:p>
            <a:r>
              <a:rPr lang="en-US" dirty="0" err="1">
                <a:latin typeface="Arial" panose="020B0604020202020204" pitchFamily="34" charset="0"/>
                <a:cs typeface="Arial" panose="020B0604020202020204" pitchFamily="34" charset="0"/>
              </a:rPr>
              <a:t>AlleleDB</a:t>
            </a:r>
            <a:r>
              <a:rPr lang="en-US" dirty="0">
                <a:latin typeface="Arial" panose="020B0604020202020204" pitchFamily="34" charset="0"/>
                <a:cs typeface="Arial" panose="020B0604020202020204" pitchFamily="34" charset="0"/>
              </a:rPr>
              <a:t>: Annotating rare &amp; common allele-specific variants over a population</a:t>
            </a:r>
          </a:p>
        </p:txBody>
      </p:sp>
      <p:pic>
        <p:nvPicPr>
          <p:cNvPr id="18"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661" t="40463"/>
          <a:stretch/>
        </p:blipFill>
        <p:spPr>
          <a:xfrm>
            <a:off x="480060" y="3371853"/>
            <a:ext cx="5575554" cy="3349627"/>
          </a:xfrm>
        </p:spPr>
      </p:pic>
      <p:sp>
        <p:nvSpPr>
          <p:cNvPr id="21" name="Rectangle 20"/>
          <p:cNvSpPr/>
          <p:nvPr/>
        </p:nvSpPr>
        <p:spPr>
          <a:xfrm>
            <a:off x="856535" y="142874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 name="Rectangle 9"/>
          <p:cNvSpPr/>
          <p:nvPr/>
        </p:nvSpPr>
        <p:spPr>
          <a:xfrm>
            <a:off x="2909412" y="1327153"/>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 name="Rectangle 27"/>
          <p:cNvSpPr/>
          <p:nvPr/>
        </p:nvSpPr>
        <p:spPr>
          <a:xfrm>
            <a:off x="1031927" y="3383516"/>
            <a:ext cx="1282787" cy="3258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9" name="TextBox 28"/>
          <p:cNvSpPr txBox="1"/>
          <p:nvPr/>
        </p:nvSpPr>
        <p:spPr>
          <a:xfrm>
            <a:off x="959367" y="4127705"/>
            <a:ext cx="1389806" cy="1200329"/>
          </a:xfrm>
          <a:prstGeom prst="rect">
            <a:avLst/>
          </a:prstGeom>
          <a:solidFill>
            <a:schemeClr val="accent4">
              <a:lumMod val="20000"/>
              <a:lumOff val="80000"/>
            </a:schemeClr>
          </a:solidFill>
        </p:spPr>
        <p:txBody>
          <a:bodyPr wrap="square" rtlCol="0">
            <a:spAutoFit/>
          </a:bodyPr>
          <a:lstStyle/>
          <a:p>
            <a:pPr defTabSz="914400" fontAlgn="auto">
              <a:spcBef>
                <a:spcPts val="0"/>
              </a:spcBef>
              <a:spcAft>
                <a:spcPts val="0"/>
              </a:spcAft>
            </a:pPr>
            <a:r>
              <a:rPr lang="en-US" b="1" dirty="0">
                <a:solidFill>
                  <a:srgbClr val="FF0000"/>
                </a:solidFill>
                <a:latin typeface="Arial" panose="020B0604020202020204" pitchFamily="34" charset="0"/>
                <a:ea typeface="+mn-ea"/>
                <a:cs typeface="Arial" panose="020B0604020202020204" pitchFamily="34" charset="0"/>
              </a:rPr>
              <a:t>Allele-specific binding variants</a:t>
            </a:r>
          </a:p>
        </p:txBody>
      </p:sp>
      <p:sp>
        <p:nvSpPr>
          <p:cNvPr id="30" name="TextBox 29"/>
          <p:cNvSpPr txBox="1"/>
          <p:nvPr/>
        </p:nvSpPr>
        <p:spPr>
          <a:xfrm>
            <a:off x="6055615" y="4103888"/>
            <a:ext cx="1389806" cy="1200329"/>
          </a:xfrm>
          <a:prstGeom prst="rect">
            <a:avLst/>
          </a:prstGeom>
          <a:solidFill>
            <a:schemeClr val="accent4">
              <a:lumMod val="20000"/>
              <a:lumOff val="80000"/>
            </a:schemeClr>
          </a:solidFill>
        </p:spPr>
        <p:txBody>
          <a:bodyPr wrap="square" rtlCol="0">
            <a:spAutoFit/>
          </a:bodyPr>
          <a:lstStyle/>
          <a:p>
            <a:pPr defTabSz="914400" fontAlgn="auto">
              <a:spcBef>
                <a:spcPts val="0"/>
              </a:spcBef>
              <a:spcAft>
                <a:spcPts val="0"/>
              </a:spcAft>
            </a:pPr>
            <a:r>
              <a:rPr lang="en-US" b="1" dirty="0">
                <a:solidFill>
                  <a:prstClr val="black"/>
                </a:solidFill>
                <a:latin typeface="Arial" panose="020B0604020202020204" pitchFamily="34" charset="0"/>
                <a:ea typeface="+mn-ea"/>
                <a:cs typeface="Arial" panose="020B0604020202020204" pitchFamily="34" charset="0"/>
              </a:rPr>
              <a:t>Allele-specific expression variants</a:t>
            </a:r>
          </a:p>
        </p:txBody>
      </p:sp>
      <p:sp>
        <p:nvSpPr>
          <p:cNvPr id="31" name="Rectangle 30"/>
          <p:cNvSpPr/>
          <p:nvPr/>
        </p:nvSpPr>
        <p:spPr>
          <a:xfrm>
            <a:off x="3454528" y="3638888"/>
            <a:ext cx="408025" cy="2717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32" name="Rectangle 31"/>
          <p:cNvSpPr/>
          <p:nvPr/>
        </p:nvSpPr>
        <p:spPr>
          <a:xfrm>
            <a:off x="2420611" y="6375401"/>
            <a:ext cx="1813034" cy="3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cxnSp>
        <p:nvCxnSpPr>
          <p:cNvPr id="33" name="Straight Connector 32"/>
          <p:cNvCxnSpPr/>
          <p:nvPr/>
        </p:nvCxnSpPr>
        <p:spPr>
          <a:xfrm flipH="1">
            <a:off x="2557572" y="3078977"/>
            <a:ext cx="312192" cy="2922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042484" y="3079816"/>
            <a:ext cx="146410" cy="292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4189720" y="3047684"/>
            <a:ext cx="1496562" cy="33583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6073734" y="3119122"/>
            <a:ext cx="119105" cy="345347"/>
          </a:xfrm>
          <a:prstGeom prst="line">
            <a:avLst/>
          </a:prstGeom>
        </p:spPr>
        <p:style>
          <a:lnRef idx="1">
            <a:schemeClr val="dk1"/>
          </a:lnRef>
          <a:fillRef idx="0">
            <a:schemeClr val="dk1"/>
          </a:fillRef>
          <a:effectRef idx="0">
            <a:schemeClr val="dk1"/>
          </a:effectRef>
          <a:fontRef idx="minor">
            <a:schemeClr val="tx1"/>
          </a:fontRef>
        </p:style>
      </p:cxnSp>
      <p:sp>
        <p:nvSpPr>
          <p:cNvPr id="38" name="Rectangle 37"/>
          <p:cNvSpPr/>
          <p:nvPr/>
        </p:nvSpPr>
        <p:spPr>
          <a:xfrm>
            <a:off x="5670733" y="1829782"/>
            <a:ext cx="528066" cy="1249192"/>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39" name="Rectangle 38"/>
          <p:cNvSpPr/>
          <p:nvPr/>
        </p:nvSpPr>
        <p:spPr>
          <a:xfrm>
            <a:off x="2887883" y="1791817"/>
            <a:ext cx="148465" cy="1327305"/>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pic>
        <p:nvPicPr>
          <p:cNvPr id="40"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31" t="50706" r="97196" b="33194"/>
          <a:stretch/>
        </p:blipFill>
        <p:spPr>
          <a:xfrm>
            <a:off x="101808" y="4047755"/>
            <a:ext cx="351924" cy="1930365"/>
          </a:xfrm>
          <a:prstGeom prst="rect">
            <a:avLst/>
          </a:prstGeom>
        </p:spPr>
      </p:pic>
      <p:sp>
        <p:nvSpPr>
          <p:cNvPr id="12" name="Rectangle 11"/>
          <p:cNvSpPr/>
          <p:nvPr/>
        </p:nvSpPr>
        <p:spPr>
          <a:xfrm>
            <a:off x="277770" y="3473450"/>
            <a:ext cx="849210" cy="412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pic>
        <p:nvPicPr>
          <p:cNvPr id="41"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46" name="Left Brace 45"/>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52" name="Left Brace 51"/>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Tree>
    <p:extLst>
      <p:ext uri="{BB962C8B-B14F-4D97-AF65-F5344CB8AC3E}">
        <p14:creationId xmlns:p14="http://schemas.microsoft.com/office/powerpoint/2010/main" val="31201568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8" grpId="0" animBg="1"/>
      <p:bldP spid="3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308"/>
          <p:cNvSpPr/>
          <p:nvPr/>
        </p:nvSpPr>
        <p:spPr>
          <a:xfrm>
            <a:off x="4491123" y="6332260"/>
            <a:ext cx="4392511" cy="369332"/>
          </a:xfrm>
          <a:prstGeom prst="rect">
            <a:avLst/>
          </a:prstGeom>
        </p:spPr>
        <p:txBody>
          <a:bodyPr wrap="none">
            <a:spAutoFit/>
          </a:bodyPr>
          <a:lstStyle/>
          <a:p>
            <a:pPr defTabSz="914400" fontAlgn="auto">
              <a:spcBef>
                <a:spcPts val="0"/>
              </a:spcBef>
              <a:spcAft>
                <a:spcPts val="0"/>
              </a:spcAft>
            </a:pPr>
            <a:r>
              <a:rPr lang="en-US" dirty="0">
                <a:solidFill>
                  <a:prstClr val="black"/>
                </a:solidFill>
                <a:latin typeface="Arial" panose="020B0604020202020204" pitchFamily="34" charset="0"/>
                <a:cs typeface="Arial" panose="020B0604020202020204" pitchFamily="34" charset="0"/>
              </a:rPr>
              <a:t>Chen J. </a:t>
            </a:r>
            <a:r>
              <a:rPr lang="en-US" i="1" dirty="0">
                <a:solidFill>
                  <a:prstClr val="black"/>
                </a:solidFill>
                <a:latin typeface="Arial" panose="020B0604020202020204" pitchFamily="34" charset="0"/>
                <a:cs typeface="Arial" panose="020B0604020202020204" pitchFamily="34" charset="0"/>
              </a:rPr>
              <a:t>et al.</a:t>
            </a:r>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Nature </a:t>
            </a:r>
            <a:r>
              <a:rPr lang="en-US" i="1" dirty="0" err="1">
                <a:solidFill>
                  <a:prstClr val="black"/>
                </a:solidFill>
                <a:latin typeface="Arial" panose="020B0604020202020204" pitchFamily="34" charset="0"/>
                <a:cs typeface="Arial" panose="020B0604020202020204" pitchFamily="34" charset="0"/>
              </a:rPr>
              <a:t>Commun</a:t>
            </a:r>
            <a:r>
              <a:rPr lang="en-US" dirty="0">
                <a:solidFill>
                  <a:prstClr val="black"/>
                </a:solidFill>
                <a:latin typeface="Arial" panose="020B0604020202020204" pitchFamily="34" charset="0"/>
                <a:cs typeface="Arial" panose="020B0604020202020204" pitchFamily="34" charset="0"/>
              </a:rPr>
              <a:t>, in press)</a:t>
            </a:r>
          </a:p>
        </p:txBody>
      </p:sp>
      <p:sp>
        <p:nvSpPr>
          <p:cNvPr id="22" name="Rectangle 21"/>
          <p:cNvSpPr/>
          <p:nvPr/>
        </p:nvSpPr>
        <p:spPr>
          <a:xfrm>
            <a:off x="131980" y="2481941"/>
            <a:ext cx="1546196" cy="991335"/>
          </a:xfrm>
          <a:prstGeom prst="rect">
            <a:avLst/>
          </a:prstGeom>
          <a:no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 name="Title 1"/>
          <p:cNvSpPr>
            <a:spLocks noGrp="1"/>
          </p:cNvSpPr>
          <p:nvPr>
            <p:ph type="title"/>
          </p:nvPr>
        </p:nvSpPr>
        <p:spPr>
          <a:xfrm>
            <a:off x="252419" y="88903"/>
            <a:ext cx="8501063" cy="1050211"/>
          </a:xfrm>
        </p:spPr>
        <p:txBody>
          <a:bodyPr>
            <a:normAutofit fontScale="90000"/>
          </a:bodyPr>
          <a:lstStyle/>
          <a:p>
            <a:pPr algn="ctr"/>
            <a:r>
              <a:rPr lang="en-US" sz="3600" dirty="0">
                <a:latin typeface="Arial" panose="020B0604020202020204" pitchFamily="34" charset="0"/>
                <a:cs typeface="Arial" panose="020B0604020202020204" pitchFamily="34" charset="0"/>
              </a:rPr>
              <a:t>Collecting ASE/ASB variants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into allele-specific genomic regions</a:t>
            </a:r>
          </a:p>
        </p:txBody>
      </p:sp>
      <p:sp>
        <p:nvSpPr>
          <p:cNvPr id="3" name="Content Placeholder 2"/>
          <p:cNvSpPr>
            <a:spLocks noGrp="1"/>
          </p:cNvSpPr>
          <p:nvPr>
            <p:ph idx="1"/>
          </p:nvPr>
        </p:nvSpPr>
        <p:spPr>
          <a:xfrm>
            <a:off x="559600" y="1145836"/>
            <a:ext cx="7886700" cy="1065283"/>
          </a:xfrm>
        </p:spPr>
        <p:txBody>
          <a:bodyPr>
            <a:normAutofit/>
          </a:bodyPr>
          <a:lstStyle/>
          <a:p>
            <a:pPr marL="0" indent="0">
              <a:lnSpc>
                <a:spcPct val="120000"/>
              </a:lnSpc>
              <a:buNone/>
            </a:pPr>
            <a:r>
              <a:rPr lang="en-US" sz="1600" dirty="0">
                <a:latin typeface="Arial" panose="020B0604020202020204" pitchFamily="34" charset="0"/>
                <a:cs typeface="Arial" panose="020B0604020202020204" pitchFamily="34" charset="0"/>
              </a:rPr>
              <a:t>Does a particular genomic element have a higher tendency to be allele-specific? Fisher’s exact test, for the </a:t>
            </a:r>
            <a:r>
              <a:rPr lang="en-US" sz="1600" b="1" u="sng" dirty="0">
                <a:latin typeface="Arial" panose="020B0604020202020204" pitchFamily="34" charset="0"/>
                <a:cs typeface="Arial" panose="020B0604020202020204" pitchFamily="34" charset="0"/>
              </a:rPr>
              <a:t>enrichment</a:t>
            </a:r>
            <a:r>
              <a:rPr lang="en-US" sz="1600" dirty="0">
                <a:latin typeface="Arial" panose="020B0604020202020204" pitchFamily="34" charset="0"/>
                <a:cs typeface="Arial" panose="020B0604020202020204" pitchFamily="34" charset="0"/>
              </a:rPr>
              <a:t> of allele-specific variants in the element (with respect to non-allele-specific variants that could potentially be called as allelic)</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flipH="1">
            <a:off x="1887055" y="2481938"/>
            <a:ext cx="123444" cy="749808"/>
          </a:xfrm>
          <a:prstGeom prst="rect">
            <a:avLst/>
          </a:prstGeom>
        </p:spPr>
      </p:pic>
      <p:pic>
        <p:nvPicPr>
          <p:cNvPr id="176" name="Picture 3" descr="C:\Users\JM\Pics\science graphics\stickman_blue.png"/>
          <p:cNvPicPr>
            <a:picLocks noChangeAspect="1" noChangeArrowheads="1"/>
          </p:cNvPicPr>
          <p:nvPr/>
        </p:nvPicPr>
        <p:blipFill>
          <a:blip r:embed="rId3" cstate="print">
            <a:grayscl/>
          </a:blip>
          <a:srcRect/>
          <a:stretch>
            <a:fillRect/>
          </a:stretch>
        </p:blipFill>
        <p:spPr bwMode="auto">
          <a:xfrm flipH="1">
            <a:off x="1884413" y="3474883"/>
            <a:ext cx="126087" cy="751579"/>
          </a:xfrm>
          <a:prstGeom prst="rect">
            <a:avLst/>
          </a:prstGeom>
          <a:noFill/>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50" y="4527073"/>
            <a:ext cx="125790" cy="749808"/>
          </a:xfrm>
          <a:prstGeom prst="rect">
            <a:avLst/>
          </a:prstGeom>
        </p:spPr>
      </p:pic>
      <p:grpSp>
        <p:nvGrpSpPr>
          <p:cNvPr id="5" name="Group 4"/>
          <p:cNvGrpSpPr/>
          <p:nvPr/>
        </p:nvGrpSpPr>
        <p:grpSpPr>
          <a:xfrm>
            <a:off x="2159230" y="2704442"/>
            <a:ext cx="5143500" cy="381000"/>
            <a:chOff x="2878973" y="2512418"/>
            <a:chExt cx="6858000" cy="381000"/>
          </a:xfrm>
        </p:grpSpPr>
        <p:sp>
          <p:nvSpPr>
            <p:cNvPr id="69" name="Rectangle 68"/>
            <p:cNvSpPr/>
            <p:nvPr/>
          </p:nvSpPr>
          <p:spPr>
            <a:xfrm flipV="1">
              <a:off x="2878973" y="2710537"/>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73" name="Rectangle 72"/>
            <p:cNvSpPr/>
            <p:nvPr/>
          </p:nvSpPr>
          <p:spPr>
            <a:xfrm>
              <a:off x="3344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74" name="Rectangle 73"/>
            <p:cNvSpPr/>
            <p:nvPr/>
          </p:nvSpPr>
          <p:spPr>
            <a:xfrm>
              <a:off x="36492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75" name="Rectangle 74"/>
            <p:cNvSpPr/>
            <p:nvPr/>
          </p:nvSpPr>
          <p:spPr>
            <a:xfrm>
              <a:off x="38016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76" name="Rectangle 75"/>
            <p:cNvSpPr/>
            <p:nvPr/>
          </p:nvSpPr>
          <p:spPr>
            <a:xfrm>
              <a:off x="39540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77" name="Rectangle 76"/>
            <p:cNvSpPr/>
            <p:nvPr/>
          </p:nvSpPr>
          <p:spPr>
            <a:xfrm>
              <a:off x="4106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9" name="Rectangle 88"/>
            <p:cNvSpPr/>
            <p:nvPr/>
          </p:nvSpPr>
          <p:spPr>
            <a:xfrm>
              <a:off x="6231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0" name="Rectangle 89"/>
            <p:cNvSpPr/>
            <p:nvPr/>
          </p:nvSpPr>
          <p:spPr>
            <a:xfrm>
              <a:off x="63841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1" name="Rectangle 90"/>
            <p:cNvSpPr/>
            <p:nvPr/>
          </p:nvSpPr>
          <p:spPr>
            <a:xfrm>
              <a:off x="65365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2" name="Rectangle 91"/>
            <p:cNvSpPr/>
            <p:nvPr/>
          </p:nvSpPr>
          <p:spPr>
            <a:xfrm>
              <a:off x="66889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3" name="Rectangle 92"/>
            <p:cNvSpPr/>
            <p:nvPr/>
          </p:nvSpPr>
          <p:spPr>
            <a:xfrm>
              <a:off x="68413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4" name="Rectangle 93"/>
            <p:cNvSpPr/>
            <p:nvPr/>
          </p:nvSpPr>
          <p:spPr>
            <a:xfrm>
              <a:off x="6993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9" name="Rectangle 98"/>
            <p:cNvSpPr/>
            <p:nvPr/>
          </p:nvSpPr>
          <p:spPr>
            <a:xfrm>
              <a:off x="8060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0" name="Rectangle 99"/>
            <p:cNvSpPr/>
            <p:nvPr/>
          </p:nvSpPr>
          <p:spPr>
            <a:xfrm>
              <a:off x="82129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2" name="Rectangle 101"/>
            <p:cNvSpPr/>
            <p:nvPr/>
          </p:nvSpPr>
          <p:spPr>
            <a:xfrm>
              <a:off x="85177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4" name="Rectangle 103"/>
            <p:cNvSpPr/>
            <p:nvPr/>
          </p:nvSpPr>
          <p:spPr>
            <a:xfrm>
              <a:off x="8822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10" name="Rectangle 109"/>
            <p:cNvSpPr/>
            <p:nvPr/>
          </p:nvSpPr>
          <p:spPr>
            <a:xfrm>
              <a:off x="3496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11" name="Rectangle 110"/>
            <p:cNvSpPr/>
            <p:nvPr/>
          </p:nvSpPr>
          <p:spPr>
            <a:xfrm>
              <a:off x="4258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14" name="Rectangle 113"/>
            <p:cNvSpPr/>
            <p:nvPr/>
          </p:nvSpPr>
          <p:spPr>
            <a:xfrm>
              <a:off x="79081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12" name="Rectangle 111"/>
            <p:cNvSpPr/>
            <p:nvPr/>
          </p:nvSpPr>
          <p:spPr>
            <a:xfrm>
              <a:off x="54697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13" name="Rectangle 112"/>
            <p:cNvSpPr/>
            <p:nvPr/>
          </p:nvSpPr>
          <p:spPr>
            <a:xfrm>
              <a:off x="76033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grpSp>
          <p:nvGrpSpPr>
            <p:cNvPr id="7" name="Group 6"/>
            <p:cNvGrpSpPr/>
            <p:nvPr/>
          </p:nvGrpSpPr>
          <p:grpSpPr>
            <a:xfrm>
              <a:off x="2878973" y="2512418"/>
              <a:ext cx="6858000" cy="381000"/>
              <a:chOff x="2878973" y="3127559"/>
              <a:chExt cx="6858000" cy="381000"/>
            </a:xfrm>
          </p:grpSpPr>
          <p:sp>
            <p:nvSpPr>
              <p:cNvPr id="70" name="Rectangle 69"/>
              <p:cNvSpPr/>
              <p:nvPr/>
            </p:nvSpPr>
            <p:spPr>
              <a:xfrm>
                <a:off x="2878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71" name="Rectangle 70"/>
              <p:cNvSpPr/>
              <p:nvPr/>
            </p:nvSpPr>
            <p:spPr>
              <a:xfrm>
                <a:off x="3031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72" name="Rectangle 71"/>
              <p:cNvSpPr/>
              <p:nvPr/>
            </p:nvSpPr>
            <p:spPr>
              <a:xfrm>
                <a:off x="3183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78" name="Rectangle 77"/>
              <p:cNvSpPr/>
              <p:nvPr/>
            </p:nvSpPr>
            <p:spPr>
              <a:xfrm>
                <a:off x="4402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79" name="Rectangle 78"/>
              <p:cNvSpPr/>
              <p:nvPr/>
            </p:nvSpPr>
            <p:spPr>
              <a:xfrm>
                <a:off x="455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0" name="Rectangle 79"/>
              <p:cNvSpPr/>
              <p:nvPr/>
            </p:nvSpPr>
            <p:spPr>
              <a:xfrm>
                <a:off x="4707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1" name="Rectangle 80"/>
              <p:cNvSpPr/>
              <p:nvPr/>
            </p:nvSpPr>
            <p:spPr>
              <a:xfrm>
                <a:off x="486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2" name="Rectangle 81"/>
              <p:cNvSpPr/>
              <p:nvPr/>
            </p:nvSpPr>
            <p:spPr>
              <a:xfrm>
                <a:off x="5012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3" name="Rectangle 82"/>
              <p:cNvSpPr/>
              <p:nvPr/>
            </p:nvSpPr>
            <p:spPr>
              <a:xfrm>
                <a:off x="516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4" name="Rectangle 83"/>
              <p:cNvSpPr/>
              <p:nvPr/>
            </p:nvSpPr>
            <p:spPr>
              <a:xfrm>
                <a:off x="531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5" name="Rectangle 84"/>
              <p:cNvSpPr/>
              <p:nvPr/>
            </p:nvSpPr>
            <p:spPr>
              <a:xfrm>
                <a:off x="562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6" name="Rectangle 85"/>
              <p:cNvSpPr/>
              <p:nvPr/>
            </p:nvSpPr>
            <p:spPr>
              <a:xfrm>
                <a:off x="577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7" name="Rectangle 86"/>
              <p:cNvSpPr/>
              <p:nvPr/>
            </p:nvSpPr>
            <p:spPr>
              <a:xfrm>
                <a:off x="5926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88" name="Rectangle 87"/>
              <p:cNvSpPr/>
              <p:nvPr/>
            </p:nvSpPr>
            <p:spPr>
              <a:xfrm>
                <a:off x="6079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5" name="Rectangle 94"/>
              <p:cNvSpPr/>
              <p:nvPr/>
            </p:nvSpPr>
            <p:spPr>
              <a:xfrm>
                <a:off x="7146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6" name="Rectangle 95"/>
              <p:cNvSpPr/>
              <p:nvPr/>
            </p:nvSpPr>
            <p:spPr>
              <a:xfrm>
                <a:off x="7298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7" name="Rectangle 96"/>
              <p:cNvSpPr/>
              <p:nvPr/>
            </p:nvSpPr>
            <p:spPr>
              <a:xfrm>
                <a:off x="7450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98" name="Rectangle 97"/>
              <p:cNvSpPr/>
              <p:nvPr/>
            </p:nvSpPr>
            <p:spPr>
              <a:xfrm>
                <a:off x="7755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1" name="Rectangle 100"/>
              <p:cNvSpPr/>
              <p:nvPr/>
            </p:nvSpPr>
            <p:spPr>
              <a:xfrm>
                <a:off x="836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3" name="Rectangle 102"/>
              <p:cNvSpPr/>
              <p:nvPr/>
            </p:nvSpPr>
            <p:spPr>
              <a:xfrm>
                <a:off x="867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5" name="Rectangle 104"/>
              <p:cNvSpPr/>
              <p:nvPr/>
            </p:nvSpPr>
            <p:spPr>
              <a:xfrm>
                <a:off x="897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6" name="Rectangle 105"/>
              <p:cNvSpPr/>
              <p:nvPr/>
            </p:nvSpPr>
            <p:spPr>
              <a:xfrm>
                <a:off x="912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7" name="Rectangle 106"/>
              <p:cNvSpPr/>
              <p:nvPr/>
            </p:nvSpPr>
            <p:spPr>
              <a:xfrm>
                <a:off x="9279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8" name="Rectangle 107"/>
              <p:cNvSpPr/>
              <p:nvPr/>
            </p:nvSpPr>
            <p:spPr>
              <a:xfrm>
                <a:off x="943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09" name="Rectangle 108"/>
              <p:cNvSpPr/>
              <p:nvPr/>
            </p:nvSpPr>
            <p:spPr>
              <a:xfrm>
                <a:off x="958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grpSp>
        <p:grpSp>
          <p:nvGrpSpPr>
            <p:cNvPr id="11" name="Group 10"/>
            <p:cNvGrpSpPr/>
            <p:nvPr/>
          </p:nvGrpSpPr>
          <p:grpSpPr>
            <a:xfrm>
              <a:off x="3488573" y="2512418"/>
              <a:ext cx="4876800" cy="304800"/>
              <a:chOff x="3488573" y="3127559"/>
              <a:chExt cx="4876800" cy="304800"/>
            </a:xfrm>
          </p:grpSpPr>
          <p:sp>
            <p:nvSpPr>
              <p:cNvPr id="115" name="4-Point Star 114"/>
              <p:cNvSpPr/>
              <p:nvPr/>
            </p:nvSpPr>
            <p:spPr>
              <a:xfrm>
                <a:off x="3488573" y="3127559"/>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116" name="4-Point Star 115"/>
              <p:cNvSpPr/>
              <p:nvPr/>
            </p:nvSpPr>
            <p:spPr>
              <a:xfrm>
                <a:off x="4250573"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118" name="4-Point Star 117"/>
              <p:cNvSpPr/>
              <p:nvPr/>
            </p:nvSpPr>
            <p:spPr>
              <a:xfrm>
                <a:off x="7612517"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119" name="4-Point Star 118"/>
              <p:cNvSpPr/>
              <p:nvPr/>
            </p:nvSpPr>
            <p:spPr>
              <a:xfrm>
                <a:off x="8222117" y="3127559"/>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grpSp>
        <p:sp>
          <p:nvSpPr>
            <p:cNvPr id="117" name="4-Point Star 116"/>
            <p:cNvSpPr/>
            <p:nvPr/>
          </p:nvSpPr>
          <p:spPr>
            <a:xfrm>
              <a:off x="5469773" y="2512418"/>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dirty="0">
                <a:solidFill>
                  <a:prstClr val="black"/>
                </a:solidFill>
                <a:latin typeface="Calibri"/>
              </a:endParaRPr>
            </a:p>
          </p:txBody>
        </p:sp>
      </p:grpSp>
      <p:grpSp>
        <p:nvGrpSpPr>
          <p:cNvPr id="16" name="Group 15"/>
          <p:cNvGrpSpPr/>
          <p:nvPr/>
        </p:nvGrpSpPr>
        <p:grpSpPr>
          <a:xfrm>
            <a:off x="2154925" y="4650769"/>
            <a:ext cx="5143500" cy="381004"/>
            <a:chOff x="2873233" y="4458745"/>
            <a:chExt cx="6858000" cy="381004"/>
          </a:xfrm>
        </p:grpSpPr>
        <p:sp>
          <p:nvSpPr>
            <p:cNvPr id="177" name="Rectangle 176"/>
            <p:cNvSpPr/>
            <p:nvPr/>
          </p:nvSpPr>
          <p:spPr>
            <a:xfrm flipV="1">
              <a:off x="2873233" y="4656868"/>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78" name="Rectangle 177"/>
            <p:cNvSpPr/>
            <p:nvPr/>
          </p:nvSpPr>
          <p:spPr>
            <a:xfrm>
              <a:off x="3338746" y="4458749"/>
              <a:ext cx="152400" cy="381000"/>
            </a:xfrm>
            <a:prstGeom prst="rect">
              <a:avLst/>
            </a:prstGeom>
            <a:solidFill>
              <a:srgbClr val="66FFFF"/>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79" name="Rectangle 178"/>
            <p:cNvSpPr/>
            <p:nvPr/>
          </p:nvSpPr>
          <p:spPr>
            <a:xfrm>
              <a:off x="36435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80" name="Rectangle 179"/>
            <p:cNvSpPr/>
            <p:nvPr/>
          </p:nvSpPr>
          <p:spPr>
            <a:xfrm>
              <a:off x="37959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81" name="Rectangle 180"/>
            <p:cNvSpPr/>
            <p:nvPr/>
          </p:nvSpPr>
          <p:spPr>
            <a:xfrm>
              <a:off x="39483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82" name="Rectangle 181"/>
            <p:cNvSpPr/>
            <p:nvPr/>
          </p:nvSpPr>
          <p:spPr>
            <a:xfrm>
              <a:off x="41007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83" name="Rectangle 182"/>
            <p:cNvSpPr/>
            <p:nvPr/>
          </p:nvSpPr>
          <p:spPr>
            <a:xfrm>
              <a:off x="63784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84" name="Rectangle 183"/>
            <p:cNvSpPr/>
            <p:nvPr/>
          </p:nvSpPr>
          <p:spPr>
            <a:xfrm>
              <a:off x="65308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85" name="Rectangle 184"/>
            <p:cNvSpPr/>
            <p:nvPr/>
          </p:nvSpPr>
          <p:spPr>
            <a:xfrm>
              <a:off x="66832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86" name="Rectangle 185"/>
            <p:cNvSpPr/>
            <p:nvPr/>
          </p:nvSpPr>
          <p:spPr>
            <a:xfrm>
              <a:off x="68356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88" name="Rectangle 187"/>
            <p:cNvSpPr/>
            <p:nvPr/>
          </p:nvSpPr>
          <p:spPr>
            <a:xfrm>
              <a:off x="80548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89" name="Rectangle 188"/>
            <p:cNvSpPr/>
            <p:nvPr/>
          </p:nvSpPr>
          <p:spPr>
            <a:xfrm>
              <a:off x="82072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0" name="Rectangle 189"/>
            <p:cNvSpPr/>
            <p:nvPr/>
          </p:nvSpPr>
          <p:spPr>
            <a:xfrm>
              <a:off x="85120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1" name="Rectangle 190"/>
            <p:cNvSpPr/>
            <p:nvPr/>
          </p:nvSpPr>
          <p:spPr>
            <a:xfrm>
              <a:off x="88168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2" name="Rectangle 191"/>
            <p:cNvSpPr/>
            <p:nvPr/>
          </p:nvSpPr>
          <p:spPr>
            <a:xfrm>
              <a:off x="3491146" y="4458749"/>
              <a:ext cx="152400" cy="381000"/>
            </a:xfrm>
            <a:prstGeom prst="rect">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3" name="Rectangle 192"/>
            <p:cNvSpPr/>
            <p:nvPr/>
          </p:nvSpPr>
          <p:spPr>
            <a:xfrm>
              <a:off x="42531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4" name="Rectangle 193"/>
            <p:cNvSpPr/>
            <p:nvPr/>
          </p:nvSpPr>
          <p:spPr>
            <a:xfrm>
              <a:off x="79024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grpSp>
          <p:nvGrpSpPr>
            <p:cNvPr id="196" name="Group 195"/>
            <p:cNvGrpSpPr/>
            <p:nvPr/>
          </p:nvGrpSpPr>
          <p:grpSpPr>
            <a:xfrm>
              <a:off x="2873233" y="4458749"/>
              <a:ext cx="6858000" cy="381000"/>
              <a:chOff x="2873232" y="3468151"/>
              <a:chExt cx="6858000" cy="381000"/>
            </a:xfrm>
            <a:solidFill>
              <a:srgbClr val="66FFFF"/>
            </a:solidFill>
          </p:grpSpPr>
          <p:sp>
            <p:nvSpPr>
              <p:cNvPr id="197" name="Rectangle 196"/>
              <p:cNvSpPr/>
              <p:nvPr/>
            </p:nvSpPr>
            <p:spPr>
              <a:xfrm>
                <a:off x="54640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98" name="Rectangle 197"/>
              <p:cNvSpPr/>
              <p:nvPr/>
            </p:nvSpPr>
            <p:spPr>
              <a:xfrm>
                <a:off x="75976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grpSp>
            <p:nvGrpSpPr>
              <p:cNvPr id="199" name="Group 198"/>
              <p:cNvGrpSpPr/>
              <p:nvPr/>
            </p:nvGrpSpPr>
            <p:grpSpPr>
              <a:xfrm>
                <a:off x="2873232" y="3468151"/>
                <a:ext cx="6858000" cy="381000"/>
                <a:chOff x="2878973" y="3127559"/>
                <a:chExt cx="6858000" cy="381000"/>
              </a:xfrm>
              <a:grpFill/>
            </p:grpSpPr>
            <p:sp>
              <p:nvSpPr>
                <p:cNvPr id="200" name="Rectangle 199"/>
                <p:cNvSpPr/>
                <p:nvPr/>
              </p:nvSpPr>
              <p:spPr>
                <a:xfrm>
                  <a:off x="2878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1" name="Rectangle 200"/>
                <p:cNvSpPr/>
                <p:nvPr/>
              </p:nvSpPr>
              <p:spPr>
                <a:xfrm>
                  <a:off x="3031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2" name="Rectangle 201"/>
                <p:cNvSpPr/>
                <p:nvPr/>
              </p:nvSpPr>
              <p:spPr>
                <a:xfrm>
                  <a:off x="3183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3" name="Rectangle 202"/>
                <p:cNvSpPr/>
                <p:nvPr/>
              </p:nvSpPr>
              <p:spPr>
                <a:xfrm>
                  <a:off x="4402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4" name="Rectangle 203"/>
                <p:cNvSpPr/>
                <p:nvPr/>
              </p:nvSpPr>
              <p:spPr>
                <a:xfrm>
                  <a:off x="4707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5" name="Rectangle 204"/>
                <p:cNvSpPr/>
                <p:nvPr/>
              </p:nvSpPr>
              <p:spPr>
                <a:xfrm>
                  <a:off x="4860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6" name="Rectangle 205"/>
                <p:cNvSpPr/>
                <p:nvPr/>
              </p:nvSpPr>
              <p:spPr>
                <a:xfrm>
                  <a:off x="5012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7" name="Rectangle 206"/>
                <p:cNvSpPr/>
                <p:nvPr/>
              </p:nvSpPr>
              <p:spPr>
                <a:xfrm>
                  <a:off x="516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8" name="Rectangle 207"/>
                <p:cNvSpPr/>
                <p:nvPr/>
              </p:nvSpPr>
              <p:spPr>
                <a:xfrm>
                  <a:off x="531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09" name="Rectangle 208"/>
                <p:cNvSpPr/>
                <p:nvPr/>
              </p:nvSpPr>
              <p:spPr>
                <a:xfrm>
                  <a:off x="562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10" name="Rectangle 209"/>
                <p:cNvSpPr/>
                <p:nvPr/>
              </p:nvSpPr>
              <p:spPr>
                <a:xfrm>
                  <a:off x="577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11" name="Rectangle 210"/>
                <p:cNvSpPr/>
                <p:nvPr/>
              </p:nvSpPr>
              <p:spPr>
                <a:xfrm>
                  <a:off x="5926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13" name="Rectangle 212"/>
                <p:cNvSpPr/>
                <p:nvPr/>
              </p:nvSpPr>
              <p:spPr>
                <a:xfrm>
                  <a:off x="71442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14" name="Rectangle 213"/>
                <p:cNvSpPr/>
                <p:nvPr/>
              </p:nvSpPr>
              <p:spPr>
                <a:xfrm>
                  <a:off x="7298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15" name="Rectangle 214"/>
                <p:cNvSpPr/>
                <p:nvPr/>
              </p:nvSpPr>
              <p:spPr>
                <a:xfrm>
                  <a:off x="7450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16" name="Rectangle 215"/>
                <p:cNvSpPr/>
                <p:nvPr/>
              </p:nvSpPr>
              <p:spPr>
                <a:xfrm>
                  <a:off x="7755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17" name="Rectangle 216"/>
                <p:cNvSpPr/>
                <p:nvPr/>
              </p:nvSpPr>
              <p:spPr>
                <a:xfrm>
                  <a:off x="83653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18" name="Rectangle 217"/>
                <p:cNvSpPr/>
                <p:nvPr/>
              </p:nvSpPr>
              <p:spPr>
                <a:xfrm>
                  <a:off x="86701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19" name="Rectangle 218"/>
                <p:cNvSpPr/>
                <p:nvPr/>
              </p:nvSpPr>
              <p:spPr>
                <a:xfrm>
                  <a:off x="897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20" name="Rectangle 219"/>
                <p:cNvSpPr/>
                <p:nvPr/>
              </p:nvSpPr>
              <p:spPr>
                <a:xfrm>
                  <a:off x="912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21" name="Rectangle 220"/>
                <p:cNvSpPr/>
                <p:nvPr/>
              </p:nvSpPr>
              <p:spPr>
                <a:xfrm>
                  <a:off x="9279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22" name="Rectangle 221"/>
                <p:cNvSpPr/>
                <p:nvPr/>
              </p:nvSpPr>
              <p:spPr>
                <a:xfrm>
                  <a:off x="943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23" name="Rectangle 222"/>
                <p:cNvSpPr/>
                <p:nvPr/>
              </p:nvSpPr>
              <p:spPr>
                <a:xfrm>
                  <a:off x="958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grpSp>
        </p:grpSp>
        <p:sp>
          <p:nvSpPr>
            <p:cNvPr id="224" name="4-Point Star 223"/>
            <p:cNvSpPr/>
            <p:nvPr/>
          </p:nvSpPr>
          <p:spPr>
            <a:xfrm>
              <a:off x="3805730" y="4458749"/>
              <a:ext cx="143256"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25" name="4-Point Star 224"/>
            <p:cNvSpPr/>
            <p:nvPr/>
          </p:nvSpPr>
          <p:spPr>
            <a:xfrm>
              <a:off x="4244833"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26" name="4-Point Star 225"/>
            <p:cNvSpPr/>
            <p:nvPr/>
          </p:nvSpPr>
          <p:spPr>
            <a:xfrm>
              <a:off x="6528441"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28" name="Rectangle 227"/>
            <p:cNvSpPr/>
            <p:nvPr/>
          </p:nvSpPr>
          <p:spPr>
            <a:xfrm>
              <a:off x="4549634" y="4458747"/>
              <a:ext cx="152400" cy="381000"/>
            </a:xfrm>
            <a:prstGeom prst="rect">
              <a:avLst/>
            </a:prstGeom>
            <a:solidFill>
              <a:srgbClr val="66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29" name="Rectangle 228"/>
            <p:cNvSpPr/>
            <p:nvPr/>
          </p:nvSpPr>
          <p:spPr>
            <a:xfrm>
              <a:off x="6223360"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30" name="Rectangle 229"/>
            <p:cNvSpPr/>
            <p:nvPr/>
          </p:nvSpPr>
          <p:spPr>
            <a:xfrm>
              <a:off x="6074129"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31" name="Rectangle 230"/>
            <p:cNvSpPr/>
            <p:nvPr/>
          </p:nvSpPr>
          <p:spPr>
            <a:xfrm>
              <a:off x="6988033" y="4458745"/>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32" name="4-Point Star 231"/>
            <p:cNvSpPr/>
            <p:nvPr/>
          </p:nvSpPr>
          <p:spPr>
            <a:xfrm>
              <a:off x="8373174" y="4464187"/>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34" name="Rectangle 233"/>
            <p:cNvSpPr/>
            <p:nvPr/>
          </p:nvSpPr>
          <p:spPr>
            <a:xfrm>
              <a:off x="7751079" y="4458745"/>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39" name="4-Point Star 238"/>
            <p:cNvSpPr/>
            <p:nvPr/>
          </p:nvSpPr>
          <p:spPr>
            <a:xfrm>
              <a:off x="7453727" y="4469631"/>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195" name="4-Point Star 194"/>
            <p:cNvSpPr/>
            <p:nvPr/>
          </p:nvSpPr>
          <p:spPr>
            <a:xfrm>
              <a:off x="5464033" y="4458749"/>
              <a:ext cx="143256" cy="304800"/>
            </a:xfrm>
            <a:prstGeom prst="star4">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grpSp>
      <p:cxnSp>
        <p:nvCxnSpPr>
          <p:cNvPr id="187" name="Straight Connector 186"/>
          <p:cNvCxnSpPr/>
          <p:nvPr/>
        </p:nvCxnSpPr>
        <p:spPr>
          <a:xfrm>
            <a:off x="2505444" y="3123187"/>
            <a:ext cx="226048" cy="51666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3304159" y="3123184"/>
            <a:ext cx="132182" cy="50820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617199" y="4065852"/>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3304813" y="4065851"/>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694386" y="3140961"/>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5360708" y="3147836"/>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940541" y="3151264"/>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6748684" y="3136179"/>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4567106" y="4065852"/>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359630" y="4065850"/>
            <a:ext cx="108062" cy="550058"/>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831511"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6633168"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a:off x="2152920" y="5629231"/>
            <a:ext cx="5143500" cy="381000"/>
            <a:chOff x="2421774" y="3917266"/>
            <a:chExt cx="6858000" cy="381000"/>
          </a:xfrm>
        </p:grpSpPr>
        <p:sp>
          <p:nvSpPr>
            <p:cNvPr id="241" name="Rectangle 240"/>
            <p:cNvSpPr/>
            <p:nvPr/>
          </p:nvSpPr>
          <p:spPr>
            <a:xfrm>
              <a:off x="2421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42" name="Rectangle 241"/>
            <p:cNvSpPr/>
            <p:nvPr/>
          </p:nvSpPr>
          <p:spPr>
            <a:xfrm>
              <a:off x="2574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48" name="Rectangle 247"/>
            <p:cNvSpPr/>
            <p:nvPr/>
          </p:nvSpPr>
          <p:spPr>
            <a:xfrm>
              <a:off x="2726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0" name="Rectangle 249"/>
            <p:cNvSpPr/>
            <p:nvPr/>
          </p:nvSpPr>
          <p:spPr>
            <a:xfrm>
              <a:off x="2878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1" name="Rectangle 250"/>
            <p:cNvSpPr/>
            <p:nvPr/>
          </p:nvSpPr>
          <p:spPr>
            <a:xfrm>
              <a:off x="31837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2" name="Rectangle 251"/>
            <p:cNvSpPr/>
            <p:nvPr/>
          </p:nvSpPr>
          <p:spPr>
            <a:xfrm>
              <a:off x="33361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3" name="Rectangle 252"/>
            <p:cNvSpPr/>
            <p:nvPr/>
          </p:nvSpPr>
          <p:spPr>
            <a:xfrm>
              <a:off x="34885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4" name="Rectangle 253"/>
            <p:cNvSpPr/>
            <p:nvPr/>
          </p:nvSpPr>
          <p:spPr>
            <a:xfrm>
              <a:off x="3640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5" name="Rectangle 254"/>
            <p:cNvSpPr/>
            <p:nvPr/>
          </p:nvSpPr>
          <p:spPr>
            <a:xfrm>
              <a:off x="3945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6" name="Rectangle 255"/>
            <p:cNvSpPr/>
            <p:nvPr/>
          </p:nvSpPr>
          <p:spPr>
            <a:xfrm>
              <a:off x="409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7" name="Rectangle 256"/>
            <p:cNvSpPr/>
            <p:nvPr/>
          </p:nvSpPr>
          <p:spPr>
            <a:xfrm>
              <a:off x="4250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8" name="Rectangle 257"/>
            <p:cNvSpPr/>
            <p:nvPr/>
          </p:nvSpPr>
          <p:spPr>
            <a:xfrm>
              <a:off x="440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9" name="Rectangle 258"/>
            <p:cNvSpPr/>
            <p:nvPr/>
          </p:nvSpPr>
          <p:spPr>
            <a:xfrm>
              <a:off x="4555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0" name="Rectangle 259"/>
            <p:cNvSpPr/>
            <p:nvPr/>
          </p:nvSpPr>
          <p:spPr>
            <a:xfrm>
              <a:off x="470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1" name="Rectangle 260"/>
            <p:cNvSpPr/>
            <p:nvPr/>
          </p:nvSpPr>
          <p:spPr>
            <a:xfrm>
              <a:off x="486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2" name="Rectangle 261"/>
            <p:cNvSpPr/>
            <p:nvPr/>
          </p:nvSpPr>
          <p:spPr>
            <a:xfrm>
              <a:off x="516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3" name="Rectangle 262"/>
            <p:cNvSpPr/>
            <p:nvPr/>
          </p:nvSpPr>
          <p:spPr>
            <a:xfrm>
              <a:off x="531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4" name="Rectangle 263"/>
            <p:cNvSpPr/>
            <p:nvPr/>
          </p:nvSpPr>
          <p:spPr>
            <a:xfrm>
              <a:off x="5469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5" name="Rectangle 264"/>
            <p:cNvSpPr/>
            <p:nvPr/>
          </p:nvSpPr>
          <p:spPr>
            <a:xfrm>
              <a:off x="5622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6" name="Rectangle 265"/>
            <p:cNvSpPr/>
            <p:nvPr/>
          </p:nvSpPr>
          <p:spPr>
            <a:xfrm>
              <a:off x="5774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7" name="Rectangle 266"/>
            <p:cNvSpPr/>
            <p:nvPr/>
          </p:nvSpPr>
          <p:spPr>
            <a:xfrm>
              <a:off x="59269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8" name="Rectangle 267"/>
            <p:cNvSpPr/>
            <p:nvPr/>
          </p:nvSpPr>
          <p:spPr>
            <a:xfrm>
              <a:off x="60793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69" name="Rectangle 268"/>
            <p:cNvSpPr/>
            <p:nvPr/>
          </p:nvSpPr>
          <p:spPr>
            <a:xfrm>
              <a:off x="62317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0" name="Rectangle 269"/>
            <p:cNvSpPr/>
            <p:nvPr/>
          </p:nvSpPr>
          <p:spPr>
            <a:xfrm>
              <a:off x="63841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1" name="Rectangle 270"/>
            <p:cNvSpPr/>
            <p:nvPr/>
          </p:nvSpPr>
          <p:spPr>
            <a:xfrm>
              <a:off x="6536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2" name="Rectangle 271"/>
            <p:cNvSpPr/>
            <p:nvPr/>
          </p:nvSpPr>
          <p:spPr>
            <a:xfrm>
              <a:off x="6688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3" name="Rectangle 272"/>
            <p:cNvSpPr/>
            <p:nvPr/>
          </p:nvSpPr>
          <p:spPr>
            <a:xfrm>
              <a:off x="6841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4" name="Rectangle 273"/>
            <p:cNvSpPr/>
            <p:nvPr/>
          </p:nvSpPr>
          <p:spPr>
            <a:xfrm>
              <a:off x="6993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5" name="Rectangle 274"/>
            <p:cNvSpPr/>
            <p:nvPr/>
          </p:nvSpPr>
          <p:spPr>
            <a:xfrm>
              <a:off x="7298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6" name="Rectangle 275"/>
            <p:cNvSpPr/>
            <p:nvPr/>
          </p:nvSpPr>
          <p:spPr>
            <a:xfrm>
              <a:off x="7603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7" name="Rectangle 276"/>
            <p:cNvSpPr/>
            <p:nvPr/>
          </p:nvSpPr>
          <p:spPr>
            <a:xfrm>
              <a:off x="77557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8" name="Rectangle 277"/>
            <p:cNvSpPr/>
            <p:nvPr/>
          </p:nvSpPr>
          <p:spPr>
            <a:xfrm>
              <a:off x="790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79" name="Rectangle 278"/>
            <p:cNvSpPr/>
            <p:nvPr/>
          </p:nvSpPr>
          <p:spPr>
            <a:xfrm>
              <a:off x="80605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0" name="Rectangle 279"/>
            <p:cNvSpPr/>
            <p:nvPr/>
          </p:nvSpPr>
          <p:spPr>
            <a:xfrm>
              <a:off x="821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1" name="Rectangle 280"/>
            <p:cNvSpPr/>
            <p:nvPr/>
          </p:nvSpPr>
          <p:spPr>
            <a:xfrm>
              <a:off x="8365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2" name="Rectangle 281"/>
            <p:cNvSpPr/>
            <p:nvPr/>
          </p:nvSpPr>
          <p:spPr>
            <a:xfrm>
              <a:off x="851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3" name="Rectangle 282"/>
            <p:cNvSpPr/>
            <p:nvPr/>
          </p:nvSpPr>
          <p:spPr>
            <a:xfrm>
              <a:off x="867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4" name="Rectangle 283"/>
            <p:cNvSpPr/>
            <p:nvPr/>
          </p:nvSpPr>
          <p:spPr>
            <a:xfrm>
              <a:off x="882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5" name="Rectangle 284"/>
            <p:cNvSpPr/>
            <p:nvPr/>
          </p:nvSpPr>
          <p:spPr>
            <a:xfrm>
              <a:off x="897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6" name="Rectangle 285"/>
            <p:cNvSpPr/>
            <p:nvPr/>
          </p:nvSpPr>
          <p:spPr>
            <a:xfrm>
              <a:off x="912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7" name="Rectangle 286"/>
            <p:cNvSpPr/>
            <p:nvPr/>
          </p:nvSpPr>
          <p:spPr>
            <a:xfrm>
              <a:off x="3031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8" name="Rectangle 287"/>
            <p:cNvSpPr/>
            <p:nvPr/>
          </p:nvSpPr>
          <p:spPr>
            <a:xfrm>
              <a:off x="3793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89" name="Rectangle 288"/>
            <p:cNvSpPr/>
            <p:nvPr/>
          </p:nvSpPr>
          <p:spPr>
            <a:xfrm>
              <a:off x="501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90" name="Rectangle 289"/>
            <p:cNvSpPr/>
            <p:nvPr/>
          </p:nvSpPr>
          <p:spPr>
            <a:xfrm>
              <a:off x="7146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91" name="Rectangle 290"/>
            <p:cNvSpPr/>
            <p:nvPr/>
          </p:nvSpPr>
          <p:spPr>
            <a:xfrm>
              <a:off x="74509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92" name="4-Point Star 291"/>
            <p:cNvSpPr/>
            <p:nvPr/>
          </p:nvSpPr>
          <p:spPr>
            <a:xfrm>
              <a:off x="3031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93" name="4-Point Star 292"/>
            <p:cNvSpPr/>
            <p:nvPr/>
          </p:nvSpPr>
          <p:spPr>
            <a:xfrm>
              <a:off x="3793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96" name="4-Point Star 295"/>
            <p:cNvSpPr/>
            <p:nvPr/>
          </p:nvSpPr>
          <p:spPr>
            <a:xfrm>
              <a:off x="7764918" y="3917266"/>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grpSp>
      <p:sp>
        <p:nvSpPr>
          <p:cNvPr id="297" name="4-Point Star 296"/>
          <p:cNvSpPr/>
          <p:nvPr/>
        </p:nvSpPr>
        <p:spPr>
          <a:xfrm>
            <a:off x="2610120" y="5656937"/>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98" name="4-Point Star 297"/>
          <p:cNvSpPr/>
          <p:nvPr/>
        </p:nvSpPr>
        <p:spPr>
          <a:xfrm>
            <a:off x="3183697" y="5643482"/>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99" name="4-Point Star 298"/>
          <p:cNvSpPr/>
          <p:nvPr/>
        </p:nvSpPr>
        <p:spPr>
          <a:xfrm>
            <a:off x="4877424" y="5629231"/>
            <a:ext cx="107442"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307" name="4-Point Star 306"/>
          <p:cNvSpPr/>
          <p:nvPr/>
        </p:nvSpPr>
        <p:spPr>
          <a:xfrm>
            <a:off x="2616430" y="5681184"/>
            <a:ext cx="107442"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308" name="4-Point Star 307"/>
          <p:cNvSpPr/>
          <p:nvPr/>
        </p:nvSpPr>
        <p:spPr>
          <a:xfrm>
            <a:off x="3062464" y="5636158"/>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310" name="4-Point Star 309"/>
          <p:cNvSpPr/>
          <p:nvPr/>
        </p:nvSpPr>
        <p:spPr>
          <a:xfrm>
            <a:off x="6383227" y="5629231"/>
            <a:ext cx="107442"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8" name="TextBox 7"/>
          <p:cNvSpPr txBox="1"/>
          <p:nvPr/>
        </p:nvSpPr>
        <p:spPr>
          <a:xfrm>
            <a:off x="283125" y="5502120"/>
            <a:ext cx="1827882" cy="646331"/>
          </a:xfrm>
          <a:prstGeom prst="rect">
            <a:avLst/>
          </a:prstGeom>
          <a:noFill/>
        </p:spPr>
        <p:txBody>
          <a:bodyPr wrap="none" rtlCol="0">
            <a:spAutoFit/>
          </a:bodyPr>
          <a:lstStyle/>
          <a:p>
            <a:pPr algn="r" defTabSz="914400" fontAlgn="auto">
              <a:spcBef>
                <a:spcPts val="0"/>
              </a:spcBef>
              <a:spcAft>
                <a:spcPts val="0"/>
              </a:spcAft>
            </a:pPr>
            <a:r>
              <a:rPr lang="en-US" dirty="0">
                <a:solidFill>
                  <a:prstClr val="black"/>
                </a:solidFill>
                <a:latin typeface="Calibri"/>
              </a:rPr>
              <a:t>Human reference</a:t>
            </a:r>
          </a:p>
          <a:p>
            <a:pPr algn="r" defTabSz="914400" fontAlgn="auto">
              <a:spcBef>
                <a:spcPts val="0"/>
              </a:spcBef>
              <a:spcAft>
                <a:spcPts val="0"/>
              </a:spcAft>
            </a:pPr>
            <a:r>
              <a:rPr lang="en-US" dirty="0">
                <a:solidFill>
                  <a:prstClr val="black"/>
                </a:solidFill>
                <a:latin typeface="Calibri"/>
              </a:rPr>
              <a:t>genome</a:t>
            </a:r>
          </a:p>
        </p:txBody>
      </p:sp>
      <p:cxnSp>
        <p:nvCxnSpPr>
          <p:cNvPr id="15" name="Straight Arrow Connector 14"/>
          <p:cNvCxnSpPr/>
          <p:nvPr/>
        </p:nvCxnSpPr>
        <p:spPr>
          <a:xfrm>
            <a:off x="2504987" y="6121814"/>
            <a:ext cx="806410"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4694385" y="6141387"/>
            <a:ext cx="665246"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5924821" y="6159513"/>
            <a:ext cx="823862"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3" name="4-Point Star 302"/>
          <p:cNvSpPr/>
          <p:nvPr/>
        </p:nvSpPr>
        <p:spPr>
          <a:xfrm>
            <a:off x="198703" y="2552042"/>
            <a:ext cx="107442"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304" name="4-Point Star 303"/>
          <p:cNvSpPr/>
          <p:nvPr/>
        </p:nvSpPr>
        <p:spPr>
          <a:xfrm>
            <a:off x="205517" y="3072485"/>
            <a:ext cx="107442"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21" name="TextBox 20"/>
          <p:cNvSpPr txBox="1"/>
          <p:nvPr/>
        </p:nvSpPr>
        <p:spPr>
          <a:xfrm>
            <a:off x="312959" y="2552042"/>
            <a:ext cx="1018227" cy="276999"/>
          </a:xfrm>
          <a:prstGeom prst="rect">
            <a:avLst/>
          </a:prstGeom>
          <a:noFill/>
        </p:spPr>
        <p:txBody>
          <a:bodyPr wrap="none" rtlCol="0">
            <a:spAutoFit/>
          </a:bodyPr>
          <a:lstStyle/>
          <a:p>
            <a:pPr defTabSz="914400" fontAlgn="auto">
              <a:spcBef>
                <a:spcPts val="0"/>
              </a:spcBef>
              <a:spcAft>
                <a:spcPts val="0"/>
              </a:spcAft>
            </a:pPr>
            <a:r>
              <a:rPr lang="en-US" sz="1200" dirty="0">
                <a:solidFill>
                  <a:prstClr val="black"/>
                </a:solidFill>
                <a:latin typeface="Calibri Light"/>
              </a:rPr>
              <a:t>allele-specific</a:t>
            </a:r>
          </a:p>
        </p:txBody>
      </p:sp>
      <p:sp>
        <p:nvSpPr>
          <p:cNvPr id="305" name="TextBox 304"/>
          <p:cNvSpPr txBox="1"/>
          <p:nvPr/>
        </p:nvSpPr>
        <p:spPr>
          <a:xfrm>
            <a:off x="309019" y="3009241"/>
            <a:ext cx="1305240" cy="276999"/>
          </a:xfrm>
          <a:prstGeom prst="rect">
            <a:avLst/>
          </a:prstGeom>
          <a:noFill/>
        </p:spPr>
        <p:txBody>
          <a:bodyPr wrap="none" rtlCol="0">
            <a:spAutoFit/>
          </a:bodyPr>
          <a:lstStyle/>
          <a:p>
            <a:pPr defTabSz="914400" fontAlgn="auto">
              <a:spcBef>
                <a:spcPts val="0"/>
              </a:spcBef>
              <a:spcAft>
                <a:spcPts val="0"/>
              </a:spcAft>
            </a:pPr>
            <a:r>
              <a:rPr lang="en-US" sz="1200" dirty="0">
                <a:solidFill>
                  <a:prstClr val="black"/>
                </a:solidFill>
                <a:latin typeface="Calibri Light"/>
              </a:rPr>
              <a:t>non-allele-specific</a:t>
            </a:r>
          </a:p>
        </p:txBody>
      </p:sp>
      <p:sp>
        <p:nvSpPr>
          <p:cNvPr id="306" name="4-Point Star 305"/>
          <p:cNvSpPr/>
          <p:nvPr/>
        </p:nvSpPr>
        <p:spPr>
          <a:xfrm>
            <a:off x="4879640" y="5651794"/>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grpSp>
        <p:nvGrpSpPr>
          <p:cNvPr id="9" name="Group 8"/>
          <p:cNvGrpSpPr/>
          <p:nvPr/>
        </p:nvGrpSpPr>
        <p:grpSpPr>
          <a:xfrm>
            <a:off x="2154924" y="3660173"/>
            <a:ext cx="5143500" cy="383732"/>
            <a:chOff x="2873232" y="3974498"/>
            <a:chExt cx="6858000" cy="383732"/>
          </a:xfrm>
        </p:grpSpPr>
        <p:grpSp>
          <p:nvGrpSpPr>
            <p:cNvPr id="14" name="Group 13"/>
            <p:cNvGrpSpPr/>
            <p:nvPr/>
          </p:nvGrpSpPr>
          <p:grpSpPr>
            <a:xfrm>
              <a:off x="2873232" y="3974498"/>
              <a:ext cx="6858000" cy="381034"/>
              <a:chOff x="2873232" y="3468149"/>
              <a:chExt cx="6858000" cy="381034"/>
            </a:xfrm>
          </p:grpSpPr>
          <p:sp>
            <p:nvSpPr>
              <p:cNvPr id="66" name="Rectangle 65"/>
              <p:cNvSpPr/>
              <p:nvPr/>
            </p:nvSpPr>
            <p:spPr>
              <a:xfrm flipV="1">
                <a:off x="2873232" y="3666270"/>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67" name="Rectangle 66"/>
              <p:cNvSpPr/>
              <p:nvPr/>
            </p:nvSpPr>
            <p:spPr>
              <a:xfrm>
                <a:off x="33387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20" name="Rectangle 119"/>
              <p:cNvSpPr/>
              <p:nvPr/>
            </p:nvSpPr>
            <p:spPr>
              <a:xfrm>
                <a:off x="36435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21" name="Rectangle 120"/>
              <p:cNvSpPr/>
              <p:nvPr/>
            </p:nvSpPr>
            <p:spPr>
              <a:xfrm>
                <a:off x="37959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22" name="Rectangle 121"/>
              <p:cNvSpPr/>
              <p:nvPr/>
            </p:nvSpPr>
            <p:spPr>
              <a:xfrm>
                <a:off x="39483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23" name="Rectangle 122"/>
              <p:cNvSpPr/>
              <p:nvPr/>
            </p:nvSpPr>
            <p:spPr>
              <a:xfrm>
                <a:off x="41007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28" name="Rectangle 127"/>
              <p:cNvSpPr/>
              <p:nvPr/>
            </p:nvSpPr>
            <p:spPr>
              <a:xfrm>
                <a:off x="63784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29" name="Rectangle 128"/>
              <p:cNvSpPr/>
              <p:nvPr/>
            </p:nvSpPr>
            <p:spPr>
              <a:xfrm>
                <a:off x="65308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30" name="Rectangle 129"/>
              <p:cNvSpPr/>
              <p:nvPr/>
            </p:nvSpPr>
            <p:spPr>
              <a:xfrm>
                <a:off x="66832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31" name="Rectangle 130"/>
              <p:cNvSpPr/>
              <p:nvPr/>
            </p:nvSpPr>
            <p:spPr>
              <a:xfrm>
                <a:off x="68356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32" name="Rectangle 131"/>
              <p:cNvSpPr/>
              <p:nvPr/>
            </p:nvSpPr>
            <p:spPr>
              <a:xfrm>
                <a:off x="69880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33" name="Rectangle 132"/>
              <p:cNvSpPr/>
              <p:nvPr/>
            </p:nvSpPr>
            <p:spPr>
              <a:xfrm>
                <a:off x="80548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34" name="Rectangle 133"/>
              <p:cNvSpPr/>
              <p:nvPr/>
            </p:nvSpPr>
            <p:spPr>
              <a:xfrm>
                <a:off x="82072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36" name="Rectangle 135"/>
              <p:cNvSpPr/>
              <p:nvPr/>
            </p:nvSpPr>
            <p:spPr>
              <a:xfrm>
                <a:off x="8816832" y="3468151"/>
                <a:ext cx="152400" cy="381000"/>
              </a:xfrm>
              <a:prstGeom prst="rect">
                <a:avLst/>
              </a:prstGeom>
              <a:solidFill>
                <a:schemeClr val="tx1">
                  <a:lumMod val="50000"/>
                  <a:lumOff val="5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37" name="Rectangle 136"/>
              <p:cNvSpPr/>
              <p:nvPr/>
            </p:nvSpPr>
            <p:spPr>
              <a:xfrm>
                <a:off x="34911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38" name="Rectangle 137"/>
              <p:cNvSpPr/>
              <p:nvPr/>
            </p:nvSpPr>
            <p:spPr>
              <a:xfrm>
                <a:off x="42531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grpSp>
            <p:nvGrpSpPr>
              <p:cNvPr id="6" name="Group 5"/>
              <p:cNvGrpSpPr/>
              <p:nvPr/>
            </p:nvGrpSpPr>
            <p:grpSpPr>
              <a:xfrm>
                <a:off x="2873232" y="3468151"/>
                <a:ext cx="6858000" cy="381000"/>
                <a:chOff x="2873232" y="3468151"/>
                <a:chExt cx="6858000" cy="381000"/>
              </a:xfrm>
              <a:solidFill>
                <a:schemeClr val="tx1">
                  <a:lumMod val="50000"/>
                  <a:lumOff val="50000"/>
                </a:schemeClr>
              </a:solidFill>
            </p:grpSpPr>
            <p:sp>
              <p:nvSpPr>
                <p:cNvPr id="141" name="Rectangle 140"/>
                <p:cNvSpPr/>
                <p:nvPr/>
              </p:nvSpPr>
              <p:spPr>
                <a:xfrm>
                  <a:off x="54640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42" name="Rectangle 141"/>
                <p:cNvSpPr/>
                <p:nvPr/>
              </p:nvSpPr>
              <p:spPr>
                <a:xfrm>
                  <a:off x="75976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grpSp>
              <p:nvGrpSpPr>
                <p:cNvPr id="143" name="Group 142"/>
                <p:cNvGrpSpPr/>
                <p:nvPr/>
              </p:nvGrpSpPr>
              <p:grpSpPr>
                <a:xfrm>
                  <a:off x="2873232" y="3468151"/>
                  <a:ext cx="6858000" cy="381000"/>
                  <a:chOff x="2878973" y="3127559"/>
                  <a:chExt cx="6858000" cy="381000"/>
                </a:xfrm>
                <a:grpFill/>
              </p:grpSpPr>
              <p:sp>
                <p:nvSpPr>
                  <p:cNvPr id="144" name="Rectangle 143"/>
                  <p:cNvSpPr/>
                  <p:nvPr/>
                </p:nvSpPr>
                <p:spPr>
                  <a:xfrm>
                    <a:off x="2878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45" name="Rectangle 144"/>
                  <p:cNvSpPr/>
                  <p:nvPr/>
                </p:nvSpPr>
                <p:spPr>
                  <a:xfrm>
                    <a:off x="3031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46" name="Rectangle 145"/>
                  <p:cNvSpPr/>
                  <p:nvPr/>
                </p:nvSpPr>
                <p:spPr>
                  <a:xfrm>
                    <a:off x="3183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47" name="Rectangle 146"/>
                  <p:cNvSpPr/>
                  <p:nvPr/>
                </p:nvSpPr>
                <p:spPr>
                  <a:xfrm>
                    <a:off x="4402973" y="3127559"/>
                    <a:ext cx="152400" cy="38100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49" name="Rectangle 148"/>
                  <p:cNvSpPr/>
                  <p:nvPr/>
                </p:nvSpPr>
                <p:spPr>
                  <a:xfrm>
                    <a:off x="4707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0" name="Rectangle 149"/>
                  <p:cNvSpPr/>
                  <p:nvPr/>
                </p:nvSpPr>
                <p:spPr>
                  <a:xfrm>
                    <a:off x="4860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1" name="Rectangle 150"/>
                  <p:cNvSpPr/>
                  <p:nvPr/>
                </p:nvSpPr>
                <p:spPr>
                  <a:xfrm>
                    <a:off x="5012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2" name="Rectangle 151"/>
                  <p:cNvSpPr/>
                  <p:nvPr/>
                </p:nvSpPr>
                <p:spPr>
                  <a:xfrm>
                    <a:off x="5164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3" name="Rectangle 152"/>
                  <p:cNvSpPr/>
                  <p:nvPr/>
                </p:nvSpPr>
                <p:spPr>
                  <a:xfrm>
                    <a:off x="531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4" name="Rectangle 153"/>
                  <p:cNvSpPr/>
                  <p:nvPr/>
                </p:nvSpPr>
                <p:spPr>
                  <a:xfrm>
                    <a:off x="562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5" name="Rectangle 154"/>
                  <p:cNvSpPr/>
                  <p:nvPr/>
                </p:nvSpPr>
                <p:spPr>
                  <a:xfrm>
                    <a:off x="577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6" name="Rectangle 155"/>
                  <p:cNvSpPr/>
                  <p:nvPr/>
                </p:nvSpPr>
                <p:spPr>
                  <a:xfrm>
                    <a:off x="5926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7" name="Rectangle 156"/>
                  <p:cNvSpPr/>
                  <p:nvPr/>
                </p:nvSpPr>
                <p:spPr>
                  <a:xfrm>
                    <a:off x="6079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8" name="Rectangle 157"/>
                  <p:cNvSpPr/>
                  <p:nvPr/>
                </p:nvSpPr>
                <p:spPr>
                  <a:xfrm>
                    <a:off x="6231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59" name="Rectangle 158"/>
                  <p:cNvSpPr/>
                  <p:nvPr/>
                </p:nvSpPr>
                <p:spPr>
                  <a:xfrm>
                    <a:off x="7298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60" name="Rectangle 159"/>
                  <p:cNvSpPr/>
                  <p:nvPr/>
                </p:nvSpPr>
                <p:spPr>
                  <a:xfrm>
                    <a:off x="7450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61" name="Rectangle 160"/>
                  <p:cNvSpPr/>
                  <p:nvPr/>
                </p:nvSpPr>
                <p:spPr>
                  <a:xfrm>
                    <a:off x="7755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62" name="Rectangle 161"/>
                  <p:cNvSpPr/>
                  <p:nvPr/>
                </p:nvSpPr>
                <p:spPr>
                  <a:xfrm>
                    <a:off x="8365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64" name="Rectangle 163"/>
                  <p:cNvSpPr/>
                  <p:nvPr/>
                </p:nvSpPr>
                <p:spPr>
                  <a:xfrm>
                    <a:off x="7908177"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65" name="Rectangle 164"/>
                  <p:cNvSpPr/>
                  <p:nvPr/>
                </p:nvSpPr>
                <p:spPr>
                  <a:xfrm>
                    <a:off x="912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66" name="Rectangle 165"/>
                  <p:cNvSpPr/>
                  <p:nvPr/>
                </p:nvSpPr>
                <p:spPr>
                  <a:xfrm>
                    <a:off x="9279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67" name="Rectangle 166"/>
                  <p:cNvSpPr/>
                  <p:nvPr/>
                </p:nvSpPr>
                <p:spPr>
                  <a:xfrm>
                    <a:off x="943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68" name="Rectangle 167"/>
                  <p:cNvSpPr/>
                  <p:nvPr/>
                </p:nvSpPr>
                <p:spPr>
                  <a:xfrm>
                    <a:off x="958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grpSp>
          </p:grpSp>
          <p:sp>
            <p:nvSpPr>
              <p:cNvPr id="170" name="4-Point Star 169"/>
              <p:cNvSpPr/>
              <p:nvPr/>
            </p:nvSpPr>
            <p:spPr>
              <a:xfrm>
                <a:off x="3797637"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171" name="4-Point Star 170"/>
              <p:cNvSpPr/>
              <p:nvPr/>
            </p:nvSpPr>
            <p:spPr>
              <a:xfrm>
                <a:off x="42448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172" name="4-Point Star 171"/>
              <p:cNvSpPr/>
              <p:nvPr/>
            </p:nvSpPr>
            <p:spPr>
              <a:xfrm>
                <a:off x="6528440" y="3468151"/>
                <a:ext cx="143256"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a:solidFill>
                    <a:prstClr val="black"/>
                  </a:solidFill>
                  <a:latin typeface="Calibri"/>
                </a:endParaRPr>
              </a:p>
            </p:txBody>
          </p:sp>
          <p:sp>
            <p:nvSpPr>
              <p:cNvPr id="174" name="Rectangle 173"/>
              <p:cNvSpPr/>
              <p:nvPr/>
            </p:nvSpPr>
            <p:spPr>
              <a:xfrm>
                <a:off x="7142124"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75" name="Rectangle 174"/>
              <p:cNvSpPr/>
              <p:nvPr/>
            </p:nvSpPr>
            <p:spPr>
              <a:xfrm>
                <a:off x="4549633" y="3468149"/>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36" name="Rectangle 235"/>
              <p:cNvSpPr/>
              <p:nvPr/>
            </p:nvSpPr>
            <p:spPr>
              <a:xfrm>
                <a:off x="8969414" y="3468183"/>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37" name="Rectangle 236"/>
              <p:cNvSpPr/>
              <p:nvPr/>
            </p:nvSpPr>
            <p:spPr>
              <a:xfrm>
                <a:off x="8512032" y="3468151"/>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140" name="4-Point Star 139"/>
              <p:cNvSpPr/>
              <p:nvPr/>
            </p:nvSpPr>
            <p:spPr>
              <a:xfrm>
                <a:off x="54640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lang="en-US" dirty="0">
                  <a:solidFill>
                    <a:prstClr val="black"/>
                  </a:solidFill>
                  <a:latin typeface="Calibri"/>
                </a:endParaRPr>
              </a:p>
            </p:txBody>
          </p:sp>
        </p:grpSp>
        <p:sp>
          <p:nvSpPr>
            <p:cNvPr id="294" name="Rectangle 293"/>
            <p:cNvSpPr/>
            <p:nvPr/>
          </p:nvSpPr>
          <p:spPr>
            <a:xfrm>
              <a:off x="8658914" y="3977230"/>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grpSp>
      <p:sp>
        <p:nvSpPr>
          <p:cNvPr id="311" name="Rectangle 310"/>
          <p:cNvSpPr/>
          <p:nvPr/>
        </p:nvSpPr>
        <p:spPr>
          <a:xfrm>
            <a:off x="177127" y="6334680"/>
            <a:ext cx="2571550" cy="369332"/>
          </a:xfrm>
          <a:prstGeom prst="rect">
            <a:avLst/>
          </a:prstGeom>
        </p:spPr>
        <p:txBody>
          <a:bodyPr wrap="none">
            <a:spAutoFit/>
          </a:bodyPr>
          <a:lstStyle/>
          <a:p>
            <a:pPr defTabSz="914400" fontAlgn="auto">
              <a:spcBef>
                <a:spcPts val="0"/>
              </a:spcBef>
              <a:spcAft>
                <a:spcPts val="0"/>
              </a:spcAft>
            </a:pPr>
            <a:r>
              <a:rPr lang="en-US" dirty="0">
                <a:solidFill>
                  <a:prstClr val="black"/>
                </a:solidFill>
                <a:latin typeface="Arial" panose="020B0604020202020204" pitchFamily="34" charset="0"/>
                <a:cs typeface="Arial" panose="020B0604020202020204" pitchFamily="34" charset="0"/>
              </a:rPr>
              <a:t>alleledb.gersteinlab.org</a:t>
            </a:r>
          </a:p>
        </p:txBody>
      </p:sp>
      <p:sp>
        <p:nvSpPr>
          <p:cNvPr id="295" name="TextBox 294"/>
          <p:cNvSpPr txBox="1"/>
          <p:nvPr/>
        </p:nvSpPr>
        <p:spPr>
          <a:xfrm>
            <a:off x="9042402" y="6717990"/>
            <a:ext cx="2895070" cy="646331"/>
          </a:xfrm>
          <a:prstGeom prst="rect">
            <a:avLst/>
          </a:prstGeom>
          <a:solidFill>
            <a:schemeClr val="bg1">
              <a:lumMod val="85000"/>
            </a:schemeClr>
          </a:solid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99017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4878" y="6334680"/>
            <a:ext cx="3924973" cy="338554"/>
          </a:xfrm>
          <a:prstGeom prst="rect">
            <a:avLst/>
          </a:prstGeom>
        </p:spPr>
        <p:txBody>
          <a:bodyPr wrap="none">
            <a:spAutoFit/>
          </a:bodyPr>
          <a:lstStyle/>
          <a:p>
            <a:pPr defTabSz="914400" fontAlgn="auto">
              <a:spcBef>
                <a:spcPts val="0"/>
              </a:spcBef>
              <a:spcAft>
                <a:spcPts val="0"/>
              </a:spcAft>
            </a:pPr>
            <a:r>
              <a:rPr lang="en-US" sz="1600" dirty="0">
                <a:solidFill>
                  <a:prstClr val="black"/>
                </a:solidFill>
                <a:latin typeface="Arial" panose="020B0604020202020204" pitchFamily="34" charset="0"/>
                <a:ea typeface="+mn-ea"/>
                <a:cs typeface="Arial" panose="020B0604020202020204" pitchFamily="34" charset="0"/>
              </a:rPr>
              <a:t>Chen J. </a:t>
            </a:r>
            <a:r>
              <a:rPr lang="en-US" sz="1600" i="1" dirty="0">
                <a:solidFill>
                  <a:prstClr val="black"/>
                </a:solidFill>
                <a:latin typeface="Arial" panose="020B0604020202020204" pitchFamily="34" charset="0"/>
                <a:ea typeface="+mn-ea"/>
                <a:cs typeface="Arial" panose="020B0604020202020204" pitchFamily="34" charset="0"/>
              </a:rPr>
              <a:t>et al.</a:t>
            </a:r>
            <a:r>
              <a:rPr lang="en-US" sz="1600" dirty="0">
                <a:solidFill>
                  <a:prstClr val="black"/>
                </a:solidFill>
                <a:latin typeface="Arial" panose="020B0604020202020204" pitchFamily="34" charset="0"/>
                <a:ea typeface="+mn-ea"/>
                <a:cs typeface="Arial" panose="020B0604020202020204" pitchFamily="34" charset="0"/>
              </a:rPr>
              <a:t> (</a:t>
            </a:r>
            <a:r>
              <a:rPr lang="en-US" sz="1600" i="1" dirty="0">
                <a:solidFill>
                  <a:prstClr val="black"/>
                </a:solidFill>
                <a:latin typeface="Arial" panose="020B0604020202020204" pitchFamily="34" charset="0"/>
                <a:ea typeface="+mn-ea"/>
                <a:cs typeface="Arial" panose="020B0604020202020204" pitchFamily="34" charset="0"/>
              </a:rPr>
              <a:t>Nature </a:t>
            </a:r>
            <a:r>
              <a:rPr lang="en-US" sz="1600" i="1" dirty="0" err="1">
                <a:solidFill>
                  <a:prstClr val="black"/>
                </a:solidFill>
                <a:latin typeface="Arial" panose="020B0604020202020204" pitchFamily="34" charset="0"/>
                <a:ea typeface="+mn-ea"/>
                <a:cs typeface="Arial" panose="020B0604020202020204" pitchFamily="34" charset="0"/>
              </a:rPr>
              <a:t>Commun</a:t>
            </a:r>
            <a:r>
              <a:rPr lang="en-US" sz="1600" dirty="0">
                <a:solidFill>
                  <a:prstClr val="black"/>
                </a:solidFill>
                <a:latin typeface="Arial" panose="020B0604020202020204" pitchFamily="34" charset="0"/>
                <a:ea typeface="+mn-ea"/>
                <a:cs typeface="Arial" panose="020B0604020202020204" pitchFamily="34" charset="0"/>
              </a:rPr>
              <a:t>, in press)</a:t>
            </a:r>
          </a:p>
        </p:txBody>
      </p:sp>
      <p:pic>
        <p:nvPicPr>
          <p:cNvPr id="14" name="Content Placeholder 1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59" b="56804"/>
          <a:stretch/>
        </p:blipFill>
        <p:spPr>
          <a:xfrm>
            <a:off x="415519" y="1764197"/>
            <a:ext cx="6042433" cy="2596999"/>
          </a:xfrm>
        </p:spPr>
      </p:pic>
      <p:sp>
        <p:nvSpPr>
          <p:cNvPr id="2" name="Title 1"/>
          <p:cNvSpPr>
            <a:spLocks noGrp="1"/>
          </p:cNvSpPr>
          <p:nvPr>
            <p:ph type="title"/>
          </p:nvPr>
        </p:nvSpPr>
        <p:spPr>
          <a:xfrm>
            <a:off x="415519" y="165103"/>
            <a:ext cx="8378437" cy="1325563"/>
          </a:xfrm>
        </p:spPr>
        <p:txBody>
          <a:bodyPr>
            <a:noAutofit/>
          </a:bodyPr>
          <a:lstStyle/>
          <a:p>
            <a:r>
              <a:rPr lang="en-US" sz="3200" dirty="0">
                <a:latin typeface="Arial" panose="020B0604020202020204" pitchFamily="34" charset="0"/>
                <a:cs typeface="Arial" panose="020B0604020202020204" pitchFamily="34" charset="0"/>
              </a:rPr>
              <a:t>Groups of elements that are enriched or depleted in allelic activity</a:t>
            </a:r>
          </a:p>
        </p:txBody>
      </p:sp>
      <p:sp>
        <p:nvSpPr>
          <p:cNvPr id="6" name="Rectangle 5"/>
          <p:cNvSpPr/>
          <p:nvPr/>
        </p:nvSpPr>
        <p:spPr>
          <a:xfrm>
            <a:off x="4516810" y="1823137"/>
            <a:ext cx="1193006" cy="801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pic>
        <p:nvPicPr>
          <p:cNvPr id="7" name="Picture 2"/>
          <p:cNvPicPr>
            <a:picLocks noChangeAspect="1" noChangeArrowheads="1"/>
          </p:cNvPicPr>
          <p:nvPr/>
        </p:nvPicPr>
        <p:blipFill rotWithShape="1">
          <a:blip r:embed="rId3" cstate="print"/>
          <a:srcRect l="15510" t="1789" r="76543" b="91966"/>
          <a:stretch/>
        </p:blipFill>
        <p:spPr bwMode="auto">
          <a:xfrm>
            <a:off x="4385930" y="1662215"/>
            <a:ext cx="575750" cy="520032"/>
          </a:xfrm>
          <a:prstGeom prst="rect">
            <a:avLst/>
          </a:prstGeom>
          <a:noFill/>
          <a:ln w="9525">
            <a:noFill/>
            <a:miter lim="800000"/>
            <a:headEnd/>
            <a:tailEnd/>
          </a:ln>
        </p:spPr>
      </p:pic>
      <p:pic>
        <p:nvPicPr>
          <p:cNvPr id="15" name="Content Placeholder 13"/>
          <p:cNvPicPr>
            <a:picLocks noChangeAspect="1"/>
          </p:cNvPicPr>
          <p:nvPr/>
        </p:nvPicPr>
        <p:blipFill rotWithShape="1">
          <a:blip r:embed="rId2" cstate="print">
            <a:extLst>
              <a:ext uri="{28A0092B-C50C-407E-A947-70E740481C1C}">
                <a14:useLocalDpi xmlns:a14="http://schemas.microsoft.com/office/drawing/2010/main" val="0"/>
              </a:ext>
            </a:extLst>
          </a:blip>
          <a:srcRect t="80189" b="-765"/>
          <a:stretch/>
        </p:blipFill>
        <p:spPr>
          <a:xfrm>
            <a:off x="415516" y="4444419"/>
            <a:ext cx="6042434" cy="1470590"/>
          </a:xfrm>
          <a:prstGeom prst="rect">
            <a:avLst/>
          </a:prstGeom>
        </p:spPr>
      </p:pic>
    </p:spTree>
    <p:extLst>
      <p:ext uri="{BB962C8B-B14F-4D97-AF65-F5344CB8AC3E}">
        <p14:creationId xmlns:p14="http://schemas.microsoft.com/office/powerpoint/2010/main" val="3408588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685800" y="50811"/>
            <a:ext cx="7772400" cy="1143000"/>
          </a:xfrm>
        </p:spPr>
        <p:txBody>
          <a:bodyPr/>
          <a:lstStyle/>
          <a:p>
            <a:pPr defTabSz="907350">
              <a:defRPr/>
            </a:pPr>
            <a:r>
              <a:rPr lang="en-US" sz="2400" dirty="0" smtClean="0">
                <a:solidFill>
                  <a:schemeClr val="bg1">
                    <a:lumMod val="50000"/>
                  </a:schemeClr>
                </a:solidFill>
              </a:rPr>
              <a:t>Personal Genomics:</a:t>
            </a:r>
            <a:br>
              <a:rPr lang="en-US" sz="2400" dirty="0" smtClean="0">
                <a:solidFill>
                  <a:schemeClr val="bg1">
                    <a:lumMod val="50000"/>
                  </a:schemeClr>
                </a:solidFill>
              </a:rPr>
            </a:br>
            <a:r>
              <a:rPr lang="en-US" sz="2400" dirty="0" smtClean="0">
                <a:solidFill>
                  <a:schemeClr val="bg1">
                    <a:lumMod val="50000"/>
                  </a:schemeClr>
                </a:solidFill>
              </a:rPr>
              <a:t>Prioritizing High-impact Rare &amp; Somatic Variants </a:t>
            </a:r>
            <a:endParaRPr lang="en-US" sz="4000" dirty="0">
              <a:solidFill>
                <a:schemeClr val="bg1">
                  <a:lumMod val="50000"/>
                </a:schemeClr>
              </a:solidFill>
            </a:endParaRPr>
          </a:p>
        </p:txBody>
      </p:sp>
      <p:sp>
        <p:nvSpPr>
          <p:cNvPr id="97283" name="Content Placeholder 3"/>
          <p:cNvSpPr>
            <a:spLocks noGrp="1"/>
          </p:cNvSpPr>
          <p:nvPr>
            <p:ph sz="half" idx="1"/>
            <p:custDataLst>
              <p:tags r:id="rId4"/>
            </p:custDataLst>
          </p:nvPr>
        </p:nvSpPr>
        <p:spPr>
          <a:xfrm>
            <a:off x="186274" y="1185435"/>
            <a:ext cx="3471325" cy="4638675"/>
          </a:xfrm>
        </p:spPr>
        <p:txBody>
          <a:bodyPr/>
          <a:lstStyle/>
          <a:p>
            <a:r>
              <a:rPr lang="en-US" sz="2000" b="1" dirty="0" smtClean="0">
                <a:solidFill>
                  <a:schemeClr val="bg1">
                    <a:lumMod val="50000"/>
                  </a:schemeClr>
                </a:solidFill>
                <a:latin typeface="Arial" charset="0"/>
                <a:ea typeface="ＭＳ Ｐゴシック" charset="0"/>
                <a:cs typeface="ＭＳ Ｐゴシック" charset="0"/>
              </a:rPr>
              <a:t>Introduction: the landscape of variants in personal genomes</a:t>
            </a:r>
            <a:r>
              <a:rPr lang="en-US" sz="1400" b="1" dirty="0" smtClean="0">
                <a:solidFill>
                  <a:schemeClr val="bg1">
                    <a:lumMod val="50000"/>
                  </a:schemeClr>
                </a:solidFill>
                <a:latin typeface="Arial" charset="0"/>
                <a:ea typeface="ＭＳ Ｐゴシック" charset="0"/>
                <a:cs typeface="ＭＳ Ｐゴシック" charset="0"/>
              </a:rPr>
              <a:t>  </a:t>
            </a:r>
          </a:p>
          <a:p>
            <a:r>
              <a:rPr lang="en-US" sz="2000" b="1" dirty="0">
                <a:solidFill>
                  <a:schemeClr val="bg1">
                    <a:lumMod val="50000"/>
                  </a:schemeClr>
                </a:solidFill>
                <a:latin typeface="Arial" charset="0"/>
                <a:ea typeface="ＭＳ Ｐゴシック" charset="0"/>
                <a:cs typeface="ＭＳ Ｐゴシック" charset="0"/>
              </a:rPr>
              <a:t>Characterizing Rare Variants in Coding Regions</a:t>
            </a:r>
          </a:p>
          <a:p>
            <a:pPr lvl="1"/>
            <a:r>
              <a:rPr lang="en-US" sz="1800" b="1" dirty="0">
                <a:solidFill>
                  <a:schemeClr val="bg1">
                    <a:lumMod val="50000"/>
                  </a:schemeClr>
                </a:solidFill>
                <a:latin typeface="Arial" charset="0"/>
                <a:ea typeface="ＭＳ Ｐゴシック" charset="0"/>
                <a:cs typeface="ＭＳ Ｐゴシック" charset="0"/>
              </a:rPr>
              <a:t>Identifying with </a:t>
            </a:r>
            <a:r>
              <a:rPr lang="en-US" sz="1800" b="1" dirty="0" smtClean="0">
                <a:solidFill>
                  <a:schemeClr val="bg1">
                    <a:lumMod val="50000"/>
                  </a:schemeClr>
                </a:solidFill>
                <a:latin typeface="Arial" charset="0"/>
                <a:ea typeface="ＭＳ Ｐゴシック" charset="0"/>
                <a:cs typeface="ＭＳ Ｐゴシック" charset="0"/>
              </a:rPr>
              <a:t>STRESS</a:t>
            </a:r>
            <a:br>
              <a:rPr lang="en-US" sz="1800" b="1" dirty="0" smtClean="0">
                <a:solidFill>
                  <a:schemeClr val="bg1">
                    <a:lumMod val="50000"/>
                  </a:schemeClr>
                </a:solidFill>
                <a:latin typeface="Arial" charset="0"/>
                <a:ea typeface="ＭＳ Ｐゴシック" charset="0"/>
                <a:cs typeface="ＭＳ Ｐゴシック" charset="0"/>
              </a:rPr>
            </a:br>
            <a:r>
              <a:rPr lang="en-US" sz="1800" b="1" u="sng" dirty="0" smtClean="0">
                <a:solidFill>
                  <a:srgbClr val="FFFF00"/>
                </a:solidFill>
                <a:latin typeface="Arial" charset="0"/>
                <a:ea typeface="ＭＳ Ｐゴシック" charset="0"/>
                <a:cs typeface="ＭＳ Ｐゴシック" charset="0"/>
              </a:rPr>
              <a:t>cryptic allosteric sites</a:t>
            </a:r>
            <a:r>
              <a:rPr lang="en-US" sz="1800" b="1" dirty="0" smtClean="0">
                <a:solidFill>
                  <a:schemeClr val="bg1">
                    <a:lumMod val="50000"/>
                  </a:schemeClr>
                </a:solidFill>
                <a:latin typeface="Arial" charset="0"/>
                <a:ea typeface="ＭＳ Ｐゴシック" charset="0"/>
                <a:cs typeface="ＭＳ Ｐゴシック" charset="0"/>
              </a:rPr>
              <a:t> </a:t>
            </a:r>
          </a:p>
          <a:p>
            <a:pPr lvl="2"/>
            <a:r>
              <a:rPr lang="en-US" sz="1400" dirty="0">
                <a:solidFill>
                  <a:schemeClr val="bg1">
                    <a:lumMod val="50000"/>
                  </a:schemeClr>
                </a:solidFill>
                <a:latin typeface="Arial" charset="0"/>
                <a:ea typeface="ＭＳ Ｐゴシック" charset="0"/>
              </a:rPr>
              <a:t>O</a:t>
            </a:r>
            <a:r>
              <a:rPr lang="en-US" sz="1400" dirty="0" smtClean="0">
                <a:solidFill>
                  <a:schemeClr val="bg1">
                    <a:lumMod val="50000"/>
                  </a:schemeClr>
                </a:solidFill>
                <a:latin typeface="Arial" charset="0"/>
                <a:ea typeface="ＭＳ Ｐゴシック" charset="0"/>
              </a:rPr>
              <a:t>n </a:t>
            </a:r>
            <a:r>
              <a:rPr lang="en-US" sz="1400" dirty="0">
                <a:solidFill>
                  <a:schemeClr val="bg1">
                    <a:lumMod val="50000"/>
                  </a:schemeClr>
                </a:solidFill>
                <a:latin typeface="Arial" charset="0"/>
                <a:ea typeface="ＭＳ Ｐゴシック" charset="0"/>
              </a:rPr>
              <a:t>surface &amp; in interior bottlenecks </a:t>
            </a:r>
          </a:p>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1: </a:t>
            </a: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rare variants </a:t>
            </a:r>
            <a:r>
              <a:rPr lang="en-US" sz="1800" b="1" dirty="0" smtClean="0">
                <a:solidFill>
                  <a:schemeClr val="bg1">
                    <a:lumMod val="50000"/>
                  </a:schemeClr>
                </a:solidFill>
                <a:latin typeface="Arial" charset="0"/>
                <a:ea typeface="ＭＳ Ｐゴシック" charset="0"/>
                <a:cs typeface="ＭＳ Ｐゴシック" charset="0"/>
              </a:rPr>
              <a:t>with</a:t>
            </a:r>
            <a:r>
              <a:rPr lang="en-US" sz="1800" b="1" dirty="0" smtClean="0">
                <a:solidFill>
                  <a:srgbClr val="FFFF00"/>
                </a:solidFill>
                <a:latin typeface="Arial" charset="0"/>
                <a:ea typeface="ＭＳ Ｐゴシック" charset="0"/>
                <a:cs typeface="ＭＳ Ｐゴシック" charset="0"/>
              </a:rPr>
              <a:t> </a:t>
            </a:r>
            <a:r>
              <a:rPr lang="en-US" sz="1800" b="1" dirty="0">
                <a:solidFill>
                  <a:srgbClr val="FFFF00"/>
                </a:solidFill>
                <a:latin typeface="Arial" charset="0"/>
                <a:ea typeface="ＭＳ Ｐゴシック" charset="0"/>
                <a:cs typeface="ＭＳ Ｐゴシック" charset="0"/>
              </a:rPr>
              <a:t>“</a:t>
            </a:r>
            <a:r>
              <a:rPr lang="en-US" sz="1800" b="1" u="sng" dirty="0" smtClean="0">
                <a:solidFill>
                  <a:srgbClr val="FFFF00"/>
                </a:solidFill>
                <a:latin typeface="Arial" charset="0"/>
                <a:ea typeface="ＭＳ Ｐゴシック" charset="0"/>
                <a:cs typeface="ＭＳ Ｐゴシック" charset="0"/>
              </a:rPr>
              <a:t>sensitive sites</a:t>
            </a:r>
            <a:r>
              <a:rPr lang="en-US" sz="1800" b="1" dirty="0" smtClean="0">
                <a:solidFill>
                  <a:srgbClr val="FFFF00"/>
                </a:solidFill>
                <a:latin typeface="Arial" charset="0"/>
                <a:ea typeface="ＭＳ Ｐゴシック" charset="0"/>
                <a:cs typeface="ＭＳ Ｐゴシック" charset="0"/>
              </a:rPr>
              <a:t>”</a:t>
            </a:r>
            <a:br>
              <a:rPr lang="en-US" sz="1800" b="1" dirty="0" smtClean="0">
                <a:solidFill>
                  <a:srgbClr val="FFFF00"/>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human-conserved) </a:t>
            </a:r>
          </a:p>
        </p:txBody>
      </p:sp>
      <p:sp>
        <p:nvSpPr>
          <p:cNvPr id="2" name="Content Placeholder 1"/>
          <p:cNvSpPr>
            <a:spLocks noGrp="1"/>
          </p:cNvSpPr>
          <p:nvPr>
            <p:ph sz="half" idx="2"/>
          </p:nvPr>
        </p:nvSpPr>
        <p:spPr>
          <a:xfrm>
            <a:off x="3793067" y="1185435"/>
            <a:ext cx="5147725" cy="4638675"/>
          </a:xfrm>
        </p:spPr>
        <p:txBody>
          <a:bodyPr/>
          <a:lstStyle/>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2: </a:t>
            </a:r>
            <a:br>
              <a:rPr lang="en-US" sz="20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using </a:t>
            </a:r>
            <a:r>
              <a:rPr lang="en-US" sz="1800" b="1" dirty="0" err="1" smtClean="0">
                <a:solidFill>
                  <a:schemeClr val="bg1">
                    <a:lumMod val="50000"/>
                  </a:schemeClr>
                </a:solidFill>
                <a:latin typeface="Arial" charset="0"/>
                <a:ea typeface="ＭＳ Ｐゴシック" charset="0"/>
                <a:cs typeface="ＭＳ Ｐゴシック" charset="0"/>
              </a:rPr>
              <a:t>AlleleDB</a:t>
            </a:r>
            <a:r>
              <a:rPr lang="en-US" sz="1800" b="1" dirty="0" smtClean="0">
                <a:solidFill>
                  <a:schemeClr val="bg1">
                    <a:lumMod val="50000"/>
                  </a:schemeClr>
                </a:solidFill>
                <a:latin typeface="Arial" charset="0"/>
                <a:ea typeface="ＭＳ Ｐゴシック" charset="0"/>
                <a:cs typeface="ＭＳ Ｐゴシック" charset="0"/>
              </a:rPr>
              <a:t> </a:t>
            </a:r>
            <a:br>
              <a:rPr lang="en-US" sz="18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in </a:t>
            </a:r>
            <a:r>
              <a:rPr lang="en-US" sz="1800" b="1" dirty="0">
                <a:solidFill>
                  <a:schemeClr val="bg1">
                    <a:lumMod val="50000"/>
                  </a:schemeClr>
                </a:solidFill>
                <a:latin typeface="Arial" charset="0"/>
                <a:ea typeface="ＭＳ Ｐゴシック" charset="0"/>
                <a:cs typeface="ＭＳ Ｐゴシック" charset="0"/>
              </a:rPr>
              <a:t>terms of </a:t>
            </a:r>
            <a:r>
              <a:rPr lang="en-US" sz="1800" b="1" u="sng" dirty="0">
                <a:solidFill>
                  <a:srgbClr val="FFFF00"/>
                </a:solidFill>
                <a:latin typeface="Arial" charset="0"/>
                <a:ea typeface="ＭＳ Ｐゴシック" charset="0"/>
                <a:cs typeface="ＭＳ Ｐゴシック" charset="0"/>
              </a:rPr>
              <a:t>allelic elements</a:t>
            </a:r>
            <a:r>
              <a:rPr lang="en-US" sz="1800" b="1" dirty="0">
                <a:solidFill>
                  <a:srgbClr val="FFFF00"/>
                </a:solidFill>
                <a:latin typeface="Arial" charset="0"/>
                <a:ea typeface="ＭＳ Ｐゴシック" charset="0"/>
                <a:cs typeface="ＭＳ Ｐゴシック" charset="0"/>
              </a:rPr>
              <a:t> </a:t>
            </a:r>
          </a:p>
          <a:p>
            <a:pPr lvl="1"/>
            <a:r>
              <a:rPr lang="en-US" sz="1800" dirty="0">
                <a:solidFill>
                  <a:schemeClr val="bg1">
                    <a:lumMod val="50000"/>
                  </a:schemeClr>
                </a:solidFill>
                <a:latin typeface="Arial" charset="0"/>
                <a:ea typeface="ＭＳ Ｐゴシック" charset="0"/>
              </a:rPr>
              <a:t>Having observed difference in molecular activity in many </a:t>
            </a:r>
            <a:r>
              <a:rPr lang="en-US" sz="1800" dirty="0" smtClean="0">
                <a:solidFill>
                  <a:schemeClr val="bg1">
                    <a:lumMod val="50000"/>
                  </a:schemeClr>
                </a:solidFill>
                <a:latin typeface="Arial" charset="0"/>
                <a:ea typeface="ＭＳ Ｐゴシック" charset="0"/>
              </a:rPr>
              <a:t>contexts</a:t>
            </a:r>
          </a:p>
          <a:p>
            <a:pPr lvl="1"/>
            <a:r>
              <a:rPr lang="en-US" sz="1800" b="1" u="sng" dirty="0">
                <a:solidFill>
                  <a:schemeClr val="bg1">
                    <a:lumMod val="50000"/>
                  </a:schemeClr>
                </a:solidFill>
                <a:latin typeface="Arial" charset="0"/>
                <a:ea typeface="ＭＳ Ｐゴシック" charset="0"/>
                <a:cs typeface="ＭＳ Ｐゴシック" charset="0"/>
              </a:rPr>
              <a:t>Key technical Issue: </a:t>
            </a:r>
            <a:r>
              <a:rPr lang="en-US" sz="1800" b="1" u="sng" dirty="0" smtClean="0">
                <a:solidFill>
                  <a:schemeClr val="bg1">
                    <a:lumMod val="50000"/>
                  </a:schemeClr>
                </a:solidFill>
                <a:latin typeface="Arial" charset="0"/>
                <a:ea typeface="ＭＳ Ｐゴシック" charset="0"/>
                <a:cs typeface="ＭＳ Ｐゴシック" charset="0"/>
              </a:rPr>
              <a:t/>
            </a:r>
            <a:br>
              <a:rPr lang="en-US" sz="1800" b="1" u="sng" dirty="0" smtClean="0">
                <a:solidFill>
                  <a:schemeClr val="bg1">
                    <a:lumMod val="50000"/>
                  </a:schemeClr>
                </a:solidFill>
                <a:latin typeface="Arial" charset="0"/>
                <a:ea typeface="ＭＳ Ｐゴシック" charset="0"/>
                <a:cs typeface="ＭＳ Ｐゴシック" charset="0"/>
              </a:rPr>
            </a:br>
            <a:r>
              <a:rPr lang="en-US" sz="1800" b="1" u="sng" dirty="0" smtClean="0">
                <a:solidFill>
                  <a:schemeClr val="bg1">
                    <a:lumMod val="50000"/>
                  </a:schemeClr>
                </a:solidFill>
                <a:latin typeface="Arial" charset="0"/>
                <a:ea typeface="ＭＳ Ｐゴシック" charset="0"/>
                <a:cs typeface="ＭＳ Ｐゴシック" charset="0"/>
              </a:rPr>
              <a:t>Need </a:t>
            </a:r>
            <a:r>
              <a:rPr lang="en-US" sz="1800" b="1" u="sng" dirty="0">
                <a:solidFill>
                  <a:schemeClr val="bg1">
                    <a:lumMod val="50000"/>
                  </a:schemeClr>
                </a:solidFill>
                <a:latin typeface="Arial" charset="0"/>
                <a:ea typeface="ＭＳ Ｐゴシック" charset="0"/>
                <a:cs typeface="ＭＳ Ｐゴシック" charset="0"/>
              </a:rPr>
              <a:t>to build </a:t>
            </a:r>
            <a:r>
              <a:rPr lang="en-US" sz="1800" b="1" u="sng" dirty="0">
                <a:solidFill>
                  <a:srgbClr val="FFFF00"/>
                </a:solidFill>
                <a:latin typeface="Arial" charset="0"/>
                <a:ea typeface="ＭＳ Ｐゴシック" charset="0"/>
                <a:cs typeface="ＭＳ Ｐゴシック" charset="0"/>
              </a:rPr>
              <a:t>personal genomes</a:t>
            </a:r>
          </a:p>
          <a:p>
            <a:pPr lvl="2"/>
            <a:r>
              <a:rPr lang="en-US" sz="1400" dirty="0" smtClean="0">
                <a:solidFill>
                  <a:schemeClr val="bg1">
                    <a:lumMod val="50000"/>
                  </a:schemeClr>
                </a:solidFill>
                <a:latin typeface="Arial" charset="0"/>
                <a:ea typeface="ＭＳ Ｐゴシック" charset="0"/>
              </a:rPr>
              <a:t>Assessing their quality via read mapping</a:t>
            </a:r>
            <a:endParaRPr lang="en-US" sz="1400" dirty="0">
              <a:solidFill>
                <a:schemeClr val="bg1">
                  <a:lumMod val="50000"/>
                </a:schemeClr>
              </a:solidFill>
              <a:latin typeface="Arial" charset="0"/>
              <a:ea typeface="ＭＳ Ｐゴシック" charset="0"/>
            </a:endParaRPr>
          </a:p>
          <a:p>
            <a:r>
              <a:rPr lang="en-US" sz="2000" b="1" dirty="0">
                <a:solidFill>
                  <a:schemeClr val="bg1">
                    <a:lumMod val="50000"/>
                  </a:schemeClr>
                </a:solidFill>
                <a:latin typeface="Arial" charset="0"/>
                <a:ea typeface="ＭＳ Ｐゴシック" charset="0"/>
                <a:cs typeface="ＭＳ Ｐゴシック" charset="0"/>
              </a:rPr>
              <a:t>Putting it together </a:t>
            </a:r>
            <a:r>
              <a:rPr lang="en-US" sz="2000" b="1" dirty="0" smtClean="0">
                <a:solidFill>
                  <a:schemeClr val="bg1">
                    <a:lumMod val="50000"/>
                  </a:schemeClr>
                </a:solidFill>
                <a:latin typeface="Arial" charset="0"/>
                <a:ea typeface="ＭＳ Ｐゴシック" charset="0"/>
                <a:cs typeface="ＭＳ Ｐゴシック" charset="0"/>
              </a:rPr>
              <a:t>in workflows</a:t>
            </a:r>
            <a:endParaRPr lang="en-US" sz="2000" b="1" dirty="0">
              <a:solidFill>
                <a:schemeClr val="bg1">
                  <a:lumMod val="50000"/>
                </a:schemeClr>
              </a:solidFill>
              <a:latin typeface="Arial" charset="0"/>
              <a:ea typeface="ＭＳ Ｐゴシック" charset="0"/>
              <a:cs typeface="ＭＳ Ｐゴシック" charset="0"/>
            </a:endParaRPr>
          </a:p>
          <a:p>
            <a:pPr lvl="1"/>
            <a:r>
              <a:rPr lang="en-US" sz="1800" b="1" u="sng" dirty="0" smtClean="0">
                <a:solidFill>
                  <a:srgbClr val="FFFF00"/>
                </a:solidFill>
                <a:latin typeface="Arial" charset="0"/>
                <a:ea typeface="ＭＳ Ｐゴシック" charset="0"/>
                <a:cs typeface="ＭＳ Ｐゴシック" charset="0"/>
              </a:rPr>
              <a:t>Integrating evidence</a:t>
            </a: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t>
            </a:r>
            <a:r>
              <a:rPr lang="en-US" sz="1800" b="1" dirty="0" smtClean="0">
                <a:solidFill>
                  <a:schemeClr val="bg1">
                    <a:lumMod val="50000"/>
                  </a:schemeClr>
                </a:solidFill>
                <a:latin typeface="Arial" charset="0"/>
                <a:ea typeface="ＭＳ Ｐゴシック" charset="0"/>
                <a:cs typeface="ＭＳ Ｐゴシック" charset="0"/>
              </a:rPr>
              <a:t>variants with </a:t>
            </a:r>
            <a:r>
              <a:rPr lang="en-US" sz="1800" b="1" dirty="0" err="1" smtClean="0">
                <a:solidFill>
                  <a:schemeClr val="bg1">
                    <a:lumMod val="50000"/>
                  </a:schemeClr>
                </a:solidFill>
                <a:latin typeface="Arial" charset="0"/>
                <a:ea typeface="ＭＳ Ｐゴシック" charset="0"/>
                <a:cs typeface="ＭＳ Ｐゴシック" charset="0"/>
              </a:rPr>
              <a:t>FunSeq</a:t>
            </a:r>
            <a:endParaRPr lang="en-US" sz="1800" b="1" dirty="0">
              <a:solidFill>
                <a:schemeClr val="bg1">
                  <a:lumMod val="50000"/>
                </a:schemeClr>
              </a:solidFill>
              <a:latin typeface="Arial" charset="0"/>
              <a:ea typeface="ＭＳ Ｐゴシック" charset="0"/>
              <a:cs typeface="ＭＳ Ｐゴシック" charset="0"/>
            </a:endParaRPr>
          </a:p>
          <a:p>
            <a:pPr lvl="2"/>
            <a:r>
              <a:rPr lang="en-US" sz="1400" dirty="0">
                <a:solidFill>
                  <a:schemeClr val="bg1">
                    <a:lumMod val="50000"/>
                  </a:schemeClr>
                </a:solidFill>
                <a:latin typeface="Arial" charset="0"/>
                <a:ea typeface="ＭＳ Ｐゴシック" charset="0"/>
              </a:rPr>
              <a:t>Systematically weighting all the features</a:t>
            </a:r>
          </a:p>
          <a:p>
            <a:pPr lvl="2"/>
            <a:r>
              <a:rPr lang="en-US" sz="1400" dirty="0">
                <a:solidFill>
                  <a:schemeClr val="bg1">
                    <a:lumMod val="50000"/>
                  </a:schemeClr>
                </a:solidFill>
                <a:latin typeface="Arial" charset="0"/>
                <a:ea typeface="ＭＳ Ｐゴシック" charset="0"/>
              </a:rPr>
              <a:t>suggesting non-coding drivers</a:t>
            </a:r>
          </a:p>
          <a:p>
            <a:pPr lvl="2"/>
            <a:r>
              <a:rPr lang="en-US" sz="1400" dirty="0" err="1">
                <a:solidFill>
                  <a:schemeClr val="bg1">
                    <a:lumMod val="50000"/>
                  </a:schemeClr>
                </a:solidFill>
                <a:latin typeface="Arial" charset="0"/>
                <a:ea typeface="ＭＳ Ｐゴシック" charset="0"/>
              </a:rPr>
              <a:t>Prioritzing</a:t>
            </a:r>
            <a:r>
              <a:rPr lang="en-US" sz="1400" dirty="0">
                <a:solidFill>
                  <a:schemeClr val="bg1">
                    <a:lumMod val="50000"/>
                  </a:schemeClr>
                </a:solidFill>
                <a:latin typeface="Arial" charset="0"/>
                <a:ea typeface="ＭＳ Ｐゴシック" charset="0"/>
              </a:rPr>
              <a:t> rare </a:t>
            </a:r>
            <a:r>
              <a:rPr lang="en-US" sz="1400" dirty="0" err="1">
                <a:solidFill>
                  <a:schemeClr val="bg1">
                    <a:lumMod val="50000"/>
                  </a:schemeClr>
                </a:solidFill>
                <a:latin typeface="Arial" charset="0"/>
                <a:ea typeface="ＭＳ Ｐゴシック" charset="0"/>
              </a:rPr>
              <a:t>germline</a:t>
            </a:r>
            <a:r>
              <a:rPr lang="en-US" sz="1400" dirty="0">
                <a:solidFill>
                  <a:schemeClr val="bg1">
                    <a:lumMod val="50000"/>
                  </a:schemeClr>
                </a:solidFill>
                <a:latin typeface="Arial" charset="0"/>
                <a:ea typeface="ＭＳ Ｐゴシック" charset="0"/>
              </a:rPr>
              <a:t> variants</a:t>
            </a:r>
          </a:p>
          <a:p>
            <a:pPr lvl="1"/>
            <a:r>
              <a:rPr lang="en-US" sz="1800" b="1" dirty="0">
                <a:solidFill>
                  <a:schemeClr val="bg1">
                    <a:lumMod val="50000"/>
                  </a:schemeClr>
                </a:solidFill>
                <a:latin typeface="Arial" charset="0"/>
                <a:ea typeface="ＭＳ Ｐゴシック" charset="0"/>
                <a:cs typeface="ＭＳ Ｐゴシック" charset="0"/>
              </a:rPr>
              <a:t>Using Larva to do</a:t>
            </a:r>
            <a:r>
              <a:rPr lang="en-US" sz="1800" b="1" u="sng" dirty="0">
                <a:solidFill>
                  <a:schemeClr val="bg1">
                    <a:lumMod val="50000"/>
                  </a:schemeClr>
                </a:solidFill>
                <a:latin typeface="Arial" charset="0"/>
                <a:ea typeface="ＭＳ Ｐゴシック" charset="0"/>
                <a:cs typeface="ＭＳ Ｐゴシック" charset="0"/>
              </a:rPr>
              <a:t> </a:t>
            </a:r>
            <a:r>
              <a:rPr lang="en-US" sz="1800" b="1" u="sng" dirty="0">
                <a:solidFill>
                  <a:srgbClr val="FFFF00"/>
                </a:solidFill>
                <a:latin typeface="Arial" charset="0"/>
                <a:ea typeface="ＭＳ Ｐゴシック" charset="0"/>
                <a:cs typeface="ＭＳ Ｐゴシック" charset="0"/>
              </a:rPr>
              <a:t>burden testing</a:t>
            </a:r>
            <a:r>
              <a:rPr lang="en-US" sz="1800" b="1" u="sng" dirty="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annotation</a:t>
            </a:r>
          </a:p>
          <a:p>
            <a:pPr lvl="2"/>
            <a:r>
              <a:rPr lang="en-US" sz="1400" dirty="0">
                <a:solidFill>
                  <a:schemeClr val="bg1">
                    <a:lumMod val="50000"/>
                  </a:schemeClr>
                </a:solidFill>
                <a:latin typeface="Arial" charset="0"/>
                <a:ea typeface="ＭＳ Ｐゴシック" charset="0"/>
              </a:rPr>
              <a:t>Need to correct for </a:t>
            </a:r>
            <a:r>
              <a:rPr lang="en-US" sz="1400" dirty="0" smtClean="0">
                <a:solidFill>
                  <a:schemeClr val="bg1">
                    <a:lumMod val="50000"/>
                  </a:schemeClr>
                </a:solidFill>
                <a:latin typeface="Arial" charset="0"/>
                <a:ea typeface="ＭＳ Ｐゴシック" charset="0"/>
              </a:rPr>
              <a:t>over-dispersion </a:t>
            </a:r>
            <a:r>
              <a:rPr lang="en-US" sz="1400" dirty="0">
                <a:solidFill>
                  <a:schemeClr val="bg1">
                    <a:lumMod val="50000"/>
                  </a:schemeClr>
                </a:solidFill>
                <a:latin typeface="Arial" charset="0"/>
                <a:ea typeface="ＭＳ Ｐゴシック" charset="0"/>
              </a:rPr>
              <a:t>in </a:t>
            </a:r>
            <a:r>
              <a:rPr lang="en-US" sz="1400" dirty="0" err="1">
                <a:solidFill>
                  <a:schemeClr val="bg1">
                    <a:lumMod val="50000"/>
                  </a:schemeClr>
                </a:solidFill>
                <a:latin typeface="Arial" charset="0"/>
                <a:ea typeface="ＭＳ Ｐゴシック" charset="0"/>
              </a:rPr>
              <a:t>bionomial</a:t>
            </a:r>
            <a:r>
              <a:rPr lang="en-US" sz="1400" dirty="0">
                <a:solidFill>
                  <a:schemeClr val="bg1">
                    <a:lumMod val="50000"/>
                  </a:schemeClr>
                </a:solidFill>
                <a:latin typeface="Arial" charset="0"/>
                <a:ea typeface="ＭＳ Ｐゴシック" charset="0"/>
              </a:rPr>
              <a:t> </a:t>
            </a:r>
          </a:p>
          <a:p>
            <a:pPr lvl="2"/>
            <a:r>
              <a:rPr lang="en-US" sz="1400" dirty="0" smtClean="0">
                <a:solidFill>
                  <a:schemeClr val="bg1">
                    <a:lumMod val="50000"/>
                  </a:schemeClr>
                </a:solidFill>
                <a:latin typeface="Arial" charset="0"/>
                <a:ea typeface="ＭＳ Ｐゴシック" charset="0"/>
              </a:rPr>
              <a:t>Parameterized </a:t>
            </a:r>
            <a:r>
              <a:rPr lang="en-US" sz="1400" dirty="0">
                <a:solidFill>
                  <a:schemeClr val="bg1">
                    <a:lumMod val="50000"/>
                  </a:schemeClr>
                </a:solidFill>
                <a:latin typeface="Arial" charset="0"/>
                <a:ea typeface="ＭＳ Ｐゴシック" charset="0"/>
              </a:rPr>
              <a:t>according to replication timing </a:t>
            </a:r>
          </a:p>
          <a:p>
            <a:pPr marL="0" indent="0">
              <a:buNone/>
            </a:pPr>
            <a:endParaRPr lang="en-US" dirty="0">
              <a:solidFill>
                <a:schemeClr val="bg1">
                  <a:lumMod val="50000"/>
                </a:schemeClr>
              </a:solidFill>
            </a:endParaRPr>
          </a:p>
        </p:txBody>
      </p:sp>
    </p:spTree>
    <p:custDataLst>
      <p:tags r:id="rId2"/>
    </p:custDataLst>
    <p:extLst>
      <p:ext uri="{BB962C8B-B14F-4D97-AF65-F5344CB8AC3E}">
        <p14:creationId xmlns:p14="http://schemas.microsoft.com/office/powerpoint/2010/main" val="3012182599"/>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5982"/>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3409"/>
            <a:ext cx="7886700" cy="808653"/>
          </a:xfrm>
        </p:spPr>
        <p:txBody>
          <a:bodyPr>
            <a:normAutofit/>
          </a:bodyPr>
          <a:lstStyle/>
          <a:p>
            <a:r>
              <a:rPr lang="en-US" sz="3200" dirty="0" smtClean="0">
                <a:latin typeface="Arial" panose="020B0604020202020204" pitchFamily="34" charset="0"/>
                <a:cs typeface="Arial" panose="020B0604020202020204" pitchFamily="34" charset="0"/>
              </a:rPr>
              <a:t>How to build a personal genome</a:t>
            </a:r>
            <a:endParaRPr lang="en-US" sz="3200" dirty="0">
              <a:latin typeface="Arial" panose="020B0604020202020204" pitchFamily="34" charset="0"/>
              <a:cs typeface="Arial" panose="020B0604020202020204" pitchFamily="34" charset="0"/>
            </a:endParaRPr>
          </a:p>
        </p:txBody>
      </p:sp>
      <p:sp>
        <p:nvSpPr>
          <p:cNvPr id="18" name="TextBox 17"/>
          <p:cNvSpPr txBox="1"/>
          <p:nvPr/>
        </p:nvSpPr>
        <p:spPr>
          <a:xfrm>
            <a:off x="4920587" y="6334680"/>
            <a:ext cx="3913489" cy="369332"/>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Arial" panose="020B0604020202020204" pitchFamily="34" charset="0"/>
                <a:ea typeface="+mn-ea"/>
                <a:cs typeface="Arial" panose="020B0604020202020204" pitchFamily="34" charset="0"/>
              </a:rPr>
              <a:t>Rozowsky </a:t>
            </a:r>
            <a:r>
              <a:rPr lang="en-US" i="1" dirty="0">
                <a:solidFill>
                  <a:prstClr val="black"/>
                </a:solidFill>
                <a:latin typeface="Arial" panose="020B0604020202020204" pitchFamily="34" charset="0"/>
                <a:ea typeface="+mn-ea"/>
                <a:cs typeface="Arial" panose="020B0604020202020204" pitchFamily="34" charset="0"/>
              </a:rPr>
              <a:t>et al.</a:t>
            </a:r>
            <a:r>
              <a:rPr lang="en-US" dirty="0">
                <a:solidFill>
                  <a:prstClr val="black"/>
                </a:solidFill>
                <a:latin typeface="Arial" panose="020B0604020202020204" pitchFamily="34" charset="0"/>
                <a:ea typeface="+mn-ea"/>
                <a:cs typeface="Arial" panose="020B0604020202020204" pitchFamily="34" charset="0"/>
              </a:rPr>
              <a:t> </a:t>
            </a:r>
            <a:r>
              <a:rPr lang="en-US" i="1" dirty="0" err="1">
                <a:solidFill>
                  <a:prstClr val="black"/>
                </a:solidFill>
                <a:latin typeface="Arial" panose="020B0604020202020204" pitchFamily="34" charset="0"/>
                <a:ea typeface="+mn-ea"/>
                <a:cs typeface="Arial" panose="020B0604020202020204" pitchFamily="34" charset="0"/>
              </a:rPr>
              <a:t>Mol</a:t>
            </a:r>
            <a:r>
              <a:rPr lang="en-US" i="1" dirty="0">
                <a:solidFill>
                  <a:prstClr val="black"/>
                </a:solidFill>
                <a:latin typeface="Arial" panose="020B0604020202020204" pitchFamily="34" charset="0"/>
                <a:ea typeface="+mn-ea"/>
                <a:cs typeface="Arial" panose="020B0604020202020204" pitchFamily="34" charset="0"/>
              </a:rPr>
              <a:t> </a:t>
            </a:r>
            <a:r>
              <a:rPr lang="en-US" i="1" dirty="0" err="1">
                <a:solidFill>
                  <a:prstClr val="black"/>
                </a:solidFill>
                <a:latin typeface="Arial" panose="020B0604020202020204" pitchFamily="34" charset="0"/>
                <a:ea typeface="+mn-ea"/>
                <a:cs typeface="Arial" panose="020B0604020202020204" pitchFamily="34" charset="0"/>
              </a:rPr>
              <a:t>Syst</a:t>
            </a:r>
            <a:r>
              <a:rPr lang="en-US" i="1" dirty="0">
                <a:solidFill>
                  <a:prstClr val="black"/>
                </a:solidFill>
                <a:latin typeface="Arial" panose="020B0604020202020204" pitchFamily="34" charset="0"/>
                <a:ea typeface="+mn-ea"/>
                <a:cs typeface="Arial" panose="020B0604020202020204" pitchFamily="34" charset="0"/>
              </a:rPr>
              <a:t> </a:t>
            </a:r>
            <a:r>
              <a:rPr lang="en-US" i="1" dirty="0" err="1">
                <a:solidFill>
                  <a:prstClr val="black"/>
                </a:solidFill>
                <a:latin typeface="Arial" panose="020B0604020202020204" pitchFamily="34" charset="0"/>
                <a:ea typeface="+mn-ea"/>
                <a:cs typeface="Arial" panose="020B0604020202020204" pitchFamily="34" charset="0"/>
              </a:rPr>
              <a:t>Biol</a:t>
            </a:r>
            <a:r>
              <a:rPr lang="en-US" i="1" dirty="0">
                <a:solidFill>
                  <a:prstClr val="black"/>
                </a:solidFill>
                <a:latin typeface="Arial" panose="020B0604020202020204" pitchFamily="34" charset="0"/>
                <a:ea typeface="+mn-ea"/>
                <a:cs typeface="Arial" panose="020B0604020202020204" pitchFamily="34" charset="0"/>
              </a:rPr>
              <a:t> </a:t>
            </a:r>
            <a:r>
              <a:rPr lang="en-US" dirty="0">
                <a:solidFill>
                  <a:prstClr val="black"/>
                </a:solidFill>
                <a:latin typeface="Arial" panose="020B0604020202020204" pitchFamily="34" charset="0"/>
                <a:ea typeface="+mn-ea"/>
                <a:cs typeface="Arial" panose="020B0604020202020204" pitchFamily="34" charset="0"/>
              </a:rPr>
              <a:t>(2011)</a:t>
            </a:r>
          </a:p>
        </p:txBody>
      </p:sp>
      <p:sp>
        <p:nvSpPr>
          <p:cNvPr id="4" name="TextBox 3"/>
          <p:cNvSpPr txBox="1"/>
          <p:nvPr/>
        </p:nvSpPr>
        <p:spPr>
          <a:xfrm>
            <a:off x="7026595" y="2244865"/>
            <a:ext cx="1807481" cy="369332"/>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ea typeface="+mn-ea"/>
                <a:cs typeface="+mn-cs"/>
              </a:rPr>
              <a:t>(</a:t>
            </a:r>
            <a:r>
              <a:rPr lang="en-US" dirty="0" err="1">
                <a:solidFill>
                  <a:prstClr val="black"/>
                </a:solidFill>
                <a:latin typeface="Calibri"/>
                <a:ea typeface="+mn-ea"/>
                <a:cs typeface="+mn-cs"/>
              </a:rPr>
              <a:t>fasta</a:t>
            </a:r>
            <a:r>
              <a:rPr lang="en-US" dirty="0">
                <a:solidFill>
                  <a:prstClr val="black"/>
                </a:solidFill>
                <a:latin typeface="Calibri"/>
                <a:ea typeface="+mn-ea"/>
                <a:cs typeface="+mn-cs"/>
              </a:rPr>
              <a:t>; reference)</a:t>
            </a:r>
          </a:p>
        </p:txBody>
      </p:sp>
      <p:sp>
        <p:nvSpPr>
          <p:cNvPr id="19" name="TextBox 18"/>
          <p:cNvSpPr txBox="1"/>
          <p:nvPr/>
        </p:nvSpPr>
        <p:spPr>
          <a:xfrm>
            <a:off x="7026595" y="2763505"/>
            <a:ext cx="2162859" cy="646331"/>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ea typeface="+mn-ea"/>
                <a:cs typeface="+mn-cs"/>
              </a:rPr>
              <a:t>(</a:t>
            </a:r>
            <a:r>
              <a:rPr lang="en-US" dirty="0" err="1">
                <a:solidFill>
                  <a:prstClr val="black"/>
                </a:solidFill>
                <a:latin typeface="Calibri"/>
                <a:ea typeface="+mn-ea"/>
                <a:cs typeface="+mn-cs"/>
              </a:rPr>
              <a:t>vcf</a:t>
            </a:r>
            <a:r>
              <a:rPr lang="en-US" dirty="0">
                <a:solidFill>
                  <a:prstClr val="black"/>
                </a:solidFill>
                <a:latin typeface="Calibri"/>
                <a:ea typeface="+mn-ea"/>
                <a:cs typeface="+mn-cs"/>
              </a:rPr>
              <a:t>, variants</a:t>
            </a:r>
            <a:br>
              <a:rPr lang="en-US" dirty="0">
                <a:solidFill>
                  <a:prstClr val="black"/>
                </a:solidFill>
                <a:latin typeface="Calibri"/>
                <a:ea typeface="+mn-ea"/>
                <a:cs typeface="+mn-cs"/>
              </a:rPr>
            </a:br>
            <a:r>
              <a:rPr lang="en-US" dirty="0">
                <a:solidFill>
                  <a:prstClr val="black"/>
                </a:solidFill>
                <a:latin typeface="Calibri"/>
                <a:ea typeface="+mn-ea"/>
                <a:cs typeface="+mn-cs"/>
              </a:rPr>
              <a:t>phased or </a:t>
            </a:r>
            <a:r>
              <a:rPr lang="en-US" dirty="0" err="1">
                <a:solidFill>
                  <a:prstClr val="black"/>
                </a:solidFill>
                <a:latin typeface="Calibri"/>
                <a:ea typeface="+mn-ea"/>
                <a:cs typeface="+mn-cs"/>
              </a:rPr>
              <a:t>unphased</a:t>
            </a:r>
            <a:r>
              <a:rPr lang="en-US" dirty="0">
                <a:solidFill>
                  <a:prstClr val="black"/>
                </a:solidFill>
                <a:latin typeface="Calibri"/>
                <a:ea typeface="+mn-ea"/>
                <a:cs typeface="+mn-cs"/>
              </a:rPr>
              <a:t>)</a:t>
            </a:r>
          </a:p>
        </p:txBody>
      </p:sp>
      <p:sp>
        <p:nvSpPr>
          <p:cNvPr id="20" name="TextBox 19"/>
          <p:cNvSpPr txBox="1"/>
          <p:nvPr/>
        </p:nvSpPr>
        <p:spPr>
          <a:xfrm>
            <a:off x="7026594" y="3942480"/>
            <a:ext cx="1596937" cy="646331"/>
          </a:xfrm>
          <a:prstGeom prst="rect">
            <a:avLst/>
          </a:prstGeom>
          <a:noFill/>
        </p:spPr>
        <p:txBody>
          <a:bodyPr wrap="none" rtlCol="0">
            <a:spAutoFit/>
          </a:bodyPr>
          <a:lstStyle/>
          <a:p>
            <a:pPr defTabSz="914400" fontAlgn="auto">
              <a:spcBef>
                <a:spcPts val="0"/>
              </a:spcBef>
              <a:spcAft>
                <a:spcPts val="0"/>
              </a:spcAft>
            </a:pPr>
            <a:r>
              <a:rPr lang="en-US" dirty="0">
                <a:solidFill>
                  <a:prstClr val="black"/>
                </a:solidFill>
                <a:latin typeface="Calibri"/>
                <a:ea typeface="+mn-ea"/>
                <a:cs typeface="+mn-cs"/>
              </a:rPr>
              <a:t>(</a:t>
            </a:r>
            <a:r>
              <a:rPr lang="en-US" dirty="0" err="1">
                <a:solidFill>
                  <a:prstClr val="black"/>
                </a:solidFill>
                <a:latin typeface="Calibri"/>
                <a:ea typeface="+mn-ea"/>
                <a:cs typeface="+mn-cs"/>
              </a:rPr>
              <a:t>fasta</a:t>
            </a:r>
            <a:r>
              <a:rPr lang="en-US" dirty="0">
                <a:solidFill>
                  <a:prstClr val="black"/>
                </a:solidFill>
                <a:latin typeface="Calibri"/>
                <a:ea typeface="+mn-ea"/>
                <a:cs typeface="+mn-cs"/>
              </a:rPr>
              <a:t>; for each </a:t>
            </a:r>
            <a:br>
              <a:rPr lang="en-US" dirty="0">
                <a:solidFill>
                  <a:prstClr val="black"/>
                </a:solidFill>
                <a:latin typeface="Calibri"/>
                <a:ea typeface="+mn-ea"/>
                <a:cs typeface="+mn-cs"/>
              </a:rPr>
            </a:br>
            <a:r>
              <a:rPr lang="en-US" dirty="0">
                <a:solidFill>
                  <a:prstClr val="black"/>
                </a:solidFill>
                <a:latin typeface="Calibri"/>
                <a:ea typeface="+mn-ea"/>
                <a:cs typeface="+mn-cs"/>
              </a:rPr>
              <a:t>haplotype)</a:t>
            </a:r>
          </a:p>
        </p:txBody>
      </p:sp>
      <p:sp>
        <p:nvSpPr>
          <p:cNvPr id="22" name="Plus 21"/>
          <p:cNvSpPr/>
          <p:nvPr/>
        </p:nvSpPr>
        <p:spPr>
          <a:xfrm>
            <a:off x="7710725" y="2562046"/>
            <a:ext cx="197677" cy="307724"/>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sp>
        <p:nvSpPr>
          <p:cNvPr id="25" name="Down Arrow 24"/>
          <p:cNvSpPr/>
          <p:nvPr/>
        </p:nvSpPr>
        <p:spPr>
          <a:xfrm>
            <a:off x="7752395" y="3549835"/>
            <a:ext cx="158871" cy="34332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4" y="1899578"/>
            <a:ext cx="6960979" cy="2817540"/>
          </a:xfrm>
          <a:prstGeom prst="rect">
            <a:avLst/>
          </a:prstGeom>
        </p:spPr>
      </p:pic>
      <p:sp>
        <p:nvSpPr>
          <p:cNvPr id="11" name="Rectangle 10"/>
          <p:cNvSpPr/>
          <p:nvPr/>
        </p:nvSpPr>
        <p:spPr>
          <a:xfrm>
            <a:off x="177127" y="6334680"/>
            <a:ext cx="2686966" cy="369332"/>
          </a:xfrm>
          <a:prstGeom prst="rect">
            <a:avLst/>
          </a:prstGeom>
        </p:spPr>
        <p:txBody>
          <a:bodyPr wrap="none">
            <a:spAutoFit/>
          </a:bodyPr>
          <a:lstStyle/>
          <a:p>
            <a:pPr defTabSz="914400" fontAlgn="auto">
              <a:spcBef>
                <a:spcPts val="0"/>
              </a:spcBef>
              <a:spcAft>
                <a:spcPts val="0"/>
              </a:spcAft>
            </a:pPr>
            <a:r>
              <a:rPr lang="en-US">
                <a:solidFill>
                  <a:prstClr val="black"/>
                </a:solidFill>
                <a:latin typeface="Arial" panose="020B0604020202020204" pitchFamily="34" charset="0"/>
                <a:ea typeface="+mn-ea"/>
                <a:cs typeface="Arial" panose="020B0604020202020204" pitchFamily="34" charset="0"/>
              </a:rPr>
              <a:t>alleleseq.gersteinlab.org</a:t>
            </a:r>
            <a:endParaRPr lang="en-US"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9123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the personal genome (PG) should be the platform for functional genomics</a:t>
            </a:r>
            <a:endParaRPr lang="en-US" dirty="0"/>
          </a:p>
        </p:txBody>
      </p:sp>
      <p:sp>
        <p:nvSpPr>
          <p:cNvPr id="3" name="Content Placeholder 2"/>
          <p:cNvSpPr>
            <a:spLocks noGrp="1"/>
          </p:cNvSpPr>
          <p:nvPr>
            <p:ph idx="1"/>
          </p:nvPr>
        </p:nvSpPr>
        <p:spPr>
          <a:xfrm>
            <a:off x="685800" y="1744138"/>
            <a:ext cx="7772400" cy="4638675"/>
          </a:xfrm>
        </p:spPr>
        <p:txBody>
          <a:bodyPr>
            <a:noAutofit/>
          </a:bodyPr>
          <a:lstStyle/>
          <a:p>
            <a:pPr marL="514350" indent="-514350">
              <a:buFont typeface="+mj-lt"/>
              <a:buAutoNum type="arabicPeriod"/>
            </a:pPr>
            <a:r>
              <a:rPr lang="en-US" sz="2400" b="1" dirty="0" smtClean="0"/>
              <a:t>Diploid</a:t>
            </a:r>
            <a:br>
              <a:rPr lang="en-US" sz="2400" b="1" dirty="0" smtClean="0"/>
            </a:br>
            <a:r>
              <a:rPr lang="en-US" sz="2400" dirty="0" smtClean="0"/>
              <a:t>--Ability </a:t>
            </a:r>
            <a:r>
              <a:rPr lang="en-US" sz="2400" dirty="0"/>
              <a:t>to incorporate private variants of any </a:t>
            </a:r>
            <a:r>
              <a:rPr lang="en-US" sz="2400" dirty="0" smtClean="0"/>
              <a:t>size</a:t>
            </a:r>
            <a:br>
              <a:rPr lang="en-US" sz="2400" dirty="0" smtClean="0"/>
            </a:br>
            <a:r>
              <a:rPr lang="en-US" sz="2400" dirty="0" smtClean="0"/>
              <a:t>--exhibit </a:t>
            </a:r>
            <a:r>
              <a:rPr lang="en-US" sz="2400" dirty="0"/>
              <a:t>phase </a:t>
            </a:r>
            <a:r>
              <a:rPr lang="en-US" sz="2400" dirty="0" smtClean="0"/>
              <a:t>information</a:t>
            </a:r>
          </a:p>
          <a:p>
            <a:pPr marL="514350" indent="-514350">
              <a:buFont typeface="+mj-lt"/>
              <a:buAutoNum type="arabicPeriod"/>
            </a:pPr>
            <a:r>
              <a:rPr lang="en-US" sz="2400" b="1" dirty="0"/>
              <a:t>Scale easily with more samples </a:t>
            </a:r>
            <a:r>
              <a:rPr lang="en-US" sz="2400" b="1" dirty="0" smtClean="0"/>
              <a:t>(v graph genome) and </a:t>
            </a:r>
            <a:r>
              <a:rPr lang="en-US" sz="2400" b="1" dirty="0"/>
              <a:t>improving sequencing technologies: longer reads </a:t>
            </a:r>
            <a:r>
              <a:rPr lang="en-US" sz="2400" b="1" dirty="0" smtClean="0"/>
              <a:t>and more accurate </a:t>
            </a:r>
            <a:r>
              <a:rPr lang="en-US" sz="2400" b="1" dirty="0"/>
              <a:t>phase </a:t>
            </a:r>
            <a:r>
              <a:rPr lang="en-US" sz="2400" b="1" dirty="0" smtClean="0"/>
              <a:t>information</a:t>
            </a:r>
            <a:endParaRPr lang="en-US" sz="2400" dirty="0" smtClean="0"/>
          </a:p>
          <a:p>
            <a:pPr marL="514350" indent="-514350">
              <a:buFont typeface="+mj-lt"/>
              <a:buAutoNum type="arabicPeriod"/>
            </a:pPr>
            <a:r>
              <a:rPr lang="en-US" sz="2400" b="1" dirty="0" smtClean="0"/>
              <a:t>Very useful in functional genomic assay analyses</a:t>
            </a:r>
            <a:r>
              <a:rPr lang="en-US" sz="2400" dirty="0" smtClean="0"/>
              <a:t/>
            </a:r>
            <a:br>
              <a:rPr lang="en-US" sz="2400" dirty="0" smtClean="0"/>
            </a:br>
            <a:r>
              <a:rPr lang="en-US" sz="2400" dirty="0" smtClean="0"/>
              <a:t>a) read alignment</a:t>
            </a:r>
            <a:br>
              <a:rPr lang="en-US" sz="2400" dirty="0" smtClean="0"/>
            </a:br>
            <a:r>
              <a:rPr lang="en-US" sz="2400" dirty="0" smtClean="0"/>
              <a:t>b) RNA-</a:t>
            </a:r>
            <a:r>
              <a:rPr lang="en-US" sz="2400" dirty="0" err="1" smtClean="0"/>
              <a:t>seq</a:t>
            </a:r>
            <a:r>
              <a:rPr lang="en-US" sz="2400" dirty="0" smtClean="0"/>
              <a:t> quantification</a:t>
            </a:r>
            <a:br>
              <a:rPr lang="en-US" sz="2400" dirty="0" smtClean="0"/>
            </a:br>
            <a:r>
              <a:rPr lang="en-US" sz="2400" dirty="0" smtClean="0"/>
              <a:t>c) allele-specific analyses</a:t>
            </a:r>
            <a:br>
              <a:rPr lang="en-US" sz="2400" dirty="0" smtClean="0"/>
            </a:br>
            <a:endParaRPr lang="en-US" sz="2400" dirty="0"/>
          </a:p>
        </p:txBody>
      </p:sp>
    </p:spTree>
    <p:extLst>
      <p:ext uri="{BB962C8B-B14F-4D97-AF65-F5344CB8AC3E}">
        <p14:creationId xmlns:p14="http://schemas.microsoft.com/office/powerpoint/2010/main" val="10107813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construction considerations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1. </a:t>
            </a:r>
            <a:r>
              <a:rPr lang="en-US" b="1" dirty="0" smtClean="0"/>
              <a:t>Choice </a:t>
            </a:r>
            <a:r>
              <a:rPr lang="en-US" b="1" dirty="0"/>
              <a:t>of call set(s) </a:t>
            </a:r>
            <a:endParaRPr lang="en-US" b="1" dirty="0" smtClean="0"/>
          </a:p>
          <a:p>
            <a:pPr marL="0" indent="0">
              <a:buNone/>
            </a:pPr>
            <a:r>
              <a:rPr lang="en-US" dirty="0" smtClean="0"/>
              <a:t>-- e.g</a:t>
            </a:r>
            <a:r>
              <a:rPr lang="en-US" dirty="0"/>
              <a:t>. different versions of 1000GP call </a:t>
            </a:r>
            <a:r>
              <a:rPr lang="en-US" dirty="0" smtClean="0"/>
              <a:t>sets</a:t>
            </a:r>
          </a:p>
          <a:p>
            <a:pPr marL="0" indent="0">
              <a:buNone/>
            </a:pPr>
            <a:r>
              <a:rPr lang="en-US" dirty="0" smtClean="0"/>
              <a:t>2. </a:t>
            </a:r>
            <a:r>
              <a:rPr lang="en-US" b="1" dirty="0"/>
              <a:t>Choice of variants </a:t>
            </a:r>
          </a:p>
          <a:p>
            <a:pPr marL="0" indent="0">
              <a:buNone/>
            </a:pPr>
            <a:r>
              <a:rPr lang="en-US" dirty="0"/>
              <a:t>-- e.g. SVs or </a:t>
            </a:r>
            <a:r>
              <a:rPr lang="en-US" dirty="0" err="1"/>
              <a:t>indels</a:t>
            </a:r>
            <a:r>
              <a:rPr lang="en-US" dirty="0"/>
              <a:t> or SNVs </a:t>
            </a:r>
            <a:r>
              <a:rPr lang="en-US" dirty="0" smtClean="0"/>
              <a:t>only</a:t>
            </a:r>
          </a:p>
          <a:p>
            <a:pPr marL="0" indent="0">
              <a:buNone/>
            </a:pPr>
            <a:r>
              <a:rPr lang="en-US" dirty="0" smtClean="0"/>
              <a:t>3.</a:t>
            </a:r>
            <a:r>
              <a:rPr lang="en-US" b="1" dirty="0" smtClean="0"/>
              <a:t> Choice </a:t>
            </a:r>
            <a:r>
              <a:rPr lang="en-US" b="1" dirty="0"/>
              <a:t>of reference </a:t>
            </a:r>
          </a:p>
          <a:p>
            <a:pPr marL="0" indent="0">
              <a:buNone/>
            </a:pPr>
            <a:r>
              <a:rPr lang="en-US" dirty="0"/>
              <a:t>-- choose the </a:t>
            </a:r>
            <a:r>
              <a:rPr lang="en-US" dirty="0" smtClean="0"/>
              <a:t>reference genome in which the call set is derived from</a:t>
            </a:r>
          </a:p>
          <a:p>
            <a:pPr marL="0" indent="0">
              <a:buNone/>
            </a:pPr>
            <a:r>
              <a:rPr lang="en-US" dirty="0" smtClean="0"/>
              <a:t>4. </a:t>
            </a:r>
            <a:r>
              <a:rPr lang="en-US" b="1" dirty="0" smtClean="0"/>
              <a:t>Assessment of call set quality</a:t>
            </a:r>
          </a:p>
          <a:p>
            <a:pPr marL="0" indent="0">
              <a:buNone/>
            </a:pPr>
            <a:r>
              <a:rPr lang="en-US" dirty="0" smtClean="0"/>
              <a:t>-- e.g. analysis of </a:t>
            </a:r>
            <a:r>
              <a:rPr lang="en-US" dirty="0"/>
              <a:t>Mendelian </a:t>
            </a:r>
            <a:r>
              <a:rPr lang="en-US" dirty="0" smtClean="0"/>
              <a:t>inconsistency in family data</a:t>
            </a:r>
            <a:endParaRPr lang="en-US" dirty="0"/>
          </a:p>
        </p:txBody>
      </p:sp>
    </p:spTree>
    <p:extLst>
      <p:ext uri="{BB962C8B-B14F-4D97-AF65-F5344CB8AC3E}">
        <p14:creationId xmlns:p14="http://schemas.microsoft.com/office/powerpoint/2010/main" val="33544033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38353"/>
            <a:ext cx="7886700" cy="1090742"/>
          </a:xfrm>
        </p:spPr>
        <p:txBody>
          <a:bodyPr>
            <a:normAutofit/>
          </a:bodyPr>
          <a:lstStyle/>
          <a:p>
            <a:r>
              <a:rPr lang="en-US" dirty="0"/>
              <a:t>NA12878 family </a:t>
            </a:r>
            <a:r>
              <a:rPr lang="en-US" dirty="0" smtClean="0"/>
              <a:t>of PGs we already have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11438130"/>
              </p:ext>
            </p:extLst>
          </p:nvPr>
        </p:nvGraphicFramePr>
        <p:xfrm>
          <a:off x="296361" y="1376853"/>
          <a:ext cx="8382556" cy="4907280"/>
        </p:xfrm>
        <a:graphic>
          <a:graphicData uri="http://schemas.openxmlformats.org/drawingml/2006/table">
            <a:tbl>
              <a:tblPr firstRow="1" bandRow="1">
                <a:tableStyleId>{5C22544A-7EE6-4342-B048-85BDC9FD1C3A}</a:tableStyleId>
              </a:tblPr>
              <a:tblGrid>
                <a:gridCol w="270005"/>
                <a:gridCol w="4106746"/>
                <a:gridCol w="951893"/>
                <a:gridCol w="1137248"/>
                <a:gridCol w="1916664"/>
              </a:tblGrid>
              <a:tr h="316812">
                <a:tc>
                  <a:txBody>
                    <a:bodyPr/>
                    <a:lstStyle/>
                    <a:p>
                      <a:endParaRPr lang="en-US" sz="2000" dirty="0"/>
                    </a:p>
                  </a:txBody>
                  <a:tcPr marL="68580" marR="68580"/>
                </a:tc>
                <a:tc>
                  <a:txBody>
                    <a:bodyPr/>
                    <a:lstStyle/>
                    <a:p>
                      <a:r>
                        <a:rPr lang="en-US" sz="1600" dirty="0" smtClean="0"/>
                        <a:t>Source</a:t>
                      </a:r>
                      <a:endParaRPr lang="en-US" sz="1600" dirty="0"/>
                    </a:p>
                  </a:txBody>
                  <a:tcPr marL="68580" marR="68580"/>
                </a:tc>
                <a:tc>
                  <a:txBody>
                    <a:bodyPr/>
                    <a:lstStyle/>
                    <a:p>
                      <a:r>
                        <a:rPr lang="en-US" sz="1600" dirty="0" err="1" smtClean="0"/>
                        <a:t>Refgen</a:t>
                      </a:r>
                      <a:endParaRPr lang="en-US" sz="1600" dirty="0"/>
                    </a:p>
                  </a:txBody>
                  <a:tcPr marL="68580" marR="68580"/>
                </a:tc>
                <a:tc>
                  <a:txBody>
                    <a:bodyPr/>
                    <a:lstStyle/>
                    <a:p>
                      <a:r>
                        <a:rPr lang="en-US" sz="1600" dirty="0" smtClean="0"/>
                        <a:t>Depth</a:t>
                      </a:r>
                      <a:endParaRPr lang="en-US" sz="1600" dirty="0"/>
                    </a:p>
                  </a:txBody>
                  <a:tcPr marL="68580" marR="68580"/>
                </a:tc>
                <a:tc>
                  <a:txBody>
                    <a:bodyPr/>
                    <a:lstStyle/>
                    <a:p>
                      <a:r>
                        <a:rPr lang="en-US" sz="1600" dirty="0" smtClean="0"/>
                        <a:t>Variants</a:t>
                      </a:r>
                      <a:endParaRPr lang="en-US" sz="1600" dirty="0"/>
                    </a:p>
                  </a:txBody>
                  <a:tcPr marL="68580" marR="68580"/>
                </a:tc>
              </a:tr>
              <a:tr h="370840">
                <a:tc>
                  <a:txBody>
                    <a:bodyPr/>
                    <a:lstStyle/>
                    <a:p>
                      <a:r>
                        <a:rPr lang="en-US" sz="2000" dirty="0" smtClean="0"/>
                        <a:t>1</a:t>
                      </a:r>
                      <a:endParaRPr lang="en-US" sz="2000" dirty="0"/>
                    </a:p>
                  </a:txBody>
                  <a:tcPr marL="68580" marR="68580"/>
                </a:tc>
                <a:tc>
                  <a:txBody>
                    <a:bodyPr/>
                    <a:lstStyle/>
                    <a:p>
                      <a:r>
                        <a:rPr lang="en-US" sz="2000" dirty="0" smtClean="0"/>
                        <a:t>1000 Genomes Project (1000GP) pilot</a:t>
                      </a:r>
                      <a:endParaRPr lang="en-US" sz="2000" dirty="0"/>
                    </a:p>
                  </a:txBody>
                  <a:tcPr marL="68580" marR="68580"/>
                </a:tc>
                <a:tc>
                  <a:txBody>
                    <a:bodyPr/>
                    <a:lstStyle/>
                    <a:p>
                      <a:r>
                        <a:rPr lang="en-US" sz="2000" dirty="0" smtClean="0"/>
                        <a:t>hg18</a:t>
                      </a:r>
                      <a:endParaRPr lang="en-US" sz="2000" dirty="0"/>
                    </a:p>
                  </a:txBody>
                  <a:tcPr marL="68580" marR="68580"/>
                </a:tc>
                <a:tc>
                  <a:txBody>
                    <a:bodyPr/>
                    <a:lstStyle/>
                    <a:p>
                      <a:r>
                        <a:rPr lang="en-US" sz="2000" dirty="0" smtClean="0"/>
                        <a:t>60x</a:t>
                      </a:r>
                      <a:endParaRPr lang="en-US" sz="2000" dirty="0"/>
                    </a:p>
                  </a:txBody>
                  <a:tcPr marL="68580" marR="68580"/>
                </a:tc>
                <a:tc>
                  <a:txBody>
                    <a:bodyPr/>
                    <a:lstStyle/>
                    <a:p>
                      <a:r>
                        <a:rPr lang="en-US" sz="2000" dirty="0" smtClean="0"/>
                        <a:t>SNVs,</a:t>
                      </a:r>
                      <a:r>
                        <a:rPr lang="en-US" sz="2000" baseline="0" dirty="0" smtClean="0"/>
                        <a:t> </a:t>
                      </a:r>
                      <a:r>
                        <a:rPr lang="en-US" sz="2000" baseline="0" dirty="0" err="1" smtClean="0"/>
                        <a:t>indels</a:t>
                      </a:r>
                      <a:r>
                        <a:rPr lang="en-US" sz="2000" baseline="0" dirty="0" smtClean="0"/>
                        <a:t>, deletions (including 33 from </a:t>
                      </a:r>
                      <a:r>
                        <a:rPr lang="en-US" sz="2000" baseline="0" dirty="0" err="1" smtClean="0"/>
                        <a:t>fosmid</a:t>
                      </a:r>
                      <a:r>
                        <a:rPr lang="en-US" sz="2000" baseline="0" dirty="0" smtClean="0"/>
                        <a:t> sequencing)</a:t>
                      </a:r>
                      <a:endParaRPr lang="en-US" sz="2000" dirty="0"/>
                    </a:p>
                  </a:txBody>
                  <a:tcPr marL="68580" marR="68580"/>
                </a:tc>
              </a:tr>
              <a:tr h="370840">
                <a:tc>
                  <a:txBody>
                    <a:bodyPr/>
                    <a:lstStyle/>
                    <a:p>
                      <a:r>
                        <a:rPr lang="en-US" sz="2000" dirty="0" smtClean="0"/>
                        <a:t>2</a:t>
                      </a:r>
                      <a:endParaRPr lang="en-US" sz="2000" dirty="0"/>
                    </a:p>
                  </a:txBody>
                  <a:tcPr marL="68580" marR="68580"/>
                </a:tc>
                <a:tc>
                  <a:txBody>
                    <a:bodyPr/>
                    <a:lstStyle/>
                    <a:p>
                      <a:r>
                        <a:rPr lang="en-US" sz="2000" dirty="0" smtClean="0"/>
                        <a:t>GATK Best Practices v3 (</a:t>
                      </a:r>
                      <a:r>
                        <a:rPr lang="en-US" sz="2000" dirty="0" err="1" smtClean="0"/>
                        <a:t>UnifiedGenotype</a:t>
                      </a:r>
                      <a:r>
                        <a:rPr lang="en-US" sz="2000" dirty="0" smtClean="0"/>
                        <a:t>) </a:t>
                      </a:r>
                      <a:endParaRPr lang="en-US" sz="2000" dirty="0"/>
                    </a:p>
                  </a:txBody>
                  <a:tcPr marL="68580" marR="68580"/>
                </a:tc>
                <a:tc>
                  <a:txBody>
                    <a:bodyPr/>
                    <a:lstStyle/>
                    <a:p>
                      <a:r>
                        <a:rPr lang="en-US" sz="2000" dirty="0" smtClean="0"/>
                        <a:t>hg19</a:t>
                      </a:r>
                      <a:endParaRPr lang="en-US" sz="2000" dirty="0"/>
                    </a:p>
                  </a:txBody>
                  <a:tcPr marL="68580" marR="68580"/>
                </a:tc>
                <a:tc>
                  <a:txBody>
                    <a:bodyPr/>
                    <a:lstStyle/>
                    <a:p>
                      <a:r>
                        <a:rPr lang="en-US" sz="2000" dirty="0" smtClean="0"/>
                        <a:t>64x</a:t>
                      </a:r>
                      <a:endParaRPr lang="en-US" sz="2000" dirty="0"/>
                    </a:p>
                  </a:txBody>
                  <a:tcPr marL="68580" marR="68580"/>
                </a:tc>
                <a:tc>
                  <a:txBody>
                    <a:bodyPr/>
                    <a:lstStyle/>
                    <a:p>
                      <a:r>
                        <a:rPr lang="en-US" sz="2000" dirty="0" smtClean="0"/>
                        <a:t>SNVs, </a:t>
                      </a:r>
                      <a:r>
                        <a:rPr lang="en-US" sz="2000" dirty="0" err="1" smtClean="0"/>
                        <a:t>indels</a:t>
                      </a:r>
                      <a:endParaRPr lang="en-US" sz="2000" dirty="0"/>
                    </a:p>
                  </a:txBody>
                  <a:tcPr marL="68580" marR="68580"/>
                </a:tc>
              </a:tr>
              <a:tr h="370840">
                <a:tc>
                  <a:txBody>
                    <a:bodyPr/>
                    <a:lstStyle/>
                    <a:p>
                      <a:r>
                        <a:rPr lang="en-US" sz="2000" dirty="0" smtClean="0"/>
                        <a:t>3</a:t>
                      </a:r>
                      <a:endParaRPr lang="en-US" sz="2000" dirty="0"/>
                    </a:p>
                  </a:txBody>
                  <a:tcPr marL="68580" marR="68580"/>
                </a:tc>
                <a:tc>
                  <a:txBody>
                    <a:bodyPr/>
                    <a:lstStyle/>
                    <a:p>
                      <a:r>
                        <a:rPr lang="en-US" sz="2000" dirty="0" smtClean="0"/>
                        <a:t>GATK Best Practices v4 (</a:t>
                      </a:r>
                      <a:r>
                        <a:rPr lang="en-US" sz="2000" dirty="0" err="1" smtClean="0"/>
                        <a:t>HaplotypeCaller</a:t>
                      </a:r>
                      <a:r>
                        <a:rPr lang="en-US" sz="2000" dirty="0" smtClean="0"/>
                        <a:t>, PCR-free)</a:t>
                      </a:r>
                      <a:endParaRPr lang="en-US" sz="2000" dirty="0"/>
                    </a:p>
                  </a:txBody>
                  <a:tcPr marL="68580" marR="68580"/>
                </a:tc>
                <a:tc>
                  <a:txBody>
                    <a:bodyPr/>
                    <a:lstStyle/>
                    <a:p>
                      <a:r>
                        <a:rPr lang="en-US" sz="2000" dirty="0" smtClean="0"/>
                        <a:t>hg19</a:t>
                      </a:r>
                      <a:endParaRPr lang="en-US" sz="2000" dirty="0"/>
                    </a:p>
                  </a:txBody>
                  <a:tcPr marL="68580" marR="68580"/>
                </a:tc>
                <a:tc>
                  <a:txBody>
                    <a:bodyPr/>
                    <a:lstStyle/>
                    <a:p>
                      <a:r>
                        <a:rPr lang="en-US" sz="2000" dirty="0" smtClean="0"/>
                        <a:t>64x</a:t>
                      </a:r>
                      <a:endParaRPr lang="en-US" sz="2000" dirty="0"/>
                    </a:p>
                  </a:txBody>
                  <a:tcPr marL="68580" marR="68580"/>
                </a:tc>
                <a:tc>
                  <a:txBody>
                    <a:bodyPr/>
                    <a:lstStyle/>
                    <a:p>
                      <a:r>
                        <a:rPr lang="en-US" sz="2000" dirty="0" smtClean="0"/>
                        <a:t>SNVs, </a:t>
                      </a:r>
                      <a:r>
                        <a:rPr lang="en-US" sz="2000" dirty="0" err="1" smtClean="0"/>
                        <a:t>indels</a:t>
                      </a:r>
                      <a:endParaRPr lang="en-US" sz="2000" dirty="0"/>
                    </a:p>
                  </a:txBody>
                  <a:tcPr marL="68580" marR="68580"/>
                </a:tc>
              </a:tr>
              <a:tr h="370840">
                <a:tc>
                  <a:txBody>
                    <a:bodyPr/>
                    <a:lstStyle/>
                    <a:p>
                      <a:r>
                        <a:rPr lang="en-US" sz="2000" dirty="0" smtClean="0"/>
                        <a:t>4</a:t>
                      </a:r>
                      <a:endParaRPr lang="en-US" sz="2000" dirty="0"/>
                    </a:p>
                  </a:txBody>
                  <a:tcPr marL="68580" marR="68580"/>
                </a:tc>
                <a:tc>
                  <a:txBody>
                    <a:bodyPr/>
                    <a:lstStyle/>
                    <a:p>
                      <a:r>
                        <a:rPr lang="en-US" sz="2000" dirty="0" smtClean="0"/>
                        <a:t>1000GP Phase 3 SNVs-only</a:t>
                      </a:r>
                      <a:endParaRPr lang="en-US" sz="2000" dirty="0"/>
                    </a:p>
                  </a:txBody>
                  <a:tcPr marL="68580" marR="68580"/>
                </a:tc>
                <a:tc>
                  <a:txBody>
                    <a:bodyPr/>
                    <a:lstStyle/>
                    <a:p>
                      <a:r>
                        <a:rPr lang="en-US" sz="2000" dirty="0" smtClean="0"/>
                        <a:t>hg19</a:t>
                      </a:r>
                      <a:endParaRPr lang="en-US" sz="2000" dirty="0"/>
                    </a:p>
                  </a:txBody>
                  <a:tcPr marL="68580" marR="68580"/>
                </a:tc>
                <a:tc>
                  <a:txBody>
                    <a:bodyPr/>
                    <a:lstStyle/>
                    <a:p>
                      <a:r>
                        <a:rPr lang="en-US" sz="2000" dirty="0" smtClean="0"/>
                        <a:t>7.4x</a:t>
                      </a:r>
                      <a:endParaRPr lang="en-US" sz="2000" dirty="0"/>
                    </a:p>
                  </a:txBody>
                  <a:tcPr marL="68580" marR="68580"/>
                </a:tc>
                <a:tc>
                  <a:txBody>
                    <a:bodyPr/>
                    <a:lstStyle/>
                    <a:p>
                      <a:r>
                        <a:rPr lang="en-US" sz="2000" dirty="0" smtClean="0"/>
                        <a:t>SNVs</a:t>
                      </a:r>
                      <a:endParaRPr lang="en-US" sz="2000" dirty="0"/>
                    </a:p>
                  </a:txBody>
                  <a:tcPr marL="68580" marR="68580"/>
                </a:tc>
              </a:tr>
              <a:tr h="370840">
                <a:tc>
                  <a:txBody>
                    <a:bodyPr/>
                    <a:lstStyle/>
                    <a:p>
                      <a:r>
                        <a:rPr lang="en-US" sz="2000" dirty="0" smtClean="0"/>
                        <a:t>5</a:t>
                      </a:r>
                      <a:endParaRPr lang="en-US" sz="2000" dirty="0"/>
                    </a:p>
                  </a:txBody>
                  <a:tcPr marL="68580" marR="68580"/>
                </a:tc>
                <a:tc>
                  <a:txBody>
                    <a:bodyPr/>
                    <a:lstStyle/>
                    <a:p>
                      <a:r>
                        <a:rPr lang="en-US" sz="2000" dirty="0" smtClean="0"/>
                        <a:t>1000GP Phase 3 SNVs-</a:t>
                      </a:r>
                      <a:r>
                        <a:rPr lang="en-US" sz="2000" dirty="0" err="1" smtClean="0"/>
                        <a:t>indels</a:t>
                      </a:r>
                      <a:endParaRPr lang="en-US" sz="2000" dirty="0"/>
                    </a:p>
                  </a:txBody>
                  <a:tcPr marL="68580" marR="68580"/>
                </a:tc>
                <a:tc>
                  <a:txBody>
                    <a:bodyPr/>
                    <a:lstStyle/>
                    <a:p>
                      <a:r>
                        <a:rPr lang="en-US" sz="2000" dirty="0" smtClean="0"/>
                        <a:t>hg19</a:t>
                      </a:r>
                      <a:endParaRPr lang="en-US" sz="20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7.4x</a:t>
                      </a:r>
                    </a:p>
                  </a:txBody>
                  <a:tcPr marL="68580" marR="68580"/>
                </a:tc>
                <a:tc>
                  <a:txBody>
                    <a:bodyPr/>
                    <a:lstStyle/>
                    <a:p>
                      <a:r>
                        <a:rPr lang="en-US" sz="2000" dirty="0" smtClean="0"/>
                        <a:t>SNVs,</a:t>
                      </a:r>
                      <a:r>
                        <a:rPr lang="en-US" sz="2000" baseline="0" dirty="0" smtClean="0"/>
                        <a:t> </a:t>
                      </a:r>
                      <a:r>
                        <a:rPr lang="en-US" sz="2000" baseline="0" dirty="0" err="1" smtClean="0"/>
                        <a:t>indels</a:t>
                      </a:r>
                      <a:endParaRPr lang="en-US" sz="2000" dirty="0"/>
                    </a:p>
                  </a:txBody>
                  <a:tcPr marL="68580" marR="68580"/>
                </a:tc>
              </a:tr>
              <a:tr h="370840">
                <a:tc>
                  <a:txBody>
                    <a:bodyPr/>
                    <a:lstStyle/>
                    <a:p>
                      <a:r>
                        <a:rPr lang="en-US" sz="2000" dirty="0" smtClean="0"/>
                        <a:t>6</a:t>
                      </a:r>
                      <a:endParaRPr lang="en-US" sz="2000" dirty="0"/>
                    </a:p>
                  </a:txBody>
                  <a:tcPr marL="68580" marR="68580"/>
                </a:tc>
                <a:tc>
                  <a:txBody>
                    <a:bodyPr/>
                    <a:lstStyle/>
                    <a:p>
                      <a:r>
                        <a:rPr lang="en-US" sz="2000" dirty="0" smtClean="0"/>
                        <a:t>1000GP Phase 3 SNVs-</a:t>
                      </a:r>
                      <a:r>
                        <a:rPr lang="en-US" sz="2000" dirty="0" err="1" smtClean="0"/>
                        <a:t>indels</a:t>
                      </a:r>
                      <a:r>
                        <a:rPr lang="en-US" sz="2000" dirty="0" smtClean="0"/>
                        <a:t>-SVs</a:t>
                      </a:r>
                      <a:endParaRPr lang="en-US" sz="2000" dirty="0"/>
                    </a:p>
                  </a:txBody>
                  <a:tcPr marL="68580" marR="68580"/>
                </a:tc>
                <a:tc>
                  <a:txBody>
                    <a:bodyPr/>
                    <a:lstStyle/>
                    <a:p>
                      <a:r>
                        <a:rPr lang="en-US" sz="2000" dirty="0" smtClean="0"/>
                        <a:t>hg19</a:t>
                      </a:r>
                      <a:endParaRPr lang="en-US" sz="20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7.4x</a:t>
                      </a:r>
                    </a:p>
                  </a:txBody>
                  <a:tcPr marL="68580" marR="68580"/>
                </a:tc>
                <a:tc>
                  <a:txBody>
                    <a:bodyPr/>
                    <a:lstStyle/>
                    <a:p>
                      <a:r>
                        <a:rPr lang="en-US" sz="2000" dirty="0" smtClean="0"/>
                        <a:t>SNVs, </a:t>
                      </a:r>
                      <a:r>
                        <a:rPr lang="en-US" sz="2000" dirty="0" err="1" smtClean="0"/>
                        <a:t>indels</a:t>
                      </a:r>
                      <a:r>
                        <a:rPr lang="en-US" sz="2000" dirty="0" smtClean="0"/>
                        <a:t>, SVs</a:t>
                      </a:r>
                      <a:endParaRPr lang="en-US" sz="2000" dirty="0"/>
                    </a:p>
                  </a:txBody>
                  <a:tcPr marL="68580" marR="68580"/>
                </a:tc>
              </a:tr>
            </a:tbl>
          </a:graphicData>
        </a:graphic>
      </p:graphicFrame>
    </p:spTree>
    <p:extLst>
      <p:ext uri="{BB962C8B-B14F-4D97-AF65-F5344CB8AC3E}">
        <p14:creationId xmlns:p14="http://schemas.microsoft.com/office/powerpoint/2010/main" val="15532693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21" y="240485"/>
            <a:ext cx="8869943" cy="1378108"/>
          </a:xfrm>
        </p:spPr>
        <p:txBody>
          <a:bodyPr>
            <a:noAutofit/>
          </a:bodyPr>
          <a:lstStyle/>
          <a:p>
            <a:r>
              <a:rPr lang="en-US" sz="3733" dirty="0"/>
              <a:t>Alignment gets better as variant sets </a:t>
            </a:r>
            <a:r>
              <a:rPr lang="en-US" sz="3733" dirty="0" smtClean="0"/>
              <a:t>get more </a:t>
            </a:r>
            <a:r>
              <a:rPr lang="en-US" sz="3733" dirty="0"/>
              <a:t>complete: NA12878 Pol2 </a:t>
            </a:r>
            <a:r>
              <a:rPr lang="en-US" sz="3733" dirty="0" err="1" smtClean="0"/>
              <a:t>ChIP-seq</a:t>
            </a:r>
            <a:r>
              <a:rPr lang="en-US" sz="3733" dirty="0" smtClean="0"/>
              <a:t> (ENCODE)</a:t>
            </a:r>
            <a:endParaRPr lang="en-US" sz="3733"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2528281"/>
              </p:ext>
            </p:extLst>
          </p:nvPr>
        </p:nvGraphicFramePr>
        <p:xfrm>
          <a:off x="79293" y="1856344"/>
          <a:ext cx="8935570" cy="3977640"/>
        </p:xfrm>
        <a:graphic>
          <a:graphicData uri="http://schemas.openxmlformats.org/drawingml/2006/table">
            <a:tbl>
              <a:tblPr firstRow="1" bandRow="1">
                <a:tableStyleId>{5C22544A-7EE6-4342-B048-85BDC9FD1C3A}</a:tableStyleId>
              </a:tblPr>
              <a:tblGrid>
                <a:gridCol w="1969995"/>
                <a:gridCol w="1741393"/>
                <a:gridCol w="1741394"/>
                <a:gridCol w="1730174"/>
                <a:gridCol w="1752614"/>
              </a:tblGrid>
              <a:tr h="538480">
                <a:tc>
                  <a:txBody>
                    <a:bodyPr/>
                    <a:lstStyle/>
                    <a:p>
                      <a:endParaRPr lang="en-US" sz="1900" dirty="0"/>
                    </a:p>
                  </a:txBody>
                  <a:tcPr marL="68580" marR="68580"/>
                </a:tc>
                <a:tc>
                  <a:txBody>
                    <a:bodyPr/>
                    <a:lstStyle/>
                    <a:p>
                      <a:r>
                        <a:rPr lang="en-US" sz="1900" dirty="0" smtClean="0"/>
                        <a:t>Ref genome</a:t>
                      </a:r>
                      <a:endParaRPr lang="en-US" sz="1900" dirty="0"/>
                    </a:p>
                  </a:txBody>
                  <a:tcPr marL="68580" marR="68580"/>
                </a:tc>
                <a:tc>
                  <a:txBody>
                    <a:bodyPr/>
                    <a:lstStyle/>
                    <a:p>
                      <a:r>
                        <a:rPr lang="en-US" sz="1900" dirty="0" err="1" smtClean="0"/>
                        <a:t>Pgenome</a:t>
                      </a:r>
                      <a:r>
                        <a:rPr lang="en-US" sz="1900" dirty="0" smtClean="0"/>
                        <a:t>: SNVs only</a:t>
                      </a:r>
                      <a:endParaRPr lang="en-US" sz="1900" dirty="0"/>
                    </a:p>
                  </a:txBody>
                  <a:tcPr marL="68580" marR="68580"/>
                </a:tc>
                <a:tc>
                  <a:txBody>
                    <a:bodyPr/>
                    <a:lstStyle/>
                    <a:p>
                      <a:r>
                        <a:rPr lang="en-US" sz="1900" dirty="0" err="1" smtClean="0"/>
                        <a:t>Pgenome</a:t>
                      </a:r>
                      <a:r>
                        <a:rPr lang="en-US" sz="1900" dirty="0" smtClean="0"/>
                        <a:t>:</a:t>
                      </a:r>
                      <a:r>
                        <a:rPr lang="en-US" sz="1900" baseline="0" dirty="0" smtClean="0"/>
                        <a:t> </a:t>
                      </a:r>
                      <a:r>
                        <a:rPr lang="en-US" sz="1900" dirty="0" smtClean="0"/>
                        <a:t>SNVs + </a:t>
                      </a:r>
                      <a:r>
                        <a:rPr lang="en-US" sz="1900" dirty="0" err="1" smtClean="0"/>
                        <a:t>indels</a:t>
                      </a:r>
                      <a:r>
                        <a:rPr lang="en-US" sz="1900" dirty="0" smtClean="0"/>
                        <a:t> only</a:t>
                      </a:r>
                      <a:endParaRPr lang="en-US" sz="1900" dirty="0"/>
                    </a:p>
                  </a:txBody>
                  <a:tcPr marL="68580" marR="68580"/>
                </a:tc>
                <a:tc>
                  <a:txBody>
                    <a:bodyPr/>
                    <a:lstStyle/>
                    <a:p>
                      <a:r>
                        <a:rPr lang="en-US" sz="1900" dirty="0" err="1" smtClean="0"/>
                        <a:t>Pgenome</a:t>
                      </a:r>
                      <a:r>
                        <a:rPr lang="en-US" sz="1900" dirty="0" smtClean="0"/>
                        <a:t>: SNVs + </a:t>
                      </a:r>
                      <a:r>
                        <a:rPr lang="en-US" sz="1900" dirty="0" err="1" smtClean="0"/>
                        <a:t>indels</a:t>
                      </a:r>
                      <a:r>
                        <a:rPr lang="en-US" sz="1900" dirty="0" smtClean="0"/>
                        <a:t> + SVs</a:t>
                      </a:r>
                      <a:endParaRPr lang="en-US" sz="1900" dirty="0"/>
                    </a:p>
                  </a:txBody>
                  <a:tcPr marL="68580" marR="68580"/>
                </a:tc>
              </a:tr>
              <a:tr h="375920">
                <a:tc>
                  <a:txBody>
                    <a:bodyPr/>
                    <a:lstStyle/>
                    <a:p>
                      <a:r>
                        <a:rPr lang="en-US" sz="1900" dirty="0" smtClean="0"/>
                        <a:t>Reads processed</a:t>
                      </a:r>
                      <a:endParaRPr lang="en-US" sz="1900" dirty="0"/>
                    </a:p>
                  </a:txBody>
                  <a:tcPr marL="68580" marR="68580"/>
                </a:tc>
                <a:tc>
                  <a:txBody>
                    <a:bodyPr/>
                    <a:lstStyle/>
                    <a:p>
                      <a:r>
                        <a:rPr lang="en-US" sz="1900" dirty="0" smtClean="0">
                          <a:solidFill>
                            <a:schemeClr val="tx1"/>
                          </a:solidFill>
                        </a:rPr>
                        <a:t>208,051,087</a:t>
                      </a:r>
                      <a:endParaRPr lang="en-US" sz="1900" dirty="0">
                        <a:solidFill>
                          <a:schemeClr val="tx1"/>
                        </a:solidFill>
                      </a:endParaRPr>
                    </a:p>
                  </a:txBody>
                  <a:tcPr marL="68580" marR="68580"/>
                </a:tc>
                <a:tc>
                  <a:txBody>
                    <a:bodyPr/>
                    <a:lstStyle/>
                    <a:p>
                      <a:endParaRPr lang="en-US" sz="1900" dirty="0">
                        <a:solidFill>
                          <a:schemeClr val="tx1"/>
                        </a:solidFill>
                      </a:endParaRPr>
                    </a:p>
                  </a:txBody>
                  <a:tcPr marL="68580" marR="68580"/>
                </a:tc>
                <a:tc>
                  <a:txBody>
                    <a:bodyPr/>
                    <a:lstStyle/>
                    <a:p>
                      <a:endParaRPr lang="en-US" sz="1900" dirty="0">
                        <a:solidFill>
                          <a:schemeClr val="tx1"/>
                        </a:solidFill>
                      </a:endParaRPr>
                    </a:p>
                  </a:txBody>
                  <a:tcPr marL="68580" marR="68580"/>
                </a:tc>
                <a:tc>
                  <a:txBody>
                    <a:bodyPr/>
                    <a:lstStyle/>
                    <a:p>
                      <a:endParaRPr lang="en-US" sz="1900" dirty="0">
                        <a:solidFill>
                          <a:schemeClr val="tx1"/>
                        </a:solidFill>
                      </a:endParaRPr>
                    </a:p>
                  </a:txBody>
                  <a:tcPr marL="68580" marR="68580"/>
                </a:tc>
              </a:tr>
              <a:tr h="1737360">
                <a:tc>
                  <a:txBody>
                    <a:bodyPr/>
                    <a:lstStyle/>
                    <a:p>
                      <a:r>
                        <a:rPr lang="en-US" sz="1900" dirty="0" smtClean="0"/>
                        <a:t># reads uniquely aligned</a:t>
                      </a:r>
                      <a:endParaRPr lang="en-US" sz="19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171,944,588 (82.65%)</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172,591,380 (82.96%)</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172,738,321 (83.03%)</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172,743,175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(83.03%)</a:t>
                      </a:r>
                    </a:p>
                  </a:txBody>
                  <a:tcPr marL="68580" marR="68580"/>
                </a:tc>
              </a:tr>
              <a:tr h="1188720">
                <a:tc>
                  <a:txBody>
                    <a:bodyPr/>
                    <a:lstStyle/>
                    <a:p>
                      <a:r>
                        <a:rPr lang="en-US" sz="1900" dirty="0" smtClean="0"/>
                        <a:t># reads that </a:t>
                      </a:r>
                      <a:r>
                        <a:rPr lang="en-US" sz="1900" dirty="0" err="1" smtClean="0"/>
                        <a:t>multimap</a:t>
                      </a:r>
                      <a:endParaRPr lang="en-US" sz="19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17,826,675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(8.57%)</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17,795,258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(8.55%)</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17,782,167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(8.55%)</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17,779,800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(8.55%)</a:t>
                      </a:r>
                    </a:p>
                  </a:txBody>
                  <a:tcPr marL="68580" marR="68580"/>
                </a:tc>
              </a:tr>
            </a:tbl>
          </a:graphicData>
        </a:graphic>
      </p:graphicFrame>
      <p:sp>
        <p:nvSpPr>
          <p:cNvPr id="3" name="Curved Up Arrow 2"/>
          <p:cNvSpPr/>
          <p:nvPr/>
        </p:nvSpPr>
        <p:spPr>
          <a:xfrm>
            <a:off x="2845214" y="3782270"/>
            <a:ext cx="4935071" cy="518041"/>
          </a:xfrm>
          <a:prstGeom prst="curvedUpArrow">
            <a:avLst/>
          </a:prstGeom>
          <a:solidFill>
            <a:schemeClr val="accent6"/>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914400" fontAlgn="auto">
              <a:spcBef>
                <a:spcPts val="0"/>
              </a:spcBef>
              <a:spcAft>
                <a:spcPts val="0"/>
              </a:spcAft>
            </a:pPr>
            <a:endParaRPr lang="en-US" sz="1400">
              <a:solidFill>
                <a:srgbClr val="70AD47"/>
              </a:solidFill>
              <a:latin typeface="Calibri"/>
            </a:endParaRPr>
          </a:p>
        </p:txBody>
      </p:sp>
      <p:sp>
        <p:nvSpPr>
          <p:cNvPr id="5" name="TextBox 4"/>
          <p:cNvSpPr txBox="1"/>
          <p:nvPr/>
        </p:nvSpPr>
        <p:spPr>
          <a:xfrm>
            <a:off x="3917849" y="3841234"/>
            <a:ext cx="3213515" cy="40011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defTabSz="914400" fontAlgn="auto">
              <a:spcBef>
                <a:spcPts val="0"/>
              </a:spcBef>
              <a:spcAft>
                <a:spcPts val="0"/>
              </a:spcAft>
            </a:pPr>
            <a:r>
              <a:rPr lang="en-US" sz="2000" b="1" dirty="0">
                <a:ln/>
                <a:solidFill>
                  <a:srgbClr val="70AD47"/>
                </a:solidFill>
                <a:latin typeface="Calibri"/>
                <a:ea typeface="+mn-ea"/>
                <a:cs typeface="+mn-cs"/>
              </a:rPr>
              <a:t>Almost 1M increase in reads</a:t>
            </a:r>
          </a:p>
        </p:txBody>
      </p:sp>
      <p:sp>
        <p:nvSpPr>
          <p:cNvPr id="7" name="TextBox 6"/>
          <p:cNvSpPr txBox="1"/>
          <p:nvPr/>
        </p:nvSpPr>
        <p:spPr>
          <a:xfrm>
            <a:off x="9042402" y="6717990"/>
            <a:ext cx="2895070" cy="646331"/>
          </a:xfrm>
          <a:prstGeom prst="rect">
            <a:avLst/>
          </a:prstGeom>
          <a:solidFill>
            <a:schemeClr val="bg1">
              <a:lumMod val="85000"/>
            </a:schemeClr>
          </a:solid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392582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75" y="2"/>
            <a:ext cx="8687089" cy="1895931"/>
          </a:xfrm>
        </p:spPr>
        <p:txBody>
          <a:bodyPr>
            <a:noAutofit/>
          </a:bodyPr>
          <a:lstStyle/>
          <a:p>
            <a:r>
              <a:rPr lang="en-US" sz="3733" dirty="0"/>
              <a:t>Alignment gets better as variant sets </a:t>
            </a:r>
            <a:r>
              <a:rPr lang="en-US" sz="3733" dirty="0" smtClean="0"/>
              <a:t>get more </a:t>
            </a:r>
            <a:r>
              <a:rPr lang="en-US" sz="3733" dirty="0"/>
              <a:t>complete: </a:t>
            </a:r>
            <a:r>
              <a:rPr lang="en-US" sz="3467" dirty="0"/>
              <a:t>NA12878 RNA-</a:t>
            </a:r>
            <a:r>
              <a:rPr lang="en-US" sz="3467" dirty="0" err="1"/>
              <a:t>seq</a:t>
            </a:r>
            <a:r>
              <a:rPr lang="en-US" sz="3467" dirty="0"/>
              <a:t> (Kilpinen </a:t>
            </a:r>
            <a:r>
              <a:rPr lang="en-US" sz="3467" i="1" dirty="0"/>
              <a:t>et al. </a:t>
            </a:r>
            <a:r>
              <a:rPr lang="en-US" sz="3467" dirty="0"/>
              <a:t>2013)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8057345"/>
              </p:ext>
            </p:extLst>
          </p:nvPr>
        </p:nvGraphicFramePr>
        <p:xfrm>
          <a:off x="114305" y="1895931"/>
          <a:ext cx="8801097" cy="4018280"/>
        </p:xfrm>
        <a:graphic>
          <a:graphicData uri="http://schemas.openxmlformats.org/drawingml/2006/table">
            <a:tbl>
              <a:tblPr firstRow="1" bandRow="1">
                <a:tableStyleId>{5C22544A-7EE6-4342-B048-85BDC9FD1C3A}</a:tableStyleId>
              </a:tblPr>
              <a:tblGrid>
                <a:gridCol w="2101024"/>
                <a:gridCol w="1664933"/>
                <a:gridCol w="1664933"/>
                <a:gridCol w="1702772"/>
                <a:gridCol w="1667435"/>
              </a:tblGrid>
              <a:tr h="660400">
                <a:tc>
                  <a:txBody>
                    <a:bodyPr/>
                    <a:lstStyle/>
                    <a:p>
                      <a:endParaRPr lang="en-US" sz="1900" dirty="0"/>
                    </a:p>
                  </a:txBody>
                  <a:tcPr marL="68580" marR="68580"/>
                </a:tc>
                <a:tc>
                  <a:txBody>
                    <a:bodyPr/>
                    <a:lstStyle/>
                    <a:p>
                      <a:r>
                        <a:rPr lang="en-US" sz="1900" dirty="0" smtClean="0"/>
                        <a:t>Ref genome</a:t>
                      </a:r>
                      <a:endParaRPr lang="en-US" sz="1900" dirty="0"/>
                    </a:p>
                  </a:txBody>
                  <a:tcPr marL="68580" marR="68580"/>
                </a:tc>
                <a:tc>
                  <a:txBody>
                    <a:bodyPr/>
                    <a:lstStyle/>
                    <a:p>
                      <a:r>
                        <a:rPr lang="en-US" sz="1900" dirty="0" err="1" smtClean="0"/>
                        <a:t>Pgenome</a:t>
                      </a:r>
                      <a:r>
                        <a:rPr lang="en-US" sz="1900" dirty="0" smtClean="0"/>
                        <a:t>: </a:t>
                      </a:r>
                      <a:r>
                        <a:rPr lang="en-US" sz="1900" dirty="0" err="1" smtClean="0"/>
                        <a:t>snvs</a:t>
                      </a:r>
                      <a:r>
                        <a:rPr lang="en-US" sz="1900" dirty="0" smtClean="0"/>
                        <a:t> only</a:t>
                      </a:r>
                      <a:endParaRPr lang="en-US" sz="1900" dirty="0"/>
                    </a:p>
                  </a:txBody>
                  <a:tcPr marL="68580" marR="68580"/>
                </a:tc>
                <a:tc>
                  <a:txBody>
                    <a:bodyPr/>
                    <a:lstStyle/>
                    <a:p>
                      <a:r>
                        <a:rPr lang="en-US" sz="1900" dirty="0" err="1" smtClean="0"/>
                        <a:t>Pgenome</a:t>
                      </a:r>
                      <a:r>
                        <a:rPr lang="en-US" sz="1900" dirty="0" smtClean="0"/>
                        <a:t>:</a:t>
                      </a:r>
                      <a:r>
                        <a:rPr lang="en-US" sz="1900" baseline="0" dirty="0" smtClean="0"/>
                        <a:t> </a:t>
                      </a:r>
                      <a:r>
                        <a:rPr lang="en-US" sz="1900" dirty="0" err="1" smtClean="0"/>
                        <a:t>snvs</a:t>
                      </a:r>
                      <a:r>
                        <a:rPr lang="en-US" sz="1900" dirty="0" smtClean="0"/>
                        <a:t> + </a:t>
                      </a:r>
                      <a:r>
                        <a:rPr lang="en-US" sz="1900" dirty="0" err="1" smtClean="0"/>
                        <a:t>indels</a:t>
                      </a:r>
                      <a:r>
                        <a:rPr lang="en-US" sz="1900" dirty="0" smtClean="0"/>
                        <a:t> only</a:t>
                      </a:r>
                      <a:endParaRPr lang="en-US" sz="1900" dirty="0"/>
                    </a:p>
                  </a:txBody>
                  <a:tcPr marL="68580" marR="68580"/>
                </a:tc>
                <a:tc>
                  <a:txBody>
                    <a:bodyPr/>
                    <a:lstStyle/>
                    <a:p>
                      <a:r>
                        <a:rPr lang="en-US" sz="1900" dirty="0" err="1" smtClean="0"/>
                        <a:t>Pgenome</a:t>
                      </a:r>
                      <a:r>
                        <a:rPr lang="en-US" sz="1900" dirty="0" smtClean="0"/>
                        <a:t>: </a:t>
                      </a:r>
                      <a:r>
                        <a:rPr lang="en-US" sz="1900" dirty="0" err="1" smtClean="0"/>
                        <a:t>snvs</a:t>
                      </a:r>
                      <a:r>
                        <a:rPr lang="en-US" sz="1900" dirty="0" smtClean="0"/>
                        <a:t> + </a:t>
                      </a:r>
                      <a:r>
                        <a:rPr lang="en-US" sz="1900" dirty="0" err="1" smtClean="0"/>
                        <a:t>indels</a:t>
                      </a:r>
                      <a:r>
                        <a:rPr lang="en-US" sz="1900" dirty="0" smtClean="0"/>
                        <a:t> + SVs</a:t>
                      </a:r>
                      <a:endParaRPr lang="en-US" sz="1900" dirty="0"/>
                    </a:p>
                  </a:txBody>
                  <a:tcPr marL="68580" marR="68580"/>
                </a:tc>
              </a:tr>
              <a:tr h="375920">
                <a:tc>
                  <a:txBody>
                    <a:bodyPr/>
                    <a:lstStyle/>
                    <a:p>
                      <a:r>
                        <a:rPr lang="en-US" sz="1900" dirty="0" smtClean="0"/>
                        <a:t>Reads processed</a:t>
                      </a:r>
                      <a:endParaRPr lang="en-US" sz="1900" dirty="0"/>
                    </a:p>
                  </a:txBody>
                  <a:tcPr marL="68580" marR="68580"/>
                </a:tc>
                <a:tc>
                  <a:txBody>
                    <a:bodyPr/>
                    <a:lstStyle/>
                    <a:p>
                      <a:r>
                        <a:rPr lang="en-US" sz="1900" dirty="0" smtClean="0">
                          <a:solidFill>
                            <a:schemeClr val="tx1"/>
                          </a:solidFill>
                        </a:rPr>
                        <a:t>37,558,398</a:t>
                      </a:r>
                      <a:endParaRPr lang="en-US" sz="1900" dirty="0">
                        <a:solidFill>
                          <a:schemeClr val="tx1"/>
                        </a:solidFill>
                      </a:endParaRPr>
                    </a:p>
                  </a:txBody>
                  <a:tcPr marL="68580" marR="68580"/>
                </a:tc>
                <a:tc>
                  <a:txBody>
                    <a:bodyPr/>
                    <a:lstStyle/>
                    <a:p>
                      <a:endParaRPr lang="en-US" sz="1900" dirty="0">
                        <a:solidFill>
                          <a:schemeClr val="tx1"/>
                        </a:solidFill>
                      </a:endParaRPr>
                    </a:p>
                  </a:txBody>
                  <a:tcPr marL="68580" marR="68580"/>
                </a:tc>
                <a:tc>
                  <a:txBody>
                    <a:bodyPr/>
                    <a:lstStyle/>
                    <a:p>
                      <a:endParaRPr lang="en-US" sz="1900" dirty="0">
                        <a:solidFill>
                          <a:schemeClr val="tx1"/>
                        </a:solidFill>
                      </a:endParaRPr>
                    </a:p>
                  </a:txBody>
                  <a:tcPr marL="68580" marR="68580"/>
                </a:tc>
                <a:tc>
                  <a:txBody>
                    <a:bodyPr/>
                    <a:lstStyle/>
                    <a:p>
                      <a:endParaRPr lang="en-US" dirty="0"/>
                    </a:p>
                  </a:txBody>
                  <a:tcPr marL="68580" marR="68580"/>
                </a:tc>
              </a:tr>
              <a:tr h="1737360">
                <a:tc>
                  <a:txBody>
                    <a:bodyPr/>
                    <a:lstStyle/>
                    <a:p>
                      <a:r>
                        <a:rPr lang="en-US" sz="1900" dirty="0" smtClean="0"/>
                        <a:t># reads uniquely aligned</a:t>
                      </a:r>
                      <a:endParaRPr lang="en-US" sz="19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25,303,498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(67.37%)</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25,486,837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(67.86%)</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25,538,449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(68.00%)</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25,568,042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FF0000"/>
                          </a:solidFill>
                        </a:rPr>
                        <a:t>(68.08%)</a:t>
                      </a:r>
                    </a:p>
                  </a:txBody>
                  <a:tcPr marL="68580" marR="68580"/>
                </a:tc>
              </a:tr>
              <a:tr h="1229360">
                <a:tc>
                  <a:txBody>
                    <a:bodyPr/>
                    <a:lstStyle/>
                    <a:p>
                      <a:r>
                        <a:rPr lang="en-US" sz="1900" dirty="0" smtClean="0"/>
                        <a:t># reads that </a:t>
                      </a:r>
                      <a:r>
                        <a:rPr lang="en-US" sz="1900" dirty="0" err="1" smtClean="0"/>
                        <a:t>multimap</a:t>
                      </a:r>
                      <a:endParaRPr lang="en-US" sz="19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4,041,495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(10.76%)</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4,010,417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(10.68%)</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4,012,297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(10.68%)</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3,972,990 </a:t>
                      </a:r>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(10.58%)</a:t>
                      </a:r>
                    </a:p>
                  </a:txBody>
                  <a:tcPr marL="68580" marR="68580"/>
                </a:tc>
              </a:tr>
            </a:tbl>
          </a:graphicData>
        </a:graphic>
      </p:graphicFrame>
      <p:sp>
        <p:nvSpPr>
          <p:cNvPr id="5" name="Curved Up Arrow 4"/>
          <p:cNvSpPr/>
          <p:nvPr/>
        </p:nvSpPr>
        <p:spPr>
          <a:xfrm>
            <a:off x="3065931" y="3897884"/>
            <a:ext cx="4935071" cy="518041"/>
          </a:xfrm>
          <a:prstGeom prst="curvedUpArrow">
            <a:avLst/>
          </a:prstGeom>
          <a:solidFill>
            <a:schemeClr val="accent6"/>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914400" fontAlgn="auto">
              <a:spcBef>
                <a:spcPts val="0"/>
              </a:spcBef>
              <a:spcAft>
                <a:spcPts val="0"/>
              </a:spcAft>
            </a:pPr>
            <a:endParaRPr lang="en-US" sz="1400">
              <a:solidFill>
                <a:srgbClr val="70AD47"/>
              </a:solidFill>
              <a:latin typeface="Calibri"/>
            </a:endParaRPr>
          </a:p>
        </p:txBody>
      </p:sp>
      <p:sp>
        <p:nvSpPr>
          <p:cNvPr id="6" name="TextBox 5"/>
          <p:cNvSpPr txBox="1"/>
          <p:nvPr/>
        </p:nvSpPr>
        <p:spPr>
          <a:xfrm>
            <a:off x="4170097" y="3956849"/>
            <a:ext cx="3135694" cy="40011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defTabSz="914400" fontAlgn="auto">
              <a:spcBef>
                <a:spcPts val="0"/>
              </a:spcBef>
              <a:spcAft>
                <a:spcPts val="0"/>
              </a:spcAft>
            </a:pPr>
            <a:r>
              <a:rPr lang="en-US" sz="2000" b="1" dirty="0" smtClean="0">
                <a:ln/>
                <a:solidFill>
                  <a:srgbClr val="70AD47"/>
                </a:solidFill>
                <a:latin typeface="Calibri"/>
                <a:ea typeface="+mn-ea"/>
                <a:cs typeface="+mn-cs"/>
              </a:rPr>
              <a:t>Over 260K increase </a:t>
            </a:r>
            <a:r>
              <a:rPr lang="en-US" sz="2000" b="1" dirty="0">
                <a:ln/>
                <a:solidFill>
                  <a:srgbClr val="70AD47"/>
                </a:solidFill>
                <a:latin typeface="Calibri"/>
                <a:ea typeface="+mn-ea"/>
                <a:cs typeface="+mn-cs"/>
              </a:rPr>
              <a:t>in reads</a:t>
            </a:r>
          </a:p>
        </p:txBody>
      </p:sp>
      <p:sp>
        <p:nvSpPr>
          <p:cNvPr id="7" name="TextBox 6"/>
          <p:cNvSpPr txBox="1"/>
          <p:nvPr/>
        </p:nvSpPr>
        <p:spPr>
          <a:xfrm>
            <a:off x="9042402" y="6717990"/>
            <a:ext cx="2895070" cy="646331"/>
          </a:xfrm>
          <a:prstGeom prst="rect">
            <a:avLst/>
          </a:prstGeom>
          <a:solidFill>
            <a:schemeClr val="bg1">
              <a:lumMod val="85000"/>
            </a:schemeClr>
          </a:solid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278066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24563E97-85E0-5544-ABC1-0F395CAB8D3A}" type="slidenum">
              <a:rPr lang="en-US" smtClean="0"/>
              <a:pPr>
                <a:defRPr/>
              </a:pPr>
              <a:t>7</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506" t="11198" r="35637" b="61662"/>
          <a:stretch/>
        </p:blipFill>
        <p:spPr>
          <a:xfrm>
            <a:off x="1347537" y="240632"/>
            <a:ext cx="9601199" cy="6856534"/>
          </a:xfrm>
          <a:prstGeom prst="rect">
            <a:avLst/>
          </a:prstGeom>
        </p:spPr>
      </p:pic>
    </p:spTree>
    <p:extLst>
      <p:ext uri="{BB962C8B-B14F-4D97-AF65-F5344CB8AC3E}">
        <p14:creationId xmlns:p14="http://schemas.microsoft.com/office/powerpoint/2010/main" val="40251540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9521"/>
            <a:ext cx="7886700" cy="551816"/>
          </a:xfrm>
        </p:spPr>
        <p:txBody>
          <a:bodyPr>
            <a:noAutofit/>
          </a:bodyPr>
          <a:lstStyle/>
          <a:p>
            <a:r>
              <a:rPr lang="en-US" sz="2800" b="1" dirty="0" smtClean="0"/>
              <a:t>PG alleviates reference bias in alignment</a:t>
            </a:r>
            <a:endParaRPr lang="en-US" sz="2800" b="1" dirty="0"/>
          </a:p>
        </p:txBody>
      </p:sp>
      <p:sp>
        <p:nvSpPr>
          <p:cNvPr id="5" name="Rectangle 4"/>
          <p:cNvSpPr/>
          <p:nvPr/>
        </p:nvSpPr>
        <p:spPr>
          <a:xfrm>
            <a:off x="1939158" y="1228155"/>
            <a:ext cx="173420" cy="136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3878319" y="3941379"/>
            <a:ext cx="496613" cy="2780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1020819" y="3965082"/>
            <a:ext cx="496613" cy="2780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1135118" y="6664378"/>
            <a:ext cx="5675586" cy="212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3972911" y="3902984"/>
            <a:ext cx="472965" cy="2731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6688522" y="4047320"/>
            <a:ext cx="472965" cy="2731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1257301" y="3801159"/>
            <a:ext cx="472965" cy="2731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1371601" y="6511975"/>
            <a:ext cx="5316921"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p:cNvPicPr>
            <a:picLocks noChangeAspect="1"/>
          </p:cNvPicPr>
          <p:nvPr/>
        </p:nvPicPr>
        <p:blipFill>
          <a:blip r:embed="rId2"/>
          <a:stretch>
            <a:fillRect/>
          </a:stretch>
        </p:blipFill>
        <p:spPr>
          <a:xfrm>
            <a:off x="838200" y="838200"/>
            <a:ext cx="3657600" cy="5727700"/>
          </a:xfrm>
          <a:prstGeom prst="rect">
            <a:avLst/>
          </a:prstGeom>
        </p:spPr>
      </p:pic>
    </p:spTree>
    <p:extLst>
      <p:ext uri="{BB962C8B-B14F-4D97-AF65-F5344CB8AC3E}">
        <p14:creationId xmlns:p14="http://schemas.microsoft.com/office/powerpoint/2010/main" val="14934978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9521"/>
            <a:ext cx="7886700" cy="551816"/>
          </a:xfrm>
        </p:spPr>
        <p:txBody>
          <a:bodyPr>
            <a:noAutofit/>
          </a:bodyPr>
          <a:lstStyle/>
          <a:p>
            <a:r>
              <a:rPr lang="en-US" sz="2800" b="1" dirty="0" smtClean="0"/>
              <a:t>PG alleviates reference bias in alignment</a:t>
            </a:r>
            <a:endParaRPr lang="en-US" sz="2800" b="1" dirty="0"/>
          </a:p>
        </p:txBody>
      </p:sp>
      <p:sp>
        <p:nvSpPr>
          <p:cNvPr id="5" name="Rectangle 4"/>
          <p:cNvSpPr/>
          <p:nvPr/>
        </p:nvSpPr>
        <p:spPr>
          <a:xfrm>
            <a:off x="1939158" y="1228155"/>
            <a:ext cx="173420" cy="136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 name="Picture 2"/>
          <p:cNvPicPr>
            <a:picLocks noChangeAspect="1"/>
          </p:cNvPicPr>
          <p:nvPr/>
        </p:nvPicPr>
        <p:blipFill>
          <a:blip r:embed="rId2"/>
          <a:stretch>
            <a:fillRect/>
          </a:stretch>
        </p:blipFill>
        <p:spPr>
          <a:xfrm>
            <a:off x="1066800" y="901700"/>
            <a:ext cx="7010400" cy="5575300"/>
          </a:xfrm>
          <a:prstGeom prst="rect">
            <a:avLst/>
          </a:prstGeom>
        </p:spPr>
      </p:pic>
    </p:spTree>
    <p:extLst>
      <p:ext uri="{BB962C8B-B14F-4D97-AF65-F5344CB8AC3E}">
        <p14:creationId xmlns:p14="http://schemas.microsoft.com/office/powerpoint/2010/main" val="3695915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Ambiguous mapping bias due to sequence similarity</a:t>
            </a:r>
            <a:endParaRPr lang="en-US" sz="3600" b="1" dirty="0"/>
          </a:p>
        </p:txBody>
      </p:sp>
      <p:sp>
        <p:nvSpPr>
          <p:cNvPr id="3" name="Content Placeholder 2"/>
          <p:cNvSpPr>
            <a:spLocks noGrp="1"/>
          </p:cNvSpPr>
          <p:nvPr>
            <p:ph idx="1"/>
          </p:nvPr>
        </p:nvSpPr>
        <p:spPr/>
        <p:txBody>
          <a:bodyPr>
            <a:normAutofit/>
          </a:bodyPr>
          <a:lstStyle/>
          <a:p>
            <a:r>
              <a:rPr lang="en-US" sz="1800" dirty="0" smtClean="0">
                <a:latin typeface="Arial"/>
                <a:cs typeface="Arial"/>
              </a:rPr>
              <a:t>For </a:t>
            </a:r>
            <a:r>
              <a:rPr lang="en-US" sz="1800" dirty="0">
                <a:latin typeface="Arial"/>
                <a:cs typeface="Arial"/>
              </a:rPr>
              <a:t>AS </a:t>
            </a:r>
            <a:r>
              <a:rPr lang="en-US" sz="1800" dirty="0" smtClean="0">
                <a:latin typeface="Arial"/>
                <a:cs typeface="Arial"/>
              </a:rPr>
              <a:t>analyses, discard reads that multi-map</a:t>
            </a:r>
            <a:endParaRPr lang="en-US" sz="1800" dirty="0">
              <a:latin typeface="Arial"/>
              <a:cs typeface="Arial"/>
            </a:endParaRPr>
          </a:p>
        </p:txBody>
      </p:sp>
      <p:pic>
        <p:nvPicPr>
          <p:cNvPr id="6" name="Picture 5"/>
          <p:cNvPicPr>
            <a:picLocks noChangeAspect="1"/>
          </p:cNvPicPr>
          <p:nvPr/>
        </p:nvPicPr>
        <p:blipFill>
          <a:blip r:embed="rId2"/>
          <a:stretch>
            <a:fillRect/>
          </a:stretch>
        </p:blipFill>
        <p:spPr>
          <a:xfrm>
            <a:off x="2286000" y="2819400"/>
            <a:ext cx="4367507" cy="2819400"/>
          </a:xfrm>
          <a:prstGeom prst="rect">
            <a:avLst/>
          </a:prstGeom>
        </p:spPr>
      </p:pic>
    </p:spTree>
    <p:extLst>
      <p:ext uri="{BB962C8B-B14F-4D97-AF65-F5344CB8AC3E}">
        <p14:creationId xmlns:p14="http://schemas.microsoft.com/office/powerpoint/2010/main" val="39885248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Account for ambiguous mapping bias</a:t>
            </a:r>
            <a:endParaRPr lang="en-US" sz="3600" b="1" dirty="0"/>
          </a:p>
        </p:txBody>
      </p:sp>
      <p:sp>
        <p:nvSpPr>
          <p:cNvPr id="3" name="Content Placeholder 2"/>
          <p:cNvSpPr>
            <a:spLocks noGrp="1"/>
          </p:cNvSpPr>
          <p:nvPr>
            <p:ph idx="1"/>
          </p:nvPr>
        </p:nvSpPr>
        <p:spPr>
          <a:xfrm>
            <a:off x="628650" y="1825628"/>
            <a:ext cx="7886700" cy="791451"/>
          </a:xfrm>
        </p:spPr>
        <p:txBody>
          <a:bodyPr>
            <a:normAutofit/>
          </a:bodyPr>
          <a:lstStyle/>
          <a:p>
            <a:r>
              <a:rPr lang="en-US" sz="1800" dirty="0" smtClean="0">
                <a:latin typeface="Arial"/>
                <a:cs typeface="Arial"/>
              </a:rPr>
              <a:t>Using the reference genome, new simulated reads are created where alleles of the original reads are flipped (at het SNV positions)</a:t>
            </a:r>
            <a:endParaRPr lang="en-US" sz="1800" dirty="0">
              <a:latin typeface="Arial"/>
              <a:cs typeface="Arial"/>
            </a:endParaRPr>
          </a:p>
        </p:txBody>
      </p:sp>
      <p:sp>
        <p:nvSpPr>
          <p:cNvPr id="6" name="TextBox 5"/>
          <p:cNvSpPr txBox="1"/>
          <p:nvPr/>
        </p:nvSpPr>
        <p:spPr>
          <a:xfrm>
            <a:off x="2683243" y="4961317"/>
            <a:ext cx="2559941" cy="923330"/>
          </a:xfrm>
          <a:prstGeom prst="rect">
            <a:avLst/>
          </a:prstGeom>
          <a:noFill/>
        </p:spPr>
        <p:txBody>
          <a:bodyPr wrap="none" rtlCol="0">
            <a:spAutoFit/>
          </a:bodyPr>
          <a:lstStyle/>
          <a:p>
            <a:pPr algn="r"/>
            <a:r>
              <a:rPr lang="en-US" dirty="0" smtClean="0">
                <a:solidFill>
                  <a:prstClr val="black"/>
                </a:solidFill>
                <a:latin typeface="Calibri"/>
              </a:rPr>
              <a:t>Lappalainen </a:t>
            </a:r>
            <a:r>
              <a:rPr lang="en-US" i="1" dirty="0" smtClean="0">
                <a:solidFill>
                  <a:prstClr val="black"/>
                </a:solidFill>
                <a:latin typeface="Calibri"/>
              </a:rPr>
              <a:t>et al</a:t>
            </a:r>
            <a:r>
              <a:rPr lang="en-US" dirty="0" smtClean="0">
                <a:solidFill>
                  <a:prstClr val="black"/>
                </a:solidFill>
                <a:latin typeface="Calibri"/>
              </a:rPr>
              <a:t>. (2013)</a:t>
            </a:r>
          </a:p>
          <a:p>
            <a:pPr algn="r"/>
            <a:r>
              <a:rPr lang="en-US" dirty="0" err="1" smtClean="0">
                <a:solidFill>
                  <a:prstClr val="black"/>
                </a:solidFill>
                <a:latin typeface="Calibri"/>
              </a:rPr>
              <a:t>Panousis</a:t>
            </a:r>
            <a:r>
              <a:rPr lang="en-US" dirty="0" smtClean="0">
                <a:solidFill>
                  <a:prstClr val="black"/>
                </a:solidFill>
                <a:latin typeface="Calibri"/>
              </a:rPr>
              <a:t> </a:t>
            </a:r>
            <a:r>
              <a:rPr lang="en-US" i="1" dirty="0" smtClean="0">
                <a:solidFill>
                  <a:prstClr val="black"/>
                </a:solidFill>
                <a:latin typeface="Calibri"/>
              </a:rPr>
              <a:t>et al. </a:t>
            </a:r>
            <a:r>
              <a:rPr lang="en-US" dirty="0" smtClean="0">
                <a:solidFill>
                  <a:prstClr val="black"/>
                </a:solidFill>
                <a:latin typeface="Calibri"/>
              </a:rPr>
              <a:t>(2014)</a:t>
            </a:r>
          </a:p>
          <a:p>
            <a:pPr algn="r"/>
            <a:r>
              <a:rPr lang="en-US" dirty="0" smtClean="0">
                <a:solidFill>
                  <a:prstClr val="black"/>
                </a:solidFill>
                <a:latin typeface="Calibri"/>
              </a:rPr>
              <a:t>Van de </a:t>
            </a:r>
            <a:r>
              <a:rPr lang="en-US" dirty="0" err="1" smtClean="0">
                <a:solidFill>
                  <a:prstClr val="black"/>
                </a:solidFill>
                <a:latin typeface="Calibri"/>
              </a:rPr>
              <a:t>Geijn</a:t>
            </a:r>
            <a:r>
              <a:rPr lang="en-US" dirty="0" smtClean="0">
                <a:solidFill>
                  <a:prstClr val="black"/>
                </a:solidFill>
                <a:latin typeface="Calibri"/>
              </a:rPr>
              <a:t> </a:t>
            </a:r>
            <a:r>
              <a:rPr lang="en-US" i="1" dirty="0" smtClean="0">
                <a:solidFill>
                  <a:prstClr val="black"/>
                </a:solidFill>
                <a:latin typeface="Calibri"/>
              </a:rPr>
              <a:t>et al. </a:t>
            </a:r>
            <a:r>
              <a:rPr lang="en-US" dirty="0" smtClean="0">
                <a:solidFill>
                  <a:prstClr val="black"/>
                </a:solidFill>
                <a:latin typeface="Calibri"/>
              </a:rPr>
              <a:t>(2015)</a:t>
            </a:r>
            <a:endParaRPr lang="en-US"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228600" y="3048000"/>
            <a:ext cx="8763000" cy="2047635"/>
          </a:xfrm>
          <a:prstGeom prst="rect">
            <a:avLst/>
          </a:prstGeom>
        </p:spPr>
      </p:pic>
    </p:spTree>
    <p:extLst>
      <p:ext uri="{BB962C8B-B14F-4D97-AF65-F5344CB8AC3E}">
        <p14:creationId xmlns:p14="http://schemas.microsoft.com/office/powerpoint/2010/main" val="1705586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PG facilitates the resolution of ambiguous mapping bias</a:t>
            </a:r>
            <a:endParaRPr lang="en-US" sz="3600" b="1" dirty="0"/>
          </a:p>
        </p:txBody>
      </p:sp>
      <p:sp>
        <p:nvSpPr>
          <p:cNvPr id="5" name="Content Placeholder 2"/>
          <p:cNvSpPr txBox="1">
            <a:spLocks/>
          </p:cNvSpPr>
          <p:nvPr/>
        </p:nvSpPr>
        <p:spPr>
          <a:xfrm>
            <a:off x="628650" y="1825628"/>
            <a:ext cx="8302516" cy="7914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solidFill>
                  <a:prstClr val="black"/>
                </a:solidFill>
                <a:latin typeface="Arial"/>
                <a:cs typeface="Arial"/>
              </a:rPr>
              <a:t>Using the personal genome, we do not need to simulate reads.</a:t>
            </a:r>
          </a:p>
          <a:p>
            <a:r>
              <a:rPr lang="en-US" sz="1800" dirty="0" smtClean="0">
                <a:solidFill>
                  <a:prstClr val="black"/>
                </a:solidFill>
                <a:latin typeface="Arial"/>
                <a:cs typeface="Arial"/>
              </a:rPr>
              <a:t>We can directly test affected sites using multi-mapping read pile</a:t>
            </a:r>
            <a:endParaRPr lang="en-US" sz="1800" dirty="0">
              <a:solidFill>
                <a:prstClr val="black"/>
              </a:solidFill>
              <a:latin typeface="Arial"/>
              <a:cs typeface="Arial"/>
            </a:endParaRPr>
          </a:p>
        </p:txBody>
      </p:sp>
      <p:pic>
        <p:nvPicPr>
          <p:cNvPr id="9" name="Picture 8"/>
          <p:cNvPicPr>
            <a:picLocks noChangeAspect="1"/>
          </p:cNvPicPr>
          <p:nvPr/>
        </p:nvPicPr>
        <p:blipFill>
          <a:blip r:embed="rId3"/>
          <a:stretch>
            <a:fillRect/>
          </a:stretch>
        </p:blipFill>
        <p:spPr>
          <a:xfrm>
            <a:off x="457200" y="2895601"/>
            <a:ext cx="8318730" cy="2667000"/>
          </a:xfrm>
          <a:prstGeom prst="rect">
            <a:avLst/>
          </a:prstGeom>
        </p:spPr>
      </p:pic>
    </p:spTree>
    <p:extLst>
      <p:ext uri="{BB962C8B-B14F-4D97-AF65-F5344CB8AC3E}">
        <p14:creationId xmlns:p14="http://schemas.microsoft.com/office/powerpoint/2010/main" val="4045310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685800" y="50811"/>
            <a:ext cx="7772400" cy="1143000"/>
          </a:xfrm>
        </p:spPr>
        <p:txBody>
          <a:bodyPr/>
          <a:lstStyle/>
          <a:p>
            <a:pPr defTabSz="907350">
              <a:defRPr/>
            </a:pPr>
            <a:r>
              <a:rPr lang="en-US" sz="2400" dirty="0" smtClean="0">
                <a:solidFill>
                  <a:schemeClr val="bg1">
                    <a:lumMod val="50000"/>
                  </a:schemeClr>
                </a:solidFill>
              </a:rPr>
              <a:t>Personal Genomics:</a:t>
            </a:r>
            <a:br>
              <a:rPr lang="en-US" sz="2400" dirty="0" smtClean="0">
                <a:solidFill>
                  <a:schemeClr val="bg1">
                    <a:lumMod val="50000"/>
                  </a:schemeClr>
                </a:solidFill>
              </a:rPr>
            </a:br>
            <a:r>
              <a:rPr lang="en-US" sz="2400" dirty="0" smtClean="0">
                <a:solidFill>
                  <a:schemeClr val="bg1">
                    <a:lumMod val="50000"/>
                  </a:schemeClr>
                </a:solidFill>
              </a:rPr>
              <a:t>Prioritizing High-impact Rare &amp; Somatic Variants </a:t>
            </a:r>
            <a:endParaRPr lang="en-US" sz="4000" dirty="0">
              <a:solidFill>
                <a:schemeClr val="bg1">
                  <a:lumMod val="50000"/>
                </a:schemeClr>
              </a:solidFill>
            </a:endParaRPr>
          </a:p>
        </p:txBody>
      </p:sp>
      <p:sp>
        <p:nvSpPr>
          <p:cNvPr id="97283" name="Content Placeholder 3"/>
          <p:cNvSpPr>
            <a:spLocks noGrp="1"/>
          </p:cNvSpPr>
          <p:nvPr>
            <p:ph sz="half" idx="1"/>
            <p:custDataLst>
              <p:tags r:id="rId4"/>
            </p:custDataLst>
          </p:nvPr>
        </p:nvSpPr>
        <p:spPr>
          <a:xfrm>
            <a:off x="186274" y="1185435"/>
            <a:ext cx="3471325" cy="4638675"/>
          </a:xfrm>
        </p:spPr>
        <p:txBody>
          <a:bodyPr/>
          <a:lstStyle/>
          <a:p>
            <a:r>
              <a:rPr lang="en-US" sz="2000" b="1" dirty="0" smtClean="0">
                <a:solidFill>
                  <a:schemeClr val="bg1">
                    <a:lumMod val="50000"/>
                  </a:schemeClr>
                </a:solidFill>
                <a:latin typeface="Arial" charset="0"/>
                <a:ea typeface="ＭＳ Ｐゴシック" charset="0"/>
                <a:cs typeface="ＭＳ Ｐゴシック" charset="0"/>
              </a:rPr>
              <a:t>Introduction: the landscape of variants in personal genomes</a:t>
            </a:r>
            <a:r>
              <a:rPr lang="en-US" sz="1400" b="1" dirty="0" smtClean="0">
                <a:solidFill>
                  <a:schemeClr val="bg1">
                    <a:lumMod val="50000"/>
                  </a:schemeClr>
                </a:solidFill>
                <a:latin typeface="Arial" charset="0"/>
                <a:ea typeface="ＭＳ Ｐゴシック" charset="0"/>
                <a:cs typeface="ＭＳ Ｐゴシック" charset="0"/>
              </a:rPr>
              <a:t>  </a:t>
            </a:r>
          </a:p>
          <a:p>
            <a:r>
              <a:rPr lang="en-US" sz="2000" b="1" dirty="0">
                <a:solidFill>
                  <a:schemeClr val="bg1">
                    <a:lumMod val="50000"/>
                  </a:schemeClr>
                </a:solidFill>
                <a:latin typeface="Arial" charset="0"/>
                <a:ea typeface="ＭＳ Ｐゴシック" charset="0"/>
                <a:cs typeface="ＭＳ Ｐゴシック" charset="0"/>
              </a:rPr>
              <a:t>Characterizing Rare Variants in Coding Regions</a:t>
            </a:r>
          </a:p>
          <a:p>
            <a:pPr lvl="1"/>
            <a:r>
              <a:rPr lang="en-US" sz="1800" b="1" dirty="0">
                <a:solidFill>
                  <a:schemeClr val="bg1">
                    <a:lumMod val="50000"/>
                  </a:schemeClr>
                </a:solidFill>
                <a:latin typeface="Arial" charset="0"/>
                <a:ea typeface="ＭＳ Ｐゴシック" charset="0"/>
                <a:cs typeface="ＭＳ Ｐゴシック" charset="0"/>
              </a:rPr>
              <a:t>Identifying with </a:t>
            </a:r>
            <a:r>
              <a:rPr lang="en-US" sz="1800" b="1" dirty="0" smtClean="0">
                <a:solidFill>
                  <a:schemeClr val="bg1">
                    <a:lumMod val="50000"/>
                  </a:schemeClr>
                </a:solidFill>
                <a:latin typeface="Arial" charset="0"/>
                <a:ea typeface="ＭＳ Ｐゴシック" charset="0"/>
                <a:cs typeface="ＭＳ Ｐゴシック" charset="0"/>
              </a:rPr>
              <a:t>STRESS</a:t>
            </a:r>
            <a:br>
              <a:rPr lang="en-US" sz="1800" b="1" dirty="0" smtClean="0">
                <a:solidFill>
                  <a:schemeClr val="bg1">
                    <a:lumMod val="50000"/>
                  </a:schemeClr>
                </a:solidFill>
                <a:latin typeface="Arial" charset="0"/>
                <a:ea typeface="ＭＳ Ｐゴシック" charset="0"/>
                <a:cs typeface="ＭＳ Ｐゴシック" charset="0"/>
              </a:rPr>
            </a:br>
            <a:r>
              <a:rPr lang="en-US" sz="1800" b="1" u="sng" dirty="0" smtClean="0">
                <a:solidFill>
                  <a:srgbClr val="FFFF00"/>
                </a:solidFill>
                <a:latin typeface="Arial" charset="0"/>
                <a:ea typeface="ＭＳ Ｐゴシック" charset="0"/>
                <a:cs typeface="ＭＳ Ｐゴシック" charset="0"/>
              </a:rPr>
              <a:t>cryptic allosteric sites</a:t>
            </a:r>
            <a:r>
              <a:rPr lang="en-US" sz="1800" b="1" dirty="0" smtClean="0">
                <a:solidFill>
                  <a:schemeClr val="bg1">
                    <a:lumMod val="50000"/>
                  </a:schemeClr>
                </a:solidFill>
                <a:latin typeface="Arial" charset="0"/>
                <a:ea typeface="ＭＳ Ｐゴシック" charset="0"/>
                <a:cs typeface="ＭＳ Ｐゴシック" charset="0"/>
              </a:rPr>
              <a:t> </a:t>
            </a:r>
          </a:p>
          <a:p>
            <a:pPr lvl="2"/>
            <a:r>
              <a:rPr lang="en-US" sz="1400" dirty="0">
                <a:solidFill>
                  <a:schemeClr val="bg1">
                    <a:lumMod val="50000"/>
                  </a:schemeClr>
                </a:solidFill>
                <a:latin typeface="Arial" charset="0"/>
                <a:ea typeface="ＭＳ Ｐゴシック" charset="0"/>
              </a:rPr>
              <a:t>O</a:t>
            </a:r>
            <a:r>
              <a:rPr lang="en-US" sz="1400" dirty="0" smtClean="0">
                <a:solidFill>
                  <a:schemeClr val="bg1">
                    <a:lumMod val="50000"/>
                  </a:schemeClr>
                </a:solidFill>
                <a:latin typeface="Arial" charset="0"/>
                <a:ea typeface="ＭＳ Ｐゴシック" charset="0"/>
              </a:rPr>
              <a:t>n </a:t>
            </a:r>
            <a:r>
              <a:rPr lang="en-US" sz="1400" dirty="0">
                <a:solidFill>
                  <a:schemeClr val="bg1">
                    <a:lumMod val="50000"/>
                  </a:schemeClr>
                </a:solidFill>
                <a:latin typeface="Arial" charset="0"/>
                <a:ea typeface="ＭＳ Ｐゴシック" charset="0"/>
              </a:rPr>
              <a:t>surface &amp; in interior bottlenecks </a:t>
            </a:r>
          </a:p>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1: </a:t>
            </a: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rare variants </a:t>
            </a:r>
            <a:r>
              <a:rPr lang="en-US" sz="1800" b="1" dirty="0" smtClean="0">
                <a:solidFill>
                  <a:schemeClr val="bg1">
                    <a:lumMod val="50000"/>
                  </a:schemeClr>
                </a:solidFill>
                <a:latin typeface="Arial" charset="0"/>
                <a:ea typeface="ＭＳ Ｐゴシック" charset="0"/>
                <a:cs typeface="ＭＳ Ｐゴシック" charset="0"/>
              </a:rPr>
              <a:t>with</a:t>
            </a:r>
            <a:r>
              <a:rPr lang="en-US" sz="1800" b="1" dirty="0" smtClean="0">
                <a:solidFill>
                  <a:srgbClr val="FFFF00"/>
                </a:solidFill>
                <a:latin typeface="Arial" charset="0"/>
                <a:ea typeface="ＭＳ Ｐゴシック" charset="0"/>
                <a:cs typeface="ＭＳ Ｐゴシック" charset="0"/>
              </a:rPr>
              <a:t> </a:t>
            </a:r>
            <a:r>
              <a:rPr lang="en-US" sz="1800" b="1" dirty="0">
                <a:solidFill>
                  <a:srgbClr val="FFFF00"/>
                </a:solidFill>
                <a:latin typeface="Arial" charset="0"/>
                <a:ea typeface="ＭＳ Ｐゴシック" charset="0"/>
                <a:cs typeface="ＭＳ Ｐゴシック" charset="0"/>
              </a:rPr>
              <a:t>“</a:t>
            </a:r>
            <a:r>
              <a:rPr lang="en-US" sz="1800" b="1" u="sng" dirty="0" smtClean="0">
                <a:solidFill>
                  <a:srgbClr val="FFFF00"/>
                </a:solidFill>
                <a:latin typeface="Arial" charset="0"/>
                <a:ea typeface="ＭＳ Ｐゴシック" charset="0"/>
                <a:cs typeface="ＭＳ Ｐゴシック" charset="0"/>
              </a:rPr>
              <a:t>sensitive sites</a:t>
            </a:r>
            <a:r>
              <a:rPr lang="en-US" sz="1800" b="1" dirty="0" smtClean="0">
                <a:solidFill>
                  <a:srgbClr val="FFFF00"/>
                </a:solidFill>
                <a:latin typeface="Arial" charset="0"/>
                <a:ea typeface="ＭＳ Ｐゴシック" charset="0"/>
                <a:cs typeface="ＭＳ Ｐゴシック" charset="0"/>
              </a:rPr>
              <a:t>”</a:t>
            </a:r>
            <a:br>
              <a:rPr lang="en-US" sz="1800" b="1" dirty="0" smtClean="0">
                <a:solidFill>
                  <a:srgbClr val="FFFF00"/>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human-conserved) </a:t>
            </a:r>
          </a:p>
        </p:txBody>
      </p:sp>
      <p:sp>
        <p:nvSpPr>
          <p:cNvPr id="2" name="Content Placeholder 1"/>
          <p:cNvSpPr>
            <a:spLocks noGrp="1"/>
          </p:cNvSpPr>
          <p:nvPr>
            <p:ph sz="half" idx="2"/>
          </p:nvPr>
        </p:nvSpPr>
        <p:spPr>
          <a:xfrm>
            <a:off x="3793067" y="1185435"/>
            <a:ext cx="5147725" cy="4638675"/>
          </a:xfrm>
        </p:spPr>
        <p:txBody>
          <a:bodyPr/>
          <a:lstStyle/>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2: </a:t>
            </a:r>
            <a:br>
              <a:rPr lang="en-US" sz="20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using </a:t>
            </a:r>
            <a:r>
              <a:rPr lang="en-US" sz="1800" b="1" dirty="0" err="1" smtClean="0">
                <a:solidFill>
                  <a:schemeClr val="bg1">
                    <a:lumMod val="50000"/>
                  </a:schemeClr>
                </a:solidFill>
                <a:latin typeface="Arial" charset="0"/>
                <a:ea typeface="ＭＳ Ｐゴシック" charset="0"/>
                <a:cs typeface="ＭＳ Ｐゴシック" charset="0"/>
              </a:rPr>
              <a:t>AlleleDB</a:t>
            </a:r>
            <a:r>
              <a:rPr lang="en-US" sz="1800" b="1" dirty="0" smtClean="0">
                <a:solidFill>
                  <a:schemeClr val="bg1">
                    <a:lumMod val="50000"/>
                  </a:schemeClr>
                </a:solidFill>
                <a:latin typeface="Arial" charset="0"/>
                <a:ea typeface="ＭＳ Ｐゴシック" charset="0"/>
                <a:cs typeface="ＭＳ Ｐゴシック" charset="0"/>
              </a:rPr>
              <a:t> </a:t>
            </a:r>
            <a:br>
              <a:rPr lang="en-US" sz="18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in </a:t>
            </a:r>
            <a:r>
              <a:rPr lang="en-US" sz="1800" b="1" dirty="0">
                <a:solidFill>
                  <a:schemeClr val="bg1">
                    <a:lumMod val="50000"/>
                  </a:schemeClr>
                </a:solidFill>
                <a:latin typeface="Arial" charset="0"/>
                <a:ea typeface="ＭＳ Ｐゴシック" charset="0"/>
                <a:cs typeface="ＭＳ Ｐゴシック" charset="0"/>
              </a:rPr>
              <a:t>terms of </a:t>
            </a:r>
            <a:r>
              <a:rPr lang="en-US" sz="1800" b="1" u="sng" dirty="0">
                <a:solidFill>
                  <a:srgbClr val="FFFF00"/>
                </a:solidFill>
                <a:latin typeface="Arial" charset="0"/>
                <a:ea typeface="ＭＳ Ｐゴシック" charset="0"/>
                <a:cs typeface="ＭＳ Ｐゴシック" charset="0"/>
              </a:rPr>
              <a:t>allelic elements</a:t>
            </a:r>
            <a:r>
              <a:rPr lang="en-US" sz="1800" b="1" dirty="0">
                <a:solidFill>
                  <a:srgbClr val="FFFF00"/>
                </a:solidFill>
                <a:latin typeface="Arial" charset="0"/>
                <a:ea typeface="ＭＳ Ｐゴシック" charset="0"/>
                <a:cs typeface="ＭＳ Ｐゴシック" charset="0"/>
              </a:rPr>
              <a:t> </a:t>
            </a:r>
          </a:p>
          <a:p>
            <a:pPr lvl="1"/>
            <a:r>
              <a:rPr lang="en-US" sz="1800" dirty="0">
                <a:solidFill>
                  <a:schemeClr val="bg1">
                    <a:lumMod val="50000"/>
                  </a:schemeClr>
                </a:solidFill>
                <a:latin typeface="Arial" charset="0"/>
                <a:ea typeface="ＭＳ Ｐゴシック" charset="0"/>
              </a:rPr>
              <a:t>Having observed difference in molecular activity in many </a:t>
            </a:r>
            <a:r>
              <a:rPr lang="en-US" sz="1800" dirty="0" smtClean="0">
                <a:solidFill>
                  <a:schemeClr val="bg1">
                    <a:lumMod val="50000"/>
                  </a:schemeClr>
                </a:solidFill>
                <a:latin typeface="Arial" charset="0"/>
                <a:ea typeface="ＭＳ Ｐゴシック" charset="0"/>
              </a:rPr>
              <a:t>contexts</a:t>
            </a:r>
          </a:p>
          <a:p>
            <a:pPr lvl="1"/>
            <a:r>
              <a:rPr lang="en-US" sz="1800" b="1" u="sng" dirty="0">
                <a:solidFill>
                  <a:schemeClr val="bg1">
                    <a:lumMod val="50000"/>
                  </a:schemeClr>
                </a:solidFill>
                <a:latin typeface="Arial" charset="0"/>
                <a:ea typeface="ＭＳ Ｐゴシック" charset="0"/>
                <a:cs typeface="ＭＳ Ｐゴシック" charset="0"/>
              </a:rPr>
              <a:t>Key technical Issue: </a:t>
            </a:r>
            <a:r>
              <a:rPr lang="en-US" sz="1800" b="1" u="sng" dirty="0" smtClean="0">
                <a:solidFill>
                  <a:schemeClr val="bg1">
                    <a:lumMod val="50000"/>
                  </a:schemeClr>
                </a:solidFill>
                <a:latin typeface="Arial" charset="0"/>
                <a:ea typeface="ＭＳ Ｐゴシック" charset="0"/>
                <a:cs typeface="ＭＳ Ｐゴシック" charset="0"/>
              </a:rPr>
              <a:t/>
            </a:r>
            <a:br>
              <a:rPr lang="en-US" sz="1800" b="1" u="sng" dirty="0" smtClean="0">
                <a:solidFill>
                  <a:schemeClr val="bg1">
                    <a:lumMod val="50000"/>
                  </a:schemeClr>
                </a:solidFill>
                <a:latin typeface="Arial" charset="0"/>
                <a:ea typeface="ＭＳ Ｐゴシック" charset="0"/>
                <a:cs typeface="ＭＳ Ｐゴシック" charset="0"/>
              </a:rPr>
            </a:br>
            <a:r>
              <a:rPr lang="en-US" sz="1800" b="1" u="sng" dirty="0" smtClean="0">
                <a:solidFill>
                  <a:schemeClr val="bg1">
                    <a:lumMod val="50000"/>
                  </a:schemeClr>
                </a:solidFill>
                <a:latin typeface="Arial" charset="0"/>
                <a:ea typeface="ＭＳ Ｐゴシック" charset="0"/>
                <a:cs typeface="ＭＳ Ｐゴシック" charset="0"/>
              </a:rPr>
              <a:t>Need </a:t>
            </a:r>
            <a:r>
              <a:rPr lang="en-US" sz="1800" b="1" u="sng" dirty="0">
                <a:solidFill>
                  <a:schemeClr val="bg1">
                    <a:lumMod val="50000"/>
                  </a:schemeClr>
                </a:solidFill>
                <a:latin typeface="Arial" charset="0"/>
                <a:ea typeface="ＭＳ Ｐゴシック" charset="0"/>
                <a:cs typeface="ＭＳ Ｐゴシック" charset="0"/>
              </a:rPr>
              <a:t>to build </a:t>
            </a:r>
            <a:r>
              <a:rPr lang="en-US" sz="1800" b="1" u="sng" dirty="0">
                <a:solidFill>
                  <a:srgbClr val="FFFF00"/>
                </a:solidFill>
                <a:latin typeface="Arial" charset="0"/>
                <a:ea typeface="ＭＳ Ｐゴシック" charset="0"/>
                <a:cs typeface="ＭＳ Ｐゴシック" charset="0"/>
              </a:rPr>
              <a:t>personal genomes</a:t>
            </a:r>
          </a:p>
          <a:p>
            <a:pPr lvl="2"/>
            <a:r>
              <a:rPr lang="en-US" sz="1400" dirty="0" smtClean="0">
                <a:solidFill>
                  <a:schemeClr val="bg1">
                    <a:lumMod val="50000"/>
                  </a:schemeClr>
                </a:solidFill>
                <a:latin typeface="Arial" charset="0"/>
                <a:ea typeface="ＭＳ Ｐゴシック" charset="0"/>
              </a:rPr>
              <a:t>Assessing their quality via read mapping</a:t>
            </a:r>
            <a:endParaRPr lang="en-US" sz="1400" dirty="0">
              <a:solidFill>
                <a:schemeClr val="bg1">
                  <a:lumMod val="50000"/>
                </a:schemeClr>
              </a:solidFill>
              <a:latin typeface="Arial" charset="0"/>
              <a:ea typeface="ＭＳ Ｐゴシック" charset="0"/>
            </a:endParaRPr>
          </a:p>
          <a:p>
            <a:r>
              <a:rPr lang="en-US" sz="2000" b="1" dirty="0">
                <a:solidFill>
                  <a:schemeClr val="bg1">
                    <a:lumMod val="50000"/>
                  </a:schemeClr>
                </a:solidFill>
                <a:latin typeface="Arial" charset="0"/>
                <a:ea typeface="ＭＳ Ｐゴシック" charset="0"/>
                <a:cs typeface="ＭＳ Ｐゴシック" charset="0"/>
              </a:rPr>
              <a:t>Putting it together </a:t>
            </a:r>
            <a:r>
              <a:rPr lang="en-US" sz="2000" b="1" dirty="0" smtClean="0">
                <a:solidFill>
                  <a:schemeClr val="bg1">
                    <a:lumMod val="50000"/>
                  </a:schemeClr>
                </a:solidFill>
                <a:latin typeface="Arial" charset="0"/>
                <a:ea typeface="ＭＳ Ｐゴシック" charset="0"/>
                <a:cs typeface="ＭＳ Ｐゴシック" charset="0"/>
              </a:rPr>
              <a:t>in workflows</a:t>
            </a:r>
            <a:endParaRPr lang="en-US" sz="2000" b="1" dirty="0">
              <a:solidFill>
                <a:schemeClr val="bg1">
                  <a:lumMod val="50000"/>
                </a:schemeClr>
              </a:solidFill>
              <a:latin typeface="Arial" charset="0"/>
              <a:ea typeface="ＭＳ Ｐゴシック" charset="0"/>
              <a:cs typeface="ＭＳ Ｐゴシック" charset="0"/>
            </a:endParaRPr>
          </a:p>
          <a:p>
            <a:pPr lvl="1"/>
            <a:r>
              <a:rPr lang="en-US" sz="1800" b="1" u="sng" dirty="0" smtClean="0">
                <a:solidFill>
                  <a:srgbClr val="FFFF00"/>
                </a:solidFill>
                <a:latin typeface="Arial" charset="0"/>
                <a:ea typeface="ＭＳ Ｐゴシック" charset="0"/>
                <a:cs typeface="ＭＳ Ｐゴシック" charset="0"/>
              </a:rPr>
              <a:t>Integrating evidence</a:t>
            </a: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t>
            </a:r>
            <a:r>
              <a:rPr lang="en-US" sz="1800" b="1" dirty="0" smtClean="0">
                <a:solidFill>
                  <a:schemeClr val="bg1">
                    <a:lumMod val="50000"/>
                  </a:schemeClr>
                </a:solidFill>
                <a:latin typeface="Arial" charset="0"/>
                <a:ea typeface="ＭＳ Ｐゴシック" charset="0"/>
                <a:cs typeface="ＭＳ Ｐゴシック" charset="0"/>
              </a:rPr>
              <a:t>variants with </a:t>
            </a:r>
            <a:r>
              <a:rPr lang="en-US" sz="1800" b="1" dirty="0" err="1" smtClean="0">
                <a:solidFill>
                  <a:schemeClr val="bg1">
                    <a:lumMod val="50000"/>
                  </a:schemeClr>
                </a:solidFill>
                <a:latin typeface="Arial" charset="0"/>
                <a:ea typeface="ＭＳ Ｐゴシック" charset="0"/>
                <a:cs typeface="ＭＳ Ｐゴシック" charset="0"/>
              </a:rPr>
              <a:t>FunSeq</a:t>
            </a:r>
            <a:endParaRPr lang="en-US" sz="1800" b="1" dirty="0">
              <a:solidFill>
                <a:schemeClr val="bg1">
                  <a:lumMod val="50000"/>
                </a:schemeClr>
              </a:solidFill>
              <a:latin typeface="Arial" charset="0"/>
              <a:ea typeface="ＭＳ Ｐゴシック" charset="0"/>
              <a:cs typeface="ＭＳ Ｐゴシック" charset="0"/>
            </a:endParaRPr>
          </a:p>
          <a:p>
            <a:pPr lvl="2"/>
            <a:r>
              <a:rPr lang="en-US" sz="1400" dirty="0">
                <a:solidFill>
                  <a:schemeClr val="bg1">
                    <a:lumMod val="50000"/>
                  </a:schemeClr>
                </a:solidFill>
                <a:latin typeface="Arial" charset="0"/>
                <a:ea typeface="ＭＳ Ｐゴシック" charset="0"/>
              </a:rPr>
              <a:t>Systematically weighting all the features</a:t>
            </a:r>
          </a:p>
          <a:p>
            <a:pPr lvl="2"/>
            <a:r>
              <a:rPr lang="en-US" sz="1400" dirty="0">
                <a:solidFill>
                  <a:schemeClr val="bg1">
                    <a:lumMod val="50000"/>
                  </a:schemeClr>
                </a:solidFill>
                <a:latin typeface="Arial" charset="0"/>
                <a:ea typeface="ＭＳ Ｐゴシック" charset="0"/>
              </a:rPr>
              <a:t>suggesting non-coding drivers</a:t>
            </a:r>
          </a:p>
          <a:p>
            <a:pPr lvl="2"/>
            <a:r>
              <a:rPr lang="en-US" sz="1400" dirty="0" err="1">
                <a:solidFill>
                  <a:schemeClr val="bg1">
                    <a:lumMod val="50000"/>
                  </a:schemeClr>
                </a:solidFill>
                <a:latin typeface="Arial" charset="0"/>
                <a:ea typeface="ＭＳ Ｐゴシック" charset="0"/>
              </a:rPr>
              <a:t>Prioritzing</a:t>
            </a:r>
            <a:r>
              <a:rPr lang="en-US" sz="1400" dirty="0">
                <a:solidFill>
                  <a:schemeClr val="bg1">
                    <a:lumMod val="50000"/>
                  </a:schemeClr>
                </a:solidFill>
                <a:latin typeface="Arial" charset="0"/>
                <a:ea typeface="ＭＳ Ｐゴシック" charset="0"/>
              </a:rPr>
              <a:t> rare </a:t>
            </a:r>
            <a:r>
              <a:rPr lang="en-US" sz="1400" dirty="0" err="1">
                <a:solidFill>
                  <a:schemeClr val="bg1">
                    <a:lumMod val="50000"/>
                  </a:schemeClr>
                </a:solidFill>
                <a:latin typeface="Arial" charset="0"/>
                <a:ea typeface="ＭＳ Ｐゴシック" charset="0"/>
              </a:rPr>
              <a:t>germline</a:t>
            </a:r>
            <a:r>
              <a:rPr lang="en-US" sz="1400" dirty="0">
                <a:solidFill>
                  <a:schemeClr val="bg1">
                    <a:lumMod val="50000"/>
                  </a:schemeClr>
                </a:solidFill>
                <a:latin typeface="Arial" charset="0"/>
                <a:ea typeface="ＭＳ Ｐゴシック" charset="0"/>
              </a:rPr>
              <a:t> variants</a:t>
            </a:r>
          </a:p>
          <a:p>
            <a:pPr lvl="1"/>
            <a:r>
              <a:rPr lang="en-US" sz="1800" b="1" dirty="0">
                <a:solidFill>
                  <a:schemeClr val="bg1">
                    <a:lumMod val="50000"/>
                  </a:schemeClr>
                </a:solidFill>
                <a:latin typeface="Arial" charset="0"/>
                <a:ea typeface="ＭＳ Ｐゴシック" charset="0"/>
                <a:cs typeface="ＭＳ Ｐゴシック" charset="0"/>
              </a:rPr>
              <a:t>Using Larva to do</a:t>
            </a:r>
            <a:r>
              <a:rPr lang="en-US" sz="1800" b="1" u="sng" dirty="0">
                <a:solidFill>
                  <a:schemeClr val="bg1">
                    <a:lumMod val="50000"/>
                  </a:schemeClr>
                </a:solidFill>
                <a:latin typeface="Arial" charset="0"/>
                <a:ea typeface="ＭＳ Ｐゴシック" charset="0"/>
                <a:cs typeface="ＭＳ Ｐゴシック" charset="0"/>
              </a:rPr>
              <a:t> </a:t>
            </a:r>
            <a:r>
              <a:rPr lang="en-US" sz="1800" b="1" u="sng" dirty="0">
                <a:solidFill>
                  <a:srgbClr val="FFFF00"/>
                </a:solidFill>
                <a:latin typeface="Arial" charset="0"/>
                <a:ea typeface="ＭＳ Ｐゴシック" charset="0"/>
                <a:cs typeface="ＭＳ Ｐゴシック" charset="0"/>
              </a:rPr>
              <a:t>burden testing</a:t>
            </a:r>
            <a:r>
              <a:rPr lang="en-US" sz="1800" b="1" u="sng" dirty="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annotation</a:t>
            </a:r>
          </a:p>
          <a:p>
            <a:pPr lvl="2"/>
            <a:r>
              <a:rPr lang="en-US" sz="1400" dirty="0">
                <a:solidFill>
                  <a:schemeClr val="bg1">
                    <a:lumMod val="50000"/>
                  </a:schemeClr>
                </a:solidFill>
                <a:latin typeface="Arial" charset="0"/>
                <a:ea typeface="ＭＳ Ｐゴシック" charset="0"/>
              </a:rPr>
              <a:t>Need to correct for </a:t>
            </a:r>
            <a:r>
              <a:rPr lang="en-US" sz="1400" dirty="0" smtClean="0">
                <a:solidFill>
                  <a:schemeClr val="bg1">
                    <a:lumMod val="50000"/>
                  </a:schemeClr>
                </a:solidFill>
                <a:latin typeface="Arial" charset="0"/>
                <a:ea typeface="ＭＳ Ｐゴシック" charset="0"/>
              </a:rPr>
              <a:t>over-dispersion </a:t>
            </a:r>
            <a:r>
              <a:rPr lang="en-US" sz="1400" dirty="0">
                <a:solidFill>
                  <a:schemeClr val="bg1">
                    <a:lumMod val="50000"/>
                  </a:schemeClr>
                </a:solidFill>
                <a:latin typeface="Arial" charset="0"/>
                <a:ea typeface="ＭＳ Ｐゴシック" charset="0"/>
              </a:rPr>
              <a:t>in </a:t>
            </a:r>
            <a:r>
              <a:rPr lang="en-US" sz="1400" dirty="0" err="1">
                <a:solidFill>
                  <a:schemeClr val="bg1">
                    <a:lumMod val="50000"/>
                  </a:schemeClr>
                </a:solidFill>
                <a:latin typeface="Arial" charset="0"/>
                <a:ea typeface="ＭＳ Ｐゴシック" charset="0"/>
              </a:rPr>
              <a:t>bionomial</a:t>
            </a:r>
            <a:r>
              <a:rPr lang="en-US" sz="1400" dirty="0">
                <a:solidFill>
                  <a:schemeClr val="bg1">
                    <a:lumMod val="50000"/>
                  </a:schemeClr>
                </a:solidFill>
                <a:latin typeface="Arial" charset="0"/>
                <a:ea typeface="ＭＳ Ｐゴシック" charset="0"/>
              </a:rPr>
              <a:t> </a:t>
            </a:r>
          </a:p>
          <a:p>
            <a:pPr lvl="2"/>
            <a:r>
              <a:rPr lang="en-US" sz="1400" dirty="0" smtClean="0">
                <a:solidFill>
                  <a:schemeClr val="bg1">
                    <a:lumMod val="50000"/>
                  </a:schemeClr>
                </a:solidFill>
                <a:latin typeface="Arial" charset="0"/>
                <a:ea typeface="ＭＳ Ｐゴシック" charset="0"/>
              </a:rPr>
              <a:t>Parameterized </a:t>
            </a:r>
            <a:r>
              <a:rPr lang="en-US" sz="1400" dirty="0">
                <a:solidFill>
                  <a:schemeClr val="bg1">
                    <a:lumMod val="50000"/>
                  </a:schemeClr>
                </a:solidFill>
                <a:latin typeface="Arial" charset="0"/>
                <a:ea typeface="ＭＳ Ｐゴシック" charset="0"/>
              </a:rPr>
              <a:t>according to replication timing </a:t>
            </a:r>
          </a:p>
          <a:p>
            <a:pPr marL="0" indent="0">
              <a:buNone/>
            </a:pPr>
            <a:endParaRPr lang="en-US" dirty="0">
              <a:solidFill>
                <a:schemeClr val="bg1">
                  <a:lumMod val="50000"/>
                </a:schemeClr>
              </a:solidFill>
            </a:endParaRPr>
          </a:p>
        </p:txBody>
      </p:sp>
    </p:spTree>
    <p:custDataLst>
      <p:tags r:id="rId2"/>
    </p:custDataLst>
    <p:extLst>
      <p:ext uri="{BB962C8B-B14F-4D97-AF65-F5344CB8AC3E}">
        <p14:creationId xmlns:p14="http://schemas.microsoft.com/office/powerpoint/2010/main" val="138417764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5982"/>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a:xfrm>
            <a:off x="84139" y="38100"/>
            <a:ext cx="8940800" cy="1143000"/>
          </a:xfrm>
        </p:spPr>
        <p:txBody>
          <a:bodyPr rtlCol="0">
            <a:normAutofit/>
          </a:bodyPr>
          <a:lstStyle/>
          <a:p>
            <a:pPr defTabSz="456846" eaLnBrk="1" fontAlgn="auto" hangingPunct="1">
              <a:spcAft>
                <a:spcPts val="0"/>
              </a:spcAft>
              <a:defRPr/>
            </a:pPr>
            <a:r>
              <a:rPr lang="en-US" dirty="0">
                <a:ea typeface="+mj-ea"/>
              </a:rPr>
              <a:t>I</a:t>
            </a:r>
            <a:r>
              <a:rPr lang="en-US" dirty="0" smtClean="0">
                <a:ea typeface="+mj-ea"/>
              </a:rPr>
              <a:t>dentification of non-coding candidate drivers amongst somatic variants: Scheme</a:t>
            </a:r>
            <a:endParaRPr lang="en-US" dirty="0">
              <a:ea typeface="+mj-ea"/>
            </a:endParaRPr>
          </a:p>
        </p:txBody>
      </p:sp>
      <p:sp>
        <p:nvSpPr>
          <p:cNvPr id="4" name="Slide Number Placeholder 3"/>
          <p:cNvSpPr>
            <a:spLocks noGrp="1"/>
          </p:cNvSpPr>
          <p:nvPr>
            <p:ph type="sldNum" sz="quarter" idx="12"/>
          </p:nvPr>
        </p:nvSpPr>
        <p:spPr/>
        <p:txBody>
          <a:bodyPr/>
          <a:lstStyle/>
          <a:p>
            <a:pPr>
              <a:defRPr/>
            </a:pPr>
            <a:fld id="{0DEEDF66-6537-3A4A-8F3C-1ACCE828D23A}" type="slidenum">
              <a:rPr lang="en-US"/>
              <a:pPr>
                <a:defRPr/>
              </a:pPr>
              <a:t>76</a:t>
            </a:fld>
            <a:endParaRPr lang="en-US"/>
          </a:p>
        </p:txBody>
      </p:sp>
      <p:pic>
        <p:nvPicPr>
          <p:cNvPr id="1689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1" y="1157288"/>
            <a:ext cx="7297738"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Text Box 6"/>
          <p:cNvSpPr txBox="1">
            <a:spLocks noChangeArrowheads="1"/>
          </p:cNvSpPr>
          <p:nvPr>
            <p:custDataLst>
              <p:tags r:id="rId1"/>
            </p:custDataLst>
          </p:nvPr>
        </p:nvSpPr>
        <p:spPr bwMode="auto">
          <a:xfrm>
            <a:off x="5995991" y="6421458"/>
            <a:ext cx="2070081" cy="2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cSld>
  <p:clrMapOvr>
    <a:masterClrMapping/>
  </p:clrMapOvr>
  <p:transition xmlns:p14="http://schemas.microsoft.com/office/powerpoint/2010/main" spd="slow" advTm="18934"/>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5" name="Group 2"/>
          <p:cNvGrpSpPr>
            <a:grpSpLocks/>
          </p:cNvGrpSpPr>
          <p:nvPr/>
        </p:nvGrpSpPr>
        <p:grpSpPr bwMode="auto">
          <a:xfrm>
            <a:off x="908060" y="233363"/>
            <a:ext cx="7083425" cy="6567487"/>
            <a:chOff x="908700" y="234096"/>
            <a:chExt cx="7083487" cy="6567371"/>
          </a:xfrm>
        </p:grpSpPr>
        <p:grpSp>
          <p:nvGrpSpPr>
            <p:cNvPr id="169987" name="Group 25"/>
            <p:cNvGrpSpPr>
              <a:grpSpLocks/>
            </p:cNvGrpSpPr>
            <p:nvPr/>
          </p:nvGrpSpPr>
          <p:grpSpPr bwMode="auto">
            <a:xfrm>
              <a:off x="908700" y="234096"/>
              <a:ext cx="7083487" cy="6567371"/>
              <a:chOff x="908700" y="234096"/>
              <a:chExt cx="7083487" cy="6567371"/>
            </a:xfrm>
          </p:grpSpPr>
          <p:grpSp>
            <p:nvGrpSpPr>
              <p:cNvPr id="169990" name="Group 19"/>
              <p:cNvGrpSpPr>
                <a:grpSpLocks noChangeAspect="1"/>
              </p:cNvGrpSpPr>
              <p:nvPr/>
            </p:nvGrpSpPr>
            <p:grpSpPr bwMode="auto">
              <a:xfrm>
                <a:off x="1097847" y="501355"/>
                <a:ext cx="6894340" cy="6300112"/>
                <a:chOff x="964174" y="284098"/>
                <a:chExt cx="7147776" cy="6531703"/>
              </a:xfrm>
            </p:grpSpPr>
            <p:grpSp>
              <p:nvGrpSpPr>
                <p:cNvPr id="169994" name="Group 11"/>
                <p:cNvGrpSpPr>
                  <a:grpSpLocks/>
                </p:cNvGrpSpPr>
                <p:nvPr/>
              </p:nvGrpSpPr>
              <p:grpSpPr bwMode="auto">
                <a:xfrm>
                  <a:off x="964174" y="284098"/>
                  <a:ext cx="6431430" cy="6531703"/>
                  <a:chOff x="529740" y="284098"/>
                  <a:chExt cx="6431430" cy="6531703"/>
                </a:xfrm>
              </p:grpSpPr>
              <p:pic>
                <p:nvPicPr>
                  <p:cNvPr id="169996" name="Picture 3" descr="Khurana6.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970" y="722536"/>
                    <a:ext cx="3606645" cy="55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29499" y="2648566"/>
                    <a:ext cx="130023" cy="350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6" name="Rectangle 5"/>
                  <p:cNvSpPr/>
                  <p:nvPr/>
                </p:nvSpPr>
                <p:spPr>
                  <a:xfrm>
                    <a:off x="2802447" y="4768392"/>
                    <a:ext cx="1270612" cy="1747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7" name="Rectangle 6"/>
                  <p:cNvSpPr/>
                  <p:nvPr/>
                </p:nvSpPr>
                <p:spPr>
                  <a:xfrm>
                    <a:off x="2659256" y="5555097"/>
                    <a:ext cx="641890" cy="143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8" name="Rectangle 7"/>
                  <p:cNvSpPr/>
                  <p:nvPr/>
                </p:nvSpPr>
                <p:spPr>
                  <a:xfrm>
                    <a:off x="1788590" y="3181814"/>
                    <a:ext cx="972710" cy="275346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2" name="Trapezoid 1"/>
                  <p:cNvSpPr/>
                  <p:nvPr/>
                </p:nvSpPr>
                <p:spPr>
                  <a:xfrm rot="16200000">
                    <a:off x="1468530" y="3506838"/>
                    <a:ext cx="4601733" cy="2016191"/>
                  </a:xfrm>
                  <a:prstGeom prst="trapezoid">
                    <a:avLst>
                      <a:gd name="adj" fmla="val 43834"/>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13" name="Rectangle 12"/>
                  <p:cNvSpPr/>
                  <p:nvPr/>
                </p:nvSpPr>
                <p:spPr>
                  <a:xfrm>
                    <a:off x="1912031" y="601157"/>
                    <a:ext cx="1245924" cy="115207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14" name="Trapezoid 13"/>
                  <p:cNvSpPr/>
                  <p:nvPr/>
                </p:nvSpPr>
                <p:spPr>
                  <a:xfrm rot="16200000">
                    <a:off x="3073216" y="368252"/>
                    <a:ext cx="1789014" cy="1619537"/>
                  </a:xfrm>
                  <a:prstGeom prst="trapezoid">
                    <a:avLst>
                      <a:gd name="adj" fmla="val 19942"/>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pic>
                <p:nvPicPr>
                  <p:cNvPr id="9" name="Picture 8" descr="Khurana6.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492" y="283513"/>
                    <a:ext cx="2184071" cy="1789014"/>
                  </a:xfrm>
                  <a:prstGeom prst="rect">
                    <a:avLst/>
                  </a:prstGeom>
                  <a:ln>
                    <a:solidFill>
                      <a:srgbClr val="FFFFFF"/>
                    </a:solidFill>
                  </a:ln>
                  <a:effectLst>
                    <a:outerShdw blurRad="50800" dist="38100" algn="l" rotWithShape="0">
                      <a:prstClr val="black">
                        <a:alpha val="40000"/>
                      </a:prstClr>
                    </a:outerShdw>
                  </a:effectLst>
                </p:spPr>
              </p:pic>
            </p:grpSp>
            <p:sp>
              <p:nvSpPr>
                <p:cNvPr id="19" name="Rectangle 18"/>
                <p:cNvSpPr/>
                <p:nvPr/>
              </p:nvSpPr>
              <p:spPr>
                <a:xfrm>
                  <a:off x="7981927" y="6024159"/>
                  <a:ext cx="130023" cy="350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grpSp>
          <p:sp>
            <p:nvSpPr>
              <p:cNvPr id="169991" name="Rectangle 20"/>
              <p:cNvSpPr>
                <a:spLocks noChangeArrowheads="1"/>
              </p:cNvSpPr>
              <p:nvPr/>
            </p:nvSpPr>
            <p:spPr bwMode="auto">
              <a:xfrm>
                <a:off x="908700" y="234096"/>
                <a:ext cx="3681435" cy="58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aseline="30000"/>
                  <a:t>Flowchart for 1 Prostate Cancer Genome (from Berger et al. '11)</a:t>
                </a:r>
                <a:endParaRPr lang="en-US" sz="2400"/>
              </a:p>
            </p:txBody>
          </p:sp>
          <p:sp>
            <p:nvSpPr>
              <p:cNvPr id="24" name="Rectangle 23"/>
              <p:cNvSpPr/>
              <p:nvPr/>
            </p:nvSpPr>
            <p:spPr>
              <a:xfrm>
                <a:off x="7849311" y="6037893"/>
                <a:ext cx="125414" cy="338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25" name="Rectangle 24"/>
              <p:cNvSpPr/>
              <p:nvPr/>
            </p:nvSpPr>
            <p:spPr>
              <a:xfrm>
                <a:off x="5510903" y="2367658"/>
                <a:ext cx="620717" cy="106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grpSp>
        <p:sp>
          <p:nvSpPr>
            <p:cNvPr id="28" name="Rectangle 27"/>
            <p:cNvSpPr/>
            <p:nvPr/>
          </p:nvSpPr>
          <p:spPr>
            <a:xfrm>
              <a:off x="6657088" y="2367658"/>
              <a:ext cx="620717" cy="46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pic>
          <p:nvPicPr>
            <p:cNvPr id="15" name="Picture 14" descr="Khurana6.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0863" y="2359720"/>
              <a:ext cx="2103456" cy="4430635"/>
            </a:xfrm>
            <a:prstGeom prst="rect">
              <a:avLst/>
            </a:prstGeom>
            <a:ln>
              <a:solidFill>
                <a:srgbClr val="FFFFFF"/>
              </a:solidFill>
            </a:ln>
            <a:effectLst>
              <a:outerShdw blurRad="50800" dist="38100" algn="l" rotWithShape="0">
                <a:prstClr val="black">
                  <a:alpha val="40000"/>
                </a:prstClr>
              </a:outerShdw>
            </a:effectLst>
          </p:spPr>
        </p:pic>
      </p:grpSp>
      <p:sp>
        <p:nvSpPr>
          <p:cNvPr id="169986" name="Text Box 6"/>
          <p:cNvSpPr txBox="1">
            <a:spLocks noChangeArrowheads="1"/>
          </p:cNvSpPr>
          <p:nvPr>
            <p:custDataLst>
              <p:tags r:id="rId1"/>
            </p:custDataLst>
          </p:nvPr>
        </p:nvSpPr>
        <p:spPr bwMode="auto">
          <a:xfrm rot="16200000">
            <a:off x="7941486" y="3470249"/>
            <a:ext cx="2070081" cy="2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a:solidFill>
                  <a:srgbClr val="000000"/>
                </a:solidFill>
                <a:latin typeface="Arial" charset="0"/>
              </a:rPr>
              <a:t>[</a:t>
            </a:r>
            <a:r>
              <a:rPr lang="en-US" sz="1100" dirty="0" err="1">
                <a:solidFill>
                  <a:srgbClr val="000000"/>
                </a:solidFill>
                <a:latin typeface="Arial" charset="0"/>
              </a:rPr>
              <a:t>Khurana</a:t>
            </a:r>
            <a:r>
              <a:rPr lang="en-US" sz="1100" dirty="0">
                <a:solidFill>
                  <a:srgbClr val="000000"/>
                </a:solidFill>
                <a:latin typeface="Arial" charset="0"/>
              </a:rPr>
              <a:t> et al., </a:t>
            </a:r>
            <a:r>
              <a:rPr lang="en-US" sz="1100" i="1" dirty="0">
                <a:solidFill>
                  <a:srgbClr val="000000"/>
                </a:solidFill>
                <a:latin typeface="Arial" charset="0"/>
              </a:rPr>
              <a:t>Science</a:t>
            </a:r>
            <a:r>
              <a:rPr lang="en-US" sz="1100" dirty="0">
                <a:solidFill>
                  <a:srgbClr val="000000"/>
                </a:solidFill>
                <a:latin typeface="Arial" charset="0"/>
              </a:rPr>
              <a:t> (‘13)]</a:t>
            </a:r>
            <a:endParaRPr lang="en-US" sz="1100" i="1" dirty="0">
              <a:solidFill>
                <a:srgbClr val="000000"/>
              </a:solidFill>
              <a:latin typeface="Arial" charset="0"/>
            </a:endParaRPr>
          </a:p>
        </p:txBody>
      </p:sp>
    </p:spTree>
  </p:cSld>
  <p:clrMapOvr>
    <a:masterClrMapping/>
  </p:clrMapOvr>
  <p:transition xmlns:p14="http://schemas.microsoft.com/office/powerpoint/2010/main" spd="slow" advTm="13366"/>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Variant prioritiza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9384" y="2080173"/>
            <a:ext cx="4738688"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Title 1"/>
          <p:cNvSpPr txBox="1">
            <a:spLocks/>
          </p:cNvSpPr>
          <p:nvPr/>
        </p:nvSpPr>
        <p:spPr bwMode="auto">
          <a:xfrm>
            <a:off x="404823" y="4643438"/>
            <a:ext cx="3546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000" b="1">
                <a:solidFill>
                  <a:srgbClr val="000090"/>
                </a:solidFill>
              </a:rPr>
              <a:t>FunSeq</a:t>
            </a:r>
            <a:r>
              <a:rPr lang="en-US" sz="2000" b="1">
                <a:solidFill>
                  <a:srgbClr val="000090"/>
                </a:solidFill>
              </a:rPr>
              <a:t>.gersteinlab.org</a:t>
            </a:r>
          </a:p>
        </p:txBody>
      </p:sp>
      <p:sp>
        <p:nvSpPr>
          <p:cNvPr id="173060" name="TextBox 6"/>
          <p:cNvSpPr txBox="1">
            <a:spLocks noChangeArrowheads="1"/>
          </p:cNvSpPr>
          <p:nvPr/>
        </p:nvSpPr>
        <p:spPr bwMode="auto">
          <a:xfrm>
            <a:off x="10" y="6562725"/>
            <a:ext cx="2820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7F7F7F"/>
                </a:solidFill>
              </a:rPr>
              <a:t>[Fu et al., GenomeBiology ('14)]</a:t>
            </a:r>
          </a:p>
        </p:txBody>
      </p:sp>
      <p:pic>
        <p:nvPicPr>
          <p:cNvPr id="173061" name="Picture 2" descr="Screen Shot 2014-09-29 at 10.05.4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01600"/>
            <a:ext cx="5592762"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3062" name="TextBox 2"/>
          <p:cNvSpPr txBox="1">
            <a:spLocks noChangeArrowheads="1"/>
          </p:cNvSpPr>
          <p:nvPr/>
        </p:nvSpPr>
        <p:spPr bwMode="auto">
          <a:xfrm>
            <a:off x="6748473" y="338143"/>
            <a:ext cx="16652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Site integrates user variants with large-scale context </a:t>
            </a:r>
          </a:p>
        </p:txBody>
      </p:sp>
      <p:sp>
        <p:nvSpPr>
          <p:cNvPr id="3" name="TextBox 2"/>
          <p:cNvSpPr txBox="1"/>
          <p:nvPr/>
        </p:nvSpPr>
        <p:spPr>
          <a:xfrm>
            <a:off x="4182533" y="4402665"/>
            <a:ext cx="1551517" cy="646331"/>
          </a:xfrm>
          <a:prstGeom prst="rect">
            <a:avLst/>
          </a:prstGeom>
          <a:pattFill prst="dkUpDiag">
            <a:fgClr>
              <a:schemeClr val="bg1">
                <a:lumMod val="85000"/>
              </a:schemeClr>
            </a:fgClr>
            <a:bgClr>
              <a:prstClr val="white"/>
            </a:bgClr>
          </a:pattFill>
          <a:ln>
            <a:solidFill>
              <a:schemeClr val="tx1"/>
            </a:solidFill>
          </a:ln>
        </p:spPr>
        <p:txBody>
          <a:bodyPr wrap="square" rtlCol="0">
            <a:spAutoFit/>
          </a:bodyPr>
          <a:lstStyle/>
          <a:p>
            <a:pPr algn="ctr"/>
            <a:r>
              <a:rPr lang="en-US" dirty="0" smtClean="0"/>
              <a:t>User </a:t>
            </a:r>
          </a:p>
          <a:p>
            <a:pPr algn="ctr"/>
            <a:r>
              <a:rPr lang="en-US" dirty="0" smtClean="0"/>
              <a:t>Variants</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741373" y="338138"/>
            <a:ext cx="7939087" cy="1922462"/>
          </a:xfrm>
        </p:spPr>
        <p:txBody>
          <a:bodyPr rtlCol="0">
            <a:normAutofit/>
          </a:bodyPr>
          <a:lstStyle/>
          <a:p>
            <a:pPr eaLnBrk="1" fontAlgn="auto" hangingPunct="1">
              <a:spcAft>
                <a:spcPts val="0"/>
              </a:spcAft>
              <a:buFont typeface="Wingdings" charset="2"/>
              <a:buChar char="§"/>
              <a:defRPr/>
            </a:pPr>
            <a:r>
              <a:rPr lang="en-US" sz="2000" dirty="0" smtClean="0">
                <a:latin typeface="Calibri"/>
                <a:ea typeface="+mn-ea"/>
                <a:cs typeface="Calibri"/>
              </a:rPr>
              <a:t>Feature weight  </a:t>
            </a:r>
          </a:p>
          <a:p>
            <a:pPr marL="0" indent="0" eaLnBrk="1" fontAlgn="auto" hangingPunct="1">
              <a:spcAft>
                <a:spcPts val="0"/>
              </a:spcAft>
              <a:buFont typeface="Arial"/>
              <a:buNone/>
              <a:defRPr/>
            </a:pPr>
            <a:r>
              <a:rPr lang="en-US" sz="2000" dirty="0">
                <a:latin typeface="Calibri"/>
                <a:ea typeface="+mn-ea"/>
                <a:cs typeface="Calibri"/>
              </a:rPr>
              <a:t> </a:t>
            </a:r>
            <a:r>
              <a:rPr lang="en-US" sz="2000" dirty="0" smtClean="0">
                <a:latin typeface="Calibri"/>
                <a:ea typeface="+mn-ea"/>
                <a:cs typeface="Calibri"/>
              </a:rPr>
              <a:t>   - Weighted with mutation patterns in natural polymorphisms</a:t>
            </a:r>
          </a:p>
          <a:p>
            <a:pPr marL="0" indent="0" eaLnBrk="1" fontAlgn="auto" hangingPunct="1">
              <a:spcAft>
                <a:spcPts val="0"/>
              </a:spcAft>
              <a:buFont typeface="Arial"/>
              <a:buNone/>
              <a:defRPr/>
            </a:pPr>
            <a:r>
              <a:rPr lang="en-US" sz="2000" dirty="0">
                <a:latin typeface="Calibri"/>
                <a:ea typeface="+mn-ea"/>
                <a:cs typeface="Calibri"/>
              </a:rPr>
              <a:t>	</a:t>
            </a:r>
            <a:r>
              <a:rPr lang="en-US" sz="2000" dirty="0" smtClean="0">
                <a:latin typeface="Calibri"/>
                <a:ea typeface="+mn-ea"/>
                <a:cs typeface="Calibri"/>
              </a:rPr>
              <a:t>(features frequently observed weight less)</a:t>
            </a:r>
          </a:p>
          <a:p>
            <a:pPr marL="0" indent="0" eaLnBrk="1" fontAlgn="auto" hangingPunct="1">
              <a:spcAft>
                <a:spcPts val="0"/>
              </a:spcAft>
              <a:buFont typeface="Arial"/>
              <a:buNone/>
              <a:defRPr/>
            </a:pPr>
            <a:r>
              <a:rPr lang="en-US" sz="2000" dirty="0" smtClean="0">
                <a:latin typeface="Calibri"/>
                <a:ea typeface="+mn-ea"/>
                <a:cs typeface="Calibri"/>
              </a:rPr>
              <a:t>    - entropy based method</a:t>
            </a:r>
          </a:p>
          <a:p>
            <a:pPr marL="0" indent="0" eaLnBrk="1" fontAlgn="auto" hangingPunct="1">
              <a:spcAft>
                <a:spcPts val="0"/>
              </a:spcAft>
              <a:buFont typeface="Arial"/>
              <a:buNone/>
              <a:defRPr/>
            </a:pPr>
            <a:endParaRPr lang="en-US" sz="2000" dirty="0" smtClean="0">
              <a:latin typeface="Calibri"/>
              <a:ea typeface="+mn-ea"/>
              <a:cs typeface="Calibri"/>
            </a:endParaRPr>
          </a:p>
          <a:p>
            <a:pPr marL="0" indent="0" eaLnBrk="1" fontAlgn="auto" hangingPunct="1">
              <a:spcAft>
                <a:spcPts val="0"/>
              </a:spcAft>
              <a:buFont typeface="Arial" charset="0"/>
              <a:buNone/>
              <a:defRPr/>
            </a:pPr>
            <a:endParaRPr lang="en-US" sz="2000" dirty="0" smtClean="0">
              <a:latin typeface="Calibri"/>
              <a:ea typeface="+mn-ea"/>
              <a:cs typeface="Calibri"/>
            </a:endParaRPr>
          </a:p>
        </p:txBody>
      </p:sp>
      <p:grpSp>
        <p:nvGrpSpPr>
          <p:cNvPr id="174082" name="Group 5"/>
          <p:cNvGrpSpPr>
            <a:grpSpLocks/>
          </p:cNvGrpSpPr>
          <p:nvPr/>
        </p:nvGrpSpPr>
        <p:grpSpPr bwMode="auto">
          <a:xfrm>
            <a:off x="6654810" y="1601788"/>
            <a:ext cx="1844675" cy="1046162"/>
            <a:chOff x="6917241" y="2181964"/>
            <a:chExt cx="1844806" cy="1046062"/>
          </a:xfrm>
        </p:grpSpPr>
        <p:sp>
          <p:nvSpPr>
            <p:cNvPr id="5" name="Rectangle 4"/>
            <p:cNvSpPr/>
            <p:nvPr/>
          </p:nvSpPr>
          <p:spPr>
            <a:xfrm>
              <a:off x="6917241" y="2181964"/>
              <a:ext cx="1844806" cy="1046062"/>
            </a:xfrm>
            <a:prstGeom prst="rect">
              <a:avLst/>
            </a:prstGeom>
            <a:solidFill>
              <a:srgbClr val="ECECEC"/>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19173" name="Rectangle 23"/>
            <p:cNvSpPr>
              <a:spLocks noChangeArrowheads="1"/>
            </p:cNvSpPr>
            <p:nvPr/>
          </p:nvSpPr>
          <p:spPr bwMode="auto">
            <a:xfrm>
              <a:off x="7280805" y="2256569"/>
              <a:ext cx="1010184"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400">
                  <a:solidFill>
                    <a:srgbClr val="000000"/>
                  </a:solidFill>
                  <a:latin typeface="Calibri"/>
                  <a:ea typeface="+mn-ea"/>
                  <a:cs typeface="+mn-cs"/>
                </a:rPr>
                <a:t>HOT region</a:t>
              </a:r>
            </a:p>
          </p:txBody>
        </p:sp>
        <p:sp>
          <p:nvSpPr>
            <p:cNvPr id="219174" name="Rectangle 24"/>
            <p:cNvSpPr>
              <a:spLocks noChangeArrowheads="1"/>
            </p:cNvSpPr>
            <p:nvPr/>
          </p:nvSpPr>
          <p:spPr bwMode="auto">
            <a:xfrm>
              <a:off x="6950581" y="2545466"/>
              <a:ext cx="1340000"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400">
                  <a:solidFill>
                    <a:srgbClr val="000000"/>
                  </a:solidFill>
                  <a:latin typeface="Calibri"/>
                  <a:ea typeface="+mn-ea"/>
                  <a:cs typeface="+mn-cs"/>
                </a:rPr>
                <a:t>Sensitive region</a:t>
              </a:r>
            </a:p>
          </p:txBody>
        </p:sp>
        <p:sp>
          <p:nvSpPr>
            <p:cNvPr id="29" name="Rectangle 28"/>
            <p:cNvSpPr/>
            <p:nvPr/>
          </p:nvSpPr>
          <p:spPr bwMode="auto">
            <a:xfrm>
              <a:off x="8257186" y="2370858"/>
              <a:ext cx="387378" cy="119052"/>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31" name="Rectangle 30"/>
            <p:cNvSpPr/>
            <p:nvPr/>
          </p:nvSpPr>
          <p:spPr bwMode="auto">
            <a:xfrm>
              <a:off x="8254011" y="2643882"/>
              <a:ext cx="393728" cy="11905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219177" name="Rectangle 31"/>
            <p:cNvSpPr>
              <a:spLocks noChangeArrowheads="1"/>
            </p:cNvSpPr>
            <p:nvPr/>
          </p:nvSpPr>
          <p:spPr bwMode="auto">
            <a:xfrm>
              <a:off x="6999797" y="2835951"/>
              <a:ext cx="1309053"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400">
                  <a:solidFill>
                    <a:srgbClr val="000000"/>
                  </a:solidFill>
                  <a:latin typeface="Calibri"/>
                  <a:ea typeface="+mn-ea"/>
                  <a:cs typeface="+mn-cs"/>
                </a:rPr>
                <a:t>Polymorphisms</a:t>
              </a:r>
            </a:p>
          </p:txBody>
        </p:sp>
        <p:cxnSp>
          <p:nvCxnSpPr>
            <p:cNvPr id="33" name="Straight Connector 32"/>
            <p:cNvCxnSpPr/>
            <p:nvPr/>
          </p:nvCxnSpPr>
          <p:spPr bwMode="auto">
            <a:xfrm>
              <a:off x="8454050" y="2896271"/>
              <a:ext cx="0" cy="185719"/>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bwMode="auto">
          <a:xfrm>
            <a:off x="1219200" y="3511550"/>
            <a:ext cx="7315200" cy="18573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cxnSp>
        <p:nvCxnSpPr>
          <p:cNvPr id="4" name="Straight Connector 3"/>
          <p:cNvCxnSpPr/>
          <p:nvPr/>
        </p:nvCxnSpPr>
        <p:spPr bwMode="auto">
          <a:xfrm>
            <a:off x="18288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a:off x="19812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a:off x="22526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bwMode="auto">
          <a:xfrm>
            <a:off x="7602538"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a:off x="765651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a:off x="42672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a:off x="3843338"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a:off x="33020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a:off x="65198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a:off x="72818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bwMode="auto">
          <a:xfrm>
            <a:off x="77216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19163" name="Rectangle 20"/>
          <p:cNvSpPr>
            <a:spLocks noChangeArrowheads="1"/>
          </p:cNvSpPr>
          <p:nvPr/>
        </p:nvSpPr>
        <p:spPr bwMode="auto">
          <a:xfrm>
            <a:off x="271473" y="3406776"/>
            <a:ext cx="8536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500">
                <a:solidFill>
                  <a:srgbClr val="000000"/>
                </a:solidFill>
                <a:latin typeface="Calibri"/>
                <a:ea typeface="+mn-ea"/>
                <a:cs typeface="+mn-cs"/>
              </a:rPr>
              <a:t>Genome</a:t>
            </a:r>
          </a:p>
        </p:txBody>
      </p:sp>
      <p:sp>
        <p:nvSpPr>
          <p:cNvPr id="22" name="Rectangle 21"/>
          <p:cNvSpPr/>
          <p:nvPr/>
        </p:nvSpPr>
        <p:spPr bwMode="auto">
          <a:xfrm>
            <a:off x="1676400" y="3051175"/>
            <a:ext cx="687388" cy="1857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26" name="Rectangle 25"/>
          <p:cNvSpPr/>
          <p:nvPr/>
        </p:nvSpPr>
        <p:spPr bwMode="auto">
          <a:xfrm>
            <a:off x="4102101" y="3051175"/>
            <a:ext cx="458788" cy="1857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cxnSp>
        <p:nvCxnSpPr>
          <p:cNvPr id="34" name="Straight Connector 33"/>
          <p:cNvCxnSpPr/>
          <p:nvPr/>
        </p:nvCxnSpPr>
        <p:spPr bwMode="auto">
          <a:xfrm>
            <a:off x="4410075"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bwMode="auto">
          <a:xfrm>
            <a:off x="6654800" y="3046413"/>
            <a:ext cx="1314450" cy="1905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grpSp>
        <p:nvGrpSpPr>
          <p:cNvPr id="174101" name="Group 5"/>
          <p:cNvGrpSpPr>
            <a:grpSpLocks/>
          </p:cNvGrpSpPr>
          <p:nvPr/>
        </p:nvGrpSpPr>
        <p:grpSpPr bwMode="auto">
          <a:xfrm>
            <a:off x="2363798" y="2740045"/>
            <a:ext cx="3635375" cy="200025"/>
            <a:chOff x="2363787" y="2739321"/>
            <a:chExt cx="3635376" cy="201168"/>
          </a:xfrm>
        </p:grpSpPr>
        <p:sp>
          <p:nvSpPr>
            <p:cNvPr id="23" name="Rectangle 22"/>
            <p:cNvSpPr/>
            <p:nvPr/>
          </p:nvSpPr>
          <p:spPr bwMode="auto">
            <a:xfrm>
              <a:off x="4711700" y="2739321"/>
              <a:ext cx="1287463" cy="199572"/>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36" name="Rectangle 35"/>
            <p:cNvSpPr/>
            <p:nvPr/>
          </p:nvSpPr>
          <p:spPr bwMode="auto">
            <a:xfrm>
              <a:off x="2363787" y="2739321"/>
              <a:ext cx="674687" cy="199572"/>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39" name="Rectangle 38"/>
            <p:cNvSpPr/>
            <p:nvPr/>
          </p:nvSpPr>
          <p:spPr bwMode="auto">
            <a:xfrm>
              <a:off x="3519487" y="2739321"/>
              <a:ext cx="171450" cy="2011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grpSp>
      <p:cxnSp>
        <p:nvCxnSpPr>
          <p:cNvPr id="46" name="Straight Connector 45"/>
          <p:cNvCxnSpPr/>
          <p:nvPr/>
        </p:nvCxnSpPr>
        <p:spPr bwMode="auto">
          <a:xfrm>
            <a:off x="634365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a:off x="831215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auto">
          <a:xfrm>
            <a:off x="144621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bwMode="auto">
          <a:xfrm>
            <a:off x="8391525"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bwMode="auto">
          <a:xfrm>
            <a:off x="3413125"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bwMode="auto">
          <a:xfrm>
            <a:off x="51816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bwMode="auto">
          <a:xfrm>
            <a:off x="2976563" y="3511555"/>
            <a:ext cx="0" cy="187325"/>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a:off x="50593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74110" name="TextBox 27"/>
          <p:cNvSpPr txBox="1">
            <a:spLocks noChangeArrowheads="1"/>
          </p:cNvSpPr>
          <p:nvPr/>
        </p:nvSpPr>
        <p:spPr bwMode="auto">
          <a:xfrm>
            <a:off x="10" y="6562725"/>
            <a:ext cx="2820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7F7F7F"/>
                </a:solidFill>
              </a:rPr>
              <a:t>[Fu et al., GenomeBiology ('14)]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24563E97-85E0-5544-ABC1-0F395CAB8D3A}" type="slidenum">
              <a:rPr lang="en-US" smtClean="0"/>
              <a:pPr>
                <a:defRPr/>
              </a:pPr>
              <a:t>8</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0884" t="19616" r="7003" b="30549"/>
          <a:stretch/>
        </p:blipFill>
        <p:spPr>
          <a:xfrm>
            <a:off x="4138862" y="48126"/>
            <a:ext cx="4127656" cy="6573448"/>
          </a:xfrm>
          <a:prstGeom prst="rect">
            <a:avLst/>
          </a:prstGeom>
        </p:spPr>
      </p:pic>
    </p:spTree>
    <p:extLst>
      <p:ext uri="{BB962C8B-B14F-4D97-AF65-F5344CB8AC3E}">
        <p14:creationId xmlns:p14="http://schemas.microsoft.com/office/powerpoint/2010/main" val="33383494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741373" y="338138"/>
            <a:ext cx="7939087" cy="1922462"/>
          </a:xfrm>
        </p:spPr>
        <p:txBody>
          <a:bodyPr rtlCol="0">
            <a:normAutofit/>
          </a:bodyPr>
          <a:lstStyle/>
          <a:p>
            <a:pPr eaLnBrk="1" fontAlgn="auto" hangingPunct="1">
              <a:spcAft>
                <a:spcPts val="0"/>
              </a:spcAft>
              <a:buFont typeface="Wingdings" charset="2"/>
              <a:buChar char="§"/>
              <a:defRPr/>
            </a:pPr>
            <a:r>
              <a:rPr lang="en-US" sz="2000" dirty="0" smtClean="0">
                <a:latin typeface="Calibri"/>
                <a:ea typeface="+mn-ea"/>
                <a:cs typeface="Calibri"/>
              </a:rPr>
              <a:t>Feature weight  </a:t>
            </a:r>
          </a:p>
          <a:p>
            <a:pPr marL="0" indent="0" eaLnBrk="1" fontAlgn="auto" hangingPunct="1">
              <a:spcAft>
                <a:spcPts val="0"/>
              </a:spcAft>
              <a:buFont typeface="Arial"/>
              <a:buNone/>
              <a:defRPr/>
            </a:pPr>
            <a:r>
              <a:rPr lang="en-US" sz="2000" dirty="0">
                <a:latin typeface="Calibri"/>
                <a:ea typeface="+mn-ea"/>
                <a:cs typeface="Calibri"/>
              </a:rPr>
              <a:t> </a:t>
            </a:r>
            <a:r>
              <a:rPr lang="en-US" sz="2000" dirty="0" smtClean="0">
                <a:latin typeface="Calibri"/>
                <a:ea typeface="+mn-ea"/>
                <a:cs typeface="Calibri"/>
              </a:rPr>
              <a:t>   - Weighted with mutation patterns in natural polymorphisms</a:t>
            </a:r>
          </a:p>
          <a:p>
            <a:pPr marL="0" indent="0" eaLnBrk="1" fontAlgn="auto" hangingPunct="1">
              <a:spcAft>
                <a:spcPts val="0"/>
              </a:spcAft>
              <a:buFont typeface="Arial"/>
              <a:buNone/>
              <a:defRPr/>
            </a:pPr>
            <a:r>
              <a:rPr lang="en-US" sz="2000" dirty="0">
                <a:latin typeface="Calibri"/>
                <a:ea typeface="+mn-ea"/>
                <a:cs typeface="Calibri"/>
              </a:rPr>
              <a:t>	</a:t>
            </a:r>
            <a:r>
              <a:rPr lang="en-US" sz="2000" dirty="0" smtClean="0">
                <a:latin typeface="Calibri"/>
                <a:ea typeface="+mn-ea"/>
                <a:cs typeface="Calibri"/>
              </a:rPr>
              <a:t>(features frequently observed weight less)</a:t>
            </a:r>
          </a:p>
          <a:p>
            <a:pPr marL="0" indent="0" eaLnBrk="1" fontAlgn="auto" hangingPunct="1">
              <a:spcAft>
                <a:spcPts val="0"/>
              </a:spcAft>
              <a:buFont typeface="Arial"/>
              <a:buNone/>
              <a:defRPr/>
            </a:pPr>
            <a:r>
              <a:rPr lang="en-US" sz="2000" dirty="0" smtClean="0">
                <a:latin typeface="Calibri"/>
                <a:ea typeface="+mn-ea"/>
                <a:cs typeface="Calibri"/>
              </a:rPr>
              <a:t>    - entropy based method</a:t>
            </a:r>
          </a:p>
          <a:p>
            <a:pPr marL="0" indent="0" eaLnBrk="1" fontAlgn="auto" hangingPunct="1">
              <a:spcAft>
                <a:spcPts val="0"/>
              </a:spcAft>
              <a:buFont typeface="Arial"/>
              <a:buNone/>
              <a:defRPr/>
            </a:pPr>
            <a:endParaRPr lang="en-US" sz="2000" dirty="0" smtClean="0">
              <a:latin typeface="Calibri"/>
              <a:ea typeface="+mn-ea"/>
              <a:cs typeface="Calibri"/>
            </a:endParaRPr>
          </a:p>
          <a:p>
            <a:pPr marL="0" indent="0" eaLnBrk="1" fontAlgn="auto" hangingPunct="1">
              <a:spcAft>
                <a:spcPts val="0"/>
              </a:spcAft>
              <a:buFont typeface="Arial" charset="0"/>
              <a:buNone/>
              <a:defRPr/>
            </a:pPr>
            <a:endParaRPr lang="en-US" sz="2000" dirty="0" smtClean="0">
              <a:latin typeface="Calibri"/>
              <a:ea typeface="+mn-ea"/>
              <a:cs typeface="Calibri"/>
            </a:endParaRPr>
          </a:p>
        </p:txBody>
      </p:sp>
      <p:grpSp>
        <p:nvGrpSpPr>
          <p:cNvPr id="176130" name="Group 5"/>
          <p:cNvGrpSpPr>
            <a:grpSpLocks/>
          </p:cNvGrpSpPr>
          <p:nvPr/>
        </p:nvGrpSpPr>
        <p:grpSpPr bwMode="auto">
          <a:xfrm>
            <a:off x="6654810" y="1601788"/>
            <a:ext cx="1844675" cy="1046162"/>
            <a:chOff x="6917241" y="2181964"/>
            <a:chExt cx="1844806" cy="1046062"/>
          </a:xfrm>
        </p:grpSpPr>
        <p:sp>
          <p:nvSpPr>
            <p:cNvPr id="5" name="Rectangle 4"/>
            <p:cNvSpPr/>
            <p:nvPr/>
          </p:nvSpPr>
          <p:spPr>
            <a:xfrm>
              <a:off x="6917241" y="2181964"/>
              <a:ext cx="1844806" cy="1046062"/>
            </a:xfrm>
            <a:prstGeom prst="rect">
              <a:avLst/>
            </a:prstGeom>
            <a:solidFill>
              <a:srgbClr val="ECECEC"/>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19173" name="Rectangle 23"/>
            <p:cNvSpPr>
              <a:spLocks noChangeArrowheads="1"/>
            </p:cNvSpPr>
            <p:nvPr/>
          </p:nvSpPr>
          <p:spPr bwMode="auto">
            <a:xfrm>
              <a:off x="7280805" y="2256569"/>
              <a:ext cx="1010184"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400">
                  <a:solidFill>
                    <a:srgbClr val="000000"/>
                  </a:solidFill>
                  <a:latin typeface="Calibri"/>
                  <a:ea typeface="+mn-ea"/>
                  <a:cs typeface="+mn-cs"/>
                </a:rPr>
                <a:t>HOT region</a:t>
              </a:r>
            </a:p>
          </p:txBody>
        </p:sp>
        <p:sp>
          <p:nvSpPr>
            <p:cNvPr id="219174" name="Rectangle 24"/>
            <p:cNvSpPr>
              <a:spLocks noChangeArrowheads="1"/>
            </p:cNvSpPr>
            <p:nvPr/>
          </p:nvSpPr>
          <p:spPr bwMode="auto">
            <a:xfrm>
              <a:off x="6950581" y="2545466"/>
              <a:ext cx="1340000"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400">
                  <a:solidFill>
                    <a:srgbClr val="000000"/>
                  </a:solidFill>
                  <a:latin typeface="Calibri"/>
                  <a:ea typeface="+mn-ea"/>
                  <a:cs typeface="+mn-cs"/>
                </a:rPr>
                <a:t>Sensitive region</a:t>
              </a:r>
            </a:p>
          </p:txBody>
        </p:sp>
        <p:sp>
          <p:nvSpPr>
            <p:cNvPr id="29" name="Rectangle 28"/>
            <p:cNvSpPr/>
            <p:nvPr/>
          </p:nvSpPr>
          <p:spPr bwMode="auto">
            <a:xfrm>
              <a:off x="8257186" y="2370858"/>
              <a:ext cx="387378" cy="119052"/>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31" name="Rectangle 30"/>
            <p:cNvSpPr/>
            <p:nvPr/>
          </p:nvSpPr>
          <p:spPr bwMode="auto">
            <a:xfrm>
              <a:off x="8254011" y="2643882"/>
              <a:ext cx="393728" cy="11905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219177" name="Rectangle 31"/>
            <p:cNvSpPr>
              <a:spLocks noChangeArrowheads="1"/>
            </p:cNvSpPr>
            <p:nvPr/>
          </p:nvSpPr>
          <p:spPr bwMode="auto">
            <a:xfrm>
              <a:off x="6999797" y="2835951"/>
              <a:ext cx="1309053"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400">
                  <a:solidFill>
                    <a:srgbClr val="000000"/>
                  </a:solidFill>
                  <a:latin typeface="Calibri"/>
                  <a:ea typeface="+mn-ea"/>
                  <a:cs typeface="+mn-cs"/>
                </a:rPr>
                <a:t>Polymorphisms</a:t>
              </a:r>
            </a:p>
          </p:txBody>
        </p:sp>
        <p:cxnSp>
          <p:nvCxnSpPr>
            <p:cNvPr id="33" name="Straight Connector 32"/>
            <p:cNvCxnSpPr/>
            <p:nvPr/>
          </p:nvCxnSpPr>
          <p:spPr bwMode="auto">
            <a:xfrm>
              <a:off x="8454050" y="2896271"/>
              <a:ext cx="0" cy="185719"/>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bwMode="auto">
          <a:xfrm>
            <a:off x="1219200" y="3511550"/>
            <a:ext cx="7315200" cy="18573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cxnSp>
        <p:nvCxnSpPr>
          <p:cNvPr id="4" name="Straight Connector 3"/>
          <p:cNvCxnSpPr/>
          <p:nvPr/>
        </p:nvCxnSpPr>
        <p:spPr bwMode="auto">
          <a:xfrm>
            <a:off x="18288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a:off x="19812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a:off x="22526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bwMode="auto">
          <a:xfrm>
            <a:off x="7602538"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a:off x="765651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a:off x="42672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a:off x="3843338"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a:off x="33020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a:off x="65198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a:off x="72818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bwMode="auto">
          <a:xfrm>
            <a:off x="77216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19163" name="Rectangle 20"/>
          <p:cNvSpPr>
            <a:spLocks noChangeArrowheads="1"/>
          </p:cNvSpPr>
          <p:nvPr/>
        </p:nvSpPr>
        <p:spPr bwMode="auto">
          <a:xfrm>
            <a:off x="271473" y="3406776"/>
            <a:ext cx="8536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500">
                <a:solidFill>
                  <a:srgbClr val="000000"/>
                </a:solidFill>
                <a:latin typeface="Calibri"/>
                <a:ea typeface="+mn-ea"/>
                <a:cs typeface="+mn-cs"/>
              </a:rPr>
              <a:t>Genome</a:t>
            </a:r>
          </a:p>
        </p:txBody>
      </p:sp>
      <p:sp>
        <p:nvSpPr>
          <p:cNvPr id="22" name="Rectangle 21"/>
          <p:cNvSpPr/>
          <p:nvPr/>
        </p:nvSpPr>
        <p:spPr bwMode="auto">
          <a:xfrm>
            <a:off x="1676400" y="3051175"/>
            <a:ext cx="687388" cy="1857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26" name="Rectangle 25"/>
          <p:cNvSpPr/>
          <p:nvPr/>
        </p:nvSpPr>
        <p:spPr bwMode="auto">
          <a:xfrm>
            <a:off x="4102101" y="3051175"/>
            <a:ext cx="458788" cy="1857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cxnSp>
        <p:nvCxnSpPr>
          <p:cNvPr id="34" name="Straight Connector 33"/>
          <p:cNvCxnSpPr/>
          <p:nvPr/>
        </p:nvCxnSpPr>
        <p:spPr bwMode="auto">
          <a:xfrm>
            <a:off x="4410075"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bwMode="auto">
          <a:xfrm>
            <a:off x="6654800" y="3046413"/>
            <a:ext cx="1314450" cy="1905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grpSp>
        <p:nvGrpSpPr>
          <p:cNvPr id="176149" name="Group 5"/>
          <p:cNvGrpSpPr>
            <a:grpSpLocks/>
          </p:cNvGrpSpPr>
          <p:nvPr/>
        </p:nvGrpSpPr>
        <p:grpSpPr bwMode="auto">
          <a:xfrm>
            <a:off x="2363798" y="3508376"/>
            <a:ext cx="3635375" cy="201613"/>
            <a:chOff x="2363787" y="2739321"/>
            <a:chExt cx="3635376" cy="201168"/>
          </a:xfrm>
        </p:grpSpPr>
        <p:sp>
          <p:nvSpPr>
            <p:cNvPr id="23" name="Rectangle 22"/>
            <p:cNvSpPr/>
            <p:nvPr/>
          </p:nvSpPr>
          <p:spPr bwMode="auto">
            <a:xfrm>
              <a:off x="4711700" y="2739321"/>
              <a:ext cx="1287463" cy="19958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36" name="Rectangle 35"/>
            <p:cNvSpPr/>
            <p:nvPr/>
          </p:nvSpPr>
          <p:spPr bwMode="auto">
            <a:xfrm>
              <a:off x="2363787" y="2739321"/>
              <a:ext cx="674687" cy="19958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39" name="Rectangle 38"/>
            <p:cNvSpPr/>
            <p:nvPr/>
          </p:nvSpPr>
          <p:spPr bwMode="auto">
            <a:xfrm>
              <a:off x="3519487" y="2739321"/>
              <a:ext cx="171450" cy="2011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grpSp>
      <p:cxnSp>
        <p:nvCxnSpPr>
          <p:cNvPr id="46" name="Straight Connector 45"/>
          <p:cNvCxnSpPr/>
          <p:nvPr/>
        </p:nvCxnSpPr>
        <p:spPr bwMode="auto">
          <a:xfrm>
            <a:off x="634365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a:off x="831215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auto">
          <a:xfrm>
            <a:off x="144621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bwMode="auto">
          <a:xfrm>
            <a:off x="8391525"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bwMode="auto">
          <a:xfrm>
            <a:off x="3413125"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bwMode="auto">
          <a:xfrm>
            <a:off x="51816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bwMode="auto">
          <a:xfrm>
            <a:off x="2976563" y="3511555"/>
            <a:ext cx="0" cy="187325"/>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a:off x="50593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graphicFrame>
        <p:nvGraphicFramePr>
          <p:cNvPr id="176158" name="Object 6"/>
          <p:cNvGraphicFramePr>
            <a:graphicFrameLocks noChangeAspect="1"/>
          </p:cNvGraphicFramePr>
          <p:nvPr/>
        </p:nvGraphicFramePr>
        <p:xfrm>
          <a:off x="3890973" y="3821116"/>
          <a:ext cx="587375" cy="492125"/>
        </p:xfrm>
        <a:graphic>
          <a:graphicData uri="http://schemas.openxmlformats.org/presentationml/2006/ole">
            <mc:AlternateContent xmlns:mc="http://schemas.openxmlformats.org/markup-compatibility/2006">
              <mc:Choice xmlns:v="urn:schemas-microsoft-com:vml" Requires="v">
                <p:oleObj spid="_x0000_s176251" name="Equation" r:id="rId4" imgW="469900" imgH="393700" progId="Equation.3">
                  <p:embed/>
                </p:oleObj>
              </mc:Choice>
              <mc:Fallback>
                <p:oleObj name="Equation" r:id="rId4" imgW="469900" imgH="3937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973" y="3821116"/>
                        <a:ext cx="587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6159" name="TextBox 27"/>
          <p:cNvSpPr txBox="1">
            <a:spLocks noChangeArrowheads="1"/>
          </p:cNvSpPr>
          <p:nvPr/>
        </p:nvSpPr>
        <p:spPr bwMode="auto">
          <a:xfrm>
            <a:off x="10" y="6562725"/>
            <a:ext cx="2820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7F7F7F"/>
                </a:solidFill>
              </a:rPr>
              <a:t>[Fu et al., GenomeBiology ('14)]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741373" y="338138"/>
            <a:ext cx="7939087" cy="1922462"/>
          </a:xfrm>
        </p:spPr>
        <p:txBody>
          <a:bodyPr rtlCol="0">
            <a:normAutofit/>
          </a:bodyPr>
          <a:lstStyle/>
          <a:p>
            <a:pPr eaLnBrk="1" fontAlgn="auto" hangingPunct="1">
              <a:spcAft>
                <a:spcPts val="0"/>
              </a:spcAft>
              <a:buFont typeface="Wingdings" charset="2"/>
              <a:buChar char="§"/>
              <a:defRPr/>
            </a:pPr>
            <a:r>
              <a:rPr lang="en-US" sz="2000" dirty="0" smtClean="0">
                <a:latin typeface="Calibri"/>
                <a:ea typeface="+mn-ea"/>
                <a:cs typeface="Calibri"/>
              </a:rPr>
              <a:t>Feature weight  </a:t>
            </a:r>
          </a:p>
          <a:p>
            <a:pPr marL="0" indent="0" eaLnBrk="1" fontAlgn="auto" hangingPunct="1">
              <a:spcAft>
                <a:spcPts val="0"/>
              </a:spcAft>
              <a:buFont typeface="Arial"/>
              <a:buNone/>
              <a:defRPr/>
            </a:pPr>
            <a:r>
              <a:rPr lang="en-US" sz="2000" dirty="0">
                <a:latin typeface="Calibri"/>
                <a:ea typeface="+mn-ea"/>
                <a:cs typeface="Calibri"/>
              </a:rPr>
              <a:t> </a:t>
            </a:r>
            <a:r>
              <a:rPr lang="en-US" sz="2000" dirty="0" smtClean="0">
                <a:latin typeface="Calibri"/>
                <a:ea typeface="+mn-ea"/>
                <a:cs typeface="Calibri"/>
              </a:rPr>
              <a:t>   - Weighted with mutation patterns in natural polymorphisms</a:t>
            </a:r>
          </a:p>
          <a:p>
            <a:pPr marL="0" indent="0" eaLnBrk="1" fontAlgn="auto" hangingPunct="1">
              <a:spcAft>
                <a:spcPts val="0"/>
              </a:spcAft>
              <a:buFont typeface="Arial"/>
              <a:buNone/>
              <a:defRPr/>
            </a:pPr>
            <a:r>
              <a:rPr lang="en-US" sz="2000" dirty="0">
                <a:latin typeface="Calibri"/>
                <a:ea typeface="+mn-ea"/>
                <a:cs typeface="Calibri"/>
              </a:rPr>
              <a:t>	</a:t>
            </a:r>
            <a:r>
              <a:rPr lang="en-US" sz="2000" dirty="0" smtClean="0">
                <a:latin typeface="Calibri"/>
                <a:ea typeface="+mn-ea"/>
                <a:cs typeface="Calibri"/>
              </a:rPr>
              <a:t>(features frequently observed weight less)</a:t>
            </a:r>
          </a:p>
          <a:p>
            <a:pPr marL="0" indent="0" eaLnBrk="1" fontAlgn="auto" hangingPunct="1">
              <a:spcAft>
                <a:spcPts val="0"/>
              </a:spcAft>
              <a:buFont typeface="Arial"/>
              <a:buNone/>
              <a:defRPr/>
            </a:pPr>
            <a:r>
              <a:rPr lang="en-US" sz="2000" dirty="0" smtClean="0">
                <a:latin typeface="Calibri"/>
                <a:ea typeface="+mn-ea"/>
                <a:cs typeface="Calibri"/>
              </a:rPr>
              <a:t>    - entropy based method</a:t>
            </a:r>
          </a:p>
          <a:p>
            <a:pPr marL="0" indent="0" eaLnBrk="1" fontAlgn="auto" hangingPunct="1">
              <a:spcAft>
                <a:spcPts val="0"/>
              </a:spcAft>
              <a:buFont typeface="Arial"/>
              <a:buNone/>
              <a:defRPr/>
            </a:pPr>
            <a:endParaRPr lang="en-US" sz="2000" dirty="0" smtClean="0">
              <a:latin typeface="Calibri"/>
              <a:ea typeface="+mn-ea"/>
              <a:cs typeface="Calibri"/>
            </a:endParaRPr>
          </a:p>
          <a:p>
            <a:pPr marL="0" indent="0" eaLnBrk="1" fontAlgn="auto" hangingPunct="1">
              <a:spcAft>
                <a:spcPts val="0"/>
              </a:spcAft>
              <a:buFont typeface="Arial" charset="0"/>
              <a:buNone/>
              <a:defRPr/>
            </a:pPr>
            <a:endParaRPr lang="en-US" sz="2000" dirty="0" smtClean="0">
              <a:latin typeface="Calibri"/>
              <a:ea typeface="+mn-ea"/>
              <a:cs typeface="Calibri"/>
            </a:endParaRPr>
          </a:p>
        </p:txBody>
      </p:sp>
      <p:grpSp>
        <p:nvGrpSpPr>
          <p:cNvPr id="178178" name="Group 5"/>
          <p:cNvGrpSpPr>
            <a:grpSpLocks/>
          </p:cNvGrpSpPr>
          <p:nvPr/>
        </p:nvGrpSpPr>
        <p:grpSpPr bwMode="auto">
          <a:xfrm>
            <a:off x="6654810" y="1601788"/>
            <a:ext cx="1844675" cy="1046162"/>
            <a:chOff x="6917241" y="2181964"/>
            <a:chExt cx="1844806" cy="1046062"/>
          </a:xfrm>
        </p:grpSpPr>
        <p:sp>
          <p:nvSpPr>
            <p:cNvPr id="5" name="Rectangle 4"/>
            <p:cNvSpPr/>
            <p:nvPr/>
          </p:nvSpPr>
          <p:spPr>
            <a:xfrm>
              <a:off x="6917241" y="2181964"/>
              <a:ext cx="1844806" cy="1046062"/>
            </a:xfrm>
            <a:prstGeom prst="rect">
              <a:avLst/>
            </a:prstGeom>
            <a:solidFill>
              <a:srgbClr val="ECECEC"/>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19173" name="Rectangle 23"/>
            <p:cNvSpPr>
              <a:spLocks noChangeArrowheads="1"/>
            </p:cNvSpPr>
            <p:nvPr/>
          </p:nvSpPr>
          <p:spPr bwMode="auto">
            <a:xfrm>
              <a:off x="7280805" y="2256569"/>
              <a:ext cx="1010184"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400">
                  <a:solidFill>
                    <a:srgbClr val="000000"/>
                  </a:solidFill>
                  <a:latin typeface="Calibri"/>
                  <a:ea typeface="+mn-ea"/>
                  <a:cs typeface="+mn-cs"/>
                </a:rPr>
                <a:t>HOT region</a:t>
              </a:r>
            </a:p>
          </p:txBody>
        </p:sp>
        <p:sp>
          <p:nvSpPr>
            <p:cNvPr id="219174" name="Rectangle 24"/>
            <p:cNvSpPr>
              <a:spLocks noChangeArrowheads="1"/>
            </p:cNvSpPr>
            <p:nvPr/>
          </p:nvSpPr>
          <p:spPr bwMode="auto">
            <a:xfrm>
              <a:off x="6950581" y="2545466"/>
              <a:ext cx="1340000"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400">
                  <a:solidFill>
                    <a:srgbClr val="000000"/>
                  </a:solidFill>
                  <a:latin typeface="Calibri"/>
                  <a:ea typeface="+mn-ea"/>
                  <a:cs typeface="+mn-cs"/>
                </a:rPr>
                <a:t>Sensitive region</a:t>
              </a:r>
            </a:p>
          </p:txBody>
        </p:sp>
        <p:sp>
          <p:nvSpPr>
            <p:cNvPr id="29" name="Rectangle 28"/>
            <p:cNvSpPr/>
            <p:nvPr/>
          </p:nvSpPr>
          <p:spPr bwMode="auto">
            <a:xfrm>
              <a:off x="8257186" y="2370858"/>
              <a:ext cx="387378" cy="119052"/>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31" name="Rectangle 30"/>
            <p:cNvSpPr/>
            <p:nvPr/>
          </p:nvSpPr>
          <p:spPr bwMode="auto">
            <a:xfrm>
              <a:off x="8254011" y="2643882"/>
              <a:ext cx="393728" cy="11905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219177" name="Rectangle 31"/>
            <p:cNvSpPr>
              <a:spLocks noChangeArrowheads="1"/>
            </p:cNvSpPr>
            <p:nvPr/>
          </p:nvSpPr>
          <p:spPr bwMode="auto">
            <a:xfrm>
              <a:off x="6999797" y="2835951"/>
              <a:ext cx="1309053"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400">
                  <a:solidFill>
                    <a:srgbClr val="000000"/>
                  </a:solidFill>
                  <a:latin typeface="Calibri"/>
                  <a:ea typeface="+mn-ea"/>
                  <a:cs typeface="+mn-cs"/>
                </a:rPr>
                <a:t>Polymorphisms</a:t>
              </a:r>
            </a:p>
          </p:txBody>
        </p:sp>
        <p:cxnSp>
          <p:nvCxnSpPr>
            <p:cNvPr id="33" name="Straight Connector 32"/>
            <p:cNvCxnSpPr/>
            <p:nvPr/>
          </p:nvCxnSpPr>
          <p:spPr bwMode="auto">
            <a:xfrm>
              <a:off x="8454050" y="2896271"/>
              <a:ext cx="0" cy="185719"/>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a:grpSpLocks/>
          </p:cNvGrpSpPr>
          <p:nvPr/>
        </p:nvGrpSpPr>
        <p:grpSpPr bwMode="auto">
          <a:xfrm>
            <a:off x="-39687" y="4421208"/>
            <a:ext cx="10709276" cy="1698625"/>
            <a:chOff x="-39688" y="4420836"/>
            <a:chExt cx="10709276" cy="1698625"/>
          </a:xfrm>
        </p:grpSpPr>
        <p:graphicFrame>
          <p:nvGraphicFramePr>
            <p:cNvPr id="178212" name="Object 4"/>
            <p:cNvGraphicFramePr>
              <a:graphicFrameLocks noChangeAspect="1"/>
            </p:cNvGraphicFramePr>
            <p:nvPr/>
          </p:nvGraphicFramePr>
          <p:xfrm>
            <a:off x="-39688" y="4420836"/>
            <a:ext cx="10269538" cy="1698625"/>
          </p:xfrm>
          <a:graphic>
            <a:graphicData uri="http://schemas.openxmlformats.org/presentationml/2006/ole">
              <mc:AlternateContent xmlns:mc="http://schemas.openxmlformats.org/markup-compatibility/2006">
                <mc:Choice xmlns:v="urn:schemas-microsoft-com:vml" Requires="v">
                  <p:oleObj spid="_x0000_s178518" name="Document" r:id="rId5" imgW="5270500" imgH="876300" progId="Word.Document.12">
                    <p:embed/>
                  </p:oleObj>
                </mc:Choice>
                <mc:Fallback>
                  <p:oleObj name="Document" r:id="rId5" imgW="5270500" imgH="876300" progId="Word.Document.12">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8" y="4420836"/>
                          <a:ext cx="10269538"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9143" name="Rectangle 2"/>
            <p:cNvSpPr>
              <a:spLocks noChangeArrowheads="1"/>
            </p:cNvSpPr>
            <p:nvPr/>
          </p:nvSpPr>
          <p:spPr bwMode="auto">
            <a:xfrm>
              <a:off x="2609850" y="5051073"/>
              <a:ext cx="8059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auto">
                <a:spcBef>
                  <a:spcPts val="0"/>
                </a:spcBef>
                <a:spcAft>
                  <a:spcPts val="0"/>
                </a:spcAft>
                <a:defRPr/>
              </a:pPr>
              <a:r>
                <a:rPr lang="en-US" i="1" dirty="0">
                  <a:solidFill>
                    <a:srgbClr val="000000"/>
                  </a:solidFill>
                  <a:latin typeface="Calibri"/>
                  <a:ea typeface="+mn-ea"/>
                  <a:cs typeface="+mn-cs"/>
                </a:rPr>
                <a:t> p = probability of the feature overlapping natural polymorphisms</a:t>
              </a:r>
            </a:p>
          </p:txBody>
        </p:sp>
        <p:sp>
          <p:nvSpPr>
            <p:cNvPr id="219144" name="Rectangle 44"/>
            <p:cNvSpPr>
              <a:spLocks noChangeArrowheads="1"/>
            </p:cNvSpPr>
            <p:nvPr/>
          </p:nvSpPr>
          <p:spPr bwMode="auto">
            <a:xfrm>
              <a:off x="657225" y="442877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auto">
                <a:spcBef>
                  <a:spcPts val="0"/>
                </a:spcBef>
                <a:spcAft>
                  <a:spcPts val="0"/>
                </a:spcAft>
                <a:defRPr/>
              </a:pPr>
              <a:r>
                <a:rPr lang="en-US" i="1" dirty="0">
                  <a:solidFill>
                    <a:srgbClr val="000000"/>
                  </a:solidFill>
                  <a:latin typeface="Calibri"/>
                  <a:ea typeface="+mn-ea"/>
                  <a:cs typeface="+mn-cs"/>
                </a:rPr>
                <a:t>Feature weight: </a:t>
              </a:r>
            </a:p>
          </p:txBody>
        </p:sp>
        <p:sp>
          <p:nvSpPr>
            <p:cNvPr id="219145" name="Rectangle 45"/>
            <p:cNvSpPr>
              <a:spLocks noChangeArrowheads="1"/>
            </p:cNvSpPr>
            <p:nvPr/>
          </p:nvSpPr>
          <p:spPr bwMode="auto">
            <a:xfrm>
              <a:off x="1446213" y="5654323"/>
              <a:ext cx="1493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auto">
                <a:spcBef>
                  <a:spcPts val="0"/>
                </a:spcBef>
                <a:spcAft>
                  <a:spcPts val="0"/>
                </a:spcAft>
                <a:defRPr/>
              </a:pPr>
              <a:r>
                <a:rPr lang="en-US" i="1">
                  <a:solidFill>
                    <a:srgbClr val="000000"/>
                  </a:solidFill>
                  <a:latin typeface="Calibri"/>
                  <a:ea typeface="+mn-ea"/>
                  <a:cs typeface="+mn-cs"/>
                </a:rPr>
                <a:t>For a variant: </a:t>
              </a:r>
            </a:p>
          </p:txBody>
        </p:sp>
        <p:graphicFrame>
          <p:nvGraphicFramePr>
            <p:cNvPr id="178216" name="Object 5"/>
            <p:cNvGraphicFramePr>
              <a:graphicFrameLocks noChangeAspect="1"/>
            </p:cNvGraphicFramePr>
            <p:nvPr/>
          </p:nvGraphicFramePr>
          <p:xfrm>
            <a:off x="1687513" y="5033611"/>
            <a:ext cx="442912" cy="441325"/>
          </p:xfrm>
          <a:graphic>
            <a:graphicData uri="http://schemas.openxmlformats.org/presentationml/2006/ole">
              <mc:AlternateContent xmlns:mc="http://schemas.openxmlformats.org/markup-compatibility/2006">
                <mc:Choice xmlns:v="urn:schemas-microsoft-com:vml" Requires="v">
                  <p:oleObj spid="_x0000_s178519" name="Equation" r:id="rId7" imgW="203200" imgH="203200" progId="Equation.DSMT4">
                    <p:embed/>
                  </p:oleObj>
                </mc:Choice>
                <mc:Fallback>
                  <p:oleObj name="Equation" r:id="rId7" imgW="203200" imgH="2032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7513" y="5033611"/>
                          <a:ext cx="44291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8217" name="Object 6"/>
            <p:cNvGraphicFramePr>
              <a:graphicFrameLocks noChangeAspect="1"/>
            </p:cNvGraphicFramePr>
            <p:nvPr/>
          </p:nvGraphicFramePr>
          <p:xfrm>
            <a:off x="927100" y="5111398"/>
            <a:ext cx="307975" cy="363538"/>
          </p:xfrm>
          <a:graphic>
            <a:graphicData uri="http://schemas.openxmlformats.org/presentationml/2006/ole">
              <mc:AlternateContent xmlns:mc="http://schemas.openxmlformats.org/markup-compatibility/2006">
                <mc:Choice xmlns:v="urn:schemas-microsoft-com:vml" Requires="v">
                  <p:oleObj spid="_x0000_s178520" name="Equation" r:id="rId9" imgW="139700" imgH="165100" progId="Equation.DSMT4">
                    <p:embed/>
                  </p:oleObj>
                </mc:Choice>
                <mc:Fallback>
                  <p:oleObj name="Equation" r:id="rId9" imgW="139700" imgH="165100"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7100" y="5111398"/>
                          <a:ext cx="3079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0" name="Straight Arrow Connector 29"/>
            <p:cNvCxnSpPr/>
            <p:nvPr/>
          </p:nvCxnSpPr>
          <p:spPr>
            <a:xfrm flipV="1">
              <a:off x="1358900" y="5097111"/>
              <a:ext cx="0" cy="36512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209800" y="5084411"/>
              <a:ext cx="0" cy="393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bwMode="auto">
          <a:xfrm>
            <a:off x="1219200" y="3511550"/>
            <a:ext cx="7315200" cy="18573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cxnSp>
        <p:nvCxnSpPr>
          <p:cNvPr id="4" name="Straight Connector 3"/>
          <p:cNvCxnSpPr/>
          <p:nvPr/>
        </p:nvCxnSpPr>
        <p:spPr bwMode="auto">
          <a:xfrm>
            <a:off x="18288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a:off x="19812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a:off x="22526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bwMode="auto">
          <a:xfrm>
            <a:off x="7602538"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a:off x="765651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a:off x="42672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a:off x="3843338"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a:off x="33020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a:off x="65198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a:off x="72818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bwMode="auto">
          <a:xfrm>
            <a:off x="77216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19163" name="Rectangle 20"/>
          <p:cNvSpPr>
            <a:spLocks noChangeArrowheads="1"/>
          </p:cNvSpPr>
          <p:nvPr/>
        </p:nvSpPr>
        <p:spPr bwMode="auto">
          <a:xfrm>
            <a:off x="271473" y="3406776"/>
            <a:ext cx="8536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500">
                <a:solidFill>
                  <a:srgbClr val="000000"/>
                </a:solidFill>
                <a:latin typeface="Calibri"/>
                <a:ea typeface="+mn-ea"/>
                <a:cs typeface="+mn-cs"/>
              </a:rPr>
              <a:t>Genome</a:t>
            </a:r>
          </a:p>
        </p:txBody>
      </p:sp>
      <p:sp>
        <p:nvSpPr>
          <p:cNvPr id="22" name="Rectangle 21"/>
          <p:cNvSpPr/>
          <p:nvPr/>
        </p:nvSpPr>
        <p:spPr bwMode="auto">
          <a:xfrm>
            <a:off x="1676400" y="3051175"/>
            <a:ext cx="687388" cy="1857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26" name="Rectangle 25"/>
          <p:cNvSpPr/>
          <p:nvPr/>
        </p:nvSpPr>
        <p:spPr bwMode="auto">
          <a:xfrm>
            <a:off x="4102101" y="3051175"/>
            <a:ext cx="458788" cy="18573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cxnSp>
        <p:nvCxnSpPr>
          <p:cNvPr id="34" name="Straight Connector 33"/>
          <p:cNvCxnSpPr/>
          <p:nvPr/>
        </p:nvCxnSpPr>
        <p:spPr bwMode="auto">
          <a:xfrm>
            <a:off x="4410075"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bwMode="auto">
          <a:xfrm>
            <a:off x="6654800" y="3046413"/>
            <a:ext cx="1314450" cy="1905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cxnSp>
        <p:nvCxnSpPr>
          <p:cNvPr id="46" name="Straight Connector 45"/>
          <p:cNvCxnSpPr/>
          <p:nvPr/>
        </p:nvCxnSpPr>
        <p:spPr bwMode="auto">
          <a:xfrm>
            <a:off x="634365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a:off x="831215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auto">
          <a:xfrm>
            <a:off x="144621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bwMode="auto">
          <a:xfrm>
            <a:off x="8391525"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bwMode="auto">
          <a:xfrm>
            <a:off x="3413125"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grpSp>
        <p:nvGrpSpPr>
          <p:cNvPr id="178203" name="Group 55"/>
          <p:cNvGrpSpPr>
            <a:grpSpLocks/>
          </p:cNvGrpSpPr>
          <p:nvPr/>
        </p:nvGrpSpPr>
        <p:grpSpPr bwMode="auto">
          <a:xfrm>
            <a:off x="2363798" y="3508376"/>
            <a:ext cx="3635375" cy="201613"/>
            <a:chOff x="2363787" y="2739321"/>
            <a:chExt cx="3635376" cy="201168"/>
          </a:xfrm>
        </p:grpSpPr>
        <p:sp>
          <p:nvSpPr>
            <p:cNvPr id="57" name="Rectangle 56"/>
            <p:cNvSpPr/>
            <p:nvPr/>
          </p:nvSpPr>
          <p:spPr bwMode="auto">
            <a:xfrm>
              <a:off x="4711700" y="2739321"/>
              <a:ext cx="1287463" cy="19958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58" name="Rectangle 57"/>
            <p:cNvSpPr/>
            <p:nvPr/>
          </p:nvSpPr>
          <p:spPr bwMode="auto">
            <a:xfrm>
              <a:off x="2363787" y="2739321"/>
              <a:ext cx="674687" cy="19958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sp>
          <p:nvSpPr>
            <p:cNvPr id="59" name="Rectangle 58"/>
            <p:cNvSpPr/>
            <p:nvPr/>
          </p:nvSpPr>
          <p:spPr bwMode="auto">
            <a:xfrm>
              <a:off x="3519487" y="2739321"/>
              <a:ext cx="171450" cy="2011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20" fontAlgn="auto">
                <a:spcBef>
                  <a:spcPts val="0"/>
                </a:spcBef>
                <a:spcAft>
                  <a:spcPts val="0"/>
                </a:spcAft>
                <a:defRPr/>
              </a:pPr>
              <a:endParaRPr lang="en-US">
                <a:solidFill>
                  <a:prstClr val="white"/>
                </a:solidFill>
                <a:latin typeface="Calibri"/>
              </a:endParaRPr>
            </a:p>
          </p:txBody>
        </p:sp>
      </p:grpSp>
      <p:cxnSp>
        <p:nvCxnSpPr>
          <p:cNvPr id="20" name="Straight Connector 19"/>
          <p:cNvCxnSpPr/>
          <p:nvPr/>
        </p:nvCxnSpPr>
        <p:spPr bwMode="auto">
          <a:xfrm>
            <a:off x="5181600"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bwMode="auto">
          <a:xfrm>
            <a:off x="2976563" y="3511555"/>
            <a:ext cx="0" cy="187325"/>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a:off x="5059363" y="3513146"/>
            <a:ext cx="0" cy="185737"/>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78207" name="TextBox 27"/>
          <p:cNvSpPr txBox="1">
            <a:spLocks noChangeArrowheads="1"/>
          </p:cNvSpPr>
          <p:nvPr/>
        </p:nvSpPr>
        <p:spPr bwMode="auto">
          <a:xfrm>
            <a:off x="10" y="6562725"/>
            <a:ext cx="2820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7F7F7F"/>
                </a:solidFill>
              </a:rPr>
              <a:t>[Fu et al., GenomeBiology ('14)]</a:t>
            </a:r>
          </a:p>
        </p:txBody>
      </p:sp>
      <p:graphicFrame>
        <p:nvGraphicFramePr>
          <p:cNvPr id="178208" name="Object 6"/>
          <p:cNvGraphicFramePr>
            <a:graphicFrameLocks noChangeAspect="1"/>
          </p:cNvGraphicFramePr>
          <p:nvPr/>
        </p:nvGraphicFramePr>
        <p:xfrm>
          <a:off x="3890973" y="3821116"/>
          <a:ext cx="587375" cy="492125"/>
        </p:xfrm>
        <a:graphic>
          <a:graphicData uri="http://schemas.openxmlformats.org/presentationml/2006/ole">
            <mc:AlternateContent xmlns:mc="http://schemas.openxmlformats.org/markup-compatibility/2006">
              <mc:Choice xmlns:v="urn:schemas-microsoft-com:vml" Requires="v">
                <p:oleObj spid="_x0000_s178521" name="Equation" r:id="rId11" imgW="469900" imgH="393700" progId="Equation.3">
                  <p:embed/>
                </p:oleObj>
              </mc:Choice>
              <mc:Fallback>
                <p:oleObj name="Equation" r:id="rId11" imgW="469900" imgH="3937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90973" y="3821116"/>
                        <a:ext cx="587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457200" y="138113"/>
            <a:ext cx="8229600" cy="908050"/>
          </a:xfrm>
        </p:spPr>
        <p:txBody>
          <a:bodyPr rtlCol="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err="1" smtClean="0">
                <a:solidFill>
                  <a:srgbClr val="000090"/>
                </a:solidFill>
              </a:rPr>
              <a:t>Germline</a:t>
            </a:r>
            <a:r>
              <a:rPr lang="en-US" sz="3600" b="1" dirty="0" smtClean="0">
                <a:solidFill>
                  <a:srgbClr val="000090"/>
                </a:solidFill>
              </a:rPr>
              <a:t> pathogenic variants show higher core scores than controls</a:t>
            </a:r>
            <a:endParaRPr lang="en-US" sz="3600" b="1" dirty="0">
              <a:solidFill>
                <a:srgbClr val="000090"/>
              </a:solidFill>
            </a:endParaRPr>
          </a:p>
        </p:txBody>
      </p:sp>
      <p:sp>
        <p:nvSpPr>
          <p:cNvPr id="10" name="Content Placeholder 2"/>
          <p:cNvSpPr>
            <a:spLocks noGrp="1"/>
          </p:cNvSpPr>
          <p:nvPr>
            <p:ph idx="1"/>
          </p:nvPr>
        </p:nvSpPr>
        <p:spPr>
          <a:xfrm>
            <a:off x="812800" y="4933950"/>
            <a:ext cx="7662863" cy="1508125"/>
          </a:xfrm>
        </p:spPr>
        <p:txBody>
          <a:bodyPr>
            <a:normAutofit/>
          </a:bodyPr>
          <a:lstStyle/>
          <a:p>
            <a:pPr marL="0" indent="0">
              <a:buFont typeface="Arial" charset="0"/>
              <a:buNone/>
              <a:defRPr/>
            </a:pPr>
            <a:r>
              <a:rPr lang="en-US" sz="1800" dirty="0" smtClean="0"/>
              <a:t>3 controls with natural polymorphisms </a:t>
            </a:r>
            <a:r>
              <a:rPr lang="en-US" sz="1800" dirty="0"/>
              <a:t>(</a:t>
            </a:r>
            <a:r>
              <a:rPr lang="en-US" sz="1800" dirty="0" smtClean="0"/>
              <a:t>allele frequency &gt;= 1% )</a:t>
            </a:r>
          </a:p>
          <a:p>
            <a:pPr marL="0" indent="0">
              <a:buFont typeface="Arial" charset="0"/>
              <a:buNone/>
              <a:defRPr/>
            </a:pPr>
            <a:r>
              <a:rPr lang="en-US" sz="1800" dirty="0" smtClean="0"/>
              <a:t>1.     Matched region:  1kb around HGMD variants</a:t>
            </a:r>
          </a:p>
          <a:p>
            <a:pPr marL="457200" indent="-457200">
              <a:buFont typeface="Arial" charset="0"/>
              <a:buAutoNum type="arabicPeriod" startAt="2"/>
              <a:defRPr/>
            </a:pPr>
            <a:r>
              <a:rPr lang="en-US" sz="1800" dirty="0" smtClean="0"/>
              <a:t>Matched TSS:  matched for distance to TSS</a:t>
            </a:r>
          </a:p>
          <a:p>
            <a:pPr marL="457200" indent="-457200">
              <a:buFont typeface="Arial" charset="0"/>
              <a:buAutoNum type="arabicPeriod" startAt="2"/>
              <a:defRPr/>
            </a:pPr>
            <a:r>
              <a:rPr lang="en-US" sz="1800" dirty="0" smtClean="0"/>
              <a:t>Unmatched: randomly selected</a:t>
            </a:r>
          </a:p>
        </p:txBody>
      </p:sp>
      <p:pic>
        <p:nvPicPr>
          <p:cNvPr id="224259" name="Picture 1" descr="germline_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6500"/>
            <a:ext cx="5002213"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Rectangle 2"/>
          <p:cNvSpPr>
            <a:spLocks noChangeArrowheads="1"/>
          </p:cNvSpPr>
          <p:nvPr/>
        </p:nvSpPr>
        <p:spPr bwMode="auto">
          <a:xfrm>
            <a:off x="136525" y="6442075"/>
            <a:ext cx="2473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sz="1200" i="1" smtClean="0">
                <a:solidFill>
                  <a:srgbClr val="000000"/>
                </a:solidFill>
              </a:rPr>
              <a:t>Ritchie et al., Nature Methods, 2014</a:t>
            </a:r>
          </a:p>
        </p:txBody>
      </p:sp>
      <p:pic>
        <p:nvPicPr>
          <p:cNvPr id="224261" name="Picture 4" descr="germline_2.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0763" y="1320800"/>
            <a:ext cx="459898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TextBox 7"/>
          <p:cNvSpPr txBox="1">
            <a:spLocks noChangeArrowheads="1"/>
          </p:cNvSpPr>
          <p:nvPr/>
        </p:nvSpPr>
        <p:spPr bwMode="auto">
          <a:xfrm>
            <a:off x="4529138" y="6562725"/>
            <a:ext cx="3775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smtClean="0">
                <a:solidFill>
                  <a:srgbClr val="7F7F7F"/>
                </a:solidFill>
              </a:rPr>
              <a:t>[Fu et al., GenomeBiology ('14, in revision)]</a:t>
            </a:r>
          </a:p>
        </p:txBody>
      </p:sp>
    </p:spTree>
    <p:extLst>
      <p:ext uri="{BB962C8B-B14F-4D97-AF65-F5344CB8AC3E}">
        <p14:creationId xmlns:p14="http://schemas.microsoft.com/office/powerpoint/2010/main" val="3208347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685800" y="50811"/>
            <a:ext cx="7772400" cy="1143000"/>
          </a:xfrm>
        </p:spPr>
        <p:txBody>
          <a:bodyPr/>
          <a:lstStyle/>
          <a:p>
            <a:pPr defTabSz="907350">
              <a:defRPr/>
            </a:pPr>
            <a:r>
              <a:rPr lang="en-US" sz="2400" dirty="0" smtClean="0">
                <a:solidFill>
                  <a:schemeClr val="bg1">
                    <a:lumMod val="50000"/>
                  </a:schemeClr>
                </a:solidFill>
              </a:rPr>
              <a:t>Personal Genomics:</a:t>
            </a:r>
            <a:br>
              <a:rPr lang="en-US" sz="2400" dirty="0" smtClean="0">
                <a:solidFill>
                  <a:schemeClr val="bg1">
                    <a:lumMod val="50000"/>
                  </a:schemeClr>
                </a:solidFill>
              </a:rPr>
            </a:br>
            <a:r>
              <a:rPr lang="en-US" sz="2400" dirty="0" smtClean="0">
                <a:solidFill>
                  <a:schemeClr val="bg1">
                    <a:lumMod val="50000"/>
                  </a:schemeClr>
                </a:solidFill>
              </a:rPr>
              <a:t>Prioritizing High-impact Rare &amp; Somatic Variants </a:t>
            </a:r>
            <a:endParaRPr lang="en-US" sz="4000" dirty="0">
              <a:solidFill>
                <a:schemeClr val="bg1">
                  <a:lumMod val="50000"/>
                </a:schemeClr>
              </a:solidFill>
            </a:endParaRPr>
          </a:p>
        </p:txBody>
      </p:sp>
      <p:sp>
        <p:nvSpPr>
          <p:cNvPr id="97283" name="Content Placeholder 3"/>
          <p:cNvSpPr>
            <a:spLocks noGrp="1"/>
          </p:cNvSpPr>
          <p:nvPr>
            <p:ph sz="half" idx="1"/>
            <p:custDataLst>
              <p:tags r:id="rId4"/>
            </p:custDataLst>
          </p:nvPr>
        </p:nvSpPr>
        <p:spPr>
          <a:xfrm>
            <a:off x="186274" y="1185435"/>
            <a:ext cx="3471325" cy="4638675"/>
          </a:xfrm>
        </p:spPr>
        <p:txBody>
          <a:bodyPr/>
          <a:lstStyle/>
          <a:p>
            <a:r>
              <a:rPr lang="en-US" sz="2000" b="1" dirty="0" smtClean="0">
                <a:solidFill>
                  <a:schemeClr val="bg1">
                    <a:lumMod val="50000"/>
                  </a:schemeClr>
                </a:solidFill>
                <a:latin typeface="Arial" charset="0"/>
                <a:ea typeface="ＭＳ Ｐゴシック" charset="0"/>
                <a:cs typeface="ＭＳ Ｐゴシック" charset="0"/>
              </a:rPr>
              <a:t>Introduction: the landscape of variants in personal genomes</a:t>
            </a:r>
            <a:r>
              <a:rPr lang="en-US" sz="1400" b="1" dirty="0" smtClean="0">
                <a:solidFill>
                  <a:schemeClr val="bg1">
                    <a:lumMod val="50000"/>
                  </a:schemeClr>
                </a:solidFill>
                <a:latin typeface="Arial" charset="0"/>
                <a:ea typeface="ＭＳ Ｐゴシック" charset="0"/>
                <a:cs typeface="ＭＳ Ｐゴシック" charset="0"/>
              </a:rPr>
              <a:t>  </a:t>
            </a:r>
          </a:p>
          <a:p>
            <a:r>
              <a:rPr lang="en-US" sz="2000" b="1" dirty="0">
                <a:solidFill>
                  <a:schemeClr val="bg1">
                    <a:lumMod val="50000"/>
                  </a:schemeClr>
                </a:solidFill>
                <a:latin typeface="Arial" charset="0"/>
                <a:ea typeface="ＭＳ Ｐゴシック" charset="0"/>
                <a:cs typeface="ＭＳ Ｐゴシック" charset="0"/>
              </a:rPr>
              <a:t>Characterizing Rare Variants in Coding Regions</a:t>
            </a:r>
          </a:p>
          <a:p>
            <a:pPr lvl="1"/>
            <a:r>
              <a:rPr lang="en-US" sz="1800" b="1" dirty="0">
                <a:solidFill>
                  <a:schemeClr val="bg1">
                    <a:lumMod val="50000"/>
                  </a:schemeClr>
                </a:solidFill>
                <a:latin typeface="Arial" charset="0"/>
                <a:ea typeface="ＭＳ Ｐゴシック" charset="0"/>
                <a:cs typeface="ＭＳ Ｐゴシック" charset="0"/>
              </a:rPr>
              <a:t>Identifying with </a:t>
            </a:r>
            <a:r>
              <a:rPr lang="en-US" sz="1800" b="1" dirty="0" smtClean="0">
                <a:solidFill>
                  <a:schemeClr val="bg1">
                    <a:lumMod val="50000"/>
                  </a:schemeClr>
                </a:solidFill>
                <a:latin typeface="Arial" charset="0"/>
                <a:ea typeface="ＭＳ Ｐゴシック" charset="0"/>
                <a:cs typeface="ＭＳ Ｐゴシック" charset="0"/>
              </a:rPr>
              <a:t>STRESS</a:t>
            </a:r>
            <a:br>
              <a:rPr lang="en-US" sz="1800" b="1" dirty="0" smtClean="0">
                <a:solidFill>
                  <a:schemeClr val="bg1">
                    <a:lumMod val="50000"/>
                  </a:schemeClr>
                </a:solidFill>
                <a:latin typeface="Arial" charset="0"/>
                <a:ea typeface="ＭＳ Ｐゴシック" charset="0"/>
                <a:cs typeface="ＭＳ Ｐゴシック" charset="0"/>
              </a:rPr>
            </a:br>
            <a:r>
              <a:rPr lang="en-US" sz="1800" b="1" u="sng" dirty="0" smtClean="0">
                <a:solidFill>
                  <a:srgbClr val="FFFF00"/>
                </a:solidFill>
                <a:latin typeface="Arial" charset="0"/>
                <a:ea typeface="ＭＳ Ｐゴシック" charset="0"/>
                <a:cs typeface="ＭＳ Ｐゴシック" charset="0"/>
              </a:rPr>
              <a:t>cryptic allosteric sites</a:t>
            </a:r>
            <a:r>
              <a:rPr lang="en-US" sz="1800" b="1" dirty="0" smtClean="0">
                <a:solidFill>
                  <a:schemeClr val="bg1">
                    <a:lumMod val="50000"/>
                  </a:schemeClr>
                </a:solidFill>
                <a:latin typeface="Arial" charset="0"/>
                <a:ea typeface="ＭＳ Ｐゴシック" charset="0"/>
                <a:cs typeface="ＭＳ Ｐゴシック" charset="0"/>
              </a:rPr>
              <a:t> </a:t>
            </a:r>
          </a:p>
          <a:p>
            <a:pPr lvl="2"/>
            <a:r>
              <a:rPr lang="en-US" sz="1400" dirty="0">
                <a:solidFill>
                  <a:schemeClr val="bg1">
                    <a:lumMod val="50000"/>
                  </a:schemeClr>
                </a:solidFill>
                <a:latin typeface="Arial" charset="0"/>
                <a:ea typeface="ＭＳ Ｐゴシック" charset="0"/>
              </a:rPr>
              <a:t>O</a:t>
            </a:r>
            <a:r>
              <a:rPr lang="en-US" sz="1400" dirty="0" smtClean="0">
                <a:solidFill>
                  <a:schemeClr val="bg1">
                    <a:lumMod val="50000"/>
                  </a:schemeClr>
                </a:solidFill>
                <a:latin typeface="Arial" charset="0"/>
                <a:ea typeface="ＭＳ Ｐゴシック" charset="0"/>
              </a:rPr>
              <a:t>n </a:t>
            </a:r>
            <a:r>
              <a:rPr lang="en-US" sz="1400" dirty="0">
                <a:solidFill>
                  <a:schemeClr val="bg1">
                    <a:lumMod val="50000"/>
                  </a:schemeClr>
                </a:solidFill>
                <a:latin typeface="Arial" charset="0"/>
                <a:ea typeface="ＭＳ Ｐゴシック" charset="0"/>
              </a:rPr>
              <a:t>surface &amp; in interior bottlenecks </a:t>
            </a:r>
          </a:p>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1: </a:t>
            </a: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rare variants </a:t>
            </a:r>
            <a:r>
              <a:rPr lang="en-US" sz="1800" b="1" dirty="0" smtClean="0">
                <a:solidFill>
                  <a:schemeClr val="bg1">
                    <a:lumMod val="50000"/>
                  </a:schemeClr>
                </a:solidFill>
                <a:latin typeface="Arial" charset="0"/>
                <a:ea typeface="ＭＳ Ｐゴシック" charset="0"/>
                <a:cs typeface="ＭＳ Ｐゴシック" charset="0"/>
              </a:rPr>
              <a:t>with</a:t>
            </a:r>
            <a:r>
              <a:rPr lang="en-US" sz="1800" b="1" dirty="0" smtClean="0">
                <a:solidFill>
                  <a:srgbClr val="FFFF00"/>
                </a:solidFill>
                <a:latin typeface="Arial" charset="0"/>
                <a:ea typeface="ＭＳ Ｐゴシック" charset="0"/>
                <a:cs typeface="ＭＳ Ｐゴシック" charset="0"/>
              </a:rPr>
              <a:t> </a:t>
            </a:r>
            <a:r>
              <a:rPr lang="en-US" sz="1800" b="1" dirty="0">
                <a:solidFill>
                  <a:srgbClr val="FFFF00"/>
                </a:solidFill>
                <a:latin typeface="Arial" charset="0"/>
                <a:ea typeface="ＭＳ Ｐゴシック" charset="0"/>
                <a:cs typeface="ＭＳ Ｐゴシック" charset="0"/>
              </a:rPr>
              <a:t>“</a:t>
            </a:r>
            <a:r>
              <a:rPr lang="en-US" sz="1800" b="1" u="sng" dirty="0" smtClean="0">
                <a:solidFill>
                  <a:srgbClr val="FFFF00"/>
                </a:solidFill>
                <a:latin typeface="Arial" charset="0"/>
                <a:ea typeface="ＭＳ Ｐゴシック" charset="0"/>
                <a:cs typeface="ＭＳ Ｐゴシック" charset="0"/>
              </a:rPr>
              <a:t>sensitive sites</a:t>
            </a:r>
            <a:r>
              <a:rPr lang="en-US" sz="1800" b="1" dirty="0" smtClean="0">
                <a:solidFill>
                  <a:srgbClr val="FFFF00"/>
                </a:solidFill>
                <a:latin typeface="Arial" charset="0"/>
                <a:ea typeface="ＭＳ Ｐゴシック" charset="0"/>
                <a:cs typeface="ＭＳ Ｐゴシック" charset="0"/>
              </a:rPr>
              <a:t>”</a:t>
            </a:r>
            <a:br>
              <a:rPr lang="en-US" sz="1800" b="1" dirty="0" smtClean="0">
                <a:solidFill>
                  <a:srgbClr val="FFFF00"/>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human-conserved) </a:t>
            </a:r>
          </a:p>
        </p:txBody>
      </p:sp>
      <p:sp>
        <p:nvSpPr>
          <p:cNvPr id="2" name="Content Placeholder 1"/>
          <p:cNvSpPr>
            <a:spLocks noGrp="1"/>
          </p:cNvSpPr>
          <p:nvPr>
            <p:ph sz="half" idx="2"/>
          </p:nvPr>
        </p:nvSpPr>
        <p:spPr>
          <a:xfrm>
            <a:off x="3793067" y="1185435"/>
            <a:ext cx="5147725" cy="4638675"/>
          </a:xfrm>
        </p:spPr>
        <p:txBody>
          <a:bodyPr/>
          <a:lstStyle/>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2: </a:t>
            </a:r>
            <a:br>
              <a:rPr lang="en-US" sz="20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using </a:t>
            </a:r>
            <a:r>
              <a:rPr lang="en-US" sz="1800" b="1" dirty="0" err="1" smtClean="0">
                <a:solidFill>
                  <a:schemeClr val="bg1">
                    <a:lumMod val="50000"/>
                  </a:schemeClr>
                </a:solidFill>
                <a:latin typeface="Arial" charset="0"/>
                <a:ea typeface="ＭＳ Ｐゴシック" charset="0"/>
                <a:cs typeface="ＭＳ Ｐゴシック" charset="0"/>
              </a:rPr>
              <a:t>AlleleDB</a:t>
            </a:r>
            <a:r>
              <a:rPr lang="en-US" sz="1800" b="1" dirty="0" smtClean="0">
                <a:solidFill>
                  <a:schemeClr val="bg1">
                    <a:lumMod val="50000"/>
                  </a:schemeClr>
                </a:solidFill>
                <a:latin typeface="Arial" charset="0"/>
                <a:ea typeface="ＭＳ Ｐゴシック" charset="0"/>
                <a:cs typeface="ＭＳ Ｐゴシック" charset="0"/>
              </a:rPr>
              <a:t> </a:t>
            </a:r>
            <a:br>
              <a:rPr lang="en-US" sz="18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in </a:t>
            </a:r>
            <a:r>
              <a:rPr lang="en-US" sz="1800" b="1" dirty="0">
                <a:solidFill>
                  <a:schemeClr val="bg1">
                    <a:lumMod val="50000"/>
                  </a:schemeClr>
                </a:solidFill>
                <a:latin typeface="Arial" charset="0"/>
                <a:ea typeface="ＭＳ Ｐゴシック" charset="0"/>
                <a:cs typeface="ＭＳ Ｐゴシック" charset="0"/>
              </a:rPr>
              <a:t>terms of </a:t>
            </a:r>
            <a:r>
              <a:rPr lang="en-US" sz="1800" b="1" u="sng" dirty="0">
                <a:solidFill>
                  <a:srgbClr val="FFFF00"/>
                </a:solidFill>
                <a:latin typeface="Arial" charset="0"/>
                <a:ea typeface="ＭＳ Ｐゴシック" charset="0"/>
                <a:cs typeface="ＭＳ Ｐゴシック" charset="0"/>
              </a:rPr>
              <a:t>allelic elements</a:t>
            </a:r>
            <a:r>
              <a:rPr lang="en-US" sz="1800" b="1" dirty="0">
                <a:solidFill>
                  <a:srgbClr val="FFFF00"/>
                </a:solidFill>
                <a:latin typeface="Arial" charset="0"/>
                <a:ea typeface="ＭＳ Ｐゴシック" charset="0"/>
                <a:cs typeface="ＭＳ Ｐゴシック" charset="0"/>
              </a:rPr>
              <a:t> </a:t>
            </a:r>
          </a:p>
          <a:p>
            <a:pPr lvl="1"/>
            <a:r>
              <a:rPr lang="en-US" sz="1800" dirty="0">
                <a:solidFill>
                  <a:schemeClr val="bg1">
                    <a:lumMod val="50000"/>
                  </a:schemeClr>
                </a:solidFill>
                <a:latin typeface="Arial" charset="0"/>
                <a:ea typeface="ＭＳ Ｐゴシック" charset="0"/>
              </a:rPr>
              <a:t>Having observed difference in molecular activity in many </a:t>
            </a:r>
            <a:r>
              <a:rPr lang="en-US" sz="1800" dirty="0" smtClean="0">
                <a:solidFill>
                  <a:schemeClr val="bg1">
                    <a:lumMod val="50000"/>
                  </a:schemeClr>
                </a:solidFill>
                <a:latin typeface="Arial" charset="0"/>
                <a:ea typeface="ＭＳ Ｐゴシック" charset="0"/>
              </a:rPr>
              <a:t>contexts</a:t>
            </a:r>
          </a:p>
          <a:p>
            <a:pPr lvl="1"/>
            <a:r>
              <a:rPr lang="en-US" sz="1800" b="1" u="sng" dirty="0">
                <a:solidFill>
                  <a:schemeClr val="bg1">
                    <a:lumMod val="50000"/>
                  </a:schemeClr>
                </a:solidFill>
                <a:latin typeface="Arial" charset="0"/>
                <a:ea typeface="ＭＳ Ｐゴシック" charset="0"/>
                <a:cs typeface="ＭＳ Ｐゴシック" charset="0"/>
              </a:rPr>
              <a:t>Key technical Issue: </a:t>
            </a:r>
            <a:r>
              <a:rPr lang="en-US" sz="1800" b="1" u="sng" dirty="0" smtClean="0">
                <a:solidFill>
                  <a:schemeClr val="bg1">
                    <a:lumMod val="50000"/>
                  </a:schemeClr>
                </a:solidFill>
                <a:latin typeface="Arial" charset="0"/>
                <a:ea typeface="ＭＳ Ｐゴシック" charset="0"/>
                <a:cs typeface="ＭＳ Ｐゴシック" charset="0"/>
              </a:rPr>
              <a:t/>
            </a:r>
            <a:br>
              <a:rPr lang="en-US" sz="1800" b="1" u="sng" dirty="0" smtClean="0">
                <a:solidFill>
                  <a:schemeClr val="bg1">
                    <a:lumMod val="50000"/>
                  </a:schemeClr>
                </a:solidFill>
                <a:latin typeface="Arial" charset="0"/>
                <a:ea typeface="ＭＳ Ｐゴシック" charset="0"/>
                <a:cs typeface="ＭＳ Ｐゴシック" charset="0"/>
              </a:rPr>
            </a:br>
            <a:r>
              <a:rPr lang="en-US" sz="1800" b="1" u="sng" dirty="0" smtClean="0">
                <a:solidFill>
                  <a:schemeClr val="bg1">
                    <a:lumMod val="50000"/>
                  </a:schemeClr>
                </a:solidFill>
                <a:latin typeface="Arial" charset="0"/>
                <a:ea typeface="ＭＳ Ｐゴシック" charset="0"/>
                <a:cs typeface="ＭＳ Ｐゴシック" charset="0"/>
              </a:rPr>
              <a:t>Need </a:t>
            </a:r>
            <a:r>
              <a:rPr lang="en-US" sz="1800" b="1" u="sng" dirty="0">
                <a:solidFill>
                  <a:schemeClr val="bg1">
                    <a:lumMod val="50000"/>
                  </a:schemeClr>
                </a:solidFill>
                <a:latin typeface="Arial" charset="0"/>
                <a:ea typeface="ＭＳ Ｐゴシック" charset="0"/>
                <a:cs typeface="ＭＳ Ｐゴシック" charset="0"/>
              </a:rPr>
              <a:t>to build </a:t>
            </a:r>
            <a:r>
              <a:rPr lang="en-US" sz="1800" b="1" u="sng" dirty="0">
                <a:solidFill>
                  <a:srgbClr val="FFFF00"/>
                </a:solidFill>
                <a:latin typeface="Arial" charset="0"/>
                <a:ea typeface="ＭＳ Ｐゴシック" charset="0"/>
                <a:cs typeface="ＭＳ Ｐゴシック" charset="0"/>
              </a:rPr>
              <a:t>personal genomes</a:t>
            </a:r>
          </a:p>
          <a:p>
            <a:pPr lvl="2"/>
            <a:r>
              <a:rPr lang="en-US" sz="1400" dirty="0" smtClean="0">
                <a:solidFill>
                  <a:schemeClr val="bg1">
                    <a:lumMod val="50000"/>
                  </a:schemeClr>
                </a:solidFill>
                <a:latin typeface="Arial" charset="0"/>
                <a:ea typeface="ＭＳ Ｐゴシック" charset="0"/>
              </a:rPr>
              <a:t>Assessing their quality via read mapping</a:t>
            </a:r>
            <a:endParaRPr lang="en-US" sz="1400" dirty="0">
              <a:solidFill>
                <a:schemeClr val="bg1">
                  <a:lumMod val="50000"/>
                </a:schemeClr>
              </a:solidFill>
              <a:latin typeface="Arial" charset="0"/>
              <a:ea typeface="ＭＳ Ｐゴシック" charset="0"/>
            </a:endParaRPr>
          </a:p>
          <a:p>
            <a:r>
              <a:rPr lang="en-US" sz="2000" b="1" dirty="0">
                <a:solidFill>
                  <a:schemeClr val="bg1">
                    <a:lumMod val="50000"/>
                  </a:schemeClr>
                </a:solidFill>
                <a:latin typeface="Arial" charset="0"/>
                <a:ea typeface="ＭＳ Ｐゴシック" charset="0"/>
                <a:cs typeface="ＭＳ Ｐゴシック" charset="0"/>
              </a:rPr>
              <a:t>Putting it together </a:t>
            </a:r>
            <a:r>
              <a:rPr lang="en-US" sz="2000" b="1" dirty="0" smtClean="0">
                <a:solidFill>
                  <a:schemeClr val="bg1">
                    <a:lumMod val="50000"/>
                  </a:schemeClr>
                </a:solidFill>
                <a:latin typeface="Arial" charset="0"/>
                <a:ea typeface="ＭＳ Ｐゴシック" charset="0"/>
                <a:cs typeface="ＭＳ Ｐゴシック" charset="0"/>
              </a:rPr>
              <a:t>in workflows</a:t>
            </a:r>
            <a:endParaRPr lang="en-US" sz="2000" b="1" dirty="0">
              <a:solidFill>
                <a:schemeClr val="bg1">
                  <a:lumMod val="50000"/>
                </a:schemeClr>
              </a:solidFill>
              <a:latin typeface="Arial" charset="0"/>
              <a:ea typeface="ＭＳ Ｐゴシック" charset="0"/>
              <a:cs typeface="ＭＳ Ｐゴシック" charset="0"/>
            </a:endParaRPr>
          </a:p>
          <a:p>
            <a:pPr lvl="1"/>
            <a:r>
              <a:rPr lang="en-US" sz="1800" b="1" u="sng" dirty="0" smtClean="0">
                <a:solidFill>
                  <a:srgbClr val="FFFF00"/>
                </a:solidFill>
                <a:latin typeface="Arial" charset="0"/>
                <a:ea typeface="ＭＳ Ｐゴシック" charset="0"/>
                <a:cs typeface="ＭＳ Ｐゴシック" charset="0"/>
              </a:rPr>
              <a:t>Integrating evidence</a:t>
            </a: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t>
            </a:r>
            <a:r>
              <a:rPr lang="en-US" sz="1800" b="1" dirty="0" smtClean="0">
                <a:solidFill>
                  <a:schemeClr val="bg1">
                    <a:lumMod val="50000"/>
                  </a:schemeClr>
                </a:solidFill>
                <a:latin typeface="Arial" charset="0"/>
                <a:ea typeface="ＭＳ Ｐゴシック" charset="0"/>
                <a:cs typeface="ＭＳ Ｐゴシック" charset="0"/>
              </a:rPr>
              <a:t>variants with </a:t>
            </a:r>
            <a:r>
              <a:rPr lang="en-US" sz="1800" b="1" dirty="0" err="1" smtClean="0">
                <a:solidFill>
                  <a:schemeClr val="bg1">
                    <a:lumMod val="50000"/>
                  </a:schemeClr>
                </a:solidFill>
                <a:latin typeface="Arial" charset="0"/>
                <a:ea typeface="ＭＳ Ｐゴシック" charset="0"/>
                <a:cs typeface="ＭＳ Ｐゴシック" charset="0"/>
              </a:rPr>
              <a:t>FunSeq</a:t>
            </a:r>
            <a:endParaRPr lang="en-US" sz="1800" b="1" dirty="0">
              <a:solidFill>
                <a:schemeClr val="bg1">
                  <a:lumMod val="50000"/>
                </a:schemeClr>
              </a:solidFill>
              <a:latin typeface="Arial" charset="0"/>
              <a:ea typeface="ＭＳ Ｐゴシック" charset="0"/>
              <a:cs typeface="ＭＳ Ｐゴシック" charset="0"/>
            </a:endParaRPr>
          </a:p>
          <a:p>
            <a:pPr lvl="2"/>
            <a:r>
              <a:rPr lang="en-US" sz="1400" dirty="0">
                <a:solidFill>
                  <a:schemeClr val="bg1">
                    <a:lumMod val="50000"/>
                  </a:schemeClr>
                </a:solidFill>
                <a:latin typeface="Arial" charset="0"/>
                <a:ea typeface="ＭＳ Ｐゴシック" charset="0"/>
              </a:rPr>
              <a:t>Systematically weighting all the features</a:t>
            </a:r>
          </a:p>
          <a:p>
            <a:pPr lvl="2"/>
            <a:r>
              <a:rPr lang="en-US" sz="1400" dirty="0">
                <a:solidFill>
                  <a:schemeClr val="bg1">
                    <a:lumMod val="50000"/>
                  </a:schemeClr>
                </a:solidFill>
                <a:latin typeface="Arial" charset="0"/>
                <a:ea typeface="ＭＳ Ｐゴシック" charset="0"/>
              </a:rPr>
              <a:t>suggesting non-coding drivers</a:t>
            </a:r>
          </a:p>
          <a:p>
            <a:pPr lvl="2"/>
            <a:r>
              <a:rPr lang="en-US" sz="1400" dirty="0" err="1">
                <a:solidFill>
                  <a:schemeClr val="bg1">
                    <a:lumMod val="50000"/>
                  </a:schemeClr>
                </a:solidFill>
                <a:latin typeface="Arial" charset="0"/>
                <a:ea typeface="ＭＳ Ｐゴシック" charset="0"/>
              </a:rPr>
              <a:t>Prioritzing</a:t>
            </a:r>
            <a:r>
              <a:rPr lang="en-US" sz="1400" dirty="0">
                <a:solidFill>
                  <a:schemeClr val="bg1">
                    <a:lumMod val="50000"/>
                  </a:schemeClr>
                </a:solidFill>
                <a:latin typeface="Arial" charset="0"/>
                <a:ea typeface="ＭＳ Ｐゴシック" charset="0"/>
              </a:rPr>
              <a:t> rare </a:t>
            </a:r>
            <a:r>
              <a:rPr lang="en-US" sz="1400" dirty="0" err="1">
                <a:solidFill>
                  <a:schemeClr val="bg1">
                    <a:lumMod val="50000"/>
                  </a:schemeClr>
                </a:solidFill>
                <a:latin typeface="Arial" charset="0"/>
                <a:ea typeface="ＭＳ Ｐゴシック" charset="0"/>
              </a:rPr>
              <a:t>germline</a:t>
            </a:r>
            <a:r>
              <a:rPr lang="en-US" sz="1400" dirty="0">
                <a:solidFill>
                  <a:schemeClr val="bg1">
                    <a:lumMod val="50000"/>
                  </a:schemeClr>
                </a:solidFill>
                <a:latin typeface="Arial" charset="0"/>
                <a:ea typeface="ＭＳ Ｐゴシック" charset="0"/>
              </a:rPr>
              <a:t> variants</a:t>
            </a:r>
          </a:p>
          <a:p>
            <a:pPr lvl="1"/>
            <a:r>
              <a:rPr lang="en-US" sz="1800" b="1" dirty="0">
                <a:solidFill>
                  <a:schemeClr val="bg1">
                    <a:lumMod val="50000"/>
                  </a:schemeClr>
                </a:solidFill>
                <a:latin typeface="Arial" charset="0"/>
                <a:ea typeface="ＭＳ Ｐゴシック" charset="0"/>
                <a:cs typeface="ＭＳ Ｐゴシック" charset="0"/>
              </a:rPr>
              <a:t>Using Larva to do</a:t>
            </a:r>
            <a:r>
              <a:rPr lang="en-US" sz="1800" b="1" u="sng" dirty="0">
                <a:solidFill>
                  <a:schemeClr val="bg1">
                    <a:lumMod val="50000"/>
                  </a:schemeClr>
                </a:solidFill>
                <a:latin typeface="Arial" charset="0"/>
                <a:ea typeface="ＭＳ Ｐゴシック" charset="0"/>
                <a:cs typeface="ＭＳ Ｐゴシック" charset="0"/>
              </a:rPr>
              <a:t> </a:t>
            </a:r>
            <a:r>
              <a:rPr lang="en-US" sz="1800" b="1" u="sng" dirty="0">
                <a:solidFill>
                  <a:srgbClr val="FFFF00"/>
                </a:solidFill>
                <a:latin typeface="Arial" charset="0"/>
                <a:ea typeface="ＭＳ Ｐゴシック" charset="0"/>
                <a:cs typeface="ＭＳ Ｐゴシック" charset="0"/>
              </a:rPr>
              <a:t>burden testing</a:t>
            </a:r>
            <a:r>
              <a:rPr lang="en-US" sz="1800" b="1" u="sng" dirty="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annotation</a:t>
            </a:r>
          </a:p>
          <a:p>
            <a:pPr lvl="2"/>
            <a:r>
              <a:rPr lang="en-US" sz="1400" dirty="0">
                <a:solidFill>
                  <a:schemeClr val="bg1">
                    <a:lumMod val="50000"/>
                  </a:schemeClr>
                </a:solidFill>
                <a:latin typeface="Arial" charset="0"/>
                <a:ea typeface="ＭＳ Ｐゴシック" charset="0"/>
              </a:rPr>
              <a:t>Need to correct for </a:t>
            </a:r>
            <a:r>
              <a:rPr lang="en-US" sz="1400" dirty="0" smtClean="0">
                <a:solidFill>
                  <a:schemeClr val="bg1">
                    <a:lumMod val="50000"/>
                  </a:schemeClr>
                </a:solidFill>
                <a:latin typeface="Arial" charset="0"/>
                <a:ea typeface="ＭＳ Ｐゴシック" charset="0"/>
              </a:rPr>
              <a:t>over-dispersion </a:t>
            </a:r>
            <a:r>
              <a:rPr lang="en-US" sz="1400" dirty="0">
                <a:solidFill>
                  <a:schemeClr val="bg1">
                    <a:lumMod val="50000"/>
                  </a:schemeClr>
                </a:solidFill>
                <a:latin typeface="Arial" charset="0"/>
                <a:ea typeface="ＭＳ Ｐゴシック" charset="0"/>
              </a:rPr>
              <a:t>in </a:t>
            </a:r>
            <a:r>
              <a:rPr lang="en-US" sz="1400" dirty="0" err="1">
                <a:solidFill>
                  <a:schemeClr val="bg1">
                    <a:lumMod val="50000"/>
                  </a:schemeClr>
                </a:solidFill>
                <a:latin typeface="Arial" charset="0"/>
                <a:ea typeface="ＭＳ Ｐゴシック" charset="0"/>
              </a:rPr>
              <a:t>bionomial</a:t>
            </a:r>
            <a:r>
              <a:rPr lang="en-US" sz="1400" dirty="0">
                <a:solidFill>
                  <a:schemeClr val="bg1">
                    <a:lumMod val="50000"/>
                  </a:schemeClr>
                </a:solidFill>
                <a:latin typeface="Arial" charset="0"/>
                <a:ea typeface="ＭＳ Ｐゴシック" charset="0"/>
              </a:rPr>
              <a:t> </a:t>
            </a:r>
          </a:p>
          <a:p>
            <a:pPr lvl="2"/>
            <a:r>
              <a:rPr lang="en-US" sz="1400" dirty="0" smtClean="0">
                <a:solidFill>
                  <a:schemeClr val="bg1">
                    <a:lumMod val="50000"/>
                  </a:schemeClr>
                </a:solidFill>
                <a:latin typeface="Arial" charset="0"/>
                <a:ea typeface="ＭＳ Ｐゴシック" charset="0"/>
              </a:rPr>
              <a:t>Parameterized </a:t>
            </a:r>
            <a:r>
              <a:rPr lang="en-US" sz="1400" dirty="0">
                <a:solidFill>
                  <a:schemeClr val="bg1">
                    <a:lumMod val="50000"/>
                  </a:schemeClr>
                </a:solidFill>
                <a:latin typeface="Arial" charset="0"/>
                <a:ea typeface="ＭＳ Ｐゴシック" charset="0"/>
              </a:rPr>
              <a:t>according to replication timing </a:t>
            </a:r>
          </a:p>
          <a:p>
            <a:pPr marL="0" indent="0">
              <a:buNone/>
            </a:pPr>
            <a:endParaRPr lang="en-US" dirty="0">
              <a:solidFill>
                <a:schemeClr val="bg1">
                  <a:lumMod val="50000"/>
                </a:schemeClr>
              </a:solidFill>
            </a:endParaRPr>
          </a:p>
        </p:txBody>
      </p:sp>
    </p:spTree>
    <p:custDataLst>
      <p:tags r:id="rId2"/>
    </p:custDataLst>
    <p:extLst>
      <p:ext uri="{BB962C8B-B14F-4D97-AF65-F5344CB8AC3E}">
        <p14:creationId xmlns:p14="http://schemas.microsoft.com/office/powerpoint/2010/main" val="1898161822"/>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5982"/>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Number Placeholder 3"/>
          <p:cNvSpPr>
            <a:spLocks noGrp="1"/>
          </p:cNvSpPr>
          <p:nvPr>
            <p:ph type="sldNum" sz="quarter" idx="12"/>
          </p:nvPr>
        </p:nvSpPr>
        <p:spPr bwMode="auto">
          <a:xfrm>
            <a:off x="6553200" y="610395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4739136-02DD-FD41-9937-597F26FD4B17}" type="slidenum">
              <a:rPr lang="en-US" sz="1200">
                <a:solidFill>
                  <a:srgbClr val="898989"/>
                </a:solidFill>
              </a:rPr>
              <a:pPr eaLnBrk="1" hangingPunct="1"/>
              <a:t>84</a:t>
            </a:fld>
            <a:endParaRPr lang="en-US" sz="1200" dirty="0">
              <a:solidFill>
                <a:srgbClr val="898989"/>
              </a:solidFill>
            </a:endParaRPr>
          </a:p>
        </p:txBody>
      </p:sp>
      <p:grpSp>
        <p:nvGrpSpPr>
          <p:cNvPr id="182274" name="Group 2"/>
          <p:cNvGrpSpPr>
            <a:grpSpLocks/>
          </p:cNvGrpSpPr>
          <p:nvPr/>
        </p:nvGrpSpPr>
        <p:grpSpPr bwMode="auto">
          <a:xfrm>
            <a:off x="396973" y="696933"/>
            <a:ext cx="8270784" cy="5411787"/>
            <a:chOff x="396417" y="680758"/>
            <a:chExt cx="8271045" cy="5410550"/>
          </a:xfrm>
        </p:grpSpPr>
        <p:grpSp>
          <p:nvGrpSpPr>
            <p:cNvPr id="182276" name="Group 166"/>
            <p:cNvGrpSpPr>
              <a:grpSpLocks/>
            </p:cNvGrpSpPr>
            <p:nvPr/>
          </p:nvGrpSpPr>
          <p:grpSpPr bwMode="auto">
            <a:xfrm>
              <a:off x="396418" y="680758"/>
              <a:ext cx="8271044" cy="1586865"/>
              <a:chOff x="388768" y="680758"/>
              <a:chExt cx="8271044" cy="1586865"/>
            </a:xfrm>
          </p:grpSpPr>
          <p:grpSp>
            <p:nvGrpSpPr>
              <p:cNvPr id="182396" name="Group 167"/>
              <p:cNvGrpSpPr>
                <a:grpSpLocks/>
              </p:cNvGrpSpPr>
              <p:nvPr/>
            </p:nvGrpSpPr>
            <p:grpSpPr bwMode="auto">
              <a:xfrm>
                <a:off x="899691" y="680758"/>
                <a:ext cx="7760121" cy="1586865"/>
                <a:chOff x="899691" y="1047934"/>
                <a:chExt cx="7760121" cy="1586865"/>
              </a:xfrm>
            </p:grpSpPr>
            <p:grpSp>
              <p:nvGrpSpPr>
                <p:cNvPr id="182400" name="Group 171"/>
                <p:cNvGrpSpPr>
                  <a:grpSpLocks/>
                </p:cNvGrpSpPr>
                <p:nvPr/>
              </p:nvGrpSpPr>
              <p:grpSpPr bwMode="auto">
                <a:xfrm>
                  <a:off x="899691" y="1047934"/>
                  <a:ext cx="7760121" cy="348236"/>
                  <a:chOff x="899996" y="1047934"/>
                  <a:chExt cx="7760121" cy="348236"/>
                </a:xfrm>
              </p:grpSpPr>
              <p:cxnSp>
                <p:nvCxnSpPr>
                  <p:cNvPr id="183" name="Straight Connector 182"/>
                  <p:cNvCxnSpPr/>
                  <p:nvPr/>
                </p:nvCxnSpPr>
                <p:spPr>
                  <a:xfrm>
                    <a:off x="1093845" y="1222519"/>
                    <a:ext cx="7566272"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2412" name="Picture 183"/>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401" name="Group 172"/>
                <p:cNvGrpSpPr>
                  <a:grpSpLocks/>
                </p:cNvGrpSpPr>
                <p:nvPr/>
              </p:nvGrpSpPr>
              <p:grpSpPr bwMode="auto">
                <a:xfrm>
                  <a:off x="899691" y="1399516"/>
                  <a:ext cx="7760121" cy="348236"/>
                  <a:chOff x="899996" y="1047934"/>
                  <a:chExt cx="7760121" cy="348236"/>
                </a:xfrm>
              </p:grpSpPr>
              <p:cxnSp>
                <p:nvCxnSpPr>
                  <p:cNvPr id="181" name="Straight Connector 180"/>
                  <p:cNvCxnSpPr/>
                  <p:nvPr/>
                </p:nvCxnSpPr>
                <p:spPr>
                  <a:xfrm>
                    <a:off x="1093845" y="1223282"/>
                    <a:ext cx="7566272"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2410" name="Picture 181"/>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402" name="Group 173"/>
                <p:cNvGrpSpPr>
                  <a:grpSpLocks/>
                </p:cNvGrpSpPr>
                <p:nvPr/>
              </p:nvGrpSpPr>
              <p:grpSpPr bwMode="auto">
                <a:xfrm>
                  <a:off x="899691" y="1751098"/>
                  <a:ext cx="7760121" cy="348236"/>
                  <a:chOff x="899996" y="1047934"/>
                  <a:chExt cx="7760121" cy="348236"/>
                </a:xfrm>
              </p:grpSpPr>
              <p:cxnSp>
                <p:nvCxnSpPr>
                  <p:cNvPr id="179" name="Straight Connector 178"/>
                  <p:cNvCxnSpPr/>
                  <p:nvPr/>
                </p:nvCxnSpPr>
                <p:spPr>
                  <a:xfrm>
                    <a:off x="1093845" y="1222456"/>
                    <a:ext cx="7566272"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2408" name="Picture 17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403" name="Group 174"/>
                <p:cNvGrpSpPr>
                  <a:grpSpLocks/>
                </p:cNvGrpSpPr>
                <p:nvPr/>
              </p:nvGrpSpPr>
              <p:grpSpPr bwMode="auto">
                <a:xfrm>
                  <a:off x="899691" y="2286563"/>
                  <a:ext cx="7760121" cy="348236"/>
                  <a:chOff x="899996" y="1047934"/>
                  <a:chExt cx="7760121" cy="348236"/>
                </a:xfrm>
              </p:grpSpPr>
              <p:cxnSp>
                <p:nvCxnSpPr>
                  <p:cNvPr id="177" name="Straight Connector 176"/>
                  <p:cNvCxnSpPr/>
                  <p:nvPr/>
                </p:nvCxnSpPr>
                <p:spPr>
                  <a:xfrm>
                    <a:off x="1093845" y="1223444"/>
                    <a:ext cx="7566272"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2406" name="Picture 17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2404" name="Picture 17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397" name="Group 168"/>
              <p:cNvGrpSpPr>
                <a:grpSpLocks/>
              </p:cNvGrpSpPr>
              <p:nvPr/>
            </p:nvGrpSpPr>
            <p:grpSpPr bwMode="auto">
              <a:xfrm>
                <a:off x="388768" y="759524"/>
                <a:ext cx="800539" cy="1454902"/>
                <a:chOff x="459543" y="1775465"/>
                <a:chExt cx="1138141" cy="1954688"/>
              </a:xfrm>
            </p:grpSpPr>
            <p:graphicFrame>
              <p:nvGraphicFramePr>
                <p:cNvPr id="182398" name="Object 169"/>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2598" name="Equation" r:id="rId6" imgW="355600" imgH="889000" progId="Equation.3">
                        <p:embed/>
                      </p:oleObj>
                    </mc:Choice>
                    <mc:Fallback>
                      <p:oleObj name="Equation" r:id="rId6"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1" name="TextBox 170"/>
                <p:cNvSpPr txBox="1"/>
                <p:nvPr/>
              </p:nvSpPr>
              <p:spPr>
                <a:xfrm rot="16200000">
                  <a:off x="-136418" y="2551139"/>
                  <a:ext cx="1629507" cy="437586"/>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1</a:t>
                  </a:r>
                </a:p>
              </p:txBody>
            </p:sp>
          </p:grpSp>
        </p:grpSp>
        <p:grpSp>
          <p:nvGrpSpPr>
            <p:cNvPr id="182277" name="Group 184"/>
            <p:cNvGrpSpPr>
              <a:grpSpLocks/>
            </p:cNvGrpSpPr>
            <p:nvPr/>
          </p:nvGrpSpPr>
          <p:grpSpPr bwMode="auto">
            <a:xfrm>
              <a:off x="396417" y="2562001"/>
              <a:ext cx="8271045" cy="1586865"/>
              <a:chOff x="388767" y="680758"/>
              <a:chExt cx="8271045" cy="1586865"/>
            </a:xfrm>
          </p:grpSpPr>
          <p:grpSp>
            <p:nvGrpSpPr>
              <p:cNvPr id="182379" name="Group 185"/>
              <p:cNvGrpSpPr>
                <a:grpSpLocks/>
              </p:cNvGrpSpPr>
              <p:nvPr/>
            </p:nvGrpSpPr>
            <p:grpSpPr bwMode="auto">
              <a:xfrm>
                <a:off x="899691" y="680758"/>
                <a:ext cx="7760121" cy="1586865"/>
                <a:chOff x="899691" y="1047934"/>
                <a:chExt cx="7760121" cy="1586865"/>
              </a:xfrm>
            </p:grpSpPr>
            <p:grpSp>
              <p:nvGrpSpPr>
                <p:cNvPr id="182383" name="Group 189"/>
                <p:cNvGrpSpPr>
                  <a:grpSpLocks/>
                </p:cNvGrpSpPr>
                <p:nvPr/>
              </p:nvGrpSpPr>
              <p:grpSpPr bwMode="auto">
                <a:xfrm>
                  <a:off x="899691" y="1047934"/>
                  <a:ext cx="7760121" cy="348236"/>
                  <a:chOff x="899996" y="1047934"/>
                  <a:chExt cx="7760121" cy="348236"/>
                </a:xfrm>
              </p:grpSpPr>
              <p:cxnSp>
                <p:nvCxnSpPr>
                  <p:cNvPr id="201" name="Straight Connector 200"/>
                  <p:cNvCxnSpPr/>
                  <p:nvPr/>
                </p:nvCxnSpPr>
                <p:spPr>
                  <a:xfrm>
                    <a:off x="1093845" y="1217272"/>
                    <a:ext cx="7566272" cy="0"/>
                  </a:xfrm>
                  <a:prstGeom prst="line">
                    <a:avLst/>
                  </a:prstGeom>
                  <a:ln w="7620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182395" name="Picture 201"/>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384" name="Group 190"/>
                <p:cNvGrpSpPr>
                  <a:grpSpLocks/>
                </p:cNvGrpSpPr>
                <p:nvPr/>
              </p:nvGrpSpPr>
              <p:grpSpPr bwMode="auto">
                <a:xfrm>
                  <a:off x="899691" y="1399516"/>
                  <a:ext cx="7760121" cy="348236"/>
                  <a:chOff x="899996" y="1047934"/>
                  <a:chExt cx="7760121" cy="348236"/>
                </a:xfrm>
              </p:grpSpPr>
              <p:cxnSp>
                <p:nvCxnSpPr>
                  <p:cNvPr id="199" name="Straight Connector 198"/>
                  <p:cNvCxnSpPr/>
                  <p:nvPr/>
                </p:nvCxnSpPr>
                <p:spPr>
                  <a:xfrm>
                    <a:off x="1093845" y="1222796"/>
                    <a:ext cx="7566272"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2393" name="Picture 19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385" name="Group 191"/>
                <p:cNvGrpSpPr>
                  <a:grpSpLocks/>
                </p:cNvGrpSpPr>
                <p:nvPr/>
              </p:nvGrpSpPr>
              <p:grpSpPr bwMode="auto">
                <a:xfrm>
                  <a:off x="899691" y="1751098"/>
                  <a:ext cx="7760121" cy="348236"/>
                  <a:chOff x="899996" y="1047934"/>
                  <a:chExt cx="7760121" cy="348236"/>
                </a:xfrm>
              </p:grpSpPr>
              <p:cxnSp>
                <p:nvCxnSpPr>
                  <p:cNvPr id="197" name="Straight Connector 196"/>
                  <p:cNvCxnSpPr/>
                  <p:nvPr/>
                </p:nvCxnSpPr>
                <p:spPr>
                  <a:xfrm>
                    <a:off x="1093845" y="1221971"/>
                    <a:ext cx="7566272"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2391" name="Picture 19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386" name="Group 192"/>
                <p:cNvGrpSpPr>
                  <a:grpSpLocks/>
                </p:cNvGrpSpPr>
                <p:nvPr/>
              </p:nvGrpSpPr>
              <p:grpSpPr bwMode="auto">
                <a:xfrm>
                  <a:off x="899691" y="2286563"/>
                  <a:ext cx="7760121" cy="348236"/>
                  <a:chOff x="899996" y="1047934"/>
                  <a:chExt cx="7760121" cy="348236"/>
                </a:xfrm>
              </p:grpSpPr>
              <p:cxnSp>
                <p:nvCxnSpPr>
                  <p:cNvPr id="195" name="Straight Connector 194"/>
                  <p:cNvCxnSpPr/>
                  <p:nvPr/>
                </p:nvCxnSpPr>
                <p:spPr>
                  <a:xfrm>
                    <a:off x="1093845" y="1222959"/>
                    <a:ext cx="7566272"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2389" name="Picture 195"/>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2387" name="Picture 19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380" name="Group 186"/>
              <p:cNvGrpSpPr>
                <a:grpSpLocks/>
              </p:cNvGrpSpPr>
              <p:nvPr/>
            </p:nvGrpSpPr>
            <p:grpSpPr bwMode="auto">
              <a:xfrm>
                <a:off x="388767" y="759524"/>
                <a:ext cx="800541" cy="1454902"/>
                <a:chOff x="459541" y="1775465"/>
                <a:chExt cx="1138143" cy="1954688"/>
              </a:xfrm>
            </p:grpSpPr>
            <p:graphicFrame>
              <p:nvGraphicFramePr>
                <p:cNvPr id="182381" name="Object 187"/>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2599" name="Equation" r:id="rId8" imgW="355600" imgH="889000" progId="Equation.3">
                        <p:embed/>
                      </p:oleObj>
                    </mc:Choice>
                    <mc:Fallback>
                      <p:oleObj name="Equation" r:id="rId8"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9" name="TextBox 188"/>
                <p:cNvSpPr txBox="1"/>
                <p:nvPr/>
              </p:nvSpPr>
              <p:spPr>
                <a:xfrm rot="16200000">
                  <a:off x="-136420" y="2548355"/>
                  <a:ext cx="1629507" cy="437586"/>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2</a:t>
                  </a:r>
                </a:p>
              </p:txBody>
            </p:sp>
          </p:grpSp>
        </p:grpSp>
        <p:grpSp>
          <p:nvGrpSpPr>
            <p:cNvPr id="182278" name="Group 202"/>
            <p:cNvGrpSpPr>
              <a:grpSpLocks/>
            </p:cNvGrpSpPr>
            <p:nvPr/>
          </p:nvGrpSpPr>
          <p:grpSpPr bwMode="auto">
            <a:xfrm>
              <a:off x="396418" y="4504443"/>
              <a:ext cx="8271044" cy="1586865"/>
              <a:chOff x="388768" y="680758"/>
              <a:chExt cx="8271044" cy="1586865"/>
            </a:xfrm>
          </p:grpSpPr>
          <p:grpSp>
            <p:nvGrpSpPr>
              <p:cNvPr id="182362" name="Group 203"/>
              <p:cNvGrpSpPr>
                <a:grpSpLocks/>
              </p:cNvGrpSpPr>
              <p:nvPr/>
            </p:nvGrpSpPr>
            <p:grpSpPr bwMode="auto">
              <a:xfrm>
                <a:off x="899691" y="680758"/>
                <a:ext cx="7760121" cy="1586865"/>
                <a:chOff x="899691" y="1047934"/>
                <a:chExt cx="7760121" cy="1586865"/>
              </a:xfrm>
            </p:grpSpPr>
            <p:grpSp>
              <p:nvGrpSpPr>
                <p:cNvPr id="182366" name="Group 207"/>
                <p:cNvGrpSpPr>
                  <a:grpSpLocks/>
                </p:cNvGrpSpPr>
                <p:nvPr/>
              </p:nvGrpSpPr>
              <p:grpSpPr bwMode="auto">
                <a:xfrm>
                  <a:off x="899691" y="1047934"/>
                  <a:ext cx="7760121" cy="348236"/>
                  <a:chOff x="899996" y="1047934"/>
                  <a:chExt cx="7760121" cy="348236"/>
                </a:xfrm>
              </p:grpSpPr>
              <p:cxnSp>
                <p:nvCxnSpPr>
                  <p:cNvPr id="219" name="Straight Connector 218"/>
                  <p:cNvCxnSpPr/>
                  <p:nvPr/>
                </p:nvCxnSpPr>
                <p:spPr>
                  <a:xfrm>
                    <a:off x="1093845" y="1222247"/>
                    <a:ext cx="7566272"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2378" name="Picture 21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367" name="Group 208"/>
                <p:cNvGrpSpPr>
                  <a:grpSpLocks/>
                </p:cNvGrpSpPr>
                <p:nvPr/>
              </p:nvGrpSpPr>
              <p:grpSpPr bwMode="auto">
                <a:xfrm>
                  <a:off x="899691" y="1399516"/>
                  <a:ext cx="7760121" cy="348236"/>
                  <a:chOff x="899996" y="1047934"/>
                  <a:chExt cx="7760121" cy="348236"/>
                </a:xfrm>
              </p:grpSpPr>
              <p:cxnSp>
                <p:nvCxnSpPr>
                  <p:cNvPr id="217" name="Straight Connector 216"/>
                  <p:cNvCxnSpPr/>
                  <p:nvPr/>
                </p:nvCxnSpPr>
                <p:spPr>
                  <a:xfrm>
                    <a:off x="1093845" y="1223010"/>
                    <a:ext cx="7566272"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2376" name="Picture 21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368" name="Group 209"/>
                <p:cNvGrpSpPr>
                  <a:grpSpLocks/>
                </p:cNvGrpSpPr>
                <p:nvPr/>
              </p:nvGrpSpPr>
              <p:grpSpPr bwMode="auto">
                <a:xfrm>
                  <a:off x="899691" y="1751098"/>
                  <a:ext cx="7760121" cy="348236"/>
                  <a:chOff x="899996" y="1047934"/>
                  <a:chExt cx="7760121" cy="348236"/>
                </a:xfrm>
              </p:grpSpPr>
              <p:cxnSp>
                <p:nvCxnSpPr>
                  <p:cNvPr id="215" name="Straight Connector 214"/>
                  <p:cNvCxnSpPr/>
                  <p:nvPr/>
                </p:nvCxnSpPr>
                <p:spPr>
                  <a:xfrm>
                    <a:off x="1093845" y="1222185"/>
                    <a:ext cx="7566272"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2374" name="Picture 215"/>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369" name="Group 210"/>
                <p:cNvGrpSpPr>
                  <a:grpSpLocks/>
                </p:cNvGrpSpPr>
                <p:nvPr/>
              </p:nvGrpSpPr>
              <p:grpSpPr bwMode="auto">
                <a:xfrm>
                  <a:off x="899691" y="2286563"/>
                  <a:ext cx="7760121" cy="348236"/>
                  <a:chOff x="899996" y="1047934"/>
                  <a:chExt cx="7760121" cy="348236"/>
                </a:xfrm>
              </p:grpSpPr>
              <p:cxnSp>
                <p:nvCxnSpPr>
                  <p:cNvPr id="213" name="Straight Connector 212"/>
                  <p:cNvCxnSpPr/>
                  <p:nvPr/>
                </p:nvCxnSpPr>
                <p:spPr>
                  <a:xfrm>
                    <a:off x="1093845" y="1223173"/>
                    <a:ext cx="7566272"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2372" name="Picture 213"/>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2370" name="Picture 2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363" name="Group 204"/>
              <p:cNvGrpSpPr>
                <a:grpSpLocks/>
              </p:cNvGrpSpPr>
              <p:nvPr/>
            </p:nvGrpSpPr>
            <p:grpSpPr bwMode="auto">
              <a:xfrm>
                <a:off x="388768" y="759524"/>
                <a:ext cx="800539" cy="1454902"/>
                <a:chOff x="459543" y="1775465"/>
                <a:chExt cx="1138141" cy="1954688"/>
              </a:xfrm>
            </p:grpSpPr>
            <p:graphicFrame>
              <p:nvGraphicFramePr>
                <p:cNvPr id="182364" name="Object 205"/>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2600" name="Equation" r:id="rId9" imgW="355600" imgH="889000" progId="Equation.3">
                        <p:embed/>
                      </p:oleObj>
                    </mc:Choice>
                    <mc:Fallback>
                      <p:oleObj name="Equation" r:id="rId9"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7" name="TextBox 206"/>
                <p:cNvSpPr txBox="1"/>
                <p:nvPr/>
              </p:nvSpPr>
              <p:spPr>
                <a:xfrm rot="16200000">
                  <a:off x="-136418" y="2550774"/>
                  <a:ext cx="1629507" cy="437586"/>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a:t>
                  </a:r>
                  <a:r>
                    <a:rPr lang="en-US" altLang="zh-CN" sz="1400" dirty="0">
                      <a:solidFill>
                        <a:prstClr val="black"/>
                      </a:solidFill>
                      <a:latin typeface="Calibri"/>
                      <a:ea typeface="宋体"/>
                    </a:rPr>
                    <a:t>3</a:t>
                  </a:r>
                  <a:endParaRPr lang="en-US" sz="1400" dirty="0">
                    <a:solidFill>
                      <a:prstClr val="black"/>
                    </a:solidFill>
                    <a:latin typeface="Calibri"/>
                  </a:endParaRPr>
                </a:p>
              </p:txBody>
            </p:sp>
          </p:grpSp>
        </p:grpSp>
        <p:grpSp>
          <p:nvGrpSpPr>
            <p:cNvPr id="182279" name="Group 220"/>
            <p:cNvGrpSpPr>
              <a:grpSpLocks/>
            </p:cNvGrpSpPr>
            <p:nvPr/>
          </p:nvGrpSpPr>
          <p:grpSpPr bwMode="auto">
            <a:xfrm>
              <a:off x="1331150" y="736934"/>
              <a:ext cx="7068264" cy="269470"/>
              <a:chOff x="1331150" y="736934"/>
              <a:chExt cx="7068264" cy="269470"/>
            </a:xfrm>
          </p:grpSpPr>
          <p:cxnSp>
            <p:nvCxnSpPr>
              <p:cNvPr id="222" name="Straight Connector 221"/>
              <p:cNvCxnSpPr/>
              <p:nvPr/>
            </p:nvCxnSpPr>
            <p:spPr>
              <a:xfrm>
                <a:off x="1331386"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47759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462196"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24279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4852576"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8399167"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7389484"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7219615"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644012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596703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15579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6544906"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7811773"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235" name="Straight Connector 234"/>
            <p:cNvCxnSpPr/>
            <p:nvPr/>
          </p:nvCxnSpPr>
          <p:spPr>
            <a:xfrm>
              <a:off x="1452039"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2185488"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582849"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363452"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4973229"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229298"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6562368"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6087691"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5403455"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6667147"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6995770"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7694293"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340911"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3153895"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471721"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252323"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687470"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8118169"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7229140"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5976562"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6556018"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6695723"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1880678"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598725"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379327"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4989105"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8459493"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7356144"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6578244"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6468703"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6683022"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7710169"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2726843"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4855751"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8111819"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7222790"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6444889"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6549668"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1588569"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696995"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8302325"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7064035"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390913"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3372977" y="3280489"/>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8397578" y="3280489"/>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508549" y="3280489"/>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6541731" y="3280489"/>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1906079"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5014506"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8270574"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7381545"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6540143"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8545221"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1626670"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2664929"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147860"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6736999"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6262321"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7257716" y="49184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5363767" y="4910478"/>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6525855" y="4910478"/>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3317412" y="5246951"/>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5300265" y="5275520"/>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6557606" y="5275520"/>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8021329" y="5275520"/>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1477440" y="578499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998630" y="578499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6587769" y="578499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890834" y="578499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182275" name="Title 1"/>
          <p:cNvSpPr txBox="1">
            <a:spLocks/>
          </p:cNvSpPr>
          <p:nvPr/>
        </p:nvSpPr>
        <p:spPr bwMode="auto">
          <a:xfrm>
            <a:off x="685800" y="-96838"/>
            <a:ext cx="7772400" cy="51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000">
                <a:solidFill>
                  <a:srgbClr val="000000"/>
                </a:solidFill>
                <a:latin typeface="Arial" charset="0"/>
                <a:cs typeface="Arial" charset="0"/>
              </a:rPr>
              <a:t>Mutation recurrence</a:t>
            </a:r>
          </a:p>
        </p:txBody>
      </p:sp>
      <p:sp>
        <p:nvSpPr>
          <p:cNvPr id="142" name="TextBox 141"/>
          <p:cNvSpPr txBox="1"/>
          <p:nvPr/>
        </p:nvSpPr>
        <p:spPr>
          <a:xfrm>
            <a:off x="9042401" y="6717990"/>
            <a:ext cx="3640665" cy="369332"/>
          </a:xfrm>
          <a:prstGeom prst="rect">
            <a:avLst/>
          </a:prstGeom>
          <a:solidFill>
            <a:schemeClr val="bg1">
              <a:lumMod val="85000"/>
            </a:schemeClr>
          </a:solid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166813667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Number Placeholder 3"/>
          <p:cNvSpPr>
            <a:spLocks noGrp="1"/>
          </p:cNvSpPr>
          <p:nvPr>
            <p:ph type="sldNum" sz="quarter" idx="12"/>
          </p:nvPr>
        </p:nvSpPr>
        <p:spPr bwMode="auto">
          <a:xfrm>
            <a:off x="6553200" y="610395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2B030AF-8AF3-314C-B242-7CDD8DC37BC8}" type="slidenum">
              <a:rPr lang="en-US" sz="1200">
                <a:solidFill>
                  <a:srgbClr val="898989"/>
                </a:solidFill>
              </a:rPr>
              <a:pPr eaLnBrk="1" hangingPunct="1"/>
              <a:t>85</a:t>
            </a:fld>
            <a:endParaRPr lang="en-US" sz="1200">
              <a:solidFill>
                <a:srgbClr val="898989"/>
              </a:solidFill>
            </a:endParaRPr>
          </a:p>
        </p:txBody>
      </p:sp>
      <p:grpSp>
        <p:nvGrpSpPr>
          <p:cNvPr id="184322" name="Group 2"/>
          <p:cNvGrpSpPr>
            <a:grpSpLocks/>
          </p:cNvGrpSpPr>
          <p:nvPr/>
        </p:nvGrpSpPr>
        <p:grpSpPr bwMode="auto">
          <a:xfrm>
            <a:off x="396973" y="696933"/>
            <a:ext cx="8270784" cy="5411787"/>
            <a:chOff x="396417" y="680758"/>
            <a:chExt cx="8271045" cy="5410550"/>
          </a:xfrm>
        </p:grpSpPr>
        <p:grpSp>
          <p:nvGrpSpPr>
            <p:cNvPr id="184330" name="Group 166"/>
            <p:cNvGrpSpPr>
              <a:grpSpLocks/>
            </p:cNvGrpSpPr>
            <p:nvPr/>
          </p:nvGrpSpPr>
          <p:grpSpPr bwMode="auto">
            <a:xfrm>
              <a:off x="396418" y="680758"/>
              <a:ext cx="8271044" cy="1586865"/>
              <a:chOff x="388768" y="680758"/>
              <a:chExt cx="8271044" cy="1586865"/>
            </a:xfrm>
          </p:grpSpPr>
          <p:grpSp>
            <p:nvGrpSpPr>
              <p:cNvPr id="184450" name="Group 167"/>
              <p:cNvGrpSpPr>
                <a:grpSpLocks/>
              </p:cNvGrpSpPr>
              <p:nvPr/>
            </p:nvGrpSpPr>
            <p:grpSpPr bwMode="auto">
              <a:xfrm>
                <a:off x="899691" y="680758"/>
                <a:ext cx="7760121" cy="1586865"/>
                <a:chOff x="899691" y="1047934"/>
                <a:chExt cx="7760121" cy="1586865"/>
              </a:xfrm>
            </p:grpSpPr>
            <p:grpSp>
              <p:nvGrpSpPr>
                <p:cNvPr id="184454" name="Group 171"/>
                <p:cNvGrpSpPr>
                  <a:grpSpLocks/>
                </p:cNvGrpSpPr>
                <p:nvPr/>
              </p:nvGrpSpPr>
              <p:grpSpPr bwMode="auto">
                <a:xfrm>
                  <a:off x="899691" y="1047934"/>
                  <a:ext cx="7760121" cy="348236"/>
                  <a:chOff x="899996" y="1047934"/>
                  <a:chExt cx="7760121" cy="348236"/>
                </a:xfrm>
              </p:grpSpPr>
              <p:cxnSp>
                <p:nvCxnSpPr>
                  <p:cNvPr id="183" name="Straight Connector 182"/>
                  <p:cNvCxnSpPr/>
                  <p:nvPr/>
                </p:nvCxnSpPr>
                <p:spPr>
                  <a:xfrm>
                    <a:off x="1093845" y="1222519"/>
                    <a:ext cx="7566272"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4466" name="Picture 183"/>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55" name="Group 172"/>
                <p:cNvGrpSpPr>
                  <a:grpSpLocks/>
                </p:cNvGrpSpPr>
                <p:nvPr/>
              </p:nvGrpSpPr>
              <p:grpSpPr bwMode="auto">
                <a:xfrm>
                  <a:off x="899691" y="1399516"/>
                  <a:ext cx="7760121" cy="348236"/>
                  <a:chOff x="899996" y="1047934"/>
                  <a:chExt cx="7760121" cy="348236"/>
                </a:xfrm>
              </p:grpSpPr>
              <p:cxnSp>
                <p:nvCxnSpPr>
                  <p:cNvPr id="181" name="Straight Connector 180"/>
                  <p:cNvCxnSpPr/>
                  <p:nvPr/>
                </p:nvCxnSpPr>
                <p:spPr>
                  <a:xfrm>
                    <a:off x="1093845" y="1223282"/>
                    <a:ext cx="7566272"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4464" name="Picture 181"/>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56" name="Group 173"/>
                <p:cNvGrpSpPr>
                  <a:grpSpLocks/>
                </p:cNvGrpSpPr>
                <p:nvPr/>
              </p:nvGrpSpPr>
              <p:grpSpPr bwMode="auto">
                <a:xfrm>
                  <a:off x="899691" y="1751098"/>
                  <a:ext cx="7760121" cy="348236"/>
                  <a:chOff x="899996" y="1047934"/>
                  <a:chExt cx="7760121" cy="348236"/>
                </a:xfrm>
              </p:grpSpPr>
              <p:cxnSp>
                <p:nvCxnSpPr>
                  <p:cNvPr id="179" name="Straight Connector 178"/>
                  <p:cNvCxnSpPr/>
                  <p:nvPr/>
                </p:nvCxnSpPr>
                <p:spPr>
                  <a:xfrm>
                    <a:off x="1093845" y="1222456"/>
                    <a:ext cx="7566272"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4462" name="Picture 17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57" name="Group 174"/>
                <p:cNvGrpSpPr>
                  <a:grpSpLocks/>
                </p:cNvGrpSpPr>
                <p:nvPr/>
              </p:nvGrpSpPr>
              <p:grpSpPr bwMode="auto">
                <a:xfrm>
                  <a:off x="899691" y="2286563"/>
                  <a:ext cx="7760121" cy="348236"/>
                  <a:chOff x="899996" y="1047934"/>
                  <a:chExt cx="7760121" cy="348236"/>
                </a:xfrm>
              </p:grpSpPr>
              <p:cxnSp>
                <p:nvCxnSpPr>
                  <p:cNvPr id="177" name="Straight Connector 176"/>
                  <p:cNvCxnSpPr/>
                  <p:nvPr/>
                </p:nvCxnSpPr>
                <p:spPr>
                  <a:xfrm>
                    <a:off x="1093845" y="1223444"/>
                    <a:ext cx="7566272"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4460" name="Picture 17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58" name="Picture 17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51" name="Group 168"/>
              <p:cNvGrpSpPr>
                <a:grpSpLocks/>
              </p:cNvGrpSpPr>
              <p:nvPr/>
            </p:nvGrpSpPr>
            <p:grpSpPr bwMode="auto">
              <a:xfrm>
                <a:off x="388768" y="759524"/>
                <a:ext cx="800539" cy="1454902"/>
                <a:chOff x="459543" y="1775465"/>
                <a:chExt cx="1138141" cy="1954688"/>
              </a:xfrm>
            </p:grpSpPr>
            <p:graphicFrame>
              <p:nvGraphicFramePr>
                <p:cNvPr id="184452" name="Object 169"/>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3622" name="Equation" r:id="rId6" imgW="355600" imgH="889000" progId="Equation.3">
                        <p:embed/>
                      </p:oleObj>
                    </mc:Choice>
                    <mc:Fallback>
                      <p:oleObj name="Equation" r:id="rId6"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1" name="TextBox 170"/>
                <p:cNvSpPr txBox="1"/>
                <p:nvPr/>
              </p:nvSpPr>
              <p:spPr>
                <a:xfrm rot="16200000">
                  <a:off x="-136418" y="2551139"/>
                  <a:ext cx="1629507" cy="437586"/>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1</a:t>
                  </a:r>
                </a:p>
              </p:txBody>
            </p:sp>
          </p:grpSp>
        </p:grpSp>
        <p:grpSp>
          <p:nvGrpSpPr>
            <p:cNvPr id="184331" name="Group 184"/>
            <p:cNvGrpSpPr>
              <a:grpSpLocks/>
            </p:cNvGrpSpPr>
            <p:nvPr/>
          </p:nvGrpSpPr>
          <p:grpSpPr bwMode="auto">
            <a:xfrm>
              <a:off x="396417" y="2562001"/>
              <a:ext cx="8271045" cy="1586865"/>
              <a:chOff x="388767" y="680758"/>
              <a:chExt cx="8271045" cy="1586865"/>
            </a:xfrm>
          </p:grpSpPr>
          <p:grpSp>
            <p:nvGrpSpPr>
              <p:cNvPr id="184433" name="Group 185"/>
              <p:cNvGrpSpPr>
                <a:grpSpLocks/>
              </p:cNvGrpSpPr>
              <p:nvPr/>
            </p:nvGrpSpPr>
            <p:grpSpPr bwMode="auto">
              <a:xfrm>
                <a:off x="899691" y="680758"/>
                <a:ext cx="7760121" cy="1586865"/>
                <a:chOff x="899691" y="1047934"/>
                <a:chExt cx="7760121" cy="1586865"/>
              </a:xfrm>
            </p:grpSpPr>
            <p:grpSp>
              <p:nvGrpSpPr>
                <p:cNvPr id="184437" name="Group 189"/>
                <p:cNvGrpSpPr>
                  <a:grpSpLocks/>
                </p:cNvGrpSpPr>
                <p:nvPr/>
              </p:nvGrpSpPr>
              <p:grpSpPr bwMode="auto">
                <a:xfrm>
                  <a:off x="899691" y="1047934"/>
                  <a:ext cx="7760121" cy="348236"/>
                  <a:chOff x="899996" y="1047934"/>
                  <a:chExt cx="7760121" cy="348236"/>
                </a:xfrm>
              </p:grpSpPr>
              <p:cxnSp>
                <p:nvCxnSpPr>
                  <p:cNvPr id="201" name="Straight Connector 200"/>
                  <p:cNvCxnSpPr/>
                  <p:nvPr/>
                </p:nvCxnSpPr>
                <p:spPr>
                  <a:xfrm>
                    <a:off x="1093845" y="1217272"/>
                    <a:ext cx="7566272" cy="0"/>
                  </a:xfrm>
                  <a:prstGeom prst="line">
                    <a:avLst/>
                  </a:prstGeom>
                  <a:ln w="7620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184449" name="Picture 201"/>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38" name="Group 190"/>
                <p:cNvGrpSpPr>
                  <a:grpSpLocks/>
                </p:cNvGrpSpPr>
                <p:nvPr/>
              </p:nvGrpSpPr>
              <p:grpSpPr bwMode="auto">
                <a:xfrm>
                  <a:off x="899691" y="1399516"/>
                  <a:ext cx="7760121" cy="348236"/>
                  <a:chOff x="899996" y="1047934"/>
                  <a:chExt cx="7760121" cy="348236"/>
                </a:xfrm>
              </p:grpSpPr>
              <p:cxnSp>
                <p:nvCxnSpPr>
                  <p:cNvPr id="199" name="Straight Connector 198"/>
                  <p:cNvCxnSpPr/>
                  <p:nvPr/>
                </p:nvCxnSpPr>
                <p:spPr>
                  <a:xfrm>
                    <a:off x="1093845" y="1222796"/>
                    <a:ext cx="7566272"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4447" name="Picture 19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39" name="Group 191"/>
                <p:cNvGrpSpPr>
                  <a:grpSpLocks/>
                </p:cNvGrpSpPr>
                <p:nvPr/>
              </p:nvGrpSpPr>
              <p:grpSpPr bwMode="auto">
                <a:xfrm>
                  <a:off x="899691" y="1751098"/>
                  <a:ext cx="7760121" cy="348236"/>
                  <a:chOff x="899996" y="1047934"/>
                  <a:chExt cx="7760121" cy="348236"/>
                </a:xfrm>
              </p:grpSpPr>
              <p:cxnSp>
                <p:nvCxnSpPr>
                  <p:cNvPr id="197" name="Straight Connector 196"/>
                  <p:cNvCxnSpPr/>
                  <p:nvPr/>
                </p:nvCxnSpPr>
                <p:spPr>
                  <a:xfrm>
                    <a:off x="1093845" y="1221971"/>
                    <a:ext cx="7566272"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4445" name="Picture 19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40" name="Group 192"/>
                <p:cNvGrpSpPr>
                  <a:grpSpLocks/>
                </p:cNvGrpSpPr>
                <p:nvPr/>
              </p:nvGrpSpPr>
              <p:grpSpPr bwMode="auto">
                <a:xfrm>
                  <a:off x="899691" y="2286563"/>
                  <a:ext cx="7760121" cy="348236"/>
                  <a:chOff x="899996" y="1047934"/>
                  <a:chExt cx="7760121" cy="348236"/>
                </a:xfrm>
              </p:grpSpPr>
              <p:cxnSp>
                <p:nvCxnSpPr>
                  <p:cNvPr id="195" name="Straight Connector 194"/>
                  <p:cNvCxnSpPr/>
                  <p:nvPr/>
                </p:nvCxnSpPr>
                <p:spPr>
                  <a:xfrm>
                    <a:off x="1093845" y="1222959"/>
                    <a:ext cx="7566272"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4443" name="Picture 195"/>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41" name="Picture 19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34" name="Group 186"/>
              <p:cNvGrpSpPr>
                <a:grpSpLocks/>
              </p:cNvGrpSpPr>
              <p:nvPr/>
            </p:nvGrpSpPr>
            <p:grpSpPr bwMode="auto">
              <a:xfrm>
                <a:off x="388767" y="759524"/>
                <a:ext cx="800541" cy="1454902"/>
                <a:chOff x="459541" y="1775465"/>
                <a:chExt cx="1138143" cy="1954688"/>
              </a:xfrm>
            </p:grpSpPr>
            <p:graphicFrame>
              <p:nvGraphicFramePr>
                <p:cNvPr id="184435" name="Object 187"/>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3623" name="Equation" r:id="rId8" imgW="355600" imgH="889000" progId="Equation.3">
                        <p:embed/>
                      </p:oleObj>
                    </mc:Choice>
                    <mc:Fallback>
                      <p:oleObj name="Equation" r:id="rId8"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9" name="TextBox 188"/>
                <p:cNvSpPr txBox="1"/>
                <p:nvPr/>
              </p:nvSpPr>
              <p:spPr>
                <a:xfrm rot="16200000">
                  <a:off x="-136420" y="2548355"/>
                  <a:ext cx="1629507" cy="437586"/>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2</a:t>
                  </a:r>
                </a:p>
              </p:txBody>
            </p:sp>
          </p:grpSp>
        </p:grpSp>
        <p:grpSp>
          <p:nvGrpSpPr>
            <p:cNvPr id="184332" name="Group 202"/>
            <p:cNvGrpSpPr>
              <a:grpSpLocks/>
            </p:cNvGrpSpPr>
            <p:nvPr/>
          </p:nvGrpSpPr>
          <p:grpSpPr bwMode="auto">
            <a:xfrm>
              <a:off x="396418" y="4504443"/>
              <a:ext cx="8271044" cy="1586865"/>
              <a:chOff x="388768" y="680758"/>
              <a:chExt cx="8271044" cy="1586865"/>
            </a:xfrm>
          </p:grpSpPr>
          <p:grpSp>
            <p:nvGrpSpPr>
              <p:cNvPr id="184416" name="Group 203"/>
              <p:cNvGrpSpPr>
                <a:grpSpLocks/>
              </p:cNvGrpSpPr>
              <p:nvPr/>
            </p:nvGrpSpPr>
            <p:grpSpPr bwMode="auto">
              <a:xfrm>
                <a:off x="899691" y="680758"/>
                <a:ext cx="7760121" cy="1586865"/>
                <a:chOff x="899691" y="1047934"/>
                <a:chExt cx="7760121" cy="1586865"/>
              </a:xfrm>
            </p:grpSpPr>
            <p:grpSp>
              <p:nvGrpSpPr>
                <p:cNvPr id="184420" name="Group 207"/>
                <p:cNvGrpSpPr>
                  <a:grpSpLocks/>
                </p:cNvGrpSpPr>
                <p:nvPr/>
              </p:nvGrpSpPr>
              <p:grpSpPr bwMode="auto">
                <a:xfrm>
                  <a:off x="899691" y="1047934"/>
                  <a:ext cx="7760121" cy="348236"/>
                  <a:chOff x="899996" y="1047934"/>
                  <a:chExt cx="7760121" cy="348236"/>
                </a:xfrm>
              </p:grpSpPr>
              <p:cxnSp>
                <p:nvCxnSpPr>
                  <p:cNvPr id="219" name="Straight Connector 218"/>
                  <p:cNvCxnSpPr/>
                  <p:nvPr/>
                </p:nvCxnSpPr>
                <p:spPr>
                  <a:xfrm>
                    <a:off x="1093845" y="1222247"/>
                    <a:ext cx="7566272"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4432" name="Picture 21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21" name="Group 208"/>
                <p:cNvGrpSpPr>
                  <a:grpSpLocks/>
                </p:cNvGrpSpPr>
                <p:nvPr/>
              </p:nvGrpSpPr>
              <p:grpSpPr bwMode="auto">
                <a:xfrm>
                  <a:off x="899691" y="1399516"/>
                  <a:ext cx="7760121" cy="348236"/>
                  <a:chOff x="899996" y="1047934"/>
                  <a:chExt cx="7760121" cy="348236"/>
                </a:xfrm>
              </p:grpSpPr>
              <p:cxnSp>
                <p:nvCxnSpPr>
                  <p:cNvPr id="217" name="Straight Connector 216"/>
                  <p:cNvCxnSpPr/>
                  <p:nvPr/>
                </p:nvCxnSpPr>
                <p:spPr>
                  <a:xfrm>
                    <a:off x="1093845" y="1223010"/>
                    <a:ext cx="7566272"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4430" name="Picture 21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22" name="Group 209"/>
                <p:cNvGrpSpPr>
                  <a:grpSpLocks/>
                </p:cNvGrpSpPr>
                <p:nvPr/>
              </p:nvGrpSpPr>
              <p:grpSpPr bwMode="auto">
                <a:xfrm>
                  <a:off x="899691" y="1751098"/>
                  <a:ext cx="7760121" cy="348236"/>
                  <a:chOff x="899996" y="1047934"/>
                  <a:chExt cx="7760121" cy="348236"/>
                </a:xfrm>
              </p:grpSpPr>
              <p:cxnSp>
                <p:nvCxnSpPr>
                  <p:cNvPr id="215" name="Straight Connector 214"/>
                  <p:cNvCxnSpPr/>
                  <p:nvPr/>
                </p:nvCxnSpPr>
                <p:spPr>
                  <a:xfrm>
                    <a:off x="1093845" y="1222185"/>
                    <a:ext cx="7566272"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4428" name="Picture 215"/>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23" name="Group 210"/>
                <p:cNvGrpSpPr>
                  <a:grpSpLocks/>
                </p:cNvGrpSpPr>
                <p:nvPr/>
              </p:nvGrpSpPr>
              <p:grpSpPr bwMode="auto">
                <a:xfrm>
                  <a:off x="899691" y="2286563"/>
                  <a:ext cx="7760121" cy="348236"/>
                  <a:chOff x="899996" y="1047934"/>
                  <a:chExt cx="7760121" cy="348236"/>
                </a:xfrm>
              </p:grpSpPr>
              <p:cxnSp>
                <p:nvCxnSpPr>
                  <p:cNvPr id="213" name="Straight Connector 212"/>
                  <p:cNvCxnSpPr/>
                  <p:nvPr/>
                </p:nvCxnSpPr>
                <p:spPr>
                  <a:xfrm>
                    <a:off x="1093845" y="1223173"/>
                    <a:ext cx="7566272"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4426" name="Picture 213"/>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24" name="Picture 2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17" name="Group 204"/>
              <p:cNvGrpSpPr>
                <a:grpSpLocks/>
              </p:cNvGrpSpPr>
              <p:nvPr/>
            </p:nvGrpSpPr>
            <p:grpSpPr bwMode="auto">
              <a:xfrm>
                <a:off x="388768" y="759524"/>
                <a:ext cx="800539" cy="1454902"/>
                <a:chOff x="459543" y="1775465"/>
                <a:chExt cx="1138141" cy="1954688"/>
              </a:xfrm>
            </p:grpSpPr>
            <p:graphicFrame>
              <p:nvGraphicFramePr>
                <p:cNvPr id="184418" name="Object 205"/>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3624" name="Equation" r:id="rId9" imgW="355600" imgH="889000" progId="Equation.3">
                        <p:embed/>
                      </p:oleObj>
                    </mc:Choice>
                    <mc:Fallback>
                      <p:oleObj name="Equation" r:id="rId9"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7" name="TextBox 206"/>
                <p:cNvSpPr txBox="1"/>
                <p:nvPr/>
              </p:nvSpPr>
              <p:spPr>
                <a:xfrm rot="16200000">
                  <a:off x="-136418" y="2550774"/>
                  <a:ext cx="1629507" cy="437586"/>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a:t>
                  </a:r>
                  <a:r>
                    <a:rPr lang="en-US" altLang="zh-CN" sz="1400" dirty="0">
                      <a:solidFill>
                        <a:prstClr val="black"/>
                      </a:solidFill>
                      <a:latin typeface="Calibri"/>
                      <a:ea typeface="宋体"/>
                    </a:rPr>
                    <a:t>3</a:t>
                  </a:r>
                  <a:endParaRPr lang="en-US" sz="1400" dirty="0">
                    <a:solidFill>
                      <a:prstClr val="black"/>
                    </a:solidFill>
                    <a:latin typeface="Calibri"/>
                  </a:endParaRPr>
                </a:p>
              </p:txBody>
            </p:sp>
          </p:grpSp>
        </p:grpSp>
        <p:grpSp>
          <p:nvGrpSpPr>
            <p:cNvPr id="184333" name="Group 220"/>
            <p:cNvGrpSpPr>
              <a:grpSpLocks/>
            </p:cNvGrpSpPr>
            <p:nvPr/>
          </p:nvGrpSpPr>
          <p:grpSpPr bwMode="auto">
            <a:xfrm>
              <a:off x="1331150" y="736934"/>
              <a:ext cx="7068264" cy="269470"/>
              <a:chOff x="1331150" y="736934"/>
              <a:chExt cx="7068264" cy="269470"/>
            </a:xfrm>
          </p:grpSpPr>
          <p:cxnSp>
            <p:nvCxnSpPr>
              <p:cNvPr id="222" name="Straight Connector 221"/>
              <p:cNvCxnSpPr/>
              <p:nvPr/>
            </p:nvCxnSpPr>
            <p:spPr>
              <a:xfrm>
                <a:off x="1331386"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47759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462196"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24279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4852576"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8399167"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7389484"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7219615"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644012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596703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155798"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6544906"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7811773" y="736307"/>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235" name="Straight Connector 234"/>
            <p:cNvCxnSpPr/>
            <p:nvPr/>
          </p:nvCxnSpPr>
          <p:spPr>
            <a:xfrm>
              <a:off x="1452039"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2185488"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582849"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363452"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4973229"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229298"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6562368"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6087691"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5403455"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6667147"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6995770"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7694293" y="10315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340911"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3153895"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471721"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252323"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687470"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8118169"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7229140"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5976562"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6556018"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6695723" y="1396556"/>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1880678"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598725"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379327"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4989105"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8459493"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7356144"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6578244"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6468703"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6683022"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7710169" y="193777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2726843"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4855751"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8111819"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7222790"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6444889"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6549668" y="2582148"/>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1588569"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696995"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8302325"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7064035"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390913" y="2915447"/>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3372977" y="3280489"/>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8397578" y="3280489"/>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508549" y="3280489"/>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6541731" y="3280489"/>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1906079"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5014506"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8270574"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7381545"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6540143"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8545221" y="3820115"/>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1626670"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2664929"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147860"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6736999"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6262321" y="45359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7257716" y="4918414"/>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5363767" y="4910478"/>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6525855" y="4910478"/>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3317412" y="5246951"/>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5300265" y="5275520"/>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6557606" y="5275520"/>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8021329" y="5275520"/>
              <a:ext cx="0" cy="26981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1477440" y="578499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998630" y="578499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6587769" y="578499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890834" y="5784991"/>
              <a:ext cx="0" cy="268226"/>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84323" name="Group 1"/>
          <p:cNvGrpSpPr>
            <a:grpSpLocks/>
          </p:cNvGrpSpPr>
          <p:nvPr/>
        </p:nvGrpSpPr>
        <p:grpSpPr bwMode="auto">
          <a:xfrm>
            <a:off x="1101735" y="555626"/>
            <a:ext cx="7566025" cy="6174820"/>
            <a:chOff x="1101445" y="535482"/>
            <a:chExt cx="7566017" cy="6173850"/>
          </a:xfrm>
        </p:grpSpPr>
        <p:cxnSp>
          <p:nvCxnSpPr>
            <p:cNvPr id="304" name="Straight Arrow Connector 303"/>
            <p:cNvCxnSpPr/>
            <p:nvPr/>
          </p:nvCxnSpPr>
          <p:spPr>
            <a:xfrm flipV="1">
              <a:off x="1101445" y="6238474"/>
              <a:ext cx="3025772" cy="15873"/>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a:off x="4127217" y="6247998"/>
              <a:ext cx="4540245" cy="6349"/>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4073242" y="535482"/>
              <a:ext cx="63500" cy="6042664"/>
            </a:xfrm>
            <a:prstGeom prst="line">
              <a:avLst/>
            </a:prstGeom>
            <a:ln>
              <a:solidFill>
                <a:srgbClr val="7F7F7F"/>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1385608" y="6340058"/>
              <a:ext cx="2596794" cy="369274"/>
            </a:xfrm>
            <a:prstGeom prst="rect">
              <a:avLst/>
            </a:prstGeom>
            <a:noFill/>
          </p:spPr>
          <p:txBody>
            <a:bodyPr wrap="none">
              <a:spAutoFit/>
            </a:bodyPr>
            <a:lstStyle/>
            <a:p>
              <a:pPr defTabSz="457200" fontAlgn="auto">
                <a:spcBef>
                  <a:spcPts val="0"/>
                </a:spcBef>
                <a:spcAft>
                  <a:spcPts val="0"/>
                </a:spcAft>
                <a:defRPr/>
              </a:pPr>
              <a:r>
                <a:rPr lang="en-US" dirty="0">
                  <a:solidFill>
                    <a:srgbClr val="C0504D">
                      <a:lumMod val="75000"/>
                    </a:srgbClr>
                  </a:solidFill>
                  <a:latin typeface="Arial"/>
                  <a:cs typeface="Arial"/>
                </a:rPr>
                <a:t>Early replicated regions</a:t>
              </a:r>
            </a:p>
          </p:txBody>
        </p:sp>
        <p:sp>
          <p:nvSpPr>
            <p:cNvPr id="308" name="TextBox 307"/>
            <p:cNvSpPr txBox="1"/>
            <p:nvPr/>
          </p:nvSpPr>
          <p:spPr>
            <a:xfrm>
              <a:off x="5130516" y="6340058"/>
              <a:ext cx="2520151" cy="369274"/>
            </a:xfrm>
            <a:prstGeom prst="rect">
              <a:avLst/>
            </a:prstGeom>
            <a:noFill/>
          </p:spPr>
          <p:txBody>
            <a:bodyPr wrap="none">
              <a:spAutoFit/>
            </a:bodyPr>
            <a:lstStyle/>
            <a:p>
              <a:pPr defTabSz="457200" fontAlgn="auto">
                <a:spcBef>
                  <a:spcPts val="0"/>
                </a:spcBef>
                <a:spcAft>
                  <a:spcPts val="0"/>
                </a:spcAft>
                <a:defRPr/>
              </a:pPr>
              <a:r>
                <a:rPr lang="en-US" dirty="0">
                  <a:solidFill>
                    <a:srgbClr val="953735"/>
                  </a:solidFill>
                  <a:latin typeface="Arial"/>
                  <a:cs typeface="Arial"/>
                </a:rPr>
                <a:t>Late replicated regions</a:t>
              </a:r>
            </a:p>
          </p:txBody>
        </p:sp>
      </p:grpSp>
      <p:sp>
        <p:nvSpPr>
          <p:cNvPr id="184324" name="Title 1"/>
          <p:cNvSpPr txBox="1">
            <a:spLocks/>
          </p:cNvSpPr>
          <p:nvPr/>
        </p:nvSpPr>
        <p:spPr bwMode="auto">
          <a:xfrm>
            <a:off x="685800" y="-96838"/>
            <a:ext cx="7772400" cy="51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000">
                <a:solidFill>
                  <a:srgbClr val="000000"/>
                </a:solidFill>
                <a:latin typeface="Arial" charset="0"/>
                <a:cs typeface="Arial" charset="0"/>
              </a:rPr>
              <a:t>Mutation recurrence</a:t>
            </a:r>
          </a:p>
        </p:txBody>
      </p:sp>
      <p:sp>
        <p:nvSpPr>
          <p:cNvPr id="148" name="TextBox 147"/>
          <p:cNvSpPr txBox="1"/>
          <p:nvPr/>
        </p:nvSpPr>
        <p:spPr>
          <a:xfrm>
            <a:off x="9042401" y="6717990"/>
            <a:ext cx="3640665" cy="369332"/>
          </a:xfrm>
          <a:prstGeom prst="rect">
            <a:avLst/>
          </a:prstGeom>
          <a:solidFill>
            <a:schemeClr val="bg1">
              <a:lumMod val="85000"/>
            </a:schemeClr>
          </a:solid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311534287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Number Placeholder 3"/>
          <p:cNvSpPr>
            <a:spLocks noGrp="1"/>
          </p:cNvSpPr>
          <p:nvPr>
            <p:ph type="sldNum" sz="quarter" idx="12"/>
          </p:nvPr>
        </p:nvSpPr>
        <p:spPr bwMode="auto">
          <a:xfrm>
            <a:off x="6553200" y="637542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4EBB53-9B4A-D546-899D-EE325F00D099}" type="slidenum">
              <a:rPr lang="en-US" sz="1200">
                <a:solidFill>
                  <a:srgbClr val="898989"/>
                </a:solidFill>
              </a:rPr>
              <a:pPr eaLnBrk="1" hangingPunct="1"/>
              <a:t>86</a:t>
            </a:fld>
            <a:endParaRPr lang="en-US" sz="1200">
              <a:solidFill>
                <a:srgbClr val="898989"/>
              </a:solidFill>
            </a:endParaRPr>
          </a:p>
        </p:txBody>
      </p:sp>
      <p:grpSp>
        <p:nvGrpSpPr>
          <p:cNvPr id="186370" name="Group 166"/>
          <p:cNvGrpSpPr>
            <a:grpSpLocks/>
          </p:cNvGrpSpPr>
          <p:nvPr/>
        </p:nvGrpSpPr>
        <p:grpSpPr bwMode="auto">
          <a:xfrm>
            <a:off x="396977" y="700088"/>
            <a:ext cx="8270775" cy="1587500"/>
            <a:chOff x="388785" y="680758"/>
            <a:chExt cx="8271027" cy="1586865"/>
          </a:xfrm>
        </p:grpSpPr>
        <p:grpSp>
          <p:nvGrpSpPr>
            <p:cNvPr id="186512" name="Group 167"/>
            <p:cNvGrpSpPr>
              <a:grpSpLocks/>
            </p:cNvGrpSpPr>
            <p:nvPr/>
          </p:nvGrpSpPr>
          <p:grpSpPr bwMode="auto">
            <a:xfrm>
              <a:off x="899691" y="680758"/>
              <a:ext cx="7760121" cy="1586865"/>
              <a:chOff x="899691" y="1047934"/>
              <a:chExt cx="7760121" cy="1586865"/>
            </a:xfrm>
          </p:grpSpPr>
          <p:grpSp>
            <p:nvGrpSpPr>
              <p:cNvPr id="186516" name="Group 171"/>
              <p:cNvGrpSpPr>
                <a:grpSpLocks/>
              </p:cNvGrpSpPr>
              <p:nvPr/>
            </p:nvGrpSpPr>
            <p:grpSpPr bwMode="auto">
              <a:xfrm>
                <a:off x="899691" y="1047934"/>
                <a:ext cx="7760121" cy="348236"/>
                <a:chOff x="899996" y="1047934"/>
                <a:chExt cx="7760121" cy="348236"/>
              </a:xfrm>
            </p:grpSpPr>
            <p:cxnSp>
              <p:nvCxnSpPr>
                <p:cNvPr id="183" name="Straight Connector 182"/>
                <p:cNvCxnSpPr/>
                <p:nvPr/>
              </p:nvCxnSpPr>
              <p:spPr>
                <a:xfrm>
                  <a:off x="1093862" y="1222489"/>
                  <a:ext cx="7566255"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6528" name="Picture 183"/>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517" name="Group 172"/>
              <p:cNvGrpSpPr>
                <a:grpSpLocks/>
              </p:cNvGrpSpPr>
              <p:nvPr/>
            </p:nvGrpSpPr>
            <p:grpSpPr bwMode="auto">
              <a:xfrm>
                <a:off x="899691" y="1399516"/>
                <a:ext cx="7760121" cy="348236"/>
                <a:chOff x="899996" y="1047934"/>
                <a:chExt cx="7760121" cy="348236"/>
              </a:xfrm>
            </p:grpSpPr>
            <p:cxnSp>
              <p:nvCxnSpPr>
                <p:cNvPr id="181" name="Straight Connector 180"/>
                <p:cNvCxnSpPr/>
                <p:nvPr/>
              </p:nvCxnSpPr>
              <p:spPr>
                <a:xfrm>
                  <a:off x="1093862" y="1223191"/>
                  <a:ext cx="7566255"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6526" name="Picture 181"/>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518" name="Group 173"/>
              <p:cNvGrpSpPr>
                <a:grpSpLocks/>
              </p:cNvGrpSpPr>
              <p:nvPr/>
            </p:nvGrpSpPr>
            <p:grpSpPr bwMode="auto">
              <a:xfrm>
                <a:off x="899691" y="1751098"/>
                <a:ext cx="7760121" cy="348236"/>
                <a:chOff x="899996" y="1047934"/>
                <a:chExt cx="7760121" cy="348236"/>
              </a:xfrm>
            </p:grpSpPr>
            <p:cxnSp>
              <p:nvCxnSpPr>
                <p:cNvPr id="179" name="Straight Connector 178"/>
                <p:cNvCxnSpPr/>
                <p:nvPr/>
              </p:nvCxnSpPr>
              <p:spPr>
                <a:xfrm>
                  <a:off x="1093862" y="1222306"/>
                  <a:ext cx="7566255"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6524" name="Picture 17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519" name="Group 174"/>
              <p:cNvGrpSpPr>
                <a:grpSpLocks/>
              </p:cNvGrpSpPr>
              <p:nvPr/>
            </p:nvGrpSpPr>
            <p:grpSpPr bwMode="auto">
              <a:xfrm>
                <a:off x="899691" y="2286563"/>
                <a:ext cx="7760121" cy="348236"/>
                <a:chOff x="899996" y="1047934"/>
                <a:chExt cx="7760121" cy="348236"/>
              </a:xfrm>
            </p:grpSpPr>
            <p:cxnSp>
              <p:nvCxnSpPr>
                <p:cNvPr id="177" name="Straight Connector 176"/>
                <p:cNvCxnSpPr/>
                <p:nvPr/>
              </p:nvCxnSpPr>
              <p:spPr>
                <a:xfrm>
                  <a:off x="1093862" y="1223201"/>
                  <a:ext cx="7566255"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6522" name="Picture 17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6520" name="Picture 17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513" name="Group 168"/>
            <p:cNvGrpSpPr>
              <a:grpSpLocks/>
            </p:cNvGrpSpPr>
            <p:nvPr/>
          </p:nvGrpSpPr>
          <p:grpSpPr bwMode="auto">
            <a:xfrm>
              <a:off x="388785" y="759524"/>
              <a:ext cx="800539" cy="1454902"/>
              <a:chOff x="459544" y="1775465"/>
              <a:chExt cx="1138140" cy="1954688"/>
            </a:xfrm>
          </p:grpSpPr>
          <p:graphicFrame>
            <p:nvGraphicFramePr>
              <p:cNvPr id="186514" name="Object 169"/>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4646" name="Equation" r:id="rId6" imgW="355600" imgH="889000" progId="Equation.3">
                      <p:embed/>
                    </p:oleObj>
                  </mc:Choice>
                  <mc:Fallback>
                    <p:oleObj name="Equation" r:id="rId6"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1" name="TextBox 170"/>
              <p:cNvSpPr txBox="1"/>
              <p:nvPr/>
            </p:nvSpPr>
            <p:spPr>
              <a:xfrm rot="16200000">
                <a:off x="-136278" y="2550951"/>
                <a:ext cx="1629229" cy="437585"/>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1</a:t>
                </a:r>
              </a:p>
            </p:txBody>
          </p:sp>
        </p:grpSp>
      </p:grpSp>
      <p:grpSp>
        <p:nvGrpSpPr>
          <p:cNvPr id="186371" name="Group 184"/>
          <p:cNvGrpSpPr>
            <a:grpSpLocks/>
          </p:cNvGrpSpPr>
          <p:nvPr/>
        </p:nvGrpSpPr>
        <p:grpSpPr bwMode="auto">
          <a:xfrm>
            <a:off x="396977" y="2581275"/>
            <a:ext cx="8270775" cy="1587500"/>
            <a:chOff x="388785" y="680758"/>
            <a:chExt cx="8271027" cy="1586865"/>
          </a:xfrm>
        </p:grpSpPr>
        <p:grpSp>
          <p:nvGrpSpPr>
            <p:cNvPr id="186495" name="Group 185"/>
            <p:cNvGrpSpPr>
              <a:grpSpLocks/>
            </p:cNvGrpSpPr>
            <p:nvPr/>
          </p:nvGrpSpPr>
          <p:grpSpPr bwMode="auto">
            <a:xfrm>
              <a:off x="899691" y="680758"/>
              <a:ext cx="7760121" cy="1586865"/>
              <a:chOff x="899691" y="1047934"/>
              <a:chExt cx="7760121" cy="1586865"/>
            </a:xfrm>
          </p:grpSpPr>
          <p:grpSp>
            <p:nvGrpSpPr>
              <p:cNvPr id="186499" name="Group 189"/>
              <p:cNvGrpSpPr>
                <a:grpSpLocks/>
              </p:cNvGrpSpPr>
              <p:nvPr/>
            </p:nvGrpSpPr>
            <p:grpSpPr bwMode="auto">
              <a:xfrm>
                <a:off x="899691" y="1047934"/>
                <a:ext cx="7760121" cy="348236"/>
                <a:chOff x="899996" y="1047934"/>
                <a:chExt cx="7760121" cy="348236"/>
              </a:xfrm>
            </p:grpSpPr>
            <p:cxnSp>
              <p:nvCxnSpPr>
                <p:cNvPr id="201" name="Straight Connector 200"/>
                <p:cNvCxnSpPr/>
                <p:nvPr/>
              </p:nvCxnSpPr>
              <p:spPr>
                <a:xfrm>
                  <a:off x="1093862" y="1222489"/>
                  <a:ext cx="7566255" cy="0"/>
                </a:xfrm>
                <a:prstGeom prst="line">
                  <a:avLst/>
                </a:prstGeom>
                <a:ln w="7620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186511" name="Picture 201"/>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500" name="Group 190"/>
              <p:cNvGrpSpPr>
                <a:grpSpLocks/>
              </p:cNvGrpSpPr>
              <p:nvPr/>
            </p:nvGrpSpPr>
            <p:grpSpPr bwMode="auto">
              <a:xfrm>
                <a:off x="899691" y="1399516"/>
                <a:ext cx="7760121" cy="348236"/>
                <a:chOff x="899996" y="1047934"/>
                <a:chExt cx="7760121" cy="348236"/>
              </a:xfrm>
            </p:grpSpPr>
            <p:cxnSp>
              <p:nvCxnSpPr>
                <p:cNvPr id="199" name="Straight Connector 198"/>
                <p:cNvCxnSpPr/>
                <p:nvPr/>
              </p:nvCxnSpPr>
              <p:spPr>
                <a:xfrm>
                  <a:off x="1093862" y="1223191"/>
                  <a:ext cx="7566255"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6509" name="Picture 19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501" name="Group 191"/>
              <p:cNvGrpSpPr>
                <a:grpSpLocks/>
              </p:cNvGrpSpPr>
              <p:nvPr/>
            </p:nvGrpSpPr>
            <p:grpSpPr bwMode="auto">
              <a:xfrm>
                <a:off x="899691" y="1751098"/>
                <a:ext cx="7760121" cy="348236"/>
                <a:chOff x="899996" y="1047934"/>
                <a:chExt cx="7760121" cy="348236"/>
              </a:xfrm>
            </p:grpSpPr>
            <p:cxnSp>
              <p:nvCxnSpPr>
                <p:cNvPr id="197" name="Straight Connector 196"/>
                <p:cNvCxnSpPr/>
                <p:nvPr/>
              </p:nvCxnSpPr>
              <p:spPr>
                <a:xfrm>
                  <a:off x="1093862" y="1222307"/>
                  <a:ext cx="7566255"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6507" name="Picture 19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502" name="Group 192"/>
              <p:cNvGrpSpPr>
                <a:grpSpLocks/>
              </p:cNvGrpSpPr>
              <p:nvPr/>
            </p:nvGrpSpPr>
            <p:grpSpPr bwMode="auto">
              <a:xfrm>
                <a:off x="899691" y="2286563"/>
                <a:ext cx="7760121" cy="348236"/>
                <a:chOff x="899996" y="1047934"/>
                <a:chExt cx="7760121" cy="348236"/>
              </a:xfrm>
            </p:grpSpPr>
            <p:cxnSp>
              <p:nvCxnSpPr>
                <p:cNvPr id="195" name="Straight Connector 194"/>
                <p:cNvCxnSpPr/>
                <p:nvPr/>
              </p:nvCxnSpPr>
              <p:spPr>
                <a:xfrm>
                  <a:off x="1093862" y="1223202"/>
                  <a:ext cx="7566255"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6505" name="Picture 195"/>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6503" name="Picture 19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496" name="Group 186"/>
            <p:cNvGrpSpPr>
              <a:grpSpLocks/>
            </p:cNvGrpSpPr>
            <p:nvPr/>
          </p:nvGrpSpPr>
          <p:grpSpPr bwMode="auto">
            <a:xfrm>
              <a:off x="388785" y="759524"/>
              <a:ext cx="800539" cy="1454902"/>
              <a:chOff x="459544" y="1775465"/>
              <a:chExt cx="1138140" cy="1954688"/>
            </a:xfrm>
          </p:grpSpPr>
          <p:graphicFrame>
            <p:nvGraphicFramePr>
              <p:cNvPr id="186497" name="Object 187"/>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4647" name="Equation" r:id="rId8" imgW="355600" imgH="889000" progId="Equation.3">
                      <p:embed/>
                    </p:oleObj>
                  </mc:Choice>
                  <mc:Fallback>
                    <p:oleObj name="Equation" r:id="rId8"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9" name="TextBox 188"/>
              <p:cNvSpPr txBox="1"/>
              <p:nvPr/>
            </p:nvSpPr>
            <p:spPr>
              <a:xfrm rot="16200000">
                <a:off x="-136278" y="2550951"/>
                <a:ext cx="1629229" cy="437585"/>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2</a:t>
                </a:r>
              </a:p>
            </p:txBody>
          </p:sp>
        </p:grpSp>
      </p:grpSp>
      <p:grpSp>
        <p:nvGrpSpPr>
          <p:cNvPr id="186372" name="Group 202"/>
          <p:cNvGrpSpPr>
            <a:grpSpLocks/>
          </p:cNvGrpSpPr>
          <p:nvPr/>
        </p:nvGrpSpPr>
        <p:grpSpPr bwMode="auto">
          <a:xfrm>
            <a:off x="396977" y="4524395"/>
            <a:ext cx="8270775" cy="1585913"/>
            <a:chOff x="388768" y="680758"/>
            <a:chExt cx="8271044" cy="1586865"/>
          </a:xfrm>
        </p:grpSpPr>
        <p:grpSp>
          <p:nvGrpSpPr>
            <p:cNvPr id="186478" name="Group 203"/>
            <p:cNvGrpSpPr>
              <a:grpSpLocks/>
            </p:cNvGrpSpPr>
            <p:nvPr/>
          </p:nvGrpSpPr>
          <p:grpSpPr bwMode="auto">
            <a:xfrm>
              <a:off x="899691" y="680758"/>
              <a:ext cx="7760121" cy="1586865"/>
              <a:chOff x="899691" y="1047934"/>
              <a:chExt cx="7760121" cy="1586865"/>
            </a:xfrm>
          </p:grpSpPr>
          <p:grpSp>
            <p:nvGrpSpPr>
              <p:cNvPr id="186482" name="Group 207"/>
              <p:cNvGrpSpPr>
                <a:grpSpLocks/>
              </p:cNvGrpSpPr>
              <p:nvPr/>
            </p:nvGrpSpPr>
            <p:grpSpPr bwMode="auto">
              <a:xfrm>
                <a:off x="899691" y="1047934"/>
                <a:ext cx="7760121" cy="348236"/>
                <a:chOff x="899996" y="1047934"/>
                <a:chExt cx="7760121" cy="348236"/>
              </a:xfrm>
            </p:grpSpPr>
            <p:cxnSp>
              <p:nvCxnSpPr>
                <p:cNvPr id="219" name="Straight Connector 218"/>
                <p:cNvCxnSpPr/>
                <p:nvPr/>
              </p:nvCxnSpPr>
              <p:spPr>
                <a:xfrm>
                  <a:off x="1093846" y="1222664"/>
                  <a:ext cx="7566271"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6494" name="Picture 21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483" name="Group 208"/>
              <p:cNvGrpSpPr>
                <a:grpSpLocks/>
              </p:cNvGrpSpPr>
              <p:nvPr/>
            </p:nvGrpSpPr>
            <p:grpSpPr bwMode="auto">
              <a:xfrm>
                <a:off x="899691" y="1399516"/>
                <a:ext cx="7760121" cy="348236"/>
                <a:chOff x="899996" y="1047934"/>
                <a:chExt cx="7760121" cy="348236"/>
              </a:xfrm>
            </p:grpSpPr>
            <p:cxnSp>
              <p:nvCxnSpPr>
                <p:cNvPr id="217" name="Straight Connector 216"/>
                <p:cNvCxnSpPr/>
                <p:nvPr/>
              </p:nvCxnSpPr>
              <p:spPr>
                <a:xfrm>
                  <a:off x="1093846" y="1222131"/>
                  <a:ext cx="7566271"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6492" name="Picture 21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484" name="Group 209"/>
              <p:cNvGrpSpPr>
                <a:grpSpLocks/>
              </p:cNvGrpSpPr>
              <p:nvPr/>
            </p:nvGrpSpPr>
            <p:grpSpPr bwMode="auto">
              <a:xfrm>
                <a:off x="899691" y="1751098"/>
                <a:ext cx="7760121" cy="348236"/>
                <a:chOff x="899996" y="1047934"/>
                <a:chExt cx="7760121" cy="348236"/>
              </a:xfrm>
            </p:grpSpPr>
            <p:cxnSp>
              <p:nvCxnSpPr>
                <p:cNvPr id="215" name="Straight Connector 214"/>
                <p:cNvCxnSpPr/>
                <p:nvPr/>
              </p:nvCxnSpPr>
              <p:spPr>
                <a:xfrm>
                  <a:off x="1093846" y="1223185"/>
                  <a:ext cx="7566271"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6490" name="Picture 215"/>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485" name="Group 210"/>
              <p:cNvGrpSpPr>
                <a:grpSpLocks/>
              </p:cNvGrpSpPr>
              <p:nvPr/>
            </p:nvGrpSpPr>
            <p:grpSpPr bwMode="auto">
              <a:xfrm>
                <a:off x="899691" y="2286563"/>
                <a:ext cx="7760121" cy="348236"/>
                <a:chOff x="899996" y="1047934"/>
                <a:chExt cx="7760121" cy="348236"/>
              </a:xfrm>
            </p:grpSpPr>
            <p:cxnSp>
              <p:nvCxnSpPr>
                <p:cNvPr id="213" name="Straight Connector 212"/>
                <p:cNvCxnSpPr/>
                <p:nvPr/>
              </p:nvCxnSpPr>
              <p:spPr>
                <a:xfrm>
                  <a:off x="1093846" y="1223028"/>
                  <a:ext cx="7566271"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6488" name="Picture 213"/>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6486" name="Picture 2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479" name="Group 204"/>
            <p:cNvGrpSpPr>
              <a:grpSpLocks/>
            </p:cNvGrpSpPr>
            <p:nvPr/>
          </p:nvGrpSpPr>
          <p:grpSpPr bwMode="auto">
            <a:xfrm>
              <a:off x="388768" y="759524"/>
              <a:ext cx="800541" cy="1454902"/>
              <a:chOff x="459542" y="1775465"/>
              <a:chExt cx="1138142" cy="1954688"/>
            </a:xfrm>
          </p:grpSpPr>
          <p:graphicFrame>
            <p:nvGraphicFramePr>
              <p:cNvPr id="186480" name="Object 205"/>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4648" name="Equation" r:id="rId9" imgW="355600" imgH="889000" progId="Equation.3">
                      <p:embed/>
                    </p:oleObj>
                  </mc:Choice>
                  <mc:Fallback>
                    <p:oleObj name="Equation" r:id="rId9"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7" name="TextBox 206"/>
              <p:cNvSpPr txBox="1"/>
              <p:nvPr/>
            </p:nvSpPr>
            <p:spPr>
              <a:xfrm rot="16200000">
                <a:off x="-137095" y="2553119"/>
                <a:ext cx="1630859" cy="437586"/>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a:t>
                </a:r>
                <a:r>
                  <a:rPr lang="en-US" altLang="zh-CN" sz="1400" dirty="0">
                    <a:solidFill>
                      <a:prstClr val="black"/>
                    </a:solidFill>
                    <a:latin typeface="Calibri"/>
                    <a:ea typeface="宋体"/>
                  </a:rPr>
                  <a:t>3</a:t>
                </a:r>
                <a:endParaRPr lang="en-US" sz="1400" dirty="0">
                  <a:solidFill>
                    <a:prstClr val="black"/>
                  </a:solidFill>
                  <a:latin typeface="Calibri"/>
                </a:endParaRPr>
              </a:p>
            </p:txBody>
          </p:sp>
        </p:grpSp>
      </p:grpSp>
      <p:grpSp>
        <p:nvGrpSpPr>
          <p:cNvPr id="186373" name="Group 220"/>
          <p:cNvGrpSpPr>
            <a:grpSpLocks/>
          </p:cNvGrpSpPr>
          <p:nvPr/>
        </p:nvGrpSpPr>
        <p:grpSpPr bwMode="auto">
          <a:xfrm>
            <a:off x="1331913" y="755654"/>
            <a:ext cx="7067550" cy="269875"/>
            <a:chOff x="1331150" y="736934"/>
            <a:chExt cx="7068264" cy="269470"/>
          </a:xfrm>
        </p:grpSpPr>
        <p:cxnSp>
          <p:nvCxnSpPr>
            <p:cNvPr id="222" name="Straight Connector 221"/>
            <p:cNvCxnSpPr/>
            <p:nvPr/>
          </p:nvCxnSpPr>
          <p:spPr>
            <a:xfrm>
              <a:off x="133115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477441"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462242"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24269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4852581"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8399414"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7389662"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7219782"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6440241"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596711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15582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6545027"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781198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235" name="Straight Connector 234"/>
          <p:cNvCxnSpPr/>
          <p:nvPr/>
        </p:nvCxnSpPr>
        <p:spPr>
          <a:xfrm>
            <a:off x="1452563"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2185988"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581650"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363913"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4973638"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229600"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6562725"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6086475"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5403850"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6665913"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6996113"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7694613" y="10509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341438"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3154363"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470525"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252788"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687888"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8118475"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7229475"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5975350"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6554788"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6696075" y="141607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1881188"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597525"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379788"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4989513"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8459788"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7356475"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6577013"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6467475"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6681788"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7710488" y="1955804"/>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2725738" y="26003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4856163" y="26003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8112125" y="26003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7223125" y="26003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6443663" y="26003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6548438" y="26003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1589088" y="29337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697413" y="29337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8302625" y="29337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7064375" y="29337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389688" y="29337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3373438" y="329882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8397875" y="329882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508875" y="329882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6540500" y="329882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1906588" y="3838579"/>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5014913" y="3838579"/>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8270875" y="3838579"/>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7381875" y="3838579"/>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6538913" y="3838579"/>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8545513" y="3838579"/>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1627188" y="45561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2665413" y="45561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148263" y="45561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6735763" y="45561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6261100" y="45561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7256463" y="4938733"/>
            <a:ext cx="0" cy="26828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5364163" y="493079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6524625" y="493079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3317875" y="526575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5300663" y="52959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6556375" y="52959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8021638" y="52959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1477963" y="58039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999038" y="58039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6586538" y="58039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889625" y="5803920"/>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4" name="Straight Arrow Connector 303"/>
          <p:cNvCxnSpPr/>
          <p:nvPr/>
        </p:nvCxnSpPr>
        <p:spPr>
          <a:xfrm flipV="1">
            <a:off x="1101735" y="6257945"/>
            <a:ext cx="3025775" cy="15875"/>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a:off x="4127500" y="6267450"/>
            <a:ext cx="4540250" cy="6350"/>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4073526" y="554038"/>
            <a:ext cx="63500" cy="6043612"/>
          </a:xfrm>
          <a:prstGeom prst="line">
            <a:avLst/>
          </a:prstGeom>
          <a:ln>
            <a:solidFill>
              <a:srgbClr val="7F7F7F"/>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1385891" y="6361114"/>
            <a:ext cx="2596797" cy="369332"/>
          </a:xfrm>
          <a:prstGeom prst="rect">
            <a:avLst/>
          </a:prstGeom>
          <a:noFill/>
        </p:spPr>
        <p:txBody>
          <a:bodyPr wrap="none">
            <a:spAutoFit/>
          </a:bodyPr>
          <a:lstStyle/>
          <a:p>
            <a:pPr defTabSz="457200" fontAlgn="auto">
              <a:spcBef>
                <a:spcPts val="0"/>
              </a:spcBef>
              <a:spcAft>
                <a:spcPts val="0"/>
              </a:spcAft>
              <a:defRPr/>
            </a:pPr>
            <a:r>
              <a:rPr lang="en-US" dirty="0">
                <a:solidFill>
                  <a:srgbClr val="C0504D">
                    <a:lumMod val="75000"/>
                  </a:srgbClr>
                </a:solidFill>
                <a:latin typeface="Arial"/>
                <a:cs typeface="Arial"/>
              </a:rPr>
              <a:t>Early replicated regions</a:t>
            </a:r>
          </a:p>
        </p:txBody>
      </p:sp>
      <p:sp>
        <p:nvSpPr>
          <p:cNvPr id="308" name="TextBox 307"/>
          <p:cNvSpPr txBox="1"/>
          <p:nvPr/>
        </p:nvSpPr>
        <p:spPr>
          <a:xfrm>
            <a:off x="5130800" y="6361114"/>
            <a:ext cx="2520154" cy="369332"/>
          </a:xfrm>
          <a:prstGeom prst="rect">
            <a:avLst/>
          </a:prstGeom>
          <a:noFill/>
        </p:spPr>
        <p:txBody>
          <a:bodyPr wrap="none">
            <a:spAutoFit/>
          </a:bodyPr>
          <a:lstStyle/>
          <a:p>
            <a:pPr defTabSz="457200" fontAlgn="auto">
              <a:spcBef>
                <a:spcPts val="0"/>
              </a:spcBef>
              <a:spcAft>
                <a:spcPts val="0"/>
              </a:spcAft>
              <a:defRPr/>
            </a:pPr>
            <a:r>
              <a:rPr lang="en-US" dirty="0">
                <a:solidFill>
                  <a:srgbClr val="953735"/>
                </a:solidFill>
                <a:latin typeface="Arial"/>
                <a:cs typeface="Arial"/>
              </a:rPr>
              <a:t>Late replicated regions</a:t>
            </a:r>
          </a:p>
        </p:txBody>
      </p:sp>
      <p:grpSp>
        <p:nvGrpSpPr>
          <p:cNvPr id="186448" name="Group 308"/>
          <p:cNvGrpSpPr>
            <a:grpSpLocks/>
          </p:cNvGrpSpPr>
          <p:nvPr/>
        </p:nvGrpSpPr>
        <p:grpSpPr bwMode="auto">
          <a:xfrm>
            <a:off x="6261101" y="355600"/>
            <a:ext cx="627063" cy="5778500"/>
            <a:chOff x="6261890" y="336589"/>
            <a:chExt cx="626731" cy="5778017"/>
          </a:xfrm>
        </p:grpSpPr>
        <p:sp>
          <p:nvSpPr>
            <p:cNvPr id="310" name="Rectangle 309"/>
            <p:cNvSpPr/>
            <p:nvPr/>
          </p:nvSpPr>
          <p:spPr>
            <a:xfrm>
              <a:off x="6261890" y="336589"/>
              <a:ext cx="623558" cy="19842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cxnSp>
          <p:nvCxnSpPr>
            <p:cNvPr id="311" name="Straight Connector 310"/>
            <p:cNvCxnSpPr/>
            <p:nvPr/>
          </p:nvCxnSpPr>
          <p:spPr>
            <a:xfrm>
              <a:off x="6261890" y="512787"/>
              <a:ext cx="0" cy="5601819"/>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6888621" y="511199"/>
              <a:ext cx="0" cy="5603407"/>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86449" name="Group 312"/>
          <p:cNvGrpSpPr>
            <a:grpSpLocks/>
          </p:cNvGrpSpPr>
          <p:nvPr/>
        </p:nvGrpSpPr>
        <p:grpSpPr bwMode="auto">
          <a:xfrm>
            <a:off x="7435850" y="354013"/>
            <a:ext cx="627063" cy="5776912"/>
            <a:chOff x="6261890" y="336589"/>
            <a:chExt cx="626731" cy="5778017"/>
          </a:xfrm>
        </p:grpSpPr>
        <p:sp>
          <p:nvSpPr>
            <p:cNvPr id="314" name="Rectangle 313"/>
            <p:cNvSpPr/>
            <p:nvPr/>
          </p:nvSpPr>
          <p:spPr>
            <a:xfrm>
              <a:off x="6261890" y="336589"/>
              <a:ext cx="623558" cy="19847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cxnSp>
          <p:nvCxnSpPr>
            <p:cNvPr id="315" name="Straight Connector 314"/>
            <p:cNvCxnSpPr/>
            <p:nvPr/>
          </p:nvCxnSpPr>
          <p:spPr>
            <a:xfrm>
              <a:off x="6261890" y="512835"/>
              <a:ext cx="0" cy="5601771"/>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6888621" y="511247"/>
              <a:ext cx="0" cy="5603359"/>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86450" name="Group 316"/>
          <p:cNvGrpSpPr>
            <a:grpSpLocks/>
          </p:cNvGrpSpPr>
          <p:nvPr/>
        </p:nvGrpSpPr>
        <p:grpSpPr bwMode="auto">
          <a:xfrm>
            <a:off x="3005148" y="350838"/>
            <a:ext cx="625475" cy="5778500"/>
            <a:chOff x="6261890" y="336589"/>
            <a:chExt cx="626731" cy="5778017"/>
          </a:xfrm>
        </p:grpSpPr>
        <p:sp>
          <p:nvSpPr>
            <p:cNvPr id="318" name="Rectangle 317"/>
            <p:cNvSpPr/>
            <p:nvPr/>
          </p:nvSpPr>
          <p:spPr>
            <a:xfrm>
              <a:off x="6261890" y="336589"/>
              <a:ext cx="623550" cy="1984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cxnSp>
          <p:nvCxnSpPr>
            <p:cNvPr id="319" name="Straight Connector 318"/>
            <p:cNvCxnSpPr/>
            <p:nvPr/>
          </p:nvCxnSpPr>
          <p:spPr>
            <a:xfrm>
              <a:off x="6261890" y="512786"/>
              <a:ext cx="0" cy="560182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a:off x="6888621" y="511199"/>
              <a:ext cx="0" cy="5603407"/>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86451" name="Group 320"/>
          <p:cNvGrpSpPr>
            <a:grpSpLocks/>
          </p:cNvGrpSpPr>
          <p:nvPr/>
        </p:nvGrpSpPr>
        <p:grpSpPr bwMode="auto">
          <a:xfrm>
            <a:off x="1763723" y="363538"/>
            <a:ext cx="625475" cy="5778500"/>
            <a:chOff x="6261890" y="336589"/>
            <a:chExt cx="626731" cy="5778017"/>
          </a:xfrm>
        </p:grpSpPr>
        <p:sp>
          <p:nvSpPr>
            <p:cNvPr id="322" name="Rectangle 321"/>
            <p:cNvSpPr/>
            <p:nvPr/>
          </p:nvSpPr>
          <p:spPr>
            <a:xfrm>
              <a:off x="6261890" y="336589"/>
              <a:ext cx="623550" cy="1984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cxnSp>
          <p:nvCxnSpPr>
            <p:cNvPr id="323" name="Straight Connector 322"/>
            <p:cNvCxnSpPr/>
            <p:nvPr/>
          </p:nvCxnSpPr>
          <p:spPr>
            <a:xfrm>
              <a:off x="6261890" y="512786"/>
              <a:ext cx="0" cy="560182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a:off x="6888621" y="511199"/>
              <a:ext cx="0" cy="5603407"/>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76202" y="90492"/>
            <a:ext cx="1762125" cy="708025"/>
          </a:xfrm>
          <a:prstGeom prst="rect">
            <a:avLst/>
          </a:prstGeom>
          <a:noFill/>
        </p:spPr>
        <p:txBody>
          <a:bodyPr>
            <a:spAutoFit/>
          </a:bodyPr>
          <a:lstStyle/>
          <a:p>
            <a:pPr algn="ctr" defTabSz="457200" fontAlgn="auto">
              <a:spcBef>
                <a:spcPts val="0"/>
              </a:spcBef>
              <a:spcAft>
                <a:spcPts val="0"/>
              </a:spcAft>
              <a:defRPr/>
            </a:pPr>
            <a:r>
              <a:rPr lang="en-US" altLang="zh-CN" sz="2000" b="1" dirty="0">
                <a:solidFill>
                  <a:srgbClr val="FF0000"/>
                </a:solidFill>
                <a:latin typeface="Arial"/>
                <a:ea typeface="宋体"/>
                <a:cs typeface="Arial"/>
              </a:rPr>
              <a:t>Noncoding annotations</a:t>
            </a:r>
            <a:endParaRPr lang="en-US" sz="2000" b="1" dirty="0">
              <a:solidFill>
                <a:srgbClr val="FF0000"/>
              </a:solidFill>
              <a:latin typeface="Arial"/>
              <a:cs typeface="Arial"/>
            </a:endParaRPr>
          </a:p>
        </p:txBody>
      </p:sp>
      <p:sp>
        <p:nvSpPr>
          <p:cNvPr id="162" name="TextBox 161"/>
          <p:cNvSpPr txBox="1"/>
          <p:nvPr/>
        </p:nvSpPr>
        <p:spPr>
          <a:xfrm>
            <a:off x="9042401" y="6717990"/>
            <a:ext cx="3640665" cy="369332"/>
          </a:xfrm>
          <a:prstGeom prst="rect">
            <a:avLst/>
          </a:prstGeom>
          <a:solidFill>
            <a:schemeClr val="bg1">
              <a:lumMod val="85000"/>
            </a:schemeClr>
          </a:solid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159218226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Number Placeholder 3"/>
          <p:cNvSpPr>
            <a:spLocks noGrp="1"/>
          </p:cNvSpPr>
          <p:nvPr>
            <p:ph type="sldNum" sz="quarter" idx="12"/>
          </p:nvPr>
        </p:nvSpPr>
        <p:spPr bwMode="auto">
          <a:xfrm>
            <a:off x="6553200" y="636589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960E230-C9F1-6845-A354-474D4E7E70CE}" type="slidenum">
              <a:rPr lang="en-US" sz="1200">
                <a:solidFill>
                  <a:srgbClr val="898989"/>
                </a:solidFill>
              </a:rPr>
              <a:pPr eaLnBrk="1" hangingPunct="1"/>
              <a:t>87</a:t>
            </a:fld>
            <a:endParaRPr lang="en-US" sz="1200">
              <a:solidFill>
                <a:srgbClr val="898989"/>
              </a:solidFill>
            </a:endParaRPr>
          </a:p>
        </p:txBody>
      </p:sp>
      <p:grpSp>
        <p:nvGrpSpPr>
          <p:cNvPr id="188418" name="Group 166"/>
          <p:cNvGrpSpPr>
            <a:grpSpLocks/>
          </p:cNvGrpSpPr>
          <p:nvPr/>
        </p:nvGrpSpPr>
        <p:grpSpPr bwMode="auto">
          <a:xfrm>
            <a:off x="396977" y="698500"/>
            <a:ext cx="8270775" cy="1587500"/>
            <a:chOff x="388785" y="680758"/>
            <a:chExt cx="8271027" cy="1586865"/>
          </a:xfrm>
        </p:grpSpPr>
        <p:grpSp>
          <p:nvGrpSpPr>
            <p:cNvPr id="188562" name="Group 167"/>
            <p:cNvGrpSpPr>
              <a:grpSpLocks/>
            </p:cNvGrpSpPr>
            <p:nvPr/>
          </p:nvGrpSpPr>
          <p:grpSpPr bwMode="auto">
            <a:xfrm>
              <a:off x="899691" y="680758"/>
              <a:ext cx="7760121" cy="1586865"/>
              <a:chOff x="899691" y="1047934"/>
              <a:chExt cx="7760121" cy="1586865"/>
            </a:xfrm>
          </p:grpSpPr>
          <p:grpSp>
            <p:nvGrpSpPr>
              <p:cNvPr id="188566" name="Group 171"/>
              <p:cNvGrpSpPr>
                <a:grpSpLocks/>
              </p:cNvGrpSpPr>
              <p:nvPr/>
            </p:nvGrpSpPr>
            <p:grpSpPr bwMode="auto">
              <a:xfrm>
                <a:off x="899691" y="1047934"/>
                <a:ext cx="7760121" cy="348236"/>
                <a:chOff x="899996" y="1047934"/>
                <a:chExt cx="7760121" cy="348236"/>
              </a:xfrm>
            </p:grpSpPr>
            <p:cxnSp>
              <p:nvCxnSpPr>
                <p:cNvPr id="183" name="Straight Connector 182"/>
                <p:cNvCxnSpPr/>
                <p:nvPr/>
              </p:nvCxnSpPr>
              <p:spPr>
                <a:xfrm>
                  <a:off x="1093862" y="1222489"/>
                  <a:ext cx="7566255"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8578" name="Picture 183"/>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67" name="Group 172"/>
              <p:cNvGrpSpPr>
                <a:grpSpLocks/>
              </p:cNvGrpSpPr>
              <p:nvPr/>
            </p:nvGrpSpPr>
            <p:grpSpPr bwMode="auto">
              <a:xfrm>
                <a:off x="899691" y="1399516"/>
                <a:ext cx="7760121" cy="348236"/>
                <a:chOff x="899996" y="1047934"/>
                <a:chExt cx="7760121" cy="348236"/>
              </a:xfrm>
            </p:grpSpPr>
            <p:cxnSp>
              <p:nvCxnSpPr>
                <p:cNvPr id="181" name="Straight Connector 180"/>
                <p:cNvCxnSpPr/>
                <p:nvPr/>
              </p:nvCxnSpPr>
              <p:spPr>
                <a:xfrm>
                  <a:off x="1093862" y="1223191"/>
                  <a:ext cx="7566255"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8576" name="Picture 181"/>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68" name="Group 173"/>
              <p:cNvGrpSpPr>
                <a:grpSpLocks/>
              </p:cNvGrpSpPr>
              <p:nvPr/>
            </p:nvGrpSpPr>
            <p:grpSpPr bwMode="auto">
              <a:xfrm>
                <a:off x="899691" y="1751098"/>
                <a:ext cx="7760121" cy="348236"/>
                <a:chOff x="899996" y="1047934"/>
                <a:chExt cx="7760121" cy="348236"/>
              </a:xfrm>
            </p:grpSpPr>
            <p:cxnSp>
              <p:nvCxnSpPr>
                <p:cNvPr id="179" name="Straight Connector 178"/>
                <p:cNvCxnSpPr/>
                <p:nvPr/>
              </p:nvCxnSpPr>
              <p:spPr>
                <a:xfrm>
                  <a:off x="1093862" y="1222307"/>
                  <a:ext cx="7566255"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8574" name="Picture 17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69" name="Group 174"/>
              <p:cNvGrpSpPr>
                <a:grpSpLocks/>
              </p:cNvGrpSpPr>
              <p:nvPr/>
            </p:nvGrpSpPr>
            <p:grpSpPr bwMode="auto">
              <a:xfrm>
                <a:off x="899691" y="2286563"/>
                <a:ext cx="7760121" cy="348236"/>
                <a:chOff x="899996" y="1047934"/>
                <a:chExt cx="7760121" cy="348236"/>
              </a:xfrm>
            </p:grpSpPr>
            <p:cxnSp>
              <p:nvCxnSpPr>
                <p:cNvPr id="177" name="Straight Connector 176"/>
                <p:cNvCxnSpPr/>
                <p:nvPr/>
              </p:nvCxnSpPr>
              <p:spPr>
                <a:xfrm>
                  <a:off x="1093862" y="1223202"/>
                  <a:ext cx="7566255"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88572" name="Picture 17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8570" name="Picture 17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63" name="Group 168"/>
            <p:cNvGrpSpPr>
              <a:grpSpLocks/>
            </p:cNvGrpSpPr>
            <p:nvPr/>
          </p:nvGrpSpPr>
          <p:grpSpPr bwMode="auto">
            <a:xfrm>
              <a:off x="388785" y="759524"/>
              <a:ext cx="800539" cy="1454902"/>
              <a:chOff x="459544" y="1775465"/>
              <a:chExt cx="1138140" cy="1954688"/>
            </a:xfrm>
          </p:grpSpPr>
          <p:graphicFrame>
            <p:nvGraphicFramePr>
              <p:cNvPr id="188564" name="Object 169"/>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5670" name="Equation" r:id="rId6" imgW="355600" imgH="889000" progId="Equation.3">
                      <p:embed/>
                    </p:oleObj>
                  </mc:Choice>
                  <mc:Fallback>
                    <p:oleObj name="Equation" r:id="rId6"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1" name="TextBox 170"/>
              <p:cNvSpPr txBox="1"/>
              <p:nvPr/>
            </p:nvSpPr>
            <p:spPr>
              <a:xfrm rot="16200000">
                <a:off x="-136278" y="2550951"/>
                <a:ext cx="1629229" cy="437585"/>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1</a:t>
                </a:r>
              </a:p>
            </p:txBody>
          </p:sp>
        </p:grpSp>
      </p:grpSp>
      <p:grpSp>
        <p:nvGrpSpPr>
          <p:cNvPr id="188419" name="Group 184"/>
          <p:cNvGrpSpPr>
            <a:grpSpLocks/>
          </p:cNvGrpSpPr>
          <p:nvPr/>
        </p:nvGrpSpPr>
        <p:grpSpPr bwMode="auto">
          <a:xfrm>
            <a:off x="396977" y="2579688"/>
            <a:ext cx="8270775" cy="1587500"/>
            <a:chOff x="388785" y="680758"/>
            <a:chExt cx="8271027" cy="1586865"/>
          </a:xfrm>
        </p:grpSpPr>
        <p:grpSp>
          <p:nvGrpSpPr>
            <p:cNvPr id="188545" name="Group 185"/>
            <p:cNvGrpSpPr>
              <a:grpSpLocks/>
            </p:cNvGrpSpPr>
            <p:nvPr/>
          </p:nvGrpSpPr>
          <p:grpSpPr bwMode="auto">
            <a:xfrm>
              <a:off x="899691" y="680758"/>
              <a:ext cx="7760121" cy="1586865"/>
              <a:chOff x="899691" y="1047934"/>
              <a:chExt cx="7760121" cy="1586865"/>
            </a:xfrm>
          </p:grpSpPr>
          <p:grpSp>
            <p:nvGrpSpPr>
              <p:cNvPr id="188549" name="Group 189"/>
              <p:cNvGrpSpPr>
                <a:grpSpLocks/>
              </p:cNvGrpSpPr>
              <p:nvPr/>
            </p:nvGrpSpPr>
            <p:grpSpPr bwMode="auto">
              <a:xfrm>
                <a:off x="899691" y="1047934"/>
                <a:ext cx="7760121" cy="348236"/>
                <a:chOff x="899996" y="1047934"/>
                <a:chExt cx="7760121" cy="348236"/>
              </a:xfrm>
            </p:grpSpPr>
            <p:cxnSp>
              <p:nvCxnSpPr>
                <p:cNvPr id="201" name="Straight Connector 200"/>
                <p:cNvCxnSpPr/>
                <p:nvPr/>
              </p:nvCxnSpPr>
              <p:spPr>
                <a:xfrm>
                  <a:off x="1093862" y="1222489"/>
                  <a:ext cx="7566255" cy="0"/>
                </a:xfrm>
                <a:prstGeom prst="line">
                  <a:avLst/>
                </a:prstGeom>
                <a:ln w="7620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pic>
              <p:nvPicPr>
                <p:cNvPr id="188561" name="Picture 201"/>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50" name="Group 190"/>
              <p:cNvGrpSpPr>
                <a:grpSpLocks/>
              </p:cNvGrpSpPr>
              <p:nvPr/>
            </p:nvGrpSpPr>
            <p:grpSpPr bwMode="auto">
              <a:xfrm>
                <a:off x="899691" y="1399516"/>
                <a:ext cx="7760121" cy="348236"/>
                <a:chOff x="899996" y="1047934"/>
                <a:chExt cx="7760121" cy="348236"/>
              </a:xfrm>
            </p:grpSpPr>
            <p:cxnSp>
              <p:nvCxnSpPr>
                <p:cNvPr id="199" name="Straight Connector 198"/>
                <p:cNvCxnSpPr/>
                <p:nvPr/>
              </p:nvCxnSpPr>
              <p:spPr>
                <a:xfrm>
                  <a:off x="1093862" y="1223191"/>
                  <a:ext cx="7566255"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8559" name="Picture 19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51" name="Group 191"/>
              <p:cNvGrpSpPr>
                <a:grpSpLocks/>
              </p:cNvGrpSpPr>
              <p:nvPr/>
            </p:nvGrpSpPr>
            <p:grpSpPr bwMode="auto">
              <a:xfrm>
                <a:off x="899691" y="1751098"/>
                <a:ext cx="7760121" cy="348236"/>
                <a:chOff x="899996" y="1047934"/>
                <a:chExt cx="7760121" cy="348236"/>
              </a:xfrm>
            </p:grpSpPr>
            <p:cxnSp>
              <p:nvCxnSpPr>
                <p:cNvPr id="197" name="Straight Connector 196"/>
                <p:cNvCxnSpPr/>
                <p:nvPr/>
              </p:nvCxnSpPr>
              <p:spPr>
                <a:xfrm>
                  <a:off x="1093862" y="1222306"/>
                  <a:ext cx="7566255"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8557" name="Picture 19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52" name="Group 192"/>
              <p:cNvGrpSpPr>
                <a:grpSpLocks/>
              </p:cNvGrpSpPr>
              <p:nvPr/>
            </p:nvGrpSpPr>
            <p:grpSpPr bwMode="auto">
              <a:xfrm>
                <a:off x="899691" y="2286563"/>
                <a:ext cx="7760121" cy="348236"/>
                <a:chOff x="899996" y="1047934"/>
                <a:chExt cx="7760121" cy="348236"/>
              </a:xfrm>
            </p:grpSpPr>
            <p:cxnSp>
              <p:nvCxnSpPr>
                <p:cNvPr id="195" name="Straight Connector 194"/>
                <p:cNvCxnSpPr/>
                <p:nvPr/>
              </p:nvCxnSpPr>
              <p:spPr>
                <a:xfrm>
                  <a:off x="1093862" y="1223201"/>
                  <a:ext cx="7566255" cy="0"/>
                </a:xfrm>
                <a:prstGeom prst="line">
                  <a:avLst/>
                </a:prstGeom>
                <a:ln w="76200" cmpd="sng">
                  <a:solidFill>
                    <a:srgbClr val="604A7B"/>
                  </a:solidFill>
                </a:ln>
              </p:spPr>
              <p:style>
                <a:lnRef idx="2">
                  <a:schemeClr val="accent1"/>
                </a:lnRef>
                <a:fillRef idx="0">
                  <a:schemeClr val="accent1"/>
                </a:fillRef>
                <a:effectRef idx="1">
                  <a:schemeClr val="accent1"/>
                </a:effectRef>
                <a:fontRef idx="minor">
                  <a:schemeClr val="tx1"/>
                </a:fontRef>
              </p:style>
            </p:cxnSp>
            <p:pic>
              <p:nvPicPr>
                <p:cNvPr id="188555" name="Picture 195"/>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8553" name="Picture 19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46" name="Group 186"/>
            <p:cNvGrpSpPr>
              <a:grpSpLocks/>
            </p:cNvGrpSpPr>
            <p:nvPr/>
          </p:nvGrpSpPr>
          <p:grpSpPr bwMode="auto">
            <a:xfrm>
              <a:off x="388785" y="759524"/>
              <a:ext cx="800539" cy="1454902"/>
              <a:chOff x="459544" y="1775465"/>
              <a:chExt cx="1138140" cy="1954688"/>
            </a:xfrm>
          </p:grpSpPr>
          <p:graphicFrame>
            <p:nvGraphicFramePr>
              <p:cNvPr id="188547" name="Object 187"/>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5671" name="Equation" r:id="rId8" imgW="355600" imgH="889000" progId="Equation.3">
                      <p:embed/>
                    </p:oleObj>
                  </mc:Choice>
                  <mc:Fallback>
                    <p:oleObj name="Equation" r:id="rId8"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9" name="TextBox 188"/>
              <p:cNvSpPr txBox="1"/>
              <p:nvPr/>
            </p:nvSpPr>
            <p:spPr>
              <a:xfrm rot="16200000">
                <a:off x="-136278" y="2550951"/>
                <a:ext cx="1629229" cy="437585"/>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2</a:t>
                </a:r>
              </a:p>
            </p:txBody>
          </p:sp>
        </p:grpSp>
      </p:grpSp>
      <p:grpSp>
        <p:nvGrpSpPr>
          <p:cNvPr id="188420" name="Group 202"/>
          <p:cNvGrpSpPr>
            <a:grpSpLocks/>
          </p:cNvGrpSpPr>
          <p:nvPr/>
        </p:nvGrpSpPr>
        <p:grpSpPr bwMode="auto">
          <a:xfrm>
            <a:off x="396977" y="4522788"/>
            <a:ext cx="8270775" cy="1587500"/>
            <a:chOff x="388785" y="680758"/>
            <a:chExt cx="8271027" cy="1586865"/>
          </a:xfrm>
        </p:grpSpPr>
        <p:grpSp>
          <p:nvGrpSpPr>
            <p:cNvPr id="188528" name="Group 203"/>
            <p:cNvGrpSpPr>
              <a:grpSpLocks/>
            </p:cNvGrpSpPr>
            <p:nvPr/>
          </p:nvGrpSpPr>
          <p:grpSpPr bwMode="auto">
            <a:xfrm>
              <a:off x="899691" y="680758"/>
              <a:ext cx="7760121" cy="1586865"/>
              <a:chOff x="899691" y="1047934"/>
              <a:chExt cx="7760121" cy="1586865"/>
            </a:xfrm>
          </p:grpSpPr>
          <p:grpSp>
            <p:nvGrpSpPr>
              <p:cNvPr id="188532" name="Group 207"/>
              <p:cNvGrpSpPr>
                <a:grpSpLocks/>
              </p:cNvGrpSpPr>
              <p:nvPr/>
            </p:nvGrpSpPr>
            <p:grpSpPr bwMode="auto">
              <a:xfrm>
                <a:off x="899691" y="1047934"/>
                <a:ext cx="7760121" cy="348236"/>
                <a:chOff x="899996" y="1047934"/>
                <a:chExt cx="7760121" cy="348236"/>
              </a:xfrm>
            </p:grpSpPr>
            <p:cxnSp>
              <p:nvCxnSpPr>
                <p:cNvPr id="219" name="Straight Connector 218"/>
                <p:cNvCxnSpPr/>
                <p:nvPr/>
              </p:nvCxnSpPr>
              <p:spPr>
                <a:xfrm>
                  <a:off x="1093862" y="1222489"/>
                  <a:ext cx="7566255"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8544" name="Picture 219"/>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33" name="Group 208"/>
              <p:cNvGrpSpPr>
                <a:grpSpLocks/>
              </p:cNvGrpSpPr>
              <p:nvPr/>
            </p:nvGrpSpPr>
            <p:grpSpPr bwMode="auto">
              <a:xfrm>
                <a:off x="899691" y="1399516"/>
                <a:ext cx="7760121" cy="348236"/>
                <a:chOff x="899996" y="1047934"/>
                <a:chExt cx="7760121" cy="348236"/>
              </a:xfrm>
            </p:grpSpPr>
            <p:cxnSp>
              <p:nvCxnSpPr>
                <p:cNvPr id="217" name="Straight Connector 216"/>
                <p:cNvCxnSpPr/>
                <p:nvPr/>
              </p:nvCxnSpPr>
              <p:spPr>
                <a:xfrm>
                  <a:off x="1093862" y="1223191"/>
                  <a:ext cx="7566255"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8542" name="Picture 217"/>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34" name="Group 209"/>
              <p:cNvGrpSpPr>
                <a:grpSpLocks/>
              </p:cNvGrpSpPr>
              <p:nvPr/>
            </p:nvGrpSpPr>
            <p:grpSpPr bwMode="auto">
              <a:xfrm>
                <a:off x="899691" y="1751098"/>
                <a:ext cx="7760121" cy="348236"/>
                <a:chOff x="899996" y="1047934"/>
                <a:chExt cx="7760121" cy="348236"/>
              </a:xfrm>
            </p:grpSpPr>
            <p:cxnSp>
              <p:nvCxnSpPr>
                <p:cNvPr id="215" name="Straight Connector 214"/>
                <p:cNvCxnSpPr/>
                <p:nvPr/>
              </p:nvCxnSpPr>
              <p:spPr>
                <a:xfrm>
                  <a:off x="1093862" y="1222306"/>
                  <a:ext cx="7566255"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8540" name="Picture 215"/>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35" name="Group 210"/>
              <p:cNvGrpSpPr>
                <a:grpSpLocks/>
              </p:cNvGrpSpPr>
              <p:nvPr/>
            </p:nvGrpSpPr>
            <p:grpSpPr bwMode="auto">
              <a:xfrm>
                <a:off x="899691" y="2286563"/>
                <a:ext cx="7760121" cy="348236"/>
                <a:chOff x="899996" y="1047934"/>
                <a:chExt cx="7760121" cy="348236"/>
              </a:xfrm>
            </p:grpSpPr>
            <p:cxnSp>
              <p:nvCxnSpPr>
                <p:cNvPr id="213" name="Straight Connector 212"/>
                <p:cNvCxnSpPr/>
                <p:nvPr/>
              </p:nvCxnSpPr>
              <p:spPr>
                <a:xfrm>
                  <a:off x="1093862" y="1223201"/>
                  <a:ext cx="7566255" cy="0"/>
                </a:xfrm>
                <a:prstGeom prst="line">
                  <a:avLst/>
                </a:prstGeom>
                <a:ln w="76200" cmpd="sng">
                  <a:solidFill>
                    <a:srgbClr val="FFCC66"/>
                  </a:solidFill>
                </a:ln>
              </p:spPr>
              <p:style>
                <a:lnRef idx="2">
                  <a:schemeClr val="accent1"/>
                </a:lnRef>
                <a:fillRef idx="0">
                  <a:schemeClr val="accent1"/>
                </a:fillRef>
                <a:effectRef idx="1">
                  <a:schemeClr val="accent1"/>
                </a:effectRef>
                <a:fontRef idx="minor">
                  <a:schemeClr val="tx1"/>
                </a:fontRef>
              </p:style>
            </p:cxnSp>
            <p:pic>
              <p:nvPicPr>
                <p:cNvPr id="188538" name="Picture 213"/>
                <p:cNvPicPr>
                  <a:picLocks noChangeAspect="1"/>
                </p:cNvPicPr>
                <p:nvPr/>
              </p:nvPicPr>
              <p:blipFill>
                <a:blip r:embed="rId4">
                  <a:extLst>
                    <a:ext uri="{28A0092B-C50C-407E-A947-70E740481C1C}">
                      <a14:useLocalDpi xmlns:a14="http://schemas.microsoft.com/office/drawing/2010/main" val="0"/>
                    </a:ext>
                  </a:extLst>
                </a:blip>
                <a:srcRect l="37500" t="12666" r="34666" b="11166"/>
                <a:stretch>
                  <a:fillRect/>
                </a:stretch>
              </p:blipFill>
              <p:spPr bwMode="auto">
                <a:xfrm flipH="1">
                  <a:off x="899996" y="1047934"/>
                  <a:ext cx="127252" cy="34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8536" name="Picture 2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00421" y="2113627"/>
                <a:ext cx="358660" cy="1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529" name="Group 204"/>
            <p:cNvGrpSpPr>
              <a:grpSpLocks/>
            </p:cNvGrpSpPr>
            <p:nvPr/>
          </p:nvGrpSpPr>
          <p:grpSpPr bwMode="auto">
            <a:xfrm>
              <a:off x="388785" y="759524"/>
              <a:ext cx="800539" cy="1454902"/>
              <a:chOff x="459544" y="1775465"/>
              <a:chExt cx="1138140" cy="1954688"/>
            </a:xfrm>
          </p:grpSpPr>
          <p:graphicFrame>
            <p:nvGraphicFramePr>
              <p:cNvPr id="188530" name="Object 205"/>
              <p:cNvGraphicFramePr>
                <a:graphicFrameLocks noChangeAspect="1"/>
              </p:cNvGraphicFramePr>
              <p:nvPr/>
            </p:nvGraphicFramePr>
            <p:xfrm>
              <a:off x="815809" y="1775465"/>
              <a:ext cx="781875" cy="1954688"/>
            </p:xfrm>
            <a:graphic>
              <a:graphicData uri="http://schemas.openxmlformats.org/presentationml/2006/ole">
                <mc:AlternateContent xmlns:mc="http://schemas.openxmlformats.org/markup-compatibility/2006">
                  <mc:Choice xmlns:v="urn:schemas-microsoft-com:vml" Requires="v">
                    <p:oleObj spid="_x0000_s195672" name="Equation" r:id="rId9" imgW="355600" imgH="889000" progId="Equation.3">
                      <p:embed/>
                    </p:oleObj>
                  </mc:Choice>
                  <mc:Fallback>
                    <p:oleObj name="Equation" r:id="rId9" imgW="3556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09" y="1775465"/>
                            <a:ext cx="781875" cy="1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7" name="TextBox 206"/>
              <p:cNvSpPr txBox="1"/>
              <p:nvPr/>
            </p:nvSpPr>
            <p:spPr>
              <a:xfrm rot="16200000">
                <a:off x="-136278" y="2550951"/>
                <a:ext cx="1629229" cy="437585"/>
              </a:xfrm>
              <a:prstGeom prst="rect">
                <a:avLst/>
              </a:prstGeom>
              <a:noFill/>
            </p:spPr>
            <p:txBody>
              <a:bodyPr wrap="none">
                <a:spAutoFit/>
              </a:bodyPr>
              <a:lstStyle/>
              <a:p>
                <a:pPr defTabSz="457200" fontAlgn="auto">
                  <a:spcBef>
                    <a:spcPts val="0"/>
                  </a:spcBef>
                  <a:spcAft>
                    <a:spcPts val="0"/>
                  </a:spcAft>
                  <a:defRPr/>
                </a:pPr>
                <a:r>
                  <a:rPr lang="en-US" sz="1400" dirty="0">
                    <a:solidFill>
                      <a:prstClr val="black"/>
                    </a:solidFill>
                    <a:latin typeface="Calibri"/>
                  </a:rPr>
                  <a:t>Cancer Type </a:t>
                </a:r>
                <a:r>
                  <a:rPr lang="en-US" altLang="zh-CN" sz="1400" dirty="0">
                    <a:solidFill>
                      <a:prstClr val="black"/>
                    </a:solidFill>
                    <a:latin typeface="Calibri"/>
                    <a:ea typeface="宋体"/>
                  </a:rPr>
                  <a:t>3</a:t>
                </a:r>
                <a:endParaRPr lang="en-US" sz="1400" dirty="0">
                  <a:solidFill>
                    <a:prstClr val="black"/>
                  </a:solidFill>
                  <a:latin typeface="Calibri"/>
                </a:endParaRPr>
              </a:p>
            </p:txBody>
          </p:sp>
        </p:grpSp>
      </p:grpSp>
      <p:grpSp>
        <p:nvGrpSpPr>
          <p:cNvPr id="188421" name="Group 220"/>
          <p:cNvGrpSpPr>
            <a:grpSpLocks/>
          </p:cNvGrpSpPr>
          <p:nvPr/>
        </p:nvGrpSpPr>
        <p:grpSpPr bwMode="auto">
          <a:xfrm>
            <a:off x="1331913" y="755650"/>
            <a:ext cx="7067550" cy="268288"/>
            <a:chOff x="1331150" y="736934"/>
            <a:chExt cx="7068264" cy="269470"/>
          </a:xfrm>
        </p:grpSpPr>
        <p:cxnSp>
          <p:nvCxnSpPr>
            <p:cNvPr id="222" name="Straight Connector 221"/>
            <p:cNvCxnSpPr/>
            <p:nvPr/>
          </p:nvCxnSpPr>
          <p:spPr>
            <a:xfrm>
              <a:off x="133115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477441"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462242"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24269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4852581"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8399414"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7389662"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7219782"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6440241"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5967118"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155823"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6545027"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7811980" y="736934"/>
              <a:ext cx="0" cy="2694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235" name="Straight Connector 234"/>
          <p:cNvCxnSpPr/>
          <p:nvPr/>
        </p:nvCxnSpPr>
        <p:spPr>
          <a:xfrm>
            <a:off x="1452563"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2185988"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581650"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363913"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4973638"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8229600"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6562725"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6086475"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5403850"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6665913"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6996113"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7694613" y="10509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341438"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3154363"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470525"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252788"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687888"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8118475"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7229475"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5975350"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6554788"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6696075" y="141605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1881188"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597525"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3379788"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4989513"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8459788"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7356475"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6577013"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6467475"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6681788"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7710488" y="19558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2725738" y="26003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4856163" y="26003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8112125" y="26003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7223125" y="26003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6443663" y="26003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6548438" y="26003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1589088" y="29337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697413" y="29337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8302625" y="29337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7064375" y="29337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389688" y="2933700"/>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3373438" y="32988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8397875" y="32988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508875" y="32988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6540500" y="329882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1906588" y="383857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5014913" y="383857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8270875" y="383857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7381875" y="383857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6538913" y="383857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8545513" y="3838575"/>
            <a:ext cx="0" cy="268288"/>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1627188" y="455455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2665413" y="455455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148263" y="455455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6735763" y="455455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6261100" y="455455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7256463" y="4937145"/>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5364163" y="492920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6524625" y="4929208"/>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3317875" y="5265758"/>
            <a:ext cx="0" cy="26828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5300663" y="5294333"/>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6556375" y="5294333"/>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8021638" y="5294333"/>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1477963" y="5802333"/>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999038" y="5802333"/>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6586538" y="5802333"/>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889625" y="5802333"/>
            <a:ext cx="0" cy="269875"/>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4" name="Straight Arrow Connector 303"/>
          <p:cNvCxnSpPr/>
          <p:nvPr/>
        </p:nvCxnSpPr>
        <p:spPr>
          <a:xfrm flipV="1">
            <a:off x="1101735" y="6257945"/>
            <a:ext cx="3025775" cy="15875"/>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a:off x="4127500" y="6267450"/>
            <a:ext cx="4540250" cy="6350"/>
          </a:xfrm>
          <a:prstGeom prst="straightConnector1">
            <a:avLst/>
          </a:prstGeom>
          <a:ln>
            <a:solidFill>
              <a:schemeClr val="bg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4073526" y="554038"/>
            <a:ext cx="63500" cy="6043612"/>
          </a:xfrm>
          <a:prstGeom prst="line">
            <a:avLst/>
          </a:prstGeom>
          <a:ln>
            <a:solidFill>
              <a:srgbClr val="7F7F7F"/>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1385891" y="6359525"/>
            <a:ext cx="2596797" cy="369332"/>
          </a:xfrm>
          <a:prstGeom prst="rect">
            <a:avLst/>
          </a:prstGeom>
          <a:noFill/>
        </p:spPr>
        <p:txBody>
          <a:bodyPr wrap="none">
            <a:spAutoFit/>
          </a:bodyPr>
          <a:lstStyle/>
          <a:p>
            <a:pPr defTabSz="457200" fontAlgn="auto">
              <a:spcBef>
                <a:spcPts val="0"/>
              </a:spcBef>
              <a:spcAft>
                <a:spcPts val="0"/>
              </a:spcAft>
              <a:defRPr/>
            </a:pPr>
            <a:r>
              <a:rPr lang="en-US" dirty="0">
                <a:solidFill>
                  <a:srgbClr val="C0504D">
                    <a:lumMod val="75000"/>
                  </a:srgbClr>
                </a:solidFill>
                <a:latin typeface="Arial"/>
                <a:cs typeface="Arial"/>
              </a:rPr>
              <a:t>Early replicated regions</a:t>
            </a:r>
          </a:p>
        </p:txBody>
      </p:sp>
      <p:sp>
        <p:nvSpPr>
          <p:cNvPr id="308" name="TextBox 307"/>
          <p:cNvSpPr txBox="1"/>
          <p:nvPr/>
        </p:nvSpPr>
        <p:spPr>
          <a:xfrm>
            <a:off x="5130800" y="6359525"/>
            <a:ext cx="2520154" cy="369332"/>
          </a:xfrm>
          <a:prstGeom prst="rect">
            <a:avLst/>
          </a:prstGeom>
          <a:noFill/>
        </p:spPr>
        <p:txBody>
          <a:bodyPr wrap="none">
            <a:spAutoFit/>
          </a:bodyPr>
          <a:lstStyle/>
          <a:p>
            <a:pPr defTabSz="457200" fontAlgn="auto">
              <a:spcBef>
                <a:spcPts val="0"/>
              </a:spcBef>
              <a:spcAft>
                <a:spcPts val="0"/>
              </a:spcAft>
              <a:defRPr/>
            </a:pPr>
            <a:r>
              <a:rPr lang="en-US" dirty="0">
                <a:solidFill>
                  <a:srgbClr val="953735"/>
                </a:solidFill>
                <a:latin typeface="Arial"/>
                <a:cs typeface="Arial"/>
              </a:rPr>
              <a:t>Late replicated regions</a:t>
            </a:r>
          </a:p>
        </p:txBody>
      </p:sp>
      <p:grpSp>
        <p:nvGrpSpPr>
          <p:cNvPr id="188496" name="Group 308"/>
          <p:cNvGrpSpPr>
            <a:grpSpLocks/>
          </p:cNvGrpSpPr>
          <p:nvPr/>
        </p:nvGrpSpPr>
        <p:grpSpPr bwMode="auto">
          <a:xfrm>
            <a:off x="6261101" y="355620"/>
            <a:ext cx="627063" cy="5776913"/>
            <a:chOff x="6261890" y="336589"/>
            <a:chExt cx="626731" cy="5778017"/>
          </a:xfrm>
        </p:grpSpPr>
        <p:sp>
          <p:nvSpPr>
            <p:cNvPr id="310" name="Rectangle 309"/>
            <p:cNvSpPr/>
            <p:nvPr/>
          </p:nvSpPr>
          <p:spPr>
            <a:xfrm>
              <a:off x="6261890" y="336589"/>
              <a:ext cx="623558" cy="19847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cxnSp>
          <p:nvCxnSpPr>
            <p:cNvPr id="311" name="Straight Connector 310"/>
            <p:cNvCxnSpPr/>
            <p:nvPr/>
          </p:nvCxnSpPr>
          <p:spPr>
            <a:xfrm>
              <a:off x="6261890" y="512836"/>
              <a:ext cx="0" cy="560177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6888621" y="511247"/>
              <a:ext cx="0" cy="5603359"/>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88497" name="Group 312"/>
          <p:cNvGrpSpPr>
            <a:grpSpLocks/>
          </p:cNvGrpSpPr>
          <p:nvPr/>
        </p:nvGrpSpPr>
        <p:grpSpPr bwMode="auto">
          <a:xfrm>
            <a:off x="7435850" y="352425"/>
            <a:ext cx="627063" cy="5778500"/>
            <a:chOff x="6261890" y="336589"/>
            <a:chExt cx="626731" cy="5778017"/>
          </a:xfrm>
        </p:grpSpPr>
        <p:sp>
          <p:nvSpPr>
            <p:cNvPr id="314" name="Rectangle 313"/>
            <p:cNvSpPr/>
            <p:nvPr/>
          </p:nvSpPr>
          <p:spPr>
            <a:xfrm>
              <a:off x="6261890" y="336589"/>
              <a:ext cx="623558" cy="19842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cxnSp>
          <p:nvCxnSpPr>
            <p:cNvPr id="315" name="Straight Connector 314"/>
            <p:cNvCxnSpPr/>
            <p:nvPr/>
          </p:nvCxnSpPr>
          <p:spPr>
            <a:xfrm>
              <a:off x="6261890" y="512787"/>
              <a:ext cx="0" cy="5601819"/>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6888621" y="511199"/>
              <a:ext cx="0" cy="5603407"/>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88498" name="Group 316"/>
          <p:cNvGrpSpPr>
            <a:grpSpLocks/>
          </p:cNvGrpSpPr>
          <p:nvPr/>
        </p:nvGrpSpPr>
        <p:grpSpPr bwMode="auto">
          <a:xfrm>
            <a:off x="3005148" y="349250"/>
            <a:ext cx="625475" cy="5778500"/>
            <a:chOff x="6261890" y="336589"/>
            <a:chExt cx="626731" cy="5778017"/>
          </a:xfrm>
        </p:grpSpPr>
        <p:sp>
          <p:nvSpPr>
            <p:cNvPr id="318" name="Rectangle 317"/>
            <p:cNvSpPr/>
            <p:nvPr/>
          </p:nvSpPr>
          <p:spPr>
            <a:xfrm>
              <a:off x="6261890" y="336589"/>
              <a:ext cx="623550" cy="19842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cxnSp>
          <p:nvCxnSpPr>
            <p:cNvPr id="319" name="Straight Connector 318"/>
            <p:cNvCxnSpPr/>
            <p:nvPr/>
          </p:nvCxnSpPr>
          <p:spPr>
            <a:xfrm>
              <a:off x="6261890" y="512787"/>
              <a:ext cx="0" cy="5601819"/>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a:off x="6888621" y="511199"/>
              <a:ext cx="0" cy="5603407"/>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grpSp>
        <p:nvGrpSpPr>
          <p:cNvPr id="188499" name="Group 320"/>
          <p:cNvGrpSpPr>
            <a:grpSpLocks/>
          </p:cNvGrpSpPr>
          <p:nvPr/>
        </p:nvGrpSpPr>
        <p:grpSpPr bwMode="auto">
          <a:xfrm>
            <a:off x="1763723" y="363538"/>
            <a:ext cx="625475" cy="5776912"/>
            <a:chOff x="6261890" y="336589"/>
            <a:chExt cx="626731" cy="5778017"/>
          </a:xfrm>
        </p:grpSpPr>
        <p:sp>
          <p:nvSpPr>
            <p:cNvPr id="322" name="Rectangle 321"/>
            <p:cNvSpPr/>
            <p:nvPr/>
          </p:nvSpPr>
          <p:spPr>
            <a:xfrm>
              <a:off x="6261890" y="336589"/>
              <a:ext cx="623550" cy="19847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cxnSp>
          <p:nvCxnSpPr>
            <p:cNvPr id="323" name="Straight Connector 322"/>
            <p:cNvCxnSpPr/>
            <p:nvPr/>
          </p:nvCxnSpPr>
          <p:spPr>
            <a:xfrm>
              <a:off x="6261890" y="512835"/>
              <a:ext cx="0" cy="5601771"/>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a:off x="6888621" y="511247"/>
              <a:ext cx="0" cy="5603359"/>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sp>
        <p:nvSpPr>
          <p:cNvPr id="325" name="Rectangle 324"/>
          <p:cNvSpPr/>
          <p:nvPr/>
        </p:nvSpPr>
        <p:spPr>
          <a:xfrm>
            <a:off x="3005139" y="342900"/>
            <a:ext cx="622300" cy="5767388"/>
          </a:xfrm>
          <a:prstGeom prst="rect">
            <a:avLst/>
          </a:prstGeom>
          <a:solidFill>
            <a:srgbClr val="55CD17">
              <a:alpha val="30000"/>
            </a:srgb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326" name="Rectangle 325"/>
          <p:cNvSpPr/>
          <p:nvPr/>
        </p:nvSpPr>
        <p:spPr>
          <a:xfrm>
            <a:off x="6267451" y="350838"/>
            <a:ext cx="623888" cy="5765800"/>
          </a:xfrm>
          <a:prstGeom prst="rect">
            <a:avLst/>
          </a:prstGeom>
          <a:solidFill>
            <a:schemeClr val="accent6">
              <a:lumMod val="60000"/>
              <a:lumOff val="40000"/>
              <a:alpha val="3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327" name="TextBox 326"/>
          <p:cNvSpPr txBox="1"/>
          <p:nvPr/>
        </p:nvSpPr>
        <p:spPr>
          <a:xfrm>
            <a:off x="76202" y="90492"/>
            <a:ext cx="1762125" cy="708025"/>
          </a:xfrm>
          <a:prstGeom prst="rect">
            <a:avLst/>
          </a:prstGeom>
          <a:noFill/>
        </p:spPr>
        <p:txBody>
          <a:bodyPr>
            <a:spAutoFit/>
          </a:bodyPr>
          <a:lstStyle/>
          <a:p>
            <a:pPr algn="ctr" defTabSz="457200" fontAlgn="auto">
              <a:spcBef>
                <a:spcPts val="0"/>
              </a:spcBef>
              <a:spcAft>
                <a:spcPts val="0"/>
              </a:spcAft>
              <a:defRPr/>
            </a:pPr>
            <a:r>
              <a:rPr lang="en-US" altLang="zh-CN" sz="2000" b="1" dirty="0">
                <a:solidFill>
                  <a:srgbClr val="FF0000"/>
                </a:solidFill>
                <a:latin typeface="Arial"/>
                <a:ea typeface="宋体"/>
                <a:cs typeface="Arial"/>
              </a:rPr>
              <a:t>Noncoding annotations</a:t>
            </a:r>
            <a:endParaRPr lang="en-US" sz="2000" b="1" dirty="0">
              <a:solidFill>
                <a:srgbClr val="FF0000"/>
              </a:solidFill>
              <a:latin typeface="Arial"/>
              <a:cs typeface="Arial"/>
            </a:endParaRPr>
          </a:p>
        </p:txBody>
      </p:sp>
      <p:sp>
        <p:nvSpPr>
          <p:cNvPr id="164" name="TextBox 163"/>
          <p:cNvSpPr txBox="1"/>
          <p:nvPr/>
        </p:nvSpPr>
        <p:spPr>
          <a:xfrm>
            <a:off x="9042401" y="6717990"/>
            <a:ext cx="3640665" cy="369332"/>
          </a:xfrm>
          <a:prstGeom prst="rect">
            <a:avLst/>
          </a:prstGeom>
          <a:solidFill>
            <a:schemeClr val="bg1">
              <a:lumMod val="85000"/>
            </a:schemeClr>
          </a:solid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192297064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1" descr="heterogeneity_figure_v2-1.pdf"/>
          <p:cNvPicPr>
            <a:picLocks noChangeAspect="1"/>
          </p:cNvPicPr>
          <p:nvPr/>
        </p:nvPicPr>
        <p:blipFill>
          <a:blip r:embed="rId3">
            <a:extLst>
              <a:ext uri="{28A0092B-C50C-407E-A947-70E740481C1C}">
                <a14:useLocalDpi xmlns:a14="http://schemas.microsoft.com/office/drawing/2010/main" val="0"/>
              </a:ext>
            </a:extLst>
          </a:blip>
          <a:srcRect b="50278"/>
          <a:stretch>
            <a:fillRect/>
          </a:stretch>
        </p:blipFill>
        <p:spPr bwMode="auto">
          <a:xfrm>
            <a:off x="2169067" y="4162445"/>
            <a:ext cx="670877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6" name="Picture 11" descr="Fig. 3.pdf"/>
          <p:cNvPicPr>
            <a:picLocks noChangeAspect="1"/>
          </p:cNvPicPr>
          <p:nvPr/>
        </p:nvPicPr>
        <p:blipFill>
          <a:blip r:embed="rId4">
            <a:extLst>
              <a:ext uri="{28A0092B-C50C-407E-A947-70E740481C1C}">
                <a14:useLocalDpi xmlns:a14="http://schemas.microsoft.com/office/drawing/2010/main" val="0"/>
              </a:ext>
            </a:extLst>
          </a:blip>
          <a:srcRect l="2" r="46814"/>
          <a:stretch>
            <a:fillRect/>
          </a:stretch>
        </p:blipFill>
        <p:spPr bwMode="auto">
          <a:xfrm>
            <a:off x="2137309" y="42883"/>
            <a:ext cx="677227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itle 1"/>
          <p:cNvSpPr>
            <a:spLocks noGrp="1"/>
          </p:cNvSpPr>
          <p:nvPr>
            <p:ph type="title"/>
          </p:nvPr>
        </p:nvSpPr>
        <p:spPr>
          <a:xfrm>
            <a:off x="147638" y="604858"/>
            <a:ext cx="2000250" cy="1673225"/>
          </a:xfrm>
        </p:spPr>
        <p:txBody>
          <a:bodyPr/>
          <a:lstStyle/>
          <a:p>
            <a:pPr eaLnBrk="1" hangingPunct="1"/>
            <a:r>
              <a:rPr lang="en-US" sz="2000">
                <a:latin typeface="Arial" charset="0"/>
                <a:cs typeface="ＭＳ Ｐゴシック" charset="0"/>
              </a:rPr>
              <a:t>Cancer Somatic Mutational Heterogeneity, across cancer types, samples &amp; regions</a:t>
            </a:r>
          </a:p>
        </p:txBody>
      </p:sp>
      <p:sp>
        <p:nvSpPr>
          <p:cNvPr id="8" name="Rectangle 7"/>
          <p:cNvSpPr/>
          <p:nvPr/>
        </p:nvSpPr>
        <p:spPr>
          <a:xfrm>
            <a:off x="1" y="6621464"/>
            <a:ext cx="1932954" cy="261610"/>
          </a:xfrm>
          <a:prstGeom prst="rect">
            <a:avLst/>
          </a:prstGeom>
        </p:spPr>
        <p:txBody>
          <a:bodyPr wrap="none">
            <a:spAutoFit/>
          </a:bodyPr>
          <a:lstStyle/>
          <a:p>
            <a:pPr defTabSz="457200" fontAlgn="auto">
              <a:spcBef>
                <a:spcPts val="0"/>
              </a:spcBef>
              <a:spcAft>
                <a:spcPts val="0"/>
              </a:spcAft>
              <a:defRPr/>
            </a:pPr>
            <a:r>
              <a:rPr lang="en-US" sz="1100" dirty="0">
                <a:solidFill>
                  <a:prstClr val="black">
                    <a:lumMod val="50000"/>
                    <a:lumOff val="50000"/>
                  </a:prstClr>
                </a:solidFill>
                <a:latin typeface="Arial" charset="0"/>
                <a:ea typeface="+mn-ea"/>
                <a:cs typeface="+mn-cs"/>
              </a:rPr>
              <a:t>[</a:t>
            </a:r>
            <a:r>
              <a:rPr lang="en-US" sz="1100" dirty="0" err="1">
                <a:solidFill>
                  <a:prstClr val="black">
                    <a:lumMod val="50000"/>
                    <a:lumOff val="50000"/>
                  </a:prstClr>
                </a:solidFill>
                <a:latin typeface="Arial" charset="0"/>
                <a:ea typeface="+mn-ea"/>
                <a:cs typeface="+mn-cs"/>
              </a:rPr>
              <a:t>Lochovsky</a:t>
            </a:r>
            <a:r>
              <a:rPr lang="en-US" sz="1100" dirty="0">
                <a:solidFill>
                  <a:prstClr val="black">
                    <a:lumMod val="50000"/>
                    <a:lumOff val="50000"/>
                  </a:prstClr>
                </a:solidFill>
                <a:latin typeface="Arial" charset="0"/>
                <a:ea typeface="+mn-ea"/>
                <a:cs typeface="+mn-cs"/>
              </a:rPr>
              <a:t> et al. </a:t>
            </a:r>
            <a:r>
              <a:rPr lang="en-US" sz="1100" i="1" dirty="0">
                <a:solidFill>
                  <a:prstClr val="black">
                    <a:lumMod val="50000"/>
                    <a:lumOff val="50000"/>
                  </a:prstClr>
                </a:solidFill>
                <a:latin typeface="Arial" charset="0"/>
                <a:ea typeface="+mn-ea"/>
                <a:cs typeface="+mn-cs"/>
              </a:rPr>
              <a:t>NAR</a:t>
            </a:r>
            <a:r>
              <a:rPr lang="en-US" sz="1100" dirty="0">
                <a:solidFill>
                  <a:prstClr val="black">
                    <a:lumMod val="50000"/>
                    <a:lumOff val="50000"/>
                  </a:prstClr>
                </a:solidFill>
                <a:latin typeface="Arial" charset="0"/>
                <a:ea typeface="+mn-ea"/>
                <a:cs typeface="+mn-cs"/>
              </a:rPr>
              <a:t> (</a:t>
            </a:r>
            <a:r>
              <a:rPr lang="fr-FR" sz="1100" dirty="0">
                <a:solidFill>
                  <a:prstClr val="black">
                    <a:lumMod val="50000"/>
                    <a:lumOff val="50000"/>
                  </a:prstClr>
                </a:solidFill>
                <a:latin typeface="Arial" charset="0"/>
                <a:ea typeface="+mn-ea"/>
                <a:cs typeface="+mn-cs"/>
              </a:rPr>
              <a:t>’</a:t>
            </a:r>
            <a:r>
              <a:rPr lang="en-US" sz="1100" dirty="0">
                <a:solidFill>
                  <a:prstClr val="black">
                    <a:lumMod val="50000"/>
                    <a:lumOff val="50000"/>
                  </a:prstClr>
                </a:solidFill>
                <a:latin typeface="Arial" charset="0"/>
                <a:ea typeface="+mn-ea"/>
                <a:cs typeface="+mn-cs"/>
              </a:rPr>
              <a:t>15)]</a:t>
            </a:r>
            <a:endParaRPr lang="en-US" sz="1100" dirty="0">
              <a:solidFill>
                <a:prstClr val="black">
                  <a:lumMod val="50000"/>
                  <a:lumOff val="50000"/>
                </a:prstClr>
              </a:solidFill>
              <a:latin typeface="Calibri"/>
              <a:ea typeface="+mn-ea"/>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73025"/>
            <a:ext cx="8229600" cy="812800"/>
          </a:xfrm>
        </p:spPr>
        <p:txBody>
          <a:bodyPr rtlCol="0">
            <a:normAutofit fontScale="90000"/>
          </a:bodyPr>
          <a:lstStyle/>
          <a:p>
            <a:pPr eaLnBrk="1" fontAlgn="auto" hangingPunct="1">
              <a:spcAft>
                <a:spcPts val="0"/>
              </a:spcAft>
              <a:defRPr/>
            </a:pPr>
            <a:r>
              <a:rPr lang="en-US" dirty="0">
                <a:ea typeface="+mj-ea"/>
              </a:rPr>
              <a:t>Cancer Somatic Mutation Modeling</a:t>
            </a:r>
          </a:p>
        </p:txBody>
      </p:sp>
      <p:sp>
        <p:nvSpPr>
          <p:cNvPr id="3" name="Content Placeholder 2"/>
          <p:cNvSpPr>
            <a:spLocks noGrp="1"/>
          </p:cNvSpPr>
          <p:nvPr>
            <p:ph sz="half" idx="1"/>
          </p:nvPr>
        </p:nvSpPr>
        <p:spPr>
          <a:xfrm>
            <a:off x="457200" y="1600206"/>
            <a:ext cx="4038600" cy="4525963"/>
          </a:xfrm>
        </p:spPr>
        <p:txBody>
          <a:bodyPr rtlCol="0">
            <a:normAutofit fontScale="92500" lnSpcReduction="20000"/>
          </a:bodyPr>
          <a:lstStyle/>
          <a:p>
            <a:pPr eaLnBrk="1" fontAlgn="auto" hangingPunct="1">
              <a:spcAft>
                <a:spcPts val="0"/>
              </a:spcAft>
              <a:buFont typeface="Arial"/>
              <a:buChar char="•"/>
              <a:defRPr/>
            </a:pPr>
            <a:r>
              <a:rPr lang="en-US" dirty="0" smtClean="0">
                <a:ea typeface="+mn-ea"/>
                <a:cs typeface="+mn-cs"/>
              </a:rPr>
              <a:t>3 models to evaluate the significance of mutation burden</a:t>
            </a:r>
          </a:p>
          <a:p>
            <a:pPr eaLnBrk="1" fontAlgn="auto" hangingPunct="1">
              <a:spcAft>
                <a:spcPts val="0"/>
              </a:spcAft>
              <a:buFont typeface="Arial"/>
              <a:buChar char="•"/>
              <a:defRPr/>
            </a:pPr>
            <a:r>
              <a:rPr lang="en-US" dirty="0" smtClean="0">
                <a:ea typeface="+mn-ea"/>
                <a:cs typeface="+mn-cs"/>
              </a:rPr>
              <a:t>Suppose there are </a:t>
            </a:r>
            <a:r>
              <a:rPr lang="en-US" i="1" dirty="0" smtClean="0">
                <a:ea typeface="+mn-ea"/>
                <a:cs typeface="+mn-cs"/>
              </a:rPr>
              <a:t>k</a:t>
            </a:r>
            <a:r>
              <a:rPr lang="en-US" dirty="0" smtClean="0">
                <a:ea typeface="+mn-ea"/>
                <a:cs typeface="+mn-cs"/>
              </a:rPr>
              <a:t> genome elements. For element </a:t>
            </a:r>
            <a:r>
              <a:rPr lang="en-US" i="1" dirty="0" err="1" smtClean="0">
                <a:ea typeface="+mn-ea"/>
                <a:cs typeface="+mn-cs"/>
              </a:rPr>
              <a:t>i</a:t>
            </a:r>
            <a:r>
              <a:rPr lang="en-US" dirty="0" smtClean="0">
                <a:ea typeface="+mn-ea"/>
                <a:cs typeface="+mn-cs"/>
              </a:rPr>
              <a:t>, define:</a:t>
            </a:r>
          </a:p>
          <a:p>
            <a:pPr lvl="1" eaLnBrk="1" fontAlgn="auto" hangingPunct="1">
              <a:spcAft>
                <a:spcPts val="0"/>
              </a:spcAft>
              <a:buFont typeface="Arial"/>
              <a:buChar char="–"/>
              <a:defRPr/>
            </a:pPr>
            <a:r>
              <a:rPr lang="en-US" i="1" dirty="0" err="1" smtClean="0">
                <a:solidFill>
                  <a:srgbClr val="FF0000"/>
                </a:solidFill>
                <a:ea typeface="+mn-ea"/>
              </a:rPr>
              <a:t>n</a:t>
            </a:r>
            <a:r>
              <a:rPr lang="en-US" i="1" baseline="-25000" dirty="0" err="1" smtClean="0">
                <a:solidFill>
                  <a:srgbClr val="FF0000"/>
                </a:solidFill>
                <a:ea typeface="+mn-ea"/>
              </a:rPr>
              <a:t>i</a:t>
            </a:r>
            <a:r>
              <a:rPr lang="en-US" dirty="0" smtClean="0">
                <a:solidFill>
                  <a:srgbClr val="0000FF"/>
                </a:solidFill>
                <a:ea typeface="+mn-ea"/>
              </a:rPr>
              <a:t>: total number of nucleotides</a:t>
            </a:r>
            <a:endParaRPr lang="en-US" i="1" dirty="0" smtClean="0">
              <a:solidFill>
                <a:srgbClr val="0000FF"/>
              </a:solidFill>
              <a:ea typeface="+mn-ea"/>
            </a:endParaRPr>
          </a:p>
          <a:p>
            <a:pPr lvl="1" eaLnBrk="1" fontAlgn="auto" hangingPunct="1">
              <a:spcAft>
                <a:spcPts val="0"/>
              </a:spcAft>
              <a:buFont typeface="Arial"/>
              <a:buChar char="–"/>
              <a:defRPr/>
            </a:pPr>
            <a:r>
              <a:rPr lang="en-US" i="1" dirty="0" smtClean="0">
                <a:solidFill>
                  <a:srgbClr val="4C9900"/>
                </a:solidFill>
                <a:ea typeface="+mn-ea"/>
              </a:rPr>
              <a:t>x</a:t>
            </a:r>
            <a:r>
              <a:rPr lang="en-US" i="1" baseline="-25000" dirty="0" smtClean="0">
                <a:solidFill>
                  <a:srgbClr val="008000"/>
                </a:solidFill>
                <a:ea typeface="+mn-ea"/>
              </a:rPr>
              <a:t>i</a:t>
            </a:r>
            <a:r>
              <a:rPr lang="en-US" dirty="0" smtClean="0">
                <a:solidFill>
                  <a:srgbClr val="0000FF"/>
                </a:solidFill>
                <a:ea typeface="+mn-ea"/>
              </a:rPr>
              <a:t>: the number of mutations within the element</a:t>
            </a:r>
            <a:endParaRPr lang="en-US" i="1" dirty="0" smtClean="0">
              <a:solidFill>
                <a:srgbClr val="0000FF"/>
              </a:solidFill>
              <a:ea typeface="+mn-ea"/>
            </a:endParaRPr>
          </a:p>
          <a:p>
            <a:pPr lvl="1" eaLnBrk="1" fontAlgn="auto" hangingPunct="1">
              <a:spcAft>
                <a:spcPts val="0"/>
              </a:spcAft>
              <a:buFont typeface="Arial"/>
              <a:buChar char="–"/>
              <a:defRPr/>
            </a:pPr>
            <a:r>
              <a:rPr lang="en-US" i="1" dirty="0" smtClean="0">
                <a:solidFill>
                  <a:srgbClr val="996633"/>
                </a:solidFill>
                <a:ea typeface="+mn-ea"/>
              </a:rPr>
              <a:t>p</a:t>
            </a:r>
            <a:r>
              <a:rPr lang="en-US" dirty="0" smtClean="0">
                <a:solidFill>
                  <a:srgbClr val="0000FF"/>
                </a:solidFill>
                <a:ea typeface="+mn-ea"/>
              </a:rPr>
              <a:t>: the mutation rate</a:t>
            </a:r>
          </a:p>
          <a:p>
            <a:pPr lvl="1" eaLnBrk="1" fontAlgn="auto" hangingPunct="1">
              <a:spcAft>
                <a:spcPts val="0"/>
              </a:spcAft>
              <a:buFont typeface="Arial"/>
              <a:buChar char="–"/>
              <a:defRPr/>
            </a:pPr>
            <a:r>
              <a:rPr lang="en-US" i="1" dirty="0" smtClean="0">
                <a:solidFill>
                  <a:srgbClr val="660066"/>
                </a:solidFill>
                <a:ea typeface="+mn-ea"/>
              </a:rPr>
              <a:t>R</a:t>
            </a:r>
            <a:r>
              <a:rPr lang="en-US" dirty="0" smtClean="0">
                <a:solidFill>
                  <a:srgbClr val="0000FF"/>
                </a:solidFill>
                <a:ea typeface="+mn-ea"/>
              </a:rPr>
              <a:t>: the replication timing bin of the element</a:t>
            </a:r>
            <a:endParaRPr lang="en-US" i="1" dirty="0" smtClean="0">
              <a:solidFill>
                <a:srgbClr val="0000FF"/>
              </a:solidFill>
              <a:ea typeface="+mn-ea"/>
            </a:endParaRPr>
          </a:p>
        </p:txBody>
      </p:sp>
      <p:sp>
        <p:nvSpPr>
          <p:cNvPr id="7" name="Content Placeholder 6"/>
          <p:cNvSpPr>
            <a:spLocks noGrp="1"/>
          </p:cNvSpPr>
          <p:nvPr>
            <p:ph sz="half" idx="2"/>
          </p:nvPr>
        </p:nvSpPr>
        <p:spPr>
          <a:xfrm>
            <a:off x="4648200" y="1600206"/>
            <a:ext cx="4038600" cy="4525963"/>
          </a:xfrm>
        </p:spPr>
        <p:txBody>
          <a:bodyPr rtlCol="0">
            <a:normAutofit fontScale="92500" lnSpcReduction="20000"/>
          </a:bodyPr>
          <a:lstStyle/>
          <a:p>
            <a:pPr marL="0" indent="0" eaLnBrk="1" fontAlgn="auto" hangingPunct="1">
              <a:spcAft>
                <a:spcPts val="0"/>
              </a:spcAft>
              <a:buFont typeface="Arial"/>
              <a:buNone/>
              <a:defRPr/>
            </a:pPr>
            <a:r>
              <a:rPr lang="en-US" sz="2100" b="1" dirty="0" smtClean="0">
                <a:ea typeface="+mn-ea"/>
                <a:cs typeface="+mn-cs"/>
              </a:rPr>
              <a:t>Model 1: Constant Background Mutation Rate (Model from Previous Work)</a:t>
            </a:r>
          </a:p>
          <a:p>
            <a:pPr marL="0" indent="0" eaLnBrk="1" fontAlgn="auto" hangingPunct="1">
              <a:spcAft>
                <a:spcPts val="0"/>
              </a:spcAft>
              <a:buFont typeface="Arial"/>
              <a:buNone/>
              <a:defRPr/>
            </a:pPr>
            <a:endParaRPr lang="en-US" sz="2100" b="1" dirty="0">
              <a:ea typeface="+mn-ea"/>
              <a:cs typeface="+mn-cs"/>
            </a:endParaRPr>
          </a:p>
          <a:p>
            <a:pPr marL="0" indent="0" eaLnBrk="1" fontAlgn="auto" hangingPunct="1">
              <a:spcAft>
                <a:spcPts val="0"/>
              </a:spcAft>
              <a:buFont typeface="Arial"/>
              <a:buNone/>
              <a:defRPr/>
            </a:pPr>
            <a:endParaRPr lang="en-US" sz="2100" b="1" dirty="0" smtClean="0">
              <a:ea typeface="+mn-ea"/>
              <a:cs typeface="+mn-cs"/>
            </a:endParaRPr>
          </a:p>
          <a:p>
            <a:pPr marL="0" indent="0" eaLnBrk="1" fontAlgn="auto" hangingPunct="1">
              <a:spcAft>
                <a:spcPts val="0"/>
              </a:spcAft>
              <a:buFont typeface="Arial"/>
              <a:buNone/>
              <a:defRPr/>
            </a:pPr>
            <a:r>
              <a:rPr lang="en-US" sz="2100" b="1" dirty="0" smtClean="0">
                <a:ea typeface="+mn-ea"/>
                <a:cs typeface="+mn-cs"/>
              </a:rPr>
              <a:t>Model 2: Varying Mutation Rate</a:t>
            </a:r>
          </a:p>
          <a:p>
            <a:pPr marL="0" indent="0" eaLnBrk="1" fontAlgn="auto" hangingPunct="1">
              <a:spcAft>
                <a:spcPts val="0"/>
              </a:spcAft>
              <a:buFont typeface="Arial"/>
              <a:buNone/>
              <a:defRPr/>
            </a:pPr>
            <a:endParaRPr lang="en-US" sz="2100" b="1" dirty="0">
              <a:ea typeface="+mn-ea"/>
              <a:cs typeface="+mn-cs"/>
            </a:endParaRPr>
          </a:p>
          <a:p>
            <a:pPr marL="0" indent="0" eaLnBrk="1" fontAlgn="auto" hangingPunct="1">
              <a:spcAft>
                <a:spcPts val="0"/>
              </a:spcAft>
              <a:buFont typeface="Arial"/>
              <a:buNone/>
              <a:defRPr/>
            </a:pPr>
            <a:endParaRPr lang="en-US" sz="2100" b="1" dirty="0" smtClean="0">
              <a:ea typeface="+mn-ea"/>
              <a:cs typeface="+mn-cs"/>
            </a:endParaRPr>
          </a:p>
          <a:p>
            <a:pPr marL="0" indent="0" eaLnBrk="1" fontAlgn="auto" hangingPunct="1">
              <a:spcAft>
                <a:spcPts val="0"/>
              </a:spcAft>
              <a:buFont typeface="Arial"/>
              <a:buNone/>
              <a:defRPr/>
            </a:pPr>
            <a:endParaRPr lang="en-US" sz="2100" b="1" dirty="0">
              <a:ea typeface="+mn-ea"/>
              <a:cs typeface="+mn-cs"/>
            </a:endParaRPr>
          </a:p>
          <a:p>
            <a:pPr marL="0" indent="0" eaLnBrk="1" fontAlgn="auto" hangingPunct="1">
              <a:spcAft>
                <a:spcPts val="0"/>
              </a:spcAft>
              <a:buFont typeface="Arial"/>
              <a:buNone/>
              <a:defRPr/>
            </a:pPr>
            <a:r>
              <a:rPr lang="en-US" sz="2100" b="1" dirty="0" smtClean="0">
                <a:ea typeface="+mn-ea"/>
                <a:cs typeface="+mn-cs"/>
              </a:rPr>
              <a:t>Model 3: Varying Mutation Rate with Replication Timing Correction</a:t>
            </a:r>
            <a:endParaRPr lang="en-US" sz="2100" dirty="0" smtClean="0">
              <a:ea typeface="+mn-ea"/>
              <a:cs typeface="+mn-cs"/>
            </a:endParaRPr>
          </a:p>
          <a:p>
            <a:pPr marL="0" indent="0" eaLnBrk="1" fontAlgn="auto" hangingPunct="1">
              <a:spcAft>
                <a:spcPts val="0"/>
              </a:spcAft>
              <a:buFont typeface="Arial"/>
              <a:buNone/>
              <a:defRPr/>
            </a:pPr>
            <a:endParaRPr lang="en-US" sz="2100" dirty="0" smtClean="0">
              <a:ea typeface="+mn-ea"/>
              <a:cs typeface="+mn-cs"/>
            </a:endParaRPr>
          </a:p>
          <a:p>
            <a:pPr marL="0" indent="0" eaLnBrk="1" fontAlgn="auto" hangingPunct="1">
              <a:spcAft>
                <a:spcPts val="0"/>
              </a:spcAft>
              <a:buFont typeface="Arial"/>
              <a:buNone/>
              <a:defRPr/>
            </a:pPr>
            <a:endParaRPr lang="en-US" sz="2100" dirty="0" smtClean="0">
              <a:ea typeface="+mn-ea"/>
              <a:cs typeface="+mn-cs"/>
            </a:endParaRPr>
          </a:p>
          <a:p>
            <a:pPr eaLnBrk="1" fontAlgn="auto" hangingPunct="1">
              <a:spcAft>
                <a:spcPts val="0"/>
              </a:spcAft>
              <a:buFont typeface="Arial"/>
              <a:buChar char="•"/>
              <a:defRPr/>
            </a:pPr>
            <a:endParaRPr lang="en-US" sz="2100" dirty="0">
              <a:ea typeface="+mn-ea"/>
              <a:cs typeface="+mn-cs"/>
            </a:endParaRPr>
          </a:p>
        </p:txBody>
      </p:sp>
      <p:sp>
        <p:nvSpPr>
          <p:cNvPr id="1925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57F8556-57E2-4549-9244-1C4F47C749E5}" type="slidenum">
              <a:rPr lang="en-US" sz="1200">
                <a:solidFill>
                  <a:srgbClr val="898989"/>
                </a:solidFill>
              </a:rPr>
              <a:pPr eaLnBrk="1" hangingPunct="1"/>
              <a:t>89</a:t>
            </a:fld>
            <a:endParaRPr lang="en-US" sz="1200">
              <a:solidFill>
                <a:srgbClr val="898989"/>
              </a:solidFill>
            </a:endParaRPr>
          </a:p>
        </p:txBody>
      </p:sp>
      <p:cxnSp>
        <p:nvCxnSpPr>
          <p:cNvPr id="11" name="Straight Connector 10"/>
          <p:cNvCxnSpPr/>
          <p:nvPr/>
        </p:nvCxnSpPr>
        <p:spPr>
          <a:xfrm>
            <a:off x="4648200" y="1600200"/>
            <a:ext cx="0" cy="43957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648200" y="5984875"/>
            <a:ext cx="442118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648200" y="1600200"/>
            <a:ext cx="442118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648200" y="2874963"/>
            <a:ext cx="442118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638675" y="4024313"/>
            <a:ext cx="442118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088188" y="5995989"/>
            <a:ext cx="1932954" cy="261610"/>
          </a:xfrm>
          <a:prstGeom prst="rect">
            <a:avLst/>
          </a:prstGeom>
        </p:spPr>
        <p:txBody>
          <a:bodyPr wrap="none">
            <a:spAutoFit/>
          </a:bodyPr>
          <a:lstStyle/>
          <a:p>
            <a:pPr defTabSz="457200" fontAlgn="auto">
              <a:spcBef>
                <a:spcPts val="0"/>
              </a:spcBef>
              <a:spcAft>
                <a:spcPts val="0"/>
              </a:spcAft>
              <a:defRPr/>
            </a:pPr>
            <a:r>
              <a:rPr lang="en-US" sz="1100" dirty="0">
                <a:solidFill>
                  <a:prstClr val="black">
                    <a:lumMod val="50000"/>
                    <a:lumOff val="50000"/>
                  </a:prstClr>
                </a:solidFill>
                <a:latin typeface="Arial" charset="0"/>
              </a:rPr>
              <a:t>[</a:t>
            </a:r>
            <a:r>
              <a:rPr lang="en-US" sz="1100" dirty="0" err="1">
                <a:solidFill>
                  <a:prstClr val="black">
                    <a:lumMod val="50000"/>
                    <a:lumOff val="50000"/>
                  </a:prstClr>
                </a:solidFill>
                <a:latin typeface="Arial" charset="0"/>
              </a:rPr>
              <a:t>Lochovsky</a:t>
            </a:r>
            <a:r>
              <a:rPr lang="en-US" sz="1100" dirty="0">
                <a:solidFill>
                  <a:prstClr val="black">
                    <a:lumMod val="50000"/>
                    <a:lumOff val="50000"/>
                  </a:prstClr>
                </a:solidFill>
                <a:latin typeface="Arial" charset="0"/>
              </a:rPr>
              <a:t> et al. </a:t>
            </a:r>
            <a:r>
              <a:rPr lang="en-US" sz="1100" i="1" dirty="0">
                <a:solidFill>
                  <a:prstClr val="black">
                    <a:lumMod val="50000"/>
                    <a:lumOff val="50000"/>
                  </a:prstClr>
                </a:solidFill>
                <a:latin typeface="Arial" charset="0"/>
              </a:rPr>
              <a:t>NAR</a:t>
            </a:r>
            <a:r>
              <a:rPr lang="en-US" sz="1100" dirty="0">
                <a:solidFill>
                  <a:prstClr val="black">
                    <a:lumMod val="50000"/>
                    <a:lumOff val="50000"/>
                  </a:prstClr>
                </a:solidFill>
                <a:latin typeface="Arial" charset="0"/>
              </a:rPr>
              <a:t> (</a:t>
            </a:r>
            <a:r>
              <a:rPr lang="fr-FR" sz="1100" dirty="0">
                <a:solidFill>
                  <a:prstClr val="black">
                    <a:lumMod val="50000"/>
                    <a:lumOff val="50000"/>
                  </a:prstClr>
                </a:solidFill>
                <a:latin typeface="Arial" charset="0"/>
              </a:rPr>
              <a:t>’</a:t>
            </a:r>
            <a:r>
              <a:rPr lang="en-US" sz="1100" dirty="0">
                <a:solidFill>
                  <a:prstClr val="black">
                    <a:lumMod val="50000"/>
                    <a:lumOff val="50000"/>
                  </a:prstClr>
                </a:solidFill>
                <a:latin typeface="Arial" charset="0"/>
              </a:rPr>
              <a:t>15)]</a:t>
            </a:r>
            <a:endParaRPr lang="en-US" sz="1100" dirty="0">
              <a:solidFill>
                <a:prstClr val="black">
                  <a:lumMod val="50000"/>
                  <a:lumOff val="50000"/>
                </a:prstClr>
              </a:solidFill>
              <a:latin typeface="Calibri"/>
            </a:endParaRPr>
          </a:p>
        </p:txBody>
      </p:sp>
      <p:pic>
        <p:nvPicPr>
          <p:cNvPr id="192523" name="Picture 5" descr="eq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5352" y="2408238"/>
            <a:ext cx="21748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7" descr="eq2.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5351" y="3233758"/>
            <a:ext cx="25209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5" name="Picture 18" descr="eq3.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5351" y="3611568"/>
            <a:ext cx="15875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6" name="Picture 19" descr="eq2.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5350" y="4856163"/>
            <a:ext cx="248443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7" name="Picture 20" descr="eq4.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5360" y="5229225"/>
            <a:ext cx="2073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8" name="Picture 21" descr="eq5.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02176" y="5597545"/>
            <a:ext cx="4356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8955088" y="5996008"/>
            <a:ext cx="188912" cy="725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4" name="Rectangle 23"/>
          <p:cNvSpPr/>
          <p:nvPr/>
        </p:nvSpPr>
        <p:spPr>
          <a:xfrm>
            <a:off x="8945563" y="5053033"/>
            <a:ext cx="114300" cy="554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7" name="Rectangle 26"/>
          <p:cNvSpPr/>
          <p:nvPr/>
        </p:nvSpPr>
        <p:spPr>
          <a:xfrm>
            <a:off x="9080500" y="5070475"/>
            <a:ext cx="63500" cy="15509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cxnSp>
        <p:nvCxnSpPr>
          <p:cNvPr id="14" name="Straight Connector 13"/>
          <p:cNvCxnSpPr/>
          <p:nvPr/>
        </p:nvCxnSpPr>
        <p:spPr>
          <a:xfrm>
            <a:off x="9069388" y="1600200"/>
            <a:ext cx="0" cy="43957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9042401" y="6717990"/>
            <a:ext cx="3640665" cy="369332"/>
          </a:xfrm>
          <a:prstGeom prst="rect">
            <a:avLst/>
          </a:prstGeom>
          <a:solidFill>
            <a:schemeClr val="bg1">
              <a:lumMod val="85000"/>
            </a:schemeClr>
          </a:solid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28056037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098925"/>
            <a:ext cx="39624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a:xfrm>
            <a:off x="609600" y="2057400"/>
            <a:ext cx="2971800" cy="4191000"/>
          </a:xfrm>
          <a:prstGeom prst="rect">
            <a:avLst/>
          </a:prstGeom>
        </p:spPr>
        <p:txBody>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2279650" indent="-223838" defTabSz="908050" eaLnBrk="0" hangingPunct="0">
              <a:buFont typeface="Lucida Grande" charset="0"/>
              <a:buChar char="*"/>
              <a:defRPr sz="2000">
                <a:solidFill>
                  <a:schemeClr val="tx1"/>
                </a:solidFill>
                <a:latin typeface="Arial" charset="0"/>
                <a:ea typeface="ＭＳ Ｐゴシック" charset="0"/>
              </a:defRPr>
            </a:lvl6pPr>
            <a:lvl7pPr marL="2736850" indent="-223838" defTabSz="908050" eaLnBrk="0" hangingPunct="0">
              <a:buFont typeface="Lucida Grande" charset="0"/>
              <a:buChar char="*"/>
              <a:defRPr sz="2000">
                <a:solidFill>
                  <a:schemeClr val="tx1"/>
                </a:solidFill>
                <a:latin typeface="Arial" charset="0"/>
                <a:ea typeface="ＭＳ Ｐゴシック" charset="0"/>
              </a:defRPr>
            </a:lvl7pPr>
            <a:lvl8pPr marL="3194050" indent="-223838" defTabSz="908050" eaLnBrk="0" hangingPunct="0">
              <a:buFont typeface="Lucida Grande" charset="0"/>
              <a:buChar char="*"/>
              <a:defRPr sz="2000">
                <a:solidFill>
                  <a:schemeClr val="tx1"/>
                </a:solidFill>
                <a:latin typeface="Arial" charset="0"/>
                <a:ea typeface="ＭＳ Ｐゴシック" charset="0"/>
              </a:defRPr>
            </a:lvl8pPr>
            <a:lvl9pPr marL="3651250" indent="-223838" defTabSz="908050" eaLnBrk="0" hangingPunct="0">
              <a:buFont typeface="Lucida Grande" charset="0"/>
              <a:buChar char="*"/>
              <a:defRPr sz="2000">
                <a:solidFill>
                  <a:schemeClr val="tx1"/>
                </a:solidFill>
                <a:latin typeface="Arial" charset="0"/>
                <a:ea typeface="ＭＳ Ｐゴシック" charset="0"/>
              </a:defRPr>
            </a:lvl9pPr>
          </a:lstStyle>
          <a:p>
            <a:pPr marL="223838" indent="-223838" defTabSz="908050" eaLnBrk="1" hangingPunct="1">
              <a:spcBef>
                <a:spcPct val="20000"/>
              </a:spcBef>
              <a:buFontTx/>
              <a:buChar char="•"/>
            </a:pPr>
            <a:r>
              <a:rPr lang="en-US" sz="2000"/>
              <a:t>CPU vs Disk &amp; Net</a:t>
            </a:r>
          </a:p>
          <a:p>
            <a:pPr marL="566738" lvl="1" indent="-223838" defTabSz="908050" eaLnBrk="1" hangingPunct="1">
              <a:spcBef>
                <a:spcPct val="20000"/>
              </a:spcBef>
              <a:buFont typeface="Lucida Grande" charset="0"/>
              <a:buChar char="-"/>
            </a:pPr>
            <a:r>
              <a:rPr lang="en-US" sz="1600"/>
              <a:t>As important as the increase in computer speed has been, the ability to store large amounts of information on computers is even more crucial</a:t>
            </a:r>
          </a:p>
          <a:p>
            <a:pPr marL="566738" lvl="1" indent="-223838" defTabSz="908050" eaLnBrk="1" hangingPunct="1">
              <a:spcBef>
                <a:spcPct val="20000"/>
              </a:spcBef>
              <a:buFont typeface="Lucida Grande" charset="0"/>
              <a:buChar char="-"/>
            </a:pPr>
            <a:r>
              <a:rPr lang="en-US" sz="1600"/>
              <a:t>Comparison with </a:t>
            </a:r>
            <a:r>
              <a:rPr lang="en-US" b="1">
                <a:solidFill>
                  <a:srgbClr val="FF0000"/>
                </a:solidFill>
              </a:rPr>
              <a:t>Moore</a:t>
            </a:r>
            <a:r>
              <a:rPr lang="ja-JP" altLang="en-US" b="1">
                <a:solidFill>
                  <a:srgbClr val="FF0000"/>
                </a:solidFill>
              </a:rPr>
              <a:t>’</a:t>
            </a:r>
            <a:r>
              <a:rPr lang="en-US" altLang="ja-JP" b="1">
                <a:solidFill>
                  <a:srgbClr val="FF0000"/>
                </a:solidFill>
              </a:rPr>
              <a:t>s Law</a:t>
            </a:r>
            <a:endParaRPr lang="en-US" altLang="ja-JP" sz="1600" b="1">
              <a:solidFill>
                <a:srgbClr val="FF0000"/>
              </a:solidFill>
            </a:endParaRPr>
          </a:p>
          <a:p>
            <a:pPr marL="223838" indent="-223838" defTabSz="908050" eaLnBrk="1" hangingPunct="1">
              <a:spcBef>
                <a:spcPct val="20000"/>
              </a:spcBef>
              <a:buFontTx/>
              <a:buChar char="•"/>
            </a:pPr>
            <a:endParaRPr lang="en-US" sz="2000"/>
          </a:p>
          <a:p>
            <a:pPr marL="223838" indent="-223838" defTabSz="908050" eaLnBrk="1" hangingPunct="1">
              <a:spcBef>
                <a:spcPct val="20000"/>
              </a:spcBef>
              <a:buFontTx/>
              <a:buChar char="•"/>
            </a:pPr>
            <a:r>
              <a:rPr lang="en-US" sz="2000"/>
              <a:t>A Driving Force in Bioinformatics</a:t>
            </a:r>
          </a:p>
          <a:p>
            <a:pPr marL="223838" indent="-223838" defTabSz="908050" eaLnBrk="1" hangingPunct="1">
              <a:spcBef>
                <a:spcPct val="20000"/>
              </a:spcBef>
            </a:pPr>
            <a:endParaRPr lang="en-US" sz="900"/>
          </a:p>
        </p:txBody>
      </p:sp>
      <p:sp>
        <p:nvSpPr>
          <p:cNvPr id="68611" name="Rectangle 2"/>
          <p:cNvSpPr>
            <a:spLocks noGrp="1" noChangeArrowheads="1"/>
          </p:cNvSpPr>
          <p:nvPr>
            <p:ph type="title"/>
          </p:nvPr>
        </p:nvSpPr>
        <p:spPr>
          <a:xfrm>
            <a:off x="152400" y="152400"/>
            <a:ext cx="8839200" cy="1143000"/>
          </a:xfrm>
        </p:spPr>
        <p:txBody>
          <a:bodyPr/>
          <a:lstStyle/>
          <a:p>
            <a:pPr eaLnBrk="1" hangingPunct="1"/>
            <a:r>
              <a:rPr lang="en-US" sz="2800" b="0">
                <a:solidFill>
                  <a:srgbClr val="FF66FF"/>
                </a:solidFill>
                <a:latin typeface="Calibri" charset="0"/>
                <a:ea typeface="ＭＳ Ｐゴシック" charset="0"/>
                <a:cs typeface="Calibri" charset="0"/>
              </a:rPr>
              <a:t>Large-scale</a:t>
            </a:r>
            <a:r>
              <a:rPr lang="en-US" sz="2800" b="0">
                <a:latin typeface="Calibri" charset="0"/>
                <a:ea typeface="ＭＳ Ｐゴシック" charset="0"/>
                <a:cs typeface="Calibri" charset="0"/>
              </a:rPr>
              <a:t> Information:</a:t>
            </a:r>
            <a:br>
              <a:rPr lang="en-US" sz="2800" b="0">
                <a:latin typeface="Calibri" charset="0"/>
                <a:ea typeface="ＭＳ Ｐゴシック" charset="0"/>
                <a:cs typeface="Calibri" charset="0"/>
              </a:rPr>
            </a:br>
            <a:r>
              <a:rPr lang="en-US" sz="2800" b="0">
                <a:latin typeface="Calibri" charset="0"/>
                <a:ea typeface="ＭＳ Ｐゴシック" charset="0"/>
                <a:cs typeface="Calibri" charset="0"/>
              </a:rPr>
              <a:t>Exponential Scaling of Data Matched by Development of Computer Technology</a:t>
            </a:r>
          </a:p>
        </p:txBody>
      </p:sp>
      <p:pic>
        <p:nvPicPr>
          <p:cNvPr id="686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1600200"/>
            <a:ext cx="366236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91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685800" y="-131763"/>
            <a:ext cx="7772400" cy="1143001"/>
          </a:xfrm>
        </p:spPr>
        <p:txBody>
          <a:bodyPr/>
          <a:lstStyle/>
          <a:p>
            <a:pPr eaLnBrk="1" hangingPunct="1"/>
            <a:r>
              <a:rPr lang="en-US">
                <a:latin typeface="Arial" charset="0"/>
                <a:cs typeface="ＭＳ Ｐゴシック" charset="0"/>
              </a:rPr>
              <a:t>LARVA Model Comparison</a:t>
            </a:r>
          </a:p>
        </p:txBody>
      </p:sp>
      <p:sp>
        <p:nvSpPr>
          <p:cNvPr id="194562" name="Content Placeholder 2"/>
          <p:cNvSpPr>
            <a:spLocks noGrp="1"/>
          </p:cNvSpPr>
          <p:nvPr>
            <p:ph idx="1"/>
          </p:nvPr>
        </p:nvSpPr>
        <p:spPr>
          <a:xfrm>
            <a:off x="457200" y="806450"/>
            <a:ext cx="8229600" cy="1779588"/>
          </a:xfrm>
        </p:spPr>
        <p:txBody>
          <a:bodyPr/>
          <a:lstStyle/>
          <a:p>
            <a:pPr eaLnBrk="1" hangingPunct="1"/>
            <a:r>
              <a:rPr lang="en-US" sz="2000">
                <a:latin typeface="Arial" charset="0"/>
                <a:cs typeface="ＭＳ Ｐゴシック" charset="0"/>
              </a:rPr>
              <a:t>Comparison of mutation count frequency implied by the binomial model (model 1) and the beta-binomial model (model 2) relative to the empirical distribution</a:t>
            </a:r>
          </a:p>
          <a:p>
            <a:pPr eaLnBrk="1" hangingPunct="1"/>
            <a:r>
              <a:rPr lang="en-US" sz="2000">
                <a:latin typeface="Arial" charset="0"/>
                <a:cs typeface="ＭＳ Ｐゴシック" charset="0"/>
              </a:rPr>
              <a:t>The beta-binomial distribution is significantly better, especially for accurately modeling the over-dispersion of the empirical distribution</a:t>
            </a:r>
          </a:p>
        </p:txBody>
      </p:sp>
      <p:pic>
        <p:nvPicPr>
          <p:cNvPr id="194563" name="Picture 5"/>
          <p:cNvPicPr>
            <a:picLocks noChangeAspect="1"/>
          </p:cNvPicPr>
          <p:nvPr/>
        </p:nvPicPr>
        <p:blipFill>
          <a:blip r:embed="rId3">
            <a:extLst>
              <a:ext uri="{28A0092B-C50C-407E-A947-70E740481C1C}">
                <a14:useLocalDpi xmlns:a14="http://schemas.microsoft.com/office/drawing/2010/main" val="0"/>
              </a:ext>
            </a:extLst>
          </a:blip>
          <a:srcRect r="51688"/>
          <a:stretch>
            <a:fillRect/>
          </a:stretch>
        </p:blipFill>
        <p:spPr bwMode="auto">
          <a:xfrm>
            <a:off x="1370013" y="2416195"/>
            <a:ext cx="5821362"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51" y="6521450"/>
            <a:ext cx="1932954" cy="261610"/>
          </a:xfrm>
          <a:prstGeom prst="rect">
            <a:avLst/>
          </a:prstGeom>
        </p:spPr>
        <p:txBody>
          <a:bodyPr wrap="none">
            <a:spAutoFit/>
          </a:bodyPr>
          <a:lstStyle/>
          <a:p>
            <a:pPr defTabSz="457200" fontAlgn="auto">
              <a:spcBef>
                <a:spcPts val="0"/>
              </a:spcBef>
              <a:spcAft>
                <a:spcPts val="0"/>
              </a:spcAft>
              <a:defRPr/>
            </a:pPr>
            <a:r>
              <a:rPr lang="en-US" sz="1100" dirty="0">
                <a:solidFill>
                  <a:prstClr val="black">
                    <a:lumMod val="50000"/>
                    <a:lumOff val="50000"/>
                  </a:prstClr>
                </a:solidFill>
                <a:latin typeface="Arial" charset="0"/>
                <a:ea typeface="+mn-ea"/>
                <a:cs typeface="+mn-cs"/>
              </a:rPr>
              <a:t>[</a:t>
            </a:r>
            <a:r>
              <a:rPr lang="en-US" sz="1100" dirty="0" err="1">
                <a:solidFill>
                  <a:prstClr val="black">
                    <a:lumMod val="50000"/>
                    <a:lumOff val="50000"/>
                  </a:prstClr>
                </a:solidFill>
                <a:latin typeface="Arial" charset="0"/>
                <a:ea typeface="+mn-ea"/>
                <a:cs typeface="+mn-cs"/>
              </a:rPr>
              <a:t>Lochovsky</a:t>
            </a:r>
            <a:r>
              <a:rPr lang="en-US" sz="1100" dirty="0">
                <a:solidFill>
                  <a:prstClr val="black">
                    <a:lumMod val="50000"/>
                    <a:lumOff val="50000"/>
                  </a:prstClr>
                </a:solidFill>
                <a:latin typeface="Arial" charset="0"/>
                <a:ea typeface="+mn-ea"/>
                <a:cs typeface="+mn-cs"/>
              </a:rPr>
              <a:t> et al. </a:t>
            </a:r>
            <a:r>
              <a:rPr lang="en-US" sz="1100" i="1" dirty="0">
                <a:solidFill>
                  <a:prstClr val="black">
                    <a:lumMod val="50000"/>
                    <a:lumOff val="50000"/>
                  </a:prstClr>
                </a:solidFill>
                <a:latin typeface="Arial" charset="0"/>
                <a:ea typeface="+mn-ea"/>
                <a:cs typeface="+mn-cs"/>
              </a:rPr>
              <a:t>NAR</a:t>
            </a:r>
            <a:r>
              <a:rPr lang="en-US" sz="1100" dirty="0">
                <a:solidFill>
                  <a:prstClr val="black">
                    <a:lumMod val="50000"/>
                    <a:lumOff val="50000"/>
                  </a:prstClr>
                </a:solidFill>
                <a:latin typeface="Arial" charset="0"/>
                <a:ea typeface="+mn-ea"/>
                <a:cs typeface="+mn-cs"/>
              </a:rPr>
              <a:t> (</a:t>
            </a:r>
            <a:r>
              <a:rPr lang="fr-FR" sz="1100" dirty="0">
                <a:solidFill>
                  <a:prstClr val="black">
                    <a:lumMod val="50000"/>
                    <a:lumOff val="50000"/>
                  </a:prstClr>
                </a:solidFill>
                <a:latin typeface="Arial" charset="0"/>
                <a:ea typeface="+mn-ea"/>
                <a:cs typeface="+mn-cs"/>
              </a:rPr>
              <a:t>’</a:t>
            </a:r>
            <a:r>
              <a:rPr lang="en-US" sz="1100" dirty="0">
                <a:solidFill>
                  <a:prstClr val="black">
                    <a:lumMod val="50000"/>
                    <a:lumOff val="50000"/>
                  </a:prstClr>
                </a:solidFill>
                <a:latin typeface="Arial" charset="0"/>
                <a:ea typeface="+mn-ea"/>
                <a:cs typeface="+mn-cs"/>
              </a:rPr>
              <a:t>15)]</a:t>
            </a:r>
            <a:endParaRPr lang="en-US" sz="1100" dirty="0">
              <a:solidFill>
                <a:prstClr val="black">
                  <a:lumMod val="50000"/>
                  <a:lumOff val="50000"/>
                </a:prstClr>
              </a:solidFill>
              <a:latin typeface="Calibri"/>
              <a:ea typeface="+mn-ea"/>
              <a:cs typeface="+mn-cs"/>
            </a:endParaRPr>
          </a:p>
        </p:txBody>
      </p:sp>
      <p:sp>
        <p:nvSpPr>
          <p:cNvPr id="2" name="Rectangle 1"/>
          <p:cNvSpPr/>
          <p:nvPr/>
        </p:nvSpPr>
        <p:spPr>
          <a:xfrm>
            <a:off x="1698627" y="2768600"/>
            <a:ext cx="420688" cy="255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8" name="Rectangle 7"/>
          <p:cNvSpPr/>
          <p:nvPr/>
        </p:nvSpPr>
        <p:spPr>
          <a:xfrm>
            <a:off x="7164389" y="2757508"/>
            <a:ext cx="420687" cy="255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3" descr="model_3_figure.pdf"/>
          <p:cNvPicPr>
            <a:picLocks noChangeAspect="1"/>
          </p:cNvPicPr>
          <p:nvPr/>
        </p:nvPicPr>
        <p:blipFill>
          <a:blip r:embed="rId3">
            <a:extLst>
              <a:ext uri="{28A0092B-C50C-407E-A947-70E740481C1C}">
                <a14:useLocalDpi xmlns:a14="http://schemas.microsoft.com/office/drawing/2010/main" val="0"/>
              </a:ext>
            </a:extLst>
          </a:blip>
          <a:srcRect r="50160"/>
          <a:stretch>
            <a:fillRect/>
          </a:stretch>
        </p:blipFill>
        <p:spPr bwMode="auto">
          <a:xfrm>
            <a:off x="-293103" y="2528255"/>
            <a:ext cx="5790813" cy="444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0" name="Title 1"/>
          <p:cNvSpPr>
            <a:spLocks noGrp="1"/>
          </p:cNvSpPr>
          <p:nvPr>
            <p:ph type="title"/>
          </p:nvPr>
        </p:nvSpPr>
        <p:spPr>
          <a:xfrm>
            <a:off x="228600" y="933490"/>
            <a:ext cx="4254500" cy="858837"/>
          </a:xfrm>
        </p:spPr>
        <p:txBody>
          <a:bodyPr/>
          <a:lstStyle/>
          <a:p>
            <a:pPr eaLnBrk="1" hangingPunct="1"/>
            <a:r>
              <a:rPr lang="en-US" sz="2800" dirty="0">
                <a:latin typeface="Arial" charset="0"/>
              </a:rPr>
              <a:t>Adding DNA replication timing correction further improves the beta-binomial model</a:t>
            </a:r>
            <a:endParaRPr lang="en-US" sz="2800" dirty="0">
              <a:latin typeface="Arial" charset="0"/>
              <a:cs typeface="ＭＳ Ｐゴシック" charset="0"/>
            </a:endParaRPr>
          </a:p>
        </p:txBody>
      </p:sp>
      <p:sp>
        <p:nvSpPr>
          <p:cNvPr id="7" name="Rectangle 6"/>
          <p:cNvSpPr/>
          <p:nvPr/>
        </p:nvSpPr>
        <p:spPr>
          <a:xfrm>
            <a:off x="7136067" y="3148775"/>
            <a:ext cx="1932954" cy="261610"/>
          </a:xfrm>
          <a:prstGeom prst="rect">
            <a:avLst/>
          </a:prstGeom>
        </p:spPr>
        <p:txBody>
          <a:bodyPr wrap="none">
            <a:spAutoFit/>
          </a:bodyPr>
          <a:lstStyle/>
          <a:p>
            <a:pPr defTabSz="457200" fontAlgn="auto">
              <a:spcBef>
                <a:spcPts val="0"/>
              </a:spcBef>
              <a:spcAft>
                <a:spcPts val="0"/>
              </a:spcAft>
              <a:defRPr/>
            </a:pPr>
            <a:r>
              <a:rPr lang="en-US" sz="1100" dirty="0">
                <a:solidFill>
                  <a:prstClr val="black">
                    <a:lumMod val="50000"/>
                    <a:lumOff val="50000"/>
                  </a:prstClr>
                </a:solidFill>
                <a:latin typeface="Arial" charset="0"/>
                <a:ea typeface="+mn-ea"/>
                <a:cs typeface="+mn-cs"/>
              </a:rPr>
              <a:t>[</a:t>
            </a:r>
            <a:r>
              <a:rPr lang="en-US" sz="1100" dirty="0" err="1">
                <a:solidFill>
                  <a:prstClr val="black">
                    <a:lumMod val="50000"/>
                    <a:lumOff val="50000"/>
                  </a:prstClr>
                </a:solidFill>
                <a:latin typeface="Arial" charset="0"/>
                <a:ea typeface="+mn-ea"/>
                <a:cs typeface="+mn-cs"/>
              </a:rPr>
              <a:t>Lochovsky</a:t>
            </a:r>
            <a:r>
              <a:rPr lang="en-US" sz="1100" dirty="0">
                <a:solidFill>
                  <a:prstClr val="black">
                    <a:lumMod val="50000"/>
                    <a:lumOff val="50000"/>
                  </a:prstClr>
                </a:solidFill>
                <a:latin typeface="Arial" charset="0"/>
                <a:ea typeface="+mn-ea"/>
                <a:cs typeface="+mn-cs"/>
              </a:rPr>
              <a:t> et al. </a:t>
            </a:r>
            <a:r>
              <a:rPr lang="en-US" sz="1100" i="1" dirty="0">
                <a:solidFill>
                  <a:prstClr val="black">
                    <a:lumMod val="50000"/>
                    <a:lumOff val="50000"/>
                  </a:prstClr>
                </a:solidFill>
                <a:latin typeface="Arial" charset="0"/>
                <a:ea typeface="+mn-ea"/>
                <a:cs typeface="+mn-cs"/>
              </a:rPr>
              <a:t>NAR</a:t>
            </a:r>
            <a:r>
              <a:rPr lang="en-US" sz="1100" dirty="0">
                <a:solidFill>
                  <a:prstClr val="black">
                    <a:lumMod val="50000"/>
                    <a:lumOff val="50000"/>
                  </a:prstClr>
                </a:solidFill>
                <a:latin typeface="Arial" charset="0"/>
                <a:ea typeface="+mn-ea"/>
                <a:cs typeface="+mn-cs"/>
              </a:rPr>
              <a:t> (</a:t>
            </a:r>
            <a:r>
              <a:rPr lang="fr-FR" sz="1100" dirty="0">
                <a:solidFill>
                  <a:prstClr val="black">
                    <a:lumMod val="50000"/>
                    <a:lumOff val="50000"/>
                  </a:prstClr>
                </a:solidFill>
                <a:latin typeface="Arial" charset="0"/>
                <a:ea typeface="+mn-ea"/>
                <a:cs typeface="+mn-cs"/>
              </a:rPr>
              <a:t>’</a:t>
            </a:r>
            <a:r>
              <a:rPr lang="en-US" sz="1100" dirty="0">
                <a:solidFill>
                  <a:prstClr val="black">
                    <a:lumMod val="50000"/>
                    <a:lumOff val="50000"/>
                  </a:prstClr>
                </a:solidFill>
                <a:latin typeface="Arial" charset="0"/>
                <a:ea typeface="+mn-ea"/>
                <a:cs typeface="+mn-cs"/>
              </a:rPr>
              <a:t>15)]</a:t>
            </a:r>
            <a:endParaRPr lang="en-US" sz="1100" dirty="0">
              <a:solidFill>
                <a:prstClr val="black">
                  <a:lumMod val="50000"/>
                  <a:lumOff val="50000"/>
                </a:prstClr>
              </a:solidFill>
              <a:latin typeface="Calibri"/>
              <a:ea typeface="+mn-ea"/>
              <a:cs typeface="+mn-cs"/>
            </a:endParaRPr>
          </a:p>
        </p:txBody>
      </p:sp>
      <p:sp>
        <p:nvSpPr>
          <p:cNvPr id="5" name="TextBox 4"/>
          <p:cNvSpPr txBox="1"/>
          <p:nvPr/>
        </p:nvSpPr>
        <p:spPr>
          <a:xfrm>
            <a:off x="3837893" y="4331959"/>
            <a:ext cx="4302125" cy="1016000"/>
          </a:xfrm>
          <a:prstGeom prst="rect">
            <a:avLst/>
          </a:prstGeom>
          <a:noFill/>
        </p:spPr>
        <p:txBody>
          <a:bodyPr>
            <a:spAutoFit/>
          </a:bodyPr>
          <a:lstStyle/>
          <a:p>
            <a:pPr defTabSz="457200" fontAlgn="auto">
              <a:spcBef>
                <a:spcPts val="0"/>
              </a:spcBef>
              <a:spcAft>
                <a:spcPts val="0"/>
              </a:spcAft>
              <a:defRPr/>
            </a:pPr>
            <a:r>
              <a:rPr lang="en-US" sz="2000" b="1" dirty="0">
                <a:solidFill>
                  <a:srgbClr val="80030C"/>
                </a:solidFill>
                <a:latin typeface="Calibri"/>
                <a:ea typeface="+mn-ea"/>
                <a:cs typeface="+mn-cs"/>
              </a:rPr>
              <a:t>Bottom 10% of rep. timing bins requires large correction</a:t>
            </a:r>
          </a:p>
          <a:p>
            <a:pPr defTabSz="457200" fontAlgn="auto">
              <a:spcBef>
                <a:spcPts val="0"/>
              </a:spcBef>
              <a:spcAft>
                <a:spcPts val="0"/>
              </a:spcAft>
              <a:defRPr/>
            </a:pPr>
            <a:endParaRPr lang="en-US" sz="2000" b="1" dirty="0">
              <a:solidFill>
                <a:srgbClr val="80030C"/>
              </a:solidFill>
              <a:latin typeface="Calibri"/>
              <a:ea typeface="+mn-ea"/>
              <a:cs typeface="+mn-cs"/>
            </a:endParaRPr>
          </a:p>
        </p:txBody>
      </p:sp>
      <p:sp>
        <p:nvSpPr>
          <p:cNvPr id="6" name="Rectangle 5"/>
          <p:cNvSpPr/>
          <p:nvPr/>
        </p:nvSpPr>
        <p:spPr>
          <a:xfrm>
            <a:off x="3837883" y="5354183"/>
            <a:ext cx="4572000" cy="708025"/>
          </a:xfrm>
          <a:prstGeom prst="rect">
            <a:avLst/>
          </a:prstGeom>
          <a:noFill/>
        </p:spPr>
        <p:txBody>
          <a:bodyPr>
            <a:spAutoFit/>
          </a:bodyPr>
          <a:lstStyle/>
          <a:p>
            <a:pPr defTabSz="457200" fontAlgn="auto">
              <a:spcBef>
                <a:spcPts val="0"/>
              </a:spcBef>
              <a:spcAft>
                <a:spcPts val="0"/>
              </a:spcAft>
              <a:defRPr/>
            </a:pPr>
            <a:r>
              <a:rPr lang="en-US" sz="2000" b="1" dirty="0">
                <a:solidFill>
                  <a:srgbClr val="E52BBF"/>
                </a:solidFill>
                <a:latin typeface="Calibri"/>
                <a:ea typeface="+mn-ea"/>
                <a:cs typeface="+mn-cs"/>
              </a:rPr>
              <a:t>Top 10% of rep. timing bins </a:t>
            </a:r>
            <a:br>
              <a:rPr lang="en-US" sz="2000" b="1" dirty="0">
                <a:solidFill>
                  <a:srgbClr val="E52BBF"/>
                </a:solidFill>
                <a:latin typeface="Calibri"/>
                <a:ea typeface="+mn-ea"/>
                <a:cs typeface="+mn-cs"/>
              </a:rPr>
            </a:br>
            <a:r>
              <a:rPr lang="en-US" sz="2000" b="1" dirty="0">
                <a:solidFill>
                  <a:srgbClr val="E52BBF"/>
                </a:solidFill>
                <a:latin typeface="Calibri"/>
                <a:ea typeface="+mn-ea"/>
                <a:cs typeface="+mn-cs"/>
              </a:rPr>
              <a:t>requires little correction</a:t>
            </a:r>
          </a:p>
        </p:txBody>
      </p:sp>
      <p:pic>
        <p:nvPicPr>
          <p:cNvPr id="9" name="Picture 8" descr="Fig.S4 correlated genomic features.pdf"/>
          <p:cNvPicPr>
            <a:picLocks noChangeAspect="1"/>
          </p:cNvPicPr>
          <p:nvPr/>
        </p:nvPicPr>
        <p:blipFill rotWithShape="1">
          <a:blip r:embed="rId4">
            <a:extLst>
              <a:ext uri="{28A0092B-C50C-407E-A947-70E740481C1C}">
                <a14:useLocalDpi xmlns:a14="http://schemas.microsoft.com/office/drawing/2010/main" val="0"/>
              </a:ext>
            </a:extLst>
          </a:blip>
          <a:srcRect t="51000" r="49417" b="1617"/>
          <a:stretch/>
        </p:blipFill>
        <p:spPr>
          <a:xfrm>
            <a:off x="4646490" y="-52711"/>
            <a:ext cx="4518116" cy="3174175"/>
          </a:xfrm>
          <a:prstGeom prst="rect">
            <a:avLst/>
          </a:prstGeom>
        </p:spPr>
      </p:pic>
      <p:sp>
        <p:nvSpPr>
          <p:cNvPr id="3" name="Rectangle 2"/>
          <p:cNvSpPr/>
          <p:nvPr/>
        </p:nvSpPr>
        <p:spPr>
          <a:xfrm>
            <a:off x="1993689" y="2990850"/>
            <a:ext cx="3359229" cy="141513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p:cNvSpPr>
            <a:spLocks noGrp="1"/>
          </p:cNvSpPr>
          <p:nvPr>
            <p:ph type="title"/>
          </p:nvPr>
        </p:nvSpPr>
        <p:spPr>
          <a:xfrm>
            <a:off x="457200" y="46038"/>
            <a:ext cx="8229600" cy="850900"/>
          </a:xfrm>
        </p:spPr>
        <p:txBody>
          <a:bodyPr/>
          <a:lstStyle/>
          <a:p>
            <a:r>
              <a:rPr lang="en-US">
                <a:latin typeface="Arial" charset="0"/>
                <a:ea typeface="ＭＳ Ｐゴシック" charset="0"/>
                <a:cs typeface="ＭＳ Ｐゴシック" charset="0"/>
              </a:rPr>
              <a:t>LARVA Implementation</a:t>
            </a:r>
          </a:p>
        </p:txBody>
      </p:sp>
      <p:sp>
        <p:nvSpPr>
          <p:cNvPr id="3" name="Content Placeholder 2"/>
          <p:cNvSpPr>
            <a:spLocks noGrp="1"/>
          </p:cNvSpPr>
          <p:nvPr>
            <p:ph idx="1"/>
          </p:nvPr>
        </p:nvSpPr>
        <p:spPr>
          <a:xfrm>
            <a:off x="457200" y="850904"/>
            <a:ext cx="8229600" cy="2200275"/>
          </a:xfrm>
        </p:spPr>
        <p:txBody>
          <a:bodyPr>
            <a:normAutofit fontScale="70000" lnSpcReduction="20000"/>
          </a:bodyPr>
          <a:lstStyle/>
          <a:p>
            <a:pPr>
              <a:defRPr/>
            </a:pPr>
            <a:r>
              <a:rPr lang="en-US" dirty="0"/>
              <a:t>http://</a:t>
            </a:r>
            <a:r>
              <a:rPr lang="en-US" dirty="0" err="1"/>
              <a:t>larva.gersteinlab.org</a:t>
            </a:r>
            <a:r>
              <a:rPr lang="en-US" dirty="0"/>
              <a:t>/</a:t>
            </a:r>
          </a:p>
          <a:p>
            <a:pPr>
              <a:defRPr/>
            </a:pPr>
            <a:r>
              <a:rPr lang="en-US" dirty="0" smtClean="0"/>
              <a:t>Freely downloadable C++ program</a:t>
            </a:r>
          </a:p>
          <a:p>
            <a:pPr lvl="1">
              <a:defRPr/>
            </a:pPr>
            <a:r>
              <a:rPr lang="en-US" dirty="0" smtClean="0"/>
              <a:t>Verified compilation and correct execution on Linux</a:t>
            </a:r>
          </a:p>
          <a:p>
            <a:pPr>
              <a:defRPr/>
            </a:pPr>
            <a:r>
              <a:rPr lang="en-US" dirty="0" smtClean="0"/>
              <a:t>A </a:t>
            </a:r>
            <a:r>
              <a:rPr lang="en-US" dirty="0" err="1" smtClean="0"/>
              <a:t>Docker</a:t>
            </a:r>
            <a:r>
              <a:rPr lang="en-US" dirty="0" smtClean="0"/>
              <a:t> image is also available to download</a:t>
            </a:r>
          </a:p>
          <a:p>
            <a:pPr lvl="1">
              <a:defRPr/>
            </a:pPr>
            <a:r>
              <a:rPr lang="en-US" dirty="0" smtClean="0"/>
              <a:t>Runs on any operating system supported by </a:t>
            </a:r>
            <a:r>
              <a:rPr lang="en-US" dirty="0" err="1" smtClean="0"/>
              <a:t>Docker</a:t>
            </a:r>
            <a:endParaRPr lang="en-US" dirty="0" smtClean="0"/>
          </a:p>
          <a:p>
            <a:pPr>
              <a:defRPr/>
            </a:pPr>
            <a:r>
              <a:rPr lang="en-US" dirty="0" smtClean="0"/>
              <a:t>Running time on transcription factor binding sites (a worst case input size) is ~80 min</a:t>
            </a:r>
          </a:p>
          <a:p>
            <a:pPr lvl="1">
              <a:defRPr/>
            </a:pPr>
            <a:r>
              <a:rPr lang="en-US" dirty="0" smtClean="0"/>
              <a:t>Running time scales linearly with the number of annotations in the input</a:t>
            </a:r>
            <a:endParaRPr lang="en-US" dirty="0"/>
          </a:p>
        </p:txBody>
      </p:sp>
      <p:pic>
        <p:nvPicPr>
          <p:cNvPr id="209924" name="Picture 4" descr="LARVA_website_screenshot.pdf"/>
          <p:cNvPicPr>
            <a:picLocks noChangeAspect="1"/>
          </p:cNvPicPr>
          <p:nvPr/>
        </p:nvPicPr>
        <p:blipFill>
          <a:blip r:embed="rId2">
            <a:extLst>
              <a:ext uri="{28A0092B-C50C-407E-A947-70E740481C1C}">
                <a14:useLocalDpi xmlns:a14="http://schemas.microsoft.com/office/drawing/2010/main" val="0"/>
              </a:ext>
            </a:extLst>
          </a:blip>
          <a:srcRect t="-824" b="42606"/>
          <a:stretch>
            <a:fillRect/>
          </a:stretch>
        </p:blipFill>
        <p:spPr bwMode="auto">
          <a:xfrm>
            <a:off x="790576" y="2833688"/>
            <a:ext cx="77597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5"/>
          <p:cNvSpPr>
            <a:spLocks noGrp="1"/>
          </p:cNvSpPr>
          <p:nvPr>
            <p:ph type="title"/>
          </p:nvPr>
        </p:nvSpPr>
        <p:spPr>
          <a:xfrm>
            <a:off x="457200" y="123826"/>
            <a:ext cx="8229600" cy="766763"/>
          </a:xfrm>
        </p:spPr>
        <p:txBody>
          <a:bodyPr/>
          <a:lstStyle/>
          <a:p>
            <a:pPr eaLnBrk="1" hangingPunct="1"/>
            <a:r>
              <a:rPr lang="en-US">
                <a:latin typeface="Arial" charset="0"/>
              </a:rPr>
              <a:t>LARVA Results</a:t>
            </a:r>
          </a:p>
        </p:txBody>
      </p:sp>
      <p:sp>
        <p:nvSpPr>
          <p:cNvPr id="19865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7AC2C08-21EF-D74E-A5E4-AE2A73119956}" type="slidenum">
              <a:rPr lang="en-US" sz="1200">
                <a:solidFill>
                  <a:srgbClr val="898989"/>
                </a:solidFill>
              </a:rPr>
              <a:pPr eaLnBrk="1" hangingPunct="1"/>
              <a:t>93</a:t>
            </a:fld>
            <a:endParaRPr lang="en-US" sz="1200">
              <a:solidFill>
                <a:srgbClr val="898989"/>
              </a:solidFill>
            </a:endParaRPr>
          </a:p>
        </p:txBody>
      </p:sp>
      <p:pic>
        <p:nvPicPr>
          <p:cNvPr id="198659" name="Picture 7" descr="Fig. 6.pdf"/>
          <p:cNvPicPr>
            <a:picLocks noChangeAspect="1"/>
          </p:cNvPicPr>
          <p:nvPr/>
        </p:nvPicPr>
        <p:blipFill>
          <a:blip r:embed="rId2">
            <a:extLst>
              <a:ext uri="{28A0092B-C50C-407E-A947-70E740481C1C}">
                <a14:useLocalDpi xmlns:a14="http://schemas.microsoft.com/office/drawing/2010/main" val="0"/>
              </a:ext>
            </a:extLst>
          </a:blip>
          <a:srcRect t="41068"/>
          <a:stretch>
            <a:fillRect/>
          </a:stretch>
        </p:blipFill>
        <p:spPr bwMode="auto">
          <a:xfrm>
            <a:off x="101600" y="1573213"/>
            <a:ext cx="505142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9700" y="1744663"/>
            <a:ext cx="457200" cy="328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pic>
        <p:nvPicPr>
          <p:cNvPr id="198661" name="Picture 10" descr="model_3_figure.pdf"/>
          <p:cNvPicPr>
            <a:picLocks noChangeAspect="1"/>
          </p:cNvPicPr>
          <p:nvPr/>
        </p:nvPicPr>
        <p:blipFill>
          <a:blip r:embed="rId3">
            <a:extLst>
              <a:ext uri="{28A0092B-C50C-407E-A947-70E740481C1C}">
                <a14:useLocalDpi xmlns:a14="http://schemas.microsoft.com/office/drawing/2010/main" val="0"/>
              </a:ext>
            </a:extLst>
          </a:blip>
          <a:srcRect l="49397"/>
          <a:stretch>
            <a:fillRect/>
          </a:stretch>
        </p:blipFill>
        <p:spPr bwMode="auto">
          <a:xfrm>
            <a:off x="4868863" y="863620"/>
            <a:ext cx="4183062"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Content Placeholder 4" descr="Fig. 7.pdf"/>
          <p:cNvPicPr>
            <a:picLocks noGrp="1" noChangeAspect="1"/>
          </p:cNvPicPr>
          <p:nvPr>
            <p:ph idx="1"/>
          </p:nvPr>
        </p:nvPicPr>
        <p:blipFill>
          <a:blip r:embed="rId4">
            <a:extLst>
              <a:ext uri="{28A0092B-C50C-407E-A947-70E740481C1C}">
                <a14:useLocalDpi xmlns:a14="http://schemas.microsoft.com/office/drawing/2010/main" val="0"/>
              </a:ext>
            </a:extLst>
          </a:blip>
          <a:srcRect l="-14175" r="-14175"/>
          <a:stretch>
            <a:fillRect/>
          </a:stretch>
        </p:blipFill>
        <p:spPr>
          <a:xfrm>
            <a:off x="4348173" y="3800475"/>
            <a:ext cx="5291137" cy="2909888"/>
          </a:xfrm>
        </p:spPr>
      </p:pic>
      <p:sp>
        <p:nvSpPr>
          <p:cNvPr id="3" name="Rectangle 2"/>
          <p:cNvSpPr/>
          <p:nvPr/>
        </p:nvSpPr>
        <p:spPr>
          <a:xfrm>
            <a:off x="4773623" y="1062058"/>
            <a:ext cx="377825" cy="2809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4" name="Rectangle 3"/>
          <p:cNvSpPr/>
          <p:nvPr/>
        </p:nvSpPr>
        <p:spPr>
          <a:xfrm>
            <a:off x="4856173" y="3835400"/>
            <a:ext cx="282575" cy="206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7" name="Rectangle 6"/>
          <p:cNvSpPr/>
          <p:nvPr/>
        </p:nvSpPr>
        <p:spPr>
          <a:xfrm>
            <a:off x="4859348" y="5272088"/>
            <a:ext cx="282575" cy="209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13" name="Rectangle 12"/>
          <p:cNvSpPr/>
          <p:nvPr/>
        </p:nvSpPr>
        <p:spPr>
          <a:xfrm>
            <a:off x="-6351" y="6521450"/>
            <a:ext cx="1932954" cy="261610"/>
          </a:xfrm>
          <a:prstGeom prst="rect">
            <a:avLst/>
          </a:prstGeom>
        </p:spPr>
        <p:txBody>
          <a:bodyPr wrap="none">
            <a:spAutoFit/>
          </a:bodyPr>
          <a:lstStyle/>
          <a:p>
            <a:pPr defTabSz="457200" fontAlgn="auto">
              <a:spcBef>
                <a:spcPts val="0"/>
              </a:spcBef>
              <a:spcAft>
                <a:spcPts val="0"/>
              </a:spcAft>
              <a:defRPr/>
            </a:pPr>
            <a:r>
              <a:rPr lang="en-US" sz="1100" dirty="0">
                <a:solidFill>
                  <a:prstClr val="black">
                    <a:lumMod val="50000"/>
                    <a:lumOff val="50000"/>
                  </a:prstClr>
                </a:solidFill>
                <a:latin typeface="Arial" charset="0"/>
              </a:rPr>
              <a:t>[</a:t>
            </a:r>
            <a:r>
              <a:rPr lang="en-US" sz="1100" dirty="0" err="1">
                <a:solidFill>
                  <a:prstClr val="black">
                    <a:lumMod val="50000"/>
                    <a:lumOff val="50000"/>
                  </a:prstClr>
                </a:solidFill>
                <a:latin typeface="Arial" charset="0"/>
              </a:rPr>
              <a:t>Lochovsky</a:t>
            </a:r>
            <a:r>
              <a:rPr lang="en-US" sz="1100" dirty="0">
                <a:solidFill>
                  <a:prstClr val="black">
                    <a:lumMod val="50000"/>
                    <a:lumOff val="50000"/>
                  </a:prstClr>
                </a:solidFill>
                <a:latin typeface="Arial" charset="0"/>
              </a:rPr>
              <a:t> et al. </a:t>
            </a:r>
            <a:r>
              <a:rPr lang="en-US" sz="1100" i="1" dirty="0">
                <a:solidFill>
                  <a:prstClr val="black">
                    <a:lumMod val="50000"/>
                    <a:lumOff val="50000"/>
                  </a:prstClr>
                </a:solidFill>
                <a:latin typeface="Arial" charset="0"/>
              </a:rPr>
              <a:t>NAR</a:t>
            </a:r>
            <a:r>
              <a:rPr lang="en-US" sz="1100" dirty="0">
                <a:solidFill>
                  <a:prstClr val="black">
                    <a:lumMod val="50000"/>
                    <a:lumOff val="50000"/>
                  </a:prstClr>
                </a:solidFill>
                <a:latin typeface="Arial" charset="0"/>
              </a:rPr>
              <a:t> (</a:t>
            </a:r>
            <a:r>
              <a:rPr lang="fr-FR" sz="1100" dirty="0">
                <a:solidFill>
                  <a:prstClr val="black">
                    <a:lumMod val="50000"/>
                    <a:lumOff val="50000"/>
                  </a:prstClr>
                </a:solidFill>
                <a:latin typeface="Arial" charset="0"/>
              </a:rPr>
              <a:t>’</a:t>
            </a:r>
            <a:r>
              <a:rPr lang="en-US" sz="1100" dirty="0">
                <a:solidFill>
                  <a:prstClr val="black">
                    <a:lumMod val="50000"/>
                    <a:lumOff val="50000"/>
                  </a:prstClr>
                </a:solidFill>
                <a:latin typeface="Arial" charset="0"/>
              </a:rPr>
              <a:t>15)]</a:t>
            </a:r>
            <a:endParaRPr lang="en-US" sz="1100" dirty="0">
              <a:solidFill>
                <a:prstClr val="black">
                  <a:lumMod val="50000"/>
                  <a:lumOff val="50000"/>
                </a:prstClr>
              </a:solidFill>
              <a:latin typeface="Calibri"/>
            </a:endParaRPr>
          </a:p>
        </p:txBody>
      </p:sp>
      <p:sp>
        <p:nvSpPr>
          <p:cNvPr id="14" name="TextBox 13"/>
          <p:cNvSpPr txBox="1"/>
          <p:nvPr/>
        </p:nvSpPr>
        <p:spPr>
          <a:xfrm>
            <a:off x="815976" y="5588000"/>
            <a:ext cx="4097338" cy="584200"/>
          </a:xfrm>
          <a:prstGeom prst="rect">
            <a:avLst/>
          </a:prstGeom>
          <a:noFill/>
        </p:spPr>
        <p:txBody>
          <a:bodyPr>
            <a:spAutoFit/>
          </a:bodyPr>
          <a:lstStyle/>
          <a:p>
            <a:pPr defTabSz="457200" fontAlgn="auto">
              <a:spcBef>
                <a:spcPts val="0"/>
              </a:spcBef>
              <a:spcAft>
                <a:spcPts val="0"/>
              </a:spcAft>
              <a:defRPr/>
            </a:pPr>
            <a:r>
              <a:rPr lang="en-US" sz="1600" dirty="0">
                <a:solidFill>
                  <a:prstClr val="black"/>
                </a:solidFill>
                <a:latin typeface="Arial"/>
                <a:cs typeface="Arial"/>
              </a:rPr>
              <a:t>noncoding annotation</a:t>
            </a:r>
          </a:p>
          <a:p>
            <a:pPr defTabSz="457200" fontAlgn="auto">
              <a:spcBef>
                <a:spcPts val="0"/>
              </a:spcBef>
              <a:spcAft>
                <a:spcPts val="0"/>
              </a:spcAft>
              <a:defRPr/>
            </a:pPr>
            <a:r>
              <a:rPr lang="en-US" sz="1600" dirty="0">
                <a:solidFill>
                  <a:prstClr val="black"/>
                </a:solidFill>
                <a:latin typeface="Arial"/>
                <a:cs typeface="Arial"/>
              </a:rPr>
              <a:t>p-values in sorted order</a:t>
            </a:r>
          </a:p>
        </p:txBody>
      </p:sp>
      <p:cxnSp>
        <p:nvCxnSpPr>
          <p:cNvPr id="15" name="Straight Arrow Connector 14"/>
          <p:cNvCxnSpPr/>
          <p:nvPr/>
        </p:nvCxnSpPr>
        <p:spPr>
          <a:xfrm>
            <a:off x="2981325" y="5241925"/>
            <a:ext cx="12954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27235" y="1249364"/>
            <a:ext cx="1864613" cy="36933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rPr>
              <a:t>TSS LARVA results</a:t>
            </a:r>
          </a:p>
        </p:txBody>
      </p:sp>
      <p:sp>
        <p:nvSpPr>
          <p:cNvPr id="10" name="TextBox 9"/>
          <p:cNvSpPr txBox="1"/>
          <p:nvPr/>
        </p:nvSpPr>
        <p:spPr>
          <a:xfrm>
            <a:off x="2846398" y="2476501"/>
            <a:ext cx="1995145" cy="923330"/>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rPr>
              <a:t>These have</a:t>
            </a:r>
          </a:p>
          <a:p>
            <a:pPr defTabSz="457200" fontAlgn="auto">
              <a:spcBef>
                <a:spcPts val="0"/>
              </a:spcBef>
              <a:spcAft>
                <a:spcPts val="0"/>
              </a:spcAft>
              <a:defRPr/>
            </a:pPr>
            <a:r>
              <a:rPr lang="en-US" dirty="0">
                <a:solidFill>
                  <a:prstClr val="black"/>
                </a:solidFill>
                <a:latin typeface="Calibri"/>
              </a:rPr>
              <a:t>literature-verified</a:t>
            </a:r>
          </a:p>
          <a:p>
            <a:pPr defTabSz="457200" fontAlgn="auto">
              <a:spcBef>
                <a:spcPts val="0"/>
              </a:spcBef>
              <a:spcAft>
                <a:spcPts val="0"/>
              </a:spcAft>
              <a:defRPr/>
            </a:pPr>
            <a:r>
              <a:rPr lang="en-US" dirty="0">
                <a:solidFill>
                  <a:prstClr val="black"/>
                </a:solidFill>
                <a:latin typeface="Calibri"/>
              </a:rPr>
              <a:t>cancer associations</a:t>
            </a:r>
          </a:p>
        </p:txBody>
      </p:sp>
      <p:cxnSp>
        <p:nvCxnSpPr>
          <p:cNvPr id="17" name="Straight Arrow Connector 16"/>
          <p:cNvCxnSpPr/>
          <p:nvPr/>
        </p:nvCxnSpPr>
        <p:spPr>
          <a:xfrm flipH="1" flipV="1">
            <a:off x="1736735" y="2393970"/>
            <a:ext cx="1109663" cy="21907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2"/>
          </p:cNvCxnSpPr>
          <p:nvPr/>
        </p:nvCxnSpPr>
        <p:spPr>
          <a:xfrm flipH="1">
            <a:off x="2119328" y="3399831"/>
            <a:ext cx="1724643" cy="99437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9043998" y="5070475"/>
            <a:ext cx="90487" cy="15509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16" name="TextBox 15"/>
          <p:cNvSpPr txBox="1"/>
          <p:nvPr/>
        </p:nvSpPr>
        <p:spPr>
          <a:xfrm>
            <a:off x="7745422" y="3857625"/>
            <a:ext cx="1200193" cy="36933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Symbol" charset="2"/>
                <a:cs typeface="Symbol" charset="2"/>
              </a:rPr>
              <a:t>b</a:t>
            </a:r>
            <a:r>
              <a:rPr lang="en-US" dirty="0">
                <a:solidFill>
                  <a:prstClr val="black"/>
                </a:solidFill>
                <a:latin typeface="Calibri"/>
              </a:rPr>
              <a:t>-binomial</a:t>
            </a:r>
          </a:p>
        </p:txBody>
      </p:sp>
      <p:sp>
        <p:nvSpPr>
          <p:cNvPr id="21" name="TextBox 20"/>
          <p:cNvSpPr txBox="1"/>
          <p:nvPr/>
        </p:nvSpPr>
        <p:spPr>
          <a:xfrm>
            <a:off x="7745414" y="5588000"/>
            <a:ext cx="1002836" cy="36933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rPr>
              <a:t>binomial</a:t>
            </a:r>
          </a:p>
        </p:txBody>
      </p:sp>
      <p:sp>
        <p:nvSpPr>
          <p:cNvPr id="22" name="TextBox 21"/>
          <p:cNvSpPr txBox="1"/>
          <p:nvPr/>
        </p:nvSpPr>
        <p:spPr>
          <a:xfrm>
            <a:off x="9042401" y="6717990"/>
            <a:ext cx="3640665" cy="369332"/>
          </a:xfrm>
          <a:prstGeom prst="rect">
            <a:avLst/>
          </a:prstGeom>
          <a:solidFill>
            <a:schemeClr val="bg1">
              <a:lumMod val="85000"/>
            </a:schemeClr>
          </a:solidFill>
          <a:ln>
            <a:solidFill>
              <a:srgbClr val="0000FF"/>
            </a:solidFill>
          </a:ln>
        </p:spPr>
        <p:txBody>
          <a:bodyPr wrap="square" rtlCol="0">
            <a:spAutoFit/>
          </a:bodyPr>
          <a:lstStyle/>
          <a:p>
            <a:r>
              <a:rPr lang="en-US" b="1" dirty="0" smtClean="0"/>
              <a:t>     Does not format to std. theme </a:t>
            </a:r>
            <a:endParaRPr lang="en-US" b="1" dirty="0"/>
          </a:p>
        </p:txBody>
      </p:sp>
    </p:spTree>
    <p:extLst>
      <p:ext uri="{BB962C8B-B14F-4D97-AF65-F5344CB8AC3E}">
        <p14:creationId xmlns:p14="http://schemas.microsoft.com/office/powerpoint/2010/main" val="166564144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685800" y="50811"/>
            <a:ext cx="7772400" cy="1143000"/>
          </a:xfrm>
        </p:spPr>
        <p:txBody>
          <a:bodyPr/>
          <a:lstStyle/>
          <a:p>
            <a:pPr defTabSz="907350">
              <a:defRPr/>
            </a:pPr>
            <a:r>
              <a:rPr lang="en-US" sz="2400" dirty="0" smtClean="0">
                <a:solidFill>
                  <a:schemeClr val="bg1">
                    <a:lumMod val="50000"/>
                  </a:schemeClr>
                </a:solidFill>
              </a:rPr>
              <a:t>Personal Genomics:</a:t>
            </a:r>
            <a:br>
              <a:rPr lang="en-US" sz="2400" dirty="0" smtClean="0">
                <a:solidFill>
                  <a:schemeClr val="bg1">
                    <a:lumMod val="50000"/>
                  </a:schemeClr>
                </a:solidFill>
              </a:rPr>
            </a:br>
            <a:r>
              <a:rPr lang="en-US" sz="2400" dirty="0" smtClean="0">
                <a:solidFill>
                  <a:schemeClr val="bg1">
                    <a:lumMod val="50000"/>
                  </a:schemeClr>
                </a:solidFill>
              </a:rPr>
              <a:t>Prioritizing High-impact Rare &amp; Somatic Variants </a:t>
            </a:r>
            <a:endParaRPr lang="en-US" sz="4000" dirty="0">
              <a:solidFill>
                <a:schemeClr val="bg1">
                  <a:lumMod val="50000"/>
                </a:schemeClr>
              </a:solidFill>
            </a:endParaRPr>
          </a:p>
        </p:txBody>
      </p:sp>
      <p:sp>
        <p:nvSpPr>
          <p:cNvPr id="97283" name="Content Placeholder 3"/>
          <p:cNvSpPr>
            <a:spLocks noGrp="1"/>
          </p:cNvSpPr>
          <p:nvPr>
            <p:ph sz="half" idx="1"/>
            <p:custDataLst>
              <p:tags r:id="rId4"/>
            </p:custDataLst>
          </p:nvPr>
        </p:nvSpPr>
        <p:spPr>
          <a:xfrm>
            <a:off x="186274" y="1185435"/>
            <a:ext cx="3471325" cy="4638675"/>
          </a:xfrm>
        </p:spPr>
        <p:txBody>
          <a:bodyPr/>
          <a:lstStyle/>
          <a:p>
            <a:r>
              <a:rPr lang="en-US" sz="2000" b="1" dirty="0" smtClean="0">
                <a:solidFill>
                  <a:schemeClr val="bg1">
                    <a:lumMod val="50000"/>
                  </a:schemeClr>
                </a:solidFill>
                <a:latin typeface="Arial" charset="0"/>
                <a:ea typeface="ＭＳ Ｐゴシック" charset="0"/>
                <a:cs typeface="ＭＳ Ｐゴシック" charset="0"/>
              </a:rPr>
              <a:t>Introduction: the landscape of variants in personal genomes</a:t>
            </a:r>
            <a:r>
              <a:rPr lang="en-US" sz="1400" b="1" dirty="0" smtClean="0">
                <a:solidFill>
                  <a:schemeClr val="bg1">
                    <a:lumMod val="50000"/>
                  </a:schemeClr>
                </a:solidFill>
                <a:latin typeface="Arial" charset="0"/>
                <a:ea typeface="ＭＳ Ｐゴシック" charset="0"/>
                <a:cs typeface="ＭＳ Ｐゴシック" charset="0"/>
              </a:rPr>
              <a:t>  </a:t>
            </a:r>
          </a:p>
          <a:p>
            <a:r>
              <a:rPr lang="en-US" sz="2000" b="1" dirty="0">
                <a:solidFill>
                  <a:schemeClr val="bg1">
                    <a:lumMod val="50000"/>
                  </a:schemeClr>
                </a:solidFill>
                <a:latin typeface="Arial" charset="0"/>
                <a:ea typeface="ＭＳ Ｐゴシック" charset="0"/>
                <a:cs typeface="ＭＳ Ｐゴシック" charset="0"/>
              </a:rPr>
              <a:t>Characterizing Rare Variants in Coding Regions</a:t>
            </a:r>
          </a:p>
          <a:p>
            <a:pPr lvl="1"/>
            <a:r>
              <a:rPr lang="en-US" sz="1800" b="1" dirty="0">
                <a:solidFill>
                  <a:schemeClr val="bg1">
                    <a:lumMod val="50000"/>
                  </a:schemeClr>
                </a:solidFill>
                <a:latin typeface="Arial" charset="0"/>
                <a:ea typeface="ＭＳ Ｐゴシック" charset="0"/>
                <a:cs typeface="ＭＳ Ｐゴシック" charset="0"/>
              </a:rPr>
              <a:t>Identifying with </a:t>
            </a:r>
            <a:r>
              <a:rPr lang="en-US" sz="1800" b="1" dirty="0" smtClean="0">
                <a:solidFill>
                  <a:schemeClr val="bg1">
                    <a:lumMod val="50000"/>
                  </a:schemeClr>
                </a:solidFill>
                <a:latin typeface="Arial" charset="0"/>
                <a:ea typeface="ＭＳ Ｐゴシック" charset="0"/>
                <a:cs typeface="ＭＳ Ｐゴシック" charset="0"/>
              </a:rPr>
              <a:t>STRESS</a:t>
            </a:r>
            <a:br>
              <a:rPr lang="en-US" sz="1800" b="1" dirty="0" smtClean="0">
                <a:solidFill>
                  <a:schemeClr val="bg1">
                    <a:lumMod val="50000"/>
                  </a:schemeClr>
                </a:solidFill>
                <a:latin typeface="Arial" charset="0"/>
                <a:ea typeface="ＭＳ Ｐゴシック" charset="0"/>
                <a:cs typeface="ＭＳ Ｐゴシック" charset="0"/>
              </a:rPr>
            </a:br>
            <a:r>
              <a:rPr lang="en-US" sz="1800" b="1" u="sng" dirty="0" smtClean="0">
                <a:solidFill>
                  <a:srgbClr val="FFFF00"/>
                </a:solidFill>
                <a:latin typeface="Arial" charset="0"/>
                <a:ea typeface="ＭＳ Ｐゴシック" charset="0"/>
                <a:cs typeface="ＭＳ Ｐゴシック" charset="0"/>
              </a:rPr>
              <a:t>cryptic allosteric sites</a:t>
            </a:r>
            <a:r>
              <a:rPr lang="en-US" sz="1800" b="1" dirty="0" smtClean="0">
                <a:solidFill>
                  <a:schemeClr val="bg1">
                    <a:lumMod val="50000"/>
                  </a:schemeClr>
                </a:solidFill>
                <a:latin typeface="Arial" charset="0"/>
                <a:ea typeface="ＭＳ Ｐゴシック" charset="0"/>
                <a:cs typeface="ＭＳ Ｐゴシック" charset="0"/>
              </a:rPr>
              <a:t> </a:t>
            </a:r>
          </a:p>
          <a:p>
            <a:pPr lvl="2"/>
            <a:r>
              <a:rPr lang="en-US" sz="1400" dirty="0">
                <a:solidFill>
                  <a:schemeClr val="bg1">
                    <a:lumMod val="50000"/>
                  </a:schemeClr>
                </a:solidFill>
                <a:latin typeface="Arial" charset="0"/>
                <a:ea typeface="ＭＳ Ｐゴシック" charset="0"/>
              </a:rPr>
              <a:t>O</a:t>
            </a:r>
            <a:r>
              <a:rPr lang="en-US" sz="1400" dirty="0" smtClean="0">
                <a:solidFill>
                  <a:schemeClr val="bg1">
                    <a:lumMod val="50000"/>
                  </a:schemeClr>
                </a:solidFill>
                <a:latin typeface="Arial" charset="0"/>
                <a:ea typeface="ＭＳ Ｐゴシック" charset="0"/>
              </a:rPr>
              <a:t>n </a:t>
            </a:r>
            <a:r>
              <a:rPr lang="en-US" sz="1400" dirty="0">
                <a:solidFill>
                  <a:schemeClr val="bg1">
                    <a:lumMod val="50000"/>
                  </a:schemeClr>
                </a:solidFill>
                <a:latin typeface="Arial" charset="0"/>
                <a:ea typeface="ＭＳ Ｐゴシック" charset="0"/>
              </a:rPr>
              <a:t>surface &amp; in interior bottlenecks </a:t>
            </a:r>
          </a:p>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1: </a:t>
            </a: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rare variants </a:t>
            </a:r>
            <a:r>
              <a:rPr lang="en-US" sz="1800" b="1" dirty="0" smtClean="0">
                <a:solidFill>
                  <a:schemeClr val="bg1">
                    <a:lumMod val="50000"/>
                  </a:schemeClr>
                </a:solidFill>
                <a:latin typeface="Arial" charset="0"/>
                <a:ea typeface="ＭＳ Ｐゴシック" charset="0"/>
                <a:cs typeface="ＭＳ Ｐゴシック" charset="0"/>
              </a:rPr>
              <a:t>with</a:t>
            </a:r>
            <a:r>
              <a:rPr lang="en-US" sz="1800" b="1" dirty="0" smtClean="0">
                <a:solidFill>
                  <a:srgbClr val="FFFF00"/>
                </a:solidFill>
                <a:latin typeface="Arial" charset="0"/>
                <a:ea typeface="ＭＳ Ｐゴシック" charset="0"/>
                <a:cs typeface="ＭＳ Ｐゴシック" charset="0"/>
              </a:rPr>
              <a:t> </a:t>
            </a:r>
            <a:r>
              <a:rPr lang="en-US" sz="1800" b="1" dirty="0">
                <a:solidFill>
                  <a:srgbClr val="FFFF00"/>
                </a:solidFill>
                <a:latin typeface="Arial" charset="0"/>
                <a:ea typeface="ＭＳ Ｐゴシック" charset="0"/>
                <a:cs typeface="ＭＳ Ｐゴシック" charset="0"/>
              </a:rPr>
              <a:t>“</a:t>
            </a:r>
            <a:r>
              <a:rPr lang="en-US" sz="1800" b="1" u="sng" dirty="0" smtClean="0">
                <a:solidFill>
                  <a:srgbClr val="FFFF00"/>
                </a:solidFill>
                <a:latin typeface="Arial" charset="0"/>
                <a:ea typeface="ＭＳ Ｐゴシック" charset="0"/>
                <a:cs typeface="ＭＳ Ｐゴシック" charset="0"/>
              </a:rPr>
              <a:t>sensitive sites</a:t>
            </a:r>
            <a:r>
              <a:rPr lang="en-US" sz="1800" b="1" dirty="0" smtClean="0">
                <a:solidFill>
                  <a:srgbClr val="FFFF00"/>
                </a:solidFill>
                <a:latin typeface="Arial" charset="0"/>
                <a:ea typeface="ＭＳ Ｐゴシック" charset="0"/>
                <a:cs typeface="ＭＳ Ｐゴシック" charset="0"/>
              </a:rPr>
              <a:t>”</a:t>
            </a:r>
            <a:br>
              <a:rPr lang="en-US" sz="1800" b="1" dirty="0" smtClean="0">
                <a:solidFill>
                  <a:srgbClr val="FFFF00"/>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human-conserved) </a:t>
            </a:r>
          </a:p>
        </p:txBody>
      </p:sp>
      <p:sp>
        <p:nvSpPr>
          <p:cNvPr id="2" name="Content Placeholder 1"/>
          <p:cNvSpPr>
            <a:spLocks noGrp="1"/>
          </p:cNvSpPr>
          <p:nvPr>
            <p:ph sz="half" idx="2"/>
          </p:nvPr>
        </p:nvSpPr>
        <p:spPr>
          <a:xfrm>
            <a:off x="3793067" y="1185435"/>
            <a:ext cx="5147725" cy="4638675"/>
          </a:xfrm>
        </p:spPr>
        <p:txBody>
          <a:bodyPr/>
          <a:lstStyle/>
          <a:p>
            <a:r>
              <a:rPr lang="en-US" sz="2000" b="1" dirty="0">
                <a:solidFill>
                  <a:schemeClr val="bg1">
                    <a:lumMod val="50000"/>
                  </a:schemeClr>
                </a:solidFill>
                <a:latin typeface="Arial" charset="0"/>
                <a:ea typeface="ＭＳ Ｐゴシック" charset="0"/>
                <a:cs typeface="ＭＳ Ｐゴシック" charset="0"/>
              </a:rPr>
              <a:t>Non-coding Variants #</a:t>
            </a:r>
            <a:r>
              <a:rPr lang="en-US" sz="2000" b="1" dirty="0" smtClean="0">
                <a:solidFill>
                  <a:schemeClr val="bg1">
                    <a:lumMod val="50000"/>
                  </a:schemeClr>
                </a:solidFill>
                <a:latin typeface="Arial" charset="0"/>
                <a:ea typeface="ＭＳ Ｐゴシック" charset="0"/>
                <a:cs typeface="ＭＳ Ｐゴシック" charset="0"/>
              </a:rPr>
              <a:t>2: </a:t>
            </a:r>
            <a:br>
              <a:rPr lang="en-US" sz="20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Prioritizing </a:t>
            </a:r>
            <a:r>
              <a:rPr lang="en-US" sz="1800" b="1" dirty="0">
                <a:solidFill>
                  <a:schemeClr val="bg1">
                    <a:lumMod val="50000"/>
                  </a:schemeClr>
                </a:solidFill>
                <a:latin typeface="Arial" charset="0"/>
                <a:ea typeface="ＭＳ Ｐゴシック" charset="0"/>
                <a:cs typeface="ＭＳ Ｐゴシック" charset="0"/>
              </a:rPr>
              <a:t>using </a:t>
            </a:r>
            <a:r>
              <a:rPr lang="en-US" sz="1800" b="1" dirty="0" err="1" smtClean="0">
                <a:solidFill>
                  <a:schemeClr val="bg1">
                    <a:lumMod val="50000"/>
                  </a:schemeClr>
                </a:solidFill>
                <a:latin typeface="Arial" charset="0"/>
                <a:ea typeface="ＭＳ Ｐゴシック" charset="0"/>
                <a:cs typeface="ＭＳ Ｐゴシック" charset="0"/>
              </a:rPr>
              <a:t>AlleleDB</a:t>
            </a:r>
            <a:r>
              <a:rPr lang="en-US" sz="1800" b="1" dirty="0" smtClean="0">
                <a:solidFill>
                  <a:schemeClr val="bg1">
                    <a:lumMod val="50000"/>
                  </a:schemeClr>
                </a:solidFill>
                <a:latin typeface="Arial" charset="0"/>
                <a:ea typeface="ＭＳ Ｐゴシック" charset="0"/>
                <a:cs typeface="ＭＳ Ｐゴシック" charset="0"/>
              </a:rPr>
              <a:t> </a:t>
            </a:r>
            <a:br>
              <a:rPr lang="en-US" sz="1800" b="1" dirty="0" smtClean="0">
                <a:solidFill>
                  <a:schemeClr val="bg1">
                    <a:lumMod val="50000"/>
                  </a:schemeClr>
                </a:solidFill>
                <a:latin typeface="Arial" charset="0"/>
                <a:ea typeface="ＭＳ Ｐゴシック" charset="0"/>
                <a:cs typeface="ＭＳ Ｐゴシック" charset="0"/>
              </a:rPr>
            </a:br>
            <a:r>
              <a:rPr lang="en-US" sz="1800" b="1" dirty="0" smtClean="0">
                <a:solidFill>
                  <a:schemeClr val="bg1">
                    <a:lumMod val="50000"/>
                  </a:schemeClr>
                </a:solidFill>
                <a:latin typeface="Arial" charset="0"/>
                <a:ea typeface="ＭＳ Ｐゴシック" charset="0"/>
                <a:cs typeface="ＭＳ Ｐゴシック" charset="0"/>
              </a:rPr>
              <a:t>in </a:t>
            </a:r>
            <a:r>
              <a:rPr lang="en-US" sz="1800" b="1" dirty="0">
                <a:solidFill>
                  <a:schemeClr val="bg1">
                    <a:lumMod val="50000"/>
                  </a:schemeClr>
                </a:solidFill>
                <a:latin typeface="Arial" charset="0"/>
                <a:ea typeface="ＭＳ Ｐゴシック" charset="0"/>
                <a:cs typeface="ＭＳ Ｐゴシック" charset="0"/>
              </a:rPr>
              <a:t>terms of </a:t>
            </a:r>
            <a:r>
              <a:rPr lang="en-US" sz="1800" b="1" u="sng" dirty="0">
                <a:solidFill>
                  <a:srgbClr val="FFFF00"/>
                </a:solidFill>
                <a:latin typeface="Arial" charset="0"/>
                <a:ea typeface="ＭＳ Ｐゴシック" charset="0"/>
                <a:cs typeface="ＭＳ Ｐゴシック" charset="0"/>
              </a:rPr>
              <a:t>allelic elements</a:t>
            </a:r>
            <a:r>
              <a:rPr lang="en-US" sz="1800" b="1" dirty="0">
                <a:solidFill>
                  <a:srgbClr val="FFFF00"/>
                </a:solidFill>
                <a:latin typeface="Arial" charset="0"/>
                <a:ea typeface="ＭＳ Ｐゴシック" charset="0"/>
                <a:cs typeface="ＭＳ Ｐゴシック" charset="0"/>
              </a:rPr>
              <a:t> </a:t>
            </a:r>
          </a:p>
          <a:p>
            <a:pPr lvl="1"/>
            <a:r>
              <a:rPr lang="en-US" sz="1800" dirty="0">
                <a:solidFill>
                  <a:schemeClr val="bg1">
                    <a:lumMod val="50000"/>
                  </a:schemeClr>
                </a:solidFill>
                <a:latin typeface="Arial" charset="0"/>
                <a:ea typeface="ＭＳ Ｐゴシック" charset="0"/>
              </a:rPr>
              <a:t>Having observed difference in molecular activity in many </a:t>
            </a:r>
            <a:r>
              <a:rPr lang="en-US" sz="1800" dirty="0" smtClean="0">
                <a:solidFill>
                  <a:schemeClr val="bg1">
                    <a:lumMod val="50000"/>
                  </a:schemeClr>
                </a:solidFill>
                <a:latin typeface="Arial" charset="0"/>
                <a:ea typeface="ＭＳ Ｐゴシック" charset="0"/>
              </a:rPr>
              <a:t>contexts</a:t>
            </a:r>
          </a:p>
          <a:p>
            <a:pPr lvl="1"/>
            <a:r>
              <a:rPr lang="en-US" sz="1800" b="1" u="sng" dirty="0">
                <a:solidFill>
                  <a:schemeClr val="bg1">
                    <a:lumMod val="50000"/>
                  </a:schemeClr>
                </a:solidFill>
                <a:latin typeface="Arial" charset="0"/>
                <a:ea typeface="ＭＳ Ｐゴシック" charset="0"/>
                <a:cs typeface="ＭＳ Ｐゴシック" charset="0"/>
              </a:rPr>
              <a:t>Key technical Issue: </a:t>
            </a:r>
            <a:r>
              <a:rPr lang="en-US" sz="1800" b="1" u="sng" dirty="0" smtClean="0">
                <a:solidFill>
                  <a:schemeClr val="bg1">
                    <a:lumMod val="50000"/>
                  </a:schemeClr>
                </a:solidFill>
                <a:latin typeface="Arial" charset="0"/>
                <a:ea typeface="ＭＳ Ｐゴシック" charset="0"/>
                <a:cs typeface="ＭＳ Ｐゴシック" charset="0"/>
              </a:rPr>
              <a:t/>
            </a:r>
            <a:br>
              <a:rPr lang="en-US" sz="1800" b="1" u="sng" dirty="0" smtClean="0">
                <a:solidFill>
                  <a:schemeClr val="bg1">
                    <a:lumMod val="50000"/>
                  </a:schemeClr>
                </a:solidFill>
                <a:latin typeface="Arial" charset="0"/>
                <a:ea typeface="ＭＳ Ｐゴシック" charset="0"/>
                <a:cs typeface="ＭＳ Ｐゴシック" charset="0"/>
              </a:rPr>
            </a:br>
            <a:r>
              <a:rPr lang="en-US" sz="1800" b="1" u="sng" dirty="0" smtClean="0">
                <a:solidFill>
                  <a:schemeClr val="bg1">
                    <a:lumMod val="50000"/>
                  </a:schemeClr>
                </a:solidFill>
                <a:latin typeface="Arial" charset="0"/>
                <a:ea typeface="ＭＳ Ｐゴシック" charset="0"/>
                <a:cs typeface="ＭＳ Ｐゴシック" charset="0"/>
              </a:rPr>
              <a:t>Need </a:t>
            </a:r>
            <a:r>
              <a:rPr lang="en-US" sz="1800" b="1" u="sng" dirty="0">
                <a:solidFill>
                  <a:schemeClr val="bg1">
                    <a:lumMod val="50000"/>
                  </a:schemeClr>
                </a:solidFill>
                <a:latin typeface="Arial" charset="0"/>
                <a:ea typeface="ＭＳ Ｐゴシック" charset="0"/>
                <a:cs typeface="ＭＳ Ｐゴシック" charset="0"/>
              </a:rPr>
              <a:t>to build </a:t>
            </a:r>
            <a:r>
              <a:rPr lang="en-US" sz="1800" b="1" u="sng" dirty="0">
                <a:solidFill>
                  <a:srgbClr val="FFFF00"/>
                </a:solidFill>
                <a:latin typeface="Arial" charset="0"/>
                <a:ea typeface="ＭＳ Ｐゴシック" charset="0"/>
                <a:cs typeface="ＭＳ Ｐゴシック" charset="0"/>
              </a:rPr>
              <a:t>personal genomes</a:t>
            </a:r>
          </a:p>
          <a:p>
            <a:pPr lvl="2"/>
            <a:r>
              <a:rPr lang="en-US" sz="1400" dirty="0" smtClean="0">
                <a:solidFill>
                  <a:schemeClr val="bg1">
                    <a:lumMod val="50000"/>
                  </a:schemeClr>
                </a:solidFill>
                <a:latin typeface="Arial" charset="0"/>
                <a:ea typeface="ＭＳ Ｐゴシック" charset="0"/>
              </a:rPr>
              <a:t>Assessing their quality via read mapping</a:t>
            </a:r>
            <a:endParaRPr lang="en-US" sz="1400" dirty="0">
              <a:solidFill>
                <a:schemeClr val="bg1">
                  <a:lumMod val="50000"/>
                </a:schemeClr>
              </a:solidFill>
              <a:latin typeface="Arial" charset="0"/>
              <a:ea typeface="ＭＳ Ｐゴシック" charset="0"/>
            </a:endParaRPr>
          </a:p>
          <a:p>
            <a:r>
              <a:rPr lang="en-US" sz="2000" b="1" dirty="0">
                <a:solidFill>
                  <a:schemeClr val="bg1">
                    <a:lumMod val="50000"/>
                  </a:schemeClr>
                </a:solidFill>
                <a:latin typeface="Arial" charset="0"/>
                <a:ea typeface="ＭＳ Ｐゴシック" charset="0"/>
                <a:cs typeface="ＭＳ Ｐゴシック" charset="0"/>
              </a:rPr>
              <a:t>Putting it together </a:t>
            </a:r>
            <a:r>
              <a:rPr lang="en-US" sz="2000" b="1" dirty="0" smtClean="0">
                <a:solidFill>
                  <a:schemeClr val="bg1">
                    <a:lumMod val="50000"/>
                  </a:schemeClr>
                </a:solidFill>
                <a:latin typeface="Arial" charset="0"/>
                <a:ea typeface="ＭＳ Ｐゴシック" charset="0"/>
                <a:cs typeface="ＭＳ Ｐゴシック" charset="0"/>
              </a:rPr>
              <a:t>in workflows</a:t>
            </a:r>
            <a:endParaRPr lang="en-US" sz="2000" b="1" dirty="0">
              <a:solidFill>
                <a:schemeClr val="bg1">
                  <a:lumMod val="50000"/>
                </a:schemeClr>
              </a:solidFill>
              <a:latin typeface="Arial" charset="0"/>
              <a:ea typeface="ＭＳ Ｐゴシック" charset="0"/>
              <a:cs typeface="ＭＳ Ｐゴシック" charset="0"/>
            </a:endParaRPr>
          </a:p>
          <a:p>
            <a:pPr lvl="1"/>
            <a:r>
              <a:rPr lang="en-US" sz="1800" b="1" u="sng" dirty="0" smtClean="0">
                <a:solidFill>
                  <a:srgbClr val="FFFF00"/>
                </a:solidFill>
                <a:latin typeface="Arial" charset="0"/>
                <a:ea typeface="ＭＳ Ｐゴシック" charset="0"/>
                <a:cs typeface="ＭＳ Ｐゴシック" charset="0"/>
              </a:rPr>
              <a:t>Integrating evidence</a:t>
            </a:r>
            <a:r>
              <a:rPr lang="en-US" sz="1800" b="1" dirty="0" smtClean="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t>
            </a:r>
            <a:r>
              <a:rPr lang="en-US" sz="1800" b="1" dirty="0" smtClean="0">
                <a:solidFill>
                  <a:schemeClr val="bg1">
                    <a:lumMod val="50000"/>
                  </a:schemeClr>
                </a:solidFill>
                <a:latin typeface="Arial" charset="0"/>
                <a:ea typeface="ＭＳ Ｐゴシック" charset="0"/>
                <a:cs typeface="ＭＳ Ｐゴシック" charset="0"/>
              </a:rPr>
              <a:t>variants with </a:t>
            </a:r>
            <a:r>
              <a:rPr lang="en-US" sz="1800" b="1" dirty="0" err="1" smtClean="0">
                <a:solidFill>
                  <a:schemeClr val="bg1">
                    <a:lumMod val="50000"/>
                  </a:schemeClr>
                </a:solidFill>
                <a:latin typeface="Arial" charset="0"/>
                <a:ea typeface="ＭＳ Ｐゴシック" charset="0"/>
                <a:cs typeface="ＭＳ Ｐゴシック" charset="0"/>
              </a:rPr>
              <a:t>FunSeq</a:t>
            </a:r>
            <a:endParaRPr lang="en-US" sz="1800" b="1" dirty="0">
              <a:solidFill>
                <a:schemeClr val="bg1">
                  <a:lumMod val="50000"/>
                </a:schemeClr>
              </a:solidFill>
              <a:latin typeface="Arial" charset="0"/>
              <a:ea typeface="ＭＳ Ｐゴシック" charset="0"/>
              <a:cs typeface="ＭＳ Ｐゴシック" charset="0"/>
            </a:endParaRPr>
          </a:p>
          <a:p>
            <a:pPr lvl="2"/>
            <a:r>
              <a:rPr lang="en-US" sz="1400" dirty="0">
                <a:solidFill>
                  <a:schemeClr val="bg1">
                    <a:lumMod val="50000"/>
                  </a:schemeClr>
                </a:solidFill>
                <a:latin typeface="Arial" charset="0"/>
                <a:ea typeface="ＭＳ Ｐゴシック" charset="0"/>
              </a:rPr>
              <a:t>Systematically weighting all the features</a:t>
            </a:r>
          </a:p>
          <a:p>
            <a:pPr lvl="2"/>
            <a:r>
              <a:rPr lang="en-US" sz="1400" dirty="0">
                <a:solidFill>
                  <a:schemeClr val="bg1">
                    <a:lumMod val="50000"/>
                  </a:schemeClr>
                </a:solidFill>
                <a:latin typeface="Arial" charset="0"/>
                <a:ea typeface="ＭＳ Ｐゴシック" charset="0"/>
              </a:rPr>
              <a:t>suggesting non-coding drivers</a:t>
            </a:r>
          </a:p>
          <a:p>
            <a:pPr lvl="2"/>
            <a:r>
              <a:rPr lang="en-US" sz="1400" dirty="0" err="1">
                <a:solidFill>
                  <a:schemeClr val="bg1">
                    <a:lumMod val="50000"/>
                  </a:schemeClr>
                </a:solidFill>
                <a:latin typeface="Arial" charset="0"/>
                <a:ea typeface="ＭＳ Ｐゴシック" charset="0"/>
              </a:rPr>
              <a:t>Prioritzing</a:t>
            </a:r>
            <a:r>
              <a:rPr lang="en-US" sz="1400" dirty="0">
                <a:solidFill>
                  <a:schemeClr val="bg1">
                    <a:lumMod val="50000"/>
                  </a:schemeClr>
                </a:solidFill>
                <a:latin typeface="Arial" charset="0"/>
                <a:ea typeface="ＭＳ Ｐゴシック" charset="0"/>
              </a:rPr>
              <a:t> rare </a:t>
            </a:r>
            <a:r>
              <a:rPr lang="en-US" sz="1400" dirty="0" err="1">
                <a:solidFill>
                  <a:schemeClr val="bg1">
                    <a:lumMod val="50000"/>
                  </a:schemeClr>
                </a:solidFill>
                <a:latin typeface="Arial" charset="0"/>
                <a:ea typeface="ＭＳ Ｐゴシック" charset="0"/>
              </a:rPr>
              <a:t>germline</a:t>
            </a:r>
            <a:r>
              <a:rPr lang="en-US" sz="1400" dirty="0">
                <a:solidFill>
                  <a:schemeClr val="bg1">
                    <a:lumMod val="50000"/>
                  </a:schemeClr>
                </a:solidFill>
                <a:latin typeface="Arial" charset="0"/>
                <a:ea typeface="ＭＳ Ｐゴシック" charset="0"/>
              </a:rPr>
              <a:t> variants</a:t>
            </a:r>
          </a:p>
          <a:p>
            <a:pPr lvl="1"/>
            <a:r>
              <a:rPr lang="en-US" sz="1800" b="1" dirty="0">
                <a:solidFill>
                  <a:schemeClr val="bg1">
                    <a:lumMod val="50000"/>
                  </a:schemeClr>
                </a:solidFill>
                <a:latin typeface="Arial" charset="0"/>
                <a:ea typeface="ＭＳ Ｐゴシック" charset="0"/>
                <a:cs typeface="ＭＳ Ｐゴシック" charset="0"/>
              </a:rPr>
              <a:t>Using Larva to do</a:t>
            </a:r>
            <a:r>
              <a:rPr lang="en-US" sz="1800" b="1" u="sng" dirty="0">
                <a:solidFill>
                  <a:schemeClr val="bg1">
                    <a:lumMod val="50000"/>
                  </a:schemeClr>
                </a:solidFill>
                <a:latin typeface="Arial" charset="0"/>
                <a:ea typeface="ＭＳ Ｐゴシック" charset="0"/>
                <a:cs typeface="ＭＳ Ｐゴシック" charset="0"/>
              </a:rPr>
              <a:t> </a:t>
            </a:r>
            <a:r>
              <a:rPr lang="en-US" sz="1800" b="1" u="sng" dirty="0">
                <a:solidFill>
                  <a:srgbClr val="FFFF00"/>
                </a:solidFill>
                <a:latin typeface="Arial" charset="0"/>
                <a:ea typeface="ＭＳ Ｐゴシック" charset="0"/>
                <a:cs typeface="ＭＳ Ｐゴシック" charset="0"/>
              </a:rPr>
              <a:t>burden testing</a:t>
            </a:r>
            <a:r>
              <a:rPr lang="en-US" sz="1800" b="1" u="sng" dirty="0">
                <a:solidFill>
                  <a:schemeClr val="bg1">
                    <a:lumMod val="50000"/>
                  </a:schemeClr>
                </a:solidFill>
                <a:latin typeface="Arial" charset="0"/>
                <a:ea typeface="ＭＳ Ｐゴシック" charset="0"/>
                <a:cs typeface="ＭＳ Ｐゴシック" charset="0"/>
              </a:rPr>
              <a:t> </a:t>
            </a:r>
            <a:r>
              <a:rPr lang="en-US" sz="1800" b="1" dirty="0">
                <a:solidFill>
                  <a:schemeClr val="bg1">
                    <a:lumMod val="50000"/>
                  </a:schemeClr>
                </a:solidFill>
                <a:latin typeface="Arial" charset="0"/>
                <a:ea typeface="ＭＳ Ｐゴシック" charset="0"/>
                <a:cs typeface="ＭＳ Ｐゴシック" charset="0"/>
              </a:rPr>
              <a:t>on non-coding annotation</a:t>
            </a:r>
          </a:p>
          <a:p>
            <a:pPr lvl="2"/>
            <a:r>
              <a:rPr lang="en-US" sz="1400" dirty="0">
                <a:solidFill>
                  <a:schemeClr val="bg1">
                    <a:lumMod val="50000"/>
                  </a:schemeClr>
                </a:solidFill>
                <a:latin typeface="Arial" charset="0"/>
                <a:ea typeface="ＭＳ Ｐゴシック" charset="0"/>
              </a:rPr>
              <a:t>Need to correct for </a:t>
            </a:r>
            <a:r>
              <a:rPr lang="en-US" sz="1400" dirty="0" smtClean="0">
                <a:solidFill>
                  <a:schemeClr val="bg1">
                    <a:lumMod val="50000"/>
                  </a:schemeClr>
                </a:solidFill>
                <a:latin typeface="Arial" charset="0"/>
                <a:ea typeface="ＭＳ Ｐゴシック" charset="0"/>
              </a:rPr>
              <a:t>over-dispersion </a:t>
            </a:r>
            <a:r>
              <a:rPr lang="en-US" sz="1400" dirty="0">
                <a:solidFill>
                  <a:schemeClr val="bg1">
                    <a:lumMod val="50000"/>
                  </a:schemeClr>
                </a:solidFill>
                <a:latin typeface="Arial" charset="0"/>
                <a:ea typeface="ＭＳ Ｐゴシック" charset="0"/>
              </a:rPr>
              <a:t>in </a:t>
            </a:r>
            <a:r>
              <a:rPr lang="en-US" sz="1400" dirty="0" err="1">
                <a:solidFill>
                  <a:schemeClr val="bg1">
                    <a:lumMod val="50000"/>
                  </a:schemeClr>
                </a:solidFill>
                <a:latin typeface="Arial" charset="0"/>
                <a:ea typeface="ＭＳ Ｐゴシック" charset="0"/>
              </a:rPr>
              <a:t>bionomial</a:t>
            </a:r>
            <a:r>
              <a:rPr lang="en-US" sz="1400" dirty="0">
                <a:solidFill>
                  <a:schemeClr val="bg1">
                    <a:lumMod val="50000"/>
                  </a:schemeClr>
                </a:solidFill>
                <a:latin typeface="Arial" charset="0"/>
                <a:ea typeface="ＭＳ Ｐゴシック" charset="0"/>
              </a:rPr>
              <a:t> </a:t>
            </a:r>
          </a:p>
          <a:p>
            <a:pPr lvl="2"/>
            <a:r>
              <a:rPr lang="en-US" sz="1400" dirty="0" smtClean="0">
                <a:solidFill>
                  <a:schemeClr val="bg1">
                    <a:lumMod val="50000"/>
                  </a:schemeClr>
                </a:solidFill>
                <a:latin typeface="Arial" charset="0"/>
                <a:ea typeface="ＭＳ Ｐゴシック" charset="0"/>
              </a:rPr>
              <a:t>Parameterized </a:t>
            </a:r>
            <a:r>
              <a:rPr lang="en-US" sz="1400" dirty="0">
                <a:solidFill>
                  <a:schemeClr val="bg1">
                    <a:lumMod val="50000"/>
                  </a:schemeClr>
                </a:solidFill>
                <a:latin typeface="Arial" charset="0"/>
                <a:ea typeface="ＭＳ Ｐゴシック" charset="0"/>
              </a:rPr>
              <a:t>according to replication timing </a:t>
            </a:r>
          </a:p>
          <a:p>
            <a:pPr marL="0" indent="0">
              <a:buNone/>
            </a:pPr>
            <a:endParaRPr lang="en-US" dirty="0">
              <a:solidFill>
                <a:schemeClr val="bg1">
                  <a:lumMod val="50000"/>
                </a:schemeClr>
              </a:solidFill>
            </a:endParaRPr>
          </a:p>
        </p:txBody>
      </p:sp>
    </p:spTree>
    <p:custDataLst>
      <p:tags r:id="rId2"/>
    </p:custDataLst>
    <p:extLst>
      <p:ext uri="{BB962C8B-B14F-4D97-AF65-F5344CB8AC3E}">
        <p14:creationId xmlns:p14="http://schemas.microsoft.com/office/powerpoint/2010/main" val="211530213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5982"/>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685800" y="50811"/>
            <a:ext cx="7772400" cy="1143000"/>
          </a:xfrm>
        </p:spPr>
        <p:txBody>
          <a:bodyPr/>
          <a:lstStyle/>
          <a:p>
            <a:pPr defTabSz="907350">
              <a:defRPr/>
            </a:pPr>
            <a:r>
              <a:rPr lang="en-US" sz="2400" dirty="0" smtClean="0">
                <a:solidFill>
                  <a:schemeClr val="bg1">
                    <a:lumMod val="65000"/>
                  </a:schemeClr>
                </a:solidFill>
              </a:rPr>
              <a:t>Personal Genomics:</a:t>
            </a:r>
            <a:br>
              <a:rPr lang="en-US" sz="2400" dirty="0" smtClean="0">
                <a:solidFill>
                  <a:schemeClr val="bg1">
                    <a:lumMod val="65000"/>
                  </a:schemeClr>
                </a:solidFill>
              </a:rPr>
            </a:br>
            <a:r>
              <a:rPr lang="en-US" sz="2400" dirty="0" smtClean="0">
                <a:solidFill>
                  <a:schemeClr val="bg1">
                    <a:lumMod val="65000"/>
                  </a:schemeClr>
                </a:solidFill>
              </a:rPr>
              <a:t>Prioritizing High-impact Rare &amp; Somatic Variants </a:t>
            </a:r>
            <a:endParaRPr lang="en-US" sz="4000" dirty="0">
              <a:solidFill>
                <a:schemeClr val="bg1">
                  <a:lumMod val="65000"/>
                </a:schemeClr>
              </a:solidFill>
            </a:endParaRPr>
          </a:p>
        </p:txBody>
      </p:sp>
      <p:sp>
        <p:nvSpPr>
          <p:cNvPr id="97283" name="Content Placeholder 3"/>
          <p:cNvSpPr>
            <a:spLocks noGrp="1"/>
          </p:cNvSpPr>
          <p:nvPr>
            <p:ph sz="half" idx="1"/>
            <p:custDataLst>
              <p:tags r:id="rId4"/>
            </p:custDataLst>
          </p:nvPr>
        </p:nvSpPr>
        <p:spPr>
          <a:xfrm>
            <a:off x="186274" y="1185435"/>
            <a:ext cx="3471325" cy="4638675"/>
          </a:xfrm>
        </p:spPr>
        <p:txBody>
          <a:bodyPr/>
          <a:lstStyle/>
          <a:p>
            <a:r>
              <a:rPr lang="en-US" sz="2000" b="1" dirty="0" smtClean="0">
                <a:solidFill>
                  <a:schemeClr val="bg1"/>
                </a:solidFill>
                <a:latin typeface="Arial" charset="0"/>
                <a:ea typeface="ＭＳ Ｐゴシック" charset="0"/>
                <a:cs typeface="ＭＳ Ｐゴシック" charset="0"/>
              </a:rPr>
              <a:t>Introduction: the landscape of variants in personal genomes</a:t>
            </a:r>
            <a:r>
              <a:rPr lang="en-US" sz="1400" b="1" dirty="0" smtClean="0">
                <a:solidFill>
                  <a:schemeClr val="bg1"/>
                </a:solidFill>
                <a:latin typeface="Arial" charset="0"/>
                <a:ea typeface="ＭＳ Ｐゴシック" charset="0"/>
                <a:cs typeface="ＭＳ Ｐゴシック" charset="0"/>
              </a:rPr>
              <a:t>  </a:t>
            </a:r>
          </a:p>
          <a:p>
            <a:r>
              <a:rPr lang="en-US" sz="2000" b="1" dirty="0">
                <a:solidFill>
                  <a:schemeClr val="bg1"/>
                </a:solidFill>
                <a:latin typeface="Arial" charset="0"/>
                <a:ea typeface="ＭＳ Ｐゴシック" charset="0"/>
                <a:cs typeface="ＭＳ Ｐゴシック" charset="0"/>
              </a:rPr>
              <a:t>Characterizing Rare Variants in Coding Regions</a:t>
            </a:r>
          </a:p>
          <a:p>
            <a:pPr lvl="1"/>
            <a:r>
              <a:rPr lang="en-US" sz="1800" b="1" dirty="0">
                <a:solidFill>
                  <a:srgbClr val="FF6600"/>
                </a:solidFill>
                <a:latin typeface="Arial" charset="0"/>
                <a:ea typeface="ＭＳ Ｐゴシック" charset="0"/>
                <a:cs typeface="ＭＳ Ｐゴシック" charset="0"/>
              </a:rPr>
              <a:t>Identifying with </a:t>
            </a:r>
            <a:r>
              <a:rPr lang="en-US" sz="1800" b="1" dirty="0" smtClean="0">
                <a:solidFill>
                  <a:srgbClr val="FF6600"/>
                </a:solidFill>
                <a:latin typeface="Arial" charset="0"/>
                <a:ea typeface="ＭＳ Ｐゴシック" charset="0"/>
                <a:cs typeface="ＭＳ Ｐゴシック" charset="0"/>
              </a:rPr>
              <a:t>STRESS</a:t>
            </a:r>
            <a:br>
              <a:rPr lang="en-US" sz="1800" b="1" dirty="0" smtClean="0">
                <a:solidFill>
                  <a:srgbClr val="FF6600"/>
                </a:solidFill>
                <a:latin typeface="Arial" charset="0"/>
                <a:ea typeface="ＭＳ Ｐゴシック" charset="0"/>
                <a:cs typeface="ＭＳ Ｐゴシック" charset="0"/>
              </a:rPr>
            </a:br>
            <a:r>
              <a:rPr lang="en-US" sz="1800" b="1" u="sng" dirty="0" smtClean="0">
                <a:solidFill>
                  <a:srgbClr val="FF6600"/>
                </a:solidFill>
                <a:latin typeface="Arial" charset="0"/>
                <a:ea typeface="ＭＳ Ｐゴシック" charset="0"/>
                <a:cs typeface="ＭＳ Ｐゴシック" charset="0"/>
              </a:rPr>
              <a:t>cryptic allosteric sites</a:t>
            </a:r>
            <a:r>
              <a:rPr lang="en-US" sz="1800" b="1" dirty="0" smtClean="0">
                <a:solidFill>
                  <a:srgbClr val="FF6600"/>
                </a:solidFill>
                <a:latin typeface="Arial" charset="0"/>
                <a:ea typeface="ＭＳ Ｐゴシック" charset="0"/>
                <a:cs typeface="ＭＳ Ｐゴシック" charset="0"/>
              </a:rPr>
              <a:t> </a:t>
            </a:r>
          </a:p>
          <a:p>
            <a:pPr lvl="2"/>
            <a:r>
              <a:rPr lang="en-US" sz="1400" dirty="0">
                <a:solidFill>
                  <a:schemeClr val="bg1"/>
                </a:solidFill>
                <a:latin typeface="Arial" charset="0"/>
                <a:ea typeface="ＭＳ Ｐゴシック" charset="0"/>
              </a:rPr>
              <a:t>O</a:t>
            </a:r>
            <a:r>
              <a:rPr lang="en-US" sz="1400" dirty="0" smtClean="0">
                <a:solidFill>
                  <a:schemeClr val="bg1"/>
                </a:solidFill>
                <a:latin typeface="Arial" charset="0"/>
                <a:ea typeface="ＭＳ Ｐゴシック" charset="0"/>
              </a:rPr>
              <a:t>n </a:t>
            </a:r>
            <a:r>
              <a:rPr lang="en-US" sz="1400" dirty="0">
                <a:solidFill>
                  <a:schemeClr val="bg1"/>
                </a:solidFill>
                <a:latin typeface="Arial" charset="0"/>
                <a:ea typeface="ＭＳ Ｐゴシック" charset="0"/>
              </a:rPr>
              <a:t>surface &amp; in interior bottlenecks </a:t>
            </a:r>
          </a:p>
          <a:p>
            <a:r>
              <a:rPr lang="en-US" sz="2000" b="1" dirty="0">
                <a:solidFill>
                  <a:schemeClr val="bg1"/>
                </a:solidFill>
                <a:latin typeface="Arial" charset="0"/>
                <a:ea typeface="ＭＳ Ｐゴシック" charset="0"/>
                <a:cs typeface="ＭＳ Ｐゴシック" charset="0"/>
              </a:rPr>
              <a:t>Non-coding Variants #</a:t>
            </a:r>
            <a:r>
              <a:rPr lang="en-US" sz="2000" b="1" dirty="0" smtClean="0">
                <a:solidFill>
                  <a:schemeClr val="bg1"/>
                </a:solidFill>
                <a:latin typeface="Arial" charset="0"/>
                <a:ea typeface="ＭＳ Ｐゴシック" charset="0"/>
                <a:cs typeface="ＭＳ Ｐゴシック" charset="0"/>
              </a:rPr>
              <a:t>1: </a:t>
            </a:r>
            <a:r>
              <a:rPr lang="en-US" sz="1800" b="1" dirty="0" smtClean="0">
                <a:solidFill>
                  <a:srgbClr val="FF6600"/>
                </a:solidFill>
                <a:latin typeface="Arial" charset="0"/>
                <a:ea typeface="ＭＳ Ｐゴシック" charset="0"/>
                <a:cs typeface="ＭＳ Ｐゴシック" charset="0"/>
              </a:rPr>
              <a:t>Prioritizing </a:t>
            </a:r>
            <a:r>
              <a:rPr lang="en-US" sz="1800" b="1" dirty="0">
                <a:solidFill>
                  <a:srgbClr val="FF6600"/>
                </a:solidFill>
                <a:latin typeface="Arial" charset="0"/>
                <a:ea typeface="ＭＳ Ｐゴシック" charset="0"/>
                <a:cs typeface="ＭＳ Ｐゴシック" charset="0"/>
              </a:rPr>
              <a:t>rare variants </a:t>
            </a:r>
            <a:r>
              <a:rPr lang="en-US" sz="1800" b="1" dirty="0" smtClean="0">
                <a:solidFill>
                  <a:srgbClr val="FF6600"/>
                </a:solidFill>
                <a:latin typeface="Arial" charset="0"/>
                <a:ea typeface="ＭＳ Ｐゴシック" charset="0"/>
                <a:cs typeface="ＭＳ Ｐゴシック" charset="0"/>
              </a:rPr>
              <a:t>with </a:t>
            </a:r>
            <a:r>
              <a:rPr lang="en-US" sz="1800" b="1" dirty="0">
                <a:solidFill>
                  <a:srgbClr val="FF6600"/>
                </a:solidFill>
                <a:latin typeface="Arial" charset="0"/>
                <a:ea typeface="ＭＳ Ｐゴシック" charset="0"/>
                <a:cs typeface="ＭＳ Ｐゴシック" charset="0"/>
              </a:rPr>
              <a:t>“</a:t>
            </a:r>
            <a:r>
              <a:rPr lang="en-US" sz="1800" b="1" u="sng" dirty="0" smtClean="0">
                <a:solidFill>
                  <a:srgbClr val="FF6600"/>
                </a:solidFill>
                <a:latin typeface="Arial" charset="0"/>
                <a:ea typeface="ＭＳ Ｐゴシック" charset="0"/>
                <a:cs typeface="ＭＳ Ｐゴシック" charset="0"/>
              </a:rPr>
              <a:t>sensitive sites</a:t>
            </a:r>
            <a:r>
              <a:rPr lang="en-US" sz="1800" b="1" dirty="0" smtClean="0">
                <a:solidFill>
                  <a:srgbClr val="FF6600"/>
                </a:solidFill>
                <a:latin typeface="Arial" charset="0"/>
                <a:ea typeface="ＭＳ Ｐゴシック" charset="0"/>
                <a:cs typeface="ＭＳ Ｐゴシック" charset="0"/>
              </a:rPr>
              <a:t>”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t>
            </a:r>
            <a:r>
              <a:rPr lang="en-US" sz="1800" b="1" dirty="0">
                <a:solidFill>
                  <a:srgbClr val="FF6600"/>
                </a:solidFill>
                <a:latin typeface="Arial" charset="0"/>
                <a:ea typeface="ＭＳ Ｐゴシック" charset="0"/>
                <a:cs typeface="ＭＳ Ｐゴシック" charset="0"/>
              </a:rPr>
              <a:t>human-conserved) </a:t>
            </a:r>
          </a:p>
        </p:txBody>
      </p:sp>
      <p:sp>
        <p:nvSpPr>
          <p:cNvPr id="2" name="Content Placeholder 1"/>
          <p:cNvSpPr>
            <a:spLocks noGrp="1"/>
          </p:cNvSpPr>
          <p:nvPr>
            <p:ph sz="half" idx="2"/>
          </p:nvPr>
        </p:nvSpPr>
        <p:spPr>
          <a:xfrm>
            <a:off x="3793067" y="1185435"/>
            <a:ext cx="5147725" cy="4638675"/>
          </a:xfrm>
        </p:spPr>
        <p:txBody>
          <a:bodyPr/>
          <a:lstStyle/>
          <a:p>
            <a:r>
              <a:rPr lang="en-US" sz="2000" b="1" dirty="0">
                <a:solidFill>
                  <a:schemeClr val="bg1"/>
                </a:solidFill>
                <a:latin typeface="Arial" charset="0"/>
                <a:ea typeface="ＭＳ Ｐゴシック" charset="0"/>
                <a:cs typeface="ＭＳ Ｐゴシック" charset="0"/>
              </a:rPr>
              <a:t>Non-coding Variants #</a:t>
            </a:r>
            <a:r>
              <a:rPr lang="en-US" sz="2000" b="1" dirty="0" smtClean="0">
                <a:solidFill>
                  <a:schemeClr val="bg1"/>
                </a:solidFill>
                <a:latin typeface="Arial" charset="0"/>
                <a:ea typeface="ＭＳ Ｐゴシック" charset="0"/>
                <a:cs typeface="ＭＳ Ｐゴシック" charset="0"/>
              </a:rPr>
              <a:t>2: </a:t>
            </a:r>
            <a:br>
              <a:rPr lang="en-US" sz="2000" b="1" dirty="0" smtClean="0">
                <a:solidFill>
                  <a:schemeClr val="bg1"/>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Prioritizing </a:t>
            </a:r>
            <a:r>
              <a:rPr lang="en-US" sz="1800" b="1" dirty="0">
                <a:solidFill>
                  <a:srgbClr val="FF6600"/>
                </a:solidFill>
                <a:latin typeface="Arial" charset="0"/>
                <a:ea typeface="ＭＳ Ｐゴシック" charset="0"/>
                <a:cs typeface="ＭＳ Ｐゴシック" charset="0"/>
              </a:rPr>
              <a:t>using </a:t>
            </a:r>
            <a:r>
              <a:rPr lang="en-US" sz="1800" b="1" dirty="0" err="1" smtClean="0">
                <a:solidFill>
                  <a:srgbClr val="FF6600"/>
                </a:solidFill>
                <a:latin typeface="Arial" charset="0"/>
                <a:ea typeface="ＭＳ Ｐゴシック" charset="0"/>
                <a:cs typeface="ＭＳ Ｐゴシック" charset="0"/>
              </a:rPr>
              <a:t>AlleleDB</a:t>
            </a:r>
            <a:r>
              <a:rPr lang="en-US" sz="1800" b="1" dirty="0" smtClean="0">
                <a:solidFill>
                  <a:srgbClr val="FF6600"/>
                </a:solidFill>
                <a:latin typeface="Arial" charset="0"/>
                <a:ea typeface="ＭＳ Ｐゴシック" charset="0"/>
                <a:cs typeface="ＭＳ Ｐゴシック" charset="0"/>
              </a:rPr>
              <a:t>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in </a:t>
            </a:r>
            <a:r>
              <a:rPr lang="en-US" sz="1800" b="1" dirty="0">
                <a:solidFill>
                  <a:srgbClr val="FF6600"/>
                </a:solidFill>
                <a:latin typeface="Arial" charset="0"/>
                <a:ea typeface="ＭＳ Ｐゴシック" charset="0"/>
                <a:cs typeface="ＭＳ Ｐゴシック" charset="0"/>
              </a:rPr>
              <a:t>terms of </a:t>
            </a:r>
            <a:r>
              <a:rPr lang="en-US" sz="1800" b="1" u="sng" dirty="0">
                <a:solidFill>
                  <a:srgbClr val="FF6600"/>
                </a:solidFill>
                <a:latin typeface="Arial" charset="0"/>
                <a:ea typeface="ＭＳ Ｐゴシック" charset="0"/>
                <a:cs typeface="ＭＳ Ｐゴシック" charset="0"/>
              </a:rPr>
              <a:t>allelic elements</a:t>
            </a:r>
            <a:r>
              <a:rPr lang="en-US" sz="1800" b="1" dirty="0">
                <a:solidFill>
                  <a:srgbClr val="FF6600"/>
                </a:solidFill>
                <a:latin typeface="Arial" charset="0"/>
                <a:ea typeface="ＭＳ Ｐゴシック" charset="0"/>
                <a:cs typeface="ＭＳ Ｐゴシック" charset="0"/>
              </a:rPr>
              <a:t> </a:t>
            </a:r>
          </a:p>
          <a:p>
            <a:pPr lvl="1"/>
            <a:r>
              <a:rPr lang="en-US" sz="1800" dirty="0">
                <a:solidFill>
                  <a:schemeClr val="bg1"/>
                </a:solidFill>
                <a:latin typeface="Arial" charset="0"/>
                <a:ea typeface="ＭＳ Ｐゴシック" charset="0"/>
              </a:rPr>
              <a:t>Having observed difference in molecular activity in many </a:t>
            </a:r>
            <a:r>
              <a:rPr lang="en-US" sz="1800" dirty="0" smtClean="0">
                <a:solidFill>
                  <a:schemeClr val="bg1"/>
                </a:solidFill>
                <a:latin typeface="Arial" charset="0"/>
                <a:ea typeface="ＭＳ Ｐゴシック" charset="0"/>
              </a:rPr>
              <a:t>contexts</a:t>
            </a:r>
          </a:p>
          <a:p>
            <a:pPr lvl="1"/>
            <a:r>
              <a:rPr lang="en-US" sz="1800" b="1" dirty="0">
                <a:solidFill>
                  <a:srgbClr val="FF6600"/>
                </a:solidFill>
                <a:latin typeface="Arial" charset="0"/>
                <a:ea typeface="ＭＳ Ｐゴシック" charset="0"/>
                <a:cs typeface="ＭＳ Ｐゴシック" charset="0"/>
              </a:rPr>
              <a:t>Key technical Issue: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Need </a:t>
            </a:r>
            <a:r>
              <a:rPr lang="en-US" sz="1800" b="1" dirty="0">
                <a:solidFill>
                  <a:srgbClr val="FF6600"/>
                </a:solidFill>
                <a:latin typeface="Arial" charset="0"/>
                <a:ea typeface="ＭＳ Ｐゴシック" charset="0"/>
                <a:cs typeface="ＭＳ Ｐゴシック" charset="0"/>
              </a:rPr>
              <a:t>to build </a:t>
            </a:r>
            <a:r>
              <a:rPr lang="en-US" sz="1800" b="1" u="sng" dirty="0">
                <a:solidFill>
                  <a:srgbClr val="FF6600"/>
                </a:solidFill>
                <a:latin typeface="Arial" charset="0"/>
                <a:ea typeface="ＭＳ Ｐゴシック" charset="0"/>
                <a:cs typeface="ＭＳ Ｐゴシック" charset="0"/>
              </a:rPr>
              <a:t>personal genomes</a:t>
            </a:r>
          </a:p>
          <a:p>
            <a:pPr lvl="2"/>
            <a:r>
              <a:rPr lang="en-US" sz="1400" dirty="0" smtClean="0">
                <a:solidFill>
                  <a:schemeClr val="bg1"/>
                </a:solidFill>
                <a:latin typeface="Arial" charset="0"/>
                <a:ea typeface="ＭＳ Ｐゴシック" charset="0"/>
              </a:rPr>
              <a:t>Assessing their quality via read mapping</a:t>
            </a:r>
            <a:endParaRPr lang="en-US" sz="1400" dirty="0">
              <a:solidFill>
                <a:schemeClr val="bg1"/>
              </a:solidFill>
              <a:latin typeface="Arial" charset="0"/>
              <a:ea typeface="ＭＳ Ｐゴシック" charset="0"/>
            </a:endParaRPr>
          </a:p>
          <a:p>
            <a:r>
              <a:rPr lang="en-US" sz="2000" b="1" dirty="0">
                <a:solidFill>
                  <a:schemeClr val="bg1"/>
                </a:solidFill>
                <a:latin typeface="Arial" charset="0"/>
                <a:ea typeface="ＭＳ Ｐゴシック" charset="0"/>
                <a:cs typeface="ＭＳ Ｐゴシック" charset="0"/>
              </a:rPr>
              <a:t>Putting it together </a:t>
            </a:r>
            <a:r>
              <a:rPr lang="en-US" sz="2000" b="1" dirty="0" smtClean="0">
                <a:solidFill>
                  <a:schemeClr val="bg1"/>
                </a:solidFill>
                <a:latin typeface="Arial" charset="0"/>
                <a:ea typeface="ＭＳ Ｐゴシック" charset="0"/>
                <a:cs typeface="ＭＳ Ｐゴシック" charset="0"/>
              </a:rPr>
              <a:t>in workflows</a:t>
            </a:r>
            <a:endParaRPr lang="en-US" sz="2000" b="1" dirty="0">
              <a:solidFill>
                <a:schemeClr val="bg1"/>
              </a:solidFill>
              <a:latin typeface="Arial" charset="0"/>
              <a:ea typeface="ＭＳ Ｐゴシック" charset="0"/>
              <a:cs typeface="ＭＳ Ｐゴシック" charset="0"/>
            </a:endParaRPr>
          </a:p>
          <a:p>
            <a:pPr lvl="1"/>
            <a:r>
              <a:rPr lang="en-US" sz="1800" b="1" u="sng" dirty="0" smtClean="0">
                <a:solidFill>
                  <a:srgbClr val="FF6600"/>
                </a:solidFill>
                <a:latin typeface="Arial" charset="0"/>
                <a:ea typeface="ＭＳ Ｐゴシック" charset="0"/>
                <a:cs typeface="ＭＳ Ｐゴシック" charset="0"/>
              </a:rPr>
              <a:t>Integrating evidence</a:t>
            </a:r>
            <a:r>
              <a:rPr lang="en-US" sz="1800" b="1" dirty="0" smtClean="0">
                <a:solidFill>
                  <a:srgbClr val="FF6600"/>
                </a:solidFill>
                <a:latin typeface="Arial" charset="0"/>
                <a:ea typeface="ＭＳ Ｐゴシック" charset="0"/>
                <a:cs typeface="ＭＳ Ｐゴシック" charset="0"/>
              </a:rPr>
              <a:t> </a:t>
            </a:r>
            <a:r>
              <a:rPr lang="en-US" sz="1800" b="1" dirty="0">
                <a:solidFill>
                  <a:srgbClr val="FF6600"/>
                </a:solidFill>
                <a:latin typeface="Arial" charset="0"/>
                <a:ea typeface="ＭＳ Ｐゴシック" charset="0"/>
                <a:cs typeface="ＭＳ Ｐゴシック" charset="0"/>
              </a:rPr>
              <a:t>on non-coding </a:t>
            </a:r>
            <a:r>
              <a:rPr lang="en-US" sz="1800" b="1" dirty="0" smtClean="0">
                <a:solidFill>
                  <a:srgbClr val="FF6600"/>
                </a:solidFill>
                <a:latin typeface="Arial" charset="0"/>
                <a:ea typeface="ＭＳ Ｐゴシック" charset="0"/>
                <a:cs typeface="ＭＳ Ｐゴシック" charset="0"/>
              </a:rPr>
              <a:t>variants with </a:t>
            </a:r>
            <a:r>
              <a:rPr lang="en-US" sz="1800" b="1" dirty="0" err="1" smtClean="0">
                <a:solidFill>
                  <a:srgbClr val="FF6600"/>
                </a:solidFill>
                <a:latin typeface="Arial" charset="0"/>
                <a:ea typeface="ＭＳ Ｐゴシック" charset="0"/>
                <a:cs typeface="ＭＳ Ｐゴシック" charset="0"/>
              </a:rPr>
              <a:t>FunSeq</a:t>
            </a:r>
            <a:endParaRPr lang="en-US" sz="1800" b="1" dirty="0">
              <a:solidFill>
                <a:srgbClr val="FF6600"/>
              </a:solidFill>
              <a:latin typeface="Arial" charset="0"/>
              <a:ea typeface="ＭＳ Ｐゴシック" charset="0"/>
              <a:cs typeface="ＭＳ Ｐゴシック" charset="0"/>
            </a:endParaRPr>
          </a:p>
          <a:p>
            <a:pPr lvl="2"/>
            <a:r>
              <a:rPr lang="en-US" sz="1400" dirty="0">
                <a:solidFill>
                  <a:schemeClr val="bg1"/>
                </a:solidFill>
                <a:latin typeface="Arial" charset="0"/>
                <a:ea typeface="ＭＳ Ｐゴシック" charset="0"/>
              </a:rPr>
              <a:t>Systematically weighting all the features</a:t>
            </a:r>
          </a:p>
          <a:p>
            <a:pPr lvl="2"/>
            <a:r>
              <a:rPr lang="en-US" sz="1400" dirty="0">
                <a:solidFill>
                  <a:schemeClr val="bg1"/>
                </a:solidFill>
                <a:latin typeface="Arial" charset="0"/>
                <a:ea typeface="ＭＳ Ｐゴシック" charset="0"/>
              </a:rPr>
              <a:t>suggesting non-coding drivers</a:t>
            </a:r>
          </a:p>
          <a:p>
            <a:pPr lvl="2"/>
            <a:r>
              <a:rPr lang="en-US" sz="1400" dirty="0" err="1">
                <a:solidFill>
                  <a:schemeClr val="bg1"/>
                </a:solidFill>
                <a:latin typeface="Arial" charset="0"/>
                <a:ea typeface="ＭＳ Ｐゴシック" charset="0"/>
              </a:rPr>
              <a:t>Prioritzing</a:t>
            </a:r>
            <a:r>
              <a:rPr lang="en-US" sz="1400" dirty="0">
                <a:solidFill>
                  <a:schemeClr val="bg1"/>
                </a:solidFill>
                <a:latin typeface="Arial" charset="0"/>
                <a:ea typeface="ＭＳ Ｐゴシック" charset="0"/>
              </a:rPr>
              <a:t> rare </a:t>
            </a:r>
            <a:r>
              <a:rPr lang="en-US" sz="1400" dirty="0" err="1">
                <a:solidFill>
                  <a:schemeClr val="bg1"/>
                </a:solidFill>
                <a:latin typeface="Arial" charset="0"/>
                <a:ea typeface="ＭＳ Ｐゴシック" charset="0"/>
              </a:rPr>
              <a:t>germline</a:t>
            </a:r>
            <a:r>
              <a:rPr lang="en-US" sz="1400" dirty="0">
                <a:solidFill>
                  <a:schemeClr val="bg1"/>
                </a:solidFill>
                <a:latin typeface="Arial" charset="0"/>
                <a:ea typeface="ＭＳ Ｐゴシック" charset="0"/>
              </a:rPr>
              <a:t> variants</a:t>
            </a:r>
          </a:p>
          <a:p>
            <a:pPr lvl="1"/>
            <a:r>
              <a:rPr lang="en-US" sz="1800" b="1" dirty="0">
                <a:solidFill>
                  <a:srgbClr val="FF6600"/>
                </a:solidFill>
                <a:latin typeface="Arial" charset="0"/>
                <a:ea typeface="ＭＳ Ｐゴシック" charset="0"/>
                <a:cs typeface="ＭＳ Ｐゴシック" charset="0"/>
              </a:rPr>
              <a:t>Using Larva to do</a:t>
            </a:r>
            <a:r>
              <a:rPr lang="en-US" sz="1800" b="1" u="sng" dirty="0">
                <a:solidFill>
                  <a:srgbClr val="FF6600"/>
                </a:solidFill>
                <a:latin typeface="Arial" charset="0"/>
                <a:ea typeface="ＭＳ Ｐゴシック" charset="0"/>
                <a:cs typeface="ＭＳ Ｐゴシック" charset="0"/>
              </a:rPr>
              <a:t> burden testing </a:t>
            </a:r>
            <a:r>
              <a:rPr lang="en-US" sz="1800" b="1" dirty="0">
                <a:solidFill>
                  <a:srgbClr val="FF6600"/>
                </a:solidFill>
                <a:latin typeface="Arial" charset="0"/>
                <a:ea typeface="ＭＳ Ｐゴシック" charset="0"/>
                <a:cs typeface="ＭＳ Ｐゴシック" charset="0"/>
              </a:rPr>
              <a:t>on non-coding annotation</a:t>
            </a:r>
          </a:p>
          <a:p>
            <a:pPr lvl="2"/>
            <a:r>
              <a:rPr lang="en-US" sz="1400" dirty="0">
                <a:solidFill>
                  <a:schemeClr val="bg1"/>
                </a:solidFill>
                <a:latin typeface="Arial" charset="0"/>
                <a:ea typeface="ＭＳ Ｐゴシック" charset="0"/>
              </a:rPr>
              <a:t>Need to correct for </a:t>
            </a:r>
            <a:r>
              <a:rPr lang="en-US" sz="1400" dirty="0" smtClean="0">
                <a:solidFill>
                  <a:schemeClr val="bg1"/>
                </a:solidFill>
                <a:latin typeface="Arial" charset="0"/>
                <a:ea typeface="ＭＳ Ｐゴシック" charset="0"/>
              </a:rPr>
              <a:t>over-dispersion </a:t>
            </a:r>
            <a:r>
              <a:rPr lang="en-US" sz="1400" dirty="0">
                <a:solidFill>
                  <a:schemeClr val="bg1"/>
                </a:solidFill>
                <a:latin typeface="Arial" charset="0"/>
                <a:ea typeface="ＭＳ Ｐゴシック" charset="0"/>
              </a:rPr>
              <a:t>in </a:t>
            </a:r>
            <a:r>
              <a:rPr lang="en-US" sz="1400" dirty="0" err="1">
                <a:solidFill>
                  <a:schemeClr val="bg1"/>
                </a:solidFill>
                <a:latin typeface="Arial" charset="0"/>
                <a:ea typeface="ＭＳ Ｐゴシック" charset="0"/>
              </a:rPr>
              <a:t>bionomial</a:t>
            </a:r>
            <a:r>
              <a:rPr lang="en-US" sz="1400" dirty="0">
                <a:solidFill>
                  <a:schemeClr val="bg1"/>
                </a:solidFill>
                <a:latin typeface="Arial" charset="0"/>
                <a:ea typeface="ＭＳ Ｐゴシック" charset="0"/>
              </a:rPr>
              <a:t> </a:t>
            </a:r>
          </a:p>
          <a:p>
            <a:pPr lvl="2"/>
            <a:r>
              <a:rPr lang="en-US" sz="1400" dirty="0" smtClean="0">
                <a:solidFill>
                  <a:schemeClr val="bg1"/>
                </a:solidFill>
                <a:latin typeface="Arial" charset="0"/>
                <a:ea typeface="ＭＳ Ｐゴシック" charset="0"/>
              </a:rPr>
              <a:t>Parameterized </a:t>
            </a:r>
            <a:r>
              <a:rPr lang="en-US" sz="1400" dirty="0">
                <a:solidFill>
                  <a:schemeClr val="bg1"/>
                </a:solidFill>
                <a:latin typeface="Arial" charset="0"/>
                <a:ea typeface="ＭＳ Ｐゴシック" charset="0"/>
              </a:rPr>
              <a:t>according to replication timing </a:t>
            </a:r>
          </a:p>
          <a:p>
            <a:pPr marL="0" indent="0">
              <a:buNone/>
            </a:pPr>
            <a:endParaRPr lang="en-US" dirty="0"/>
          </a:p>
        </p:txBody>
      </p:sp>
    </p:spTree>
    <p:custDataLst>
      <p:tags r:id="rId2"/>
    </p:custDataLst>
    <p:extLst>
      <p:ext uri="{BB962C8B-B14F-4D97-AF65-F5344CB8AC3E}">
        <p14:creationId xmlns:p14="http://schemas.microsoft.com/office/powerpoint/2010/main" val="27248961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5982"/>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34927" y="191923"/>
            <a:ext cx="2987678" cy="630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fontAlgn="auto">
              <a:spcBef>
                <a:spcPts val="0"/>
              </a:spcBef>
              <a:spcAft>
                <a:spcPts val="0"/>
              </a:spcAft>
            </a:pPr>
            <a:r>
              <a:rPr lang="en-US" sz="2400" b="1" dirty="0" err="1" smtClean="0">
                <a:solidFill>
                  <a:srgbClr val="FF0000"/>
                </a:solidFill>
                <a:latin typeface="Arial"/>
                <a:ea typeface="+mn-ea"/>
                <a:cs typeface="Arial"/>
              </a:rPr>
              <a:t>AlleleDB</a:t>
            </a:r>
            <a:r>
              <a:rPr lang="en-US" sz="1600" dirty="0" err="1" smtClean="0">
                <a:solidFill>
                  <a:srgbClr val="000000"/>
                </a:solidFill>
                <a:latin typeface="Arial"/>
                <a:ea typeface="+mn-ea"/>
                <a:cs typeface="Arial"/>
              </a:rPr>
              <a:t>.gersteinlab.org</a:t>
            </a:r>
            <a:endParaRPr lang="en-US" sz="1600" dirty="0" smtClean="0">
              <a:solidFill>
                <a:srgbClr val="000000"/>
              </a:solidFill>
              <a:latin typeface="Arial"/>
              <a:ea typeface="+mn-ea"/>
              <a:cs typeface="Arial"/>
            </a:endParaRPr>
          </a:p>
          <a:p>
            <a:pPr defTabSz="457200" fontAlgn="auto">
              <a:spcBef>
                <a:spcPts val="0"/>
              </a:spcBef>
              <a:spcAft>
                <a:spcPts val="0"/>
              </a:spcAft>
            </a:pPr>
            <a:r>
              <a:rPr lang="en-US" sz="1600" dirty="0" smtClean="0">
                <a:solidFill>
                  <a:srgbClr val="000000"/>
                </a:solidFill>
                <a:latin typeface="Arial"/>
                <a:ea typeface="+mn-ea"/>
                <a:cs typeface="Arial"/>
              </a:rPr>
              <a:t>J </a:t>
            </a:r>
            <a:r>
              <a:rPr lang="en-US" sz="2400" b="1" dirty="0" smtClean="0">
                <a:solidFill>
                  <a:srgbClr val="0000FF"/>
                </a:solidFill>
                <a:latin typeface="Arial"/>
                <a:ea typeface="+mn-ea"/>
                <a:cs typeface="Arial"/>
              </a:rPr>
              <a:t>Chen</a:t>
            </a:r>
            <a:r>
              <a:rPr lang="en-US" sz="1600" dirty="0" smtClean="0">
                <a:solidFill>
                  <a:prstClr val="black"/>
                </a:solidFill>
                <a:latin typeface="Arial"/>
                <a:ea typeface="+mn-ea"/>
                <a:cs typeface="Arial"/>
              </a:rPr>
              <a:t>, J </a:t>
            </a:r>
            <a:r>
              <a:rPr lang="en-US" sz="2400" b="1" dirty="0" err="1">
                <a:solidFill>
                  <a:srgbClr val="0000FF"/>
                </a:solidFill>
                <a:latin typeface="Arial"/>
                <a:ea typeface="+mn-ea"/>
                <a:cs typeface="Arial"/>
              </a:rPr>
              <a:t>Rozowsky</a:t>
            </a:r>
            <a:r>
              <a:rPr lang="en-US" sz="1600" dirty="0" smtClean="0">
                <a:solidFill>
                  <a:prstClr val="black"/>
                </a:solidFill>
                <a:latin typeface="Arial"/>
                <a:ea typeface="+mn-ea"/>
                <a:cs typeface="Arial"/>
              </a:rPr>
              <a:t>, </a:t>
            </a:r>
            <a:br>
              <a:rPr lang="en-US" sz="1600" dirty="0" smtClean="0">
                <a:solidFill>
                  <a:prstClr val="black"/>
                </a:solidFill>
                <a:latin typeface="Arial"/>
                <a:ea typeface="+mn-ea"/>
                <a:cs typeface="Arial"/>
              </a:rPr>
            </a:br>
            <a:r>
              <a:rPr lang="en-US" sz="1600" dirty="0" smtClean="0">
                <a:solidFill>
                  <a:prstClr val="black"/>
                </a:solidFill>
                <a:latin typeface="Arial"/>
                <a:ea typeface="+mn-ea"/>
                <a:cs typeface="Arial"/>
              </a:rPr>
              <a:t>TR </a:t>
            </a:r>
            <a:r>
              <a:rPr lang="en-US" sz="2400" b="1" dirty="0" err="1">
                <a:solidFill>
                  <a:srgbClr val="0000FF"/>
                </a:solidFill>
                <a:latin typeface="Arial"/>
                <a:ea typeface="+mn-ea"/>
                <a:cs typeface="Arial"/>
              </a:rPr>
              <a:t>Galeev</a:t>
            </a:r>
            <a:r>
              <a:rPr lang="en-US" sz="1600" dirty="0">
                <a:solidFill>
                  <a:prstClr val="black"/>
                </a:solidFill>
                <a:latin typeface="Arial"/>
                <a:ea typeface="+mn-ea"/>
                <a:cs typeface="Arial"/>
              </a:rPr>
              <a:t>, A </a:t>
            </a:r>
            <a:r>
              <a:rPr lang="en-US" sz="1600" dirty="0" err="1">
                <a:solidFill>
                  <a:prstClr val="black"/>
                </a:solidFill>
                <a:latin typeface="Arial"/>
                <a:ea typeface="+mn-ea"/>
                <a:cs typeface="Arial"/>
              </a:rPr>
              <a:t>Harmanci</a:t>
            </a:r>
            <a:r>
              <a:rPr lang="en-US" sz="1600" dirty="0">
                <a:solidFill>
                  <a:prstClr val="black"/>
                </a:solidFill>
                <a:latin typeface="Arial"/>
                <a:ea typeface="+mn-ea"/>
                <a:cs typeface="Arial"/>
              </a:rPr>
              <a:t>, </a:t>
            </a:r>
            <a:r>
              <a:rPr lang="en-US" sz="1600" dirty="0" smtClean="0">
                <a:solidFill>
                  <a:prstClr val="black"/>
                </a:solidFill>
                <a:latin typeface="Arial"/>
                <a:ea typeface="+mn-ea"/>
                <a:cs typeface="Arial"/>
              </a:rPr>
              <a:t/>
            </a:r>
            <a:br>
              <a:rPr lang="en-US" sz="1600" dirty="0" smtClean="0">
                <a:solidFill>
                  <a:prstClr val="black"/>
                </a:solidFill>
                <a:latin typeface="Arial"/>
                <a:ea typeface="+mn-ea"/>
                <a:cs typeface="Arial"/>
              </a:rPr>
            </a:br>
            <a:r>
              <a:rPr lang="en-US" sz="1600" dirty="0" smtClean="0">
                <a:solidFill>
                  <a:prstClr val="black"/>
                </a:solidFill>
                <a:latin typeface="Arial"/>
                <a:ea typeface="+mn-ea"/>
                <a:cs typeface="Arial"/>
              </a:rPr>
              <a:t>R </a:t>
            </a:r>
            <a:r>
              <a:rPr lang="en-US" sz="1600" dirty="0">
                <a:solidFill>
                  <a:prstClr val="black"/>
                </a:solidFill>
                <a:latin typeface="Arial"/>
                <a:ea typeface="+mn-ea"/>
                <a:cs typeface="Arial"/>
              </a:rPr>
              <a:t>Kitchen, J Bedford, </a:t>
            </a:r>
            <a:r>
              <a:rPr lang="en-US" sz="1600" dirty="0" smtClean="0">
                <a:solidFill>
                  <a:prstClr val="black"/>
                </a:solidFill>
                <a:latin typeface="Arial"/>
                <a:ea typeface="+mn-ea"/>
                <a:cs typeface="Arial"/>
              </a:rPr>
              <a:t/>
            </a:r>
            <a:br>
              <a:rPr lang="en-US" sz="1600" dirty="0" smtClean="0">
                <a:solidFill>
                  <a:prstClr val="black"/>
                </a:solidFill>
                <a:latin typeface="Arial"/>
                <a:ea typeface="+mn-ea"/>
                <a:cs typeface="Arial"/>
              </a:rPr>
            </a:br>
            <a:r>
              <a:rPr lang="en-US" sz="1600" dirty="0" smtClean="0">
                <a:solidFill>
                  <a:prstClr val="black"/>
                </a:solidFill>
                <a:latin typeface="Arial"/>
                <a:ea typeface="+mn-ea"/>
                <a:cs typeface="Arial"/>
              </a:rPr>
              <a:t>A </a:t>
            </a:r>
            <a:r>
              <a:rPr lang="en-US" sz="1600" dirty="0" err="1">
                <a:solidFill>
                  <a:prstClr val="black"/>
                </a:solidFill>
                <a:latin typeface="Arial"/>
                <a:ea typeface="+mn-ea"/>
                <a:cs typeface="Arial"/>
              </a:rPr>
              <a:t>Abyzov</a:t>
            </a:r>
            <a:r>
              <a:rPr lang="en-US" sz="1600" dirty="0">
                <a:solidFill>
                  <a:prstClr val="black"/>
                </a:solidFill>
                <a:latin typeface="Arial"/>
                <a:ea typeface="+mn-ea"/>
                <a:cs typeface="Arial"/>
              </a:rPr>
              <a:t>, Y Kong, L Regan</a:t>
            </a:r>
            <a:endParaRPr lang="en-US" sz="1600" dirty="0" smtClean="0">
              <a:solidFill>
                <a:prstClr val="black"/>
              </a:solidFill>
              <a:latin typeface="Arial"/>
              <a:ea typeface="+mn-ea"/>
              <a:cs typeface="Arial"/>
            </a:endParaRPr>
          </a:p>
          <a:p>
            <a:pPr defTabSz="457200" fontAlgn="auto">
              <a:spcBef>
                <a:spcPts val="0"/>
              </a:spcBef>
              <a:spcAft>
                <a:spcPts val="0"/>
              </a:spcAft>
            </a:pPr>
            <a:endParaRPr lang="en-US" dirty="0" smtClean="0">
              <a:solidFill>
                <a:srgbClr val="000000"/>
              </a:solidFill>
              <a:latin typeface="Arial"/>
              <a:ea typeface="+mn-ea"/>
              <a:cs typeface="Arial"/>
            </a:endParaRPr>
          </a:p>
          <a:p>
            <a:pPr defTabSz="457200" fontAlgn="auto">
              <a:spcBef>
                <a:spcPts val="0"/>
              </a:spcBef>
              <a:spcAft>
                <a:spcPts val="0"/>
              </a:spcAft>
            </a:pPr>
            <a:r>
              <a:rPr lang="en-US" sz="2400" b="1" dirty="0" smtClean="0">
                <a:solidFill>
                  <a:srgbClr val="FF0000"/>
                </a:solidFill>
                <a:latin typeface="Arial"/>
                <a:ea typeface="+mn-ea"/>
                <a:cs typeface="Arial"/>
              </a:rPr>
              <a:t>CostSeq2</a:t>
            </a:r>
          </a:p>
          <a:p>
            <a:pPr defTabSz="457200" fontAlgn="auto">
              <a:spcBef>
                <a:spcPts val="0"/>
              </a:spcBef>
              <a:spcAft>
                <a:spcPts val="0"/>
              </a:spcAft>
            </a:pPr>
            <a:r>
              <a:rPr lang="en-US" sz="1600" dirty="0" smtClean="0">
                <a:solidFill>
                  <a:srgbClr val="000000"/>
                </a:solidFill>
                <a:latin typeface="Arial"/>
                <a:ea typeface="+mn-ea"/>
                <a:cs typeface="Arial"/>
              </a:rPr>
              <a:t>P </a:t>
            </a:r>
            <a:r>
              <a:rPr lang="en-US" sz="2400" b="1" dirty="0" smtClean="0">
                <a:solidFill>
                  <a:srgbClr val="0000FF"/>
                </a:solidFill>
                <a:latin typeface="Arial"/>
                <a:ea typeface="+mn-ea"/>
                <a:cs typeface="Arial"/>
              </a:rPr>
              <a:t>Muir</a:t>
            </a:r>
            <a:r>
              <a:rPr lang="en-US" sz="1600" dirty="0" smtClean="0">
                <a:solidFill>
                  <a:srgbClr val="000000"/>
                </a:solidFill>
                <a:latin typeface="Arial"/>
                <a:ea typeface="+mn-ea"/>
                <a:cs typeface="Arial"/>
              </a:rPr>
              <a:t>, </a:t>
            </a:r>
            <a:r>
              <a:rPr lang="en-US" sz="1600" dirty="0">
                <a:solidFill>
                  <a:srgbClr val="000000"/>
                </a:solidFill>
                <a:latin typeface="Arial"/>
                <a:ea typeface="+mn-ea"/>
                <a:cs typeface="Arial"/>
              </a:rPr>
              <a:t>S Li, S Lou, </a:t>
            </a:r>
            <a:r>
              <a:rPr lang="en-US" sz="1600" dirty="0" smtClean="0">
                <a:solidFill>
                  <a:srgbClr val="000000"/>
                </a:solidFill>
                <a:latin typeface="Arial"/>
                <a:ea typeface="+mn-ea"/>
                <a:cs typeface="Arial"/>
              </a:rPr>
              <a:t/>
            </a:r>
            <a:br>
              <a:rPr lang="en-US" sz="1600" dirty="0" smtClean="0">
                <a:solidFill>
                  <a:srgbClr val="000000"/>
                </a:solidFill>
                <a:latin typeface="Arial"/>
                <a:ea typeface="+mn-ea"/>
                <a:cs typeface="Arial"/>
              </a:rPr>
            </a:br>
            <a:r>
              <a:rPr lang="en-US" sz="1600" dirty="0" smtClean="0">
                <a:solidFill>
                  <a:srgbClr val="000000"/>
                </a:solidFill>
                <a:latin typeface="Arial"/>
                <a:ea typeface="+mn-ea"/>
                <a:cs typeface="Arial"/>
              </a:rPr>
              <a:t>D </a:t>
            </a:r>
            <a:r>
              <a:rPr lang="en-US" sz="1600" dirty="0">
                <a:solidFill>
                  <a:srgbClr val="000000"/>
                </a:solidFill>
                <a:latin typeface="Arial"/>
                <a:ea typeface="+mn-ea"/>
                <a:cs typeface="Arial"/>
              </a:rPr>
              <a:t>Wang, DJ </a:t>
            </a:r>
            <a:r>
              <a:rPr lang="en-US" sz="1600" dirty="0" err="1">
                <a:solidFill>
                  <a:srgbClr val="000000"/>
                </a:solidFill>
                <a:latin typeface="Arial"/>
                <a:ea typeface="+mn-ea"/>
                <a:cs typeface="Arial"/>
              </a:rPr>
              <a:t>Spakowicz</a:t>
            </a:r>
            <a:r>
              <a:rPr lang="en-US" sz="1600" dirty="0">
                <a:solidFill>
                  <a:srgbClr val="000000"/>
                </a:solidFill>
                <a:latin typeface="Arial"/>
                <a:ea typeface="+mn-ea"/>
                <a:cs typeface="Arial"/>
              </a:rPr>
              <a:t>, </a:t>
            </a:r>
            <a:r>
              <a:rPr lang="en-US" sz="1600" dirty="0" smtClean="0">
                <a:solidFill>
                  <a:srgbClr val="000000"/>
                </a:solidFill>
                <a:latin typeface="Arial"/>
                <a:ea typeface="+mn-ea"/>
                <a:cs typeface="Arial"/>
              </a:rPr>
              <a:t/>
            </a:r>
            <a:br>
              <a:rPr lang="en-US" sz="1600" dirty="0" smtClean="0">
                <a:solidFill>
                  <a:srgbClr val="000000"/>
                </a:solidFill>
                <a:latin typeface="Arial"/>
                <a:ea typeface="+mn-ea"/>
                <a:cs typeface="Arial"/>
              </a:rPr>
            </a:br>
            <a:r>
              <a:rPr lang="en-US" sz="1600" dirty="0" smtClean="0">
                <a:solidFill>
                  <a:srgbClr val="000000"/>
                </a:solidFill>
                <a:latin typeface="Arial"/>
                <a:ea typeface="+mn-ea"/>
                <a:cs typeface="Arial"/>
              </a:rPr>
              <a:t>L </a:t>
            </a:r>
            <a:r>
              <a:rPr lang="en-US" sz="1600" dirty="0" err="1">
                <a:solidFill>
                  <a:srgbClr val="000000"/>
                </a:solidFill>
                <a:latin typeface="Arial"/>
                <a:ea typeface="+mn-ea"/>
                <a:cs typeface="Arial"/>
              </a:rPr>
              <a:t>Salichos</a:t>
            </a:r>
            <a:r>
              <a:rPr lang="en-US" sz="1600" dirty="0">
                <a:solidFill>
                  <a:srgbClr val="000000"/>
                </a:solidFill>
                <a:latin typeface="Arial"/>
                <a:ea typeface="+mn-ea"/>
                <a:cs typeface="Arial"/>
              </a:rPr>
              <a:t>, J Zhang, F Isaacs, </a:t>
            </a:r>
            <a:r>
              <a:rPr lang="en-US" sz="1600" dirty="0" smtClean="0">
                <a:solidFill>
                  <a:srgbClr val="000000"/>
                </a:solidFill>
                <a:latin typeface="Arial"/>
                <a:ea typeface="+mn-ea"/>
                <a:cs typeface="Arial"/>
              </a:rPr>
              <a:t/>
            </a:r>
            <a:br>
              <a:rPr lang="en-US" sz="1600" dirty="0" smtClean="0">
                <a:solidFill>
                  <a:srgbClr val="000000"/>
                </a:solidFill>
                <a:latin typeface="Arial"/>
                <a:ea typeface="+mn-ea"/>
                <a:cs typeface="Arial"/>
              </a:rPr>
            </a:br>
            <a:r>
              <a:rPr lang="en-US" sz="1600" dirty="0" smtClean="0">
                <a:solidFill>
                  <a:srgbClr val="000000"/>
                </a:solidFill>
                <a:latin typeface="Arial"/>
                <a:ea typeface="+mn-ea"/>
                <a:cs typeface="Arial"/>
              </a:rPr>
              <a:t>J </a:t>
            </a:r>
            <a:r>
              <a:rPr lang="en-US" sz="1600" dirty="0" err="1">
                <a:solidFill>
                  <a:srgbClr val="000000"/>
                </a:solidFill>
                <a:latin typeface="Arial"/>
                <a:ea typeface="+mn-ea"/>
                <a:cs typeface="Arial"/>
              </a:rPr>
              <a:t>Rozowsky</a:t>
            </a:r>
            <a:endParaRPr lang="en-US" sz="1600" dirty="0" smtClean="0">
              <a:solidFill>
                <a:srgbClr val="000000"/>
              </a:solidFill>
              <a:latin typeface="Arial"/>
              <a:ea typeface="+mn-ea"/>
              <a:cs typeface="Arial"/>
            </a:endParaRPr>
          </a:p>
          <a:p>
            <a:pPr defTabSz="457200" fontAlgn="auto">
              <a:spcBef>
                <a:spcPts val="0"/>
              </a:spcBef>
              <a:spcAft>
                <a:spcPts val="0"/>
              </a:spcAft>
            </a:pPr>
            <a:endParaRPr lang="en-US" dirty="0" smtClean="0">
              <a:solidFill>
                <a:srgbClr val="000000"/>
              </a:solidFill>
              <a:latin typeface="Arial"/>
              <a:ea typeface="+mn-ea"/>
              <a:cs typeface="Arial"/>
            </a:endParaRPr>
          </a:p>
          <a:p>
            <a:pPr defTabSz="457200" fontAlgn="auto">
              <a:spcBef>
                <a:spcPts val="0"/>
              </a:spcBef>
              <a:spcAft>
                <a:spcPts val="0"/>
              </a:spcAft>
            </a:pPr>
            <a:r>
              <a:rPr lang="en-US" sz="2400" b="1" dirty="0" err="1" smtClean="0">
                <a:solidFill>
                  <a:srgbClr val="FF0000"/>
                </a:solidFill>
                <a:latin typeface="Arial"/>
                <a:ea typeface="+mn-ea"/>
                <a:cs typeface="Arial"/>
              </a:rPr>
              <a:t>FunSeq</a:t>
            </a:r>
            <a:r>
              <a:rPr lang="en-US" sz="1600" dirty="0" err="1" smtClean="0">
                <a:solidFill>
                  <a:srgbClr val="000000"/>
                </a:solidFill>
                <a:latin typeface="Arial"/>
                <a:ea typeface="+mn-ea"/>
                <a:cs typeface="Arial"/>
              </a:rPr>
              <a:t>.gersteinlab.org</a:t>
            </a:r>
            <a:endParaRPr lang="en-US" sz="1600" dirty="0" smtClean="0">
              <a:solidFill>
                <a:srgbClr val="000000"/>
              </a:solidFill>
              <a:latin typeface="Arial"/>
              <a:ea typeface="+mn-ea"/>
              <a:cs typeface="Arial"/>
            </a:endParaRPr>
          </a:p>
          <a:p>
            <a:pPr defTabSz="457200" fontAlgn="auto">
              <a:spcBef>
                <a:spcPts val="0"/>
              </a:spcBef>
              <a:spcAft>
                <a:spcPts val="0"/>
              </a:spcAft>
            </a:pPr>
            <a:r>
              <a:rPr lang="en-US" sz="1400" b="1" dirty="0" smtClean="0">
                <a:solidFill>
                  <a:prstClr val="black"/>
                </a:solidFill>
                <a:latin typeface="Arial"/>
                <a:ea typeface="+mn-ea"/>
                <a:cs typeface="Arial"/>
              </a:rPr>
              <a:t> </a:t>
            </a:r>
            <a:r>
              <a:rPr lang="en-US" sz="1050" dirty="0" smtClean="0">
                <a:solidFill>
                  <a:prstClr val="black"/>
                </a:solidFill>
                <a:latin typeface="Arial"/>
                <a:ea typeface="+mn-ea"/>
                <a:cs typeface="Arial"/>
              </a:rPr>
              <a:t>    - &amp; -</a:t>
            </a:r>
            <a:endParaRPr lang="en-US" sz="1400" dirty="0" smtClean="0">
              <a:solidFill>
                <a:prstClr val="black"/>
              </a:solidFill>
              <a:latin typeface="Arial"/>
              <a:ea typeface="+mn-ea"/>
              <a:cs typeface="Arial"/>
            </a:endParaRPr>
          </a:p>
          <a:p>
            <a:pPr defTabSz="457200" fontAlgn="auto">
              <a:spcBef>
                <a:spcPts val="0"/>
              </a:spcBef>
              <a:spcAft>
                <a:spcPts val="0"/>
              </a:spcAft>
            </a:pPr>
            <a:r>
              <a:rPr lang="en-US" sz="2400" b="1" dirty="0" smtClean="0">
                <a:solidFill>
                  <a:srgbClr val="FF0000"/>
                </a:solidFill>
                <a:latin typeface="Arial"/>
                <a:ea typeface="+mn-ea"/>
                <a:cs typeface="Arial"/>
              </a:rPr>
              <a:t>FunSeq2</a:t>
            </a:r>
            <a:r>
              <a:rPr lang="en-US" sz="1600" dirty="0">
                <a:solidFill>
                  <a:srgbClr val="000000"/>
                </a:solidFill>
                <a:latin typeface="Arial"/>
                <a:ea typeface="+mn-ea"/>
                <a:cs typeface="Arial"/>
              </a:rPr>
              <a:t>.</a:t>
            </a:r>
            <a:r>
              <a:rPr lang="en-US" sz="1600" dirty="0" smtClean="0">
                <a:solidFill>
                  <a:srgbClr val="000000"/>
                </a:solidFill>
                <a:latin typeface="Arial"/>
                <a:ea typeface="+mn-ea"/>
                <a:cs typeface="Arial"/>
              </a:rPr>
              <a:t>gersteinlab.org</a:t>
            </a:r>
          </a:p>
          <a:p>
            <a:pPr defTabSz="457200" fontAlgn="auto">
              <a:spcBef>
                <a:spcPts val="0"/>
              </a:spcBef>
              <a:spcAft>
                <a:spcPts val="0"/>
              </a:spcAft>
            </a:pPr>
            <a:r>
              <a:rPr lang="en-US" sz="1600" dirty="0">
                <a:solidFill>
                  <a:srgbClr val="000000"/>
                </a:solidFill>
                <a:latin typeface="Arial"/>
                <a:ea typeface="+mn-ea"/>
                <a:cs typeface="Arial"/>
              </a:rPr>
              <a:t>Y </a:t>
            </a:r>
            <a:r>
              <a:rPr lang="en-US" sz="2400" b="1" dirty="0">
                <a:solidFill>
                  <a:srgbClr val="0000FF"/>
                </a:solidFill>
                <a:latin typeface="Arial"/>
                <a:ea typeface="+mn-ea"/>
                <a:cs typeface="Arial"/>
              </a:rPr>
              <a:t>Fu</a:t>
            </a:r>
            <a:r>
              <a:rPr lang="en-US" sz="1600" dirty="0">
                <a:solidFill>
                  <a:srgbClr val="000000"/>
                </a:solidFill>
                <a:latin typeface="Arial"/>
                <a:ea typeface="+mn-ea"/>
                <a:cs typeface="Arial"/>
              </a:rPr>
              <a:t>, E </a:t>
            </a:r>
            <a:r>
              <a:rPr lang="en-US" sz="2400" b="1" dirty="0" smtClean="0">
                <a:solidFill>
                  <a:srgbClr val="0000FF"/>
                </a:solidFill>
                <a:latin typeface="Arial"/>
                <a:ea typeface="+mn-ea"/>
                <a:cs typeface="Arial"/>
              </a:rPr>
              <a:t>Khurana</a:t>
            </a:r>
            <a:r>
              <a:rPr lang="en-US" sz="1600" dirty="0">
                <a:solidFill>
                  <a:srgbClr val="000000"/>
                </a:solidFill>
                <a:latin typeface="Arial"/>
                <a:ea typeface="+mn-ea"/>
                <a:cs typeface="Arial"/>
              </a:rPr>
              <a:t>, Z Liu, S Lou, J Bedford, XJ Mu, KY Yip, V Colonna, XJ Mu, … , </a:t>
            </a:r>
            <a:r>
              <a:rPr lang="en-US" sz="2400" b="1" dirty="0">
                <a:solidFill>
                  <a:srgbClr val="0000FF"/>
                </a:solidFill>
                <a:latin typeface="Arial"/>
                <a:ea typeface="+mn-ea"/>
                <a:cs typeface="Arial"/>
              </a:rPr>
              <a:t>1000 Genomes Project </a:t>
            </a:r>
            <a:r>
              <a:rPr lang="en-US" sz="1600" dirty="0">
                <a:solidFill>
                  <a:prstClr val="black"/>
                </a:solidFill>
                <a:latin typeface="Arial"/>
                <a:ea typeface="+mn-ea"/>
                <a:cs typeface="Arial"/>
              </a:rPr>
              <a:t>Consortium</a:t>
            </a:r>
            <a:r>
              <a:rPr lang="en-US" sz="1600" dirty="0" smtClean="0">
                <a:solidFill>
                  <a:prstClr val="black"/>
                </a:solidFill>
                <a:latin typeface="Arial"/>
                <a:ea typeface="+mn-ea"/>
                <a:cs typeface="Arial"/>
              </a:rPr>
              <a:t>, et a</a:t>
            </a:r>
            <a:r>
              <a:rPr lang="en-US" sz="1600" dirty="0" smtClean="0">
                <a:solidFill>
                  <a:srgbClr val="000000"/>
                </a:solidFill>
                <a:latin typeface="Arial"/>
                <a:ea typeface="+mn-ea"/>
                <a:cs typeface="Arial"/>
              </a:rPr>
              <a:t>l</a:t>
            </a:r>
            <a:endParaRPr lang="en-US" dirty="0" smtClean="0">
              <a:solidFill>
                <a:srgbClr val="000000"/>
              </a:solidFill>
              <a:latin typeface="Arial"/>
              <a:ea typeface="+mn-ea"/>
              <a:cs typeface="Arial"/>
            </a:endParaRPr>
          </a:p>
        </p:txBody>
      </p:sp>
      <p:sp>
        <p:nvSpPr>
          <p:cNvPr id="288771" name="Rectangle 2"/>
          <p:cNvSpPr>
            <a:spLocks noChangeArrowheads="1"/>
          </p:cNvSpPr>
          <p:nvPr/>
        </p:nvSpPr>
        <p:spPr bwMode="auto">
          <a:xfrm>
            <a:off x="4389161" y="5727276"/>
            <a:ext cx="30649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fontAlgn="auto">
              <a:spcBef>
                <a:spcPts val="0"/>
              </a:spcBef>
              <a:spcAft>
                <a:spcPts val="0"/>
              </a:spcAft>
            </a:pPr>
            <a:r>
              <a:rPr lang="en-US" sz="2800" b="1" dirty="0">
                <a:solidFill>
                  <a:prstClr val="black"/>
                </a:solidFill>
                <a:latin typeface="Calibri"/>
                <a:ea typeface="+mn-ea"/>
                <a:cs typeface="+mn-cs"/>
              </a:rPr>
              <a:t>Acknowledgments</a:t>
            </a:r>
          </a:p>
        </p:txBody>
      </p:sp>
      <p:sp>
        <p:nvSpPr>
          <p:cNvPr id="4" name="Rectangle 2"/>
          <p:cNvSpPr>
            <a:spLocks noChangeArrowheads="1"/>
          </p:cNvSpPr>
          <p:nvPr/>
        </p:nvSpPr>
        <p:spPr bwMode="auto">
          <a:xfrm>
            <a:off x="3022605" y="191923"/>
            <a:ext cx="28320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fontAlgn="auto">
              <a:spcBef>
                <a:spcPts val="0"/>
              </a:spcBef>
              <a:spcAft>
                <a:spcPts val="0"/>
              </a:spcAft>
            </a:pPr>
            <a:r>
              <a:rPr lang="en-US" sz="2400" b="1" dirty="0" smtClean="0">
                <a:solidFill>
                  <a:srgbClr val="FF0000"/>
                </a:solidFill>
                <a:latin typeface="Arial"/>
                <a:ea typeface="+mn-ea"/>
                <a:cs typeface="Arial"/>
              </a:rPr>
              <a:t>LARVA</a:t>
            </a:r>
            <a:r>
              <a:rPr lang="en-US" sz="1600" dirty="0" smtClean="0">
                <a:solidFill>
                  <a:srgbClr val="000000"/>
                </a:solidFill>
                <a:latin typeface="Arial"/>
                <a:ea typeface="+mn-ea"/>
                <a:cs typeface="Arial"/>
              </a:rPr>
              <a:t>.gersteinlab.org</a:t>
            </a:r>
          </a:p>
          <a:p>
            <a:pPr marL="0" lvl="1" indent="0" defTabSz="457200" fontAlgn="auto">
              <a:spcBef>
                <a:spcPts val="0"/>
              </a:spcBef>
              <a:spcAft>
                <a:spcPts val="0"/>
              </a:spcAft>
            </a:pPr>
            <a:r>
              <a:rPr lang="en-US" sz="1600" dirty="0">
                <a:solidFill>
                  <a:prstClr val="black"/>
                </a:solidFill>
                <a:latin typeface="Arial"/>
                <a:cs typeface="Arial"/>
              </a:rPr>
              <a:t>L </a:t>
            </a:r>
            <a:r>
              <a:rPr lang="en-US" sz="2400" b="1" dirty="0" smtClean="0">
                <a:solidFill>
                  <a:srgbClr val="0000FF"/>
                </a:solidFill>
                <a:latin typeface="Arial"/>
                <a:cs typeface="Arial"/>
              </a:rPr>
              <a:t>Lochovsky</a:t>
            </a:r>
            <a:r>
              <a:rPr lang="en-US" sz="1600" dirty="0" smtClean="0">
                <a:solidFill>
                  <a:prstClr val="black"/>
                </a:solidFill>
                <a:latin typeface="Arial"/>
                <a:cs typeface="Arial"/>
              </a:rPr>
              <a:t>, </a:t>
            </a:r>
            <a:br>
              <a:rPr lang="en-US" sz="1600" dirty="0" smtClean="0">
                <a:solidFill>
                  <a:prstClr val="black"/>
                </a:solidFill>
                <a:latin typeface="Arial"/>
                <a:cs typeface="Arial"/>
              </a:rPr>
            </a:br>
            <a:r>
              <a:rPr lang="en-US" sz="1600" dirty="0" smtClean="0">
                <a:solidFill>
                  <a:prstClr val="black"/>
                </a:solidFill>
                <a:latin typeface="Arial"/>
                <a:cs typeface="Arial"/>
              </a:rPr>
              <a:t>J </a:t>
            </a:r>
            <a:r>
              <a:rPr lang="en-US" sz="2400" b="1" dirty="0" smtClean="0">
                <a:solidFill>
                  <a:srgbClr val="0000FF"/>
                </a:solidFill>
                <a:latin typeface="Arial"/>
                <a:cs typeface="Arial"/>
              </a:rPr>
              <a:t>Zhang</a:t>
            </a:r>
            <a:r>
              <a:rPr lang="en-US" sz="1600" dirty="0" smtClean="0">
                <a:solidFill>
                  <a:prstClr val="black"/>
                </a:solidFill>
                <a:latin typeface="Arial"/>
                <a:cs typeface="Arial"/>
              </a:rPr>
              <a:t>, </a:t>
            </a:r>
            <a:r>
              <a:rPr lang="en-US" sz="1600" dirty="0">
                <a:solidFill>
                  <a:prstClr val="black"/>
                </a:solidFill>
                <a:latin typeface="Arial"/>
                <a:cs typeface="Arial"/>
              </a:rPr>
              <a:t>Y Fu, </a:t>
            </a:r>
            <a:r>
              <a:rPr lang="en-US" sz="1600" dirty="0" smtClean="0">
                <a:solidFill>
                  <a:prstClr val="black"/>
                </a:solidFill>
                <a:latin typeface="Arial"/>
                <a:cs typeface="Arial"/>
              </a:rPr>
              <a:t/>
            </a:r>
            <a:br>
              <a:rPr lang="en-US" sz="1600" dirty="0" smtClean="0">
                <a:solidFill>
                  <a:prstClr val="black"/>
                </a:solidFill>
                <a:latin typeface="Arial"/>
                <a:cs typeface="Arial"/>
              </a:rPr>
            </a:br>
            <a:r>
              <a:rPr lang="en-US" sz="1600" dirty="0" smtClean="0">
                <a:solidFill>
                  <a:prstClr val="black"/>
                </a:solidFill>
                <a:latin typeface="Arial"/>
                <a:cs typeface="Arial"/>
              </a:rPr>
              <a:t>E </a:t>
            </a:r>
            <a:r>
              <a:rPr lang="en-US" sz="1600" dirty="0" err="1" smtClean="0">
                <a:solidFill>
                  <a:prstClr val="black"/>
                </a:solidFill>
                <a:latin typeface="Arial"/>
                <a:cs typeface="Arial"/>
              </a:rPr>
              <a:t>Khurana</a:t>
            </a:r>
            <a:endParaRPr lang="en-US" sz="1600" dirty="0">
              <a:solidFill>
                <a:prstClr val="black"/>
              </a:solidFill>
              <a:latin typeface="Arial"/>
              <a:cs typeface="Arial"/>
            </a:endParaRPr>
          </a:p>
        </p:txBody>
      </p:sp>
      <p:sp>
        <p:nvSpPr>
          <p:cNvPr id="7" name="TextBox 6"/>
          <p:cNvSpPr txBox="1"/>
          <p:nvPr/>
        </p:nvSpPr>
        <p:spPr>
          <a:xfrm>
            <a:off x="4038087" y="6347489"/>
            <a:ext cx="3767081" cy="307706"/>
          </a:xfrm>
          <a:prstGeom prst="rect">
            <a:avLst/>
          </a:prstGeom>
          <a:solidFill>
            <a:schemeClr val="tx1"/>
          </a:solidFill>
          <a:ln>
            <a:solidFill>
              <a:schemeClr val="tx1"/>
            </a:solidFill>
          </a:ln>
        </p:spPr>
        <p:txBody>
          <a:bodyPr wrap="square" lIns="91369" tIns="45685" rIns="91369" bIns="45685">
            <a:spAutoFit/>
          </a:bodyPr>
          <a:lstStyle/>
          <a:p>
            <a:pPr algn="r" defTabSz="913696">
              <a:defRPr/>
            </a:pPr>
            <a:r>
              <a:rPr lang="en-US" sz="1400" b="1" dirty="0">
                <a:solidFill>
                  <a:srgbClr val="FFFFFF"/>
                </a:solidFill>
                <a:latin typeface="Arial" charset="0"/>
              </a:rPr>
              <a:t>Hiring Postdocs. See </a:t>
            </a:r>
            <a:r>
              <a:rPr lang="en-US" sz="1400" b="1" dirty="0" err="1">
                <a:solidFill>
                  <a:srgbClr val="FFFFFF"/>
                </a:solidFill>
                <a:latin typeface="Arial" charset="0"/>
              </a:rPr>
              <a:t>gersteinlab.org</a:t>
            </a:r>
            <a:r>
              <a:rPr lang="en-US" sz="1400" b="1" dirty="0">
                <a:solidFill>
                  <a:srgbClr val="FFFFFF"/>
                </a:solidFill>
                <a:latin typeface="Arial" charset="0"/>
              </a:rPr>
              <a:t>/</a:t>
            </a:r>
            <a:r>
              <a:rPr lang="en-US" sz="1400" b="1" dirty="0" smtClean="0">
                <a:solidFill>
                  <a:srgbClr val="FFFFFF"/>
                </a:solidFill>
                <a:latin typeface="Arial" charset="0"/>
              </a:rPr>
              <a:t>jobs</a:t>
            </a:r>
            <a:endParaRPr lang="en-US" sz="1400" b="1" dirty="0">
              <a:solidFill>
                <a:srgbClr val="FFFFFF"/>
              </a:solidFill>
              <a:latin typeface="Arial" charset="0"/>
            </a:endParaRPr>
          </a:p>
        </p:txBody>
      </p:sp>
      <p:pic>
        <p:nvPicPr>
          <p:cNvPr id="6" name="Picture 5"/>
          <p:cNvPicPr>
            <a:picLocks noChangeAspect="1"/>
          </p:cNvPicPr>
          <p:nvPr/>
        </p:nvPicPr>
        <p:blipFill>
          <a:blip r:embed="rId2"/>
          <a:stretch>
            <a:fillRect/>
          </a:stretch>
        </p:blipFill>
        <p:spPr>
          <a:xfrm>
            <a:off x="3429703" y="1862667"/>
            <a:ext cx="4983848" cy="3741209"/>
          </a:xfrm>
          <a:prstGeom prst="rect">
            <a:avLst/>
          </a:prstGeom>
          <a:ln>
            <a:solidFill>
              <a:schemeClr val="tx1"/>
            </a:solidFill>
          </a:ln>
        </p:spPr>
      </p:pic>
      <p:sp>
        <p:nvSpPr>
          <p:cNvPr id="8" name="Rectangle 2"/>
          <p:cNvSpPr>
            <a:spLocks noChangeArrowheads="1"/>
          </p:cNvSpPr>
          <p:nvPr/>
        </p:nvSpPr>
        <p:spPr bwMode="auto">
          <a:xfrm>
            <a:off x="5908759" y="191923"/>
            <a:ext cx="283209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fontAlgn="auto">
              <a:spcBef>
                <a:spcPts val="0"/>
              </a:spcBef>
              <a:spcAft>
                <a:spcPts val="0"/>
              </a:spcAft>
            </a:pPr>
            <a:r>
              <a:rPr lang="en-US" sz="2400" b="1" dirty="0" err="1" smtClean="0">
                <a:solidFill>
                  <a:srgbClr val="FF0000"/>
                </a:solidFill>
                <a:latin typeface="Arial"/>
                <a:ea typeface="+mn-ea"/>
                <a:cs typeface="Arial"/>
              </a:rPr>
              <a:t>STRESS</a:t>
            </a:r>
            <a:r>
              <a:rPr lang="en-US" sz="1600" dirty="0" err="1" smtClean="0">
                <a:solidFill>
                  <a:prstClr val="black"/>
                </a:solidFill>
                <a:latin typeface="Arial"/>
                <a:ea typeface="+mn-ea"/>
                <a:cs typeface="Arial"/>
              </a:rPr>
              <a:t>.molmovdb.org</a:t>
            </a:r>
            <a:r>
              <a:rPr lang="en-US" sz="1600" dirty="0">
                <a:solidFill>
                  <a:prstClr val="black"/>
                </a:solidFill>
                <a:latin typeface="Arial"/>
                <a:ea typeface="+mn-ea"/>
                <a:cs typeface="Arial"/>
              </a:rPr>
              <a:t/>
            </a:r>
            <a:br>
              <a:rPr lang="en-US" sz="1600" dirty="0">
                <a:solidFill>
                  <a:prstClr val="black"/>
                </a:solidFill>
                <a:latin typeface="Arial"/>
                <a:ea typeface="+mn-ea"/>
                <a:cs typeface="Arial"/>
              </a:rPr>
            </a:br>
            <a:r>
              <a:rPr lang="en-US" sz="1600" dirty="0" smtClean="0">
                <a:solidFill>
                  <a:srgbClr val="000000"/>
                </a:solidFill>
                <a:latin typeface="Arial"/>
                <a:ea typeface="+mn-ea"/>
                <a:cs typeface="Arial"/>
              </a:rPr>
              <a:t>D </a:t>
            </a:r>
            <a:r>
              <a:rPr lang="en-US" sz="2400" b="1" dirty="0">
                <a:solidFill>
                  <a:srgbClr val="0000FF"/>
                </a:solidFill>
                <a:latin typeface="Arial"/>
                <a:ea typeface="+mn-ea"/>
                <a:cs typeface="Arial"/>
              </a:rPr>
              <a:t>Clarke</a:t>
            </a:r>
            <a:r>
              <a:rPr lang="en-US" sz="1600" dirty="0" smtClean="0">
                <a:solidFill>
                  <a:prstClr val="black"/>
                </a:solidFill>
                <a:latin typeface="Arial"/>
                <a:ea typeface="+mn-ea"/>
                <a:cs typeface="Arial"/>
              </a:rPr>
              <a:t>,</a:t>
            </a:r>
            <a:r>
              <a:rPr lang="en-US" sz="1600" dirty="0">
                <a:solidFill>
                  <a:prstClr val="black"/>
                </a:solidFill>
                <a:latin typeface="Arial"/>
                <a:ea typeface="+mn-ea"/>
                <a:cs typeface="Arial"/>
              </a:rPr>
              <a:t> </a:t>
            </a:r>
            <a:r>
              <a:rPr lang="en-US" sz="1600" dirty="0">
                <a:solidFill>
                  <a:srgbClr val="000000"/>
                </a:solidFill>
                <a:latin typeface="Arial"/>
                <a:ea typeface="+mn-ea"/>
                <a:cs typeface="Arial"/>
              </a:rPr>
              <a:t>A </a:t>
            </a:r>
            <a:r>
              <a:rPr lang="en-US" sz="2400" b="1" dirty="0" err="1">
                <a:solidFill>
                  <a:srgbClr val="0000FF"/>
                </a:solidFill>
                <a:latin typeface="Arial"/>
                <a:ea typeface="+mn-ea"/>
                <a:cs typeface="Arial"/>
              </a:rPr>
              <a:t>Sethi</a:t>
            </a:r>
            <a:r>
              <a:rPr lang="en-US" sz="1100" dirty="0">
                <a:solidFill>
                  <a:srgbClr val="3366FF"/>
                </a:solidFill>
                <a:latin typeface="Arial"/>
                <a:ea typeface="+mn-ea"/>
                <a:cs typeface="Arial"/>
              </a:rPr>
              <a:t>, </a:t>
            </a:r>
            <a:r>
              <a:rPr lang="en-US" sz="1600" dirty="0" smtClean="0">
                <a:solidFill>
                  <a:prstClr val="black"/>
                </a:solidFill>
                <a:latin typeface="Arial"/>
                <a:ea typeface="+mn-ea"/>
                <a:cs typeface="Arial"/>
              </a:rPr>
              <a:t>S Li, </a:t>
            </a:r>
            <a:r>
              <a:rPr lang="en-US" sz="1600" dirty="0">
                <a:solidFill>
                  <a:prstClr val="black"/>
                </a:solidFill>
                <a:latin typeface="Arial"/>
                <a:ea typeface="+mn-ea"/>
                <a:cs typeface="Arial"/>
              </a:rPr>
              <a:t>S </a:t>
            </a:r>
            <a:r>
              <a:rPr lang="en-US" sz="1600" dirty="0" smtClean="0">
                <a:solidFill>
                  <a:prstClr val="black"/>
                </a:solidFill>
                <a:latin typeface="Arial"/>
                <a:ea typeface="+mn-ea"/>
                <a:cs typeface="Arial"/>
              </a:rPr>
              <a:t>Kumar, </a:t>
            </a:r>
            <a:r>
              <a:rPr lang="en-US" sz="1600" dirty="0">
                <a:solidFill>
                  <a:prstClr val="black"/>
                </a:solidFill>
                <a:latin typeface="Arial"/>
                <a:ea typeface="+mn-ea"/>
                <a:cs typeface="Arial"/>
              </a:rPr>
              <a:t>R </a:t>
            </a:r>
            <a:r>
              <a:rPr lang="en-US" sz="1600" dirty="0" smtClean="0">
                <a:solidFill>
                  <a:prstClr val="black"/>
                </a:solidFill>
                <a:latin typeface="Arial"/>
                <a:ea typeface="+mn-ea"/>
                <a:cs typeface="Arial"/>
              </a:rPr>
              <a:t>W.F. Chang</a:t>
            </a:r>
            <a:r>
              <a:rPr lang="en-US" sz="1600" dirty="0">
                <a:solidFill>
                  <a:prstClr val="black"/>
                </a:solidFill>
                <a:latin typeface="Arial"/>
                <a:ea typeface="+mn-ea"/>
                <a:cs typeface="Arial"/>
              </a:rPr>
              <a:t>, </a:t>
            </a:r>
            <a:r>
              <a:rPr lang="en-US" sz="1600" dirty="0" smtClean="0">
                <a:solidFill>
                  <a:prstClr val="black"/>
                </a:solidFill>
                <a:latin typeface="Arial"/>
                <a:ea typeface="+mn-ea"/>
                <a:cs typeface="Arial"/>
              </a:rPr>
              <a:t/>
            </a:r>
            <a:br>
              <a:rPr lang="en-US" sz="1600" dirty="0" smtClean="0">
                <a:solidFill>
                  <a:prstClr val="black"/>
                </a:solidFill>
                <a:latin typeface="Arial"/>
                <a:ea typeface="+mn-ea"/>
                <a:cs typeface="Arial"/>
              </a:rPr>
            </a:br>
            <a:r>
              <a:rPr lang="en-US" sz="1600" dirty="0" smtClean="0">
                <a:solidFill>
                  <a:prstClr val="black"/>
                </a:solidFill>
                <a:latin typeface="Arial"/>
                <a:ea typeface="+mn-ea"/>
                <a:cs typeface="Arial"/>
              </a:rPr>
              <a:t>J Chen</a:t>
            </a:r>
            <a:endParaRPr lang="en-US" sz="1600" dirty="0">
              <a:solidFill>
                <a:prstClr val="black"/>
              </a:solidFill>
              <a:latin typeface="Arial"/>
              <a:ea typeface="+mn-ea"/>
              <a:cs typeface="Arial"/>
            </a:endParaRPr>
          </a:p>
        </p:txBody>
      </p:sp>
    </p:spTree>
    <p:extLst>
      <p:ext uri="{BB962C8B-B14F-4D97-AF65-F5344CB8AC3E}">
        <p14:creationId xmlns:p14="http://schemas.microsoft.com/office/powerpoint/2010/main" val="592969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a:xfrm>
            <a:off x="668867" y="609600"/>
            <a:ext cx="7772400" cy="1143000"/>
          </a:xfrm>
        </p:spPr>
        <p:txBody>
          <a:bodyPr/>
          <a:lstStyle/>
          <a:p>
            <a:r>
              <a:rPr lang="en-US" sz="3200" dirty="0" smtClean="0">
                <a:latin typeface="Arial" charset="0"/>
                <a:ea typeface="ＭＳ Ｐゴシック" charset="0"/>
                <a:cs typeface="ＭＳ Ｐゴシック" charset="0"/>
              </a:rPr>
              <a:t>Extra</a:t>
            </a:r>
            <a:endParaRPr lang="en-US" sz="3200" dirty="0">
              <a:latin typeface="Arial"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795877" y="1752600"/>
            <a:ext cx="6502400" cy="3924300"/>
          </a:xfrm>
          <a:prstGeom prst="rect">
            <a:avLst/>
          </a:prstGeom>
        </p:spPr>
      </p:pic>
    </p:spTree>
    <p:extLst>
      <p:ext uri="{BB962C8B-B14F-4D97-AF65-F5344CB8AC3E}">
        <p14:creationId xmlns:p14="http://schemas.microsoft.com/office/powerpoint/2010/main" val="3541682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1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2.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3.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4.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5.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8.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9.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2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2.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3.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4.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5.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6.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7.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9.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30.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1.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32.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3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3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3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36.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37.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38.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39.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8.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9.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heme/theme1.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49885</TotalTime>
  <Words>3916</Words>
  <Application>Microsoft Macintosh PowerPoint</Application>
  <PresentationFormat>On-screen Show (4:3)</PresentationFormat>
  <Paragraphs>853</Paragraphs>
  <Slides>97</Slides>
  <Notes>45</Notes>
  <HiddenSlides>0</HiddenSlides>
  <MMClips>0</MMClips>
  <ScaleCrop>false</ScaleCrop>
  <HeadingPairs>
    <vt:vector size="6" baseType="variant">
      <vt:variant>
        <vt:lpstr>Theme</vt:lpstr>
      </vt:variant>
      <vt:variant>
        <vt:i4>8</vt:i4>
      </vt:variant>
      <vt:variant>
        <vt:lpstr>Embedded OLE Servers</vt:lpstr>
      </vt:variant>
      <vt:variant>
        <vt:i4>3</vt:i4>
      </vt:variant>
      <vt:variant>
        <vt:lpstr>Slide Titles</vt:lpstr>
      </vt:variant>
      <vt:variant>
        <vt:i4>97</vt:i4>
      </vt:variant>
    </vt:vector>
  </HeadingPairs>
  <TitlesOfParts>
    <vt:vector size="108" baseType="lpstr">
      <vt:lpstr>15_Default Design</vt:lpstr>
      <vt:lpstr>1_MBGLab-Basic-w-Lectures</vt:lpstr>
      <vt:lpstr>7_Office Theme</vt:lpstr>
      <vt:lpstr>for-template-i0jhhsb</vt:lpstr>
      <vt:lpstr>1_Office Theme</vt:lpstr>
      <vt:lpstr>3_Office Theme</vt:lpstr>
      <vt:lpstr>2_Office Theme</vt:lpstr>
      <vt:lpstr>Office Theme</vt:lpstr>
      <vt:lpstr>Image</vt:lpstr>
      <vt:lpstr>Equation</vt:lpstr>
      <vt:lpstr>Document</vt:lpstr>
      <vt:lpstr>Personal Genomics: Prioritizing High-impact Rare &amp; Somatic Variants </vt:lpstr>
      <vt:lpstr>Increase in number of bases in SRA,  Peta-scale after ‘10</vt:lpstr>
      <vt:lpstr>PowerPoint Presentation</vt:lpstr>
      <vt:lpstr>PowerPoint Presentation</vt:lpstr>
      <vt:lpstr>PowerPoint Presentation</vt:lpstr>
      <vt:lpstr>PowerPoint Presentation</vt:lpstr>
      <vt:lpstr>PowerPoint Presentation</vt:lpstr>
      <vt:lpstr>PowerPoint Presentation</vt:lpstr>
      <vt:lpstr>Large-scale Information: Exponential Scaling of Data Matched by Development of Computer Technology</vt:lpstr>
      <vt:lpstr>PowerPoint Presentation</vt:lpstr>
      <vt:lpstr>Sequencing Data Explosion: Going to  $0/base</vt:lpstr>
      <vt:lpstr>Features per Slide</vt:lpstr>
      <vt:lpstr>PowerPoint Presentation</vt:lpstr>
      <vt:lpstr>Increasing diversity in sequence data sources</vt:lpstr>
      <vt:lpstr>TCGA: What’s in a petabyte?</vt:lpstr>
      <vt:lpstr>Jobs: Bioinformatics is born!</vt:lpstr>
      <vt:lpstr>PowerPoint Presentation</vt:lpstr>
      <vt:lpstr>Algorithms keeping pace with data generation</vt:lpstr>
      <vt:lpstr>The Rise of the Personal Genome to ‘10</vt:lpstr>
      <vt:lpstr>Number genomes exploding since ‘10</vt:lpstr>
      <vt:lpstr>PowerPoint Presentation</vt:lpstr>
      <vt:lpstr>PowerPoint Presentation</vt:lpstr>
      <vt:lpstr>PowerPoint Presentation</vt:lpstr>
      <vt:lpstr>PowerPoint Presentation</vt:lpstr>
      <vt:lpstr>Finding Key Variants  Germline</vt:lpstr>
      <vt:lpstr>Finding Key Variants  Somatic</vt:lpstr>
      <vt:lpstr>PowerPoint Presentation</vt:lpstr>
      <vt:lpstr>PowerPoint Presentation</vt:lpstr>
      <vt:lpstr>PowerPoint Presentation</vt:lpstr>
      <vt:lpstr>PowerPoint Presentation</vt:lpstr>
      <vt:lpstr>Personal Genomics: Prioritizing High-impact Rare &amp; Somatic Variants </vt:lpstr>
      <vt:lpstr>Personal Genomics: Prioritizing High-impact Rare &amp; Somatic Variants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Genomics: Prioritizing High-impact Rare &amp; Somatic Variants </vt:lpstr>
      <vt:lpstr>Non-coding Annotations:  Overview</vt:lpstr>
      <vt:lpstr>Summarizing the Signal:  "Traditional" ChipSeq Peak Calling</vt:lpstr>
      <vt:lpstr>Finding "Conserved” Sites in the Human Population:  Negative selection in non-coding elements based on  Production ENCODE &amp; 1000G Phase 1</vt:lpstr>
      <vt:lpstr>Differential selective constraints  among specific sub-categories</vt:lpstr>
      <vt:lpstr>Defining Sensitive  non-coding Regions</vt:lpstr>
      <vt:lpstr>SNPs which break TF motifs are under stronger selection</vt:lpstr>
      <vt:lpstr>Personal Genomics: Prioritizing High-impact Rare &amp; Somatic Variants </vt:lpstr>
      <vt:lpstr>Allele-specific binding and expression</vt:lpstr>
      <vt:lpstr>Inferring Allele Specific Binding/Expression  using Sequence Reads</vt:lpstr>
      <vt:lpstr>AlleleDB: Building 382 personal genomes to detect allele-specific variants on a large-scale</vt:lpstr>
      <vt:lpstr>AlleleDB: Annotating rare &amp; common allele-specific variants over a population</vt:lpstr>
      <vt:lpstr>AlleleDB: Annotating rare &amp; common allele-specific variants over a population</vt:lpstr>
      <vt:lpstr>Collecting ASE/ASB variants  into allele-specific genomic regions</vt:lpstr>
      <vt:lpstr>Groups of elements that are enriched or depleted in allelic activity</vt:lpstr>
      <vt:lpstr>Personal Genomics: Prioritizing High-impact Rare &amp; Somatic Variants </vt:lpstr>
      <vt:lpstr>How to build a personal genome</vt:lpstr>
      <vt:lpstr>Why the personal genome (PG) should be the platform for functional genomics</vt:lpstr>
      <vt:lpstr>Some construction considerations</vt:lpstr>
      <vt:lpstr>NA12878 family of PGs we already have</vt:lpstr>
      <vt:lpstr>Alignment gets better as variant sets get more complete: NA12878 Pol2 ChIP-seq (ENCODE)</vt:lpstr>
      <vt:lpstr>Alignment gets better as variant sets get more complete: NA12878 RNA-seq (Kilpinen et al. 2013)</vt:lpstr>
      <vt:lpstr>PG alleviates reference bias in alignment</vt:lpstr>
      <vt:lpstr>PG alleviates reference bias in alignment</vt:lpstr>
      <vt:lpstr>Ambiguous mapping bias due to sequence similarity</vt:lpstr>
      <vt:lpstr>Account for ambiguous mapping bias</vt:lpstr>
      <vt:lpstr>PG facilitates the resolution of ambiguous mapping bias</vt:lpstr>
      <vt:lpstr>Personal Genomics: Prioritizing High-impact Rare &amp; Somatic Variants </vt:lpstr>
      <vt:lpstr>Identification of non-coding candidate drivers amongst somatic variants: Scheme</vt:lpstr>
      <vt:lpstr>PowerPoint Presentation</vt:lpstr>
      <vt:lpstr>PowerPoint Presentation</vt:lpstr>
      <vt:lpstr>PowerPoint Presentation</vt:lpstr>
      <vt:lpstr>PowerPoint Presentation</vt:lpstr>
      <vt:lpstr>PowerPoint Presentation</vt:lpstr>
      <vt:lpstr>Germline pathogenic variants show higher core scores than controls</vt:lpstr>
      <vt:lpstr>Personal Genomics: Prioritizing High-impact Rare &amp; Somatic Variants </vt:lpstr>
      <vt:lpstr>PowerPoint Presentation</vt:lpstr>
      <vt:lpstr>PowerPoint Presentation</vt:lpstr>
      <vt:lpstr>PowerPoint Presentation</vt:lpstr>
      <vt:lpstr>PowerPoint Presentation</vt:lpstr>
      <vt:lpstr>Cancer Somatic Mutational Heterogeneity, across cancer types, samples &amp; regions</vt:lpstr>
      <vt:lpstr>Cancer Somatic Mutation Modeling</vt:lpstr>
      <vt:lpstr>LARVA Model Comparison</vt:lpstr>
      <vt:lpstr>Adding DNA replication timing correction further improves the beta-binomial model</vt:lpstr>
      <vt:lpstr>LARVA Implementation</vt:lpstr>
      <vt:lpstr>LARVA Results</vt:lpstr>
      <vt:lpstr>Personal Genomics: Prioritizing High-impact Rare &amp; Somatic Variants </vt:lpstr>
      <vt:lpstr>Personal Genomics: Prioritizing High-impact Rare &amp; Somatic Variants </vt:lpstr>
      <vt:lpstr>PowerPoint Presentation</vt:lpstr>
      <vt:lpstr>Extra</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Ekta Khurana</dc:creator>
  <cp:lastModifiedBy>Mark Gerstein</cp:lastModifiedBy>
  <cp:revision>2158</cp:revision>
  <cp:lastPrinted>2014-09-26T01:55:52Z</cp:lastPrinted>
  <dcterms:created xsi:type="dcterms:W3CDTF">2012-06-21T22:25:50Z</dcterms:created>
  <dcterms:modified xsi:type="dcterms:W3CDTF">2016-05-22T16:16:35Z</dcterms:modified>
</cp:coreProperties>
</file>