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800100" y="286"/>
            <a:ext cx="7543800" cy="768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marL="0" rtl="0">
              <a:spcBef>
                <a:spcPts val="0"/>
              </a:spcBef>
              <a:defRPr sz="4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822959" y="1845733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" lvl="0" marL="9144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Char char=" "/>
              <a:defRPr/>
            </a:lvl1pPr>
            <a:lvl2pPr indent="-79248" lvl="1" marL="384048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2pPr>
            <a:lvl3pPr indent="-97027" lvl="2" marL="566928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3pPr>
            <a:lvl4pPr indent="-102108" lvl="3" marL="749808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4pPr>
            <a:lvl5pPr indent="-94488" lvl="4" marL="932688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5pPr>
            <a:lvl6pPr indent="-147500" lvl="5" marL="110000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6pPr>
            <a:lvl7pPr indent="-144299" lvl="6" marL="1299999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7pPr>
            <a:lvl8pPr indent="-141099" lvl="7" marL="1499999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8pPr>
            <a:lvl9pPr indent="-150600" lvl="8" marL="170000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822961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425343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23.png"/><Relationship Id="rId5" Type="http://schemas.openxmlformats.org/officeDocument/2006/relationships/hyperlink" Target="http://plus.maths.org/content/os/issue55/features/sequencing/index" TargetMode="External"/><Relationship Id="rId6" Type="http://schemas.openxmlformats.org/officeDocument/2006/relationships/image" Target="../media/image04.png"/><Relationship Id="rId7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02.png"/><Relationship Id="rId9" Type="http://schemas.openxmlformats.org/officeDocument/2006/relationships/image" Target="../media/image09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Relationship Id="rId7" Type="http://schemas.openxmlformats.org/officeDocument/2006/relationships/image" Target="../media/image07.png"/><Relationship Id="rId8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447675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Variation graph tools, data model, and formats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Erik Garrison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SV group call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May 23, 2016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25" y="5691399"/>
            <a:ext cx="3097625" cy="89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Node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931800" y="1727625"/>
            <a:ext cx="44313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Contains sequences in the graph.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11006"/>
            <a:ext cx="9143998" cy="245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Edge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931800" y="1727625"/>
            <a:ext cx="44313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Describes linkages in the graph.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67053"/>
            <a:ext cx="9144000" cy="2495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Path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2033050" y="1727625"/>
            <a:ext cx="633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Embedding of alignments, genomes, annotations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" y="2340346"/>
            <a:ext cx="8229601" cy="428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Mapping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721400" y="1727625"/>
            <a:ext cx="7641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Describes a function mapping a single sequence to a node.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5151"/>
            <a:ext cx="9143998" cy="1967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Position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21400" y="1727625"/>
            <a:ext cx="7641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Points to a location on a node in the bidirectional graph.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1153"/>
            <a:ext cx="9144000" cy="3232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Edit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721400" y="1575225"/>
            <a:ext cx="76419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An edit operation describing part of the mapping from one sequence to another.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75" y="2583066"/>
            <a:ext cx="8229600" cy="397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Serialization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628850" y="1715825"/>
            <a:ext cx="59628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To serialize the graph, we generate a stream of sub-graphs that can be reassembled into the whole.</a:t>
            </a:r>
          </a:p>
        </p:txBody>
      </p:sp>
      <p:sp>
        <p:nvSpPr>
          <p:cNvPr id="227" name="Shape 227"/>
          <p:cNvSpPr/>
          <p:nvPr/>
        </p:nvSpPr>
        <p:spPr>
          <a:xfrm>
            <a:off x="360467" y="3734225"/>
            <a:ext cx="3678900" cy="1673100"/>
          </a:xfrm>
          <a:prstGeom prst="roundRect">
            <a:avLst>
              <a:gd fmla="val 16667" name="adj"/>
            </a:avLst>
          </a:prstGeom>
          <a:solidFill>
            <a:srgbClr val="99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600">
                <a:solidFill>
                  <a:srgbClr val="FFFFFF"/>
                </a:solidFill>
              </a:rPr>
              <a:t>Graph</a:t>
            </a:r>
          </a:p>
        </p:txBody>
      </p:sp>
      <p:sp>
        <p:nvSpPr>
          <p:cNvPr id="228" name="Shape 228"/>
          <p:cNvSpPr/>
          <p:nvPr/>
        </p:nvSpPr>
        <p:spPr>
          <a:xfrm>
            <a:off x="475859" y="4383071"/>
            <a:ext cx="1065600" cy="9339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Edges</a:t>
            </a:r>
          </a:p>
        </p:txBody>
      </p:sp>
      <p:sp>
        <p:nvSpPr>
          <p:cNvPr id="229" name="Shape 229"/>
          <p:cNvSpPr/>
          <p:nvPr/>
        </p:nvSpPr>
        <p:spPr>
          <a:xfrm>
            <a:off x="1665328" y="4383071"/>
            <a:ext cx="1065600" cy="9339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Nodes</a:t>
            </a:r>
          </a:p>
        </p:txBody>
      </p:sp>
      <p:sp>
        <p:nvSpPr>
          <p:cNvPr id="230" name="Shape 230"/>
          <p:cNvSpPr/>
          <p:nvPr/>
        </p:nvSpPr>
        <p:spPr>
          <a:xfrm>
            <a:off x="2850650" y="3825899"/>
            <a:ext cx="1065599" cy="14910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Paths</a:t>
            </a:r>
          </a:p>
        </p:txBody>
      </p:sp>
      <p:sp>
        <p:nvSpPr>
          <p:cNvPr id="231" name="Shape 231"/>
          <p:cNvSpPr/>
          <p:nvPr/>
        </p:nvSpPr>
        <p:spPr>
          <a:xfrm>
            <a:off x="2969817" y="4358734"/>
            <a:ext cx="853500" cy="37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2969817" y="4476758"/>
            <a:ext cx="853500" cy="37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2969817" y="4594783"/>
            <a:ext cx="853500" cy="37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2969817" y="4712808"/>
            <a:ext cx="853500" cy="37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2969817" y="4830833"/>
            <a:ext cx="853500" cy="37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000"/>
              <a:t>Mappings</a:t>
            </a:r>
          </a:p>
        </p:txBody>
      </p:sp>
      <p:sp>
        <p:nvSpPr>
          <p:cNvPr id="236" name="Shape 236"/>
          <p:cNvSpPr/>
          <p:nvPr/>
        </p:nvSpPr>
        <p:spPr>
          <a:xfrm>
            <a:off x="5740975" y="3534700"/>
            <a:ext cx="3099060" cy="2089908"/>
          </a:xfrm>
          <a:prstGeom prst="flowChartMultidocument">
            <a:avLst/>
          </a:prstGeom>
          <a:solidFill>
            <a:srgbClr val="99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200">
                <a:solidFill>
                  <a:schemeClr val="lt1"/>
                </a:solidFill>
              </a:rPr>
              <a:t>Subgraph </a:t>
            </a:r>
            <a:r>
              <a:rPr b="1" i="1" lang="en" sz="2200">
                <a:solidFill>
                  <a:schemeClr val="lt1"/>
                </a:solidFill>
              </a:rPr>
              <a:t>n</a:t>
            </a:r>
          </a:p>
        </p:txBody>
      </p:sp>
      <p:sp>
        <p:nvSpPr>
          <p:cNvPr id="237" name="Shape 237"/>
          <p:cNvSpPr/>
          <p:nvPr/>
        </p:nvSpPr>
        <p:spPr>
          <a:xfrm>
            <a:off x="5820028" y="4430412"/>
            <a:ext cx="782399" cy="7872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FFFFFF"/>
                </a:solidFill>
              </a:rPr>
              <a:t>Edges</a:t>
            </a:r>
          </a:p>
        </p:txBody>
      </p:sp>
      <p:sp>
        <p:nvSpPr>
          <p:cNvPr id="238" name="Shape 238"/>
          <p:cNvSpPr/>
          <p:nvPr/>
        </p:nvSpPr>
        <p:spPr>
          <a:xfrm>
            <a:off x="6693124" y="4430412"/>
            <a:ext cx="782400" cy="7872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FFFFFF"/>
                </a:solidFill>
              </a:rPr>
              <a:t>Nodes</a:t>
            </a:r>
          </a:p>
        </p:txBody>
      </p:sp>
      <p:sp>
        <p:nvSpPr>
          <p:cNvPr id="239" name="Shape 239"/>
          <p:cNvSpPr/>
          <p:nvPr/>
        </p:nvSpPr>
        <p:spPr>
          <a:xfrm>
            <a:off x="7563175" y="3960750"/>
            <a:ext cx="782400" cy="1257000"/>
          </a:xfrm>
          <a:prstGeom prst="roundRect">
            <a:avLst>
              <a:gd fmla="val 16667" name="adj"/>
            </a:avLst>
          </a:prstGeom>
          <a:solidFill>
            <a:srgbClr val="00FF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Paths</a:t>
            </a:r>
          </a:p>
        </p:txBody>
      </p:sp>
      <p:sp>
        <p:nvSpPr>
          <p:cNvPr id="240" name="Shape 240"/>
          <p:cNvSpPr/>
          <p:nvPr/>
        </p:nvSpPr>
        <p:spPr>
          <a:xfrm>
            <a:off x="7650646" y="4409898"/>
            <a:ext cx="626700" cy="313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7650646" y="4509386"/>
            <a:ext cx="626700" cy="313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7650646" y="4608874"/>
            <a:ext cx="626700" cy="313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7650646" y="4708362"/>
            <a:ext cx="626700" cy="313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7650646" y="4807850"/>
            <a:ext cx="626700" cy="313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00"/>
              <a:t>Mappings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1341525" y="5716225"/>
            <a:ext cx="19722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in memory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5886750" y="5716225"/>
            <a:ext cx="27060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serialized stream</a:t>
            </a:r>
          </a:p>
        </p:txBody>
      </p:sp>
      <p:sp>
        <p:nvSpPr>
          <p:cNvPr id="247" name="Shape 247"/>
          <p:cNvSpPr/>
          <p:nvPr/>
        </p:nvSpPr>
        <p:spPr>
          <a:xfrm>
            <a:off x="4264700" y="4203775"/>
            <a:ext cx="1264200" cy="78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output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resequence using VG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Build a graph: </a:t>
            </a:r>
            <a:r>
              <a:rPr b="1" i="1" lang="en"/>
              <a:t>vg msga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Import a graph: </a:t>
            </a:r>
            <a:r>
              <a:rPr b="1" i="1" lang="en"/>
              <a:t>vg construct / vg view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Index it: </a:t>
            </a:r>
            <a:r>
              <a:rPr b="1" i="1" lang="en"/>
              <a:t>vg index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Query it: </a:t>
            </a:r>
            <a:r>
              <a:rPr b="1" i="1" lang="en"/>
              <a:t>vg find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Sample it: </a:t>
            </a:r>
            <a:r>
              <a:rPr b="1" i="1" lang="en"/>
              <a:t>vg sim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Map to it: </a:t>
            </a:r>
            <a:r>
              <a:rPr b="1" i="1" lang="en"/>
              <a:t>vg map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Call variants: </a:t>
            </a:r>
            <a:r>
              <a:rPr b="1" i="1" lang="en"/>
              <a:t>vg call*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Components of the vg toolchain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1600200"/>
            <a:ext cx="83928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Data model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https://github.com/vgteam/vg/blob/master/src/vg.proto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VG C++ API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https://github.com/vgteam/vg/blob/master/src/vg.hpp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XG (graph index)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https://github.com/vgteam/xg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GCSA2 (sequence path index)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https://github.com/jltsiren/gcsa2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vg is a Super-Maximal Exact Match mapper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11700" y="1536624"/>
            <a:ext cx="8520600" cy="491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In VG we map against GCSA2, which is capable of finding SMEMs in a linear scan through a query sequence.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vg find -M ACCGTTAGAGTCAG -g h.gcsa       </a:t>
            </a:r>
            <a:br>
              <a:rPr b="1"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1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[["ACC",["1:-32"]],["CCGTTAG",["1:5"]],["GTTAGAGT",["1:19"]],["TAGAGTCAG",["1:40"]]]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200">
                <a:latin typeface="Consolas"/>
                <a:ea typeface="Consolas"/>
                <a:cs typeface="Consolas"/>
                <a:sym typeface="Consolas"/>
              </a:rPr>
              <a:t>ACGTG</a:t>
            </a:r>
            <a:r>
              <a:rPr b="1"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CCGTTAG</a:t>
            </a:r>
            <a:r>
              <a:rPr b="1" lang="en" sz="2200">
                <a:latin typeface="Consolas"/>
                <a:ea typeface="Consolas"/>
                <a:cs typeface="Consolas"/>
                <a:sym typeface="Consolas"/>
              </a:rPr>
              <a:t>CCAGTG</a:t>
            </a:r>
            <a:r>
              <a:rPr b="1" lang="en" sz="2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</a:t>
            </a:r>
            <a:r>
              <a:rPr b="1" lang="en" sz="2200" u="sng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GT</a:t>
            </a:r>
            <a:r>
              <a:rPr b="1" lang="en" sz="2200" u="sng">
                <a:latin typeface="Consolas"/>
                <a:ea typeface="Consolas"/>
                <a:cs typeface="Consolas"/>
                <a:sym typeface="Consolas"/>
              </a:rPr>
              <a:t>TAGAGT</a:t>
            </a:r>
            <a:r>
              <a:rPr b="1" lang="en" sz="2200">
                <a:latin typeface="Consolas"/>
                <a:ea typeface="Consolas"/>
                <a:cs typeface="Consolas"/>
                <a:sym typeface="Consolas"/>
              </a:rPr>
              <a:t>ATCGATACAACTA</a:t>
            </a:r>
            <a:r>
              <a:rPr b="1" lang="en" sz="2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TAGAGTCAG</a:t>
            </a:r>
            <a:r>
              <a:rPr b="1" lang="en" sz="2200">
                <a:latin typeface="Consolas"/>
                <a:ea typeface="Consolas"/>
                <a:cs typeface="Consolas"/>
                <a:sym typeface="Consolas"/>
              </a:rPr>
              <a:t>AGCA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200">
                <a:latin typeface="Consolas"/>
                <a:ea typeface="Consolas"/>
                <a:cs typeface="Consolas"/>
                <a:sym typeface="Consolas"/>
              </a:rPr>
              <a:t>ACCGTTAGAGTCAG</a:t>
            </a:r>
            <a:br>
              <a:rPr lang="en" sz="2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22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ACC</a:t>
            </a:r>
            <a:br>
              <a:rPr b="1" lang="en" sz="2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22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CCGTTAG</a:t>
            </a:r>
            <a:br>
              <a:rPr b="1" lang="en" sz="2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2200"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lang="en" sz="2200" u="sng">
                <a:latin typeface="Consolas"/>
                <a:ea typeface="Consolas"/>
                <a:cs typeface="Consolas"/>
                <a:sym typeface="Consolas"/>
              </a:rPr>
              <a:t>GTTAGAGT</a:t>
            </a:r>
            <a:br>
              <a:rPr b="1" lang="en" sz="2200">
                <a:latin typeface="Consolas"/>
                <a:ea typeface="Consolas"/>
                <a:cs typeface="Consolas"/>
                <a:sym typeface="Consolas"/>
              </a:rPr>
            </a:br>
            <a:r>
              <a:rPr b="1" lang="en" sz="2200"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b="1" lang="en" sz="22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TAGAGTCAG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236250" y="4086600"/>
            <a:ext cx="5199600" cy="21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Sketch: backward search until we no longer match. Then execute </a:t>
            </a:r>
            <a:r>
              <a:rPr i="1" lang="en" sz="1800">
                <a:solidFill>
                  <a:schemeClr val="dk2"/>
                </a:solidFill>
              </a:rPr>
              <a:t>parent()</a:t>
            </a:r>
            <a:r>
              <a:rPr lang="en" sz="1800">
                <a:solidFill>
                  <a:schemeClr val="dk2"/>
                </a:solidFill>
              </a:rPr>
              <a:t> on the suffix tree node corresponding last non-empty BWT range to get a new range. Then continue backward searching to find the next SMEM.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5985900" y="6172200"/>
            <a:ext cx="28464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</a:rPr>
              <a:t>with Jouni Sirén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9090" l="0" r="11047" t="0"/>
          <a:stretch/>
        </p:blipFill>
        <p:spPr>
          <a:xfrm>
            <a:off x="1289475" y="742650"/>
            <a:ext cx="7354649" cy="563777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type="title"/>
          </p:nvPr>
        </p:nvSpPr>
        <p:spPr>
          <a:xfrm>
            <a:off x="457200" y="274646"/>
            <a:ext cx="8229600" cy="77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Genome variation graphs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86550" y="4737550"/>
            <a:ext cx="38016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A model that looks like DNA, but encodes alternative genomes in the same system.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218050" y="6268200"/>
            <a:ext cx="29259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i="1" lang="en" sz="1800"/>
              <a:t>Maciej Smuga-Otto</a:t>
            </a:r>
            <a:r>
              <a:rPr lang="en" sz="1800"/>
              <a:t> </a:t>
            </a:r>
            <a:r>
              <a:rPr lang="en"/>
              <a:t>http://www.smuga-otto.com/mso/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 calling pipeline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0" y="3764131"/>
            <a:ext cx="21438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1800">
                <a:solidFill>
                  <a:srgbClr val="191919"/>
                </a:solidFill>
              </a:rPr>
              <a:t>Read alignment</a:t>
            </a:r>
          </a:p>
          <a:p>
            <a:pPr indent="-342900" lvl="0" marL="457200" rtl="0">
              <a:spcBef>
                <a:spcPts val="480"/>
              </a:spcBef>
              <a:buClr>
                <a:srgbClr val="191919"/>
              </a:buClr>
              <a:buSzPct val="100000"/>
              <a:buChar char="-"/>
            </a:pPr>
            <a:r>
              <a:rPr lang="en" sz="1800">
                <a:solidFill>
                  <a:srgbClr val="191919"/>
                </a:solidFill>
              </a:rPr>
              <a:t>GAM format</a:t>
            </a:r>
          </a:p>
          <a:p>
            <a:pPr indent="-342900" lvl="0" marL="457200" rtl="0">
              <a:spcBef>
                <a:spcPts val="480"/>
              </a:spcBef>
              <a:buClr>
                <a:srgbClr val="191919"/>
              </a:buClr>
              <a:buSzPct val="100000"/>
              <a:buChar char="-"/>
            </a:pPr>
            <a:r>
              <a:rPr lang="en" sz="1800">
                <a:solidFill>
                  <a:srgbClr val="191919"/>
                </a:solidFill>
              </a:rPr>
              <a:t>from </a:t>
            </a:r>
            <a:r>
              <a:rPr lang="en" sz="1800">
                <a:solidFill>
                  <a:srgbClr val="191919"/>
                </a:solidFill>
                <a:latin typeface="Courier New"/>
                <a:ea typeface="Courier New"/>
                <a:cs typeface="Courier New"/>
                <a:sym typeface="Courier New"/>
              </a:rPr>
              <a:t>vg map</a:t>
            </a: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i="1" sz="1800">
              <a:solidFill>
                <a:srgbClr val="191919"/>
              </a:solidFill>
            </a:endParaRP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sz="2400">
              <a:solidFill>
                <a:srgbClr val="191919"/>
              </a:solidFill>
            </a:endParaRPr>
          </a:p>
          <a:p>
            <a:pPr indent="0" lvl="0" marL="0" rtl="0">
              <a:spcBef>
                <a:spcPts val="48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2160900" y="4096498"/>
            <a:ext cx="24399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1800">
                <a:solidFill>
                  <a:srgbClr val="191919"/>
                </a:solidFill>
              </a:rPr>
              <a:t>Graph Pileup</a:t>
            </a:r>
          </a:p>
          <a:p>
            <a:pPr indent="-342900" lvl="0" marL="457200" rtl="0">
              <a:spcBef>
                <a:spcPts val="480"/>
              </a:spcBef>
              <a:buClr>
                <a:srgbClr val="191919"/>
              </a:buClr>
              <a:buSzPct val="100000"/>
              <a:buChar char="-"/>
            </a:pPr>
            <a:r>
              <a:rPr lang="en" sz="1800">
                <a:solidFill>
                  <a:srgbClr val="191919"/>
                </a:solidFill>
              </a:rPr>
              <a:t>VG pileup format</a:t>
            </a:r>
          </a:p>
          <a:p>
            <a:pPr indent="-342900" lvl="0" marL="457200" rtl="0">
              <a:spcBef>
                <a:spcPts val="480"/>
              </a:spcBef>
              <a:buClr>
                <a:srgbClr val="191919"/>
              </a:buClr>
              <a:buSzPct val="100000"/>
              <a:buChar char="-"/>
            </a:pPr>
            <a:r>
              <a:rPr lang="en" sz="1800">
                <a:solidFill>
                  <a:srgbClr val="191919"/>
                </a:solidFill>
              </a:rPr>
              <a:t>from </a:t>
            </a:r>
            <a:r>
              <a:rPr lang="en" sz="1800">
                <a:solidFill>
                  <a:srgbClr val="191919"/>
                </a:solidFill>
                <a:latin typeface="Courier New"/>
                <a:ea typeface="Courier New"/>
                <a:cs typeface="Courier New"/>
                <a:sym typeface="Courier New"/>
              </a:rPr>
              <a:t>vg pileup</a:t>
            </a: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i="1" sz="1800">
              <a:solidFill>
                <a:srgbClr val="191919"/>
              </a:solidFill>
            </a:endParaRP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sz="1800">
              <a:solidFill>
                <a:srgbClr val="19191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6553000" y="3747775"/>
            <a:ext cx="25797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1800">
                <a:solidFill>
                  <a:srgbClr val="191919"/>
                </a:solidFill>
              </a:rPr>
              <a:t>Augmented graph</a:t>
            </a: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sz="1800">
              <a:solidFill>
                <a:srgbClr val="19191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i="1" sz="1800">
              <a:solidFill>
                <a:srgbClr val="191919"/>
              </a:solidFill>
            </a:endParaRP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sz="1800">
              <a:solidFill>
                <a:srgbClr val="19191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87500" y="3505200"/>
            <a:ext cx="678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880050" y="3640856"/>
            <a:ext cx="3837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978600" y="3423075"/>
            <a:ext cx="1866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1389275" y="3505200"/>
            <a:ext cx="3837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0" name="Shape 280"/>
          <p:cNvCxnSpPr>
            <a:stCxn id="276" idx="3"/>
            <a:endCxn id="278" idx="1"/>
          </p:cNvCxnSpPr>
          <p:nvPr/>
        </p:nvCxnSpPr>
        <p:spPr>
          <a:xfrm flipH="1" rot="10800000">
            <a:off x="765800" y="3464100"/>
            <a:ext cx="212700" cy="82200"/>
          </a:xfrm>
          <a:prstGeom prst="curvedConnector3">
            <a:avLst>
              <a:gd fmla="val 50024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1" name="Shape 281"/>
          <p:cNvCxnSpPr>
            <a:stCxn id="278" idx="3"/>
            <a:endCxn id="279" idx="1"/>
          </p:cNvCxnSpPr>
          <p:nvPr/>
        </p:nvCxnSpPr>
        <p:spPr>
          <a:xfrm>
            <a:off x="1165200" y="3464175"/>
            <a:ext cx="224100" cy="822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2" name="Shape 282"/>
          <p:cNvCxnSpPr>
            <a:endCxn id="277" idx="1"/>
          </p:cNvCxnSpPr>
          <p:nvPr/>
        </p:nvCxnSpPr>
        <p:spPr>
          <a:xfrm flipH="1" rot="-5400000">
            <a:off x="755100" y="3557006"/>
            <a:ext cx="135600" cy="114300"/>
          </a:xfrm>
          <a:prstGeom prst="curvedConnector2">
            <a:avLst/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3" name="Shape 283"/>
          <p:cNvCxnSpPr>
            <a:stCxn id="277" idx="3"/>
            <a:endCxn id="279" idx="1"/>
          </p:cNvCxnSpPr>
          <p:nvPr/>
        </p:nvCxnSpPr>
        <p:spPr>
          <a:xfrm flipH="1" rot="10800000">
            <a:off x="1263750" y="3546356"/>
            <a:ext cx="125400" cy="135600"/>
          </a:xfrm>
          <a:prstGeom prst="curvedConnector3">
            <a:avLst>
              <a:gd fmla="val 5005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84" name="Shape 284"/>
          <p:cNvSpPr/>
          <p:nvPr/>
        </p:nvSpPr>
        <p:spPr>
          <a:xfrm>
            <a:off x="87500" y="31560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87500" y="30324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87500" y="29088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774150" y="27852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521825" y="26616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69050" y="25380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369050" y="24144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1" name="Shape 291"/>
          <p:cNvCxnSpPr/>
          <p:nvPr/>
        </p:nvCxnSpPr>
        <p:spPr>
          <a:xfrm>
            <a:off x="1728175" y="2980181"/>
            <a:ext cx="0" cy="312000"/>
          </a:xfrm>
          <a:prstGeom prst="straightConnector1">
            <a:avLst/>
          </a:prstGeom>
          <a:noFill/>
          <a:ln cap="flat" cmpd="sng" w="19050">
            <a:solidFill>
              <a:srgbClr val="191919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92" name="Shape 292"/>
          <p:cNvCxnSpPr/>
          <p:nvPr/>
        </p:nvCxnSpPr>
        <p:spPr>
          <a:xfrm flipH="1">
            <a:off x="87500" y="3289650"/>
            <a:ext cx="10800" cy="131100"/>
          </a:xfrm>
          <a:prstGeom prst="straightConnector1">
            <a:avLst/>
          </a:prstGeom>
          <a:noFill/>
          <a:ln cap="flat" cmpd="sng" w="19050">
            <a:solidFill>
              <a:srgbClr val="191919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293" name="Shape 293"/>
          <p:cNvCxnSpPr/>
          <p:nvPr/>
        </p:nvCxnSpPr>
        <p:spPr>
          <a:xfrm>
            <a:off x="1066050" y="3233634"/>
            <a:ext cx="11700" cy="161100"/>
          </a:xfrm>
          <a:prstGeom prst="straightConnector1">
            <a:avLst/>
          </a:prstGeom>
          <a:noFill/>
          <a:ln cap="flat" cmpd="sng" w="19050">
            <a:solidFill>
              <a:srgbClr val="191919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294" name="Shape 294"/>
          <p:cNvSpPr/>
          <p:nvPr/>
        </p:nvSpPr>
        <p:spPr>
          <a:xfrm>
            <a:off x="2396450" y="3505200"/>
            <a:ext cx="678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3189000" y="3640856"/>
            <a:ext cx="3837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287550" y="3423075"/>
            <a:ext cx="1866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3698225" y="3505200"/>
            <a:ext cx="3837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8" name="Shape 298"/>
          <p:cNvCxnSpPr>
            <a:stCxn id="294" idx="3"/>
            <a:endCxn id="296" idx="1"/>
          </p:cNvCxnSpPr>
          <p:nvPr/>
        </p:nvCxnSpPr>
        <p:spPr>
          <a:xfrm flipH="1" rot="10800000">
            <a:off x="3074750" y="3464100"/>
            <a:ext cx="212700" cy="82200"/>
          </a:xfrm>
          <a:prstGeom prst="curvedConnector3">
            <a:avLst>
              <a:gd fmla="val 50024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9" name="Shape 299"/>
          <p:cNvCxnSpPr>
            <a:stCxn id="296" idx="3"/>
            <a:endCxn id="297" idx="1"/>
          </p:cNvCxnSpPr>
          <p:nvPr/>
        </p:nvCxnSpPr>
        <p:spPr>
          <a:xfrm>
            <a:off x="3474150" y="3464175"/>
            <a:ext cx="224100" cy="822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0" name="Shape 300"/>
          <p:cNvCxnSpPr>
            <a:endCxn id="295" idx="1"/>
          </p:cNvCxnSpPr>
          <p:nvPr/>
        </p:nvCxnSpPr>
        <p:spPr>
          <a:xfrm flipH="1" rot="-5400000">
            <a:off x="3064050" y="3557006"/>
            <a:ext cx="135600" cy="114300"/>
          </a:xfrm>
          <a:prstGeom prst="curvedConnector2">
            <a:avLst/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01" name="Shape 301"/>
          <p:cNvCxnSpPr>
            <a:stCxn id="295" idx="3"/>
            <a:endCxn id="297" idx="1"/>
          </p:cNvCxnSpPr>
          <p:nvPr/>
        </p:nvCxnSpPr>
        <p:spPr>
          <a:xfrm flipH="1" rot="10800000">
            <a:off x="3572700" y="3546356"/>
            <a:ext cx="125400" cy="135600"/>
          </a:xfrm>
          <a:prstGeom prst="curvedConnector3">
            <a:avLst>
              <a:gd fmla="val 5005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02" name="Shape 302"/>
          <p:cNvSpPr/>
          <p:nvPr/>
        </p:nvSpPr>
        <p:spPr>
          <a:xfrm>
            <a:off x="2396450" y="31560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2396450" y="30324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396450" y="29088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3083100" y="27852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2830775" y="26616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2678000" y="25380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2678000" y="2414418"/>
            <a:ext cx="1006200" cy="49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9" name="Shape 309"/>
          <p:cNvCxnSpPr/>
          <p:nvPr/>
        </p:nvCxnSpPr>
        <p:spPr>
          <a:xfrm>
            <a:off x="4037125" y="2980181"/>
            <a:ext cx="0" cy="312000"/>
          </a:xfrm>
          <a:prstGeom prst="straightConnector1">
            <a:avLst/>
          </a:prstGeom>
          <a:noFill/>
          <a:ln cap="flat" cmpd="sng" w="19050">
            <a:solidFill>
              <a:srgbClr val="191919"/>
            </a:solidFill>
            <a:prstDash val="dot"/>
            <a:round/>
            <a:headEnd len="lg" w="lg" type="none"/>
            <a:tailEnd len="lg" w="lg" type="none"/>
          </a:ln>
        </p:spPr>
      </p:cxnSp>
      <p:cxnSp>
        <p:nvCxnSpPr>
          <p:cNvPr id="310" name="Shape 310"/>
          <p:cNvCxnSpPr/>
          <p:nvPr/>
        </p:nvCxnSpPr>
        <p:spPr>
          <a:xfrm>
            <a:off x="3375000" y="3233634"/>
            <a:ext cx="11700" cy="161100"/>
          </a:xfrm>
          <a:prstGeom prst="straightConnector1">
            <a:avLst/>
          </a:prstGeom>
          <a:noFill/>
          <a:ln cap="flat" cmpd="sng" w="19050">
            <a:solidFill>
              <a:srgbClr val="191919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311" name="Shape 311"/>
          <p:cNvSpPr/>
          <p:nvPr/>
        </p:nvSpPr>
        <p:spPr>
          <a:xfrm>
            <a:off x="386850" y="4846837"/>
            <a:ext cx="8370300" cy="16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66666"/>
          </a:solidFill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12" name="Shape 312"/>
          <p:cNvCxnSpPr/>
          <p:nvPr/>
        </p:nvCxnSpPr>
        <p:spPr>
          <a:xfrm flipH="1">
            <a:off x="2378600" y="3302362"/>
            <a:ext cx="10800" cy="131100"/>
          </a:xfrm>
          <a:prstGeom prst="straightConnector1">
            <a:avLst/>
          </a:prstGeom>
          <a:noFill/>
          <a:ln cap="flat" cmpd="sng" w="19050">
            <a:solidFill>
              <a:srgbClr val="191919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313" name="Shape 313"/>
          <p:cNvSpPr txBox="1"/>
          <p:nvPr/>
        </p:nvSpPr>
        <p:spPr>
          <a:xfrm>
            <a:off x="3181175" y="3031303"/>
            <a:ext cx="3054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EFEFE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EFEFEF"/>
              </a:solidFill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3228137" y="2352318"/>
            <a:ext cx="3054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highlight>
                  <a:srgbClr val="FF0000"/>
                </a:highlight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highlight>
                  <a:srgbClr val="FF0000"/>
                </a:highlight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highlight>
                  <a:srgbClr val="FF0000"/>
                </a:highlight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highlight>
                  <a:srgbClr val="FF0000"/>
                </a:highlight>
              </a:rPr>
              <a:t>c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highlight>
                  <a:srgbClr val="FF0000"/>
                </a:highlight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EFEFEF"/>
              </a:solidFill>
              <a:highlight>
                <a:srgbClr val="FF0000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highlight>
                  <a:srgbClr val="FF0000"/>
                </a:highlight>
              </a:rPr>
              <a:t>c</a:t>
            </a:r>
          </a:p>
        </p:txBody>
      </p:sp>
      <p:sp>
        <p:nvSpPr>
          <p:cNvPr id="315" name="Shape 315"/>
          <p:cNvSpPr/>
          <p:nvPr/>
        </p:nvSpPr>
        <p:spPr>
          <a:xfrm>
            <a:off x="4390150" y="3524596"/>
            <a:ext cx="678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5182700" y="3660253"/>
            <a:ext cx="3837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5281250" y="3442471"/>
            <a:ext cx="1866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5691925" y="3524596"/>
            <a:ext cx="3837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19" name="Shape 319"/>
          <p:cNvCxnSpPr>
            <a:stCxn id="315" idx="3"/>
            <a:endCxn id="317" idx="1"/>
          </p:cNvCxnSpPr>
          <p:nvPr/>
        </p:nvCxnSpPr>
        <p:spPr>
          <a:xfrm flipH="1" rot="10800000">
            <a:off x="5068450" y="3483496"/>
            <a:ext cx="212700" cy="82200"/>
          </a:xfrm>
          <a:prstGeom prst="curvedConnector3">
            <a:avLst>
              <a:gd fmla="val 50024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0" name="Shape 320"/>
          <p:cNvCxnSpPr>
            <a:stCxn id="317" idx="3"/>
            <a:endCxn id="318" idx="1"/>
          </p:cNvCxnSpPr>
          <p:nvPr/>
        </p:nvCxnSpPr>
        <p:spPr>
          <a:xfrm>
            <a:off x="5467850" y="3483571"/>
            <a:ext cx="224100" cy="822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1" name="Shape 321"/>
          <p:cNvCxnSpPr>
            <a:endCxn id="316" idx="1"/>
          </p:cNvCxnSpPr>
          <p:nvPr/>
        </p:nvCxnSpPr>
        <p:spPr>
          <a:xfrm flipH="1" rot="-5400000">
            <a:off x="5057750" y="3576403"/>
            <a:ext cx="135600" cy="114300"/>
          </a:xfrm>
          <a:prstGeom prst="curvedConnector2">
            <a:avLst/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2" name="Shape 322"/>
          <p:cNvCxnSpPr>
            <a:stCxn id="316" idx="3"/>
            <a:endCxn id="318" idx="1"/>
          </p:cNvCxnSpPr>
          <p:nvPr/>
        </p:nvCxnSpPr>
        <p:spPr>
          <a:xfrm flipH="1" rot="10800000">
            <a:off x="5566400" y="3565753"/>
            <a:ext cx="125400" cy="135600"/>
          </a:xfrm>
          <a:prstGeom prst="curvedConnector3">
            <a:avLst>
              <a:gd fmla="val 5005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23" name="Shape 323"/>
          <p:cNvSpPr/>
          <p:nvPr/>
        </p:nvSpPr>
        <p:spPr>
          <a:xfrm>
            <a:off x="5282050" y="3142574"/>
            <a:ext cx="114300" cy="82200"/>
          </a:xfrm>
          <a:prstGeom prst="rect">
            <a:avLst/>
          </a:prstGeom>
          <a:solidFill>
            <a:srgbClr val="434343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24" name="Shape 324"/>
          <p:cNvCxnSpPr/>
          <p:nvPr/>
        </p:nvCxnSpPr>
        <p:spPr>
          <a:xfrm>
            <a:off x="5368700" y="3253031"/>
            <a:ext cx="11700" cy="161100"/>
          </a:xfrm>
          <a:prstGeom prst="straightConnector1">
            <a:avLst/>
          </a:prstGeom>
          <a:noFill/>
          <a:ln cap="flat" cmpd="sng" w="19050">
            <a:solidFill>
              <a:srgbClr val="191919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325" name="Shape 325"/>
          <p:cNvSpPr txBox="1"/>
          <p:nvPr/>
        </p:nvSpPr>
        <p:spPr>
          <a:xfrm>
            <a:off x="5212108" y="2259365"/>
            <a:ext cx="3054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EFEFEF"/>
              </a:solidFill>
              <a:highlight>
                <a:srgbClr val="FF0000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EFEFEF"/>
              </a:solidFill>
              <a:highlight>
                <a:srgbClr val="FF0000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EFEFEF"/>
              </a:solidFill>
              <a:highlight>
                <a:srgbClr val="FF0000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EFEFEF"/>
              </a:solidFill>
              <a:highlight>
                <a:srgbClr val="FF0000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EFEFEF"/>
                </a:solidFill>
              </a:rPr>
              <a:t>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EFEFEF"/>
              </a:solidFill>
              <a:highlight>
                <a:srgbClr val="FF0000"/>
              </a:highlight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6577650" y="3405493"/>
            <a:ext cx="678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7494225" y="3541150"/>
            <a:ext cx="3837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8003450" y="3405493"/>
            <a:ext cx="3837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29" name="Shape 329"/>
          <p:cNvCxnSpPr>
            <a:stCxn id="326" idx="3"/>
            <a:endCxn id="330" idx="1"/>
          </p:cNvCxnSpPr>
          <p:nvPr/>
        </p:nvCxnSpPr>
        <p:spPr>
          <a:xfrm flipH="1" rot="10800000">
            <a:off x="7255950" y="3365293"/>
            <a:ext cx="218100" cy="813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1" name="Shape 331"/>
          <p:cNvCxnSpPr>
            <a:stCxn id="332" idx="3"/>
            <a:endCxn id="328" idx="1"/>
          </p:cNvCxnSpPr>
          <p:nvPr/>
        </p:nvCxnSpPr>
        <p:spPr>
          <a:xfrm>
            <a:off x="7828237" y="3364487"/>
            <a:ext cx="175200" cy="82200"/>
          </a:xfrm>
          <a:prstGeom prst="curvedConnector3">
            <a:avLst>
              <a:gd fmla="val 50004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3" name="Shape 333"/>
          <p:cNvCxnSpPr>
            <a:stCxn id="326" idx="3"/>
            <a:endCxn id="327" idx="1"/>
          </p:cNvCxnSpPr>
          <p:nvPr/>
        </p:nvCxnSpPr>
        <p:spPr>
          <a:xfrm>
            <a:off x="7255950" y="3446593"/>
            <a:ext cx="238200" cy="135600"/>
          </a:xfrm>
          <a:prstGeom prst="curvedConnector3">
            <a:avLst>
              <a:gd fmla="val 50016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4" name="Shape 334"/>
          <p:cNvCxnSpPr>
            <a:stCxn id="327" idx="3"/>
            <a:endCxn id="328" idx="1"/>
          </p:cNvCxnSpPr>
          <p:nvPr/>
        </p:nvCxnSpPr>
        <p:spPr>
          <a:xfrm flipH="1" rot="10800000">
            <a:off x="7877925" y="3446650"/>
            <a:ext cx="125400" cy="135600"/>
          </a:xfrm>
          <a:prstGeom prst="curvedConnector3">
            <a:avLst>
              <a:gd fmla="val 5005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5" name="Shape 335"/>
          <p:cNvSpPr/>
          <p:nvPr/>
        </p:nvSpPr>
        <p:spPr>
          <a:xfrm>
            <a:off x="7475787" y="3178618"/>
            <a:ext cx="114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7713937" y="3323387"/>
            <a:ext cx="114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7474037" y="3324156"/>
            <a:ext cx="114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6" name="Shape 336"/>
          <p:cNvCxnSpPr>
            <a:stCxn id="326" idx="3"/>
            <a:endCxn id="335" idx="1"/>
          </p:cNvCxnSpPr>
          <p:nvPr/>
        </p:nvCxnSpPr>
        <p:spPr>
          <a:xfrm flipH="1" rot="10800000">
            <a:off x="7255950" y="3219793"/>
            <a:ext cx="219900" cy="226800"/>
          </a:xfrm>
          <a:prstGeom prst="curvedConnector3">
            <a:avLst>
              <a:gd fmla="val 49986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7" name="Shape 337"/>
          <p:cNvCxnSpPr>
            <a:stCxn id="332" idx="1"/>
            <a:endCxn id="335" idx="3"/>
          </p:cNvCxnSpPr>
          <p:nvPr/>
        </p:nvCxnSpPr>
        <p:spPr>
          <a:xfrm rot="10800000">
            <a:off x="7590037" y="3219587"/>
            <a:ext cx="123900" cy="144900"/>
          </a:xfrm>
          <a:prstGeom prst="curvedConnector3">
            <a:avLst>
              <a:gd fmla="val 4998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8" name="Shape 338"/>
          <p:cNvCxnSpPr>
            <a:stCxn id="332" idx="1"/>
            <a:endCxn id="335" idx="3"/>
          </p:cNvCxnSpPr>
          <p:nvPr/>
        </p:nvCxnSpPr>
        <p:spPr>
          <a:xfrm rot="10800000">
            <a:off x="7590037" y="3219587"/>
            <a:ext cx="123900" cy="144900"/>
          </a:xfrm>
          <a:prstGeom prst="curvedConnector3">
            <a:avLst>
              <a:gd fmla="val 4998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9" name="Shape 339"/>
          <p:cNvCxnSpPr>
            <a:stCxn id="330" idx="3"/>
            <a:endCxn id="332" idx="1"/>
          </p:cNvCxnSpPr>
          <p:nvPr/>
        </p:nvCxnSpPr>
        <p:spPr>
          <a:xfrm flipH="1" rot="10800000">
            <a:off x="7588337" y="3364356"/>
            <a:ext cx="125700" cy="900"/>
          </a:xfrm>
          <a:prstGeom prst="curvedConnector3">
            <a:avLst>
              <a:gd fmla="val 4996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40" name="Shape 340"/>
          <p:cNvSpPr txBox="1"/>
          <p:nvPr/>
        </p:nvSpPr>
        <p:spPr>
          <a:xfrm>
            <a:off x="6535125" y="2138850"/>
            <a:ext cx="2579700" cy="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1800">
                <a:solidFill>
                  <a:srgbClr val="191919"/>
                </a:solidFill>
              </a:rPr>
              <a:t>Sample graph</a:t>
            </a:r>
          </a:p>
        </p:txBody>
      </p:sp>
      <p:sp>
        <p:nvSpPr>
          <p:cNvPr id="341" name="Shape 341"/>
          <p:cNvSpPr/>
          <p:nvPr/>
        </p:nvSpPr>
        <p:spPr>
          <a:xfrm>
            <a:off x="6559775" y="2096943"/>
            <a:ext cx="678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7985575" y="2096943"/>
            <a:ext cx="3837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3" name="Shape 343"/>
          <p:cNvCxnSpPr>
            <a:stCxn id="341" idx="3"/>
            <a:endCxn id="344" idx="1"/>
          </p:cNvCxnSpPr>
          <p:nvPr/>
        </p:nvCxnSpPr>
        <p:spPr>
          <a:xfrm flipH="1" rot="10800000">
            <a:off x="7238075" y="2056743"/>
            <a:ext cx="218100" cy="813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5" name="Shape 345"/>
          <p:cNvCxnSpPr>
            <a:stCxn id="346" idx="3"/>
            <a:endCxn id="342" idx="1"/>
          </p:cNvCxnSpPr>
          <p:nvPr/>
        </p:nvCxnSpPr>
        <p:spPr>
          <a:xfrm>
            <a:off x="7810362" y="2055937"/>
            <a:ext cx="175200" cy="82200"/>
          </a:xfrm>
          <a:prstGeom prst="curvedConnector3">
            <a:avLst>
              <a:gd fmla="val 50004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47" name="Shape 347"/>
          <p:cNvSpPr/>
          <p:nvPr/>
        </p:nvSpPr>
        <p:spPr>
          <a:xfrm>
            <a:off x="7339662" y="1772243"/>
            <a:ext cx="114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7696062" y="2014837"/>
            <a:ext cx="114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7456162" y="2015606"/>
            <a:ext cx="114300" cy="82200"/>
          </a:xfrm>
          <a:prstGeom prst="rect">
            <a:avLst/>
          </a:prstGeom>
          <a:solidFill>
            <a:srgbClr val="CCCCCC"/>
          </a:solidFill>
          <a:ln cap="flat" cmpd="sng" w="19050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8" name="Shape 348"/>
          <p:cNvCxnSpPr>
            <a:stCxn id="341" idx="3"/>
            <a:endCxn id="347" idx="1"/>
          </p:cNvCxnSpPr>
          <p:nvPr/>
        </p:nvCxnSpPr>
        <p:spPr>
          <a:xfrm flipH="1" rot="10800000">
            <a:off x="7238075" y="1813443"/>
            <a:ext cx="101700" cy="324600"/>
          </a:xfrm>
          <a:prstGeom prst="curvedConnector3">
            <a:avLst>
              <a:gd fmla="val 49945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9" name="Shape 349"/>
          <p:cNvCxnSpPr>
            <a:stCxn id="346" idx="1"/>
            <a:endCxn id="347" idx="3"/>
          </p:cNvCxnSpPr>
          <p:nvPr/>
        </p:nvCxnSpPr>
        <p:spPr>
          <a:xfrm rot="10800000">
            <a:off x="7453962" y="1813237"/>
            <a:ext cx="242100" cy="242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0" name="Shape 350"/>
          <p:cNvCxnSpPr>
            <a:stCxn id="346" idx="1"/>
            <a:endCxn id="347" idx="3"/>
          </p:cNvCxnSpPr>
          <p:nvPr/>
        </p:nvCxnSpPr>
        <p:spPr>
          <a:xfrm rot="10800000">
            <a:off x="7453962" y="1813237"/>
            <a:ext cx="242100" cy="242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1" name="Shape 351"/>
          <p:cNvCxnSpPr>
            <a:stCxn id="344" idx="3"/>
            <a:endCxn id="346" idx="1"/>
          </p:cNvCxnSpPr>
          <p:nvPr/>
        </p:nvCxnSpPr>
        <p:spPr>
          <a:xfrm flipH="1" rot="10800000">
            <a:off x="7570462" y="2055806"/>
            <a:ext cx="125700" cy="900"/>
          </a:xfrm>
          <a:prstGeom prst="curvedConnector3">
            <a:avLst>
              <a:gd fmla="val 49960" name="adj1"/>
            </a:avLst>
          </a:prstGeom>
          <a:noFill/>
          <a:ln cap="flat" cmpd="sng" w="19050">
            <a:solidFill>
              <a:srgbClr val="19191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52" name="Shape 352"/>
          <p:cNvSpPr txBox="1"/>
          <p:nvPr/>
        </p:nvSpPr>
        <p:spPr>
          <a:xfrm>
            <a:off x="4583700" y="3880250"/>
            <a:ext cx="14376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b="1" lang="en" sz="1800">
                <a:solidFill>
                  <a:srgbClr val="191919"/>
                </a:solidFill>
              </a:rPr>
              <a:t>Variants</a:t>
            </a:r>
          </a:p>
          <a:p>
            <a:pPr lvl="0" rtl="0">
              <a:spcBef>
                <a:spcPts val="480"/>
              </a:spcBef>
              <a:buNone/>
            </a:pPr>
            <a:r>
              <a:rPr lang="en" sz="1800">
                <a:solidFill>
                  <a:srgbClr val="191919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lvl="0" rtl="0">
              <a:spcBef>
                <a:spcPts val="480"/>
              </a:spcBef>
              <a:buNone/>
            </a:pPr>
            <a:r>
              <a:t/>
            </a:r>
            <a:endParaRPr sz="1800">
              <a:solidFill>
                <a:srgbClr val="19191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3" name="Shape 353"/>
          <p:cNvSpPr txBox="1"/>
          <p:nvPr/>
        </p:nvSpPr>
        <p:spPr>
          <a:xfrm>
            <a:off x="5910375" y="4120649"/>
            <a:ext cx="21438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480"/>
              </a:spcBef>
              <a:buClr>
                <a:srgbClr val="191919"/>
              </a:buClr>
              <a:buSzPct val="100000"/>
              <a:buChar char="-"/>
            </a:pPr>
            <a:r>
              <a:rPr lang="en" sz="1800">
                <a:solidFill>
                  <a:srgbClr val="191919"/>
                </a:solidFill>
              </a:rPr>
              <a:t>VG format</a:t>
            </a:r>
          </a:p>
          <a:p>
            <a:pPr indent="-342900" lvl="0" marL="457200" rtl="0">
              <a:spcBef>
                <a:spcPts val="480"/>
              </a:spcBef>
              <a:buClr>
                <a:srgbClr val="191919"/>
              </a:buClr>
              <a:buSzPct val="100000"/>
              <a:buChar char="-"/>
            </a:pPr>
            <a:r>
              <a:rPr lang="en" sz="1800">
                <a:solidFill>
                  <a:srgbClr val="191919"/>
                </a:solidFill>
              </a:rPr>
              <a:t>from </a:t>
            </a:r>
            <a:r>
              <a:rPr lang="en" sz="1800">
                <a:solidFill>
                  <a:srgbClr val="191919"/>
                </a:solidFill>
                <a:latin typeface="Courier New"/>
                <a:ea typeface="Courier New"/>
                <a:cs typeface="Courier New"/>
                <a:sym typeface="Courier New"/>
              </a:rPr>
              <a:t>vg call</a:t>
            </a:r>
          </a:p>
        </p:txBody>
      </p:sp>
      <p:sp>
        <p:nvSpPr>
          <p:cNvPr id="354" name="Shape 354"/>
          <p:cNvSpPr/>
          <p:nvPr/>
        </p:nvSpPr>
        <p:spPr>
          <a:xfrm rot="-5402406">
            <a:off x="7316849" y="2801927"/>
            <a:ext cx="428700" cy="15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 cap="flat" cmpd="sng" w="9525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 rot="4093">
            <a:off x="6192173" y="3305100"/>
            <a:ext cx="252000" cy="1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 cap="flat" cmpd="sng" w="9525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 rot="4093">
            <a:off x="4145298" y="3357275"/>
            <a:ext cx="252000" cy="1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 cap="flat" cmpd="sng" w="9525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 rot="4093">
            <a:off x="1935498" y="3357275"/>
            <a:ext cx="252000" cy="1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 cap="flat" cmpd="sng" w="9525">
            <a:solidFill>
              <a:srgbClr val="19191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x="6175775" y="5853625"/>
            <a:ext cx="2226300" cy="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/>
              <a:t>Glenn Hickey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908700" y="5476225"/>
            <a:ext cx="4446300" cy="9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Calling pipeline is very similar to samtools, but also rudimentary (only toy examples at present).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precisionFDA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25" y="1600202"/>
            <a:ext cx="8577851" cy="470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Construction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4993700" y="274650"/>
            <a:ext cx="38913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POS 	ID  	REF 	ALT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...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525250" y="2576450"/>
            <a:ext cx="3767400" cy="3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For each variant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cut the reference path around the variant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add the novel (ALT) sequence to the graph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1679337"/>
            <a:ext cx="54864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Construction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4993700" y="274650"/>
            <a:ext cx="38913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POS 	ID  	REF 	ALT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10  	.   	A   	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...</a:t>
            </a: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903" y="1596964"/>
            <a:ext cx="3711775" cy="20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/>
        </p:nvSpPr>
        <p:spPr>
          <a:xfrm>
            <a:off x="525250" y="2576450"/>
            <a:ext cx="3767400" cy="3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For each variant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cut the reference path around the variant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add the novel (ALT) sequence to the graph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Construction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4993700" y="274650"/>
            <a:ext cx="38913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POS 	ID  	REF 	ALT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10  	.   	A   	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21  	.   	A   	ATTAAGA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...</a:t>
            </a:r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643" y="1590051"/>
            <a:ext cx="2565399" cy="367787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525250" y="2576450"/>
            <a:ext cx="3767400" cy="3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For each variant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cut the reference path around the variant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add the novel (ALT) sequence to the graph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Construction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4993700" y="274650"/>
            <a:ext cx="38913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POS 	ID  	REF 	ALT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10  	.   	A   	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21  	.   	A   	ATTAAGA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31  	.		TCTTT	T</a:t>
            </a:r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102" y="1593400"/>
            <a:ext cx="1658162" cy="526459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525250" y="2576450"/>
            <a:ext cx="3767400" cy="3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For each variant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cut the reference path around the variant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add the novel (ALT) sequence to the graph</a:t>
            </a:r>
          </a:p>
        </p:txBody>
      </p:sp>
      <p:cxnSp>
        <p:nvCxnSpPr>
          <p:cNvPr id="399" name="Shape 399"/>
          <p:cNvCxnSpPr/>
          <p:nvPr/>
        </p:nvCxnSpPr>
        <p:spPr>
          <a:xfrm rot="10800000">
            <a:off x="7210850" y="5799725"/>
            <a:ext cx="46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00" name="Shape 400"/>
          <p:cNvSpPr txBox="1"/>
          <p:nvPr/>
        </p:nvSpPr>
        <p:spPr>
          <a:xfrm>
            <a:off x="7750275" y="5644100"/>
            <a:ext cx="12450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Bug: This link should be red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Deconstruction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If we have a recorded path that largely covers the bubbles of our graph, we can use it to extract a VCF representation from any VG using </a:t>
            </a:r>
            <a:r>
              <a:rPr b="1" i="1" lang="en"/>
              <a:t>vg deconstruct</a:t>
            </a:r>
            <a:r>
              <a:rPr lang="en"/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Assembly graphs</a:t>
            </a:r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VG can operate on any bidirectional assembly graph.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This means that if variation can be represented as a string graph, then it can be encoded in this data model, and we have existing implementations of it in protobuf (binary), JSON, RDF, and GFA.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Open problems</a:t>
            </a:r>
          </a:p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Imprecision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We represent some imprecision with overlap graphs.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However, many operations in VG do not work on imprecise graphs.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But… the data model can be augmented to handle this and other tools could implement it.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Variant calls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We can represent them as sets of paths (one for each allele per sample/genotype)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We don’t represent further annotations on them, or really anywhere in VG format.</a:t>
            </a:r>
          </a:p>
          <a:p>
            <a:pPr indent="-228600" lvl="1" marL="914400">
              <a:spcBef>
                <a:spcPts val="0"/>
              </a:spcBef>
              <a:buAutoNum type="alphaLcPeriod"/>
            </a:pPr>
            <a:r>
              <a:rPr lang="en"/>
              <a:t>This is surmountable because every data format we write into is extensible!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representation problem could we try to solve with VG?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Suggestions very welcome.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Genome variation graphs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57200" y="1686437"/>
            <a:ext cx="82296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A variation graph represents many genomes in the same context.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387" y="3290237"/>
            <a:ext cx="8399224" cy="16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51150" y="5395250"/>
            <a:ext cx="7711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Nodes</a:t>
            </a:r>
            <a:r>
              <a:rPr lang="en" sz="2400">
                <a:solidFill>
                  <a:srgbClr val="000000"/>
                </a:solidFill>
              </a:rPr>
              <a:t> contain sequence and directed edges represent potential links between successive sequences.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Bonus slides</a:t>
            </a:r>
          </a:p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Long read assembly</a:t>
            </a:r>
          </a:p>
        </p:txBody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vg can be used to make assemblies from sets of finished genomes: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index (make our xg/gcsa supports)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align (map a sequence to the graph)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edit (include alignment in graph)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repeat …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Next slides: bits of the MHC.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269225" y="5726241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1000s of bp view of the MHC</a:t>
            </a:r>
          </a:p>
        </p:txBody>
      </p:sp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" y="1195325"/>
            <a:ext cx="9096375" cy="4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549650" y="5947191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from 100s of bps</a:t>
            </a:r>
          </a:p>
        </p:txBody>
      </p:sp>
      <p:pic>
        <p:nvPicPr>
          <p:cNvPr id="454" name="Shape 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7992"/>
            <a:ext cx="9143998" cy="4799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x="549650" y="5947191"/>
            <a:ext cx="8520600" cy="7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 close</a:t>
            </a:r>
          </a:p>
        </p:txBody>
      </p:sp>
      <p:pic>
        <p:nvPicPr>
          <p:cNvPr id="460" name="Shape 4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4819"/>
            <a:ext cx="9143998" cy="188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78193"/>
            <a:ext cx="9143999" cy="197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82326"/>
            <a:ext cx="9144001" cy="1037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Shape 4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39895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7544" y="0"/>
            <a:ext cx="52364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>
            <p:ph type="title"/>
          </p:nvPr>
        </p:nvSpPr>
        <p:spPr>
          <a:xfrm>
            <a:off x="205550" y="5739496"/>
            <a:ext cx="8229600" cy="79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B-3106</a:t>
            </a:r>
          </a:p>
        </p:txBody>
      </p:sp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556075" y="957737"/>
            <a:ext cx="8229600" cy="1142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K-3138</a:t>
            </a:r>
          </a:p>
        </p:txBody>
      </p:sp>
      <p:pic>
        <p:nvPicPr>
          <p:cNvPr id="475" name="Shape 4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2868"/>
            <a:ext cx="9143999" cy="321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DQA1-3117</a:t>
            </a:r>
          </a:p>
        </p:txBody>
      </p:sp>
      <p:pic>
        <p:nvPicPr>
          <p:cNvPr id="481" name="Shape 4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342" y="0"/>
            <a:ext cx="4749065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761"/>
            <a:ext cx="9144000" cy="621912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 txBox="1"/>
          <p:nvPr>
            <p:ph type="title"/>
          </p:nvPr>
        </p:nvSpPr>
        <p:spPr>
          <a:xfrm>
            <a:off x="6110775" y="310600"/>
            <a:ext cx="29043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DRB1-3123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Multiple sequence alignments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200"/>
              <a:t>    ~ variation graphs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250" y="1674375"/>
            <a:ext cx="5423606" cy="471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49525" y="6461550"/>
            <a:ext cx="8925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Christopher Lee, Catherine Grasso, Mark F. Sharlow. </a:t>
            </a:r>
            <a:r>
              <a:rPr b="1" lang="en" sz="1000">
                <a:solidFill>
                  <a:schemeClr val="dk1"/>
                </a:solidFill>
              </a:rPr>
              <a:t>Multiple sequence alignment using partial order graphs.</a:t>
            </a:r>
            <a:r>
              <a:rPr lang="en" sz="1000"/>
              <a:t> </a:t>
            </a:r>
            <a:r>
              <a:rPr i="1" lang="en" sz="1000"/>
              <a:t>Bioinformatics</a:t>
            </a:r>
            <a:r>
              <a:rPr lang="en" sz="1000"/>
              <a:t>, 2002.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045025" y="1674375"/>
            <a:ext cx="221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800"/>
              <a:t>traditional MSA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57200" y="3062800"/>
            <a:ext cx="24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800"/>
              <a:t>consensus sequence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11625" y="4230275"/>
            <a:ext cx="24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800"/>
              <a:t>positionally-matching regions aligned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45850" y="5506800"/>
            <a:ext cx="2265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800"/>
              <a:t>multiple sequence alignment</a:t>
            </a: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 b="0" l="0" r="1107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>
            <p:ph type="title"/>
          </p:nvPr>
        </p:nvSpPr>
        <p:spPr>
          <a:xfrm>
            <a:off x="6110775" y="310600"/>
            <a:ext cx="29043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DRB1-3123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47"/>
            <a:ext cx="8229600" cy="889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Assembly graphs ~ variation graphs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00" y="1386425"/>
            <a:ext cx="5285775" cy="20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269" y="3970975"/>
            <a:ext cx="4724649" cy="25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5822275" y="2241600"/>
            <a:ext cx="27594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4372250" y="6505875"/>
            <a:ext cx="47247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Eugene Myers. </a:t>
            </a:r>
            <a:r>
              <a:rPr b="1" lang="en" sz="1000"/>
              <a:t>The fragment assembly string graph</a:t>
            </a:r>
            <a:r>
              <a:rPr lang="en" sz="1000"/>
              <a:t>. </a:t>
            </a:r>
            <a:r>
              <a:rPr i="1" lang="en" sz="1000"/>
              <a:t>Bioinformatics</a:t>
            </a:r>
            <a:r>
              <a:rPr lang="en" sz="1000"/>
              <a:t>, 2005.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04675" y="3543600"/>
            <a:ext cx="32937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http://plus.maths.org/content/os/issue55/features/sequencing/index</a:t>
            </a:r>
            <a:r>
              <a:rPr lang="en" sz="1000"/>
              <a:t>, credit Daniel Zerbino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3174" y="1251026"/>
            <a:ext cx="3414748" cy="284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4080551"/>
            <a:ext cx="3772451" cy="269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81623"/>
            <a:ext cx="8229600" cy="966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Train track graphs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044" y="1706175"/>
            <a:ext cx="4418904" cy="331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75" y="5413429"/>
            <a:ext cx="8541073" cy="124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650" y="319150"/>
            <a:ext cx="1970274" cy="9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4325" y="1642626"/>
            <a:ext cx="1774892" cy="59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3537" y="2404431"/>
            <a:ext cx="1796462" cy="91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83538" y="3486701"/>
            <a:ext cx="1771810" cy="90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7411" y="4565908"/>
            <a:ext cx="1768729" cy="58546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2283550" y="1462025"/>
            <a:ext cx="8433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forward</a:t>
            </a:r>
          </a:p>
        </p:txBody>
      </p:sp>
      <p:sp>
        <p:nvSpPr>
          <p:cNvPr id="141" name="Shape 141"/>
          <p:cNvSpPr txBox="1"/>
          <p:nvPr/>
        </p:nvSpPr>
        <p:spPr>
          <a:xfrm rot="10800000">
            <a:off x="2224375" y="2234250"/>
            <a:ext cx="7917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reverse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618669" y="1761425"/>
            <a:ext cx="6057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+/+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651244" y="2829025"/>
            <a:ext cx="6057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+/-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686650" y="3795450"/>
            <a:ext cx="5349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-/+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686644" y="4673312"/>
            <a:ext cx="6057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-/-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84950" y="1664575"/>
            <a:ext cx="1433700" cy="3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graph is implicitly bidirectional, encoding both the forward and reverse complement.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Edges switching from the forward (+) to reverse (-) represent inversions.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23416"/>
            <a:ext cx="8520600" cy="76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Essential components of a VG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6870"/>
            <a:ext cx="9143999" cy="469575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722050" y="5923200"/>
            <a:ext cx="22521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*a fragment of the MHC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 model</a:t>
            </a:r>
          </a:p>
        </p:txBody>
      </p:sp>
      <p:grpSp>
        <p:nvGrpSpPr>
          <p:cNvPr id="159" name="Shape 159"/>
          <p:cNvGrpSpPr/>
          <p:nvPr/>
        </p:nvGrpSpPr>
        <p:grpSpPr>
          <a:xfrm>
            <a:off x="1402126" y="2906926"/>
            <a:ext cx="5994180" cy="2725866"/>
            <a:chOff x="2950800" y="3625050"/>
            <a:chExt cx="4750500" cy="2160300"/>
          </a:xfrm>
        </p:grpSpPr>
        <p:sp>
          <p:nvSpPr>
            <p:cNvPr id="160" name="Shape 160"/>
            <p:cNvSpPr/>
            <p:nvPr/>
          </p:nvSpPr>
          <p:spPr>
            <a:xfrm>
              <a:off x="2950800" y="3625050"/>
              <a:ext cx="4750500" cy="2160300"/>
            </a:xfrm>
            <a:prstGeom prst="roundRect">
              <a:avLst>
                <a:gd fmla="val 16667" name="adj"/>
              </a:avLst>
            </a:prstGeom>
            <a:solidFill>
              <a:srgbClr val="9900FF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3600">
                  <a:solidFill>
                    <a:srgbClr val="FFFFFF"/>
                  </a:solidFill>
                </a:rPr>
                <a:t>Graph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3099800" y="4462875"/>
              <a:ext cx="1376100" cy="1206000"/>
            </a:xfrm>
            <a:prstGeom prst="roundRect">
              <a:avLst>
                <a:gd fmla="val 16667" name="adj"/>
              </a:avLst>
            </a:prstGeom>
            <a:solidFill>
              <a:srgbClr val="FF0000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2800">
                  <a:solidFill>
                    <a:srgbClr val="FFFFFF"/>
                  </a:solidFill>
                </a:rPr>
                <a:t>Edges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4635706" y="4462875"/>
              <a:ext cx="1376100" cy="1206000"/>
            </a:xfrm>
            <a:prstGeom prst="roundRect">
              <a:avLst>
                <a:gd fmla="val 16667" name="adj"/>
              </a:avLst>
            </a:prstGeom>
            <a:solidFill>
              <a:srgbClr val="0000FF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2800">
                  <a:solidFill>
                    <a:srgbClr val="FFFFFF"/>
                  </a:solidFill>
                </a:rPr>
                <a:t>Nodes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6166257" y="3743425"/>
              <a:ext cx="1376100" cy="1925400"/>
            </a:xfrm>
            <a:prstGeom prst="roundRect">
              <a:avLst>
                <a:gd fmla="val 16667" name="adj"/>
              </a:avLst>
            </a:prstGeom>
            <a:solidFill>
              <a:srgbClr val="00FF00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2800"/>
                <a:t>Paths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6320132" y="4431450"/>
              <a:ext cx="1102200" cy="4809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Mappings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6320132" y="4583850"/>
              <a:ext cx="1102200" cy="4809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Mappings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6320132" y="4736250"/>
              <a:ext cx="1102200" cy="4809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Mappings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6320132" y="4888650"/>
              <a:ext cx="1102200" cy="4809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/>
                <a:t>Mappings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6320132" y="5041050"/>
              <a:ext cx="1102200" cy="4809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 sz="1800"/>
                <a:t>Mappings</a:t>
              </a:r>
            </a:p>
          </p:txBody>
        </p:sp>
      </p:grpSp>
      <p:sp>
        <p:nvSpPr>
          <p:cNvPr id="169" name="Shape 169"/>
          <p:cNvSpPr txBox="1"/>
          <p:nvPr/>
        </p:nvSpPr>
        <p:spPr>
          <a:xfrm>
            <a:off x="587400" y="1783100"/>
            <a:ext cx="7969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Basic entity is a </a:t>
            </a:r>
            <a:r>
              <a:rPr i="1" lang="en" sz="2800"/>
              <a:t>Graph</a:t>
            </a:r>
            <a:r>
              <a:rPr lang="en" sz="2800"/>
              <a:t>: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57200" y="6069775"/>
            <a:ext cx="8507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2400"/>
              <a:t>Implemented in vg using protobuf, JSON, RDF, and GFA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Graph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225350" y="6230275"/>
            <a:ext cx="48063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https://github.com/ekg/vg/blob/master/src/vg.proto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363425" y="1727625"/>
            <a:ext cx="53235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/>
              <a:t>Encapsulates the entire variation graph.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2270925"/>
            <a:ext cx="855345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