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1"/>
  </p:notesMasterIdLst>
  <p:sldIdLst>
    <p:sldId id="257" r:id="rId2"/>
    <p:sldId id="258" r:id="rId3"/>
    <p:sldId id="259" r:id="rId4"/>
    <p:sldId id="260" r:id="rId5"/>
    <p:sldId id="261" r:id="rId6"/>
    <p:sldId id="262" r:id="rId7"/>
    <p:sldId id="309"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306" r:id="rId25"/>
    <p:sldId id="280" r:id="rId26"/>
    <p:sldId id="303" r:id="rId27"/>
    <p:sldId id="282" r:id="rId28"/>
    <p:sldId id="283" r:id="rId29"/>
    <p:sldId id="284" r:id="rId30"/>
    <p:sldId id="287" r:id="rId31"/>
    <p:sldId id="288" r:id="rId32"/>
    <p:sldId id="308" r:id="rId33"/>
    <p:sldId id="310" r:id="rId34"/>
    <p:sldId id="289" r:id="rId35"/>
    <p:sldId id="307" r:id="rId36"/>
    <p:sldId id="290" r:id="rId37"/>
    <p:sldId id="292" r:id="rId38"/>
    <p:sldId id="293" r:id="rId39"/>
    <p:sldId id="294" r:id="rId40"/>
    <p:sldId id="304" r:id="rId41"/>
    <p:sldId id="295" r:id="rId42"/>
    <p:sldId id="297" r:id="rId43"/>
    <p:sldId id="298" r:id="rId44"/>
    <p:sldId id="299" r:id="rId45"/>
    <p:sldId id="300" r:id="rId46"/>
    <p:sldId id="301" r:id="rId47"/>
    <p:sldId id="305" r:id="rId48"/>
    <p:sldId id="302" r:id="rId49"/>
    <p:sldId id="311"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745"/>
    <p:restoredTop sz="94685"/>
  </p:normalViewPr>
  <p:slideViewPr>
    <p:cSldViewPr snapToGrid="0" snapToObjects="1">
      <p:cViewPr varScale="1">
        <p:scale>
          <a:sx n="89" d="100"/>
          <a:sy n="89" d="100"/>
        </p:scale>
        <p:origin x="28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65745F-2785-3044-8391-6092A1ACA357}" type="datetimeFigureOut">
              <a:rPr lang="en-US" smtClean="0"/>
              <a:t>5/20/16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DE9F24-FBBE-374B-9AF7-F661C1C11B27}" type="slidenum">
              <a:rPr lang="en-US" smtClean="0"/>
              <a:t>‹#›</a:t>
            </a:fld>
            <a:endParaRPr lang="en-US"/>
          </a:p>
        </p:txBody>
      </p:sp>
    </p:spTree>
    <p:extLst>
      <p:ext uri="{BB962C8B-B14F-4D97-AF65-F5344CB8AC3E}">
        <p14:creationId xmlns:p14="http://schemas.microsoft.com/office/powerpoint/2010/main" val="43322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embronic</a:t>
            </a:r>
            <a:r>
              <a:rPr lang="en-US" baseline="0" dirty="0" smtClean="0"/>
              <a:t> data</a:t>
            </a:r>
            <a:endParaRPr lang="en-US" dirty="0"/>
          </a:p>
        </p:txBody>
      </p:sp>
      <p:sp>
        <p:nvSpPr>
          <p:cNvPr id="4" name="Slide Number Placeholder 3"/>
          <p:cNvSpPr>
            <a:spLocks noGrp="1"/>
          </p:cNvSpPr>
          <p:nvPr>
            <p:ph type="sldNum" sz="quarter" idx="10"/>
          </p:nvPr>
        </p:nvSpPr>
        <p:spPr/>
        <p:txBody>
          <a:bodyPr/>
          <a:lstStyle/>
          <a:p>
            <a:fld id="{82856B77-72BF-9D4A-87FA-781B15A95862}" type="slidenum">
              <a:rPr lang="en-US" smtClean="0"/>
              <a:t>4</a:t>
            </a:fld>
            <a:endParaRPr lang="en-US"/>
          </a:p>
        </p:txBody>
      </p:sp>
    </p:spTree>
    <p:extLst>
      <p:ext uri="{BB962C8B-B14F-4D97-AF65-F5344CB8AC3E}">
        <p14:creationId xmlns:p14="http://schemas.microsoft.com/office/powerpoint/2010/main" val="1047219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856B77-72BF-9D4A-87FA-781B15A95862}" type="slidenum">
              <a:rPr lang="en-US" smtClean="0"/>
              <a:t>42</a:t>
            </a:fld>
            <a:endParaRPr lang="en-US"/>
          </a:p>
        </p:txBody>
      </p:sp>
    </p:spTree>
    <p:extLst>
      <p:ext uri="{BB962C8B-B14F-4D97-AF65-F5344CB8AC3E}">
        <p14:creationId xmlns:p14="http://schemas.microsoft.com/office/powerpoint/2010/main" val="422929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Brainspan</a:t>
            </a:r>
            <a:r>
              <a:rPr lang="en-US" dirty="0" smtClean="0"/>
              <a:t>, </a:t>
            </a:r>
            <a:r>
              <a:rPr lang="en-US" dirty="0" err="1" smtClean="0"/>
              <a:t>psychencode</a:t>
            </a:r>
            <a:r>
              <a:rPr lang="en-US" baseline="0" dirty="0" smtClean="0"/>
              <a:t> include developing data/ our lab are </a:t>
            </a:r>
            <a:r>
              <a:rPr lang="en-US" baseline="0" dirty="0" err="1" smtClean="0"/>
              <a:t>invovle</a:t>
            </a:r>
            <a:r>
              <a:rPr lang="en-US" baseline="0" dirty="0" smtClean="0"/>
              <a:t> in these two projects</a:t>
            </a:r>
            <a:endParaRPr lang="en-US" dirty="0"/>
          </a:p>
        </p:txBody>
      </p:sp>
      <p:sp>
        <p:nvSpPr>
          <p:cNvPr id="4" name="Slide Number Placeholder 3"/>
          <p:cNvSpPr>
            <a:spLocks noGrp="1"/>
          </p:cNvSpPr>
          <p:nvPr>
            <p:ph type="sldNum" sz="quarter" idx="10"/>
          </p:nvPr>
        </p:nvSpPr>
        <p:spPr/>
        <p:txBody>
          <a:bodyPr/>
          <a:lstStyle/>
          <a:p>
            <a:fld id="{82856B77-72BF-9D4A-87FA-781B15A95862}" type="slidenum">
              <a:rPr lang="en-US" smtClean="0"/>
              <a:t>46</a:t>
            </a:fld>
            <a:endParaRPr lang="en-US"/>
          </a:p>
        </p:txBody>
      </p:sp>
    </p:spTree>
    <p:extLst>
      <p:ext uri="{BB962C8B-B14F-4D97-AF65-F5344CB8AC3E}">
        <p14:creationId xmlns:p14="http://schemas.microsoft.com/office/powerpoint/2010/main" val="292293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Credible</a:t>
            </a:r>
            <a:r>
              <a:rPr lang="en-US" baseline="0" dirty="0" smtClean="0"/>
              <a:t> causal </a:t>
            </a:r>
            <a:r>
              <a:rPr lang="en-US" baseline="0" dirty="0" err="1" smtClean="0"/>
              <a:t>snps</a:t>
            </a:r>
            <a:r>
              <a:rPr lang="en-US" baseline="0" dirty="0" smtClean="0"/>
              <a:t> from PGC schizophrenia study and get same number of SNPs for the other disorders from GWAS</a:t>
            </a:r>
            <a:endParaRPr lang="en-US" dirty="0"/>
          </a:p>
        </p:txBody>
      </p:sp>
      <p:sp>
        <p:nvSpPr>
          <p:cNvPr id="4" name="Slide Number Placeholder 3"/>
          <p:cNvSpPr>
            <a:spLocks noGrp="1"/>
          </p:cNvSpPr>
          <p:nvPr>
            <p:ph type="sldNum" sz="quarter" idx="10"/>
          </p:nvPr>
        </p:nvSpPr>
        <p:spPr/>
        <p:txBody>
          <a:bodyPr/>
          <a:lstStyle/>
          <a:p>
            <a:fld id="{82856B77-72BF-9D4A-87FA-781B15A95862}" type="slidenum">
              <a:rPr lang="en-US" smtClean="0"/>
              <a:t>5</a:t>
            </a:fld>
            <a:endParaRPr lang="en-US"/>
          </a:p>
        </p:txBody>
      </p:sp>
    </p:spTree>
    <p:extLst>
      <p:ext uri="{BB962C8B-B14F-4D97-AF65-F5344CB8AC3E}">
        <p14:creationId xmlns:p14="http://schemas.microsoft.com/office/powerpoint/2010/main" val="1666649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a:t>
            </a:r>
            <a:r>
              <a:rPr lang="en-US" baseline="0" dirty="0" smtClean="0"/>
              <a:t> axis are brain peaks from </a:t>
            </a:r>
            <a:r>
              <a:rPr lang="en-US" baseline="0" dirty="0" err="1" smtClean="0"/>
              <a:t>brainspan</a:t>
            </a:r>
            <a:r>
              <a:rPr lang="en-US" baseline="0" dirty="0" smtClean="0"/>
              <a:t> and enhancers of the other tissues from roadmap, x axis are different diseases. Compare the enrichment in two </a:t>
            </a:r>
            <a:r>
              <a:rPr lang="en-US" baseline="0" dirty="0" err="1" smtClean="0"/>
              <a:t>dimesions</a:t>
            </a:r>
            <a:r>
              <a:rPr lang="en-US" baseline="0" dirty="0" smtClean="0"/>
              <a:t>. Showed 10 out of 98 enhancers</a:t>
            </a:r>
            <a:endParaRPr lang="en-US" dirty="0"/>
          </a:p>
        </p:txBody>
      </p:sp>
      <p:sp>
        <p:nvSpPr>
          <p:cNvPr id="4" name="Slide Number Placeholder 3"/>
          <p:cNvSpPr>
            <a:spLocks noGrp="1"/>
          </p:cNvSpPr>
          <p:nvPr>
            <p:ph type="sldNum" sz="quarter" idx="10"/>
          </p:nvPr>
        </p:nvSpPr>
        <p:spPr/>
        <p:txBody>
          <a:bodyPr/>
          <a:lstStyle/>
          <a:p>
            <a:fld id="{82856B77-72BF-9D4A-87FA-781B15A95862}" type="slidenum">
              <a:rPr lang="en-US" smtClean="0"/>
              <a:t>7</a:t>
            </a:fld>
            <a:endParaRPr lang="en-US"/>
          </a:p>
        </p:txBody>
      </p:sp>
    </p:spTree>
    <p:extLst>
      <p:ext uri="{BB962C8B-B14F-4D97-AF65-F5344CB8AC3E}">
        <p14:creationId xmlns:p14="http://schemas.microsoft.com/office/powerpoint/2010/main" val="1544236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 Illustration of the three-step procedure to define super-enhancers. Step 1: enhancer loci are defined by calling peaks on </a:t>
            </a:r>
            <a:r>
              <a:rPr lang="en-US" dirty="0" err="1" smtClean="0"/>
              <a:t>ChIP-seq</a:t>
            </a:r>
            <a:r>
              <a:rPr lang="en-US" dirty="0" smtClean="0"/>
              <a:t> data for cell type–specific master transcription factors22. Step 2: enhancers within 12.5 kb of each…</a:t>
            </a:r>
            <a:r>
              <a:rPr lang="en-US" sz="1200" b="0" i="0" u="none" strike="noStrike" kern="1200" baseline="0" dirty="0" smtClean="0">
                <a:solidFill>
                  <a:schemeClr val="tx1"/>
                </a:solidFill>
                <a:latin typeface="+mn-lt"/>
                <a:ea typeface="+mn-ea"/>
                <a:cs typeface="+mn-cs"/>
              </a:rPr>
              <a:t>Step 3: </a:t>
            </a:r>
            <a:r>
              <a:rPr lang="en-US" sz="1200" b="0" i="0" u="none" strike="noStrike" kern="1200" baseline="0" dirty="0" err="1" smtClean="0">
                <a:solidFill>
                  <a:schemeClr val="tx1"/>
                </a:solidFill>
                <a:latin typeface="+mn-lt"/>
                <a:ea typeface="+mn-ea"/>
                <a:cs typeface="+mn-cs"/>
              </a:rPr>
              <a:t>ChIP-seq</a:t>
            </a:r>
            <a:r>
              <a:rPr lang="en-US" sz="1200" b="0" i="0" u="none" strike="noStrike" kern="1200" baseline="0" dirty="0" smtClean="0">
                <a:solidFill>
                  <a:schemeClr val="tx1"/>
                </a:solidFill>
                <a:latin typeface="+mn-lt"/>
                <a:ea typeface="+mn-ea"/>
                <a:cs typeface="+mn-cs"/>
              </a:rPr>
              <a:t> signal for Med1 for each enhancer region (both stitched and single enhancers) is calculated. All enhancer regions are ranked along the </a:t>
            </a:r>
            <a:r>
              <a:rPr lang="en-US" sz="1200" b="0" i="1" u="none" strike="noStrike" kern="1200" baseline="0" dirty="0" smtClean="0">
                <a:solidFill>
                  <a:schemeClr val="tx1"/>
                </a:solidFill>
                <a:latin typeface="+mn-lt"/>
                <a:ea typeface="+mn-ea"/>
                <a:cs typeface="+mn-cs"/>
              </a:rPr>
              <a:t>x </a:t>
            </a:r>
            <a:r>
              <a:rPr lang="en-US" sz="1200" b="0" i="0" u="none" strike="noStrike" kern="1200" baseline="0" dirty="0" smtClean="0">
                <a:solidFill>
                  <a:schemeClr val="tx1"/>
                </a:solidFill>
                <a:latin typeface="+mn-lt"/>
                <a:ea typeface="+mn-ea"/>
                <a:cs typeface="+mn-cs"/>
              </a:rPr>
              <a:t>axis on the basis of the Med1 enrichment plotted on the </a:t>
            </a:r>
            <a:r>
              <a:rPr lang="en-US" sz="1200" b="0" i="1" u="none" strike="noStrike" kern="1200" baseline="0" dirty="0" smtClean="0">
                <a:solidFill>
                  <a:schemeClr val="tx1"/>
                </a:solidFill>
                <a:latin typeface="+mn-lt"/>
                <a:ea typeface="+mn-ea"/>
                <a:cs typeface="+mn-cs"/>
              </a:rPr>
              <a:t>y </a:t>
            </a:r>
            <a:r>
              <a:rPr lang="en-US" sz="1200" b="0" i="0" u="none" strike="noStrike" kern="1200" baseline="0" dirty="0" smtClean="0">
                <a:solidFill>
                  <a:schemeClr val="tx1"/>
                </a:solidFill>
                <a:latin typeface="+mn-lt"/>
                <a:ea typeface="+mn-ea"/>
                <a:cs typeface="+mn-cs"/>
              </a:rPr>
              <a:t>axis. Super-enhancers are defined as regions to the right of the inflection point of the resulting curve (highlighted in gray). </a:t>
            </a:r>
            <a:endParaRPr lang="en-US" dirty="0" smtClean="0"/>
          </a:p>
          <a:p>
            <a:endParaRPr lang="en-US" dirty="0"/>
          </a:p>
        </p:txBody>
      </p:sp>
      <p:sp>
        <p:nvSpPr>
          <p:cNvPr id="4" name="Slide Number Placeholder 3"/>
          <p:cNvSpPr>
            <a:spLocks noGrp="1"/>
          </p:cNvSpPr>
          <p:nvPr>
            <p:ph type="sldNum" sz="quarter" idx="10"/>
          </p:nvPr>
        </p:nvSpPr>
        <p:spPr/>
        <p:txBody>
          <a:bodyPr/>
          <a:lstStyle/>
          <a:p>
            <a:fld id="{37C3F0FB-9A2C-684A-A7C1-AEE70AE6A17A}" type="slidenum">
              <a:rPr lang="en-US" smtClean="0"/>
              <a:t>8</a:t>
            </a:fld>
            <a:endParaRPr lang="en-US"/>
          </a:p>
        </p:txBody>
      </p:sp>
    </p:spTree>
    <p:extLst>
      <p:ext uri="{BB962C8B-B14F-4D97-AF65-F5344CB8AC3E}">
        <p14:creationId xmlns:p14="http://schemas.microsoft.com/office/powerpoint/2010/main" val="669610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810847-6199-A74E-9543-0E882488D40E}" type="slidenum">
              <a:rPr lang="en-US" smtClean="0"/>
              <a:t>25</a:t>
            </a:fld>
            <a:endParaRPr lang="en-US"/>
          </a:p>
        </p:txBody>
      </p:sp>
    </p:spTree>
    <p:extLst>
      <p:ext uri="{BB962C8B-B14F-4D97-AF65-F5344CB8AC3E}">
        <p14:creationId xmlns:p14="http://schemas.microsoft.com/office/powerpoint/2010/main" val="1191925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8924929</a:t>
            </a:r>
          </a:p>
          <a:p>
            <a:r>
              <a:rPr lang="en-US" dirty="0" smtClean="0"/>
              <a:t>45376752</a:t>
            </a:r>
          </a:p>
          <a:p>
            <a:endParaRPr lang="en-US" dirty="0"/>
          </a:p>
        </p:txBody>
      </p:sp>
      <p:sp>
        <p:nvSpPr>
          <p:cNvPr id="4" name="Slide Number Placeholder 3"/>
          <p:cNvSpPr>
            <a:spLocks noGrp="1"/>
          </p:cNvSpPr>
          <p:nvPr>
            <p:ph type="sldNum" sz="quarter" idx="10"/>
          </p:nvPr>
        </p:nvSpPr>
        <p:spPr/>
        <p:txBody>
          <a:bodyPr/>
          <a:lstStyle/>
          <a:p>
            <a:fld id="{8D810847-6199-A74E-9543-0E882488D40E}" type="slidenum">
              <a:rPr lang="en-US" smtClean="0"/>
              <a:t>27</a:t>
            </a:fld>
            <a:endParaRPr lang="en-US"/>
          </a:p>
        </p:txBody>
      </p:sp>
    </p:spTree>
    <p:extLst>
      <p:ext uri="{BB962C8B-B14F-4D97-AF65-F5344CB8AC3E}">
        <p14:creationId xmlns:p14="http://schemas.microsoft.com/office/powerpoint/2010/main" val="1291115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Frontal </a:t>
            </a:r>
            <a:r>
              <a:rPr lang="en-US" dirty="0" err="1" smtClean="0"/>
              <a:t>svz</a:t>
            </a:r>
            <a:r>
              <a:rPr lang="en-US" dirty="0" smtClean="0"/>
              <a:t> and frontal</a:t>
            </a:r>
            <a:endParaRPr lang="en-US" dirty="0"/>
          </a:p>
        </p:txBody>
      </p:sp>
      <p:sp>
        <p:nvSpPr>
          <p:cNvPr id="4" name="Slide Number Placeholder 3"/>
          <p:cNvSpPr>
            <a:spLocks noGrp="1"/>
          </p:cNvSpPr>
          <p:nvPr>
            <p:ph type="sldNum" sz="quarter" idx="10"/>
          </p:nvPr>
        </p:nvSpPr>
        <p:spPr/>
        <p:txBody>
          <a:bodyPr/>
          <a:lstStyle/>
          <a:p>
            <a:fld id="{DFDE9F24-FBBE-374B-9AF7-F661C1C11B27}" type="slidenum">
              <a:rPr lang="en-US" smtClean="0"/>
              <a:t>31</a:t>
            </a:fld>
            <a:endParaRPr lang="en-US"/>
          </a:p>
        </p:txBody>
      </p:sp>
    </p:spTree>
    <p:extLst>
      <p:ext uri="{BB962C8B-B14F-4D97-AF65-F5344CB8AC3E}">
        <p14:creationId xmlns:p14="http://schemas.microsoft.com/office/powerpoint/2010/main" val="2027127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Sequence length</a:t>
            </a:r>
            <a:endParaRPr lang="en-US" dirty="0"/>
          </a:p>
        </p:txBody>
      </p:sp>
      <p:sp>
        <p:nvSpPr>
          <p:cNvPr id="4" name="Slide Number Placeholder 3"/>
          <p:cNvSpPr>
            <a:spLocks noGrp="1"/>
          </p:cNvSpPr>
          <p:nvPr>
            <p:ph type="sldNum" sz="quarter" idx="10"/>
          </p:nvPr>
        </p:nvSpPr>
        <p:spPr/>
        <p:txBody>
          <a:bodyPr/>
          <a:lstStyle/>
          <a:p>
            <a:fld id="{DFDE9F24-FBBE-374B-9AF7-F661C1C11B27}" type="slidenum">
              <a:rPr lang="en-US" smtClean="0"/>
              <a:t>37</a:t>
            </a:fld>
            <a:endParaRPr lang="en-US"/>
          </a:p>
        </p:txBody>
      </p:sp>
    </p:spTree>
    <p:extLst>
      <p:ext uri="{BB962C8B-B14F-4D97-AF65-F5344CB8AC3E}">
        <p14:creationId xmlns:p14="http://schemas.microsoft.com/office/powerpoint/2010/main" val="256618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Sorted</a:t>
            </a:r>
            <a:r>
              <a:rPr lang="en-US" baseline="0" dirty="0" smtClean="0"/>
              <a:t> </a:t>
            </a:r>
            <a:r>
              <a:rPr lang="en-US" baseline="0" dirty="0" err="1" smtClean="0"/>
              <a:t>neucli</a:t>
            </a:r>
            <a:r>
              <a:rPr lang="en-US" baseline="0" dirty="0" smtClean="0"/>
              <a:t> </a:t>
            </a:r>
            <a:r>
              <a:rPr lang="en-US" sz="1200" b="0" i="0" kern="1200" dirty="0" smtClean="0">
                <a:solidFill>
                  <a:schemeClr val="tx1"/>
                </a:solidFill>
                <a:effectLst/>
                <a:latin typeface="+mn-lt"/>
                <a:ea typeface="+mn-ea"/>
                <a:cs typeface="+mn-cs"/>
              </a:rPr>
              <a:t>Sequence length 100 </a:t>
            </a:r>
            <a:r>
              <a:rPr lang="en-US" sz="1200" b="0" i="0" kern="1200" dirty="0" err="1" smtClean="0">
                <a:solidFill>
                  <a:schemeClr val="tx1"/>
                </a:solidFill>
                <a:effectLst/>
                <a:latin typeface="+mn-lt"/>
                <a:ea typeface="+mn-ea"/>
                <a:cs typeface="+mn-cs"/>
              </a:rPr>
              <a:t>bp</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brainspan</a:t>
            </a:r>
            <a:r>
              <a:rPr lang="en-US" sz="1200" b="0" i="0" kern="1200" dirty="0" smtClean="0">
                <a:solidFill>
                  <a:schemeClr val="tx1"/>
                </a:solidFill>
                <a:effectLst/>
                <a:latin typeface="+mn-lt"/>
                <a:ea typeface="+mn-ea"/>
                <a:cs typeface="+mn-cs"/>
              </a:rPr>
              <a:t> 76 </a:t>
            </a:r>
            <a:r>
              <a:rPr lang="en-US" sz="1200" b="0" i="0" kern="1200" dirty="0" err="1" smtClean="0">
                <a:solidFill>
                  <a:schemeClr val="tx1"/>
                </a:solidFill>
                <a:effectLst/>
                <a:latin typeface="+mn-lt"/>
                <a:ea typeface="+mn-ea"/>
                <a:cs typeface="+mn-cs"/>
              </a:rPr>
              <a:t>bp</a:t>
            </a:r>
            <a:r>
              <a:rPr lang="en-US" sz="1200" b="0" i="0" kern="1200" dirty="0" smtClean="0">
                <a:solidFill>
                  <a:schemeClr val="tx1"/>
                </a:solidFill>
                <a:effectLst/>
                <a:latin typeface="+mn-lt"/>
                <a:ea typeface="+mn-ea"/>
                <a:cs typeface="+mn-cs"/>
              </a:rPr>
              <a:t>, roadmap</a:t>
            </a:r>
            <a:endParaRPr lang="en-US" dirty="0"/>
          </a:p>
        </p:txBody>
      </p:sp>
      <p:sp>
        <p:nvSpPr>
          <p:cNvPr id="4" name="Slide Number Placeholder 3"/>
          <p:cNvSpPr>
            <a:spLocks noGrp="1"/>
          </p:cNvSpPr>
          <p:nvPr>
            <p:ph type="sldNum" sz="quarter" idx="10"/>
          </p:nvPr>
        </p:nvSpPr>
        <p:spPr/>
        <p:txBody>
          <a:bodyPr/>
          <a:lstStyle/>
          <a:p>
            <a:fld id="{DFDE9F24-FBBE-374B-9AF7-F661C1C11B27}" type="slidenum">
              <a:rPr lang="en-US" smtClean="0"/>
              <a:t>38</a:t>
            </a:fld>
            <a:endParaRPr lang="en-US"/>
          </a:p>
        </p:txBody>
      </p:sp>
    </p:spTree>
    <p:extLst>
      <p:ext uri="{BB962C8B-B14F-4D97-AF65-F5344CB8AC3E}">
        <p14:creationId xmlns:p14="http://schemas.microsoft.com/office/powerpoint/2010/main" val="838604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CAC7BC6-A8A1-454A-B067-744FF3FFA2EB}" type="datetimeFigureOut">
              <a:rPr lang="en-US" smtClean="0"/>
              <a:t>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768D42-931B-1748-ACAD-FB38F1014CF0}" type="slidenum">
              <a:rPr lang="en-US" smtClean="0"/>
              <a:t>‹#›</a:t>
            </a:fld>
            <a:endParaRPr lang="en-US"/>
          </a:p>
        </p:txBody>
      </p:sp>
    </p:spTree>
    <p:extLst>
      <p:ext uri="{BB962C8B-B14F-4D97-AF65-F5344CB8AC3E}">
        <p14:creationId xmlns:p14="http://schemas.microsoft.com/office/powerpoint/2010/main" val="463401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CAC7BC6-A8A1-454A-B067-744FF3FFA2EB}" type="datetimeFigureOut">
              <a:rPr lang="en-US" smtClean="0"/>
              <a:t>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768D42-931B-1748-ACAD-FB38F1014CF0}" type="slidenum">
              <a:rPr lang="en-US" smtClean="0"/>
              <a:t>‹#›</a:t>
            </a:fld>
            <a:endParaRPr lang="en-US"/>
          </a:p>
        </p:txBody>
      </p:sp>
    </p:spTree>
    <p:extLst>
      <p:ext uri="{BB962C8B-B14F-4D97-AF65-F5344CB8AC3E}">
        <p14:creationId xmlns:p14="http://schemas.microsoft.com/office/powerpoint/2010/main" val="1134690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CAC7BC6-A8A1-454A-B067-744FF3FFA2EB}" type="datetimeFigureOut">
              <a:rPr lang="en-US" smtClean="0"/>
              <a:t>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768D42-931B-1748-ACAD-FB38F1014CF0}" type="slidenum">
              <a:rPr lang="en-US" smtClean="0"/>
              <a:t>‹#›</a:t>
            </a:fld>
            <a:endParaRPr lang="en-US"/>
          </a:p>
        </p:txBody>
      </p:sp>
    </p:spTree>
    <p:extLst>
      <p:ext uri="{BB962C8B-B14F-4D97-AF65-F5344CB8AC3E}">
        <p14:creationId xmlns:p14="http://schemas.microsoft.com/office/powerpoint/2010/main" val="1090935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CAC7BC6-A8A1-454A-B067-744FF3FFA2EB}" type="datetimeFigureOut">
              <a:rPr lang="en-US" smtClean="0"/>
              <a:t>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768D42-931B-1748-ACAD-FB38F1014CF0}" type="slidenum">
              <a:rPr lang="en-US" smtClean="0"/>
              <a:t>‹#›</a:t>
            </a:fld>
            <a:endParaRPr lang="en-US"/>
          </a:p>
        </p:txBody>
      </p:sp>
    </p:spTree>
    <p:extLst>
      <p:ext uri="{BB962C8B-B14F-4D97-AF65-F5344CB8AC3E}">
        <p14:creationId xmlns:p14="http://schemas.microsoft.com/office/powerpoint/2010/main" val="1615239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AC7BC6-A8A1-454A-B067-744FF3FFA2EB}" type="datetimeFigureOut">
              <a:rPr lang="en-US" smtClean="0"/>
              <a:t>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768D42-931B-1748-ACAD-FB38F1014CF0}" type="slidenum">
              <a:rPr lang="en-US" smtClean="0"/>
              <a:t>‹#›</a:t>
            </a:fld>
            <a:endParaRPr lang="en-US"/>
          </a:p>
        </p:txBody>
      </p:sp>
    </p:spTree>
    <p:extLst>
      <p:ext uri="{BB962C8B-B14F-4D97-AF65-F5344CB8AC3E}">
        <p14:creationId xmlns:p14="http://schemas.microsoft.com/office/powerpoint/2010/main" val="985847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CAC7BC6-A8A1-454A-B067-744FF3FFA2EB}" type="datetimeFigureOut">
              <a:rPr lang="en-US" smtClean="0"/>
              <a:t>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768D42-931B-1748-ACAD-FB38F1014CF0}" type="slidenum">
              <a:rPr lang="en-US" smtClean="0"/>
              <a:t>‹#›</a:t>
            </a:fld>
            <a:endParaRPr lang="en-US"/>
          </a:p>
        </p:txBody>
      </p:sp>
    </p:spTree>
    <p:extLst>
      <p:ext uri="{BB962C8B-B14F-4D97-AF65-F5344CB8AC3E}">
        <p14:creationId xmlns:p14="http://schemas.microsoft.com/office/powerpoint/2010/main" val="1305184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CAC7BC6-A8A1-454A-B067-744FF3FFA2EB}" type="datetimeFigureOut">
              <a:rPr lang="en-US" smtClean="0"/>
              <a:t>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768D42-931B-1748-ACAD-FB38F1014CF0}" type="slidenum">
              <a:rPr lang="en-US" smtClean="0"/>
              <a:t>‹#›</a:t>
            </a:fld>
            <a:endParaRPr lang="en-US"/>
          </a:p>
        </p:txBody>
      </p:sp>
    </p:spTree>
    <p:extLst>
      <p:ext uri="{BB962C8B-B14F-4D97-AF65-F5344CB8AC3E}">
        <p14:creationId xmlns:p14="http://schemas.microsoft.com/office/powerpoint/2010/main" val="1832425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CAC7BC6-A8A1-454A-B067-744FF3FFA2EB}" type="datetimeFigureOut">
              <a:rPr lang="en-US" smtClean="0"/>
              <a:t>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768D42-931B-1748-ACAD-FB38F1014CF0}" type="slidenum">
              <a:rPr lang="en-US" smtClean="0"/>
              <a:t>‹#›</a:t>
            </a:fld>
            <a:endParaRPr lang="en-US"/>
          </a:p>
        </p:txBody>
      </p:sp>
    </p:spTree>
    <p:extLst>
      <p:ext uri="{BB962C8B-B14F-4D97-AF65-F5344CB8AC3E}">
        <p14:creationId xmlns:p14="http://schemas.microsoft.com/office/powerpoint/2010/main" val="506564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AC7BC6-A8A1-454A-B067-744FF3FFA2EB}" type="datetimeFigureOut">
              <a:rPr lang="en-US" smtClean="0"/>
              <a:t>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768D42-931B-1748-ACAD-FB38F1014CF0}" type="slidenum">
              <a:rPr lang="en-US" smtClean="0"/>
              <a:t>‹#›</a:t>
            </a:fld>
            <a:endParaRPr lang="en-US"/>
          </a:p>
        </p:txBody>
      </p:sp>
    </p:spTree>
    <p:extLst>
      <p:ext uri="{BB962C8B-B14F-4D97-AF65-F5344CB8AC3E}">
        <p14:creationId xmlns:p14="http://schemas.microsoft.com/office/powerpoint/2010/main" val="1210156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AC7BC6-A8A1-454A-B067-744FF3FFA2EB}" type="datetimeFigureOut">
              <a:rPr lang="en-US" smtClean="0"/>
              <a:t>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768D42-931B-1748-ACAD-FB38F1014CF0}" type="slidenum">
              <a:rPr lang="en-US" smtClean="0"/>
              <a:t>‹#›</a:t>
            </a:fld>
            <a:endParaRPr lang="en-US"/>
          </a:p>
        </p:txBody>
      </p:sp>
    </p:spTree>
    <p:extLst>
      <p:ext uri="{BB962C8B-B14F-4D97-AF65-F5344CB8AC3E}">
        <p14:creationId xmlns:p14="http://schemas.microsoft.com/office/powerpoint/2010/main" val="280994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AC7BC6-A8A1-454A-B067-744FF3FFA2EB}" type="datetimeFigureOut">
              <a:rPr lang="en-US" smtClean="0"/>
              <a:t>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768D42-931B-1748-ACAD-FB38F1014CF0}" type="slidenum">
              <a:rPr lang="en-US" smtClean="0"/>
              <a:t>‹#›</a:t>
            </a:fld>
            <a:endParaRPr lang="en-US"/>
          </a:p>
        </p:txBody>
      </p:sp>
    </p:spTree>
    <p:extLst>
      <p:ext uri="{BB962C8B-B14F-4D97-AF65-F5344CB8AC3E}">
        <p14:creationId xmlns:p14="http://schemas.microsoft.com/office/powerpoint/2010/main" val="35067708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AC7BC6-A8A1-454A-B067-744FF3FFA2EB}" type="datetimeFigureOut">
              <a:rPr lang="en-US" smtClean="0"/>
              <a:t>5/20/16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768D42-931B-1748-ACAD-FB38F1014CF0}" type="slidenum">
              <a:rPr lang="en-US" smtClean="0"/>
              <a:t>‹#›</a:t>
            </a:fld>
            <a:endParaRPr lang="en-US"/>
          </a:p>
        </p:txBody>
      </p:sp>
    </p:spTree>
    <p:extLst>
      <p:ext uri="{BB962C8B-B14F-4D97-AF65-F5344CB8AC3E}">
        <p14:creationId xmlns:p14="http://schemas.microsoft.com/office/powerpoint/2010/main" val="15243614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 Id="rId3" Type="http://schemas.openxmlformats.org/officeDocument/2006/relationships/image" Target="../media/image8.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 Id="rId3" Type="http://schemas.openxmlformats.org/officeDocument/2006/relationships/image" Target="../media/image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 Id="rId3" Type="http://schemas.openxmlformats.org/officeDocument/2006/relationships/image" Target="../media/image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github.com/gersteinlab/MUSIC"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 Id="rId3" Type="http://schemas.openxmlformats.org/officeDocument/2006/relationships/image" Target="../media/image12.emf"/></Relationships>
</file>

<file path=ppt/slides/_rels/slide21.xml.rels><?xml version="1.0" encoding="UTF-8" standalone="yes"?>
<Relationships xmlns="http://schemas.openxmlformats.org/package/2006/relationships"><Relationship Id="rId4" Type="http://schemas.openxmlformats.org/officeDocument/2006/relationships/image" Target="../media/image11.png"/><Relationship Id="rId5" Type="http://schemas.openxmlformats.org/officeDocument/2006/relationships/image" Target="../media/image14.emf"/><Relationship Id="rId1" Type="http://schemas.openxmlformats.org/officeDocument/2006/relationships/slideLayout" Target="../slideLayouts/slideLayout2.xml"/><Relationship Id="rId2" Type="http://schemas.openxmlformats.org/officeDocument/2006/relationships/image" Target="../media/image13.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5.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emf"/><Relationship Id="rId3" Type="http://schemas.openxmlformats.org/officeDocument/2006/relationships/image" Target="../media/image17.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3.emf"/><Relationship Id="rId5" Type="http://schemas.openxmlformats.org/officeDocument/2006/relationships/image" Target="../media/image24.tiff"/><Relationship Id="rId6" Type="http://schemas.openxmlformats.org/officeDocument/2006/relationships/image" Target="../media/image25.tif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8.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5" Type="http://schemas.openxmlformats.org/officeDocument/2006/relationships/image" Target="../media/image28.tiff"/><Relationship Id="rId6" Type="http://schemas.openxmlformats.org/officeDocument/2006/relationships/image" Target="../media/image29.tif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emf"/><Relationship Id="rId3" Type="http://schemas.openxmlformats.org/officeDocument/2006/relationships/image" Target="../media/image31.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tiff"/><Relationship Id="rId4" Type="http://schemas.openxmlformats.org/officeDocument/2006/relationships/image" Target="../media/image34.tiff"/><Relationship Id="rId5" Type="http://schemas.openxmlformats.org/officeDocument/2006/relationships/hyperlink" Target="http://brainspan.org/" TargetMode="Externa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emf"/></Relationships>
</file>

<file path=ppt/slides/_rels/slide8.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hyperlink" Target="http://www.cell.com/abstract/S0092-8674(13)00392-9" TargetMode="Externa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1" y="1213787"/>
            <a:ext cx="6858000" cy="1588608"/>
          </a:xfrm>
        </p:spPr>
        <p:txBody>
          <a:bodyPr>
            <a:normAutofit/>
          </a:bodyPr>
          <a:lstStyle/>
          <a:p>
            <a:r>
              <a:rPr lang="en-US" sz="2662" dirty="0">
                <a:latin typeface="Arial"/>
                <a:cs typeface="Arial"/>
              </a:rPr>
              <a:t>Analysis of brain NGS data</a:t>
            </a:r>
            <a:endParaRPr lang="en-US" sz="2662" dirty="0"/>
          </a:p>
        </p:txBody>
      </p:sp>
      <p:sp>
        <p:nvSpPr>
          <p:cNvPr id="3" name="Subtitle 2"/>
          <p:cNvSpPr>
            <a:spLocks noGrp="1"/>
          </p:cNvSpPr>
          <p:nvPr>
            <p:ph type="subTitle" idx="1"/>
          </p:nvPr>
        </p:nvSpPr>
        <p:spPr/>
        <p:txBody>
          <a:bodyPr/>
          <a:lstStyle/>
          <a:p>
            <a:r>
              <a:rPr lang="en-US" dirty="0"/>
              <a:t>Shuang Liu</a:t>
            </a:r>
          </a:p>
          <a:p>
            <a:r>
              <a:rPr lang="en-US" dirty="0" smtClean="0"/>
              <a:t>Group </a:t>
            </a:r>
            <a:r>
              <a:rPr lang="en-US" dirty="0"/>
              <a:t>Meeting</a:t>
            </a:r>
          </a:p>
          <a:p>
            <a:r>
              <a:rPr lang="en-US" dirty="0" smtClean="0"/>
              <a:t>05/20/2016</a:t>
            </a:r>
            <a:endParaRPr lang="en-US" dirty="0"/>
          </a:p>
          <a:p>
            <a:endParaRPr lang="en-US" dirty="0"/>
          </a:p>
        </p:txBody>
      </p:sp>
      <p:sp>
        <p:nvSpPr>
          <p:cNvPr id="4" name="Slide Number Placeholder 3"/>
          <p:cNvSpPr>
            <a:spLocks noGrp="1"/>
          </p:cNvSpPr>
          <p:nvPr>
            <p:ph type="sldNum" sz="quarter" idx="12"/>
          </p:nvPr>
        </p:nvSpPr>
        <p:spPr/>
        <p:txBody>
          <a:bodyPr/>
          <a:lstStyle/>
          <a:p>
            <a:fld id="{BF78F6EF-106A-E84B-9128-9C268D041DE3}" type="slidenum">
              <a:rPr lang="en-US" smtClean="0"/>
              <a:t>1</a:t>
            </a:fld>
            <a:endParaRPr lang="en-US"/>
          </a:p>
        </p:txBody>
      </p:sp>
    </p:spTree>
    <p:extLst>
      <p:ext uri="{BB962C8B-B14F-4D97-AF65-F5344CB8AC3E}">
        <p14:creationId xmlns:p14="http://schemas.microsoft.com/office/powerpoint/2010/main" val="14468263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78F6EF-106A-E84B-9128-9C268D041DE3}" type="slidenum">
              <a:rPr lang="en-US" smtClean="0"/>
              <a:t>10</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3339" y="1239384"/>
            <a:ext cx="4258820" cy="425882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851" y="1239384"/>
            <a:ext cx="4258820" cy="4258820"/>
          </a:xfrm>
          <a:prstGeom prst="rect">
            <a:avLst/>
          </a:prstGeom>
        </p:spPr>
      </p:pic>
      <p:sp>
        <p:nvSpPr>
          <p:cNvPr id="10" name="TextBox 9"/>
          <p:cNvSpPr txBox="1"/>
          <p:nvPr/>
        </p:nvSpPr>
        <p:spPr>
          <a:xfrm>
            <a:off x="1354823" y="1267903"/>
            <a:ext cx="2106877" cy="256224"/>
          </a:xfrm>
          <a:prstGeom prst="rect">
            <a:avLst/>
          </a:prstGeom>
          <a:solidFill>
            <a:schemeClr val="bg1"/>
          </a:solidFill>
        </p:spPr>
        <p:txBody>
          <a:bodyPr wrap="square" rtlCol="0">
            <a:spAutoFit/>
          </a:bodyPr>
          <a:lstStyle/>
          <a:p>
            <a:r>
              <a:rPr lang="en-US" sz="1065" b="1" dirty="0">
                <a:latin typeface="Arial" charset="0"/>
                <a:ea typeface="Arial" charset="0"/>
                <a:cs typeface="Arial" charset="0"/>
              </a:rPr>
              <a:t>Normal enhancer enrichment</a:t>
            </a:r>
          </a:p>
        </p:txBody>
      </p:sp>
    </p:spTree>
    <p:extLst>
      <p:ext uri="{BB962C8B-B14F-4D97-AF65-F5344CB8AC3E}">
        <p14:creationId xmlns:p14="http://schemas.microsoft.com/office/powerpoint/2010/main" val="11240078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a:latin typeface="Arial" charset="0"/>
                <a:ea typeface="Arial" charset="0"/>
                <a:cs typeface="Arial" charset="0"/>
              </a:rPr>
              <a:t>Brain DNA Methylations</a:t>
            </a:r>
            <a:endParaRPr lang="en-US" sz="2800" dirty="0"/>
          </a:p>
        </p:txBody>
      </p:sp>
      <p:sp>
        <p:nvSpPr>
          <p:cNvPr id="3" name="Content Placeholder 2"/>
          <p:cNvSpPr>
            <a:spLocks noGrp="1"/>
          </p:cNvSpPr>
          <p:nvPr>
            <p:ph idx="1"/>
          </p:nvPr>
        </p:nvSpPr>
        <p:spPr>
          <a:xfrm>
            <a:off x="628651" y="2090726"/>
            <a:ext cx="8407773" cy="3011383"/>
          </a:xfrm>
        </p:spPr>
        <p:txBody>
          <a:bodyPr>
            <a:normAutofit lnSpcReduction="10000"/>
          </a:bodyPr>
          <a:lstStyle/>
          <a:p>
            <a:pPr>
              <a:lnSpc>
                <a:spcPct val="150000"/>
              </a:lnSpc>
            </a:pPr>
            <a:r>
              <a:rPr lang="en-US" sz="2000" dirty="0" smtClean="0">
                <a:latin typeface="Arial" charset="0"/>
                <a:ea typeface="Arial" charset="0"/>
                <a:cs typeface="Arial" charset="0"/>
              </a:rPr>
              <a:t>Postnatal </a:t>
            </a:r>
            <a:r>
              <a:rPr lang="en-US" sz="2000" dirty="0">
                <a:latin typeface="Arial" charset="0"/>
                <a:ea typeface="Arial" charset="0"/>
                <a:cs typeface="Arial" charset="0"/>
              </a:rPr>
              <a:t>brain (</a:t>
            </a:r>
            <a:r>
              <a:rPr lang="en-US" sz="2000" dirty="0" err="1">
                <a:latin typeface="Arial" charset="0"/>
                <a:ea typeface="Arial" charset="0"/>
                <a:cs typeface="Arial" charset="0"/>
              </a:rPr>
              <a:t>Brainspan</a:t>
            </a:r>
            <a:r>
              <a:rPr lang="en-US" sz="2000" dirty="0">
                <a:latin typeface="Arial" charset="0"/>
                <a:ea typeface="Arial" charset="0"/>
                <a:cs typeface="Arial" charset="0"/>
              </a:rPr>
              <a:t>, Illumina </a:t>
            </a:r>
            <a:r>
              <a:rPr lang="en-US" sz="2000" dirty="0" err="1">
                <a:latin typeface="Arial" charset="0"/>
                <a:ea typeface="Arial" charset="0"/>
                <a:cs typeface="Arial" charset="0"/>
              </a:rPr>
              <a:t>Infinium</a:t>
            </a:r>
            <a:r>
              <a:rPr lang="en-US" sz="2000" dirty="0">
                <a:latin typeface="Arial" charset="0"/>
                <a:ea typeface="Arial" charset="0"/>
                <a:cs typeface="Arial" charset="0"/>
              </a:rPr>
              <a:t> HumanMethylation450 </a:t>
            </a:r>
            <a:r>
              <a:rPr lang="en-US" sz="2000" dirty="0" err="1">
                <a:latin typeface="Arial" charset="0"/>
                <a:ea typeface="Arial" charset="0"/>
                <a:cs typeface="Arial" charset="0"/>
              </a:rPr>
              <a:t>BeadChip</a:t>
            </a:r>
            <a:r>
              <a:rPr lang="en-US" sz="2000" dirty="0">
                <a:latin typeface="Arial" charset="0"/>
                <a:ea typeface="Arial" charset="0"/>
                <a:cs typeface="Arial" charset="0"/>
              </a:rPr>
              <a:t>)</a:t>
            </a:r>
          </a:p>
          <a:p>
            <a:pPr lvl="1">
              <a:lnSpc>
                <a:spcPct val="150000"/>
              </a:lnSpc>
            </a:pPr>
            <a:r>
              <a:rPr lang="en-US" sz="2000" dirty="0" smtClean="0">
                <a:latin typeface="Arial" charset="0"/>
                <a:ea typeface="Arial" charset="0"/>
                <a:cs typeface="Arial" charset="0"/>
              </a:rPr>
              <a:t>22 samples</a:t>
            </a:r>
          </a:p>
          <a:p>
            <a:pPr lvl="1">
              <a:lnSpc>
                <a:spcPct val="150000"/>
              </a:lnSpc>
            </a:pPr>
            <a:r>
              <a:rPr lang="en-US" sz="2000" dirty="0" smtClean="0">
                <a:latin typeface="Arial" charset="0"/>
                <a:ea typeface="Arial" charset="0"/>
                <a:cs typeface="Arial" charset="0"/>
              </a:rPr>
              <a:t>11 regions</a:t>
            </a:r>
          </a:p>
          <a:p>
            <a:pPr>
              <a:lnSpc>
                <a:spcPct val="150000"/>
              </a:lnSpc>
            </a:pPr>
            <a:r>
              <a:rPr lang="en-US" sz="2000" dirty="0">
                <a:latin typeface="Arial" charset="0"/>
                <a:ea typeface="Arial" charset="0"/>
                <a:cs typeface="Arial" charset="0"/>
              </a:rPr>
              <a:t>Prenatal brain (Helen </a:t>
            </a:r>
            <a:r>
              <a:rPr lang="en-US" sz="2000" dirty="0" err="1">
                <a:latin typeface="Arial" charset="0"/>
                <a:ea typeface="Arial" charset="0"/>
                <a:cs typeface="Arial" charset="0"/>
              </a:rPr>
              <a:t>Spiers</a:t>
            </a:r>
            <a:r>
              <a:rPr lang="en-US" sz="2000" dirty="0">
                <a:latin typeface="Arial" charset="0"/>
                <a:ea typeface="Arial" charset="0"/>
                <a:cs typeface="Arial" charset="0"/>
              </a:rPr>
              <a:t> et al. </a:t>
            </a:r>
            <a:r>
              <a:rPr lang="en-US" sz="2000" i="1" dirty="0">
                <a:latin typeface="Arial" charset="0"/>
                <a:ea typeface="Arial" charset="0"/>
                <a:cs typeface="Arial" charset="0"/>
              </a:rPr>
              <a:t>Genome Research 2015</a:t>
            </a:r>
            <a:r>
              <a:rPr lang="en-US" sz="2000" dirty="0">
                <a:latin typeface="Arial" charset="0"/>
                <a:ea typeface="Arial" charset="0"/>
                <a:cs typeface="Arial" charset="0"/>
              </a:rPr>
              <a:t>)</a:t>
            </a:r>
          </a:p>
          <a:p>
            <a:pPr lvl="1">
              <a:lnSpc>
                <a:spcPct val="150000"/>
              </a:lnSpc>
            </a:pPr>
            <a:r>
              <a:rPr lang="en-US" sz="2000" dirty="0" smtClean="0">
                <a:latin typeface="Arial" charset="0"/>
                <a:ea typeface="Arial" charset="0"/>
                <a:cs typeface="Arial" charset="0"/>
              </a:rPr>
              <a:t>179 samples</a:t>
            </a:r>
          </a:p>
          <a:p>
            <a:endParaRPr lang="en-US" dirty="0"/>
          </a:p>
          <a:p>
            <a:endParaRPr lang="en-US" dirty="0"/>
          </a:p>
        </p:txBody>
      </p:sp>
      <p:sp>
        <p:nvSpPr>
          <p:cNvPr id="4" name="Slide Number Placeholder 3"/>
          <p:cNvSpPr>
            <a:spLocks noGrp="1"/>
          </p:cNvSpPr>
          <p:nvPr>
            <p:ph type="sldNum" sz="quarter" idx="12"/>
          </p:nvPr>
        </p:nvSpPr>
        <p:spPr/>
        <p:txBody>
          <a:bodyPr/>
          <a:lstStyle/>
          <a:p>
            <a:fld id="{C894FA00-EF6B-774B-823B-5072FD6D022D}" type="slidenum">
              <a:rPr lang="en-US" smtClean="0"/>
              <a:t>11</a:t>
            </a:fld>
            <a:endParaRPr lang="en-US"/>
          </a:p>
        </p:txBody>
      </p:sp>
    </p:spTree>
    <p:extLst>
      <p:ext uri="{BB962C8B-B14F-4D97-AF65-F5344CB8AC3E}">
        <p14:creationId xmlns:p14="http://schemas.microsoft.com/office/powerpoint/2010/main" val="19334902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47490"/>
            <a:ext cx="8143414" cy="881973"/>
          </a:xfrm>
        </p:spPr>
        <p:txBody>
          <a:bodyPr>
            <a:normAutofit/>
          </a:bodyPr>
          <a:lstStyle/>
          <a:p>
            <a:pPr algn="ctr"/>
            <a:r>
              <a:rPr lang="en-US" sz="2129" dirty="0">
                <a:latin typeface="Arial" charset="0"/>
                <a:ea typeface="Arial" charset="0"/>
                <a:cs typeface="Arial" charset="0"/>
              </a:rPr>
              <a:t>Association of GWAS </a:t>
            </a:r>
            <a:r>
              <a:rPr lang="en-US" sz="2129">
                <a:latin typeface="Arial" charset="0"/>
                <a:ea typeface="Arial" charset="0"/>
                <a:cs typeface="Arial" charset="0"/>
              </a:rPr>
              <a:t>SNPs and methylation </a:t>
            </a:r>
            <a:r>
              <a:rPr lang="en-US" sz="2129" dirty="0">
                <a:latin typeface="Arial" charset="0"/>
                <a:ea typeface="Arial" charset="0"/>
                <a:cs typeface="Arial" charset="0"/>
              </a:rPr>
              <a:t>trajectory categories  </a:t>
            </a:r>
          </a:p>
        </p:txBody>
      </p:sp>
      <p:sp>
        <p:nvSpPr>
          <p:cNvPr id="4" name="Slide Number Placeholder 3"/>
          <p:cNvSpPr>
            <a:spLocks noGrp="1"/>
          </p:cNvSpPr>
          <p:nvPr>
            <p:ph type="sldNum" sz="quarter" idx="12"/>
          </p:nvPr>
        </p:nvSpPr>
        <p:spPr/>
        <p:txBody>
          <a:bodyPr/>
          <a:lstStyle/>
          <a:p>
            <a:fld id="{BF78F6EF-106A-E84B-9128-9C268D041DE3}" type="slidenum">
              <a:rPr lang="en-US" smtClean="0"/>
              <a:t>12</a:t>
            </a:fld>
            <a:endParaRPr lang="en-US" dirty="0"/>
          </a:p>
        </p:txBody>
      </p:sp>
      <p:grpSp>
        <p:nvGrpSpPr>
          <p:cNvPr id="18" name="Group 17"/>
          <p:cNvGrpSpPr/>
          <p:nvPr/>
        </p:nvGrpSpPr>
        <p:grpSpPr>
          <a:xfrm>
            <a:off x="3696705" y="2420629"/>
            <a:ext cx="2984460" cy="1780142"/>
            <a:chOff x="6871493" y="2202657"/>
            <a:chExt cx="5323946" cy="3276600"/>
          </a:xfrm>
        </p:grpSpPr>
        <p:pic>
          <p:nvPicPr>
            <p:cNvPr id="12" name="Picture 11"/>
            <p:cNvPicPr>
              <a:picLocks noChangeAspect="1"/>
            </p:cNvPicPr>
            <p:nvPr/>
          </p:nvPicPr>
          <p:blipFill>
            <a:blip r:embed="rId2"/>
            <a:stretch>
              <a:fillRect/>
            </a:stretch>
          </p:blipFill>
          <p:spPr>
            <a:xfrm>
              <a:off x="7310966" y="2202657"/>
              <a:ext cx="4445000" cy="3276600"/>
            </a:xfrm>
            <a:prstGeom prst="rect">
              <a:avLst/>
            </a:prstGeom>
          </p:spPr>
        </p:pic>
        <p:cxnSp>
          <p:nvCxnSpPr>
            <p:cNvPr id="9" name="Straight Connector 8"/>
            <p:cNvCxnSpPr/>
            <p:nvPr/>
          </p:nvCxnSpPr>
          <p:spPr>
            <a:xfrm>
              <a:off x="6871493" y="3832491"/>
              <a:ext cx="2391040" cy="423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804399" y="3832491"/>
              <a:ext cx="2391040" cy="423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481094" y="3471625"/>
              <a:ext cx="1562102" cy="471616"/>
            </a:xfrm>
            <a:prstGeom prst="rect">
              <a:avLst/>
            </a:prstGeom>
            <a:noFill/>
          </p:spPr>
          <p:txBody>
            <a:bodyPr wrap="square" rtlCol="0">
              <a:spAutoFit/>
            </a:bodyPr>
            <a:lstStyle/>
            <a:p>
              <a:pPr algn="ctr"/>
              <a:r>
                <a:rPr lang="en-US" sz="1065" dirty="0"/>
                <a:t>20k</a:t>
              </a:r>
            </a:p>
          </p:txBody>
        </p:sp>
        <p:sp>
          <p:nvSpPr>
            <p:cNvPr id="17" name="TextBox 16"/>
            <p:cNvSpPr txBox="1"/>
            <p:nvPr/>
          </p:nvSpPr>
          <p:spPr>
            <a:xfrm>
              <a:off x="10107084" y="3459957"/>
              <a:ext cx="1562102" cy="471616"/>
            </a:xfrm>
            <a:prstGeom prst="rect">
              <a:avLst/>
            </a:prstGeom>
            <a:noFill/>
          </p:spPr>
          <p:txBody>
            <a:bodyPr wrap="square" rtlCol="0">
              <a:spAutoFit/>
            </a:bodyPr>
            <a:lstStyle/>
            <a:p>
              <a:pPr algn="ctr"/>
              <a:r>
                <a:rPr lang="en-US" sz="1065" dirty="0"/>
                <a:t>20k</a:t>
              </a:r>
            </a:p>
          </p:txBody>
        </p:sp>
      </p:grpSp>
      <p:sp>
        <p:nvSpPr>
          <p:cNvPr id="20" name="TextBox 19"/>
          <p:cNvSpPr txBox="1"/>
          <p:nvPr/>
        </p:nvSpPr>
        <p:spPr>
          <a:xfrm>
            <a:off x="4357658" y="5406052"/>
            <a:ext cx="2205986" cy="215123"/>
          </a:xfrm>
          <a:prstGeom prst="rect">
            <a:avLst/>
          </a:prstGeom>
          <a:noFill/>
        </p:spPr>
        <p:txBody>
          <a:bodyPr wrap="square" rtlCol="0">
            <a:spAutoFit/>
          </a:bodyPr>
          <a:lstStyle/>
          <a:p>
            <a:r>
              <a:rPr lang="en-US" sz="798" dirty="0"/>
              <a:t>http://</a:t>
            </a:r>
            <a:r>
              <a:rPr lang="en-US" sz="798" dirty="0" err="1"/>
              <a:t>www.rasadbsnp.com</a:t>
            </a:r>
            <a:r>
              <a:rPr lang="en-US" sz="798" dirty="0"/>
              <a:t>/images/</a:t>
            </a:r>
            <a:r>
              <a:rPr lang="en-US" sz="798" dirty="0" err="1"/>
              <a:t>SNPs.jpg</a:t>
            </a:r>
            <a:endParaRPr lang="en-US" sz="798" dirty="0"/>
          </a:p>
        </p:txBody>
      </p:sp>
      <p:sp>
        <p:nvSpPr>
          <p:cNvPr id="23" name="TextBox 22"/>
          <p:cNvSpPr txBox="1"/>
          <p:nvPr/>
        </p:nvSpPr>
        <p:spPr>
          <a:xfrm>
            <a:off x="928888" y="1937959"/>
            <a:ext cx="2260047" cy="523220"/>
          </a:xfrm>
          <a:prstGeom prst="rect">
            <a:avLst/>
          </a:prstGeom>
          <a:noFill/>
        </p:spPr>
        <p:txBody>
          <a:bodyPr wrap="square" rtlCol="0">
            <a:spAutoFit/>
          </a:bodyPr>
          <a:lstStyle/>
          <a:p>
            <a:pPr algn="ctr"/>
            <a:r>
              <a:rPr lang="en-US" sz="1400" dirty="0">
                <a:latin typeface="Arial" charset="0"/>
                <a:ea typeface="Arial" charset="0"/>
                <a:cs typeface="Arial" charset="0"/>
              </a:rPr>
              <a:t>Methylation trajectory categories</a:t>
            </a:r>
            <a:endParaRPr lang="en-US" sz="1400" dirty="0"/>
          </a:p>
        </p:txBody>
      </p:sp>
      <p:sp>
        <p:nvSpPr>
          <p:cNvPr id="3" name="Rectangle 2"/>
          <p:cNvSpPr/>
          <p:nvPr/>
        </p:nvSpPr>
        <p:spPr>
          <a:xfrm>
            <a:off x="3993344" y="3231650"/>
            <a:ext cx="30419" cy="16407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8"/>
          </a:p>
        </p:txBody>
      </p:sp>
      <p:sp>
        <p:nvSpPr>
          <p:cNvPr id="5" name="TextBox 4"/>
          <p:cNvSpPr txBox="1"/>
          <p:nvPr/>
        </p:nvSpPr>
        <p:spPr>
          <a:xfrm>
            <a:off x="2905026" y="3113115"/>
            <a:ext cx="934481" cy="276679"/>
          </a:xfrm>
          <a:prstGeom prst="rect">
            <a:avLst/>
          </a:prstGeom>
          <a:noFill/>
        </p:spPr>
        <p:txBody>
          <a:bodyPr wrap="square" rtlCol="0">
            <a:spAutoFit/>
          </a:bodyPr>
          <a:lstStyle/>
          <a:p>
            <a:r>
              <a:rPr lang="en-US" sz="1198" dirty="0" err="1"/>
              <a:t>CpG</a:t>
            </a:r>
            <a:r>
              <a:rPr lang="en-US" sz="1198" dirty="0"/>
              <a:t> site</a:t>
            </a:r>
          </a:p>
        </p:txBody>
      </p:sp>
      <p:cxnSp>
        <p:nvCxnSpPr>
          <p:cNvPr id="8" name="Straight Arrow Connector 7"/>
          <p:cNvCxnSpPr>
            <a:endCxn id="3" idx="2"/>
          </p:cNvCxnSpPr>
          <p:nvPr/>
        </p:nvCxnSpPr>
        <p:spPr>
          <a:xfrm flipV="1">
            <a:off x="3086313" y="3395721"/>
            <a:ext cx="922241" cy="16631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4" name="Table 13"/>
          <p:cNvGraphicFramePr>
            <a:graphicFrameLocks noGrp="1"/>
          </p:cNvGraphicFramePr>
          <p:nvPr>
            <p:extLst/>
          </p:nvPr>
        </p:nvGraphicFramePr>
        <p:xfrm>
          <a:off x="3332605" y="4356116"/>
          <a:ext cx="4782724" cy="540804"/>
        </p:xfrm>
        <a:graphic>
          <a:graphicData uri="http://schemas.openxmlformats.org/drawingml/2006/table">
            <a:tbl>
              <a:tblPr/>
              <a:tblGrid>
                <a:gridCol w="1754721"/>
                <a:gridCol w="1216269"/>
                <a:gridCol w="1260612"/>
                <a:gridCol w="551122"/>
              </a:tblGrid>
              <a:tr h="135201">
                <a:tc>
                  <a:txBody>
                    <a:bodyPr/>
                    <a:lstStyle/>
                    <a:p>
                      <a:pPr algn="l" fontAlgn="b"/>
                      <a:r>
                        <a:rPr lang="en-US" sz="800" b="0" i="0" u="none" strike="noStrike">
                          <a:solidFill>
                            <a:srgbClr val="000000"/>
                          </a:solidFill>
                          <a:effectLst/>
                          <a:latin typeface="Calibri" charset="0"/>
                        </a:rPr>
                        <a:t>Mapped position</a:t>
                      </a:r>
                    </a:p>
                  </a:txBody>
                  <a:tcPr marL="8450" marR="8450" marT="84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charset="0"/>
                        </a:rPr>
                        <a:t>CpG sites from 8 categories</a:t>
                      </a:r>
                    </a:p>
                  </a:txBody>
                  <a:tcPr marL="8450" marR="8450" marT="84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800" b="0" i="0" u="none" strike="noStrike" dirty="0" err="1">
                          <a:solidFill>
                            <a:srgbClr val="000000"/>
                          </a:solidFill>
                          <a:effectLst/>
                          <a:latin typeface="Calibri" charset="0"/>
                        </a:rPr>
                        <a:t>CpG</a:t>
                      </a:r>
                      <a:r>
                        <a:rPr lang="en-US" sz="800" b="0" i="0" u="none" strike="noStrike" dirty="0">
                          <a:solidFill>
                            <a:srgbClr val="000000"/>
                          </a:solidFill>
                          <a:effectLst/>
                          <a:latin typeface="Calibri" charset="0"/>
                        </a:rPr>
                        <a:t> sites on whole array</a:t>
                      </a:r>
                    </a:p>
                  </a:txBody>
                  <a:tcPr marL="8450" marR="8450" marT="84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charset="0"/>
                        </a:rPr>
                        <a:t>Row total</a:t>
                      </a:r>
                    </a:p>
                  </a:txBody>
                  <a:tcPr marL="8450" marR="8450" marT="84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5201">
                <a:tc>
                  <a:txBody>
                    <a:bodyPr/>
                    <a:lstStyle/>
                    <a:p>
                      <a:pPr algn="l" fontAlgn="b"/>
                      <a:r>
                        <a:rPr lang="en-US" sz="800" b="0" i="0" u="none" strike="noStrike">
                          <a:solidFill>
                            <a:srgbClr val="000000"/>
                          </a:solidFill>
                          <a:effectLst/>
                          <a:latin typeface="Calibri" charset="0"/>
                        </a:rPr>
                        <a:t>Maped to SNP 20k window</a:t>
                      </a:r>
                    </a:p>
                  </a:txBody>
                  <a:tcPr marL="8450" marR="8450" marT="84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charset="0"/>
                        </a:rPr>
                        <a:t>a</a:t>
                      </a:r>
                    </a:p>
                  </a:txBody>
                  <a:tcPr marL="8450" marR="8450" marT="84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charset="0"/>
                        </a:rPr>
                        <a:t>b</a:t>
                      </a:r>
                    </a:p>
                  </a:txBody>
                  <a:tcPr marL="8450" marR="8450" marT="84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charset="0"/>
                        </a:rPr>
                        <a:t>a+b</a:t>
                      </a:r>
                    </a:p>
                  </a:txBody>
                  <a:tcPr marL="8450" marR="8450" marT="84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5201">
                <a:tc>
                  <a:txBody>
                    <a:bodyPr/>
                    <a:lstStyle/>
                    <a:p>
                      <a:pPr algn="l" fontAlgn="b"/>
                      <a:r>
                        <a:rPr lang="en-US" sz="800" b="0" i="0" u="none" strike="noStrike">
                          <a:solidFill>
                            <a:srgbClr val="000000"/>
                          </a:solidFill>
                          <a:effectLst/>
                          <a:latin typeface="Calibri" charset="0"/>
                        </a:rPr>
                        <a:t>Not mapped to  SNP 20k window</a:t>
                      </a:r>
                    </a:p>
                  </a:txBody>
                  <a:tcPr marL="8450" marR="8450" marT="84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charset="0"/>
                        </a:rPr>
                        <a:t>c</a:t>
                      </a:r>
                    </a:p>
                  </a:txBody>
                  <a:tcPr marL="8450" marR="8450" marT="84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charset="0"/>
                        </a:rPr>
                        <a:t>d</a:t>
                      </a:r>
                    </a:p>
                  </a:txBody>
                  <a:tcPr marL="8450" marR="8450" marT="84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charset="0"/>
                        </a:rPr>
                        <a:t>c+d</a:t>
                      </a:r>
                    </a:p>
                  </a:txBody>
                  <a:tcPr marL="8450" marR="8450" marT="84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5201">
                <a:tc>
                  <a:txBody>
                    <a:bodyPr/>
                    <a:lstStyle/>
                    <a:p>
                      <a:pPr algn="l" fontAlgn="b"/>
                      <a:r>
                        <a:rPr lang="en-US" sz="800" b="0" i="0" u="none" strike="noStrike">
                          <a:solidFill>
                            <a:srgbClr val="000000"/>
                          </a:solidFill>
                          <a:effectLst/>
                          <a:latin typeface="Calibri" charset="0"/>
                        </a:rPr>
                        <a:t>Column total</a:t>
                      </a:r>
                    </a:p>
                  </a:txBody>
                  <a:tcPr marL="8450" marR="8450" marT="84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charset="0"/>
                        </a:rPr>
                        <a:t>a+c</a:t>
                      </a:r>
                    </a:p>
                  </a:txBody>
                  <a:tcPr marL="8450" marR="8450" marT="84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800" b="0" i="0" u="none" strike="noStrike" dirty="0" err="1">
                          <a:solidFill>
                            <a:srgbClr val="000000"/>
                          </a:solidFill>
                          <a:effectLst/>
                          <a:latin typeface="Calibri" charset="0"/>
                        </a:rPr>
                        <a:t>b+d</a:t>
                      </a:r>
                      <a:endParaRPr lang="en-US" sz="800" b="0" i="0" u="none" strike="noStrike" dirty="0">
                        <a:solidFill>
                          <a:srgbClr val="000000"/>
                        </a:solidFill>
                        <a:effectLst/>
                        <a:latin typeface="Calibri" charset="0"/>
                      </a:endParaRPr>
                    </a:p>
                  </a:txBody>
                  <a:tcPr marL="8450" marR="8450" marT="84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charset="0"/>
                        </a:rPr>
                        <a:t>N=</a:t>
                      </a:r>
                      <a:r>
                        <a:rPr lang="en-US" sz="800" b="0" i="0" u="none" strike="noStrike" dirty="0" err="1">
                          <a:solidFill>
                            <a:srgbClr val="000000"/>
                          </a:solidFill>
                          <a:effectLst/>
                          <a:latin typeface="Calibri" charset="0"/>
                        </a:rPr>
                        <a:t>a+b+c+d</a:t>
                      </a:r>
                      <a:endParaRPr lang="en-US" sz="800" b="0" i="0" u="none" strike="noStrike" dirty="0">
                        <a:solidFill>
                          <a:srgbClr val="000000"/>
                        </a:solidFill>
                        <a:effectLst/>
                        <a:latin typeface="Calibri" charset="0"/>
                      </a:endParaRPr>
                    </a:p>
                  </a:txBody>
                  <a:tcPr marL="8450" marR="8450" marT="84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5" name="TextBox 24"/>
          <p:cNvSpPr txBox="1"/>
          <p:nvPr/>
        </p:nvSpPr>
        <p:spPr>
          <a:xfrm>
            <a:off x="3469335" y="4963374"/>
            <a:ext cx="4029724" cy="276679"/>
          </a:xfrm>
          <a:prstGeom prst="rect">
            <a:avLst/>
          </a:prstGeom>
          <a:noFill/>
        </p:spPr>
        <p:txBody>
          <a:bodyPr wrap="square" rtlCol="0">
            <a:spAutoFit/>
          </a:bodyPr>
          <a:lstStyle/>
          <a:p>
            <a:r>
              <a:rPr lang="en-US" sz="1198" dirty="0"/>
              <a:t>Enrichment = -log10(p value by one-tailed Fisher’s exact test)</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78689"/>
          <a:stretch/>
        </p:blipFill>
        <p:spPr>
          <a:xfrm>
            <a:off x="914567" y="1911917"/>
            <a:ext cx="1948629" cy="4577708"/>
          </a:xfrm>
          <a:prstGeom prst="rect">
            <a:avLst/>
          </a:prstGeom>
        </p:spPr>
      </p:pic>
    </p:spTree>
    <p:extLst>
      <p:ext uri="{BB962C8B-B14F-4D97-AF65-F5344CB8AC3E}">
        <p14:creationId xmlns:p14="http://schemas.microsoft.com/office/powerpoint/2010/main" val="4475643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36590"/>
            <a:ext cx="7886700" cy="914737"/>
          </a:xfrm>
        </p:spPr>
        <p:txBody>
          <a:bodyPr>
            <a:normAutofit/>
          </a:bodyPr>
          <a:lstStyle/>
          <a:p>
            <a:r>
              <a:rPr lang="en-US" sz="2129" dirty="0">
                <a:latin typeface="Arial" charset="0"/>
                <a:ea typeface="Arial" charset="0"/>
                <a:cs typeface="Arial" charset="0"/>
              </a:rPr>
              <a:t>GWAS SNPs enrichment on methylation trajectory categories</a:t>
            </a:r>
            <a:endParaRPr lang="en-US" sz="2129" dirty="0"/>
          </a:p>
        </p:txBody>
      </p:sp>
      <p:sp>
        <p:nvSpPr>
          <p:cNvPr id="4" name="Slide Number Placeholder 3"/>
          <p:cNvSpPr>
            <a:spLocks noGrp="1"/>
          </p:cNvSpPr>
          <p:nvPr>
            <p:ph type="sldNum" sz="quarter" idx="12"/>
          </p:nvPr>
        </p:nvSpPr>
        <p:spPr/>
        <p:txBody>
          <a:bodyPr/>
          <a:lstStyle/>
          <a:p>
            <a:fld id="{BF78F6EF-106A-E84B-9128-9C268D041DE3}" type="slidenum">
              <a:rPr lang="en-US" smtClean="0"/>
              <a:t>13</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2263" y="1451327"/>
            <a:ext cx="5006976" cy="5006976"/>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78689"/>
          <a:stretch/>
        </p:blipFill>
        <p:spPr>
          <a:xfrm>
            <a:off x="1236141" y="1866307"/>
            <a:ext cx="1948629" cy="4475756"/>
          </a:xfrm>
          <a:prstGeom prst="rect">
            <a:avLst/>
          </a:prstGeom>
        </p:spPr>
      </p:pic>
    </p:spTree>
    <p:extLst>
      <p:ext uri="{BB962C8B-B14F-4D97-AF65-F5344CB8AC3E}">
        <p14:creationId xmlns:p14="http://schemas.microsoft.com/office/powerpoint/2010/main" val="17259457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Outline</a:t>
            </a:r>
            <a:endParaRPr lang="en-US" dirty="0">
              <a:latin typeface="Arial"/>
              <a:cs typeface="Arial"/>
            </a:endParaRPr>
          </a:p>
        </p:txBody>
      </p:sp>
      <p:sp>
        <p:nvSpPr>
          <p:cNvPr id="3" name="Content Placeholder 2"/>
          <p:cNvSpPr>
            <a:spLocks noGrp="1"/>
          </p:cNvSpPr>
          <p:nvPr>
            <p:ph idx="1"/>
          </p:nvPr>
        </p:nvSpPr>
        <p:spPr/>
        <p:txBody>
          <a:bodyPr>
            <a:normAutofit/>
          </a:bodyPr>
          <a:lstStyle/>
          <a:p>
            <a:r>
              <a:rPr lang="en-US" dirty="0" smtClean="0">
                <a:latin typeface="Arial" charset="0"/>
                <a:ea typeface="Arial" charset="0"/>
                <a:cs typeface="Arial" charset="0"/>
              </a:rPr>
              <a:t>Association </a:t>
            </a:r>
            <a:r>
              <a:rPr lang="en-US" dirty="0">
                <a:latin typeface="Arial" charset="0"/>
                <a:ea typeface="Arial" charset="0"/>
                <a:cs typeface="Arial" charset="0"/>
              </a:rPr>
              <a:t>of GWAS and </a:t>
            </a:r>
            <a:r>
              <a:rPr lang="en-US" dirty="0" err="1">
                <a:latin typeface="Arial" charset="0"/>
                <a:ea typeface="Arial" charset="0"/>
                <a:cs typeface="Arial" charset="0"/>
              </a:rPr>
              <a:t>Brainspan</a:t>
            </a:r>
            <a:r>
              <a:rPr lang="en-US" dirty="0">
                <a:latin typeface="Arial" charset="0"/>
                <a:ea typeface="Arial" charset="0"/>
                <a:cs typeface="Arial" charset="0"/>
              </a:rPr>
              <a:t> </a:t>
            </a:r>
            <a:r>
              <a:rPr lang="en-US" dirty="0" err="1">
                <a:latin typeface="Arial" charset="0"/>
                <a:ea typeface="Arial" charset="0"/>
                <a:cs typeface="Arial" charset="0"/>
              </a:rPr>
              <a:t>ChIP-Seq</a:t>
            </a:r>
            <a:r>
              <a:rPr lang="en-US" dirty="0">
                <a:latin typeface="Arial" charset="0"/>
                <a:ea typeface="Arial" charset="0"/>
                <a:cs typeface="Arial" charset="0"/>
              </a:rPr>
              <a:t> </a:t>
            </a:r>
            <a:r>
              <a:rPr lang="en-US" dirty="0" smtClean="0">
                <a:latin typeface="Arial" charset="0"/>
                <a:ea typeface="Arial" charset="0"/>
                <a:cs typeface="Arial" charset="0"/>
              </a:rPr>
              <a:t>dat</a:t>
            </a:r>
            <a:r>
              <a:rPr lang="en-US" altLang="zh-CN" dirty="0" smtClean="0">
                <a:latin typeface="Arial" charset="0"/>
                <a:ea typeface="Arial" charset="0"/>
                <a:cs typeface="Arial" charset="0"/>
              </a:rPr>
              <a:t>a</a:t>
            </a:r>
            <a:endParaRPr lang="en-US" dirty="0" smtClean="0">
              <a:solidFill>
                <a:schemeClr val="bg1">
                  <a:lumMod val="85000"/>
                </a:schemeClr>
              </a:solidFill>
              <a:latin typeface="Arial" charset="0"/>
              <a:ea typeface="Arial" charset="0"/>
              <a:cs typeface="Arial" charset="0"/>
            </a:endParaRPr>
          </a:p>
          <a:p>
            <a:r>
              <a:rPr lang="en-US" dirty="0">
                <a:latin typeface="Arial" charset="0"/>
                <a:ea typeface="Arial" charset="0"/>
                <a:cs typeface="Arial" charset="0"/>
              </a:rPr>
              <a:t>Comparison of </a:t>
            </a:r>
            <a:r>
              <a:rPr lang="en-US" dirty="0" err="1">
                <a:latin typeface="Arial" charset="0"/>
                <a:ea typeface="Arial" charset="0"/>
                <a:cs typeface="Arial" charset="0"/>
              </a:rPr>
              <a:t>ChIP-Seq</a:t>
            </a:r>
            <a:r>
              <a:rPr lang="en-US" dirty="0">
                <a:latin typeface="Arial" charset="0"/>
                <a:ea typeface="Arial" charset="0"/>
                <a:cs typeface="Arial" charset="0"/>
              </a:rPr>
              <a:t> data across </a:t>
            </a:r>
            <a:r>
              <a:rPr lang="en-US" dirty="0" smtClean="0">
                <a:latin typeface="Arial" charset="0"/>
                <a:ea typeface="Arial" charset="0"/>
                <a:cs typeface="Arial" charset="0"/>
              </a:rPr>
              <a:t>projects</a:t>
            </a:r>
          </a:p>
          <a:p>
            <a:r>
              <a:rPr lang="en-US" dirty="0" smtClean="0">
                <a:solidFill>
                  <a:schemeClr val="bg1">
                    <a:lumMod val="75000"/>
                  </a:schemeClr>
                </a:solidFill>
                <a:latin typeface="Arial" charset="0"/>
                <a:ea typeface="Arial" charset="0"/>
                <a:cs typeface="Arial" charset="0"/>
              </a:rPr>
              <a:t>Analysis of </a:t>
            </a:r>
            <a:r>
              <a:rPr lang="en-US" dirty="0" err="1" smtClean="0">
                <a:solidFill>
                  <a:schemeClr val="bg1">
                    <a:lumMod val="75000"/>
                  </a:schemeClr>
                </a:solidFill>
                <a:latin typeface="Arial" charset="0"/>
                <a:ea typeface="Arial" charset="0"/>
                <a:cs typeface="Arial" charset="0"/>
              </a:rPr>
              <a:t>PsychENCODE</a:t>
            </a:r>
            <a:r>
              <a:rPr lang="en-US" dirty="0" smtClean="0">
                <a:solidFill>
                  <a:schemeClr val="bg1">
                    <a:lumMod val="75000"/>
                  </a:schemeClr>
                </a:solidFill>
                <a:latin typeface="Arial" charset="0"/>
                <a:ea typeface="Arial" charset="0"/>
                <a:cs typeface="Arial" charset="0"/>
              </a:rPr>
              <a:t> </a:t>
            </a:r>
            <a:r>
              <a:rPr lang="en-US" dirty="0" err="1" smtClean="0">
                <a:solidFill>
                  <a:schemeClr val="bg1">
                    <a:lumMod val="75000"/>
                  </a:schemeClr>
                </a:solidFill>
                <a:latin typeface="Arial" charset="0"/>
                <a:ea typeface="Arial" charset="0"/>
                <a:cs typeface="Arial" charset="0"/>
              </a:rPr>
              <a:t>ChIP-Seq</a:t>
            </a:r>
            <a:r>
              <a:rPr lang="en-US" dirty="0" smtClean="0">
                <a:solidFill>
                  <a:schemeClr val="bg1">
                    <a:lumMod val="75000"/>
                  </a:schemeClr>
                </a:solidFill>
                <a:latin typeface="Arial" charset="0"/>
                <a:ea typeface="Arial" charset="0"/>
                <a:cs typeface="Arial" charset="0"/>
              </a:rPr>
              <a:t> data</a:t>
            </a:r>
          </a:p>
          <a:p>
            <a:r>
              <a:rPr lang="en-US" dirty="0" smtClean="0">
                <a:solidFill>
                  <a:schemeClr val="bg1">
                    <a:lumMod val="75000"/>
                  </a:schemeClr>
                </a:solidFill>
                <a:latin typeface="Arial" charset="0"/>
                <a:ea typeface="Arial" charset="0"/>
                <a:cs typeface="Arial" charset="0"/>
              </a:rPr>
              <a:t>Future work</a:t>
            </a:r>
            <a:endParaRPr lang="en-US" dirty="0">
              <a:solidFill>
                <a:schemeClr val="bg1">
                  <a:lumMod val="75000"/>
                </a:schemeClr>
              </a:solidFill>
              <a:latin typeface="Arial" charset="0"/>
              <a:ea typeface="Arial" charset="0"/>
              <a:cs typeface="Arial" charset="0"/>
            </a:endParaRPr>
          </a:p>
        </p:txBody>
      </p:sp>
      <p:sp>
        <p:nvSpPr>
          <p:cNvPr id="4" name="Slide Number Placeholder 3"/>
          <p:cNvSpPr>
            <a:spLocks noGrp="1"/>
          </p:cNvSpPr>
          <p:nvPr>
            <p:ph type="sldNum" sz="quarter" idx="12"/>
          </p:nvPr>
        </p:nvSpPr>
        <p:spPr/>
        <p:txBody>
          <a:bodyPr/>
          <a:lstStyle/>
          <a:p>
            <a:fld id="{BF78F6EF-106A-E84B-9128-9C268D041DE3}" type="slidenum">
              <a:rPr lang="en-US" smtClean="0"/>
              <a:t>14</a:t>
            </a:fld>
            <a:endParaRPr lang="en-US"/>
          </a:p>
        </p:txBody>
      </p:sp>
    </p:spTree>
    <p:extLst>
      <p:ext uri="{BB962C8B-B14F-4D97-AF65-F5344CB8AC3E}">
        <p14:creationId xmlns:p14="http://schemas.microsoft.com/office/powerpoint/2010/main" val="19079111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724" y="1130272"/>
            <a:ext cx="7886700" cy="881973"/>
          </a:xfrm>
        </p:spPr>
        <p:txBody>
          <a:bodyPr/>
          <a:lstStyle/>
          <a:p>
            <a:pPr algn="ctr"/>
            <a:r>
              <a:rPr lang="en-US" sz="2129">
                <a:latin typeface="Arial" charset="0"/>
                <a:ea typeface="Arial" charset="0"/>
                <a:cs typeface="Arial" charset="0"/>
              </a:rPr>
              <a:t>ChIP-Seq Datasets</a:t>
            </a:r>
            <a:endParaRPr lang="en-US" sz="2129" dirty="0">
              <a:latin typeface="Arial" charset="0"/>
              <a:ea typeface="Arial" charset="0"/>
              <a:cs typeface="Arial" charset="0"/>
            </a:endParaRPr>
          </a:p>
        </p:txBody>
      </p:sp>
      <p:graphicFrame>
        <p:nvGraphicFramePr>
          <p:cNvPr id="4" name="Content Placeholder 3"/>
          <p:cNvGraphicFramePr>
            <a:graphicFrameLocks noGrp="1"/>
          </p:cNvGraphicFramePr>
          <p:nvPr>
            <p:ph idx="1"/>
            <p:extLst/>
          </p:nvPr>
        </p:nvGraphicFramePr>
        <p:xfrm>
          <a:off x="833737" y="1914364"/>
          <a:ext cx="7819105" cy="2973391"/>
        </p:xfrm>
        <a:graphic>
          <a:graphicData uri="http://schemas.openxmlformats.org/drawingml/2006/table">
            <a:tbl>
              <a:tblPr firstRow="1" bandRow="1">
                <a:tableStyleId>{69CF1AB2-1976-4502-BF36-3FF5EA218861}</a:tableStyleId>
              </a:tblPr>
              <a:tblGrid>
                <a:gridCol w="1666469"/>
                <a:gridCol w="2119905"/>
                <a:gridCol w="1875374"/>
                <a:gridCol w="2157357"/>
              </a:tblGrid>
              <a:tr h="344233">
                <a:tc>
                  <a:txBody>
                    <a:bodyPr/>
                    <a:lstStyle/>
                    <a:p>
                      <a:r>
                        <a:rPr lang="en-US" sz="1100" dirty="0" smtClean="0">
                          <a:latin typeface="Arial" charset="0"/>
                          <a:ea typeface="Arial" charset="0"/>
                          <a:cs typeface="Arial" charset="0"/>
                        </a:rPr>
                        <a:t>Project Name</a:t>
                      </a:r>
                      <a:endParaRPr lang="en-US" sz="1100" dirty="0">
                        <a:latin typeface="Arial" charset="0"/>
                        <a:ea typeface="Arial" charset="0"/>
                        <a:cs typeface="Arial" charset="0"/>
                      </a:endParaRPr>
                    </a:p>
                  </a:txBody>
                  <a:tcPr marL="68580" marR="68580" marT="30420" marB="304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smtClean="0">
                          <a:latin typeface="Arial" charset="0"/>
                          <a:ea typeface="Arial" charset="0"/>
                          <a:cs typeface="Arial" charset="0"/>
                        </a:rPr>
                        <a:t>Brainspan</a:t>
                      </a:r>
                      <a:endParaRPr lang="en-US" sz="1100" dirty="0">
                        <a:latin typeface="Arial" charset="0"/>
                        <a:ea typeface="Arial" charset="0"/>
                        <a:cs typeface="Arial" charset="0"/>
                      </a:endParaRPr>
                    </a:p>
                  </a:txBody>
                  <a:tcPr marL="68580" marR="68580" marT="30420" marB="304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err="1" smtClean="0">
                          <a:latin typeface="Arial" charset="0"/>
                          <a:ea typeface="Arial" charset="0"/>
                          <a:cs typeface="Arial" charset="0"/>
                        </a:rPr>
                        <a:t>RoadMap</a:t>
                      </a:r>
                      <a:endParaRPr lang="en-US" sz="1100" dirty="0">
                        <a:latin typeface="Arial" charset="0"/>
                        <a:ea typeface="Arial" charset="0"/>
                        <a:cs typeface="Arial" charset="0"/>
                      </a:endParaRPr>
                    </a:p>
                  </a:txBody>
                  <a:tcPr marL="68580" marR="68580" marT="30420" marB="304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err="1" smtClean="0">
                          <a:latin typeface="Arial" charset="0"/>
                          <a:ea typeface="Arial" charset="0"/>
                          <a:cs typeface="Arial" charset="0"/>
                        </a:rPr>
                        <a:t>PsychENCODE</a:t>
                      </a:r>
                      <a:r>
                        <a:rPr lang="en-US" sz="1100" baseline="0" dirty="0" smtClean="0">
                          <a:latin typeface="Arial" charset="0"/>
                          <a:ea typeface="Arial" charset="0"/>
                          <a:cs typeface="Arial" charset="0"/>
                        </a:rPr>
                        <a:t> </a:t>
                      </a:r>
                      <a:r>
                        <a:rPr lang="en-US" sz="1100" dirty="0" smtClean="0">
                          <a:latin typeface="Arial" charset="0"/>
                          <a:ea typeface="Arial" charset="0"/>
                          <a:cs typeface="Arial" charset="0"/>
                        </a:rPr>
                        <a:t>EpiMap</a:t>
                      </a:r>
                      <a:endParaRPr lang="en-US" sz="1100" dirty="0">
                        <a:latin typeface="Arial" charset="0"/>
                        <a:ea typeface="Arial" charset="0"/>
                        <a:cs typeface="Arial" charset="0"/>
                      </a:endParaRPr>
                    </a:p>
                  </a:txBody>
                  <a:tcPr marL="68580" marR="68580" marT="30420" marB="304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4233">
                <a:tc>
                  <a:txBody>
                    <a:bodyPr/>
                    <a:lstStyle/>
                    <a:p>
                      <a:r>
                        <a:rPr lang="en-US" sz="1100" b="1" dirty="0" smtClean="0">
                          <a:latin typeface="Arial" charset="0"/>
                          <a:ea typeface="Arial" charset="0"/>
                          <a:cs typeface="Arial" charset="0"/>
                        </a:rPr>
                        <a:t>Organism</a:t>
                      </a:r>
                      <a:endParaRPr lang="en-US" sz="1100" b="1" dirty="0">
                        <a:latin typeface="Arial" charset="0"/>
                        <a:ea typeface="Arial" charset="0"/>
                        <a:cs typeface="Arial" charset="0"/>
                      </a:endParaRPr>
                    </a:p>
                  </a:txBody>
                  <a:tcPr marL="68580" marR="68580" marT="30420" marB="304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b="0" i="0" kern="1200" dirty="0" smtClean="0">
                          <a:solidFill>
                            <a:schemeClr val="dk1"/>
                          </a:solidFill>
                          <a:effectLst/>
                          <a:latin typeface="Arial" charset="0"/>
                          <a:ea typeface="Arial" charset="0"/>
                          <a:cs typeface="Arial" charset="0"/>
                        </a:rPr>
                        <a:t>Homo sapiens</a:t>
                      </a:r>
                      <a:endParaRPr lang="en-US" sz="1100" dirty="0">
                        <a:latin typeface="Arial" charset="0"/>
                        <a:ea typeface="Arial" charset="0"/>
                        <a:cs typeface="Arial" charset="0"/>
                      </a:endParaRPr>
                    </a:p>
                  </a:txBody>
                  <a:tcPr marL="68580" marR="68580" marT="30420" marB="304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b="0" i="0" kern="1200" dirty="0" smtClean="0">
                          <a:solidFill>
                            <a:schemeClr val="dk1"/>
                          </a:solidFill>
                          <a:effectLst/>
                          <a:latin typeface="Arial" charset="0"/>
                          <a:ea typeface="Arial" charset="0"/>
                          <a:cs typeface="Arial" charset="0"/>
                        </a:rPr>
                        <a:t>Homo sapiens</a:t>
                      </a:r>
                      <a:endParaRPr lang="en-US" sz="1100" dirty="0">
                        <a:latin typeface="Arial" charset="0"/>
                        <a:ea typeface="Arial" charset="0"/>
                        <a:cs typeface="Arial" charset="0"/>
                      </a:endParaRPr>
                    </a:p>
                  </a:txBody>
                  <a:tcPr marL="68580" marR="68580" marT="30420" marB="304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i="0" kern="1200" dirty="0" smtClean="0">
                          <a:solidFill>
                            <a:schemeClr val="dk1"/>
                          </a:solidFill>
                          <a:effectLst/>
                          <a:latin typeface="Arial" charset="0"/>
                          <a:ea typeface="Arial" charset="0"/>
                          <a:cs typeface="Arial" charset="0"/>
                        </a:rPr>
                        <a:t>Homo sapiens</a:t>
                      </a:r>
                      <a:endParaRPr lang="en-US" sz="1100" dirty="0">
                        <a:latin typeface="Arial" charset="0"/>
                        <a:ea typeface="Arial" charset="0"/>
                        <a:cs typeface="Arial" charset="0"/>
                      </a:endParaRPr>
                    </a:p>
                  </a:txBody>
                  <a:tcPr marL="68580" marR="68580" marT="30420" marB="304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4233">
                <a:tc>
                  <a:txBody>
                    <a:bodyPr/>
                    <a:lstStyle/>
                    <a:p>
                      <a:r>
                        <a:rPr lang="en-US" sz="1100" b="1" dirty="0" smtClean="0">
                          <a:latin typeface="Arial" charset="0"/>
                          <a:ea typeface="Arial" charset="0"/>
                          <a:cs typeface="Arial" charset="0"/>
                        </a:rPr>
                        <a:t>Type of sample</a:t>
                      </a:r>
                      <a:endParaRPr lang="en-US" sz="1100" b="1" dirty="0">
                        <a:latin typeface="Arial" charset="0"/>
                        <a:ea typeface="Arial" charset="0"/>
                        <a:cs typeface="Arial" charset="0"/>
                      </a:endParaRPr>
                    </a:p>
                  </a:txBody>
                  <a:tcPr marL="68580" marR="68580" marT="30420" marB="304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smtClean="0">
                          <a:latin typeface="Arial" charset="0"/>
                          <a:ea typeface="Arial" charset="0"/>
                          <a:cs typeface="Arial" charset="0"/>
                        </a:rPr>
                        <a:t>Brain tissue</a:t>
                      </a:r>
                      <a:endParaRPr lang="en-US" sz="1100" dirty="0">
                        <a:latin typeface="Arial" charset="0"/>
                        <a:ea typeface="Arial" charset="0"/>
                        <a:cs typeface="Arial" charset="0"/>
                      </a:endParaRPr>
                    </a:p>
                  </a:txBody>
                  <a:tcPr marL="68580" marR="68580" marT="30420" marB="304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smtClean="0">
                          <a:latin typeface="Arial" charset="0"/>
                          <a:ea typeface="Arial" charset="0"/>
                          <a:cs typeface="Arial" charset="0"/>
                        </a:rPr>
                        <a:t>Brain Tissue</a:t>
                      </a:r>
                      <a:endParaRPr lang="en-US" sz="1100" dirty="0">
                        <a:latin typeface="Arial" charset="0"/>
                        <a:ea typeface="Arial" charset="0"/>
                        <a:cs typeface="Arial" charset="0"/>
                      </a:endParaRPr>
                    </a:p>
                  </a:txBody>
                  <a:tcPr marL="68580" marR="68580" marT="30420" marB="304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latin typeface="Arial" charset="0"/>
                          <a:ea typeface="Arial" charset="0"/>
                          <a:cs typeface="Arial" charset="0"/>
                        </a:rPr>
                        <a:t>Brain</a:t>
                      </a:r>
                      <a:r>
                        <a:rPr lang="en-US" sz="1100" baseline="0" dirty="0" smtClean="0">
                          <a:latin typeface="Arial" charset="0"/>
                          <a:ea typeface="Arial" charset="0"/>
                          <a:cs typeface="Arial" charset="0"/>
                        </a:rPr>
                        <a:t> </a:t>
                      </a:r>
                      <a:r>
                        <a:rPr lang="en-US" sz="1100" kern="1200" dirty="0" err="1" smtClean="0">
                          <a:effectLst/>
                          <a:latin typeface="Arial" charset="0"/>
                          <a:ea typeface="Arial" charset="0"/>
                          <a:cs typeface="Arial" charset="0"/>
                        </a:rPr>
                        <a:t>NeuN</a:t>
                      </a:r>
                      <a:r>
                        <a:rPr lang="en-US" sz="1100" kern="1200" dirty="0" smtClean="0">
                          <a:effectLst/>
                          <a:latin typeface="Arial" charset="0"/>
                          <a:ea typeface="Arial" charset="0"/>
                          <a:cs typeface="Arial" charset="0"/>
                        </a:rPr>
                        <a:t>+,</a:t>
                      </a:r>
                      <a:r>
                        <a:rPr lang="en-US" sz="1100" kern="1200" dirty="0" err="1" smtClean="0">
                          <a:effectLst/>
                          <a:latin typeface="Arial" charset="0"/>
                          <a:ea typeface="Arial" charset="0"/>
                          <a:cs typeface="Arial" charset="0"/>
                        </a:rPr>
                        <a:t>NeuN</a:t>
                      </a:r>
                      <a:r>
                        <a:rPr lang="en-US" sz="1100" kern="1200" dirty="0" smtClean="0">
                          <a:effectLst/>
                          <a:latin typeface="Arial" charset="0"/>
                          <a:ea typeface="Arial" charset="0"/>
                          <a:cs typeface="Arial" charset="0"/>
                        </a:rPr>
                        <a:t>-</a:t>
                      </a:r>
                      <a:endParaRPr lang="en-US" sz="1100" dirty="0">
                        <a:latin typeface="Arial" charset="0"/>
                        <a:ea typeface="Arial" charset="0"/>
                        <a:cs typeface="Arial" charset="0"/>
                      </a:endParaRPr>
                    </a:p>
                  </a:txBody>
                  <a:tcPr marL="68580" marR="68580" marT="30420" marB="304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7563">
                <a:tc>
                  <a:txBody>
                    <a:bodyPr/>
                    <a:lstStyle/>
                    <a:p>
                      <a:r>
                        <a:rPr lang="en-US" sz="1100" b="1" dirty="0" smtClean="0">
                          <a:latin typeface="Arial" charset="0"/>
                          <a:ea typeface="Arial" charset="0"/>
                          <a:cs typeface="Arial" charset="0"/>
                        </a:rPr>
                        <a:t>Brain Region</a:t>
                      </a:r>
                      <a:endParaRPr lang="en-US" sz="1100" b="1" dirty="0">
                        <a:latin typeface="Arial" charset="0"/>
                        <a:ea typeface="Arial" charset="0"/>
                        <a:cs typeface="Arial" charset="0"/>
                      </a:endParaRPr>
                    </a:p>
                  </a:txBody>
                  <a:tcPr marL="68580" marR="68580" marT="30420" marB="304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latin typeface="Arial" charset="0"/>
                          <a:ea typeface="Arial" charset="0"/>
                          <a:cs typeface="Arial" charset="0"/>
                        </a:rPr>
                        <a:t>Dorsolateral prefrontal cortex</a:t>
                      </a:r>
                      <a:endParaRPr lang="en-US" sz="1100" dirty="0">
                        <a:latin typeface="Arial" charset="0"/>
                        <a:ea typeface="Arial" charset="0"/>
                        <a:cs typeface="Arial" charset="0"/>
                      </a:endParaRPr>
                    </a:p>
                  </a:txBody>
                  <a:tcPr marL="68580" marR="68580" marT="30420" marB="304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latin typeface="Arial" charset="0"/>
                          <a:ea typeface="Arial" charset="0"/>
                          <a:cs typeface="Arial" charset="0"/>
                        </a:rPr>
                        <a:t>Dorsolateral prefrontal cortex</a:t>
                      </a:r>
                    </a:p>
                    <a:p>
                      <a:endParaRPr lang="en-US" sz="1100" dirty="0">
                        <a:latin typeface="Arial" charset="0"/>
                        <a:ea typeface="Arial" charset="0"/>
                        <a:cs typeface="Arial" charset="0"/>
                      </a:endParaRPr>
                    </a:p>
                  </a:txBody>
                  <a:tcPr marL="68580" marR="68580" marT="30420" marB="304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latin typeface="Arial" charset="0"/>
                          <a:ea typeface="Arial" charset="0"/>
                          <a:cs typeface="Arial" charset="0"/>
                        </a:rPr>
                        <a:t>Dorsolateral prefrontal cortex</a:t>
                      </a:r>
                    </a:p>
                    <a:p>
                      <a:endParaRPr lang="en-US" sz="1100" dirty="0">
                        <a:latin typeface="Arial" charset="0"/>
                        <a:ea typeface="Arial" charset="0"/>
                        <a:cs typeface="Arial" charset="0"/>
                      </a:endParaRPr>
                    </a:p>
                  </a:txBody>
                  <a:tcPr marL="68580" marR="68580" marT="30420" marB="304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4233">
                <a:tc>
                  <a:txBody>
                    <a:bodyPr/>
                    <a:lstStyle/>
                    <a:p>
                      <a:r>
                        <a:rPr lang="en-US" sz="1100" b="1" dirty="0" smtClean="0">
                          <a:latin typeface="Arial" charset="0"/>
                          <a:ea typeface="Arial" charset="0"/>
                          <a:cs typeface="Arial" charset="0"/>
                        </a:rPr>
                        <a:t>Life stage</a:t>
                      </a:r>
                      <a:endParaRPr lang="en-US" sz="1100" b="1" dirty="0">
                        <a:latin typeface="Arial" charset="0"/>
                        <a:ea typeface="Arial" charset="0"/>
                        <a:cs typeface="Arial" charset="0"/>
                      </a:endParaRPr>
                    </a:p>
                  </a:txBody>
                  <a:tcPr marL="68580" marR="68580" marT="30420" marB="304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smtClean="0">
                          <a:latin typeface="Arial" charset="0"/>
                          <a:ea typeface="Arial" charset="0"/>
                          <a:cs typeface="Arial" charset="0"/>
                        </a:rPr>
                        <a:t>Adult</a:t>
                      </a:r>
                      <a:endParaRPr lang="en-US" sz="1100" dirty="0">
                        <a:latin typeface="Arial" charset="0"/>
                        <a:ea typeface="Arial" charset="0"/>
                        <a:cs typeface="Arial" charset="0"/>
                      </a:endParaRPr>
                    </a:p>
                  </a:txBody>
                  <a:tcPr marL="68580" marR="68580" marT="30420" marB="304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smtClean="0">
                          <a:latin typeface="Arial" charset="0"/>
                          <a:ea typeface="Arial" charset="0"/>
                          <a:cs typeface="Arial" charset="0"/>
                        </a:rPr>
                        <a:t>Adult</a:t>
                      </a:r>
                      <a:endParaRPr lang="en-US" sz="1100" dirty="0">
                        <a:latin typeface="Arial" charset="0"/>
                        <a:ea typeface="Arial" charset="0"/>
                        <a:cs typeface="Arial" charset="0"/>
                      </a:endParaRPr>
                    </a:p>
                  </a:txBody>
                  <a:tcPr marL="68580" marR="68580" marT="30420" marB="304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smtClean="0">
                          <a:latin typeface="Arial" charset="0"/>
                          <a:ea typeface="Arial" charset="0"/>
                          <a:cs typeface="Arial" charset="0"/>
                        </a:rPr>
                        <a:t>Adult</a:t>
                      </a:r>
                      <a:endParaRPr lang="en-US" sz="1100" dirty="0">
                        <a:latin typeface="Arial" charset="0"/>
                        <a:ea typeface="Arial" charset="0"/>
                        <a:cs typeface="Arial" charset="0"/>
                      </a:endParaRPr>
                    </a:p>
                  </a:txBody>
                  <a:tcPr marL="68580" marR="68580" marT="30420" marB="304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4233">
                <a:tc>
                  <a:txBody>
                    <a:bodyPr/>
                    <a:lstStyle/>
                    <a:p>
                      <a:r>
                        <a:rPr lang="en-US" sz="1100" b="1" dirty="0" smtClean="0">
                          <a:latin typeface="Arial" charset="0"/>
                          <a:ea typeface="Arial" charset="0"/>
                          <a:cs typeface="Arial" charset="0"/>
                        </a:rPr>
                        <a:t>Disease</a:t>
                      </a:r>
                      <a:r>
                        <a:rPr lang="en-US" sz="1100" b="1" baseline="0" dirty="0" smtClean="0">
                          <a:latin typeface="Arial" charset="0"/>
                          <a:ea typeface="Arial" charset="0"/>
                          <a:cs typeface="Arial" charset="0"/>
                        </a:rPr>
                        <a:t> or control</a:t>
                      </a:r>
                      <a:endParaRPr lang="en-US" sz="1100" b="1" dirty="0">
                        <a:latin typeface="Arial" charset="0"/>
                        <a:ea typeface="Arial" charset="0"/>
                        <a:cs typeface="Arial" charset="0"/>
                      </a:endParaRPr>
                    </a:p>
                  </a:txBody>
                  <a:tcPr marL="68580" marR="68580" marT="30420" marB="304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smtClean="0">
                          <a:latin typeface="Arial" charset="0"/>
                          <a:ea typeface="Arial" charset="0"/>
                          <a:cs typeface="Arial" charset="0"/>
                        </a:rPr>
                        <a:t>Control</a:t>
                      </a:r>
                      <a:endParaRPr lang="en-US" sz="1100" dirty="0">
                        <a:latin typeface="Arial" charset="0"/>
                        <a:ea typeface="Arial" charset="0"/>
                        <a:cs typeface="Arial" charset="0"/>
                      </a:endParaRPr>
                    </a:p>
                  </a:txBody>
                  <a:tcPr marL="68580" marR="68580" marT="30420" marB="304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smtClean="0">
                          <a:latin typeface="Arial" charset="0"/>
                          <a:ea typeface="Arial" charset="0"/>
                          <a:cs typeface="Arial" charset="0"/>
                        </a:rPr>
                        <a:t>Control</a:t>
                      </a:r>
                      <a:endParaRPr lang="en-US" sz="1100" dirty="0">
                        <a:latin typeface="Arial" charset="0"/>
                        <a:ea typeface="Arial" charset="0"/>
                        <a:cs typeface="Arial" charset="0"/>
                      </a:endParaRPr>
                    </a:p>
                  </a:txBody>
                  <a:tcPr marL="68580" marR="68580" marT="30420" marB="304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smtClean="0">
                          <a:latin typeface="Arial" charset="0"/>
                          <a:ea typeface="Arial" charset="0"/>
                          <a:cs typeface="Arial" charset="0"/>
                        </a:rPr>
                        <a:t>Control</a:t>
                      </a:r>
                      <a:endParaRPr lang="en-US" sz="1100" dirty="0">
                        <a:latin typeface="Arial" charset="0"/>
                        <a:ea typeface="Arial" charset="0"/>
                        <a:cs typeface="Arial" charset="0"/>
                      </a:endParaRPr>
                    </a:p>
                  </a:txBody>
                  <a:tcPr marL="68580" marR="68580" marT="30420" marB="304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4233">
                <a:tc>
                  <a:txBody>
                    <a:bodyPr/>
                    <a:lstStyle/>
                    <a:p>
                      <a:r>
                        <a:rPr lang="en-US" sz="1100" b="1" dirty="0" smtClean="0">
                          <a:latin typeface="Arial" charset="0"/>
                          <a:ea typeface="Arial" charset="0"/>
                          <a:cs typeface="Arial" charset="0"/>
                        </a:rPr>
                        <a:t>Marker</a:t>
                      </a:r>
                      <a:endParaRPr lang="en-US" sz="1100" b="1" dirty="0">
                        <a:latin typeface="Arial" charset="0"/>
                        <a:ea typeface="Arial" charset="0"/>
                        <a:cs typeface="Arial" charset="0"/>
                      </a:endParaRPr>
                    </a:p>
                  </a:txBody>
                  <a:tcPr marL="68580" marR="68580" marT="30420" marB="304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smtClean="0">
                          <a:latin typeface="Arial" charset="0"/>
                          <a:ea typeface="Arial" charset="0"/>
                          <a:cs typeface="Arial" charset="0"/>
                        </a:rPr>
                        <a:t>H3K27ac</a:t>
                      </a:r>
                      <a:endParaRPr lang="en-US" sz="1100" dirty="0">
                        <a:latin typeface="Arial" charset="0"/>
                        <a:ea typeface="Arial" charset="0"/>
                        <a:cs typeface="Arial" charset="0"/>
                      </a:endParaRPr>
                    </a:p>
                  </a:txBody>
                  <a:tcPr marL="68580" marR="68580" marT="30420" marB="304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smtClean="0">
                          <a:latin typeface="Arial" charset="0"/>
                          <a:ea typeface="Arial" charset="0"/>
                          <a:cs typeface="Arial" charset="0"/>
                        </a:rPr>
                        <a:t>H3K27ac</a:t>
                      </a:r>
                      <a:endParaRPr lang="en-US" sz="1100" dirty="0">
                        <a:latin typeface="Arial" charset="0"/>
                        <a:ea typeface="Arial" charset="0"/>
                        <a:cs typeface="Arial" charset="0"/>
                      </a:endParaRPr>
                    </a:p>
                  </a:txBody>
                  <a:tcPr marL="68580" marR="68580" marT="30420" marB="304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smtClean="0">
                          <a:latin typeface="Arial" charset="0"/>
                          <a:ea typeface="Arial" charset="0"/>
                          <a:cs typeface="Arial" charset="0"/>
                        </a:rPr>
                        <a:t>H3K27ac</a:t>
                      </a:r>
                      <a:endParaRPr lang="en-US" sz="1100" dirty="0">
                        <a:latin typeface="Arial" charset="0"/>
                        <a:ea typeface="Arial" charset="0"/>
                        <a:cs typeface="Arial" charset="0"/>
                      </a:endParaRPr>
                    </a:p>
                  </a:txBody>
                  <a:tcPr marL="68580" marR="68580" marT="30420" marB="304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4233">
                <a:tc>
                  <a:txBody>
                    <a:bodyPr/>
                    <a:lstStyle/>
                    <a:p>
                      <a:r>
                        <a:rPr lang="en-US" sz="1100" b="1" dirty="0" smtClean="0">
                          <a:latin typeface="Arial" charset="0"/>
                          <a:ea typeface="Arial" charset="0"/>
                          <a:cs typeface="Arial" charset="0"/>
                        </a:rPr>
                        <a:t>Number of samples</a:t>
                      </a:r>
                      <a:endParaRPr lang="en-US" sz="1100" b="1" dirty="0">
                        <a:latin typeface="Arial" charset="0"/>
                        <a:ea typeface="Arial" charset="0"/>
                        <a:cs typeface="Arial" charset="0"/>
                      </a:endParaRPr>
                    </a:p>
                  </a:txBody>
                  <a:tcPr marL="68580" marR="68580" marT="30420" marB="304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smtClean="0">
                          <a:latin typeface="Arial" charset="0"/>
                          <a:ea typeface="Arial" charset="0"/>
                          <a:cs typeface="Arial" charset="0"/>
                        </a:rPr>
                        <a:t>3</a:t>
                      </a:r>
                      <a:endParaRPr lang="en-US" sz="1100" dirty="0">
                        <a:latin typeface="Arial" charset="0"/>
                        <a:ea typeface="Arial" charset="0"/>
                        <a:cs typeface="Arial" charset="0"/>
                      </a:endParaRPr>
                    </a:p>
                  </a:txBody>
                  <a:tcPr marL="68580" marR="68580" marT="30420" marB="304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kern="1200" dirty="0" smtClean="0">
                          <a:effectLst/>
                          <a:latin typeface="Arial" charset="0"/>
                          <a:ea typeface="Arial" charset="0"/>
                          <a:cs typeface="Arial" charset="0"/>
                        </a:rPr>
                        <a:t>Consolidated</a:t>
                      </a:r>
                      <a:endParaRPr lang="en-US" sz="1100" dirty="0">
                        <a:latin typeface="Arial" charset="0"/>
                        <a:ea typeface="Arial" charset="0"/>
                        <a:cs typeface="Arial" charset="0"/>
                      </a:endParaRPr>
                    </a:p>
                  </a:txBody>
                  <a:tcPr marL="68580" marR="68580" marT="30420" marB="304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smtClean="0">
                          <a:latin typeface="Arial" charset="0"/>
                          <a:ea typeface="Arial" charset="0"/>
                          <a:cs typeface="Arial" charset="0"/>
                        </a:rPr>
                        <a:t>1</a:t>
                      </a:r>
                      <a:endParaRPr lang="en-US" sz="1100" dirty="0">
                        <a:latin typeface="Arial" charset="0"/>
                        <a:ea typeface="Arial" charset="0"/>
                        <a:cs typeface="Arial" charset="0"/>
                      </a:endParaRPr>
                    </a:p>
                  </a:txBody>
                  <a:tcPr marL="68580" marR="68580" marT="30420" marB="304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7" name="Slide Number Placeholder 6"/>
          <p:cNvSpPr>
            <a:spLocks noGrp="1"/>
          </p:cNvSpPr>
          <p:nvPr>
            <p:ph type="sldNum" sz="quarter" idx="12"/>
          </p:nvPr>
        </p:nvSpPr>
        <p:spPr/>
        <p:txBody>
          <a:bodyPr/>
          <a:lstStyle/>
          <a:p>
            <a:fld id="{1DD253C3-218E-3E4F-95E6-35CED330952F}" type="slidenum">
              <a:rPr lang="en-US" smtClean="0"/>
              <a:t>15</a:t>
            </a:fld>
            <a:endParaRPr lang="en-US"/>
          </a:p>
        </p:txBody>
      </p:sp>
    </p:spTree>
    <p:extLst>
      <p:ext uri="{BB962C8B-B14F-4D97-AF65-F5344CB8AC3E}">
        <p14:creationId xmlns:p14="http://schemas.microsoft.com/office/powerpoint/2010/main" val="366121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629" y="578736"/>
            <a:ext cx="7886700" cy="881973"/>
          </a:xfrm>
        </p:spPr>
        <p:txBody>
          <a:bodyPr>
            <a:normAutofit/>
          </a:bodyPr>
          <a:lstStyle/>
          <a:p>
            <a:pPr algn="ctr"/>
            <a:r>
              <a:rPr lang="en-US" sz="2800" dirty="0">
                <a:latin typeface="Arial" charset="0"/>
                <a:ea typeface="Arial" charset="0"/>
                <a:cs typeface="Arial" charset="0"/>
              </a:rPr>
              <a:t>Samples of each project</a:t>
            </a:r>
          </a:p>
        </p:txBody>
      </p:sp>
      <p:sp>
        <p:nvSpPr>
          <p:cNvPr id="3" name="Content Placeholder 2"/>
          <p:cNvSpPr>
            <a:spLocks noGrp="1"/>
          </p:cNvSpPr>
          <p:nvPr>
            <p:ph idx="1"/>
          </p:nvPr>
        </p:nvSpPr>
        <p:spPr>
          <a:xfrm>
            <a:off x="628651" y="1460709"/>
            <a:ext cx="7886700" cy="3562011"/>
          </a:xfrm>
        </p:spPr>
        <p:txBody>
          <a:bodyPr>
            <a:normAutofit fontScale="77500" lnSpcReduction="20000"/>
          </a:bodyPr>
          <a:lstStyle/>
          <a:p>
            <a:pPr>
              <a:lnSpc>
                <a:spcPct val="150000"/>
              </a:lnSpc>
            </a:pPr>
            <a:r>
              <a:rPr lang="en-US" sz="2600" dirty="0">
                <a:latin typeface="Arial" charset="0"/>
                <a:ea typeface="Arial" charset="0"/>
                <a:cs typeface="Arial" charset="0"/>
              </a:rPr>
              <a:t>Brainspan</a:t>
            </a:r>
          </a:p>
          <a:p>
            <a:pPr lvl="1">
              <a:lnSpc>
                <a:spcPct val="150000"/>
              </a:lnSpc>
            </a:pPr>
            <a:r>
              <a:rPr lang="en-US" sz="2600" dirty="0">
                <a:latin typeface="Arial" charset="0"/>
                <a:ea typeface="Arial" charset="0"/>
                <a:cs typeface="Arial" charset="0"/>
              </a:rPr>
              <a:t>HSB126, HSB136 and HSB187</a:t>
            </a:r>
          </a:p>
          <a:p>
            <a:pPr>
              <a:lnSpc>
                <a:spcPct val="150000"/>
              </a:lnSpc>
            </a:pPr>
            <a:r>
              <a:rPr lang="en-US" sz="2600" dirty="0">
                <a:latin typeface="Arial" charset="0"/>
                <a:ea typeface="Arial" charset="0"/>
                <a:cs typeface="Arial" charset="0"/>
              </a:rPr>
              <a:t>Roadmap</a:t>
            </a:r>
          </a:p>
          <a:p>
            <a:pPr lvl="1">
              <a:lnSpc>
                <a:spcPct val="150000"/>
              </a:lnSpc>
            </a:pPr>
            <a:r>
              <a:rPr lang="en-US" sz="2600" dirty="0">
                <a:latin typeface="Arial" charset="0"/>
                <a:ea typeface="Arial" charset="0"/>
                <a:cs typeface="Arial" charset="0"/>
              </a:rPr>
              <a:t>Single consolidated sample</a:t>
            </a:r>
          </a:p>
          <a:p>
            <a:pPr>
              <a:lnSpc>
                <a:spcPct val="150000"/>
              </a:lnSpc>
            </a:pPr>
            <a:r>
              <a:rPr lang="en-US" sz="2600" dirty="0" err="1">
                <a:latin typeface="Arial" charset="0"/>
                <a:ea typeface="Arial" charset="0"/>
                <a:cs typeface="Arial" charset="0"/>
              </a:rPr>
              <a:t>PsychENCODE</a:t>
            </a:r>
            <a:r>
              <a:rPr lang="en-US" sz="2600" dirty="0">
                <a:latin typeface="Arial" charset="0"/>
                <a:ea typeface="Arial" charset="0"/>
                <a:cs typeface="Arial" charset="0"/>
              </a:rPr>
              <a:t> </a:t>
            </a:r>
            <a:r>
              <a:rPr lang="en-US" sz="2600" dirty="0" err="1">
                <a:latin typeface="Arial" charset="0"/>
                <a:ea typeface="Arial" charset="0"/>
                <a:cs typeface="Arial" charset="0"/>
              </a:rPr>
              <a:t>EpiMap</a:t>
            </a:r>
            <a:endParaRPr lang="en-US" sz="2600" dirty="0">
              <a:latin typeface="Arial" charset="0"/>
              <a:ea typeface="Arial" charset="0"/>
              <a:cs typeface="Arial" charset="0"/>
            </a:endParaRPr>
          </a:p>
          <a:p>
            <a:pPr lvl="1">
              <a:lnSpc>
                <a:spcPct val="150000"/>
              </a:lnSpc>
            </a:pPr>
            <a:r>
              <a:rPr lang="en-US" sz="2600" dirty="0" err="1">
                <a:latin typeface="Arial" charset="0"/>
                <a:ea typeface="Arial" charset="0"/>
                <a:cs typeface="Arial" charset="0"/>
              </a:rPr>
              <a:t>NeuN</a:t>
            </a:r>
            <a:r>
              <a:rPr lang="en-US" sz="2600" dirty="0">
                <a:latin typeface="Arial" charset="0"/>
                <a:ea typeface="Arial" charset="0"/>
                <a:cs typeface="Arial" charset="0"/>
              </a:rPr>
              <a:t>+,</a:t>
            </a:r>
            <a:r>
              <a:rPr lang="en-US" sz="2600" dirty="0" err="1">
                <a:latin typeface="Arial" charset="0"/>
                <a:ea typeface="Arial" charset="0"/>
                <a:cs typeface="Arial" charset="0"/>
              </a:rPr>
              <a:t>NeuN</a:t>
            </a:r>
            <a:r>
              <a:rPr lang="en-US" sz="2600" dirty="0">
                <a:latin typeface="Arial" charset="0"/>
                <a:ea typeface="Arial" charset="0"/>
                <a:cs typeface="Arial" charset="0"/>
              </a:rPr>
              <a:t>- of 1 sample </a:t>
            </a:r>
          </a:p>
          <a:p>
            <a:pPr lvl="1">
              <a:lnSpc>
                <a:spcPct val="150000"/>
              </a:lnSpc>
            </a:pPr>
            <a:r>
              <a:rPr lang="en-US" sz="2600" dirty="0">
                <a:latin typeface="Arial" charset="0"/>
                <a:ea typeface="Arial" charset="0"/>
                <a:cs typeface="Arial" charset="0"/>
              </a:rPr>
              <a:t>Combined </a:t>
            </a:r>
            <a:r>
              <a:rPr lang="en-US" sz="2600" dirty="0" err="1">
                <a:latin typeface="Arial" charset="0"/>
                <a:ea typeface="Arial" charset="0"/>
                <a:cs typeface="Arial" charset="0"/>
              </a:rPr>
              <a:t>NeuN</a:t>
            </a:r>
            <a:r>
              <a:rPr lang="en-US" sz="2600" dirty="0">
                <a:latin typeface="Arial" charset="0"/>
                <a:ea typeface="Arial" charset="0"/>
                <a:cs typeface="Arial" charset="0"/>
              </a:rPr>
              <a:t>+,</a:t>
            </a:r>
            <a:r>
              <a:rPr lang="en-US" sz="2600" dirty="0" err="1">
                <a:latin typeface="Arial" charset="0"/>
                <a:ea typeface="Arial" charset="0"/>
                <a:cs typeface="Arial" charset="0"/>
              </a:rPr>
              <a:t>NeuN</a:t>
            </a:r>
            <a:r>
              <a:rPr lang="en-US" sz="2600" dirty="0">
                <a:latin typeface="Arial" charset="0"/>
                <a:ea typeface="Arial" charset="0"/>
                <a:cs typeface="Arial" charset="0"/>
              </a:rPr>
              <a:t>-  of this sample</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1DD253C3-218E-3E4F-95E6-35CED330952F}" type="slidenum">
              <a:rPr lang="en-US" smtClean="0"/>
              <a:t>16</a:t>
            </a:fld>
            <a:endParaRPr lang="en-US"/>
          </a:p>
        </p:txBody>
      </p:sp>
    </p:spTree>
    <p:extLst>
      <p:ext uri="{BB962C8B-B14F-4D97-AF65-F5344CB8AC3E}">
        <p14:creationId xmlns:p14="http://schemas.microsoft.com/office/powerpoint/2010/main" val="11598130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1843" y="287611"/>
            <a:ext cx="6996633" cy="881973"/>
          </a:xfrm>
        </p:spPr>
        <p:txBody>
          <a:bodyPr>
            <a:normAutofit/>
          </a:bodyPr>
          <a:lstStyle/>
          <a:p>
            <a:pPr algn="ctr"/>
            <a:r>
              <a:rPr lang="en-US" sz="2395" dirty="0" err="1">
                <a:latin typeface="Arial" charset="0"/>
                <a:ea typeface="Arial" charset="0"/>
                <a:cs typeface="Arial" charset="0"/>
              </a:rPr>
              <a:t>ChIP-Seq</a:t>
            </a:r>
            <a:r>
              <a:rPr lang="en-US" sz="2395" dirty="0">
                <a:latin typeface="Arial" charset="0"/>
                <a:ea typeface="Arial" charset="0"/>
                <a:cs typeface="Arial" charset="0"/>
              </a:rPr>
              <a:t> analysis pipeline</a:t>
            </a:r>
          </a:p>
        </p:txBody>
      </p:sp>
      <p:sp>
        <p:nvSpPr>
          <p:cNvPr id="4" name="Slide Number Placeholder 3"/>
          <p:cNvSpPr>
            <a:spLocks noGrp="1"/>
          </p:cNvSpPr>
          <p:nvPr>
            <p:ph type="sldNum" sz="quarter" idx="12"/>
          </p:nvPr>
        </p:nvSpPr>
        <p:spPr/>
        <p:txBody>
          <a:bodyPr/>
          <a:lstStyle/>
          <a:p>
            <a:fld id="{21EC6F76-AF62-0F44-B2AE-89022A7B7C03}" type="slidenum">
              <a:rPr lang="en-US" sz="732"/>
              <a:t>17</a:t>
            </a:fld>
            <a:endParaRPr lang="en-US" sz="732"/>
          </a:p>
        </p:txBody>
      </p:sp>
      <p:grpSp>
        <p:nvGrpSpPr>
          <p:cNvPr id="3" name="Group 2"/>
          <p:cNvGrpSpPr/>
          <p:nvPr/>
        </p:nvGrpSpPr>
        <p:grpSpPr>
          <a:xfrm>
            <a:off x="80682" y="1721224"/>
            <a:ext cx="8861612" cy="3832411"/>
            <a:chOff x="717360" y="1999632"/>
            <a:chExt cx="7782160" cy="3391195"/>
          </a:xfrm>
        </p:grpSpPr>
        <p:sp>
          <p:nvSpPr>
            <p:cNvPr id="5" name="Rounded Rectangle 4"/>
            <p:cNvSpPr>
              <a:spLocks noChangeAspect="1"/>
            </p:cNvSpPr>
            <p:nvPr/>
          </p:nvSpPr>
          <p:spPr>
            <a:xfrm>
              <a:off x="717360" y="2191593"/>
              <a:ext cx="730083" cy="40509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32" dirty="0" err="1"/>
                <a:t>ChIP</a:t>
              </a:r>
              <a:r>
                <a:rPr lang="en-US" sz="732" dirty="0"/>
                <a:t>  </a:t>
              </a:r>
              <a:r>
                <a:rPr lang="en-US" sz="732" dirty="0" err="1"/>
                <a:t>FastQ</a:t>
              </a:r>
              <a:r>
                <a:rPr lang="en-US" sz="732" dirty="0"/>
                <a:t> file</a:t>
              </a:r>
            </a:p>
          </p:txBody>
        </p:sp>
        <p:sp>
          <p:nvSpPr>
            <p:cNvPr id="6" name="Rounded Rectangle 5"/>
            <p:cNvSpPr>
              <a:spLocks noChangeAspect="1"/>
            </p:cNvSpPr>
            <p:nvPr/>
          </p:nvSpPr>
          <p:spPr>
            <a:xfrm>
              <a:off x="1631463" y="2180803"/>
              <a:ext cx="730083" cy="4266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32" dirty="0"/>
                <a:t>Quality metrics (</a:t>
              </a:r>
              <a:r>
                <a:rPr lang="en-US" sz="732" dirty="0" err="1"/>
                <a:t>FastQC</a:t>
              </a:r>
              <a:r>
                <a:rPr lang="en-US" sz="732" dirty="0"/>
                <a:t>)</a:t>
              </a:r>
            </a:p>
          </p:txBody>
        </p:sp>
        <p:sp>
          <p:nvSpPr>
            <p:cNvPr id="7" name="Rounded Rectangle 6"/>
            <p:cNvSpPr>
              <a:spLocks noChangeAspect="1"/>
            </p:cNvSpPr>
            <p:nvPr/>
          </p:nvSpPr>
          <p:spPr>
            <a:xfrm>
              <a:off x="2545567" y="2188009"/>
              <a:ext cx="730083" cy="4122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32" dirty="0"/>
                <a:t>Read mapping</a:t>
              </a:r>
            </a:p>
            <a:p>
              <a:pPr algn="ctr"/>
              <a:r>
                <a:rPr lang="en-US" sz="732" dirty="0"/>
                <a:t>(Bowtie)</a:t>
              </a:r>
            </a:p>
          </p:txBody>
        </p:sp>
        <p:sp>
          <p:nvSpPr>
            <p:cNvPr id="8" name="Rounded Rectangle 7"/>
            <p:cNvSpPr/>
            <p:nvPr/>
          </p:nvSpPr>
          <p:spPr>
            <a:xfrm>
              <a:off x="3459671" y="1999632"/>
              <a:ext cx="980490" cy="780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32" dirty="0"/>
                <a:t>Quality metrics of read counts</a:t>
              </a:r>
            </a:p>
            <a:p>
              <a:pPr algn="ctr"/>
              <a:r>
                <a:rPr lang="en-US" sz="732" dirty="0"/>
                <a:t> (Strand cross-correlation analysis, number of reads in the peaks, library complexity)</a:t>
              </a:r>
            </a:p>
          </p:txBody>
        </p:sp>
        <p:sp>
          <p:nvSpPr>
            <p:cNvPr id="9" name="Rounded Rectangle 8"/>
            <p:cNvSpPr/>
            <p:nvPr/>
          </p:nvSpPr>
          <p:spPr>
            <a:xfrm>
              <a:off x="4945254" y="3756764"/>
              <a:ext cx="1076873" cy="4584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32" dirty="0"/>
                <a:t>Peak calling</a:t>
              </a:r>
            </a:p>
            <a:p>
              <a:pPr algn="ctr"/>
              <a:r>
                <a:rPr lang="en-US" sz="732" dirty="0"/>
                <a:t>(MACS2, MUSIC)</a:t>
              </a:r>
            </a:p>
          </p:txBody>
        </p:sp>
        <p:sp>
          <p:nvSpPr>
            <p:cNvPr id="11" name="Rounded Rectangle 10"/>
            <p:cNvSpPr>
              <a:spLocks noChangeAspect="1"/>
            </p:cNvSpPr>
            <p:nvPr/>
          </p:nvSpPr>
          <p:spPr>
            <a:xfrm>
              <a:off x="6054828" y="4850833"/>
              <a:ext cx="1216806" cy="5399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32" dirty="0"/>
                <a:t>Downstream analysis</a:t>
              </a:r>
            </a:p>
            <a:p>
              <a:pPr algn="ctr"/>
              <a:r>
                <a:rPr lang="en-US" sz="732" dirty="0"/>
                <a:t>(peak comparison, peak annotation, motif analysis)</a:t>
              </a:r>
            </a:p>
          </p:txBody>
        </p:sp>
        <p:cxnSp>
          <p:nvCxnSpPr>
            <p:cNvPr id="13" name="Straight Arrow Connector 12"/>
            <p:cNvCxnSpPr>
              <a:stCxn id="5" idx="3"/>
              <a:endCxn id="6" idx="1"/>
            </p:cNvCxnSpPr>
            <p:nvPr/>
          </p:nvCxnSpPr>
          <p:spPr>
            <a:xfrm>
              <a:off x="1447444" y="2394138"/>
              <a:ext cx="184020" cy="0"/>
            </a:xfrm>
            <a:prstGeom prst="straightConnector1">
              <a:avLst/>
            </a:prstGeom>
            <a:ln w="25400" cmpd="sng">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98" idx="3"/>
              <a:endCxn id="29" idx="1"/>
            </p:cNvCxnSpPr>
            <p:nvPr/>
          </p:nvCxnSpPr>
          <p:spPr>
            <a:xfrm>
              <a:off x="2405252" y="3278742"/>
              <a:ext cx="140315" cy="0"/>
            </a:xfrm>
            <a:prstGeom prst="straightConnector1">
              <a:avLst/>
            </a:prstGeom>
            <a:ln w="25400" cmpd="sng">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6" idx="3"/>
              <a:endCxn id="7" idx="1"/>
            </p:cNvCxnSpPr>
            <p:nvPr/>
          </p:nvCxnSpPr>
          <p:spPr>
            <a:xfrm>
              <a:off x="2361548" y="2394138"/>
              <a:ext cx="184020" cy="1"/>
            </a:xfrm>
            <a:prstGeom prst="straightConnector1">
              <a:avLst/>
            </a:prstGeom>
            <a:ln w="25400" cmpd="sng">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7" idx="3"/>
              <a:endCxn id="8" idx="1"/>
            </p:cNvCxnSpPr>
            <p:nvPr/>
          </p:nvCxnSpPr>
          <p:spPr>
            <a:xfrm flipV="1">
              <a:off x="3275651" y="2389684"/>
              <a:ext cx="184020" cy="4455"/>
            </a:xfrm>
            <a:prstGeom prst="straightConnector1">
              <a:avLst/>
            </a:prstGeom>
            <a:ln w="25400" cmpd="sng">
              <a:tailEnd type="triangle"/>
            </a:ln>
          </p:spPr>
          <p:style>
            <a:lnRef idx="1">
              <a:schemeClr val="accent1"/>
            </a:lnRef>
            <a:fillRef idx="0">
              <a:schemeClr val="accent1"/>
            </a:fillRef>
            <a:effectRef idx="0">
              <a:schemeClr val="accent1"/>
            </a:effectRef>
            <a:fontRef idx="minor">
              <a:schemeClr val="tx1"/>
            </a:fontRef>
          </p:style>
        </p:cxnSp>
        <p:sp>
          <p:nvSpPr>
            <p:cNvPr id="27" name="Rounded Rectangle 26"/>
            <p:cNvSpPr>
              <a:spLocks noChangeAspect="1"/>
            </p:cNvSpPr>
            <p:nvPr/>
          </p:nvSpPr>
          <p:spPr>
            <a:xfrm>
              <a:off x="745330" y="3086684"/>
              <a:ext cx="730083" cy="40509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32" dirty="0"/>
                <a:t>Control </a:t>
              </a:r>
              <a:r>
                <a:rPr lang="en-US" sz="732" dirty="0" err="1"/>
                <a:t>FastQ</a:t>
              </a:r>
              <a:r>
                <a:rPr lang="en-US" sz="732" dirty="0"/>
                <a:t> file</a:t>
              </a:r>
            </a:p>
          </p:txBody>
        </p:sp>
        <p:sp>
          <p:nvSpPr>
            <p:cNvPr id="29" name="Rounded Rectangle 28"/>
            <p:cNvSpPr>
              <a:spLocks noChangeAspect="1"/>
            </p:cNvSpPr>
            <p:nvPr/>
          </p:nvSpPr>
          <p:spPr>
            <a:xfrm>
              <a:off x="2545567" y="3072613"/>
              <a:ext cx="730083" cy="4122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32" dirty="0"/>
                <a:t>Read mapping</a:t>
              </a:r>
            </a:p>
            <a:p>
              <a:pPr algn="ctr"/>
              <a:r>
                <a:rPr lang="en-US" sz="732" dirty="0"/>
                <a:t>(Bowtie)</a:t>
              </a:r>
            </a:p>
          </p:txBody>
        </p:sp>
        <p:cxnSp>
          <p:nvCxnSpPr>
            <p:cNvPr id="39" name="Straight Arrow Connector 38"/>
            <p:cNvCxnSpPr>
              <a:stCxn id="8" idx="3"/>
              <a:endCxn id="9" idx="1"/>
            </p:cNvCxnSpPr>
            <p:nvPr/>
          </p:nvCxnSpPr>
          <p:spPr>
            <a:xfrm>
              <a:off x="4440160" y="2389685"/>
              <a:ext cx="505094" cy="1596289"/>
            </a:xfrm>
            <a:prstGeom prst="straightConnector1">
              <a:avLst/>
            </a:prstGeom>
            <a:ln w="25400" cmpd="sng">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29" idx="3"/>
              <a:endCxn id="9" idx="1"/>
            </p:cNvCxnSpPr>
            <p:nvPr/>
          </p:nvCxnSpPr>
          <p:spPr>
            <a:xfrm>
              <a:off x="3275650" y="3278744"/>
              <a:ext cx="1669604" cy="707230"/>
            </a:xfrm>
            <a:prstGeom prst="straightConnector1">
              <a:avLst/>
            </a:prstGeom>
            <a:ln w="25400" cmpd="sng">
              <a:tailEnd type="triangle"/>
            </a:ln>
          </p:spPr>
          <p:style>
            <a:lnRef idx="1">
              <a:schemeClr val="accent1"/>
            </a:lnRef>
            <a:fillRef idx="0">
              <a:schemeClr val="accent1"/>
            </a:fillRef>
            <a:effectRef idx="0">
              <a:schemeClr val="accent1"/>
            </a:effectRef>
            <a:fontRef idx="minor">
              <a:schemeClr val="tx1"/>
            </a:fontRef>
          </p:style>
        </p:cxnSp>
        <p:sp>
          <p:nvSpPr>
            <p:cNvPr id="49" name="Rounded Rectangle 48"/>
            <p:cNvSpPr/>
            <p:nvPr/>
          </p:nvSpPr>
          <p:spPr>
            <a:xfrm>
              <a:off x="6224643" y="3760288"/>
              <a:ext cx="858405" cy="45136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32" dirty="0" err="1"/>
                <a:t>ChIP-Seq</a:t>
              </a:r>
              <a:r>
                <a:rPr lang="en-US" sz="732" dirty="0"/>
                <a:t> peaks</a:t>
              </a:r>
            </a:p>
          </p:txBody>
        </p:sp>
        <p:cxnSp>
          <p:nvCxnSpPr>
            <p:cNvPr id="50" name="Straight Arrow Connector 49"/>
            <p:cNvCxnSpPr>
              <a:stCxn id="9" idx="3"/>
              <a:endCxn id="49" idx="1"/>
            </p:cNvCxnSpPr>
            <p:nvPr/>
          </p:nvCxnSpPr>
          <p:spPr>
            <a:xfrm flipV="1">
              <a:off x="6022129" y="3985973"/>
              <a:ext cx="202514" cy="1"/>
            </a:xfrm>
            <a:prstGeom prst="straightConnector1">
              <a:avLst/>
            </a:prstGeom>
            <a:ln w="25400" cmpd="sng">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49" idx="2"/>
              <a:endCxn id="11" idx="0"/>
            </p:cNvCxnSpPr>
            <p:nvPr/>
          </p:nvCxnSpPr>
          <p:spPr>
            <a:xfrm>
              <a:off x="6653846" y="4211658"/>
              <a:ext cx="9386" cy="639175"/>
            </a:xfrm>
            <a:prstGeom prst="straightConnector1">
              <a:avLst/>
            </a:prstGeom>
            <a:ln w="25400" cmpd="sng">
              <a:tailEnd type="triangle"/>
            </a:ln>
          </p:spPr>
          <p:style>
            <a:lnRef idx="1">
              <a:schemeClr val="accent1"/>
            </a:lnRef>
            <a:fillRef idx="0">
              <a:schemeClr val="accent1"/>
            </a:fillRef>
            <a:effectRef idx="0">
              <a:schemeClr val="accent1"/>
            </a:effectRef>
            <a:fontRef idx="minor">
              <a:schemeClr val="tx1"/>
            </a:fontRef>
          </p:style>
        </p:cxnSp>
        <p:sp>
          <p:nvSpPr>
            <p:cNvPr id="55" name="Rounded Rectangle 54"/>
            <p:cNvSpPr>
              <a:spLocks noChangeAspect="1"/>
            </p:cNvSpPr>
            <p:nvPr/>
          </p:nvSpPr>
          <p:spPr>
            <a:xfrm>
              <a:off x="4945829" y="3055308"/>
              <a:ext cx="1110613" cy="478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32" dirty="0"/>
                <a:t>Signal generation, </a:t>
              </a:r>
            </a:p>
            <a:p>
              <a:pPr algn="ctr"/>
              <a:r>
                <a:rPr lang="en-US" sz="732" dirty="0"/>
                <a:t>file format conversion</a:t>
              </a:r>
            </a:p>
            <a:p>
              <a:pPr algn="ctr"/>
              <a:r>
                <a:rPr lang="en-US" sz="732" dirty="0"/>
                <a:t>(</a:t>
              </a:r>
              <a:r>
                <a:rPr lang="en-US" sz="732" dirty="0" err="1"/>
                <a:t>samtools</a:t>
              </a:r>
              <a:r>
                <a:rPr lang="en-US" sz="732" dirty="0"/>
                <a:t>, </a:t>
              </a:r>
              <a:r>
                <a:rPr lang="en-US" sz="732" dirty="0" err="1"/>
                <a:t>bedtools</a:t>
              </a:r>
              <a:r>
                <a:rPr lang="en-US" sz="732" dirty="0"/>
                <a:t>, </a:t>
              </a:r>
              <a:r>
                <a:rPr lang="en-US" sz="732" dirty="0" err="1"/>
                <a:t>bedGraphToBigWig</a:t>
              </a:r>
              <a:r>
                <a:rPr lang="en-US" sz="732" dirty="0"/>
                <a:t>)</a:t>
              </a:r>
            </a:p>
          </p:txBody>
        </p:sp>
        <p:cxnSp>
          <p:nvCxnSpPr>
            <p:cNvPr id="59" name="Straight Arrow Connector 58"/>
            <p:cNvCxnSpPr>
              <a:stCxn id="29" idx="3"/>
              <a:endCxn id="55" idx="1"/>
            </p:cNvCxnSpPr>
            <p:nvPr/>
          </p:nvCxnSpPr>
          <p:spPr>
            <a:xfrm>
              <a:off x="3275651" y="3278743"/>
              <a:ext cx="1670178" cy="15945"/>
            </a:xfrm>
            <a:prstGeom prst="straightConnector1">
              <a:avLst/>
            </a:prstGeom>
            <a:ln w="25400" cmpd="sng">
              <a:tailEnd type="triangle"/>
            </a:ln>
          </p:spPr>
          <p:style>
            <a:lnRef idx="1">
              <a:schemeClr val="accent1"/>
            </a:lnRef>
            <a:fillRef idx="0">
              <a:schemeClr val="accent1"/>
            </a:fillRef>
            <a:effectRef idx="0">
              <a:schemeClr val="accent1"/>
            </a:effectRef>
            <a:fontRef idx="minor">
              <a:schemeClr val="tx1"/>
            </a:fontRef>
          </p:style>
        </p:cxnSp>
        <p:sp>
          <p:nvSpPr>
            <p:cNvPr id="62" name="Rounded Rectangle 61"/>
            <p:cNvSpPr>
              <a:spLocks noChangeAspect="1"/>
            </p:cNvSpPr>
            <p:nvPr/>
          </p:nvSpPr>
          <p:spPr>
            <a:xfrm>
              <a:off x="4922082" y="2128747"/>
              <a:ext cx="1134361" cy="5316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32" dirty="0"/>
                <a:t>Signal generation, </a:t>
              </a:r>
            </a:p>
            <a:p>
              <a:pPr algn="ctr"/>
              <a:r>
                <a:rPr lang="en-US" sz="732" dirty="0"/>
                <a:t>file format conversion</a:t>
              </a:r>
            </a:p>
            <a:p>
              <a:pPr algn="ctr"/>
              <a:r>
                <a:rPr lang="en-US" sz="732" dirty="0"/>
                <a:t>(</a:t>
              </a:r>
              <a:r>
                <a:rPr lang="en-US" sz="732" dirty="0" err="1"/>
                <a:t>samtools</a:t>
              </a:r>
              <a:r>
                <a:rPr lang="en-US" sz="732" dirty="0"/>
                <a:t>, </a:t>
              </a:r>
              <a:r>
                <a:rPr lang="en-US" sz="732" dirty="0" err="1"/>
                <a:t>bedtools</a:t>
              </a:r>
              <a:r>
                <a:rPr lang="en-US" sz="732" dirty="0"/>
                <a:t>, </a:t>
              </a:r>
              <a:r>
                <a:rPr lang="en-US" sz="732" dirty="0" err="1"/>
                <a:t>bedGraphToBigWig</a:t>
              </a:r>
              <a:r>
                <a:rPr lang="en-US" sz="732" dirty="0"/>
                <a:t>)</a:t>
              </a:r>
            </a:p>
          </p:txBody>
        </p:sp>
        <p:cxnSp>
          <p:nvCxnSpPr>
            <p:cNvPr id="65" name="Straight Arrow Connector 64"/>
            <p:cNvCxnSpPr>
              <a:stCxn id="8" idx="3"/>
              <a:endCxn id="62" idx="1"/>
            </p:cNvCxnSpPr>
            <p:nvPr/>
          </p:nvCxnSpPr>
          <p:spPr>
            <a:xfrm>
              <a:off x="4440160" y="2389685"/>
              <a:ext cx="481921" cy="4880"/>
            </a:xfrm>
            <a:prstGeom prst="straightConnector1">
              <a:avLst/>
            </a:prstGeom>
            <a:ln w="25400" cmpd="sng">
              <a:tailEnd type="triangle"/>
            </a:ln>
          </p:spPr>
          <p:style>
            <a:lnRef idx="1">
              <a:schemeClr val="accent1"/>
            </a:lnRef>
            <a:fillRef idx="0">
              <a:schemeClr val="accent1"/>
            </a:fillRef>
            <a:effectRef idx="0">
              <a:schemeClr val="accent1"/>
            </a:effectRef>
            <a:fontRef idx="minor">
              <a:schemeClr val="tx1"/>
            </a:fontRef>
          </p:style>
        </p:cxnSp>
        <p:sp>
          <p:nvSpPr>
            <p:cNvPr id="70" name="Rounded Rectangle 69"/>
            <p:cNvSpPr/>
            <p:nvPr/>
          </p:nvSpPr>
          <p:spPr>
            <a:xfrm>
              <a:off x="6245108" y="3063545"/>
              <a:ext cx="858405" cy="45136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32" dirty="0"/>
                <a:t>Control bigwig file</a:t>
              </a:r>
            </a:p>
          </p:txBody>
        </p:sp>
        <p:sp>
          <p:nvSpPr>
            <p:cNvPr id="71" name="Rounded Rectangle 70"/>
            <p:cNvSpPr/>
            <p:nvPr/>
          </p:nvSpPr>
          <p:spPr>
            <a:xfrm>
              <a:off x="6245109" y="2168453"/>
              <a:ext cx="858405" cy="45136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32" dirty="0" err="1"/>
                <a:t>ChIP</a:t>
              </a:r>
              <a:r>
                <a:rPr lang="en-US" sz="732" dirty="0"/>
                <a:t> bigwig file</a:t>
              </a:r>
            </a:p>
          </p:txBody>
        </p:sp>
        <p:sp>
          <p:nvSpPr>
            <p:cNvPr id="72" name="Rounded Rectangle 71"/>
            <p:cNvSpPr/>
            <p:nvPr/>
          </p:nvSpPr>
          <p:spPr>
            <a:xfrm>
              <a:off x="7641115" y="3067688"/>
              <a:ext cx="858405" cy="4430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32" dirty="0"/>
                <a:t>Check peak calling results</a:t>
              </a:r>
            </a:p>
          </p:txBody>
        </p:sp>
        <p:cxnSp>
          <p:nvCxnSpPr>
            <p:cNvPr id="73" name="Straight Arrow Connector 72"/>
            <p:cNvCxnSpPr>
              <a:endCxn id="72" idx="1"/>
            </p:cNvCxnSpPr>
            <p:nvPr/>
          </p:nvCxnSpPr>
          <p:spPr>
            <a:xfrm>
              <a:off x="7103513" y="2409455"/>
              <a:ext cx="537602" cy="879776"/>
            </a:xfrm>
            <a:prstGeom prst="straightConnector1">
              <a:avLst/>
            </a:prstGeom>
            <a:ln w="25400" cmpd="sng">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stCxn id="70" idx="3"/>
              <a:endCxn id="72" idx="1"/>
            </p:cNvCxnSpPr>
            <p:nvPr/>
          </p:nvCxnSpPr>
          <p:spPr>
            <a:xfrm>
              <a:off x="7103513" y="3289230"/>
              <a:ext cx="537602" cy="1"/>
            </a:xfrm>
            <a:prstGeom prst="straightConnector1">
              <a:avLst/>
            </a:prstGeom>
            <a:ln w="25400" cmpd="sng">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49" idx="3"/>
              <a:endCxn id="72" idx="1"/>
            </p:cNvCxnSpPr>
            <p:nvPr/>
          </p:nvCxnSpPr>
          <p:spPr>
            <a:xfrm flipV="1">
              <a:off x="7083047" y="3289230"/>
              <a:ext cx="558067" cy="696742"/>
            </a:xfrm>
            <a:prstGeom prst="straightConnector1">
              <a:avLst/>
            </a:prstGeom>
            <a:ln w="25400" cmpd="sng">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flipV="1">
              <a:off x="6049136" y="3308338"/>
              <a:ext cx="184020" cy="1"/>
            </a:xfrm>
            <a:prstGeom prst="straightConnector1">
              <a:avLst/>
            </a:prstGeom>
            <a:ln w="25400" cmpd="sng">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flipV="1">
              <a:off x="6040623" y="2407923"/>
              <a:ext cx="184020" cy="1"/>
            </a:xfrm>
            <a:prstGeom prst="straightConnector1">
              <a:avLst/>
            </a:prstGeom>
            <a:ln w="25400" cmpd="sng">
              <a:tailEnd type="triangle"/>
            </a:ln>
          </p:spPr>
          <p:style>
            <a:lnRef idx="1">
              <a:schemeClr val="accent1"/>
            </a:lnRef>
            <a:fillRef idx="0">
              <a:schemeClr val="accent1"/>
            </a:fillRef>
            <a:effectRef idx="0">
              <a:schemeClr val="accent1"/>
            </a:effectRef>
            <a:fontRef idx="minor">
              <a:schemeClr val="tx1"/>
            </a:fontRef>
          </p:style>
        </p:cxnSp>
        <p:sp>
          <p:nvSpPr>
            <p:cNvPr id="98" name="Rounded Rectangle 97"/>
            <p:cNvSpPr>
              <a:spLocks noChangeAspect="1"/>
            </p:cNvSpPr>
            <p:nvPr/>
          </p:nvSpPr>
          <p:spPr>
            <a:xfrm>
              <a:off x="1675169" y="3065407"/>
              <a:ext cx="730083" cy="4266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32" dirty="0"/>
                <a:t>Quality metrics (</a:t>
              </a:r>
              <a:r>
                <a:rPr lang="en-US" sz="732" dirty="0" err="1"/>
                <a:t>FastQC</a:t>
              </a:r>
              <a:r>
                <a:rPr lang="en-US" sz="732" dirty="0"/>
                <a:t>)</a:t>
              </a:r>
            </a:p>
          </p:txBody>
        </p:sp>
        <p:cxnSp>
          <p:nvCxnSpPr>
            <p:cNvPr id="99" name="Straight Arrow Connector 98"/>
            <p:cNvCxnSpPr/>
            <p:nvPr/>
          </p:nvCxnSpPr>
          <p:spPr>
            <a:xfrm>
              <a:off x="1491149" y="3283986"/>
              <a:ext cx="184020" cy="0"/>
            </a:xfrm>
            <a:prstGeom prst="straightConnector1">
              <a:avLst/>
            </a:prstGeom>
            <a:ln w="25400" cmpd="sng">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96406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945" y="598003"/>
            <a:ext cx="7886700" cy="881973"/>
          </a:xfrm>
        </p:spPr>
        <p:txBody>
          <a:bodyPr>
            <a:normAutofit/>
          </a:bodyPr>
          <a:lstStyle/>
          <a:p>
            <a:pPr algn="ctr"/>
            <a:r>
              <a:rPr lang="en-US" sz="2800" dirty="0">
                <a:latin typeface="Arial" charset="0"/>
                <a:ea typeface="Arial" charset="0"/>
                <a:cs typeface="Arial" charset="0"/>
              </a:rPr>
              <a:t>Peak calling of H3K27ac </a:t>
            </a:r>
          </a:p>
        </p:txBody>
      </p:sp>
      <p:sp>
        <p:nvSpPr>
          <p:cNvPr id="3" name="Content Placeholder 2"/>
          <p:cNvSpPr>
            <a:spLocks noGrp="1"/>
          </p:cNvSpPr>
          <p:nvPr>
            <p:ph idx="1"/>
          </p:nvPr>
        </p:nvSpPr>
        <p:spPr>
          <a:xfrm>
            <a:off x="628650" y="2029463"/>
            <a:ext cx="8362193" cy="3227915"/>
          </a:xfrm>
        </p:spPr>
        <p:txBody>
          <a:bodyPr>
            <a:normAutofit/>
          </a:bodyPr>
          <a:lstStyle/>
          <a:p>
            <a:pPr>
              <a:lnSpc>
                <a:spcPct val="150000"/>
              </a:lnSpc>
            </a:pPr>
            <a:r>
              <a:rPr lang="en-US" sz="2400" dirty="0" smtClean="0">
                <a:latin typeface="Arial" charset="0"/>
                <a:ea typeface="Arial" charset="0"/>
                <a:cs typeface="Arial" charset="0"/>
              </a:rPr>
              <a:t>MACS2</a:t>
            </a:r>
            <a:r>
              <a:rPr lang="en-US" sz="2400" dirty="0">
                <a:latin typeface="Arial" charset="0"/>
                <a:ea typeface="Arial" charset="0"/>
                <a:cs typeface="Arial" charset="0"/>
              </a:rPr>
              <a:t>-- Model-based Analysis of </a:t>
            </a:r>
            <a:r>
              <a:rPr lang="en-US" sz="2400" dirty="0" err="1">
                <a:latin typeface="Arial" charset="0"/>
                <a:ea typeface="Arial" charset="0"/>
                <a:cs typeface="Arial" charset="0"/>
              </a:rPr>
              <a:t>ChIP-Seq</a:t>
            </a:r>
            <a:endParaRPr lang="en-US" sz="2400" dirty="0" smtClean="0">
              <a:latin typeface="Arial" charset="0"/>
              <a:ea typeface="Arial" charset="0"/>
              <a:cs typeface="Arial" charset="0"/>
            </a:endParaRPr>
          </a:p>
          <a:p>
            <a:pPr lvl="1">
              <a:lnSpc>
                <a:spcPct val="150000"/>
              </a:lnSpc>
            </a:pPr>
            <a:r>
              <a:rPr lang="en-US" dirty="0" smtClean="0">
                <a:latin typeface="Arial" charset="0"/>
                <a:ea typeface="Arial" charset="0"/>
                <a:cs typeface="Arial" charset="0"/>
              </a:rPr>
              <a:t>Broad peak </a:t>
            </a:r>
          </a:p>
          <a:p>
            <a:pPr>
              <a:lnSpc>
                <a:spcPct val="150000"/>
              </a:lnSpc>
            </a:pPr>
            <a:r>
              <a:rPr lang="en-US" sz="2400" dirty="0" smtClean="0">
                <a:latin typeface="Arial" charset="0"/>
                <a:ea typeface="Arial" charset="0"/>
                <a:cs typeface="Arial" charset="0"/>
              </a:rPr>
              <a:t>MUSIC--</a:t>
            </a:r>
            <a:r>
              <a:rPr lang="en-US" sz="2400" dirty="0" err="1" smtClean="0">
                <a:latin typeface="Arial" charset="0"/>
                <a:ea typeface="Arial" charset="0"/>
                <a:cs typeface="Arial" charset="0"/>
              </a:rPr>
              <a:t>MUltiScale</a:t>
            </a:r>
            <a:r>
              <a:rPr lang="en-US" sz="2400" dirty="0" smtClean="0">
                <a:latin typeface="Arial" charset="0"/>
                <a:ea typeface="Arial" charset="0"/>
                <a:cs typeface="Arial" charset="0"/>
              </a:rPr>
              <a:t> </a:t>
            </a:r>
            <a:r>
              <a:rPr lang="en-US" sz="2400" dirty="0" err="1">
                <a:latin typeface="Arial" charset="0"/>
                <a:ea typeface="Arial" charset="0"/>
                <a:cs typeface="Arial" charset="0"/>
              </a:rPr>
              <a:t>enrIchment</a:t>
            </a:r>
            <a:r>
              <a:rPr lang="en-US" sz="2400" dirty="0">
                <a:latin typeface="Arial" charset="0"/>
                <a:ea typeface="Arial" charset="0"/>
                <a:cs typeface="Arial" charset="0"/>
              </a:rPr>
              <a:t> </a:t>
            </a:r>
            <a:r>
              <a:rPr lang="en-US" sz="2400" dirty="0" smtClean="0">
                <a:latin typeface="Arial" charset="0"/>
                <a:ea typeface="Arial" charset="0"/>
                <a:cs typeface="Arial" charset="0"/>
              </a:rPr>
              <a:t>Calling (</a:t>
            </a:r>
            <a:r>
              <a:rPr lang="en-US" sz="2400" dirty="0" smtClean="0">
                <a:latin typeface="Arial" charset="0"/>
                <a:ea typeface="Arial" charset="0"/>
                <a:cs typeface="Arial" charset="0"/>
                <a:hlinkClick r:id="rId2"/>
              </a:rPr>
              <a:t>https</a:t>
            </a:r>
            <a:r>
              <a:rPr lang="en-US" sz="2400" dirty="0">
                <a:latin typeface="Arial" charset="0"/>
                <a:ea typeface="Arial" charset="0"/>
                <a:cs typeface="Arial" charset="0"/>
                <a:hlinkClick r:id="rId2"/>
              </a:rPr>
              <a:t>://</a:t>
            </a:r>
            <a:r>
              <a:rPr lang="en-US" sz="2400" dirty="0" smtClean="0">
                <a:latin typeface="Arial" charset="0"/>
                <a:ea typeface="Arial" charset="0"/>
                <a:cs typeface="Arial" charset="0"/>
                <a:hlinkClick r:id="rId2"/>
              </a:rPr>
              <a:t>github.com/gersteinlab/MUSIC</a:t>
            </a:r>
            <a:r>
              <a:rPr lang="en-US" sz="2400" dirty="0" smtClean="0">
                <a:latin typeface="Arial" charset="0"/>
                <a:ea typeface="Arial" charset="0"/>
                <a:cs typeface="Arial" charset="0"/>
              </a:rPr>
              <a:t>  )</a:t>
            </a:r>
          </a:p>
          <a:p>
            <a:pPr lvl="1">
              <a:lnSpc>
                <a:spcPct val="150000"/>
              </a:lnSpc>
            </a:pPr>
            <a:r>
              <a:rPr lang="en-US" dirty="0" smtClean="0">
                <a:latin typeface="Arial" charset="0"/>
                <a:ea typeface="Arial" charset="0"/>
                <a:cs typeface="Arial" charset="0"/>
              </a:rPr>
              <a:t>Broad peak</a:t>
            </a:r>
            <a:endParaRPr lang="en-US" dirty="0">
              <a:latin typeface="Arial" charset="0"/>
              <a:ea typeface="Arial" charset="0"/>
              <a:cs typeface="Arial" charset="0"/>
            </a:endParaRPr>
          </a:p>
        </p:txBody>
      </p:sp>
      <p:sp>
        <p:nvSpPr>
          <p:cNvPr id="4" name="Slide Number Placeholder 3"/>
          <p:cNvSpPr>
            <a:spLocks noGrp="1"/>
          </p:cNvSpPr>
          <p:nvPr>
            <p:ph type="sldNum" sz="quarter" idx="12"/>
          </p:nvPr>
        </p:nvSpPr>
        <p:spPr/>
        <p:txBody>
          <a:bodyPr/>
          <a:lstStyle/>
          <a:p>
            <a:fld id="{1DD253C3-218E-3E4F-95E6-35CED330952F}" type="slidenum">
              <a:rPr lang="en-US" smtClean="0"/>
              <a:t>18</a:t>
            </a:fld>
            <a:endParaRPr lang="en-US"/>
          </a:p>
        </p:txBody>
      </p:sp>
    </p:spTree>
    <p:extLst>
      <p:ext uri="{BB962C8B-B14F-4D97-AF65-F5344CB8AC3E}">
        <p14:creationId xmlns:p14="http://schemas.microsoft.com/office/powerpoint/2010/main" val="6599598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3684" y="1071289"/>
            <a:ext cx="6996633" cy="881973"/>
          </a:xfrm>
        </p:spPr>
        <p:txBody>
          <a:bodyPr>
            <a:normAutofit/>
          </a:bodyPr>
          <a:lstStyle/>
          <a:p>
            <a:pPr algn="ctr"/>
            <a:r>
              <a:rPr lang="en-US" sz="2395">
                <a:latin typeface="Arial" charset="0"/>
                <a:ea typeface="Arial" charset="0"/>
                <a:cs typeface="Arial" charset="0"/>
              </a:rPr>
              <a:t>Overlap of H3K27ac peaks</a:t>
            </a:r>
            <a:endParaRPr lang="en-US" sz="2395" dirty="0"/>
          </a:p>
        </p:txBody>
      </p:sp>
      <p:sp>
        <p:nvSpPr>
          <p:cNvPr id="7" name="Slide Number Placeholder 6"/>
          <p:cNvSpPr>
            <a:spLocks noGrp="1"/>
          </p:cNvSpPr>
          <p:nvPr>
            <p:ph type="sldNum" sz="quarter" idx="12"/>
          </p:nvPr>
        </p:nvSpPr>
        <p:spPr/>
        <p:txBody>
          <a:bodyPr/>
          <a:lstStyle/>
          <a:p>
            <a:fld id="{21EC6F76-AF62-0F44-B2AE-89022A7B7C03}" type="slidenum">
              <a:rPr lang="en-US" smtClean="0"/>
              <a:t>19</a:t>
            </a:fld>
            <a:endParaRPr lang="en-US"/>
          </a:p>
        </p:txBody>
      </p:sp>
      <p:grpSp>
        <p:nvGrpSpPr>
          <p:cNvPr id="9" name="Group 8"/>
          <p:cNvGrpSpPr/>
          <p:nvPr/>
        </p:nvGrpSpPr>
        <p:grpSpPr>
          <a:xfrm>
            <a:off x="452654" y="2075956"/>
            <a:ext cx="5113106" cy="3716049"/>
            <a:chOff x="172318" y="1395441"/>
            <a:chExt cx="7684750" cy="5585041"/>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r="35869"/>
            <a:stretch/>
          </p:blipFill>
          <p:spPr>
            <a:xfrm>
              <a:off x="1406525" y="1395441"/>
              <a:ext cx="6450543" cy="4927044"/>
            </a:xfrm>
            <a:prstGeom prst="rect">
              <a:avLst/>
            </a:prstGeom>
          </p:spPr>
        </p:pic>
        <p:sp>
          <p:nvSpPr>
            <p:cNvPr id="10" name="Rectangle 9"/>
            <p:cNvSpPr/>
            <p:nvPr/>
          </p:nvSpPr>
          <p:spPr>
            <a:xfrm>
              <a:off x="2899757" y="2438291"/>
              <a:ext cx="1040525" cy="441970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8"/>
            </a:p>
          </p:txBody>
        </p:sp>
        <p:sp>
          <p:nvSpPr>
            <p:cNvPr id="12" name="TextBox 11"/>
            <p:cNvSpPr txBox="1"/>
            <p:nvPr/>
          </p:nvSpPr>
          <p:spPr>
            <a:xfrm>
              <a:off x="2899757" y="6472615"/>
              <a:ext cx="1040178" cy="507867"/>
            </a:xfrm>
            <a:prstGeom prst="rect">
              <a:avLst/>
            </a:prstGeom>
            <a:noFill/>
          </p:spPr>
          <p:txBody>
            <a:bodyPr wrap="square" rtlCol="0">
              <a:spAutoFit/>
            </a:bodyPr>
            <a:lstStyle/>
            <a:p>
              <a:r>
                <a:rPr lang="en-US" sz="798" dirty="0"/>
                <a:t>Peak overlap</a:t>
              </a:r>
            </a:p>
          </p:txBody>
        </p:sp>
        <p:sp>
          <p:nvSpPr>
            <p:cNvPr id="13" name="Rectangle 12"/>
            <p:cNvSpPr/>
            <p:nvPr/>
          </p:nvSpPr>
          <p:spPr>
            <a:xfrm>
              <a:off x="172318" y="2438291"/>
              <a:ext cx="2475183" cy="1160024"/>
            </a:xfrm>
            <a:prstGeom prst="rect">
              <a:avLst/>
            </a:prstGeom>
            <a:solidFill>
              <a:srgbClr val="FF0000">
                <a:alpha val="1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98" dirty="0" err="1">
                  <a:solidFill>
                    <a:sysClr val="windowText" lastClr="000000"/>
                  </a:solidFill>
                </a:rPr>
                <a:t>EpiMap</a:t>
              </a:r>
              <a:r>
                <a:rPr lang="en-US" sz="1198" dirty="0">
                  <a:solidFill>
                    <a:sysClr val="windowText" lastClr="000000"/>
                  </a:solidFill>
                </a:rPr>
                <a:t> </a:t>
              </a:r>
            </a:p>
            <a:p>
              <a:r>
                <a:rPr lang="en-US" sz="1198" dirty="0" err="1">
                  <a:solidFill>
                    <a:sysClr val="windowText" lastClr="000000"/>
                  </a:solidFill>
                </a:rPr>
                <a:t>NeuN</a:t>
              </a:r>
              <a:r>
                <a:rPr lang="en-US" sz="1198" dirty="0">
                  <a:solidFill>
                    <a:sysClr val="windowText" lastClr="000000"/>
                  </a:solidFill>
                </a:rPr>
                <a:t>+</a:t>
              </a:r>
            </a:p>
          </p:txBody>
        </p:sp>
        <p:sp>
          <p:nvSpPr>
            <p:cNvPr id="14" name="Rectangle 13"/>
            <p:cNvSpPr/>
            <p:nvPr/>
          </p:nvSpPr>
          <p:spPr>
            <a:xfrm>
              <a:off x="172319" y="3613802"/>
              <a:ext cx="2475183" cy="1214222"/>
            </a:xfrm>
            <a:prstGeom prst="rect">
              <a:avLst/>
            </a:prstGeom>
            <a:solidFill>
              <a:srgbClr val="92D050">
                <a:alpha val="1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98" dirty="0" err="1">
                  <a:solidFill>
                    <a:schemeClr val="tx1"/>
                  </a:solidFill>
                </a:rPr>
                <a:t>EpiMap</a:t>
              </a:r>
              <a:r>
                <a:rPr lang="en-US" sz="1198" dirty="0">
                  <a:solidFill>
                    <a:schemeClr val="tx1"/>
                  </a:solidFill>
                </a:rPr>
                <a:t> </a:t>
              </a:r>
            </a:p>
            <a:p>
              <a:r>
                <a:rPr lang="en-US" sz="1198" dirty="0" err="1">
                  <a:solidFill>
                    <a:schemeClr val="tx1"/>
                  </a:solidFill>
                </a:rPr>
                <a:t>NeuN</a:t>
              </a:r>
              <a:r>
                <a:rPr lang="en-US" sz="1198" dirty="0">
                  <a:solidFill>
                    <a:schemeClr val="tx1"/>
                  </a:solidFill>
                </a:rPr>
                <a:t>-</a:t>
              </a:r>
            </a:p>
          </p:txBody>
        </p:sp>
        <p:sp>
          <p:nvSpPr>
            <p:cNvPr id="15" name="Rectangle 14"/>
            <p:cNvSpPr/>
            <p:nvPr/>
          </p:nvSpPr>
          <p:spPr>
            <a:xfrm>
              <a:off x="172318" y="4832362"/>
              <a:ext cx="2475182" cy="1214222"/>
            </a:xfrm>
            <a:prstGeom prst="rect">
              <a:avLst/>
            </a:prstGeom>
            <a:solidFill>
              <a:srgbClr val="7030A0">
                <a:alpha val="1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98" dirty="0">
                  <a:solidFill>
                    <a:schemeClr val="tx1"/>
                  </a:solidFill>
                </a:rPr>
                <a:t>Brainspan </a:t>
              </a:r>
            </a:p>
            <a:p>
              <a:r>
                <a:rPr lang="en-US" sz="1198" dirty="0">
                  <a:solidFill>
                    <a:schemeClr val="tx1"/>
                  </a:solidFill>
                </a:rPr>
                <a:t>HSB126</a:t>
              </a:r>
            </a:p>
          </p:txBody>
        </p:sp>
      </p:grpSp>
      <p:grpSp>
        <p:nvGrpSpPr>
          <p:cNvPr id="16" name="Group 15"/>
          <p:cNvGrpSpPr/>
          <p:nvPr/>
        </p:nvGrpSpPr>
        <p:grpSpPr>
          <a:xfrm>
            <a:off x="6386948" y="2598739"/>
            <a:ext cx="2311638" cy="2283110"/>
            <a:chOff x="3586920" y="1588180"/>
            <a:chExt cx="5933716" cy="5086804"/>
          </a:xfrm>
        </p:grpSpPr>
        <p:sp>
          <p:nvSpPr>
            <p:cNvPr id="17" name="TextBox 16"/>
            <p:cNvSpPr txBox="1"/>
            <p:nvPr/>
          </p:nvSpPr>
          <p:spPr>
            <a:xfrm>
              <a:off x="4222353" y="5374095"/>
              <a:ext cx="5298283" cy="1300889"/>
            </a:xfrm>
            <a:prstGeom prst="rect">
              <a:avLst/>
            </a:prstGeom>
            <a:noFill/>
          </p:spPr>
          <p:txBody>
            <a:bodyPr wrap="square" rtlCol="0">
              <a:spAutoFit/>
            </a:bodyPr>
            <a:lstStyle/>
            <a:p>
              <a:r>
                <a:rPr lang="en-US" sz="1597" dirty="0">
                  <a:latin typeface="Arial" charset="0"/>
                  <a:ea typeface="Arial" charset="0"/>
                  <a:cs typeface="Arial" charset="0"/>
                </a:rPr>
                <a:t>&gt;10% overlap for both peaks</a:t>
              </a:r>
            </a:p>
          </p:txBody>
        </p:sp>
        <p:cxnSp>
          <p:nvCxnSpPr>
            <p:cNvPr id="18" name="Straight Arrow Connector 17"/>
            <p:cNvCxnSpPr/>
            <p:nvPr/>
          </p:nvCxnSpPr>
          <p:spPr>
            <a:xfrm flipV="1">
              <a:off x="6215528" y="5053981"/>
              <a:ext cx="1054072" cy="15653"/>
            </a:xfrm>
            <a:prstGeom prst="straightConnector1">
              <a:avLst/>
            </a:prstGeom>
            <a:ln w="317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Freeform 18"/>
            <p:cNvSpPr/>
            <p:nvPr/>
          </p:nvSpPr>
          <p:spPr>
            <a:xfrm>
              <a:off x="6112455" y="2754266"/>
              <a:ext cx="2597425" cy="2231148"/>
            </a:xfrm>
            <a:custGeom>
              <a:avLst/>
              <a:gdLst>
                <a:gd name="connsiteX0" fmla="*/ 0 w 2304288"/>
                <a:gd name="connsiteY0" fmla="*/ 2231148 h 2231148"/>
                <a:gd name="connsiteX1" fmla="*/ 1097280 w 2304288"/>
                <a:gd name="connsiteY1" fmla="*/ 12 h 2231148"/>
                <a:gd name="connsiteX2" fmla="*/ 2304288 w 2304288"/>
                <a:gd name="connsiteY2" fmla="*/ 2194572 h 2231148"/>
              </a:gdLst>
              <a:ahLst/>
              <a:cxnLst>
                <a:cxn ang="0">
                  <a:pos x="connsiteX0" y="connsiteY0"/>
                </a:cxn>
                <a:cxn ang="0">
                  <a:pos x="connsiteX1" y="connsiteY1"/>
                </a:cxn>
                <a:cxn ang="0">
                  <a:pos x="connsiteX2" y="connsiteY2"/>
                </a:cxn>
              </a:cxnLst>
              <a:rect l="l" t="t" r="r" b="b"/>
              <a:pathLst>
                <a:path w="2304288" h="2231148">
                  <a:moveTo>
                    <a:pt x="0" y="2231148"/>
                  </a:moveTo>
                  <a:cubicBezTo>
                    <a:pt x="356616" y="1118628"/>
                    <a:pt x="713232" y="6108"/>
                    <a:pt x="1097280" y="12"/>
                  </a:cubicBezTo>
                  <a:cubicBezTo>
                    <a:pt x="1481328" y="-6084"/>
                    <a:pt x="2304288" y="2194572"/>
                    <a:pt x="2304288" y="2194572"/>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8"/>
            </a:p>
          </p:txBody>
        </p:sp>
        <p:sp>
          <p:nvSpPr>
            <p:cNvPr id="20" name="Freeform 19"/>
            <p:cNvSpPr/>
            <p:nvPr/>
          </p:nvSpPr>
          <p:spPr>
            <a:xfrm>
              <a:off x="3586920" y="1588180"/>
              <a:ext cx="3696864" cy="3397235"/>
            </a:xfrm>
            <a:custGeom>
              <a:avLst/>
              <a:gdLst>
                <a:gd name="connsiteX0" fmla="*/ 0 w 2304288"/>
                <a:gd name="connsiteY0" fmla="*/ 2231148 h 2231148"/>
                <a:gd name="connsiteX1" fmla="*/ 1097280 w 2304288"/>
                <a:gd name="connsiteY1" fmla="*/ 12 h 2231148"/>
                <a:gd name="connsiteX2" fmla="*/ 2304288 w 2304288"/>
                <a:gd name="connsiteY2" fmla="*/ 2194572 h 2231148"/>
              </a:gdLst>
              <a:ahLst/>
              <a:cxnLst>
                <a:cxn ang="0">
                  <a:pos x="connsiteX0" y="connsiteY0"/>
                </a:cxn>
                <a:cxn ang="0">
                  <a:pos x="connsiteX1" y="connsiteY1"/>
                </a:cxn>
                <a:cxn ang="0">
                  <a:pos x="connsiteX2" y="connsiteY2"/>
                </a:cxn>
              </a:cxnLst>
              <a:rect l="l" t="t" r="r" b="b"/>
              <a:pathLst>
                <a:path w="2304288" h="2231148">
                  <a:moveTo>
                    <a:pt x="0" y="2231148"/>
                  </a:moveTo>
                  <a:cubicBezTo>
                    <a:pt x="356616" y="1118628"/>
                    <a:pt x="713232" y="6108"/>
                    <a:pt x="1097280" y="12"/>
                  </a:cubicBezTo>
                  <a:cubicBezTo>
                    <a:pt x="1481328" y="-6084"/>
                    <a:pt x="2304288" y="2194572"/>
                    <a:pt x="2304288" y="2194572"/>
                  </a:cubicBezTo>
                </a:path>
              </a:pathLst>
            </a:custGeom>
            <a:noFill/>
            <a:ln w="317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8"/>
            </a:p>
          </p:txBody>
        </p:sp>
      </p:grpSp>
    </p:spTree>
    <p:extLst>
      <p:ext uri="{BB962C8B-B14F-4D97-AF65-F5344CB8AC3E}">
        <p14:creationId xmlns:p14="http://schemas.microsoft.com/office/powerpoint/2010/main" val="1913386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Outline</a:t>
            </a:r>
            <a:endParaRPr lang="en-US" dirty="0">
              <a:latin typeface="Arial"/>
              <a:cs typeface="Arial"/>
            </a:endParaRPr>
          </a:p>
        </p:txBody>
      </p:sp>
      <p:sp>
        <p:nvSpPr>
          <p:cNvPr id="3" name="Content Placeholder 2"/>
          <p:cNvSpPr>
            <a:spLocks noGrp="1"/>
          </p:cNvSpPr>
          <p:nvPr>
            <p:ph idx="1"/>
          </p:nvPr>
        </p:nvSpPr>
        <p:spPr/>
        <p:txBody>
          <a:bodyPr>
            <a:normAutofit/>
          </a:bodyPr>
          <a:lstStyle/>
          <a:p>
            <a:r>
              <a:rPr lang="en-US" dirty="0" smtClean="0">
                <a:latin typeface="Arial" charset="0"/>
                <a:ea typeface="Arial" charset="0"/>
                <a:cs typeface="Arial" charset="0"/>
              </a:rPr>
              <a:t>Association </a:t>
            </a:r>
            <a:r>
              <a:rPr lang="en-US" dirty="0">
                <a:latin typeface="Arial" charset="0"/>
                <a:ea typeface="Arial" charset="0"/>
                <a:cs typeface="Arial" charset="0"/>
              </a:rPr>
              <a:t>of GWAS and </a:t>
            </a:r>
            <a:r>
              <a:rPr lang="en-US" dirty="0" err="1">
                <a:latin typeface="Arial" charset="0"/>
                <a:ea typeface="Arial" charset="0"/>
                <a:cs typeface="Arial" charset="0"/>
              </a:rPr>
              <a:t>Brainspan</a:t>
            </a:r>
            <a:r>
              <a:rPr lang="en-US" dirty="0">
                <a:latin typeface="Arial" charset="0"/>
                <a:ea typeface="Arial" charset="0"/>
                <a:cs typeface="Arial" charset="0"/>
              </a:rPr>
              <a:t> </a:t>
            </a:r>
            <a:r>
              <a:rPr lang="en-US" dirty="0" err="1">
                <a:latin typeface="Arial" charset="0"/>
                <a:ea typeface="Arial" charset="0"/>
                <a:cs typeface="Arial" charset="0"/>
              </a:rPr>
              <a:t>ChIP-Seq</a:t>
            </a:r>
            <a:r>
              <a:rPr lang="en-US" dirty="0">
                <a:latin typeface="Arial" charset="0"/>
                <a:ea typeface="Arial" charset="0"/>
                <a:cs typeface="Arial" charset="0"/>
              </a:rPr>
              <a:t> </a:t>
            </a:r>
            <a:r>
              <a:rPr lang="en-US" dirty="0" smtClean="0">
                <a:latin typeface="Arial" charset="0"/>
                <a:ea typeface="Arial" charset="0"/>
                <a:cs typeface="Arial" charset="0"/>
              </a:rPr>
              <a:t>dat</a:t>
            </a:r>
            <a:r>
              <a:rPr lang="en-US" altLang="zh-CN" dirty="0" smtClean="0">
                <a:latin typeface="Arial" charset="0"/>
                <a:ea typeface="Arial" charset="0"/>
                <a:cs typeface="Arial" charset="0"/>
              </a:rPr>
              <a:t>a</a:t>
            </a:r>
            <a:endParaRPr lang="en-US" dirty="0" smtClean="0">
              <a:solidFill>
                <a:schemeClr val="bg1">
                  <a:lumMod val="85000"/>
                </a:schemeClr>
              </a:solidFill>
              <a:latin typeface="Arial" charset="0"/>
              <a:ea typeface="Arial" charset="0"/>
              <a:cs typeface="Arial" charset="0"/>
            </a:endParaRPr>
          </a:p>
          <a:p>
            <a:r>
              <a:rPr lang="en-US" dirty="0">
                <a:latin typeface="Arial" charset="0"/>
                <a:ea typeface="Arial" charset="0"/>
                <a:cs typeface="Arial" charset="0"/>
              </a:rPr>
              <a:t>Comparison of </a:t>
            </a:r>
            <a:r>
              <a:rPr lang="en-US" dirty="0" err="1">
                <a:latin typeface="Arial" charset="0"/>
                <a:ea typeface="Arial" charset="0"/>
                <a:cs typeface="Arial" charset="0"/>
              </a:rPr>
              <a:t>ChIP-Seq</a:t>
            </a:r>
            <a:r>
              <a:rPr lang="en-US" dirty="0">
                <a:latin typeface="Arial" charset="0"/>
                <a:ea typeface="Arial" charset="0"/>
                <a:cs typeface="Arial" charset="0"/>
              </a:rPr>
              <a:t> data across </a:t>
            </a:r>
            <a:r>
              <a:rPr lang="en-US" dirty="0" smtClean="0">
                <a:latin typeface="Arial" charset="0"/>
                <a:ea typeface="Arial" charset="0"/>
                <a:cs typeface="Arial" charset="0"/>
              </a:rPr>
              <a:t>projects</a:t>
            </a:r>
          </a:p>
          <a:p>
            <a:r>
              <a:rPr lang="en-US" dirty="0" smtClean="0">
                <a:latin typeface="Arial" charset="0"/>
                <a:ea typeface="Arial" charset="0"/>
                <a:cs typeface="Arial" charset="0"/>
              </a:rPr>
              <a:t>Analysis of </a:t>
            </a:r>
            <a:r>
              <a:rPr lang="en-US" dirty="0" err="1" smtClean="0">
                <a:latin typeface="Arial" charset="0"/>
                <a:ea typeface="Arial" charset="0"/>
                <a:cs typeface="Arial" charset="0"/>
              </a:rPr>
              <a:t>PsychENCODE</a:t>
            </a:r>
            <a:r>
              <a:rPr lang="en-US" dirty="0" smtClean="0">
                <a:latin typeface="Arial" charset="0"/>
                <a:ea typeface="Arial" charset="0"/>
                <a:cs typeface="Arial" charset="0"/>
              </a:rPr>
              <a:t> </a:t>
            </a:r>
            <a:r>
              <a:rPr lang="en-US" dirty="0" err="1" smtClean="0">
                <a:latin typeface="Arial" charset="0"/>
                <a:ea typeface="Arial" charset="0"/>
                <a:cs typeface="Arial" charset="0"/>
              </a:rPr>
              <a:t>ChIP-Seq</a:t>
            </a:r>
            <a:r>
              <a:rPr lang="en-US" dirty="0" smtClean="0">
                <a:latin typeface="Arial" charset="0"/>
                <a:ea typeface="Arial" charset="0"/>
                <a:cs typeface="Arial" charset="0"/>
              </a:rPr>
              <a:t> data</a:t>
            </a:r>
          </a:p>
          <a:p>
            <a:r>
              <a:rPr lang="en-US" dirty="0" smtClean="0">
                <a:latin typeface="Arial" charset="0"/>
                <a:ea typeface="Arial" charset="0"/>
                <a:cs typeface="Arial" charset="0"/>
              </a:rPr>
              <a:t>Future work</a:t>
            </a:r>
            <a:endParaRPr lang="en-US" dirty="0">
              <a:latin typeface="Arial" charset="0"/>
              <a:ea typeface="Arial" charset="0"/>
              <a:cs typeface="Arial" charset="0"/>
            </a:endParaRPr>
          </a:p>
        </p:txBody>
      </p:sp>
      <p:sp>
        <p:nvSpPr>
          <p:cNvPr id="4" name="Slide Number Placeholder 3"/>
          <p:cNvSpPr>
            <a:spLocks noGrp="1"/>
          </p:cNvSpPr>
          <p:nvPr>
            <p:ph type="sldNum" sz="quarter" idx="12"/>
          </p:nvPr>
        </p:nvSpPr>
        <p:spPr/>
        <p:txBody>
          <a:bodyPr/>
          <a:lstStyle/>
          <a:p>
            <a:fld id="{BF78F6EF-106A-E84B-9128-9C268D041DE3}" type="slidenum">
              <a:rPr lang="en-US" smtClean="0"/>
              <a:t>2</a:t>
            </a:fld>
            <a:endParaRPr lang="en-US"/>
          </a:p>
        </p:txBody>
      </p:sp>
    </p:spTree>
    <p:extLst>
      <p:ext uri="{BB962C8B-B14F-4D97-AF65-F5344CB8AC3E}">
        <p14:creationId xmlns:p14="http://schemas.microsoft.com/office/powerpoint/2010/main" val="8536336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1147490"/>
            <a:ext cx="7886700" cy="881973"/>
          </a:xfrm>
        </p:spPr>
        <p:txBody>
          <a:bodyPr>
            <a:normAutofit/>
          </a:bodyPr>
          <a:lstStyle/>
          <a:p>
            <a:pPr algn="ctr"/>
            <a:r>
              <a:rPr lang="en-US" sz="2129" dirty="0">
                <a:latin typeface="Arial" charset="0"/>
                <a:ea typeface="Arial" charset="0"/>
                <a:cs typeface="Arial" charset="0"/>
              </a:rPr>
              <a:t>Number of overlapped H3K27ac peaks</a:t>
            </a:r>
          </a:p>
        </p:txBody>
      </p:sp>
      <p:sp>
        <p:nvSpPr>
          <p:cNvPr id="4" name="Slide Number Placeholder 3"/>
          <p:cNvSpPr>
            <a:spLocks noGrp="1"/>
          </p:cNvSpPr>
          <p:nvPr>
            <p:ph type="sldNum" sz="quarter" idx="12"/>
          </p:nvPr>
        </p:nvSpPr>
        <p:spPr/>
        <p:txBody>
          <a:bodyPr/>
          <a:lstStyle/>
          <a:p>
            <a:fld id="{1DD253C3-218E-3E4F-95E6-35CED330952F}" type="slidenum">
              <a:rPr lang="en-US" smtClean="0"/>
              <a:t>20</a:t>
            </a:fld>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268" y="1695132"/>
            <a:ext cx="4259490" cy="377877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471" y="1632200"/>
            <a:ext cx="4258820" cy="3945340"/>
          </a:xfrm>
          <a:prstGeom prst="rect">
            <a:avLst/>
          </a:prstGeom>
        </p:spPr>
      </p:pic>
      <p:sp>
        <p:nvSpPr>
          <p:cNvPr id="5" name="Rectangle 4"/>
          <p:cNvSpPr/>
          <p:nvPr/>
        </p:nvSpPr>
        <p:spPr>
          <a:xfrm>
            <a:off x="4315154" y="1699799"/>
            <a:ext cx="923871" cy="957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8"/>
          </a:p>
        </p:txBody>
      </p:sp>
    </p:spTree>
    <p:extLst>
      <p:ext uri="{BB962C8B-B14F-4D97-AF65-F5344CB8AC3E}">
        <p14:creationId xmlns:p14="http://schemas.microsoft.com/office/powerpoint/2010/main" val="10457046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1147490"/>
            <a:ext cx="7886700" cy="683119"/>
          </a:xfrm>
        </p:spPr>
        <p:txBody>
          <a:bodyPr>
            <a:normAutofit/>
          </a:bodyPr>
          <a:lstStyle/>
          <a:p>
            <a:pPr algn="ctr"/>
            <a:r>
              <a:rPr lang="en-US" sz="1863" dirty="0">
                <a:latin typeface="Arial" charset="0"/>
                <a:ea typeface="Arial" charset="0"/>
                <a:cs typeface="Arial" charset="0"/>
              </a:rPr>
              <a:t>Overlapped H3K27ac peak number fraction</a:t>
            </a:r>
          </a:p>
        </p:txBody>
      </p:sp>
      <p:sp>
        <p:nvSpPr>
          <p:cNvPr id="4" name="Slide Number Placeholder 3"/>
          <p:cNvSpPr>
            <a:spLocks noGrp="1"/>
          </p:cNvSpPr>
          <p:nvPr>
            <p:ph type="sldNum" sz="quarter" idx="12"/>
          </p:nvPr>
        </p:nvSpPr>
        <p:spPr/>
        <p:txBody>
          <a:bodyPr/>
          <a:lstStyle/>
          <a:p>
            <a:fld id="{1DD253C3-218E-3E4F-95E6-35CED330952F}" type="slidenum">
              <a:rPr lang="en-US" smtClean="0"/>
              <a:t>21</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528" y="2029463"/>
            <a:ext cx="4258820" cy="3778183"/>
          </a:xfrm>
          <a:prstGeom prst="rect">
            <a:avLst/>
          </a:prstGeom>
        </p:spPr>
      </p:pic>
      <mc:AlternateContent xmlns:mc="http://schemas.openxmlformats.org/markup-compatibility/2006" xmlns:a14="http://schemas.microsoft.com/office/drawing/2010/main">
        <mc:Choice Requires="a14">
          <p:sp>
            <p:nvSpPr>
              <p:cNvPr id="8" name="TextBox 7"/>
              <p:cNvSpPr txBox="1"/>
              <p:nvPr/>
            </p:nvSpPr>
            <p:spPr>
              <a:xfrm>
                <a:off x="2816893" y="1678134"/>
                <a:ext cx="3510215" cy="38318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198" i="1">
                              <a:latin typeface="Cambria Math" charset="0"/>
                            </a:rPr>
                          </m:ctrlPr>
                        </m:fPr>
                        <m:num>
                          <m:r>
                            <a:rPr lang="en-US" sz="1198" i="1">
                              <a:latin typeface="Cambria Math" charset="0"/>
                            </a:rPr>
                            <m:t>𝑁𝑢𝑚𝑏𝑒𝑟</m:t>
                          </m:r>
                          <m:r>
                            <a:rPr lang="en-US" sz="1198" i="1">
                              <a:latin typeface="Cambria Math" charset="0"/>
                            </a:rPr>
                            <m:t> </m:t>
                          </m:r>
                          <m:r>
                            <a:rPr lang="en-US" sz="1198" i="1">
                              <a:latin typeface="Cambria Math" charset="0"/>
                            </a:rPr>
                            <m:t>𝑜𝑓</m:t>
                          </m:r>
                          <m:r>
                            <a:rPr lang="en-US" sz="1198" i="1">
                              <a:latin typeface="Cambria Math" charset="0"/>
                            </a:rPr>
                            <m:t> </m:t>
                          </m:r>
                          <m:r>
                            <a:rPr lang="en-US" sz="1198" i="1">
                              <a:latin typeface="Cambria Math" charset="0"/>
                              <a:ea typeface="Cambria Math" charset="0"/>
                              <a:cs typeface="Cambria Math" charset="0"/>
                            </a:rPr>
                            <m:t>𝑂𝑣𝑒𝑟𝑙𝑎𝑝𝑝𝑒𝑑</m:t>
                          </m:r>
                          <m:r>
                            <a:rPr lang="en-US" sz="1198" i="1">
                              <a:latin typeface="Cambria Math" charset="0"/>
                              <a:ea typeface="Cambria Math" charset="0"/>
                              <a:cs typeface="Cambria Math" charset="0"/>
                            </a:rPr>
                            <m:t> </m:t>
                          </m:r>
                          <m:r>
                            <a:rPr lang="en-US" sz="1198" i="1">
                              <a:latin typeface="Cambria Math" charset="0"/>
                              <a:ea typeface="Cambria Math" charset="0"/>
                              <a:cs typeface="Cambria Math" charset="0"/>
                            </a:rPr>
                            <m:t>𝑝𝑒𝑎𝑘𝑠</m:t>
                          </m:r>
                        </m:num>
                        <m:den>
                          <m:r>
                            <a:rPr lang="en-US" sz="1198" i="1">
                              <a:latin typeface="Cambria Math" charset="0"/>
                            </a:rPr>
                            <m:t>𝑁𝑢𝑚𝑏𝑒𝑟</m:t>
                          </m:r>
                          <m:r>
                            <a:rPr lang="en-US" sz="1198" i="1">
                              <a:latin typeface="Cambria Math" charset="0"/>
                            </a:rPr>
                            <m:t> </m:t>
                          </m:r>
                          <m:r>
                            <a:rPr lang="en-US" sz="1198" i="1">
                              <a:latin typeface="Cambria Math" charset="0"/>
                            </a:rPr>
                            <m:t>𝑜𝑓</m:t>
                          </m:r>
                          <m:r>
                            <a:rPr lang="en-US" sz="1198" i="1">
                              <a:latin typeface="Cambria Math" charset="0"/>
                            </a:rPr>
                            <m:t> </m:t>
                          </m:r>
                          <m:r>
                            <a:rPr lang="en-US" sz="1198" i="1">
                              <a:latin typeface="Cambria Math" charset="0"/>
                              <a:ea typeface="Cambria Math" charset="0"/>
                              <a:cs typeface="Cambria Math" charset="0"/>
                            </a:rPr>
                            <m:t>𝑝𝑒𝑎𝑘𝑠</m:t>
                          </m:r>
                          <m:r>
                            <a:rPr lang="en-US" sz="1198" i="1">
                              <a:latin typeface="Cambria Math" charset="0"/>
                              <a:ea typeface="Cambria Math" charset="0"/>
                              <a:cs typeface="Cambria Math" charset="0"/>
                            </a:rPr>
                            <m:t> </m:t>
                          </m:r>
                          <m:r>
                            <a:rPr lang="en-US" sz="1198" i="1">
                              <a:latin typeface="Cambria Math" charset="0"/>
                              <a:ea typeface="Cambria Math" charset="0"/>
                              <a:cs typeface="Cambria Math" charset="0"/>
                            </a:rPr>
                            <m:t>𝑖𝑛</m:t>
                          </m:r>
                          <m:r>
                            <a:rPr lang="en-US" sz="1198" i="1">
                              <a:latin typeface="Cambria Math" charset="0"/>
                              <a:ea typeface="Cambria Math" charset="0"/>
                              <a:cs typeface="Cambria Math" charset="0"/>
                            </a:rPr>
                            <m:t> </m:t>
                          </m:r>
                          <m:r>
                            <a:rPr lang="en-US" sz="1198" i="1">
                              <a:latin typeface="Cambria Math" charset="0"/>
                              <a:ea typeface="Cambria Math" charset="0"/>
                              <a:cs typeface="Cambria Math" charset="0"/>
                            </a:rPr>
                            <m:t>𝑡h𝑒</m:t>
                          </m:r>
                          <m:r>
                            <a:rPr lang="en-US" sz="1198" i="1">
                              <a:latin typeface="Cambria Math" charset="0"/>
                              <a:ea typeface="Cambria Math" charset="0"/>
                              <a:cs typeface="Cambria Math" charset="0"/>
                            </a:rPr>
                            <m:t> </m:t>
                          </m:r>
                          <m:r>
                            <a:rPr lang="en-US" sz="1198" i="1">
                              <a:latin typeface="Cambria Math" charset="0"/>
                              <a:ea typeface="Cambria Math" charset="0"/>
                              <a:cs typeface="Cambria Math" charset="0"/>
                            </a:rPr>
                            <m:t>𝑠𝑎𝑚𝑝𝑙𝑒</m:t>
                          </m:r>
                          <m:r>
                            <a:rPr lang="en-US" sz="1198" i="1">
                              <a:latin typeface="Cambria Math" charset="0"/>
                              <a:ea typeface="Cambria Math" charset="0"/>
                              <a:cs typeface="Cambria Math" charset="0"/>
                            </a:rPr>
                            <m:t> </m:t>
                          </m:r>
                          <m:r>
                            <a:rPr lang="en-US" sz="1198" i="1">
                              <a:latin typeface="Cambria Math" charset="0"/>
                              <a:ea typeface="Cambria Math" charset="0"/>
                              <a:cs typeface="Cambria Math" charset="0"/>
                            </a:rPr>
                            <m:t>𝑜𝑓</m:t>
                          </m:r>
                          <m:r>
                            <a:rPr lang="en-US" sz="1198" i="1">
                              <a:latin typeface="Cambria Math" charset="0"/>
                              <a:ea typeface="Cambria Math" charset="0"/>
                              <a:cs typeface="Cambria Math" charset="0"/>
                            </a:rPr>
                            <m:t> </m:t>
                          </m:r>
                          <m:r>
                            <a:rPr lang="en-US" sz="1198" i="1">
                              <a:latin typeface="Cambria Math" charset="0"/>
                              <a:ea typeface="Cambria Math" charset="0"/>
                              <a:cs typeface="Cambria Math" charset="0"/>
                            </a:rPr>
                            <m:t>𝑡h𝑒</m:t>
                          </m:r>
                          <m:r>
                            <a:rPr lang="en-US" sz="1198" i="1">
                              <a:latin typeface="Cambria Math" charset="0"/>
                              <a:ea typeface="Cambria Math" charset="0"/>
                              <a:cs typeface="Cambria Math" charset="0"/>
                            </a:rPr>
                            <m:t> </m:t>
                          </m:r>
                          <m:r>
                            <a:rPr lang="en-US" sz="1198" i="1">
                              <a:latin typeface="Cambria Math" charset="0"/>
                              <a:ea typeface="Cambria Math" charset="0"/>
                              <a:cs typeface="Cambria Math" charset="0"/>
                            </a:rPr>
                            <m:t>𝑠𝑡𝑢𝑑𝑦</m:t>
                          </m:r>
                        </m:den>
                      </m:f>
                    </m:oMath>
                  </m:oMathPara>
                </a14:m>
                <a:endParaRPr lang="en-US" sz="1198" dirty="0"/>
              </a:p>
            </p:txBody>
          </p:sp>
        </mc:Choice>
        <mc:Fallback xmlns="">
          <p:sp>
            <p:nvSpPr>
              <p:cNvPr id="8" name="TextBox 7"/>
              <p:cNvSpPr txBox="1">
                <a:spLocks noRot="1" noChangeAspect="1" noMove="1" noResize="1" noEditPoints="1" noAdjustHandles="1" noChangeArrowheads="1" noChangeShapeType="1" noTextEdit="1"/>
              </p:cNvSpPr>
              <p:nvPr/>
            </p:nvSpPr>
            <p:spPr>
              <a:xfrm>
                <a:off x="4233653" y="797533"/>
                <a:ext cx="5275682" cy="572593"/>
              </a:xfrm>
              <a:prstGeom prst="rect">
                <a:avLst/>
              </a:prstGeom>
              <a:blipFill rotWithShape="0">
                <a:blip r:embed="rId4"/>
                <a:stretch>
                  <a:fillRect/>
                </a:stretch>
              </a:blipFill>
            </p:spPr>
            <p:txBody>
              <a:bodyPr/>
              <a:lstStyle/>
              <a:p>
                <a:r>
                  <a:rPr lang="en-US">
                    <a:noFill/>
                  </a:rPr>
                  <a:t> </a:t>
                </a:r>
              </a:p>
            </p:txBody>
          </p:sp>
        </mc:Fallback>
      </mc:AlternateContent>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1100" y="2029462"/>
            <a:ext cx="4258820" cy="3761520"/>
          </a:xfrm>
          <a:prstGeom prst="rect">
            <a:avLst/>
          </a:prstGeom>
        </p:spPr>
      </p:pic>
      <p:sp>
        <p:nvSpPr>
          <p:cNvPr id="9" name="Rectangle 8"/>
          <p:cNvSpPr/>
          <p:nvPr/>
        </p:nvSpPr>
        <p:spPr>
          <a:xfrm>
            <a:off x="4326421" y="2059113"/>
            <a:ext cx="923871" cy="957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8"/>
          </a:p>
        </p:txBody>
      </p:sp>
    </p:spTree>
    <p:extLst>
      <p:ext uri="{BB962C8B-B14F-4D97-AF65-F5344CB8AC3E}">
        <p14:creationId xmlns:p14="http://schemas.microsoft.com/office/powerpoint/2010/main" val="1511291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Outline</a:t>
            </a:r>
            <a:endParaRPr lang="en-US" dirty="0">
              <a:latin typeface="Arial"/>
              <a:cs typeface="Arial"/>
            </a:endParaRPr>
          </a:p>
        </p:txBody>
      </p:sp>
      <p:sp>
        <p:nvSpPr>
          <p:cNvPr id="3" name="Content Placeholder 2"/>
          <p:cNvSpPr>
            <a:spLocks noGrp="1"/>
          </p:cNvSpPr>
          <p:nvPr>
            <p:ph idx="1"/>
          </p:nvPr>
        </p:nvSpPr>
        <p:spPr/>
        <p:txBody>
          <a:bodyPr>
            <a:normAutofit/>
          </a:bodyPr>
          <a:lstStyle/>
          <a:p>
            <a:r>
              <a:rPr lang="en-US" dirty="0" smtClean="0">
                <a:solidFill>
                  <a:schemeClr val="bg1">
                    <a:lumMod val="85000"/>
                  </a:schemeClr>
                </a:solidFill>
                <a:latin typeface="Arial" charset="0"/>
                <a:ea typeface="Arial" charset="0"/>
                <a:cs typeface="Arial" charset="0"/>
              </a:rPr>
              <a:t>Association </a:t>
            </a:r>
            <a:r>
              <a:rPr lang="en-US" dirty="0">
                <a:solidFill>
                  <a:schemeClr val="bg1">
                    <a:lumMod val="85000"/>
                  </a:schemeClr>
                </a:solidFill>
                <a:latin typeface="Arial" charset="0"/>
                <a:ea typeface="Arial" charset="0"/>
                <a:cs typeface="Arial" charset="0"/>
              </a:rPr>
              <a:t>of GWAS and </a:t>
            </a:r>
            <a:r>
              <a:rPr lang="en-US" dirty="0" err="1">
                <a:solidFill>
                  <a:schemeClr val="bg1">
                    <a:lumMod val="85000"/>
                  </a:schemeClr>
                </a:solidFill>
                <a:latin typeface="Arial" charset="0"/>
                <a:ea typeface="Arial" charset="0"/>
                <a:cs typeface="Arial" charset="0"/>
              </a:rPr>
              <a:t>Brainspan</a:t>
            </a:r>
            <a:r>
              <a:rPr lang="en-US" dirty="0">
                <a:solidFill>
                  <a:schemeClr val="bg1">
                    <a:lumMod val="85000"/>
                  </a:schemeClr>
                </a:solidFill>
                <a:latin typeface="Arial" charset="0"/>
                <a:ea typeface="Arial" charset="0"/>
                <a:cs typeface="Arial" charset="0"/>
              </a:rPr>
              <a:t> </a:t>
            </a:r>
            <a:r>
              <a:rPr lang="en-US" dirty="0" err="1">
                <a:solidFill>
                  <a:schemeClr val="bg1">
                    <a:lumMod val="85000"/>
                  </a:schemeClr>
                </a:solidFill>
                <a:latin typeface="Arial" charset="0"/>
                <a:ea typeface="Arial" charset="0"/>
                <a:cs typeface="Arial" charset="0"/>
              </a:rPr>
              <a:t>ChIP-Seq</a:t>
            </a:r>
            <a:r>
              <a:rPr lang="en-US" dirty="0">
                <a:solidFill>
                  <a:schemeClr val="bg1">
                    <a:lumMod val="85000"/>
                  </a:schemeClr>
                </a:solidFill>
                <a:latin typeface="Arial" charset="0"/>
                <a:ea typeface="Arial" charset="0"/>
                <a:cs typeface="Arial" charset="0"/>
              </a:rPr>
              <a:t> </a:t>
            </a:r>
            <a:r>
              <a:rPr lang="en-US" dirty="0" smtClean="0">
                <a:solidFill>
                  <a:schemeClr val="bg1">
                    <a:lumMod val="85000"/>
                  </a:schemeClr>
                </a:solidFill>
                <a:latin typeface="Arial" charset="0"/>
                <a:ea typeface="Arial" charset="0"/>
                <a:cs typeface="Arial" charset="0"/>
              </a:rPr>
              <a:t>dat</a:t>
            </a:r>
            <a:r>
              <a:rPr lang="en-US" altLang="zh-CN" dirty="0" smtClean="0">
                <a:solidFill>
                  <a:schemeClr val="bg1">
                    <a:lumMod val="85000"/>
                  </a:schemeClr>
                </a:solidFill>
                <a:latin typeface="Arial" charset="0"/>
                <a:ea typeface="Arial" charset="0"/>
                <a:cs typeface="Arial" charset="0"/>
              </a:rPr>
              <a:t>a</a:t>
            </a:r>
            <a:endParaRPr lang="en-US" dirty="0" smtClean="0">
              <a:solidFill>
                <a:schemeClr val="bg1">
                  <a:lumMod val="85000"/>
                </a:schemeClr>
              </a:solidFill>
              <a:latin typeface="Arial" charset="0"/>
              <a:ea typeface="Arial" charset="0"/>
              <a:cs typeface="Arial" charset="0"/>
            </a:endParaRPr>
          </a:p>
          <a:p>
            <a:r>
              <a:rPr lang="en-US" dirty="0">
                <a:solidFill>
                  <a:schemeClr val="bg1">
                    <a:lumMod val="85000"/>
                  </a:schemeClr>
                </a:solidFill>
                <a:latin typeface="Arial" charset="0"/>
                <a:ea typeface="Arial" charset="0"/>
                <a:cs typeface="Arial" charset="0"/>
              </a:rPr>
              <a:t>Comparison of </a:t>
            </a:r>
            <a:r>
              <a:rPr lang="en-US" dirty="0" err="1">
                <a:solidFill>
                  <a:schemeClr val="bg1">
                    <a:lumMod val="85000"/>
                  </a:schemeClr>
                </a:solidFill>
                <a:latin typeface="Arial" charset="0"/>
                <a:ea typeface="Arial" charset="0"/>
                <a:cs typeface="Arial" charset="0"/>
              </a:rPr>
              <a:t>ChIP-Seq</a:t>
            </a:r>
            <a:r>
              <a:rPr lang="en-US" dirty="0">
                <a:solidFill>
                  <a:schemeClr val="bg1">
                    <a:lumMod val="85000"/>
                  </a:schemeClr>
                </a:solidFill>
                <a:latin typeface="Arial" charset="0"/>
                <a:ea typeface="Arial" charset="0"/>
                <a:cs typeface="Arial" charset="0"/>
              </a:rPr>
              <a:t> data across </a:t>
            </a:r>
            <a:r>
              <a:rPr lang="en-US" dirty="0" smtClean="0">
                <a:solidFill>
                  <a:schemeClr val="bg1">
                    <a:lumMod val="85000"/>
                  </a:schemeClr>
                </a:solidFill>
                <a:latin typeface="Arial" charset="0"/>
                <a:ea typeface="Arial" charset="0"/>
                <a:cs typeface="Arial" charset="0"/>
              </a:rPr>
              <a:t>projects</a:t>
            </a:r>
          </a:p>
          <a:p>
            <a:r>
              <a:rPr lang="en-US" dirty="0" smtClean="0">
                <a:latin typeface="Arial" charset="0"/>
                <a:ea typeface="Arial" charset="0"/>
                <a:cs typeface="Arial" charset="0"/>
              </a:rPr>
              <a:t>Analysis of </a:t>
            </a:r>
            <a:r>
              <a:rPr lang="en-US" dirty="0" err="1" smtClean="0">
                <a:latin typeface="Arial" charset="0"/>
                <a:ea typeface="Arial" charset="0"/>
                <a:cs typeface="Arial" charset="0"/>
              </a:rPr>
              <a:t>PsychENCODE</a:t>
            </a:r>
            <a:r>
              <a:rPr lang="en-US" dirty="0" smtClean="0">
                <a:latin typeface="Arial" charset="0"/>
                <a:ea typeface="Arial" charset="0"/>
                <a:cs typeface="Arial" charset="0"/>
              </a:rPr>
              <a:t> </a:t>
            </a:r>
            <a:r>
              <a:rPr lang="en-US" dirty="0" err="1" smtClean="0">
                <a:latin typeface="Arial" charset="0"/>
                <a:ea typeface="Arial" charset="0"/>
                <a:cs typeface="Arial" charset="0"/>
              </a:rPr>
              <a:t>ChIP-Seq</a:t>
            </a:r>
            <a:r>
              <a:rPr lang="en-US" dirty="0" smtClean="0">
                <a:latin typeface="Arial" charset="0"/>
                <a:ea typeface="Arial" charset="0"/>
                <a:cs typeface="Arial" charset="0"/>
              </a:rPr>
              <a:t> data</a:t>
            </a:r>
          </a:p>
          <a:p>
            <a:r>
              <a:rPr lang="en-US" dirty="0" smtClean="0">
                <a:solidFill>
                  <a:schemeClr val="bg1">
                    <a:lumMod val="85000"/>
                  </a:schemeClr>
                </a:solidFill>
                <a:latin typeface="Arial" charset="0"/>
                <a:ea typeface="Arial" charset="0"/>
                <a:cs typeface="Arial" charset="0"/>
              </a:rPr>
              <a:t>Future work</a:t>
            </a:r>
            <a:endParaRPr lang="en-US" dirty="0">
              <a:solidFill>
                <a:schemeClr val="bg1">
                  <a:lumMod val="85000"/>
                </a:schemeClr>
              </a:solidFill>
              <a:latin typeface="Arial" charset="0"/>
              <a:ea typeface="Arial" charset="0"/>
              <a:cs typeface="Arial" charset="0"/>
            </a:endParaRPr>
          </a:p>
        </p:txBody>
      </p:sp>
      <p:sp>
        <p:nvSpPr>
          <p:cNvPr id="4" name="Slide Number Placeholder 3"/>
          <p:cNvSpPr>
            <a:spLocks noGrp="1"/>
          </p:cNvSpPr>
          <p:nvPr>
            <p:ph type="sldNum" sz="quarter" idx="12"/>
          </p:nvPr>
        </p:nvSpPr>
        <p:spPr/>
        <p:txBody>
          <a:bodyPr/>
          <a:lstStyle/>
          <a:p>
            <a:fld id="{BF78F6EF-106A-E84B-9128-9C268D041DE3}" type="slidenum">
              <a:rPr lang="en-US" smtClean="0"/>
              <a:t>22</a:t>
            </a:fld>
            <a:endParaRPr lang="en-US"/>
          </a:p>
        </p:txBody>
      </p:sp>
    </p:spTree>
    <p:extLst>
      <p:ext uri="{BB962C8B-B14F-4D97-AF65-F5344CB8AC3E}">
        <p14:creationId xmlns:p14="http://schemas.microsoft.com/office/powerpoint/2010/main" val="17025751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latin typeface="Arial"/>
                <a:ea typeface="Arial" charset="0"/>
                <a:cs typeface="Arial"/>
              </a:rPr>
              <a:t>Analysis of </a:t>
            </a:r>
            <a:r>
              <a:rPr lang="en-US" sz="2800" dirty="0" err="1">
                <a:latin typeface="Arial"/>
                <a:ea typeface="Arial" charset="0"/>
                <a:cs typeface="Arial"/>
              </a:rPr>
              <a:t>PsychENCODE</a:t>
            </a:r>
            <a:r>
              <a:rPr lang="en-US" sz="2800" dirty="0">
                <a:latin typeface="Arial"/>
                <a:ea typeface="Arial" charset="0"/>
                <a:cs typeface="Arial"/>
              </a:rPr>
              <a:t> </a:t>
            </a:r>
            <a:r>
              <a:rPr lang="en-US" sz="2800" dirty="0" err="1">
                <a:latin typeface="Arial"/>
                <a:ea typeface="Arial" charset="0"/>
                <a:cs typeface="Arial"/>
              </a:rPr>
              <a:t>ChIP-Seq</a:t>
            </a:r>
            <a:r>
              <a:rPr lang="en-US" sz="2800" dirty="0">
                <a:latin typeface="Arial"/>
                <a:ea typeface="Arial" charset="0"/>
                <a:cs typeface="Arial"/>
              </a:rPr>
              <a:t> </a:t>
            </a:r>
            <a:r>
              <a:rPr lang="en-US" sz="2800" dirty="0" smtClean="0">
                <a:latin typeface="Arial"/>
                <a:ea typeface="Arial" charset="0"/>
                <a:cs typeface="Arial"/>
              </a:rPr>
              <a:t>data</a:t>
            </a:r>
            <a:endParaRPr lang="en-US" sz="2800" dirty="0"/>
          </a:p>
        </p:txBody>
      </p:sp>
      <p:sp>
        <p:nvSpPr>
          <p:cNvPr id="3" name="Content Placeholder 2"/>
          <p:cNvSpPr>
            <a:spLocks noGrp="1"/>
          </p:cNvSpPr>
          <p:nvPr>
            <p:ph idx="1"/>
          </p:nvPr>
        </p:nvSpPr>
        <p:spPr/>
        <p:txBody>
          <a:bodyPr/>
          <a:lstStyle/>
          <a:p>
            <a:pPr>
              <a:lnSpc>
                <a:spcPct val="150000"/>
              </a:lnSpc>
            </a:pPr>
            <a:r>
              <a:rPr lang="en-US" sz="2400" dirty="0" smtClean="0"/>
              <a:t>Induced </a:t>
            </a:r>
            <a:r>
              <a:rPr lang="en-US" sz="2400" dirty="0"/>
              <a:t>pluripotent stem cell lines (iPSC</a:t>
            </a:r>
            <a:r>
              <a:rPr lang="en-US" sz="2400" dirty="0" smtClean="0"/>
              <a:t>)</a:t>
            </a:r>
            <a:endParaRPr lang="en-US" sz="2400" dirty="0"/>
          </a:p>
          <a:p>
            <a:pPr>
              <a:lnSpc>
                <a:spcPct val="150000"/>
              </a:lnSpc>
            </a:pPr>
            <a:r>
              <a:rPr lang="en-US" sz="2400" dirty="0">
                <a:solidFill>
                  <a:schemeClr val="bg1">
                    <a:lumMod val="85000"/>
                  </a:schemeClr>
                </a:solidFill>
              </a:rPr>
              <a:t>PEC Reference brain</a:t>
            </a:r>
          </a:p>
          <a:p>
            <a:endParaRPr lang="en-US" dirty="0"/>
          </a:p>
        </p:txBody>
      </p:sp>
      <p:sp>
        <p:nvSpPr>
          <p:cNvPr id="4" name="Slide Number Placeholder 3"/>
          <p:cNvSpPr>
            <a:spLocks noGrp="1"/>
          </p:cNvSpPr>
          <p:nvPr>
            <p:ph type="sldNum" sz="quarter" idx="12"/>
          </p:nvPr>
        </p:nvSpPr>
        <p:spPr/>
        <p:txBody>
          <a:bodyPr/>
          <a:lstStyle/>
          <a:p>
            <a:fld id="{BF78F6EF-106A-E84B-9128-9C268D041DE3}" type="slidenum">
              <a:rPr lang="en-US" smtClean="0"/>
              <a:t>23</a:t>
            </a:fld>
            <a:endParaRPr lang="en-US"/>
          </a:p>
        </p:txBody>
      </p:sp>
    </p:spTree>
    <p:extLst>
      <p:ext uri="{BB962C8B-B14F-4D97-AF65-F5344CB8AC3E}">
        <p14:creationId xmlns:p14="http://schemas.microsoft.com/office/powerpoint/2010/main" val="21085174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46624" y="1724250"/>
            <a:ext cx="1449436" cy="276679"/>
          </a:xfrm>
          <a:prstGeom prst="rect">
            <a:avLst/>
          </a:prstGeom>
          <a:noFill/>
        </p:spPr>
        <p:txBody>
          <a:bodyPr wrap="none" rtlCol="0">
            <a:spAutoFit/>
          </a:bodyPr>
          <a:lstStyle/>
          <a:p>
            <a:r>
              <a:rPr lang="en-US" sz="1198" dirty="0"/>
              <a:t>Skull skin (4 fetuses)</a:t>
            </a:r>
          </a:p>
        </p:txBody>
      </p:sp>
      <p:sp>
        <p:nvSpPr>
          <p:cNvPr id="8" name="TextBox 7"/>
          <p:cNvSpPr txBox="1"/>
          <p:nvPr/>
        </p:nvSpPr>
        <p:spPr>
          <a:xfrm>
            <a:off x="4110770" y="2261269"/>
            <a:ext cx="3877985" cy="461024"/>
          </a:xfrm>
          <a:prstGeom prst="rect">
            <a:avLst/>
          </a:prstGeom>
          <a:noFill/>
        </p:spPr>
        <p:txBody>
          <a:bodyPr wrap="none" rtlCol="0">
            <a:spAutoFit/>
          </a:bodyPr>
          <a:lstStyle/>
          <a:p>
            <a:r>
              <a:rPr lang="en-US" sz="1198" dirty="0"/>
              <a:t>iPSC (2/fetus) 	-</a:t>
            </a:r>
            <a:r>
              <a:rPr lang="en-US" sz="1198" dirty="0" err="1"/>
              <a:t>episomal</a:t>
            </a:r>
            <a:endParaRPr lang="en-US" sz="1198" dirty="0"/>
          </a:p>
          <a:p>
            <a:r>
              <a:rPr lang="en-US" sz="1198" dirty="0"/>
              <a:t>	</a:t>
            </a:r>
            <a:r>
              <a:rPr lang="en-US" sz="1198" dirty="0" smtClean="0"/>
              <a:t>-</a:t>
            </a:r>
            <a:r>
              <a:rPr lang="en-US" sz="1198" dirty="0"/>
              <a:t>Sendai virus			</a:t>
            </a:r>
          </a:p>
        </p:txBody>
      </p:sp>
      <p:cxnSp>
        <p:nvCxnSpPr>
          <p:cNvPr id="10" name="Straight Arrow Connector 9"/>
          <p:cNvCxnSpPr/>
          <p:nvPr/>
        </p:nvCxnSpPr>
        <p:spPr>
          <a:xfrm>
            <a:off x="4390282" y="2593945"/>
            <a:ext cx="0" cy="1958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585198" y="2938254"/>
            <a:ext cx="1704313" cy="276679"/>
          </a:xfrm>
          <a:prstGeom prst="rect">
            <a:avLst/>
          </a:prstGeom>
          <a:noFill/>
        </p:spPr>
        <p:txBody>
          <a:bodyPr wrap="none" rtlCol="0">
            <a:spAutoFit/>
          </a:bodyPr>
          <a:lstStyle/>
          <a:p>
            <a:r>
              <a:rPr lang="en-US" sz="1198" dirty="0"/>
              <a:t>Neuronal differentiation</a:t>
            </a:r>
          </a:p>
        </p:txBody>
      </p:sp>
      <p:cxnSp>
        <p:nvCxnSpPr>
          <p:cNvPr id="12" name="Straight Arrow Connector 11"/>
          <p:cNvCxnSpPr/>
          <p:nvPr/>
        </p:nvCxnSpPr>
        <p:spPr>
          <a:xfrm>
            <a:off x="4390282" y="1969987"/>
            <a:ext cx="0" cy="1958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4383381" y="3251678"/>
            <a:ext cx="6902" cy="5035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4862121" y="3251679"/>
            <a:ext cx="346263" cy="3816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194327" y="3698615"/>
            <a:ext cx="614271" cy="276679"/>
          </a:xfrm>
          <a:prstGeom prst="rect">
            <a:avLst/>
          </a:prstGeom>
          <a:noFill/>
        </p:spPr>
        <p:txBody>
          <a:bodyPr wrap="none" rtlCol="0">
            <a:spAutoFit/>
          </a:bodyPr>
          <a:lstStyle/>
          <a:p>
            <a:r>
              <a:rPr lang="en-US" sz="1198" dirty="0"/>
              <a:t>Day 11</a:t>
            </a:r>
          </a:p>
        </p:txBody>
      </p:sp>
      <p:sp>
        <p:nvSpPr>
          <p:cNvPr id="18" name="TextBox 17"/>
          <p:cNvSpPr txBox="1"/>
          <p:nvPr/>
        </p:nvSpPr>
        <p:spPr>
          <a:xfrm>
            <a:off x="4946676" y="3663495"/>
            <a:ext cx="649537" cy="276679"/>
          </a:xfrm>
          <a:prstGeom prst="rect">
            <a:avLst/>
          </a:prstGeom>
          <a:noFill/>
        </p:spPr>
        <p:txBody>
          <a:bodyPr wrap="none" rtlCol="0">
            <a:spAutoFit/>
          </a:bodyPr>
          <a:lstStyle/>
          <a:p>
            <a:r>
              <a:rPr lang="en-US" sz="1198" dirty="0"/>
              <a:t>Day 30 </a:t>
            </a:r>
          </a:p>
        </p:txBody>
      </p:sp>
      <p:sp>
        <p:nvSpPr>
          <p:cNvPr id="21" name="TextBox 20"/>
          <p:cNvSpPr txBox="1"/>
          <p:nvPr/>
        </p:nvSpPr>
        <p:spPr>
          <a:xfrm>
            <a:off x="2869008" y="4376699"/>
            <a:ext cx="728084" cy="276679"/>
          </a:xfrm>
          <a:prstGeom prst="rect">
            <a:avLst/>
          </a:prstGeom>
          <a:noFill/>
        </p:spPr>
        <p:txBody>
          <a:bodyPr wrap="none" rtlCol="0">
            <a:spAutoFit/>
          </a:bodyPr>
          <a:lstStyle/>
          <a:p>
            <a:r>
              <a:rPr lang="en-US" sz="1198" dirty="0" err="1"/>
              <a:t>ChIP-seq</a:t>
            </a:r>
            <a:endParaRPr lang="en-US" sz="1198" dirty="0"/>
          </a:p>
        </p:txBody>
      </p:sp>
      <p:sp>
        <p:nvSpPr>
          <p:cNvPr id="22" name="TextBox 21"/>
          <p:cNvSpPr txBox="1"/>
          <p:nvPr/>
        </p:nvSpPr>
        <p:spPr>
          <a:xfrm>
            <a:off x="4559273" y="4204020"/>
            <a:ext cx="718466" cy="276679"/>
          </a:xfrm>
          <a:prstGeom prst="rect">
            <a:avLst/>
          </a:prstGeom>
          <a:noFill/>
        </p:spPr>
        <p:txBody>
          <a:bodyPr wrap="none" rtlCol="0">
            <a:spAutoFit/>
          </a:bodyPr>
          <a:lstStyle/>
          <a:p>
            <a:r>
              <a:rPr lang="en-US" sz="1198" dirty="0"/>
              <a:t>RNA-</a:t>
            </a:r>
            <a:r>
              <a:rPr lang="en-US" sz="1198" dirty="0" err="1"/>
              <a:t>seq</a:t>
            </a:r>
            <a:endParaRPr lang="en-US" sz="1198" dirty="0"/>
          </a:p>
        </p:txBody>
      </p:sp>
      <p:sp>
        <p:nvSpPr>
          <p:cNvPr id="25" name="Rectangle 24"/>
          <p:cNvSpPr/>
          <p:nvPr/>
        </p:nvSpPr>
        <p:spPr>
          <a:xfrm>
            <a:off x="3510446" y="4253830"/>
            <a:ext cx="832279" cy="276679"/>
          </a:xfrm>
          <a:prstGeom prst="rect">
            <a:avLst/>
          </a:prstGeom>
        </p:spPr>
        <p:txBody>
          <a:bodyPr wrap="none">
            <a:spAutoFit/>
          </a:bodyPr>
          <a:lstStyle/>
          <a:p>
            <a:r>
              <a:rPr lang="en-US" sz="1198" dirty="0"/>
              <a:t>H3K4me3 </a:t>
            </a:r>
          </a:p>
        </p:txBody>
      </p:sp>
      <p:sp>
        <p:nvSpPr>
          <p:cNvPr id="26" name="Rectangle 25"/>
          <p:cNvSpPr/>
          <p:nvPr/>
        </p:nvSpPr>
        <p:spPr>
          <a:xfrm>
            <a:off x="3510446" y="4463011"/>
            <a:ext cx="736099" cy="276679"/>
          </a:xfrm>
          <a:prstGeom prst="rect">
            <a:avLst/>
          </a:prstGeom>
        </p:spPr>
        <p:txBody>
          <a:bodyPr wrap="none">
            <a:spAutoFit/>
          </a:bodyPr>
          <a:lstStyle/>
          <a:p>
            <a:r>
              <a:rPr lang="en-US" sz="1198" dirty="0"/>
              <a:t>H3K27ac</a:t>
            </a:r>
          </a:p>
        </p:txBody>
      </p:sp>
      <p:sp>
        <p:nvSpPr>
          <p:cNvPr id="27" name="TextBox 26"/>
          <p:cNvSpPr txBox="1"/>
          <p:nvPr/>
        </p:nvSpPr>
        <p:spPr>
          <a:xfrm>
            <a:off x="5241534" y="4203540"/>
            <a:ext cx="808235" cy="276679"/>
          </a:xfrm>
          <a:prstGeom prst="rect">
            <a:avLst/>
          </a:prstGeom>
          <a:noFill/>
        </p:spPr>
        <p:txBody>
          <a:bodyPr wrap="none" rtlCol="0">
            <a:spAutoFit/>
          </a:bodyPr>
          <a:lstStyle/>
          <a:p>
            <a:r>
              <a:rPr lang="en-US" sz="1198" dirty="0"/>
              <a:t>Total RNA</a:t>
            </a:r>
          </a:p>
        </p:txBody>
      </p:sp>
      <p:cxnSp>
        <p:nvCxnSpPr>
          <p:cNvPr id="32" name="Straight Arrow Connector 31"/>
          <p:cNvCxnSpPr/>
          <p:nvPr/>
        </p:nvCxnSpPr>
        <p:spPr>
          <a:xfrm flipH="1">
            <a:off x="3713765" y="3251679"/>
            <a:ext cx="373148" cy="4373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3387978" y="3693802"/>
            <a:ext cx="535724" cy="276679"/>
          </a:xfrm>
          <a:prstGeom prst="rect">
            <a:avLst/>
          </a:prstGeom>
          <a:noFill/>
        </p:spPr>
        <p:txBody>
          <a:bodyPr wrap="none" rtlCol="0">
            <a:spAutoFit/>
          </a:bodyPr>
          <a:lstStyle/>
          <a:p>
            <a:r>
              <a:rPr lang="en-US" sz="1198" dirty="0"/>
              <a:t>Day 0</a:t>
            </a:r>
          </a:p>
        </p:txBody>
      </p:sp>
      <p:sp>
        <p:nvSpPr>
          <p:cNvPr id="2" name="TextBox 1"/>
          <p:cNvSpPr txBox="1"/>
          <p:nvPr/>
        </p:nvSpPr>
        <p:spPr>
          <a:xfrm>
            <a:off x="1299555" y="924734"/>
            <a:ext cx="6326134" cy="523220"/>
          </a:xfrm>
          <a:prstGeom prst="rect">
            <a:avLst/>
          </a:prstGeom>
          <a:noFill/>
        </p:spPr>
        <p:txBody>
          <a:bodyPr wrap="square" rtlCol="0">
            <a:spAutoFit/>
          </a:bodyPr>
          <a:lstStyle/>
          <a:p>
            <a:pPr algn="ctr"/>
            <a:r>
              <a:rPr lang="en-US" sz="2800" b="1" dirty="0">
                <a:latin typeface="Arial"/>
                <a:cs typeface="Arial"/>
              </a:rPr>
              <a:t>Tissue </a:t>
            </a:r>
            <a:r>
              <a:rPr lang="en-US" sz="2800" b="1" dirty="0" smtClean="0">
                <a:latin typeface="Arial"/>
                <a:cs typeface="Arial"/>
              </a:rPr>
              <a:t>Collection Experimental </a:t>
            </a:r>
            <a:r>
              <a:rPr lang="en-US" sz="2800" b="1" dirty="0">
                <a:latin typeface="Arial"/>
                <a:cs typeface="Arial"/>
              </a:rPr>
              <a:t>Plan</a:t>
            </a:r>
            <a:endParaRPr lang="en-US" sz="2800" dirty="0">
              <a:latin typeface="Arial"/>
              <a:cs typeface="Arial"/>
            </a:endParaRPr>
          </a:p>
        </p:txBody>
      </p:sp>
      <p:sp>
        <p:nvSpPr>
          <p:cNvPr id="3" name="Rectangle 2"/>
          <p:cNvSpPr/>
          <p:nvPr/>
        </p:nvSpPr>
        <p:spPr>
          <a:xfrm>
            <a:off x="2857354" y="4670722"/>
            <a:ext cx="1173719" cy="276679"/>
          </a:xfrm>
          <a:prstGeom prst="rect">
            <a:avLst/>
          </a:prstGeom>
        </p:spPr>
        <p:txBody>
          <a:bodyPr wrap="none">
            <a:spAutoFit/>
          </a:bodyPr>
          <a:lstStyle/>
          <a:p>
            <a:r>
              <a:rPr lang="en-US" sz="1198" dirty="0"/>
              <a:t>Unsorted nuclei</a:t>
            </a:r>
          </a:p>
        </p:txBody>
      </p:sp>
      <p:cxnSp>
        <p:nvCxnSpPr>
          <p:cNvPr id="6" name="Straight Arrow Connector 5"/>
          <p:cNvCxnSpPr/>
          <p:nvPr/>
        </p:nvCxnSpPr>
        <p:spPr>
          <a:xfrm flipH="1" flipV="1">
            <a:off x="3713765" y="2261269"/>
            <a:ext cx="373148" cy="686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3713765" y="2516928"/>
            <a:ext cx="373148" cy="119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2950761" y="2474745"/>
            <a:ext cx="769763" cy="276679"/>
          </a:xfrm>
          <a:prstGeom prst="rect">
            <a:avLst/>
          </a:prstGeom>
          <a:noFill/>
        </p:spPr>
        <p:txBody>
          <a:bodyPr wrap="none" rtlCol="0">
            <a:spAutoFit/>
          </a:bodyPr>
          <a:lstStyle/>
          <a:p>
            <a:r>
              <a:rPr lang="en-US" sz="1198" dirty="0" err="1"/>
              <a:t>ChIP-seq</a:t>
            </a:r>
            <a:r>
              <a:rPr lang="en-US" sz="1198" dirty="0"/>
              <a:t>:</a:t>
            </a:r>
          </a:p>
        </p:txBody>
      </p:sp>
      <p:sp>
        <p:nvSpPr>
          <p:cNvPr id="29" name="TextBox 28"/>
          <p:cNvSpPr txBox="1"/>
          <p:nvPr/>
        </p:nvSpPr>
        <p:spPr>
          <a:xfrm>
            <a:off x="2959986" y="2165804"/>
            <a:ext cx="760144" cy="276679"/>
          </a:xfrm>
          <a:prstGeom prst="rect">
            <a:avLst/>
          </a:prstGeom>
          <a:noFill/>
        </p:spPr>
        <p:txBody>
          <a:bodyPr wrap="none" rtlCol="0">
            <a:spAutoFit/>
          </a:bodyPr>
          <a:lstStyle/>
          <a:p>
            <a:r>
              <a:rPr lang="en-US" sz="1198" dirty="0"/>
              <a:t>RNA-</a:t>
            </a:r>
            <a:r>
              <a:rPr lang="en-US" sz="1198" dirty="0" err="1"/>
              <a:t>seq</a:t>
            </a:r>
            <a:r>
              <a:rPr lang="en-US" sz="1198" dirty="0"/>
              <a:t>:</a:t>
            </a:r>
          </a:p>
        </p:txBody>
      </p:sp>
      <p:sp>
        <p:nvSpPr>
          <p:cNvPr id="7" name="Rectangle 6"/>
          <p:cNvSpPr/>
          <p:nvPr/>
        </p:nvSpPr>
        <p:spPr>
          <a:xfrm>
            <a:off x="4583674" y="4489807"/>
            <a:ext cx="3042015" cy="461024"/>
          </a:xfrm>
          <a:prstGeom prst="rect">
            <a:avLst/>
          </a:prstGeom>
        </p:spPr>
        <p:txBody>
          <a:bodyPr>
            <a:spAutoFit/>
          </a:bodyPr>
          <a:lstStyle/>
          <a:p>
            <a:pPr marL="228166" indent="-228166">
              <a:buFont typeface="+mj-lt"/>
              <a:buAutoNum type="arabicPeriod"/>
            </a:pPr>
            <a:r>
              <a:rPr lang="en-US" sz="1198" dirty="0"/>
              <a:t>Cell Lysate or brain tissue</a:t>
            </a:r>
          </a:p>
          <a:p>
            <a:pPr marL="228166" indent="-228166">
              <a:buFont typeface="+mj-lt"/>
              <a:buAutoNum type="arabicPeriod"/>
            </a:pPr>
            <a:r>
              <a:rPr lang="en-US" sz="1198" dirty="0"/>
              <a:t>Unsorted nuclei</a:t>
            </a:r>
          </a:p>
        </p:txBody>
      </p:sp>
    </p:spTree>
    <p:extLst>
      <p:ext uri="{BB962C8B-B14F-4D97-AF65-F5344CB8AC3E}">
        <p14:creationId xmlns:p14="http://schemas.microsoft.com/office/powerpoint/2010/main" val="3109721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651381720"/>
              </p:ext>
            </p:extLst>
          </p:nvPr>
        </p:nvGraphicFramePr>
        <p:xfrm>
          <a:off x="1358154" y="1721218"/>
          <a:ext cx="6562164" cy="4303063"/>
        </p:xfrm>
        <a:graphic>
          <a:graphicData uri="http://schemas.openxmlformats.org/drawingml/2006/table">
            <a:tbl>
              <a:tblPr>
                <a:tableStyleId>{5C22544A-7EE6-4342-B048-85BDC9FD1C3A}</a:tableStyleId>
              </a:tblPr>
              <a:tblGrid>
                <a:gridCol w="1640541"/>
                <a:gridCol w="1640541"/>
                <a:gridCol w="1640541"/>
                <a:gridCol w="1640541"/>
              </a:tblGrid>
              <a:tr h="226477">
                <a:tc>
                  <a:txBody>
                    <a:bodyPr/>
                    <a:lstStyle/>
                    <a:p>
                      <a:pPr algn="ctr" fontAlgn="b"/>
                      <a:r>
                        <a:rPr lang="en-US" sz="1400" b="1" u="none" strike="noStrike" dirty="0">
                          <a:effectLst/>
                          <a:latin typeface="Arial" charset="0"/>
                          <a:ea typeface="Arial" charset="0"/>
                          <a:cs typeface="Arial" charset="0"/>
                        </a:rPr>
                        <a:t>ID</a:t>
                      </a:r>
                      <a:endParaRPr lang="en-US" sz="1400" b="1" i="0" u="none" strike="noStrike" dirty="0">
                        <a:solidFill>
                          <a:srgbClr val="000000"/>
                        </a:solidFill>
                        <a:effectLst/>
                        <a:latin typeface="Arial" charset="0"/>
                        <a:ea typeface="Arial" charset="0"/>
                        <a:cs typeface="Arial" charset="0"/>
                      </a:endParaRPr>
                    </a:p>
                  </a:txBody>
                  <a:tcPr marL="9795" marR="9795" marT="97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u="none" strike="noStrike" dirty="0">
                          <a:effectLst/>
                          <a:latin typeface="Arial" charset="0"/>
                          <a:ea typeface="Arial" charset="0"/>
                          <a:cs typeface="Arial" charset="0"/>
                        </a:rPr>
                        <a:t>Stage</a:t>
                      </a:r>
                      <a:endParaRPr lang="en-US" sz="1400" b="1" i="0" u="none" strike="noStrike" dirty="0">
                        <a:solidFill>
                          <a:srgbClr val="000000"/>
                        </a:solidFill>
                        <a:effectLst/>
                        <a:latin typeface="Arial" charset="0"/>
                        <a:ea typeface="Arial" charset="0"/>
                        <a:cs typeface="Arial" charset="0"/>
                      </a:endParaRPr>
                    </a:p>
                  </a:txBody>
                  <a:tcPr marL="9795" marR="9795" marT="97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u="none" strike="noStrike">
                          <a:effectLst/>
                          <a:latin typeface="Arial" charset="0"/>
                          <a:ea typeface="Arial" charset="0"/>
                          <a:cs typeface="Arial" charset="0"/>
                        </a:rPr>
                        <a:t>CellType</a:t>
                      </a:r>
                      <a:endParaRPr lang="en-US" sz="1400" b="1" i="0" u="none" strike="noStrike">
                        <a:solidFill>
                          <a:srgbClr val="000000"/>
                        </a:solidFill>
                        <a:effectLst/>
                        <a:latin typeface="Arial" charset="0"/>
                        <a:ea typeface="Arial" charset="0"/>
                        <a:cs typeface="Arial" charset="0"/>
                      </a:endParaRPr>
                    </a:p>
                  </a:txBody>
                  <a:tcPr marL="9795" marR="9795" marT="97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u="none" strike="noStrike" dirty="0">
                          <a:effectLst/>
                          <a:latin typeface="Arial" charset="0"/>
                          <a:ea typeface="Arial" charset="0"/>
                          <a:cs typeface="Arial" charset="0"/>
                        </a:rPr>
                        <a:t>Mark</a:t>
                      </a:r>
                      <a:endParaRPr lang="en-US" sz="1400" b="1" i="0" u="none" strike="noStrike" dirty="0">
                        <a:solidFill>
                          <a:srgbClr val="000000"/>
                        </a:solidFill>
                        <a:effectLst/>
                        <a:latin typeface="Arial" charset="0"/>
                        <a:ea typeface="Arial" charset="0"/>
                        <a:cs typeface="Arial" charset="0"/>
                      </a:endParaRPr>
                    </a:p>
                  </a:txBody>
                  <a:tcPr marL="9795" marR="9795" marT="97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6477">
                <a:tc rowSpan="3">
                  <a:txBody>
                    <a:bodyPr/>
                    <a:lstStyle/>
                    <a:p>
                      <a:pPr algn="ctr" fontAlgn="ctr"/>
                      <a:r>
                        <a:rPr lang="en-US" sz="1400" u="none" strike="noStrike" dirty="0">
                          <a:effectLst/>
                          <a:latin typeface="Arial" charset="0"/>
                          <a:ea typeface="Arial" charset="0"/>
                          <a:cs typeface="Arial" charset="0"/>
                        </a:rPr>
                        <a:t>310</a:t>
                      </a:r>
                      <a:endParaRPr lang="en-US" sz="1400" b="0" i="0" u="none" strike="noStrike" dirty="0">
                        <a:solidFill>
                          <a:srgbClr val="000000"/>
                        </a:solidFill>
                        <a:effectLst/>
                        <a:latin typeface="Arial" charset="0"/>
                        <a:ea typeface="Arial" charset="0"/>
                        <a:cs typeface="Arial" charset="0"/>
                      </a:endParaRPr>
                    </a:p>
                  </a:txBody>
                  <a:tcPr marL="9795" marR="9795" marT="97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latin typeface="Arial" charset="0"/>
                          <a:ea typeface="Arial" charset="0"/>
                          <a:cs typeface="Arial" charset="0"/>
                        </a:rPr>
                        <a:t>Fetal</a:t>
                      </a:r>
                      <a:endParaRPr lang="en-US" sz="1400" b="0" i="0" u="none" strike="noStrike">
                        <a:solidFill>
                          <a:srgbClr val="000000"/>
                        </a:solidFill>
                        <a:effectLst/>
                        <a:latin typeface="Arial" charset="0"/>
                        <a:ea typeface="Arial" charset="0"/>
                        <a:cs typeface="Arial" charset="0"/>
                      </a:endParaRPr>
                    </a:p>
                  </a:txBody>
                  <a:tcPr marL="9795" marR="9795" marT="97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latin typeface="Arial" charset="0"/>
                          <a:ea typeface="Arial" charset="0"/>
                          <a:cs typeface="Arial" charset="0"/>
                        </a:rPr>
                        <a:t>IPS</a:t>
                      </a:r>
                      <a:endParaRPr lang="en-US" sz="1400" b="0" i="0" u="none" strike="noStrike" dirty="0">
                        <a:solidFill>
                          <a:srgbClr val="000000"/>
                        </a:solidFill>
                        <a:effectLst/>
                        <a:latin typeface="Arial" charset="0"/>
                        <a:ea typeface="Arial" charset="0"/>
                        <a:cs typeface="Arial" charset="0"/>
                      </a:endParaRPr>
                    </a:p>
                  </a:txBody>
                  <a:tcPr marL="9795" marR="9795" marT="97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latin typeface="Arial" charset="0"/>
                          <a:ea typeface="Arial" charset="0"/>
                          <a:cs typeface="Arial" charset="0"/>
                        </a:rPr>
                        <a:t>H3K27ac</a:t>
                      </a:r>
                      <a:endParaRPr lang="en-US" sz="1400" b="0" i="0" u="none" strike="noStrike">
                        <a:solidFill>
                          <a:srgbClr val="000000"/>
                        </a:solidFill>
                        <a:effectLst/>
                        <a:latin typeface="Arial" charset="0"/>
                        <a:ea typeface="Arial" charset="0"/>
                        <a:cs typeface="Arial" charset="0"/>
                      </a:endParaRPr>
                    </a:p>
                  </a:txBody>
                  <a:tcPr marL="9795" marR="9795" marT="97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6477">
                <a:tc vMerge="1">
                  <a:txBody>
                    <a:bodyPr/>
                    <a:lstStyle/>
                    <a:p>
                      <a:endParaRPr lang="en-US"/>
                    </a:p>
                  </a:txBody>
                  <a:tcPr/>
                </a:tc>
                <a:tc>
                  <a:txBody>
                    <a:bodyPr/>
                    <a:lstStyle/>
                    <a:p>
                      <a:pPr algn="ctr" fontAlgn="b"/>
                      <a:r>
                        <a:rPr lang="en-US" sz="1400" u="none" strike="noStrike">
                          <a:effectLst/>
                          <a:latin typeface="Arial" charset="0"/>
                          <a:ea typeface="Arial" charset="0"/>
                          <a:cs typeface="Arial" charset="0"/>
                        </a:rPr>
                        <a:t>Fetal</a:t>
                      </a:r>
                      <a:endParaRPr lang="en-US" sz="1400" b="0" i="0" u="none" strike="noStrike">
                        <a:solidFill>
                          <a:srgbClr val="000000"/>
                        </a:solidFill>
                        <a:effectLst/>
                        <a:latin typeface="Arial" charset="0"/>
                        <a:ea typeface="Arial" charset="0"/>
                        <a:cs typeface="Arial" charset="0"/>
                      </a:endParaRPr>
                    </a:p>
                  </a:txBody>
                  <a:tcPr marL="9795" marR="9795" marT="97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latin typeface="Arial" charset="0"/>
                          <a:ea typeface="Arial" charset="0"/>
                          <a:cs typeface="Arial" charset="0"/>
                        </a:rPr>
                        <a:t>IPS</a:t>
                      </a:r>
                      <a:endParaRPr lang="en-US" sz="1400" b="0" i="0" u="none" strike="noStrike">
                        <a:solidFill>
                          <a:srgbClr val="000000"/>
                        </a:solidFill>
                        <a:effectLst/>
                        <a:latin typeface="Arial" charset="0"/>
                        <a:ea typeface="Arial" charset="0"/>
                        <a:cs typeface="Arial" charset="0"/>
                      </a:endParaRPr>
                    </a:p>
                  </a:txBody>
                  <a:tcPr marL="9795" marR="9795" marT="97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latin typeface="Arial" charset="0"/>
                          <a:ea typeface="Arial" charset="0"/>
                          <a:cs typeface="Arial" charset="0"/>
                        </a:rPr>
                        <a:t>H3K4me3 </a:t>
                      </a:r>
                      <a:endParaRPr lang="en-US" sz="1400" b="0" i="0" u="none" strike="noStrike">
                        <a:solidFill>
                          <a:srgbClr val="000000"/>
                        </a:solidFill>
                        <a:effectLst/>
                        <a:latin typeface="Arial" charset="0"/>
                        <a:ea typeface="Arial" charset="0"/>
                        <a:cs typeface="Arial" charset="0"/>
                      </a:endParaRPr>
                    </a:p>
                  </a:txBody>
                  <a:tcPr marL="9795" marR="9795" marT="97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6477">
                <a:tc vMerge="1">
                  <a:txBody>
                    <a:bodyPr/>
                    <a:lstStyle/>
                    <a:p>
                      <a:endParaRPr lang="en-US"/>
                    </a:p>
                  </a:txBody>
                  <a:tcPr/>
                </a:tc>
                <a:tc>
                  <a:txBody>
                    <a:bodyPr/>
                    <a:lstStyle/>
                    <a:p>
                      <a:pPr algn="ctr" fontAlgn="b"/>
                      <a:r>
                        <a:rPr lang="en-US" sz="1400" u="none" strike="noStrike" dirty="0">
                          <a:effectLst/>
                          <a:latin typeface="Arial" charset="0"/>
                          <a:ea typeface="Arial" charset="0"/>
                          <a:cs typeface="Arial" charset="0"/>
                        </a:rPr>
                        <a:t>Fetal</a:t>
                      </a:r>
                      <a:endParaRPr lang="en-US" sz="1400" b="0" i="0" u="none" strike="noStrike" dirty="0">
                        <a:solidFill>
                          <a:srgbClr val="000000"/>
                        </a:solidFill>
                        <a:effectLst/>
                        <a:latin typeface="Arial" charset="0"/>
                        <a:ea typeface="Arial" charset="0"/>
                        <a:cs typeface="Arial" charset="0"/>
                      </a:endParaRPr>
                    </a:p>
                  </a:txBody>
                  <a:tcPr marL="9795" marR="9795" marT="97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latin typeface="Arial" charset="0"/>
                          <a:ea typeface="Arial" charset="0"/>
                          <a:cs typeface="Arial" charset="0"/>
                        </a:rPr>
                        <a:t>IPS</a:t>
                      </a:r>
                      <a:endParaRPr lang="en-US" sz="1400" b="0" i="0" u="none" strike="noStrike">
                        <a:solidFill>
                          <a:srgbClr val="000000"/>
                        </a:solidFill>
                        <a:effectLst/>
                        <a:latin typeface="Arial" charset="0"/>
                        <a:ea typeface="Arial" charset="0"/>
                        <a:cs typeface="Arial" charset="0"/>
                      </a:endParaRPr>
                    </a:p>
                  </a:txBody>
                  <a:tcPr marL="9795" marR="9795" marT="97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latin typeface="Arial" charset="0"/>
                          <a:ea typeface="Arial" charset="0"/>
                          <a:cs typeface="Arial" charset="0"/>
                        </a:rPr>
                        <a:t>INPUT</a:t>
                      </a:r>
                      <a:endParaRPr lang="en-US" sz="1400" b="0" i="0" u="none" strike="noStrike">
                        <a:solidFill>
                          <a:srgbClr val="000000"/>
                        </a:solidFill>
                        <a:effectLst/>
                        <a:latin typeface="Arial" charset="0"/>
                        <a:ea typeface="Arial" charset="0"/>
                        <a:cs typeface="Arial" charset="0"/>
                      </a:endParaRPr>
                    </a:p>
                  </a:txBody>
                  <a:tcPr marL="9795" marR="9795" marT="97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6477">
                <a:tc rowSpan="3">
                  <a:txBody>
                    <a:bodyPr/>
                    <a:lstStyle/>
                    <a:p>
                      <a:pPr algn="ctr" fontAlgn="ctr"/>
                      <a:r>
                        <a:rPr lang="en-US" sz="1400" u="none" strike="noStrike" dirty="0">
                          <a:effectLst/>
                          <a:latin typeface="Arial" charset="0"/>
                          <a:ea typeface="Arial" charset="0"/>
                          <a:cs typeface="Arial" charset="0"/>
                        </a:rPr>
                        <a:t>313</a:t>
                      </a:r>
                      <a:endParaRPr lang="en-US" sz="1400" b="0" i="0" u="none" strike="noStrike" dirty="0">
                        <a:solidFill>
                          <a:srgbClr val="000000"/>
                        </a:solidFill>
                        <a:effectLst/>
                        <a:latin typeface="Arial" charset="0"/>
                        <a:ea typeface="Arial" charset="0"/>
                        <a:cs typeface="Arial" charset="0"/>
                      </a:endParaRPr>
                    </a:p>
                  </a:txBody>
                  <a:tcPr marL="9795" marR="9795" marT="97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latin typeface="Arial" charset="0"/>
                          <a:ea typeface="Arial" charset="0"/>
                          <a:cs typeface="Arial" charset="0"/>
                        </a:rPr>
                        <a:t>Fetal</a:t>
                      </a:r>
                      <a:endParaRPr lang="en-US" sz="1400" b="0" i="0" u="none" strike="noStrike" dirty="0">
                        <a:solidFill>
                          <a:srgbClr val="000000"/>
                        </a:solidFill>
                        <a:effectLst/>
                        <a:latin typeface="Arial" charset="0"/>
                        <a:ea typeface="Arial" charset="0"/>
                        <a:cs typeface="Arial" charset="0"/>
                      </a:endParaRPr>
                    </a:p>
                  </a:txBody>
                  <a:tcPr marL="9795" marR="9795" marT="97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latin typeface="Arial" charset="0"/>
                          <a:ea typeface="Arial" charset="0"/>
                          <a:cs typeface="Arial" charset="0"/>
                        </a:rPr>
                        <a:t>IPS</a:t>
                      </a:r>
                      <a:endParaRPr lang="en-US" sz="1400" b="0" i="0" u="none" strike="noStrike">
                        <a:solidFill>
                          <a:srgbClr val="000000"/>
                        </a:solidFill>
                        <a:effectLst/>
                        <a:latin typeface="Arial" charset="0"/>
                        <a:ea typeface="Arial" charset="0"/>
                        <a:cs typeface="Arial" charset="0"/>
                      </a:endParaRPr>
                    </a:p>
                  </a:txBody>
                  <a:tcPr marL="9795" marR="9795" marT="97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latin typeface="Arial" charset="0"/>
                          <a:ea typeface="Arial" charset="0"/>
                          <a:cs typeface="Arial" charset="0"/>
                        </a:rPr>
                        <a:t>H3K4me3 </a:t>
                      </a:r>
                      <a:endParaRPr lang="en-US" sz="1400" b="0" i="0" u="none" strike="noStrike">
                        <a:solidFill>
                          <a:srgbClr val="000000"/>
                        </a:solidFill>
                        <a:effectLst/>
                        <a:latin typeface="Arial" charset="0"/>
                        <a:ea typeface="Arial" charset="0"/>
                        <a:cs typeface="Arial" charset="0"/>
                      </a:endParaRPr>
                    </a:p>
                  </a:txBody>
                  <a:tcPr marL="9795" marR="9795" marT="97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6477">
                <a:tc vMerge="1">
                  <a:txBody>
                    <a:bodyPr/>
                    <a:lstStyle/>
                    <a:p>
                      <a:endParaRPr lang="en-US"/>
                    </a:p>
                  </a:txBody>
                  <a:tcPr/>
                </a:tc>
                <a:tc>
                  <a:txBody>
                    <a:bodyPr/>
                    <a:lstStyle/>
                    <a:p>
                      <a:pPr algn="ctr" fontAlgn="b"/>
                      <a:r>
                        <a:rPr lang="en-US" sz="1400" u="none" strike="noStrike" dirty="0">
                          <a:effectLst/>
                          <a:latin typeface="Arial" charset="0"/>
                          <a:ea typeface="Arial" charset="0"/>
                          <a:cs typeface="Arial" charset="0"/>
                        </a:rPr>
                        <a:t>Fetal</a:t>
                      </a:r>
                      <a:endParaRPr lang="en-US" sz="1400" b="0" i="0" u="none" strike="noStrike" dirty="0">
                        <a:solidFill>
                          <a:srgbClr val="000000"/>
                        </a:solidFill>
                        <a:effectLst/>
                        <a:latin typeface="Arial" charset="0"/>
                        <a:ea typeface="Arial" charset="0"/>
                        <a:cs typeface="Arial" charset="0"/>
                      </a:endParaRPr>
                    </a:p>
                  </a:txBody>
                  <a:tcPr marL="9795" marR="9795" marT="97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latin typeface="Arial" charset="0"/>
                          <a:ea typeface="Arial" charset="0"/>
                          <a:cs typeface="Arial" charset="0"/>
                        </a:rPr>
                        <a:t>IPS</a:t>
                      </a:r>
                      <a:endParaRPr lang="en-US" sz="1400" b="0" i="0" u="none" strike="noStrike">
                        <a:solidFill>
                          <a:srgbClr val="000000"/>
                        </a:solidFill>
                        <a:effectLst/>
                        <a:latin typeface="Arial" charset="0"/>
                        <a:ea typeface="Arial" charset="0"/>
                        <a:cs typeface="Arial" charset="0"/>
                      </a:endParaRPr>
                    </a:p>
                  </a:txBody>
                  <a:tcPr marL="9795" marR="9795" marT="97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latin typeface="Arial" charset="0"/>
                          <a:ea typeface="Arial" charset="0"/>
                          <a:cs typeface="Arial" charset="0"/>
                        </a:rPr>
                        <a:t>H3K27ac</a:t>
                      </a:r>
                      <a:endParaRPr lang="en-US" sz="1400" b="0" i="0" u="none" strike="noStrike">
                        <a:solidFill>
                          <a:srgbClr val="000000"/>
                        </a:solidFill>
                        <a:effectLst/>
                        <a:latin typeface="Arial" charset="0"/>
                        <a:ea typeface="Arial" charset="0"/>
                        <a:cs typeface="Arial" charset="0"/>
                      </a:endParaRPr>
                    </a:p>
                  </a:txBody>
                  <a:tcPr marL="9795" marR="9795" marT="97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6477">
                <a:tc vMerge="1">
                  <a:txBody>
                    <a:bodyPr/>
                    <a:lstStyle/>
                    <a:p>
                      <a:endParaRPr lang="en-US"/>
                    </a:p>
                  </a:txBody>
                  <a:tcPr/>
                </a:tc>
                <a:tc>
                  <a:txBody>
                    <a:bodyPr/>
                    <a:lstStyle/>
                    <a:p>
                      <a:pPr algn="ctr" fontAlgn="b"/>
                      <a:r>
                        <a:rPr lang="en-US" sz="1400" u="none" strike="noStrike" dirty="0">
                          <a:effectLst/>
                          <a:latin typeface="Arial" charset="0"/>
                          <a:ea typeface="Arial" charset="0"/>
                          <a:cs typeface="Arial" charset="0"/>
                        </a:rPr>
                        <a:t>Fetal</a:t>
                      </a:r>
                      <a:endParaRPr lang="en-US" sz="1400" b="0" i="0" u="none" strike="noStrike" dirty="0">
                        <a:solidFill>
                          <a:srgbClr val="000000"/>
                        </a:solidFill>
                        <a:effectLst/>
                        <a:latin typeface="Arial" charset="0"/>
                        <a:ea typeface="Arial" charset="0"/>
                        <a:cs typeface="Arial" charset="0"/>
                      </a:endParaRPr>
                    </a:p>
                  </a:txBody>
                  <a:tcPr marL="9795" marR="9795" marT="97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latin typeface="Arial" charset="0"/>
                          <a:ea typeface="Arial" charset="0"/>
                          <a:cs typeface="Arial" charset="0"/>
                        </a:rPr>
                        <a:t>IPS</a:t>
                      </a:r>
                      <a:endParaRPr lang="en-US" sz="1400" b="0" i="0" u="none" strike="noStrike" dirty="0">
                        <a:solidFill>
                          <a:srgbClr val="000000"/>
                        </a:solidFill>
                        <a:effectLst/>
                        <a:latin typeface="Arial" charset="0"/>
                        <a:ea typeface="Arial" charset="0"/>
                        <a:cs typeface="Arial" charset="0"/>
                      </a:endParaRPr>
                    </a:p>
                  </a:txBody>
                  <a:tcPr marL="9795" marR="9795" marT="97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latin typeface="Arial" charset="0"/>
                          <a:ea typeface="Arial" charset="0"/>
                          <a:cs typeface="Arial" charset="0"/>
                        </a:rPr>
                        <a:t>INPUT</a:t>
                      </a:r>
                      <a:endParaRPr lang="en-US" sz="1400" b="0" i="0" u="none" strike="noStrike">
                        <a:solidFill>
                          <a:srgbClr val="000000"/>
                        </a:solidFill>
                        <a:effectLst/>
                        <a:latin typeface="Arial" charset="0"/>
                        <a:ea typeface="Arial" charset="0"/>
                        <a:cs typeface="Arial" charset="0"/>
                      </a:endParaRPr>
                    </a:p>
                  </a:txBody>
                  <a:tcPr marL="9795" marR="9795" marT="97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6477">
                <a:tc rowSpan="3">
                  <a:txBody>
                    <a:bodyPr/>
                    <a:lstStyle/>
                    <a:p>
                      <a:pPr algn="ctr" fontAlgn="ctr"/>
                      <a:r>
                        <a:rPr lang="en-US" sz="1400" u="none" strike="noStrike">
                          <a:effectLst/>
                          <a:latin typeface="Arial" charset="0"/>
                          <a:ea typeface="Arial" charset="0"/>
                          <a:cs typeface="Arial" charset="0"/>
                        </a:rPr>
                        <a:t>320</a:t>
                      </a:r>
                      <a:endParaRPr lang="en-US" sz="1400" b="0" i="0" u="none" strike="noStrike">
                        <a:solidFill>
                          <a:srgbClr val="000000"/>
                        </a:solidFill>
                        <a:effectLst/>
                        <a:latin typeface="Arial" charset="0"/>
                        <a:ea typeface="Arial" charset="0"/>
                        <a:cs typeface="Arial" charset="0"/>
                      </a:endParaRPr>
                    </a:p>
                  </a:txBody>
                  <a:tcPr marL="9795" marR="9795" marT="97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latin typeface="Arial" charset="0"/>
                          <a:ea typeface="Arial" charset="0"/>
                          <a:cs typeface="Arial" charset="0"/>
                        </a:rPr>
                        <a:t>Fetal</a:t>
                      </a:r>
                      <a:endParaRPr lang="en-US" sz="1400" b="0" i="0" u="none" strike="noStrike" dirty="0">
                        <a:solidFill>
                          <a:srgbClr val="000000"/>
                        </a:solidFill>
                        <a:effectLst/>
                        <a:latin typeface="Arial" charset="0"/>
                        <a:ea typeface="Arial" charset="0"/>
                        <a:cs typeface="Arial" charset="0"/>
                      </a:endParaRPr>
                    </a:p>
                  </a:txBody>
                  <a:tcPr marL="9795" marR="9795" marT="97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latin typeface="Arial" charset="0"/>
                          <a:ea typeface="Arial" charset="0"/>
                          <a:cs typeface="Arial" charset="0"/>
                        </a:rPr>
                        <a:t>IPS</a:t>
                      </a:r>
                      <a:endParaRPr lang="en-US" sz="1400" b="0" i="0" u="none" strike="noStrike">
                        <a:solidFill>
                          <a:srgbClr val="000000"/>
                        </a:solidFill>
                        <a:effectLst/>
                        <a:latin typeface="Arial" charset="0"/>
                        <a:ea typeface="Arial" charset="0"/>
                        <a:cs typeface="Arial" charset="0"/>
                      </a:endParaRPr>
                    </a:p>
                  </a:txBody>
                  <a:tcPr marL="9795" marR="9795" marT="97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latin typeface="Arial" charset="0"/>
                          <a:ea typeface="Arial" charset="0"/>
                          <a:cs typeface="Arial" charset="0"/>
                        </a:rPr>
                        <a:t>H3K27ac</a:t>
                      </a:r>
                      <a:endParaRPr lang="en-US" sz="1400" b="0" i="0" u="none" strike="noStrike">
                        <a:solidFill>
                          <a:srgbClr val="000000"/>
                        </a:solidFill>
                        <a:effectLst/>
                        <a:latin typeface="Arial" charset="0"/>
                        <a:ea typeface="Arial" charset="0"/>
                        <a:cs typeface="Arial" charset="0"/>
                      </a:endParaRPr>
                    </a:p>
                  </a:txBody>
                  <a:tcPr marL="9795" marR="9795" marT="97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6477">
                <a:tc vMerge="1">
                  <a:txBody>
                    <a:bodyPr/>
                    <a:lstStyle/>
                    <a:p>
                      <a:endParaRPr lang="en-US"/>
                    </a:p>
                  </a:txBody>
                  <a:tcPr/>
                </a:tc>
                <a:tc>
                  <a:txBody>
                    <a:bodyPr/>
                    <a:lstStyle/>
                    <a:p>
                      <a:pPr algn="ctr" fontAlgn="b"/>
                      <a:r>
                        <a:rPr lang="en-US" sz="1400" u="none" strike="noStrike" dirty="0">
                          <a:effectLst/>
                          <a:latin typeface="Arial" charset="0"/>
                          <a:ea typeface="Arial" charset="0"/>
                          <a:cs typeface="Arial" charset="0"/>
                        </a:rPr>
                        <a:t>Fetal</a:t>
                      </a:r>
                      <a:endParaRPr lang="en-US" sz="1400" b="0" i="0" u="none" strike="noStrike" dirty="0">
                        <a:solidFill>
                          <a:srgbClr val="000000"/>
                        </a:solidFill>
                        <a:effectLst/>
                        <a:latin typeface="Arial" charset="0"/>
                        <a:ea typeface="Arial" charset="0"/>
                        <a:cs typeface="Arial" charset="0"/>
                      </a:endParaRPr>
                    </a:p>
                  </a:txBody>
                  <a:tcPr marL="9795" marR="9795" marT="97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latin typeface="Arial" charset="0"/>
                          <a:ea typeface="Arial" charset="0"/>
                          <a:cs typeface="Arial" charset="0"/>
                        </a:rPr>
                        <a:t>IPS</a:t>
                      </a:r>
                      <a:endParaRPr lang="en-US" sz="1400" b="0" i="0" u="none" strike="noStrike" dirty="0">
                        <a:solidFill>
                          <a:srgbClr val="000000"/>
                        </a:solidFill>
                        <a:effectLst/>
                        <a:latin typeface="Arial" charset="0"/>
                        <a:ea typeface="Arial" charset="0"/>
                        <a:cs typeface="Arial" charset="0"/>
                      </a:endParaRPr>
                    </a:p>
                  </a:txBody>
                  <a:tcPr marL="9795" marR="9795" marT="97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latin typeface="Arial" charset="0"/>
                          <a:ea typeface="Arial" charset="0"/>
                          <a:cs typeface="Arial" charset="0"/>
                        </a:rPr>
                        <a:t>H3K4me3 </a:t>
                      </a:r>
                      <a:endParaRPr lang="en-US" sz="1400" b="0" i="0" u="none" strike="noStrike">
                        <a:solidFill>
                          <a:srgbClr val="000000"/>
                        </a:solidFill>
                        <a:effectLst/>
                        <a:latin typeface="Arial" charset="0"/>
                        <a:ea typeface="Arial" charset="0"/>
                        <a:cs typeface="Arial" charset="0"/>
                      </a:endParaRPr>
                    </a:p>
                  </a:txBody>
                  <a:tcPr marL="9795" marR="9795" marT="97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6477">
                <a:tc vMerge="1">
                  <a:txBody>
                    <a:bodyPr/>
                    <a:lstStyle/>
                    <a:p>
                      <a:endParaRPr lang="en-US"/>
                    </a:p>
                  </a:txBody>
                  <a:tcPr/>
                </a:tc>
                <a:tc>
                  <a:txBody>
                    <a:bodyPr/>
                    <a:lstStyle/>
                    <a:p>
                      <a:pPr algn="ctr" fontAlgn="b"/>
                      <a:r>
                        <a:rPr lang="en-US" sz="1400" u="none" strike="noStrike">
                          <a:effectLst/>
                          <a:latin typeface="Arial" charset="0"/>
                          <a:ea typeface="Arial" charset="0"/>
                          <a:cs typeface="Arial" charset="0"/>
                        </a:rPr>
                        <a:t>Fetal</a:t>
                      </a:r>
                      <a:endParaRPr lang="en-US" sz="1400" b="0" i="0" u="none" strike="noStrike">
                        <a:solidFill>
                          <a:srgbClr val="000000"/>
                        </a:solidFill>
                        <a:effectLst/>
                        <a:latin typeface="Arial" charset="0"/>
                        <a:ea typeface="Arial" charset="0"/>
                        <a:cs typeface="Arial" charset="0"/>
                      </a:endParaRPr>
                    </a:p>
                  </a:txBody>
                  <a:tcPr marL="9795" marR="9795" marT="97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latin typeface="Arial" charset="0"/>
                          <a:ea typeface="Arial" charset="0"/>
                          <a:cs typeface="Arial" charset="0"/>
                        </a:rPr>
                        <a:t>IPS</a:t>
                      </a:r>
                      <a:endParaRPr lang="en-US" sz="1400" b="0" i="0" u="none" strike="noStrike" dirty="0">
                        <a:solidFill>
                          <a:srgbClr val="000000"/>
                        </a:solidFill>
                        <a:effectLst/>
                        <a:latin typeface="Arial" charset="0"/>
                        <a:ea typeface="Arial" charset="0"/>
                        <a:cs typeface="Arial" charset="0"/>
                      </a:endParaRPr>
                    </a:p>
                  </a:txBody>
                  <a:tcPr marL="9795" marR="9795" marT="97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latin typeface="Arial" charset="0"/>
                          <a:ea typeface="Arial" charset="0"/>
                          <a:cs typeface="Arial" charset="0"/>
                        </a:rPr>
                        <a:t>INPUT</a:t>
                      </a:r>
                      <a:endParaRPr lang="en-US" sz="1400" b="0" i="0" u="none" strike="noStrike">
                        <a:solidFill>
                          <a:srgbClr val="000000"/>
                        </a:solidFill>
                        <a:effectLst/>
                        <a:latin typeface="Arial" charset="0"/>
                        <a:ea typeface="Arial" charset="0"/>
                        <a:cs typeface="Arial" charset="0"/>
                      </a:endParaRPr>
                    </a:p>
                  </a:txBody>
                  <a:tcPr marL="9795" marR="9795" marT="97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6477">
                <a:tc rowSpan="3">
                  <a:txBody>
                    <a:bodyPr/>
                    <a:lstStyle/>
                    <a:p>
                      <a:pPr algn="ctr" fontAlgn="b"/>
                      <a:r>
                        <a:rPr lang="en-US" sz="1400" u="none" strike="noStrike">
                          <a:effectLst/>
                          <a:latin typeface="Arial" charset="0"/>
                          <a:ea typeface="Arial" charset="0"/>
                          <a:cs typeface="Arial" charset="0"/>
                        </a:rPr>
                        <a:t>07-01</a:t>
                      </a:r>
                      <a:endParaRPr lang="en-US" sz="1400" b="0" i="0" u="none" strike="noStrike">
                        <a:solidFill>
                          <a:srgbClr val="000000"/>
                        </a:solidFill>
                        <a:effectLst/>
                        <a:latin typeface="Arial" charset="0"/>
                        <a:ea typeface="Arial" charset="0"/>
                        <a:cs typeface="Arial" charset="0"/>
                      </a:endParaRPr>
                    </a:p>
                  </a:txBody>
                  <a:tcPr marL="9795" marR="9795" marT="97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latin typeface="Arial" charset="0"/>
                          <a:ea typeface="Arial" charset="0"/>
                          <a:cs typeface="Arial" charset="0"/>
                        </a:rPr>
                        <a:t>Adult</a:t>
                      </a:r>
                      <a:endParaRPr lang="en-US" sz="1400" b="0" i="0" u="none" strike="noStrike" dirty="0">
                        <a:solidFill>
                          <a:srgbClr val="000000"/>
                        </a:solidFill>
                        <a:effectLst/>
                        <a:latin typeface="Arial" charset="0"/>
                        <a:ea typeface="Arial" charset="0"/>
                        <a:cs typeface="Arial" charset="0"/>
                      </a:endParaRPr>
                    </a:p>
                  </a:txBody>
                  <a:tcPr marL="9795" marR="9795" marT="97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latin typeface="Arial" charset="0"/>
                          <a:ea typeface="Arial" charset="0"/>
                          <a:cs typeface="Arial" charset="0"/>
                        </a:rPr>
                        <a:t>IPS</a:t>
                      </a:r>
                      <a:endParaRPr lang="en-US" sz="1400" b="0" i="0" u="none" strike="noStrike" dirty="0">
                        <a:solidFill>
                          <a:srgbClr val="000000"/>
                        </a:solidFill>
                        <a:effectLst/>
                        <a:latin typeface="Arial" charset="0"/>
                        <a:ea typeface="Arial" charset="0"/>
                        <a:cs typeface="Arial" charset="0"/>
                      </a:endParaRPr>
                    </a:p>
                  </a:txBody>
                  <a:tcPr marL="9795" marR="9795" marT="97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latin typeface="Arial" charset="0"/>
                          <a:ea typeface="Arial" charset="0"/>
                          <a:cs typeface="Arial" charset="0"/>
                        </a:rPr>
                        <a:t>H3K4me3 </a:t>
                      </a:r>
                      <a:endParaRPr lang="en-US" sz="1400" b="0" i="0" u="none" strike="noStrike">
                        <a:solidFill>
                          <a:srgbClr val="000000"/>
                        </a:solidFill>
                        <a:effectLst/>
                        <a:latin typeface="Arial" charset="0"/>
                        <a:ea typeface="Arial" charset="0"/>
                        <a:cs typeface="Arial" charset="0"/>
                      </a:endParaRPr>
                    </a:p>
                  </a:txBody>
                  <a:tcPr marL="9795" marR="9795" marT="97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6477">
                <a:tc vMerge="1">
                  <a:txBody>
                    <a:bodyPr/>
                    <a:lstStyle/>
                    <a:p>
                      <a:endParaRPr lang="en-US"/>
                    </a:p>
                  </a:txBody>
                  <a:tcPr/>
                </a:tc>
                <a:tc>
                  <a:txBody>
                    <a:bodyPr/>
                    <a:lstStyle/>
                    <a:p>
                      <a:pPr algn="ctr" fontAlgn="b"/>
                      <a:r>
                        <a:rPr lang="en-US" sz="1400" u="none" strike="noStrike" dirty="0">
                          <a:effectLst/>
                          <a:latin typeface="Arial" charset="0"/>
                          <a:ea typeface="Arial" charset="0"/>
                          <a:cs typeface="Arial" charset="0"/>
                        </a:rPr>
                        <a:t>Adult</a:t>
                      </a:r>
                      <a:endParaRPr lang="en-US" sz="1400" b="0" i="0" u="none" strike="noStrike" dirty="0">
                        <a:solidFill>
                          <a:srgbClr val="000000"/>
                        </a:solidFill>
                        <a:effectLst/>
                        <a:latin typeface="Arial" charset="0"/>
                        <a:ea typeface="Arial" charset="0"/>
                        <a:cs typeface="Arial" charset="0"/>
                      </a:endParaRPr>
                    </a:p>
                  </a:txBody>
                  <a:tcPr marL="9795" marR="9795" marT="97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latin typeface="Arial" charset="0"/>
                          <a:ea typeface="Arial" charset="0"/>
                          <a:cs typeface="Arial" charset="0"/>
                        </a:rPr>
                        <a:t>IPS</a:t>
                      </a:r>
                      <a:endParaRPr lang="en-US" sz="1400" b="0" i="0" u="none" strike="noStrike" dirty="0">
                        <a:solidFill>
                          <a:srgbClr val="000000"/>
                        </a:solidFill>
                        <a:effectLst/>
                        <a:latin typeface="Arial" charset="0"/>
                        <a:ea typeface="Arial" charset="0"/>
                        <a:cs typeface="Arial" charset="0"/>
                      </a:endParaRPr>
                    </a:p>
                  </a:txBody>
                  <a:tcPr marL="9795" marR="9795" marT="97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latin typeface="Arial" charset="0"/>
                          <a:ea typeface="Arial" charset="0"/>
                          <a:cs typeface="Arial" charset="0"/>
                        </a:rPr>
                        <a:t>H3K27ac</a:t>
                      </a:r>
                      <a:endParaRPr lang="en-US" sz="1400" b="0" i="0" u="none" strike="noStrike">
                        <a:solidFill>
                          <a:srgbClr val="000000"/>
                        </a:solidFill>
                        <a:effectLst/>
                        <a:latin typeface="Arial" charset="0"/>
                        <a:ea typeface="Arial" charset="0"/>
                        <a:cs typeface="Arial" charset="0"/>
                      </a:endParaRPr>
                    </a:p>
                  </a:txBody>
                  <a:tcPr marL="9795" marR="9795" marT="97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6477">
                <a:tc vMerge="1">
                  <a:txBody>
                    <a:bodyPr/>
                    <a:lstStyle/>
                    <a:p>
                      <a:endParaRPr lang="en-US"/>
                    </a:p>
                  </a:txBody>
                  <a:tcPr/>
                </a:tc>
                <a:tc>
                  <a:txBody>
                    <a:bodyPr/>
                    <a:lstStyle/>
                    <a:p>
                      <a:pPr algn="ctr" fontAlgn="b"/>
                      <a:r>
                        <a:rPr lang="en-US" sz="1400" u="none" strike="noStrike">
                          <a:effectLst/>
                          <a:latin typeface="Arial" charset="0"/>
                          <a:ea typeface="Arial" charset="0"/>
                          <a:cs typeface="Arial" charset="0"/>
                        </a:rPr>
                        <a:t>Adult</a:t>
                      </a:r>
                      <a:endParaRPr lang="en-US" sz="1400" b="0" i="0" u="none" strike="noStrike">
                        <a:solidFill>
                          <a:srgbClr val="000000"/>
                        </a:solidFill>
                        <a:effectLst/>
                        <a:latin typeface="Arial" charset="0"/>
                        <a:ea typeface="Arial" charset="0"/>
                        <a:cs typeface="Arial" charset="0"/>
                      </a:endParaRPr>
                    </a:p>
                  </a:txBody>
                  <a:tcPr marL="9795" marR="9795" marT="97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latin typeface="Arial" charset="0"/>
                          <a:ea typeface="Arial" charset="0"/>
                          <a:cs typeface="Arial" charset="0"/>
                        </a:rPr>
                        <a:t>IPS</a:t>
                      </a:r>
                      <a:endParaRPr lang="en-US" sz="1400" b="0" i="0" u="none" strike="noStrike" dirty="0">
                        <a:solidFill>
                          <a:srgbClr val="000000"/>
                        </a:solidFill>
                        <a:effectLst/>
                        <a:latin typeface="Arial" charset="0"/>
                        <a:ea typeface="Arial" charset="0"/>
                        <a:cs typeface="Arial" charset="0"/>
                      </a:endParaRPr>
                    </a:p>
                  </a:txBody>
                  <a:tcPr marL="9795" marR="9795" marT="97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latin typeface="Arial" charset="0"/>
                          <a:ea typeface="Arial" charset="0"/>
                          <a:cs typeface="Arial" charset="0"/>
                        </a:rPr>
                        <a:t>INPUT</a:t>
                      </a:r>
                      <a:endParaRPr lang="en-US" sz="1400" b="0" i="0" u="none" strike="noStrike">
                        <a:solidFill>
                          <a:srgbClr val="000000"/>
                        </a:solidFill>
                        <a:effectLst/>
                        <a:latin typeface="Arial" charset="0"/>
                        <a:ea typeface="Arial" charset="0"/>
                        <a:cs typeface="Arial" charset="0"/>
                      </a:endParaRPr>
                    </a:p>
                  </a:txBody>
                  <a:tcPr marL="9795" marR="9795" marT="97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6477">
                <a:tc rowSpan="3">
                  <a:txBody>
                    <a:bodyPr/>
                    <a:lstStyle/>
                    <a:p>
                      <a:pPr algn="ctr" fontAlgn="ctr"/>
                      <a:r>
                        <a:rPr lang="en-US" sz="1400" u="none" strike="noStrike">
                          <a:effectLst/>
                          <a:latin typeface="Arial" charset="0"/>
                          <a:ea typeface="Arial" charset="0"/>
                          <a:cs typeface="Arial" charset="0"/>
                        </a:rPr>
                        <a:t>1120-01</a:t>
                      </a:r>
                      <a:endParaRPr lang="en-US" sz="1400" b="0" i="0" u="none" strike="noStrike">
                        <a:solidFill>
                          <a:srgbClr val="000000"/>
                        </a:solidFill>
                        <a:effectLst/>
                        <a:latin typeface="Arial" charset="0"/>
                        <a:ea typeface="Arial" charset="0"/>
                        <a:cs typeface="Arial" charset="0"/>
                      </a:endParaRPr>
                    </a:p>
                  </a:txBody>
                  <a:tcPr marL="9795" marR="9795" marT="97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latin typeface="Arial" charset="0"/>
                          <a:ea typeface="Arial" charset="0"/>
                          <a:cs typeface="Arial" charset="0"/>
                        </a:rPr>
                        <a:t>Adult</a:t>
                      </a:r>
                      <a:endParaRPr lang="en-US" sz="1400" b="0" i="0" u="none" strike="noStrike">
                        <a:solidFill>
                          <a:srgbClr val="000000"/>
                        </a:solidFill>
                        <a:effectLst/>
                        <a:latin typeface="Arial" charset="0"/>
                        <a:ea typeface="Arial" charset="0"/>
                        <a:cs typeface="Arial" charset="0"/>
                      </a:endParaRPr>
                    </a:p>
                  </a:txBody>
                  <a:tcPr marL="9795" marR="9795" marT="97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latin typeface="Arial" charset="0"/>
                          <a:ea typeface="Arial" charset="0"/>
                          <a:cs typeface="Arial" charset="0"/>
                        </a:rPr>
                        <a:t>IPS</a:t>
                      </a:r>
                      <a:endParaRPr lang="en-US" sz="1400" b="0" i="0" u="none" strike="noStrike" dirty="0">
                        <a:solidFill>
                          <a:srgbClr val="000000"/>
                        </a:solidFill>
                        <a:effectLst/>
                        <a:latin typeface="Arial" charset="0"/>
                        <a:ea typeface="Arial" charset="0"/>
                        <a:cs typeface="Arial" charset="0"/>
                      </a:endParaRPr>
                    </a:p>
                  </a:txBody>
                  <a:tcPr marL="9795" marR="9795" marT="97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latin typeface="Arial" charset="0"/>
                          <a:ea typeface="Arial" charset="0"/>
                          <a:cs typeface="Arial" charset="0"/>
                        </a:rPr>
                        <a:t>H3K4me3 </a:t>
                      </a:r>
                      <a:endParaRPr lang="en-US" sz="1400" b="0" i="0" u="none" strike="noStrike">
                        <a:solidFill>
                          <a:srgbClr val="000000"/>
                        </a:solidFill>
                        <a:effectLst/>
                        <a:latin typeface="Arial" charset="0"/>
                        <a:ea typeface="Arial" charset="0"/>
                        <a:cs typeface="Arial" charset="0"/>
                      </a:endParaRPr>
                    </a:p>
                  </a:txBody>
                  <a:tcPr marL="9795" marR="9795" marT="97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6477">
                <a:tc vMerge="1">
                  <a:txBody>
                    <a:bodyPr/>
                    <a:lstStyle/>
                    <a:p>
                      <a:endParaRPr lang="en-US"/>
                    </a:p>
                  </a:txBody>
                  <a:tcPr/>
                </a:tc>
                <a:tc>
                  <a:txBody>
                    <a:bodyPr/>
                    <a:lstStyle/>
                    <a:p>
                      <a:pPr algn="ctr" fontAlgn="b"/>
                      <a:r>
                        <a:rPr lang="en-US" sz="1400" u="none" strike="noStrike">
                          <a:effectLst/>
                          <a:latin typeface="Arial" charset="0"/>
                          <a:ea typeface="Arial" charset="0"/>
                          <a:cs typeface="Arial" charset="0"/>
                        </a:rPr>
                        <a:t>Adult</a:t>
                      </a:r>
                      <a:endParaRPr lang="en-US" sz="1400" b="0" i="0" u="none" strike="noStrike">
                        <a:solidFill>
                          <a:srgbClr val="000000"/>
                        </a:solidFill>
                        <a:effectLst/>
                        <a:latin typeface="Arial" charset="0"/>
                        <a:ea typeface="Arial" charset="0"/>
                        <a:cs typeface="Arial" charset="0"/>
                      </a:endParaRPr>
                    </a:p>
                  </a:txBody>
                  <a:tcPr marL="9795" marR="9795" marT="97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latin typeface="Arial" charset="0"/>
                          <a:ea typeface="Arial" charset="0"/>
                          <a:cs typeface="Arial" charset="0"/>
                        </a:rPr>
                        <a:t>IPS</a:t>
                      </a:r>
                      <a:endParaRPr lang="en-US" sz="1400" b="0" i="0" u="none" strike="noStrike" dirty="0">
                        <a:solidFill>
                          <a:srgbClr val="000000"/>
                        </a:solidFill>
                        <a:effectLst/>
                        <a:latin typeface="Arial" charset="0"/>
                        <a:ea typeface="Arial" charset="0"/>
                        <a:cs typeface="Arial" charset="0"/>
                      </a:endParaRPr>
                    </a:p>
                  </a:txBody>
                  <a:tcPr marL="9795" marR="9795" marT="97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latin typeface="Arial" charset="0"/>
                          <a:ea typeface="Arial" charset="0"/>
                          <a:cs typeface="Arial" charset="0"/>
                        </a:rPr>
                        <a:t>H3K27ac</a:t>
                      </a:r>
                      <a:endParaRPr lang="en-US" sz="1400" b="0" i="0" u="none" strike="noStrike">
                        <a:solidFill>
                          <a:srgbClr val="000000"/>
                        </a:solidFill>
                        <a:effectLst/>
                        <a:latin typeface="Arial" charset="0"/>
                        <a:ea typeface="Arial" charset="0"/>
                        <a:cs typeface="Arial" charset="0"/>
                      </a:endParaRPr>
                    </a:p>
                  </a:txBody>
                  <a:tcPr marL="9795" marR="9795" marT="97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6477">
                <a:tc vMerge="1">
                  <a:txBody>
                    <a:bodyPr/>
                    <a:lstStyle/>
                    <a:p>
                      <a:endParaRPr lang="en-US"/>
                    </a:p>
                  </a:txBody>
                  <a:tcPr/>
                </a:tc>
                <a:tc>
                  <a:txBody>
                    <a:bodyPr/>
                    <a:lstStyle/>
                    <a:p>
                      <a:pPr algn="ctr" fontAlgn="b"/>
                      <a:r>
                        <a:rPr lang="en-US" sz="1400" u="none" strike="noStrike">
                          <a:effectLst/>
                          <a:latin typeface="Arial" charset="0"/>
                          <a:ea typeface="Arial" charset="0"/>
                          <a:cs typeface="Arial" charset="0"/>
                        </a:rPr>
                        <a:t>Adult</a:t>
                      </a:r>
                      <a:endParaRPr lang="en-US" sz="1400" b="0" i="0" u="none" strike="noStrike">
                        <a:solidFill>
                          <a:srgbClr val="000000"/>
                        </a:solidFill>
                        <a:effectLst/>
                        <a:latin typeface="Arial" charset="0"/>
                        <a:ea typeface="Arial" charset="0"/>
                        <a:cs typeface="Arial" charset="0"/>
                      </a:endParaRPr>
                    </a:p>
                  </a:txBody>
                  <a:tcPr marL="9795" marR="9795" marT="97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latin typeface="Arial" charset="0"/>
                          <a:ea typeface="Arial" charset="0"/>
                          <a:cs typeface="Arial" charset="0"/>
                        </a:rPr>
                        <a:t>IPS</a:t>
                      </a:r>
                      <a:endParaRPr lang="en-US" sz="1400" b="0" i="0" u="none" strike="noStrike" dirty="0">
                        <a:solidFill>
                          <a:srgbClr val="000000"/>
                        </a:solidFill>
                        <a:effectLst/>
                        <a:latin typeface="Arial" charset="0"/>
                        <a:ea typeface="Arial" charset="0"/>
                        <a:cs typeface="Arial" charset="0"/>
                      </a:endParaRPr>
                    </a:p>
                  </a:txBody>
                  <a:tcPr marL="9795" marR="9795" marT="97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latin typeface="Arial" charset="0"/>
                          <a:ea typeface="Arial" charset="0"/>
                          <a:cs typeface="Arial" charset="0"/>
                        </a:rPr>
                        <a:t>INPUT</a:t>
                      </a:r>
                      <a:endParaRPr lang="en-US" sz="1400" b="0" i="0" u="none" strike="noStrike" dirty="0">
                        <a:solidFill>
                          <a:srgbClr val="000000"/>
                        </a:solidFill>
                        <a:effectLst/>
                        <a:latin typeface="Arial" charset="0"/>
                        <a:ea typeface="Arial" charset="0"/>
                        <a:cs typeface="Arial" charset="0"/>
                      </a:endParaRPr>
                    </a:p>
                  </a:txBody>
                  <a:tcPr marL="9795" marR="9795" marT="97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6477">
                <a:tc rowSpan="3">
                  <a:txBody>
                    <a:bodyPr/>
                    <a:lstStyle/>
                    <a:p>
                      <a:pPr algn="ctr" fontAlgn="ctr"/>
                      <a:r>
                        <a:rPr lang="en-US" sz="1400" u="none" strike="noStrike">
                          <a:effectLst/>
                          <a:latin typeface="Arial" charset="0"/>
                          <a:ea typeface="Arial" charset="0"/>
                          <a:cs typeface="Arial" charset="0"/>
                        </a:rPr>
                        <a:t>1123-01</a:t>
                      </a:r>
                      <a:endParaRPr lang="en-US" sz="1400" b="0" i="0" u="none" strike="noStrike">
                        <a:solidFill>
                          <a:srgbClr val="000000"/>
                        </a:solidFill>
                        <a:effectLst/>
                        <a:latin typeface="Arial" charset="0"/>
                        <a:ea typeface="Arial" charset="0"/>
                        <a:cs typeface="Arial" charset="0"/>
                      </a:endParaRPr>
                    </a:p>
                  </a:txBody>
                  <a:tcPr marL="9795" marR="9795" marT="97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latin typeface="Arial" charset="0"/>
                          <a:ea typeface="Arial" charset="0"/>
                          <a:cs typeface="Arial" charset="0"/>
                        </a:rPr>
                        <a:t>Adult</a:t>
                      </a:r>
                      <a:endParaRPr lang="en-US" sz="1400" b="0" i="0" u="none" strike="noStrike" dirty="0">
                        <a:solidFill>
                          <a:srgbClr val="000000"/>
                        </a:solidFill>
                        <a:effectLst/>
                        <a:latin typeface="Arial" charset="0"/>
                        <a:ea typeface="Arial" charset="0"/>
                        <a:cs typeface="Arial" charset="0"/>
                      </a:endParaRPr>
                    </a:p>
                  </a:txBody>
                  <a:tcPr marL="9795" marR="9795" marT="97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latin typeface="Arial" charset="0"/>
                          <a:ea typeface="Arial" charset="0"/>
                          <a:cs typeface="Arial" charset="0"/>
                        </a:rPr>
                        <a:t>IPS</a:t>
                      </a:r>
                      <a:endParaRPr lang="en-US" sz="1400" b="0" i="0" u="none" strike="noStrike" dirty="0">
                        <a:solidFill>
                          <a:srgbClr val="000000"/>
                        </a:solidFill>
                        <a:effectLst/>
                        <a:latin typeface="Arial" charset="0"/>
                        <a:ea typeface="Arial" charset="0"/>
                        <a:cs typeface="Arial" charset="0"/>
                      </a:endParaRPr>
                    </a:p>
                  </a:txBody>
                  <a:tcPr marL="9795" marR="9795" marT="97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latin typeface="Arial" charset="0"/>
                          <a:ea typeface="Arial" charset="0"/>
                          <a:cs typeface="Arial" charset="0"/>
                        </a:rPr>
                        <a:t>H3K27ac</a:t>
                      </a:r>
                      <a:endParaRPr lang="en-US" sz="1400" b="0" i="0" u="none" strike="noStrike">
                        <a:solidFill>
                          <a:srgbClr val="000000"/>
                        </a:solidFill>
                        <a:effectLst/>
                        <a:latin typeface="Arial" charset="0"/>
                        <a:ea typeface="Arial" charset="0"/>
                        <a:cs typeface="Arial" charset="0"/>
                      </a:endParaRPr>
                    </a:p>
                  </a:txBody>
                  <a:tcPr marL="9795" marR="9795" marT="97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6477">
                <a:tc vMerge="1">
                  <a:txBody>
                    <a:bodyPr/>
                    <a:lstStyle/>
                    <a:p>
                      <a:endParaRPr lang="en-US"/>
                    </a:p>
                  </a:txBody>
                  <a:tcPr/>
                </a:tc>
                <a:tc>
                  <a:txBody>
                    <a:bodyPr/>
                    <a:lstStyle/>
                    <a:p>
                      <a:pPr algn="ctr" fontAlgn="b"/>
                      <a:r>
                        <a:rPr lang="en-US" sz="1400" u="none" strike="noStrike" dirty="0">
                          <a:effectLst/>
                          <a:latin typeface="Arial" charset="0"/>
                          <a:ea typeface="Arial" charset="0"/>
                          <a:cs typeface="Arial" charset="0"/>
                        </a:rPr>
                        <a:t>Adult</a:t>
                      </a:r>
                      <a:endParaRPr lang="en-US" sz="1400" b="0" i="0" u="none" strike="noStrike" dirty="0">
                        <a:solidFill>
                          <a:srgbClr val="000000"/>
                        </a:solidFill>
                        <a:effectLst/>
                        <a:latin typeface="Arial" charset="0"/>
                        <a:ea typeface="Arial" charset="0"/>
                        <a:cs typeface="Arial" charset="0"/>
                      </a:endParaRPr>
                    </a:p>
                  </a:txBody>
                  <a:tcPr marL="9795" marR="9795" marT="97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latin typeface="Arial" charset="0"/>
                          <a:ea typeface="Arial" charset="0"/>
                          <a:cs typeface="Arial" charset="0"/>
                        </a:rPr>
                        <a:t>IPS</a:t>
                      </a:r>
                      <a:endParaRPr lang="en-US" sz="1400" b="0" i="0" u="none" strike="noStrike" dirty="0">
                        <a:solidFill>
                          <a:srgbClr val="000000"/>
                        </a:solidFill>
                        <a:effectLst/>
                        <a:latin typeface="Arial" charset="0"/>
                        <a:ea typeface="Arial" charset="0"/>
                        <a:cs typeface="Arial" charset="0"/>
                      </a:endParaRPr>
                    </a:p>
                  </a:txBody>
                  <a:tcPr marL="9795" marR="9795" marT="97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latin typeface="Arial" charset="0"/>
                          <a:ea typeface="Arial" charset="0"/>
                          <a:cs typeface="Arial" charset="0"/>
                        </a:rPr>
                        <a:t>H3K4me3 </a:t>
                      </a:r>
                      <a:endParaRPr lang="en-US" sz="1400" b="0" i="0" u="none" strike="noStrike" dirty="0">
                        <a:solidFill>
                          <a:srgbClr val="000000"/>
                        </a:solidFill>
                        <a:effectLst/>
                        <a:latin typeface="Arial" charset="0"/>
                        <a:ea typeface="Arial" charset="0"/>
                        <a:cs typeface="Arial" charset="0"/>
                      </a:endParaRPr>
                    </a:p>
                  </a:txBody>
                  <a:tcPr marL="9795" marR="9795" marT="97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6477">
                <a:tc vMerge="1">
                  <a:txBody>
                    <a:bodyPr/>
                    <a:lstStyle/>
                    <a:p>
                      <a:endParaRPr lang="en-US"/>
                    </a:p>
                  </a:txBody>
                  <a:tcPr/>
                </a:tc>
                <a:tc>
                  <a:txBody>
                    <a:bodyPr/>
                    <a:lstStyle/>
                    <a:p>
                      <a:pPr algn="ctr" fontAlgn="b"/>
                      <a:r>
                        <a:rPr lang="en-US" sz="1400" u="none" strike="noStrike" dirty="0">
                          <a:effectLst/>
                          <a:latin typeface="Arial" charset="0"/>
                          <a:ea typeface="Arial" charset="0"/>
                          <a:cs typeface="Arial" charset="0"/>
                        </a:rPr>
                        <a:t>Adult</a:t>
                      </a:r>
                      <a:endParaRPr lang="en-US" sz="1400" b="0" i="0" u="none" strike="noStrike" dirty="0">
                        <a:solidFill>
                          <a:srgbClr val="000000"/>
                        </a:solidFill>
                        <a:effectLst/>
                        <a:latin typeface="Arial" charset="0"/>
                        <a:ea typeface="Arial" charset="0"/>
                        <a:cs typeface="Arial" charset="0"/>
                      </a:endParaRPr>
                    </a:p>
                  </a:txBody>
                  <a:tcPr marL="9795" marR="9795" marT="97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latin typeface="Arial" charset="0"/>
                          <a:ea typeface="Arial" charset="0"/>
                          <a:cs typeface="Arial" charset="0"/>
                        </a:rPr>
                        <a:t>IPS</a:t>
                      </a:r>
                      <a:endParaRPr lang="en-US" sz="1400" b="0" i="0" u="none" strike="noStrike" dirty="0">
                        <a:solidFill>
                          <a:srgbClr val="000000"/>
                        </a:solidFill>
                        <a:effectLst/>
                        <a:latin typeface="Arial" charset="0"/>
                        <a:ea typeface="Arial" charset="0"/>
                        <a:cs typeface="Arial" charset="0"/>
                      </a:endParaRPr>
                    </a:p>
                  </a:txBody>
                  <a:tcPr marL="9795" marR="9795" marT="97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latin typeface="Arial" charset="0"/>
                          <a:ea typeface="Arial" charset="0"/>
                          <a:cs typeface="Arial" charset="0"/>
                        </a:rPr>
                        <a:t>INPUT</a:t>
                      </a:r>
                      <a:endParaRPr lang="en-US" sz="1400" b="0" i="0" u="none" strike="noStrike" dirty="0">
                        <a:solidFill>
                          <a:srgbClr val="000000"/>
                        </a:solidFill>
                        <a:effectLst/>
                        <a:latin typeface="Arial" charset="0"/>
                        <a:ea typeface="Arial" charset="0"/>
                        <a:cs typeface="Arial" charset="0"/>
                      </a:endParaRPr>
                    </a:p>
                  </a:txBody>
                  <a:tcPr marL="9795" marR="9795" marT="97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 name="TextBox 4"/>
          <p:cNvSpPr txBox="1"/>
          <p:nvPr/>
        </p:nvSpPr>
        <p:spPr>
          <a:xfrm>
            <a:off x="1358153" y="832824"/>
            <a:ext cx="5943600" cy="523220"/>
          </a:xfrm>
          <a:prstGeom prst="rect">
            <a:avLst/>
          </a:prstGeom>
          <a:noFill/>
        </p:spPr>
        <p:txBody>
          <a:bodyPr wrap="square" rtlCol="0">
            <a:spAutoFit/>
          </a:bodyPr>
          <a:lstStyle/>
          <a:p>
            <a:pPr algn="ctr"/>
            <a:r>
              <a:rPr lang="en-US" sz="2800" dirty="0" smtClean="0">
                <a:latin typeface="Arial" charset="0"/>
                <a:ea typeface="Arial" charset="0"/>
                <a:cs typeface="Arial" charset="0"/>
              </a:rPr>
              <a:t>PEC </a:t>
            </a:r>
            <a:r>
              <a:rPr lang="en-US" sz="2800" dirty="0" err="1" smtClean="0">
                <a:latin typeface="Arial" charset="0"/>
                <a:ea typeface="Arial" charset="0"/>
                <a:cs typeface="Arial" charset="0"/>
              </a:rPr>
              <a:t>iPSc</a:t>
            </a:r>
            <a:r>
              <a:rPr lang="en-US" sz="2800" dirty="0" smtClean="0">
                <a:latin typeface="Arial" charset="0"/>
                <a:ea typeface="Arial" charset="0"/>
                <a:cs typeface="Arial" charset="0"/>
              </a:rPr>
              <a:t> </a:t>
            </a:r>
            <a:r>
              <a:rPr lang="en-US" sz="2800" dirty="0" err="1">
                <a:latin typeface="Arial" charset="0"/>
                <a:ea typeface="Arial" charset="0"/>
                <a:cs typeface="Arial" charset="0"/>
              </a:rPr>
              <a:t>ChIP-seq</a:t>
            </a:r>
            <a:r>
              <a:rPr lang="en-US" sz="2800" dirty="0">
                <a:latin typeface="Arial" charset="0"/>
                <a:ea typeface="Arial" charset="0"/>
                <a:cs typeface="Arial" charset="0"/>
              </a:rPr>
              <a:t> datasets 01</a:t>
            </a:r>
          </a:p>
        </p:txBody>
      </p:sp>
      <p:sp>
        <p:nvSpPr>
          <p:cNvPr id="2" name="Slide Number Placeholder 1"/>
          <p:cNvSpPr>
            <a:spLocks noGrp="1"/>
          </p:cNvSpPr>
          <p:nvPr>
            <p:ph type="sldNum" sz="quarter" idx="12"/>
          </p:nvPr>
        </p:nvSpPr>
        <p:spPr/>
        <p:txBody>
          <a:bodyPr/>
          <a:lstStyle/>
          <a:p>
            <a:fld id="{D468F345-0282-7C4F-8C65-A5A1C92D6C06}" type="slidenum">
              <a:rPr lang="en-US" smtClean="0"/>
              <a:t>25</a:t>
            </a:fld>
            <a:endParaRPr lang="en-US"/>
          </a:p>
        </p:txBody>
      </p:sp>
    </p:spTree>
    <p:extLst>
      <p:ext uri="{BB962C8B-B14F-4D97-AF65-F5344CB8AC3E}">
        <p14:creationId xmlns:p14="http://schemas.microsoft.com/office/powerpoint/2010/main" val="777570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1843" y="287611"/>
            <a:ext cx="6996633" cy="881973"/>
          </a:xfrm>
        </p:spPr>
        <p:txBody>
          <a:bodyPr>
            <a:normAutofit/>
          </a:bodyPr>
          <a:lstStyle/>
          <a:p>
            <a:pPr algn="ctr"/>
            <a:r>
              <a:rPr lang="en-US" sz="2395" dirty="0" err="1">
                <a:latin typeface="Arial" charset="0"/>
                <a:ea typeface="Arial" charset="0"/>
                <a:cs typeface="Arial" charset="0"/>
              </a:rPr>
              <a:t>ChIP-Seq</a:t>
            </a:r>
            <a:r>
              <a:rPr lang="en-US" sz="2395" dirty="0">
                <a:latin typeface="Arial" charset="0"/>
                <a:ea typeface="Arial" charset="0"/>
                <a:cs typeface="Arial" charset="0"/>
              </a:rPr>
              <a:t> analysis pipeline</a:t>
            </a:r>
          </a:p>
        </p:txBody>
      </p:sp>
      <p:sp>
        <p:nvSpPr>
          <p:cNvPr id="4" name="Slide Number Placeholder 3"/>
          <p:cNvSpPr>
            <a:spLocks noGrp="1"/>
          </p:cNvSpPr>
          <p:nvPr>
            <p:ph type="sldNum" sz="quarter" idx="12"/>
          </p:nvPr>
        </p:nvSpPr>
        <p:spPr/>
        <p:txBody>
          <a:bodyPr/>
          <a:lstStyle/>
          <a:p>
            <a:fld id="{21EC6F76-AF62-0F44-B2AE-89022A7B7C03}" type="slidenum">
              <a:rPr lang="en-US" sz="732"/>
              <a:t>26</a:t>
            </a:fld>
            <a:endParaRPr lang="en-US" sz="732"/>
          </a:p>
        </p:txBody>
      </p:sp>
      <p:grpSp>
        <p:nvGrpSpPr>
          <p:cNvPr id="3" name="Group 2"/>
          <p:cNvGrpSpPr/>
          <p:nvPr/>
        </p:nvGrpSpPr>
        <p:grpSpPr>
          <a:xfrm>
            <a:off x="80682" y="1721224"/>
            <a:ext cx="8861612" cy="3832411"/>
            <a:chOff x="717360" y="1999632"/>
            <a:chExt cx="7782160" cy="3391195"/>
          </a:xfrm>
        </p:grpSpPr>
        <p:sp>
          <p:nvSpPr>
            <p:cNvPr id="5" name="Rounded Rectangle 4"/>
            <p:cNvSpPr>
              <a:spLocks noChangeAspect="1"/>
            </p:cNvSpPr>
            <p:nvPr/>
          </p:nvSpPr>
          <p:spPr>
            <a:xfrm>
              <a:off x="717360" y="2191593"/>
              <a:ext cx="730083" cy="40509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err="1"/>
                <a:t>ChIP</a:t>
              </a:r>
              <a:r>
                <a:rPr lang="en-US" sz="800" dirty="0"/>
                <a:t>  </a:t>
              </a:r>
              <a:r>
                <a:rPr lang="en-US" sz="800" dirty="0" err="1"/>
                <a:t>FastQ</a:t>
              </a:r>
              <a:r>
                <a:rPr lang="en-US" sz="800" dirty="0"/>
                <a:t> file</a:t>
              </a:r>
            </a:p>
          </p:txBody>
        </p:sp>
        <p:sp>
          <p:nvSpPr>
            <p:cNvPr id="6" name="Rounded Rectangle 5"/>
            <p:cNvSpPr>
              <a:spLocks noChangeAspect="1"/>
            </p:cNvSpPr>
            <p:nvPr/>
          </p:nvSpPr>
          <p:spPr>
            <a:xfrm>
              <a:off x="1631463" y="2180803"/>
              <a:ext cx="730083" cy="4266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Quality metrics (</a:t>
              </a:r>
              <a:r>
                <a:rPr lang="en-US" sz="800" dirty="0" err="1"/>
                <a:t>FastQC</a:t>
              </a:r>
              <a:r>
                <a:rPr lang="en-US" sz="800" dirty="0"/>
                <a:t>)</a:t>
              </a:r>
            </a:p>
          </p:txBody>
        </p:sp>
        <p:sp>
          <p:nvSpPr>
            <p:cNvPr id="7" name="Rounded Rectangle 6"/>
            <p:cNvSpPr>
              <a:spLocks noChangeAspect="1"/>
            </p:cNvSpPr>
            <p:nvPr/>
          </p:nvSpPr>
          <p:spPr>
            <a:xfrm>
              <a:off x="2545567" y="2188009"/>
              <a:ext cx="730083" cy="4122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Read mapping</a:t>
              </a:r>
            </a:p>
            <a:p>
              <a:pPr algn="ctr"/>
              <a:r>
                <a:rPr lang="en-US" sz="800" dirty="0"/>
                <a:t>(Bowtie)</a:t>
              </a:r>
            </a:p>
          </p:txBody>
        </p:sp>
        <p:sp>
          <p:nvSpPr>
            <p:cNvPr id="8" name="Rounded Rectangle 7"/>
            <p:cNvSpPr/>
            <p:nvPr/>
          </p:nvSpPr>
          <p:spPr>
            <a:xfrm>
              <a:off x="3459671" y="1999632"/>
              <a:ext cx="980490" cy="780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Quality metrics of read counts</a:t>
              </a:r>
            </a:p>
            <a:p>
              <a:pPr algn="ctr"/>
              <a:r>
                <a:rPr lang="en-US" sz="800" dirty="0"/>
                <a:t> (Strand cross-correlation analysis, number of reads in the peaks, library complexity)</a:t>
              </a:r>
            </a:p>
          </p:txBody>
        </p:sp>
        <p:sp>
          <p:nvSpPr>
            <p:cNvPr id="9" name="Rounded Rectangle 8"/>
            <p:cNvSpPr/>
            <p:nvPr/>
          </p:nvSpPr>
          <p:spPr>
            <a:xfrm>
              <a:off x="4945254" y="3756764"/>
              <a:ext cx="1076873" cy="4584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Peak calling</a:t>
              </a:r>
            </a:p>
            <a:p>
              <a:pPr algn="ctr"/>
              <a:r>
                <a:rPr lang="en-US" sz="800" dirty="0"/>
                <a:t>(MACS2, MUSIC)</a:t>
              </a:r>
            </a:p>
          </p:txBody>
        </p:sp>
        <p:sp>
          <p:nvSpPr>
            <p:cNvPr id="11" name="Rounded Rectangle 10"/>
            <p:cNvSpPr>
              <a:spLocks noChangeAspect="1"/>
            </p:cNvSpPr>
            <p:nvPr/>
          </p:nvSpPr>
          <p:spPr>
            <a:xfrm>
              <a:off x="6054828" y="4850833"/>
              <a:ext cx="1216806" cy="5399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Downstream analysis</a:t>
              </a:r>
            </a:p>
            <a:p>
              <a:pPr algn="ctr"/>
              <a:r>
                <a:rPr lang="en-US" sz="800" dirty="0"/>
                <a:t>(peak comparison, peak annotation, motif analysis)</a:t>
              </a:r>
            </a:p>
          </p:txBody>
        </p:sp>
        <p:cxnSp>
          <p:nvCxnSpPr>
            <p:cNvPr id="13" name="Straight Arrow Connector 12"/>
            <p:cNvCxnSpPr>
              <a:stCxn id="5" idx="3"/>
              <a:endCxn id="6" idx="1"/>
            </p:cNvCxnSpPr>
            <p:nvPr/>
          </p:nvCxnSpPr>
          <p:spPr>
            <a:xfrm>
              <a:off x="1447444" y="2394138"/>
              <a:ext cx="184020" cy="0"/>
            </a:xfrm>
            <a:prstGeom prst="straightConnector1">
              <a:avLst/>
            </a:prstGeom>
            <a:ln w="25400" cmpd="sng">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98" idx="3"/>
              <a:endCxn id="29" idx="1"/>
            </p:cNvCxnSpPr>
            <p:nvPr/>
          </p:nvCxnSpPr>
          <p:spPr>
            <a:xfrm>
              <a:off x="2405252" y="3278742"/>
              <a:ext cx="140315" cy="0"/>
            </a:xfrm>
            <a:prstGeom prst="straightConnector1">
              <a:avLst/>
            </a:prstGeom>
            <a:ln w="25400" cmpd="sng">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6" idx="3"/>
              <a:endCxn id="7" idx="1"/>
            </p:cNvCxnSpPr>
            <p:nvPr/>
          </p:nvCxnSpPr>
          <p:spPr>
            <a:xfrm>
              <a:off x="2361548" y="2394138"/>
              <a:ext cx="184020" cy="1"/>
            </a:xfrm>
            <a:prstGeom prst="straightConnector1">
              <a:avLst/>
            </a:prstGeom>
            <a:ln w="25400" cmpd="sng">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7" idx="3"/>
              <a:endCxn id="8" idx="1"/>
            </p:cNvCxnSpPr>
            <p:nvPr/>
          </p:nvCxnSpPr>
          <p:spPr>
            <a:xfrm flipV="1">
              <a:off x="3275651" y="2389684"/>
              <a:ext cx="184020" cy="4455"/>
            </a:xfrm>
            <a:prstGeom prst="straightConnector1">
              <a:avLst/>
            </a:prstGeom>
            <a:ln w="25400" cmpd="sng">
              <a:tailEnd type="triangle"/>
            </a:ln>
          </p:spPr>
          <p:style>
            <a:lnRef idx="1">
              <a:schemeClr val="accent1"/>
            </a:lnRef>
            <a:fillRef idx="0">
              <a:schemeClr val="accent1"/>
            </a:fillRef>
            <a:effectRef idx="0">
              <a:schemeClr val="accent1"/>
            </a:effectRef>
            <a:fontRef idx="minor">
              <a:schemeClr val="tx1"/>
            </a:fontRef>
          </p:style>
        </p:cxnSp>
        <p:sp>
          <p:nvSpPr>
            <p:cNvPr id="27" name="Rounded Rectangle 26"/>
            <p:cNvSpPr>
              <a:spLocks noChangeAspect="1"/>
            </p:cNvSpPr>
            <p:nvPr/>
          </p:nvSpPr>
          <p:spPr>
            <a:xfrm>
              <a:off x="745330" y="3086684"/>
              <a:ext cx="730083" cy="40509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Control </a:t>
              </a:r>
              <a:r>
                <a:rPr lang="en-US" sz="800" dirty="0" err="1"/>
                <a:t>FastQ</a:t>
              </a:r>
              <a:r>
                <a:rPr lang="en-US" sz="800" dirty="0"/>
                <a:t> file</a:t>
              </a:r>
            </a:p>
          </p:txBody>
        </p:sp>
        <p:sp>
          <p:nvSpPr>
            <p:cNvPr id="29" name="Rounded Rectangle 28"/>
            <p:cNvSpPr>
              <a:spLocks noChangeAspect="1"/>
            </p:cNvSpPr>
            <p:nvPr/>
          </p:nvSpPr>
          <p:spPr>
            <a:xfrm>
              <a:off x="2545567" y="3072613"/>
              <a:ext cx="730083" cy="4122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Read mapping</a:t>
              </a:r>
            </a:p>
            <a:p>
              <a:pPr algn="ctr"/>
              <a:r>
                <a:rPr lang="en-US" sz="800" dirty="0"/>
                <a:t>(Bowtie)</a:t>
              </a:r>
            </a:p>
          </p:txBody>
        </p:sp>
        <p:cxnSp>
          <p:nvCxnSpPr>
            <p:cNvPr id="39" name="Straight Arrow Connector 38"/>
            <p:cNvCxnSpPr>
              <a:stCxn id="8" idx="3"/>
              <a:endCxn id="9" idx="1"/>
            </p:cNvCxnSpPr>
            <p:nvPr/>
          </p:nvCxnSpPr>
          <p:spPr>
            <a:xfrm>
              <a:off x="4440160" y="2389685"/>
              <a:ext cx="505094" cy="1596289"/>
            </a:xfrm>
            <a:prstGeom prst="straightConnector1">
              <a:avLst/>
            </a:prstGeom>
            <a:ln w="25400" cmpd="sng">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29" idx="3"/>
              <a:endCxn id="9" idx="1"/>
            </p:cNvCxnSpPr>
            <p:nvPr/>
          </p:nvCxnSpPr>
          <p:spPr>
            <a:xfrm>
              <a:off x="3275650" y="3278744"/>
              <a:ext cx="1669604" cy="707230"/>
            </a:xfrm>
            <a:prstGeom prst="straightConnector1">
              <a:avLst/>
            </a:prstGeom>
            <a:ln w="25400" cmpd="sng">
              <a:tailEnd type="triangle"/>
            </a:ln>
          </p:spPr>
          <p:style>
            <a:lnRef idx="1">
              <a:schemeClr val="accent1"/>
            </a:lnRef>
            <a:fillRef idx="0">
              <a:schemeClr val="accent1"/>
            </a:fillRef>
            <a:effectRef idx="0">
              <a:schemeClr val="accent1"/>
            </a:effectRef>
            <a:fontRef idx="minor">
              <a:schemeClr val="tx1"/>
            </a:fontRef>
          </p:style>
        </p:cxnSp>
        <p:sp>
          <p:nvSpPr>
            <p:cNvPr id="49" name="Rounded Rectangle 48"/>
            <p:cNvSpPr/>
            <p:nvPr/>
          </p:nvSpPr>
          <p:spPr>
            <a:xfrm>
              <a:off x="6224643" y="3760288"/>
              <a:ext cx="858405" cy="45136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err="1"/>
                <a:t>ChIP-Seq</a:t>
              </a:r>
              <a:r>
                <a:rPr lang="en-US" sz="800" dirty="0"/>
                <a:t> peaks</a:t>
              </a:r>
            </a:p>
          </p:txBody>
        </p:sp>
        <p:cxnSp>
          <p:nvCxnSpPr>
            <p:cNvPr id="50" name="Straight Arrow Connector 49"/>
            <p:cNvCxnSpPr>
              <a:stCxn id="9" idx="3"/>
              <a:endCxn id="49" idx="1"/>
            </p:cNvCxnSpPr>
            <p:nvPr/>
          </p:nvCxnSpPr>
          <p:spPr>
            <a:xfrm flipV="1">
              <a:off x="6022129" y="3985973"/>
              <a:ext cx="202514" cy="1"/>
            </a:xfrm>
            <a:prstGeom prst="straightConnector1">
              <a:avLst/>
            </a:prstGeom>
            <a:ln w="25400" cmpd="sng">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49" idx="2"/>
              <a:endCxn id="11" idx="0"/>
            </p:cNvCxnSpPr>
            <p:nvPr/>
          </p:nvCxnSpPr>
          <p:spPr>
            <a:xfrm>
              <a:off x="6653846" y="4211658"/>
              <a:ext cx="9386" cy="639175"/>
            </a:xfrm>
            <a:prstGeom prst="straightConnector1">
              <a:avLst/>
            </a:prstGeom>
            <a:ln w="25400" cmpd="sng">
              <a:tailEnd type="triangle"/>
            </a:ln>
          </p:spPr>
          <p:style>
            <a:lnRef idx="1">
              <a:schemeClr val="accent1"/>
            </a:lnRef>
            <a:fillRef idx="0">
              <a:schemeClr val="accent1"/>
            </a:fillRef>
            <a:effectRef idx="0">
              <a:schemeClr val="accent1"/>
            </a:effectRef>
            <a:fontRef idx="minor">
              <a:schemeClr val="tx1"/>
            </a:fontRef>
          </p:style>
        </p:cxnSp>
        <p:sp>
          <p:nvSpPr>
            <p:cNvPr id="55" name="Rounded Rectangle 54"/>
            <p:cNvSpPr>
              <a:spLocks noChangeAspect="1"/>
            </p:cNvSpPr>
            <p:nvPr/>
          </p:nvSpPr>
          <p:spPr>
            <a:xfrm>
              <a:off x="4945829" y="3055308"/>
              <a:ext cx="1110613" cy="478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Signal generation, </a:t>
              </a:r>
            </a:p>
            <a:p>
              <a:pPr algn="ctr"/>
              <a:r>
                <a:rPr lang="en-US" sz="800" dirty="0"/>
                <a:t>file format conversion</a:t>
              </a:r>
            </a:p>
            <a:p>
              <a:pPr algn="ctr"/>
              <a:r>
                <a:rPr lang="en-US" sz="800" dirty="0"/>
                <a:t>(</a:t>
              </a:r>
              <a:r>
                <a:rPr lang="en-US" sz="800" dirty="0" err="1"/>
                <a:t>samtools</a:t>
              </a:r>
              <a:r>
                <a:rPr lang="en-US" sz="800" dirty="0"/>
                <a:t>, </a:t>
              </a:r>
              <a:r>
                <a:rPr lang="en-US" sz="800" dirty="0" err="1"/>
                <a:t>bedtools</a:t>
              </a:r>
              <a:r>
                <a:rPr lang="en-US" sz="800" dirty="0"/>
                <a:t>, </a:t>
              </a:r>
              <a:r>
                <a:rPr lang="en-US" sz="800" dirty="0" err="1"/>
                <a:t>bedGraphToBigWig</a:t>
              </a:r>
              <a:r>
                <a:rPr lang="en-US" sz="800" dirty="0"/>
                <a:t>)</a:t>
              </a:r>
            </a:p>
          </p:txBody>
        </p:sp>
        <p:cxnSp>
          <p:nvCxnSpPr>
            <p:cNvPr id="59" name="Straight Arrow Connector 58"/>
            <p:cNvCxnSpPr>
              <a:stCxn id="29" idx="3"/>
              <a:endCxn id="55" idx="1"/>
            </p:cNvCxnSpPr>
            <p:nvPr/>
          </p:nvCxnSpPr>
          <p:spPr>
            <a:xfrm>
              <a:off x="3275651" y="3278743"/>
              <a:ext cx="1670178" cy="15945"/>
            </a:xfrm>
            <a:prstGeom prst="straightConnector1">
              <a:avLst/>
            </a:prstGeom>
            <a:ln w="25400" cmpd="sng">
              <a:tailEnd type="triangle"/>
            </a:ln>
          </p:spPr>
          <p:style>
            <a:lnRef idx="1">
              <a:schemeClr val="accent1"/>
            </a:lnRef>
            <a:fillRef idx="0">
              <a:schemeClr val="accent1"/>
            </a:fillRef>
            <a:effectRef idx="0">
              <a:schemeClr val="accent1"/>
            </a:effectRef>
            <a:fontRef idx="minor">
              <a:schemeClr val="tx1"/>
            </a:fontRef>
          </p:style>
        </p:cxnSp>
        <p:sp>
          <p:nvSpPr>
            <p:cNvPr id="62" name="Rounded Rectangle 61"/>
            <p:cNvSpPr>
              <a:spLocks noChangeAspect="1"/>
            </p:cNvSpPr>
            <p:nvPr/>
          </p:nvSpPr>
          <p:spPr>
            <a:xfrm>
              <a:off x="4922082" y="2128747"/>
              <a:ext cx="1134361" cy="5316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Signal generation, </a:t>
              </a:r>
            </a:p>
            <a:p>
              <a:pPr algn="ctr"/>
              <a:r>
                <a:rPr lang="en-US" sz="800" dirty="0"/>
                <a:t>file format conversion</a:t>
              </a:r>
            </a:p>
            <a:p>
              <a:pPr algn="ctr"/>
              <a:r>
                <a:rPr lang="en-US" sz="800" dirty="0"/>
                <a:t>(</a:t>
              </a:r>
              <a:r>
                <a:rPr lang="en-US" sz="800" dirty="0" err="1"/>
                <a:t>samtools</a:t>
              </a:r>
              <a:r>
                <a:rPr lang="en-US" sz="800" dirty="0"/>
                <a:t>, </a:t>
              </a:r>
              <a:r>
                <a:rPr lang="en-US" sz="800" dirty="0" err="1"/>
                <a:t>bedtools</a:t>
              </a:r>
              <a:r>
                <a:rPr lang="en-US" sz="800" dirty="0"/>
                <a:t>, </a:t>
              </a:r>
              <a:r>
                <a:rPr lang="en-US" sz="800" dirty="0" err="1"/>
                <a:t>bedGraphToBigWig</a:t>
              </a:r>
              <a:r>
                <a:rPr lang="en-US" sz="800" dirty="0"/>
                <a:t>)</a:t>
              </a:r>
            </a:p>
          </p:txBody>
        </p:sp>
        <p:cxnSp>
          <p:nvCxnSpPr>
            <p:cNvPr id="65" name="Straight Arrow Connector 64"/>
            <p:cNvCxnSpPr>
              <a:stCxn id="8" idx="3"/>
              <a:endCxn id="62" idx="1"/>
            </p:cNvCxnSpPr>
            <p:nvPr/>
          </p:nvCxnSpPr>
          <p:spPr>
            <a:xfrm>
              <a:off x="4440160" y="2389685"/>
              <a:ext cx="481921" cy="4880"/>
            </a:xfrm>
            <a:prstGeom prst="straightConnector1">
              <a:avLst/>
            </a:prstGeom>
            <a:ln w="25400" cmpd="sng">
              <a:tailEnd type="triangle"/>
            </a:ln>
          </p:spPr>
          <p:style>
            <a:lnRef idx="1">
              <a:schemeClr val="accent1"/>
            </a:lnRef>
            <a:fillRef idx="0">
              <a:schemeClr val="accent1"/>
            </a:fillRef>
            <a:effectRef idx="0">
              <a:schemeClr val="accent1"/>
            </a:effectRef>
            <a:fontRef idx="minor">
              <a:schemeClr val="tx1"/>
            </a:fontRef>
          </p:style>
        </p:cxnSp>
        <p:sp>
          <p:nvSpPr>
            <p:cNvPr id="70" name="Rounded Rectangle 69"/>
            <p:cNvSpPr/>
            <p:nvPr/>
          </p:nvSpPr>
          <p:spPr>
            <a:xfrm>
              <a:off x="6245108" y="3063545"/>
              <a:ext cx="858405" cy="45136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Control bigwig file</a:t>
              </a:r>
            </a:p>
          </p:txBody>
        </p:sp>
        <p:sp>
          <p:nvSpPr>
            <p:cNvPr id="71" name="Rounded Rectangle 70"/>
            <p:cNvSpPr/>
            <p:nvPr/>
          </p:nvSpPr>
          <p:spPr>
            <a:xfrm>
              <a:off x="6245109" y="2168453"/>
              <a:ext cx="858405" cy="45136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err="1"/>
                <a:t>ChIP</a:t>
              </a:r>
              <a:r>
                <a:rPr lang="en-US" sz="800" dirty="0"/>
                <a:t> bigwig file</a:t>
              </a:r>
            </a:p>
          </p:txBody>
        </p:sp>
        <p:sp>
          <p:nvSpPr>
            <p:cNvPr id="72" name="Rounded Rectangle 71"/>
            <p:cNvSpPr/>
            <p:nvPr/>
          </p:nvSpPr>
          <p:spPr>
            <a:xfrm>
              <a:off x="7641115" y="3067688"/>
              <a:ext cx="858405" cy="4430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Check peak calling results</a:t>
              </a:r>
            </a:p>
          </p:txBody>
        </p:sp>
        <p:cxnSp>
          <p:nvCxnSpPr>
            <p:cNvPr id="73" name="Straight Arrow Connector 72"/>
            <p:cNvCxnSpPr>
              <a:endCxn id="72" idx="1"/>
            </p:cNvCxnSpPr>
            <p:nvPr/>
          </p:nvCxnSpPr>
          <p:spPr>
            <a:xfrm>
              <a:off x="7103513" y="2409455"/>
              <a:ext cx="537602" cy="879776"/>
            </a:xfrm>
            <a:prstGeom prst="straightConnector1">
              <a:avLst/>
            </a:prstGeom>
            <a:ln w="25400" cmpd="sng">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stCxn id="70" idx="3"/>
              <a:endCxn id="72" idx="1"/>
            </p:cNvCxnSpPr>
            <p:nvPr/>
          </p:nvCxnSpPr>
          <p:spPr>
            <a:xfrm>
              <a:off x="7103513" y="3289230"/>
              <a:ext cx="537602" cy="1"/>
            </a:xfrm>
            <a:prstGeom prst="straightConnector1">
              <a:avLst/>
            </a:prstGeom>
            <a:ln w="25400" cmpd="sng">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49" idx="3"/>
              <a:endCxn id="72" idx="1"/>
            </p:cNvCxnSpPr>
            <p:nvPr/>
          </p:nvCxnSpPr>
          <p:spPr>
            <a:xfrm flipV="1">
              <a:off x="7083047" y="3289230"/>
              <a:ext cx="558067" cy="696742"/>
            </a:xfrm>
            <a:prstGeom prst="straightConnector1">
              <a:avLst/>
            </a:prstGeom>
            <a:ln w="25400" cmpd="sng">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flipV="1">
              <a:off x="6049136" y="3308338"/>
              <a:ext cx="184020" cy="1"/>
            </a:xfrm>
            <a:prstGeom prst="straightConnector1">
              <a:avLst/>
            </a:prstGeom>
            <a:ln w="25400" cmpd="sng">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flipV="1">
              <a:off x="6040623" y="2407923"/>
              <a:ext cx="184020" cy="1"/>
            </a:xfrm>
            <a:prstGeom prst="straightConnector1">
              <a:avLst/>
            </a:prstGeom>
            <a:ln w="25400" cmpd="sng">
              <a:tailEnd type="triangle"/>
            </a:ln>
          </p:spPr>
          <p:style>
            <a:lnRef idx="1">
              <a:schemeClr val="accent1"/>
            </a:lnRef>
            <a:fillRef idx="0">
              <a:schemeClr val="accent1"/>
            </a:fillRef>
            <a:effectRef idx="0">
              <a:schemeClr val="accent1"/>
            </a:effectRef>
            <a:fontRef idx="minor">
              <a:schemeClr val="tx1"/>
            </a:fontRef>
          </p:style>
        </p:cxnSp>
        <p:sp>
          <p:nvSpPr>
            <p:cNvPr id="98" name="Rounded Rectangle 97"/>
            <p:cNvSpPr>
              <a:spLocks noChangeAspect="1"/>
            </p:cNvSpPr>
            <p:nvPr/>
          </p:nvSpPr>
          <p:spPr>
            <a:xfrm>
              <a:off x="1675169" y="3065407"/>
              <a:ext cx="730083" cy="4266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Quality metrics (</a:t>
              </a:r>
              <a:r>
                <a:rPr lang="en-US" sz="800" dirty="0" err="1"/>
                <a:t>FastQC</a:t>
              </a:r>
              <a:r>
                <a:rPr lang="en-US" sz="800" dirty="0"/>
                <a:t>)</a:t>
              </a:r>
            </a:p>
          </p:txBody>
        </p:sp>
        <p:cxnSp>
          <p:nvCxnSpPr>
            <p:cNvPr id="99" name="Straight Arrow Connector 98"/>
            <p:cNvCxnSpPr/>
            <p:nvPr/>
          </p:nvCxnSpPr>
          <p:spPr>
            <a:xfrm>
              <a:off x="1491149" y="3283986"/>
              <a:ext cx="184020" cy="0"/>
            </a:xfrm>
            <a:prstGeom prst="straightConnector1">
              <a:avLst/>
            </a:prstGeom>
            <a:ln w="25400" cmpd="sng">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736555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3684" y="1132693"/>
            <a:ext cx="6996633" cy="881973"/>
          </a:xfrm>
        </p:spPr>
        <p:txBody>
          <a:bodyPr>
            <a:normAutofit/>
          </a:bodyPr>
          <a:lstStyle/>
          <a:p>
            <a:pPr algn="ctr"/>
            <a:r>
              <a:rPr lang="en-US" sz="2129" dirty="0">
                <a:latin typeface="Arial" charset="0"/>
                <a:ea typeface="Arial" charset="0"/>
                <a:cs typeface="Arial" charset="0"/>
              </a:rPr>
              <a:t>FASTQC &amp; alignment using bowtie2</a:t>
            </a:r>
          </a:p>
        </p:txBody>
      </p:sp>
      <p:sp>
        <p:nvSpPr>
          <p:cNvPr id="6" name="TextBox 5"/>
          <p:cNvSpPr txBox="1"/>
          <p:nvPr/>
        </p:nvSpPr>
        <p:spPr>
          <a:xfrm>
            <a:off x="1923349" y="4311399"/>
            <a:ext cx="6146968" cy="1567096"/>
          </a:xfrm>
          <a:prstGeom prst="rect">
            <a:avLst/>
          </a:prstGeom>
          <a:noFill/>
        </p:spPr>
        <p:txBody>
          <a:bodyPr wrap="square" rtlCol="0">
            <a:spAutoFit/>
          </a:bodyPr>
          <a:lstStyle/>
          <a:p>
            <a:pPr algn="ctr"/>
            <a:r>
              <a:rPr lang="en-US" sz="1198" b="1" dirty="0"/>
              <a:t>Alignment Bowtie2 results:</a:t>
            </a:r>
          </a:p>
          <a:p>
            <a:pPr algn="ctr"/>
            <a:r>
              <a:rPr lang="en-US" sz="1198" dirty="0"/>
              <a:t>45376752 reads; of these:</a:t>
            </a:r>
          </a:p>
          <a:p>
            <a:pPr algn="ctr"/>
            <a:r>
              <a:rPr lang="en-US" sz="1198" dirty="0"/>
              <a:t>  45376752 (100.00%) were unpaired; of these:</a:t>
            </a:r>
          </a:p>
          <a:p>
            <a:pPr algn="ctr"/>
            <a:r>
              <a:rPr lang="en-US" sz="1198" dirty="0"/>
              <a:t>    3160668 (6.97%) aligned 0 times</a:t>
            </a:r>
          </a:p>
          <a:p>
            <a:pPr algn="ctr"/>
            <a:r>
              <a:rPr lang="en-US" sz="1198" dirty="0"/>
              <a:t>    35387940 (77.99%) aligned exactly 1 time</a:t>
            </a:r>
          </a:p>
          <a:p>
            <a:pPr algn="ctr"/>
            <a:r>
              <a:rPr lang="en-US" sz="1198" dirty="0"/>
              <a:t>    6828144 (15.05%) aligned &gt;1 times</a:t>
            </a:r>
          </a:p>
          <a:p>
            <a:pPr algn="ctr"/>
            <a:r>
              <a:rPr lang="en-US" sz="1198" dirty="0"/>
              <a:t>93.03% overall alignment rate</a:t>
            </a:r>
          </a:p>
          <a:p>
            <a:endParaRPr lang="en-US" sz="1198" dirty="0"/>
          </a:p>
        </p:txBody>
      </p:sp>
      <p:graphicFrame>
        <p:nvGraphicFramePr>
          <p:cNvPr id="7" name="Table 6"/>
          <p:cNvGraphicFramePr>
            <a:graphicFrameLocks noGrp="1"/>
          </p:cNvGraphicFramePr>
          <p:nvPr>
            <p:extLst/>
          </p:nvPr>
        </p:nvGraphicFramePr>
        <p:xfrm>
          <a:off x="1115603" y="2138252"/>
          <a:ext cx="4367580" cy="1951641"/>
        </p:xfrm>
        <a:graphic>
          <a:graphicData uri="http://schemas.openxmlformats.org/drawingml/2006/table">
            <a:tbl>
              <a:tblPr/>
              <a:tblGrid>
                <a:gridCol w="1482746"/>
                <a:gridCol w="2884834"/>
              </a:tblGrid>
              <a:tr h="243361">
                <a:tc>
                  <a:txBody>
                    <a:bodyPr/>
                    <a:lstStyle/>
                    <a:p>
                      <a:pPr algn="ctr"/>
                      <a:r>
                        <a:rPr lang="en-US" sz="1200">
                          <a:solidFill>
                            <a:srgbClr val="FFFFFF"/>
                          </a:solidFill>
                          <a:effectLst/>
                        </a:rPr>
                        <a:t>Measure</a:t>
                      </a:r>
                    </a:p>
                  </a:txBody>
                  <a:tcPr marL="60840" marR="60840" marT="30420" marB="30420" anchor="ctr">
                    <a:lnL>
                      <a:noFill/>
                    </a:lnL>
                    <a:lnR>
                      <a:noFill/>
                    </a:lnR>
                    <a:lnT>
                      <a:noFill/>
                    </a:lnT>
                    <a:lnB>
                      <a:noFill/>
                    </a:lnB>
                    <a:solidFill>
                      <a:srgbClr val="000080"/>
                    </a:solidFill>
                  </a:tcPr>
                </a:tc>
                <a:tc>
                  <a:txBody>
                    <a:bodyPr/>
                    <a:lstStyle/>
                    <a:p>
                      <a:pPr algn="ctr"/>
                      <a:r>
                        <a:rPr lang="en-US" sz="1200">
                          <a:solidFill>
                            <a:srgbClr val="FFFFFF"/>
                          </a:solidFill>
                          <a:effectLst/>
                        </a:rPr>
                        <a:t>Value</a:t>
                      </a:r>
                    </a:p>
                  </a:txBody>
                  <a:tcPr marL="60840" marR="60840" marT="30420" marB="30420" anchor="ctr">
                    <a:lnL>
                      <a:noFill/>
                    </a:lnL>
                    <a:lnR>
                      <a:noFill/>
                    </a:lnR>
                    <a:lnT>
                      <a:noFill/>
                    </a:lnT>
                    <a:lnB>
                      <a:noFill/>
                    </a:lnB>
                    <a:solidFill>
                      <a:srgbClr val="000080"/>
                    </a:solidFill>
                  </a:tcPr>
                </a:tc>
              </a:tr>
              <a:tr h="327790">
                <a:tc>
                  <a:txBody>
                    <a:bodyPr/>
                    <a:lstStyle/>
                    <a:p>
                      <a:pPr algn="l"/>
                      <a:r>
                        <a:rPr lang="en-US" sz="800" dirty="0">
                          <a:solidFill>
                            <a:srgbClr val="000000"/>
                          </a:solidFill>
                          <a:effectLst/>
                          <a:latin typeface="Arial" charset="0"/>
                          <a:ea typeface="Arial" charset="0"/>
                          <a:cs typeface="Arial" charset="0"/>
                        </a:rPr>
                        <a:t>Filename</a:t>
                      </a:r>
                    </a:p>
                  </a:txBody>
                  <a:tcPr marL="60840" marR="60840" marT="30420" marB="30420" anchor="ctr">
                    <a:lnL>
                      <a:noFill/>
                    </a:lnL>
                    <a:lnR>
                      <a:noFill/>
                    </a:lnR>
                    <a:lnT>
                      <a:noFill/>
                    </a:lnT>
                    <a:lnB>
                      <a:noFill/>
                    </a:lnB>
                    <a:solidFill>
                      <a:srgbClr val="EEEEEE"/>
                    </a:solidFill>
                  </a:tcPr>
                </a:tc>
                <a:tc>
                  <a:txBody>
                    <a:bodyPr/>
                    <a:lstStyle/>
                    <a:p>
                      <a:pPr algn="l"/>
                      <a:r>
                        <a:rPr lang="hu-HU" sz="800">
                          <a:solidFill>
                            <a:srgbClr val="000000"/>
                          </a:solidFill>
                          <a:effectLst/>
                          <a:latin typeface="Arial" charset="0"/>
                          <a:ea typeface="Arial" charset="0"/>
                          <a:cs typeface="Arial" charset="0"/>
                        </a:rPr>
                        <a:t>aa759-21.Adult.07-01.H3K4me3.fastq.gz</a:t>
                      </a:r>
                    </a:p>
                  </a:txBody>
                  <a:tcPr marL="60840" marR="60840" marT="30420" marB="30420" anchor="ctr">
                    <a:lnL>
                      <a:noFill/>
                    </a:lnL>
                    <a:lnR>
                      <a:noFill/>
                    </a:lnR>
                    <a:lnT>
                      <a:noFill/>
                    </a:lnT>
                    <a:lnB>
                      <a:noFill/>
                    </a:lnB>
                    <a:solidFill>
                      <a:srgbClr val="EEEEEE"/>
                    </a:solidFill>
                  </a:tcPr>
                </a:tc>
              </a:tr>
              <a:tr h="187308">
                <a:tc>
                  <a:txBody>
                    <a:bodyPr/>
                    <a:lstStyle/>
                    <a:p>
                      <a:pPr algn="l"/>
                      <a:r>
                        <a:rPr lang="en-US" sz="800">
                          <a:solidFill>
                            <a:srgbClr val="000000"/>
                          </a:solidFill>
                          <a:effectLst/>
                          <a:latin typeface="Arial" charset="0"/>
                          <a:ea typeface="Arial" charset="0"/>
                          <a:cs typeface="Arial" charset="0"/>
                        </a:rPr>
                        <a:t>File type</a:t>
                      </a:r>
                    </a:p>
                  </a:txBody>
                  <a:tcPr marL="60840" marR="60840" marT="30420" marB="30420" anchor="ctr">
                    <a:lnL>
                      <a:noFill/>
                    </a:lnL>
                    <a:lnR>
                      <a:noFill/>
                    </a:lnR>
                    <a:lnT>
                      <a:noFill/>
                    </a:lnT>
                    <a:lnB>
                      <a:noFill/>
                    </a:lnB>
                    <a:solidFill>
                      <a:srgbClr val="EEEEEE"/>
                    </a:solidFill>
                  </a:tcPr>
                </a:tc>
                <a:tc>
                  <a:txBody>
                    <a:bodyPr/>
                    <a:lstStyle/>
                    <a:p>
                      <a:pPr algn="l"/>
                      <a:r>
                        <a:rPr lang="en-US" sz="800">
                          <a:solidFill>
                            <a:srgbClr val="000000"/>
                          </a:solidFill>
                          <a:effectLst/>
                          <a:latin typeface="Arial" charset="0"/>
                          <a:ea typeface="Arial" charset="0"/>
                          <a:cs typeface="Arial" charset="0"/>
                        </a:rPr>
                        <a:t>Conventional base calls</a:t>
                      </a:r>
                    </a:p>
                  </a:txBody>
                  <a:tcPr marL="60840" marR="60840" marT="30420" marB="30420" anchor="ctr">
                    <a:lnL>
                      <a:noFill/>
                    </a:lnL>
                    <a:lnR>
                      <a:noFill/>
                    </a:lnR>
                    <a:lnT>
                      <a:noFill/>
                    </a:lnT>
                    <a:lnB>
                      <a:noFill/>
                    </a:lnB>
                    <a:solidFill>
                      <a:srgbClr val="EEEEEE"/>
                    </a:solidFill>
                  </a:tcPr>
                </a:tc>
              </a:tr>
              <a:tr h="187308">
                <a:tc>
                  <a:txBody>
                    <a:bodyPr/>
                    <a:lstStyle/>
                    <a:p>
                      <a:pPr algn="l"/>
                      <a:r>
                        <a:rPr lang="en-US" sz="800">
                          <a:solidFill>
                            <a:srgbClr val="000000"/>
                          </a:solidFill>
                          <a:effectLst/>
                          <a:latin typeface="Arial" charset="0"/>
                          <a:ea typeface="Arial" charset="0"/>
                          <a:cs typeface="Arial" charset="0"/>
                        </a:rPr>
                        <a:t>Encoding</a:t>
                      </a:r>
                    </a:p>
                  </a:txBody>
                  <a:tcPr marL="60840" marR="60840" marT="30420" marB="30420" anchor="ctr">
                    <a:lnL>
                      <a:noFill/>
                    </a:lnL>
                    <a:lnR>
                      <a:noFill/>
                    </a:lnR>
                    <a:lnT>
                      <a:noFill/>
                    </a:lnT>
                    <a:lnB>
                      <a:noFill/>
                    </a:lnB>
                    <a:solidFill>
                      <a:srgbClr val="EEEEEE"/>
                    </a:solidFill>
                  </a:tcPr>
                </a:tc>
                <a:tc>
                  <a:txBody>
                    <a:bodyPr/>
                    <a:lstStyle/>
                    <a:p>
                      <a:pPr algn="l"/>
                      <a:r>
                        <a:rPr lang="en-US" sz="800" dirty="0">
                          <a:solidFill>
                            <a:srgbClr val="000000"/>
                          </a:solidFill>
                          <a:effectLst/>
                          <a:latin typeface="Arial" charset="0"/>
                          <a:ea typeface="Arial" charset="0"/>
                          <a:cs typeface="Arial" charset="0"/>
                        </a:rPr>
                        <a:t>Sanger / </a:t>
                      </a:r>
                      <a:r>
                        <a:rPr lang="en-US" sz="800" dirty="0" err="1">
                          <a:solidFill>
                            <a:srgbClr val="000000"/>
                          </a:solidFill>
                          <a:effectLst/>
                          <a:latin typeface="Arial" charset="0"/>
                          <a:ea typeface="Arial" charset="0"/>
                          <a:cs typeface="Arial" charset="0"/>
                        </a:rPr>
                        <a:t>Illumina</a:t>
                      </a:r>
                      <a:r>
                        <a:rPr lang="en-US" sz="800" dirty="0">
                          <a:solidFill>
                            <a:srgbClr val="000000"/>
                          </a:solidFill>
                          <a:effectLst/>
                          <a:latin typeface="Arial" charset="0"/>
                          <a:ea typeface="Arial" charset="0"/>
                          <a:cs typeface="Arial" charset="0"/>
                        </a:rPr>
                        <a:t> 1.9</a:t>
                      </a:r>
                    </a:p>
                  </a:txBody>
                  <a:tcPr marL="60840" marR="60840" marT="30420" marB="30420" anchor="ctr">
                    <a:lnL>
                      <a:noFill/>
                    </a:lnL>
                    <a:lnR>
                      <a:noFill/>
                    </a:lnR>
                    <a:lnT>
                      <a:noFill/>
                    </a:lnT>
                    <a:lnB>
                      <a:noFill/>
                    </a:lnB>
                    <a:solidFill>
                      <a:srgbClr val="EEEEEE"/>
                    </a:solidFill>
                  </a:tcPr>
                </a:tc>
              </a:tr>
              <a:tr h="187308">
                <a:tc>
                  <a:txBody>
                    <a:bodyPr/>
                    <a:lstStyle/>
                    <a:p>
                      <a:pPr algn="l"/>
                      <a:r>
                        <a:rPr lang="en-US" sz="800">
                          <a:solidFill>
                            <a:srgbClr val="000000"/>
                          </a:solidFill>
                          <a:effectLst/>
                          <a:latin typeface="Arial" charset="0"/>
                          <a:ea typeface="Arial" charset="0"/>
                          <a:cs typeface="Arial" charset="0"/>
                        </a:rPr>
                        <a:t>Total Sequences</a:t>
                      </a:r>
                    </a:p>
                  </a:txBody>
                  <a:tcPr marL="60840" marR="60840" marT="30420" marB="30420" anchor="ctr">
                    <a:lnL>
                      <a:noFill/>
                    </a:lnL>
                    <a:lnR>
                      <a:noFill/>
                    </a:lnR>
                    <a:lnT>
                      <a:noFill/>
                    </a:lnT>
                    <a:lnB>
                      <a:noFill/>
                    </a:lnB>
                    <a:solidFill>
                      <a:srgbClr val="EEEEEE"/>
                    </a:solidFill>
                  </a:tcPr>
                </a:tc>
                <a:tc>
                  <a:txBody>
                    <a:bodyPr/>
                    <a:lstStyle/>
                    <a:p>
                      <a:pPr algn="l"/>
                      <a:r>
                        <a:rPr lang="en-US" sz="800" dirty="0">
                          <a:solidFill>
                            <a:srgbClr val="000000"/>
                          </a:solidFill>
                          <a:effectLst/>
                          <a:latin typeface="Arial" charset="0"/>
                          <a:ea typeface="Arial" charset="0"/>
                          <a:cs typeface="Arial" charset="0"/>
                        </a:rPr>
                        <a:t>8924929</a:t>
                      </a:r>
                    </a:p>
                  </a:txBody>
                  <a:tcPr marL="60840" marR="60840" marT="30420" marB="30420" anchor="ctr">
                    <a:lnL>
                      <a:noFill/>
                    </a:lnL>
                    <a:lnR>
                      <a:noFill/>
                    </a:lnR>
                    <a:lnT>
                      <a:noFill/>
                    </a:lnT>
                    <a:lnB>
                      <a:noFill/>
                    </a:lnB>
                    <a:solidFill>
                      <a:srgbClr val="EEEEEE"/>
                    </a:solidFill>
                  </a:tcPr>
                </a:tc>
              </a:tr>
              <a:tr h="304201">
                <a:tc>
                  <a:txBody>
                    <a:bodyPr/>
                    <a:lstStyle/>
                    <a:p>
                      <a:pPr algn="l"/>
                      <a:r>
                        <a:rPr lang="en-US" sz="800">
                          <a:solidFill>
                            <a:srgbClr val="000000"/>
                          </a:solidFill>
                          <a:effectLst/>
                          <a:latin typeface="Arial" charset="0"/>
                          <a:ea typeface="Arial" charset="0"/>
                          <a:cs typeface="Arial" charset="0"/>
                        </a:rPr>
                        <a:t>Sequences flagged as poor quality</a:t>
                      </a:r>
                    </a:p>
                  </a:txBody>
                  <a:tcPr marL="60840" marR="60840" marT="30420" marB="30420" anchor="ctr">
                    <a:lnL>
                      <a:noFill/>
                    </a:lnL>
                    <a:lnR>
                      <a:noFill/>
                    </a:lnR>
                    <a:lnT>
                      <a:noFill/>
                    </a:lnT>
                    <a:lnB>
                      <a:noFill/>
                    </a:lnB>
                    <a:solidFill>
                      <a:srgbClr val="EEEEEE"/>
                    </a:solidFill>
                  </a:tcPr>
                </a:tc>
                <a:tc>
                  <a:txBody>
                    <a:bodyPr/>
                    <a:lstStyle/>
                    <a:p>
                      <a:pPr algn="l"/>
                      <a:r>
                        <a:rPr lang="en-US" sz="800" dirty="0">
                          <a:solidFill>
                            <a:srgbClr val="000000"/>
                          </a:solidFill>
                          <a:effectLst/>
                          <a:latin typeface="Arial" charset="0"/>
                          <a:ea typeface="Arial" charset="0"/>
                          <a:cs typeface="Arial" charset="0"/>
                        </a:rPr>
                        <a:t>0</a:t>
                      </a:r>
                    </a:p>
                  </a:txBody>
                  <a:tcPr marL="60840" marR="60840" marT="30420" marB="30420" anchor="ctr">
                    <a:lnL>
                      <a:noFill/>
                    </a:lnL>
                    <a:lnR>
                      <a:noFill/>
                    </a:lnR>
                    <a:lnT>
                      <a:noFill/>
                    </a:lnT>
                    <a:lnB>
                      <a:noFill/>
                    </a:lnB>
                    <a:solidFill>
                      <a:srgbClr val="EEEEEE"/>
                    </a:solidFill>
                  </a:tcPr>
                </a:tc>
              </a:tr>
              <a:tr h="326219">
                <a:tc>
                  <a:txBody>
                    <a:bodyPr/>
                    <a:lstStyle/>
                    <a:p>
                      <a:pPr algn="l"/>
                      <a:r>
                        <a:rPr lang="en-US" sz="800">
                          <a:solidFill>
                            <a:srgbClr val="000000"/>
                          </a:solidFill>
                          <a:effectLst/>
                          <a:latin typeface="Arial" charset="0"/>
                          <a:ea typeface="Arial" charset="0"/>
                          <a:cs typeface="Arial" charset="0"/>
                        </a:rPr>
                        <a:t>Sequence length</a:t>
                      </a:r>
                    </a:p>
                  </a:txBody>
                  <a:tcPr marL="60840" marR="60840" marT="30420" marB="30420" anchor="ctr">
                    <a:lnL>
                      <a:noFill/>
                    </a:lnL>
                    <a:lnR>
                      <a:noFill/>
                    </a:lnR>
                    <a:lnT>
                      <a:noFill/>
                    </a:lnT>
                    <a:lnB>
                      <a:noFill/>
                    </a:lnB>
                    <a:solidFill>
                      <a:srgbClr val="EEEEEE"/>
                    </a:solidFill>
                  </a:tcPr>
                </a:tc>
                <a:tc>
                  <a:txBody>
                    <a:bodyPr/>
                    <a:lstStyle/>
                    <a:p>
                      <a:pPr algn="l"/>
                      <a:r>
                        <a:rPr lang="en-US" sz="800" dirty="0">
                          <a:solidFill>
                            <a:srgbClr val="000000"/>
                          </a:solidFill>
                          <a:effectLst/>
                          <a:latin typeface="Arial" charset="0"/>
                          <a:ea typeface="Arial" charset="0"/>
                          <a:cs typeface="Arial" charset="0"/>
                        </a:rPr>
                        <a:t>76</a:t>
                      </a:r>
                    </a:p>
                  </a:txBody>
                  <a:tcPr marL="60840" marR="60840" marT="30420" marB="30420" anchor="ctr">
                    <a:lnL>
                      <a:noFill/>
                    </a:lnL>
                    <a:lnR>
                      <a:noFill/>
                    </a:lnR>
                    <a:lnT>
                      <a:noFill/>
                    </a:lnT>
                    <a:lnB>
                      <a:noFill/>
                    </a:lnB>
                    <a:solidFill>
                      <a:srgbClr val="EEEEEE"/>
                    </a:solidFill>
                  </a:tcPr>
                </a:tc>
              </a:tr>
              <a:tr h="187308">
                <a:tc>
                  <a:txBody>
                    <a:bodyPr/>
                    <a:lstStyle/>
                    <a:p>
                      <a:pPr algn="l"/>
                      <a:r>
                        <a:rPr lang="en-US" sz="800">
                          <a:solidFill>
                            <a:srgbClr val="000000"/>
                          </a:solidFill>
                          <a:effectLst/>
                          <a:latin typeface="Arial" charset="0"/>
                          <a:ea typeface="Arial" charset="0"/>
                          <a:cs typeface="Arial" charset="0"/>
                        </a:rPr>
                        <a:t>%GC</a:t>
                      </a:r>
                    </a:p>
                  </a:txBody>
                  <a:tcPr marL="60840" marR="60840" marT="30420" marB="30420" anchor="ctr">
                    <a:lnL>
                      <a:noFill/>
                    </a:lnL>
                    <a:lnR>
                      <a:noFill/>
                    </a:lnR>
                    <a:lnT>
                      <a:noFill/>
                    </a:lnT>
                    <a:lnB>
                      <a:noFill/>
                    </a:lnB>
                    <a:solidFill>
                      <a:srgbClr val="EEEEEE"/>
                    </a:solidFill>
                  </a:tcPr>
                </a:tc>
                <a:tc>
                  <a:txBody>
                    <a:bodyPr/>
                    <a:lstStyle/>
                    <a:p>
                      <a:pPr algn="l"/>
                      <a:r>
                        <a:rPr lang="en-US" sz="800" dirty="0">
                          <a:solidFill>
                            <a:srgbClr val="000000"/>
                          </a:solidFill>
                          <a:effectLst/>
                          <a:latin typeface="Arial" charset="0"/>
                          <a:ea typeface="Arial" charset="0"/>
                          <a:cs typeface="Arial" charset="0"/>
                        </a:rPr>
                        <a:t>44</a:t>
                      </a:r>
                    </a:p>
                  </a:txBody>
                  <a:tcPr marL="60840" marR="60840" marT="30420" marB="30420" anchor="ctr">
                    <a:lnL>
                      <a:noFill/>
                    </a:lnL>
                    <a:lnR>
                      <a:noFill/>
                    </a:lnR>
                    <a:lnT>
                      <a:noFill/>
                    </a:lnT>
                    <a:lnB>
                      <a:noFill/>
                    </a:lnB>
                    <a:solidFill>
                      <a:srgbClr val="EEEEEE"/>
                    </a:solidFill>
                  </a:tcPr>
                </a:tc>
              </a:tr>
            </a:tbl>
          </a:graphicData>
        </a:graphic>
      </p:graphicFrame>
      <p:sp>
        <p:nvSpPr>
          <p:cNvPr id="8" name="Rectangle 1"/>
          <p:cNvSpPr>
            <a:spLocks noChangeArrowheads="1"/>
          </p:cNvSpPr>
          <p:nvPr/>
        </p:nvSpPr>
        <p:spPr bwMode="auto">
          <a:xfrm>
            <a:off x="1115603" y="1787758"/>
            <a:ext cx="4367580" cy="39940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60840" tIns="30420" rIns="60840" bIns="0" numCol="1" anchor="ctr" anchorCtr="0" compatLnSpc="1">
            <a:prstTxWarp prst="textNoShape">
              <a:avLst/>
            </a:prstTxWarp>
            <a:spAutoFit/>
          </a:bodyPr>
          <a:lstStyle/>
          <a:p>
            <a:pPr eaLnBrk="0" fontAlgn="base" hangingPunct="0">
              <a:spcBef>
                <a:spcPct val="0"/>
              </a:spcBef>
              <a:spcAft>
                <a:spcPct val="0"/>
              </a:spcAft>
            </a:pPr>
            <a:r>
              <a:rPr lang="en-US" altLang="en-US" sz="1198" b="1">
                <a:solidFill>
                  <a:srgbClr val="800000"/>
                </a:solidFill>
                <a:latin typeface="Arial" charset="0"/>
              </a:rPr>
              <a:t>Basic Statistics</a:t>
            </a:r>
          </a:p>
          <a:p>
            <a:pPr eaLnBrk="0" fontAlgn="base" hangingPunct="0">
              <a:spcBef>
                <a:spcPct val="0"/>
              </a:spcBef>
              <a:spcAft>
                <a:spcPct val="0"/>
              </a:spcAft>
            </a:pPr>
            <a:endParaRPr lang="en-US" altLang="en-US" sz="1198" dirty="0">
              <a:latin typeface="Arial" charset="0"/>
            </a:endParaRPr>
          </a:p>
        </p:txBody>
      </p:sp>
      <p:pic>
        <p:nvPicPr>
          <p:cNvPr id="9" name="Picture 8"/>
          <p:cNvPicPr>
            <a:picLocks noChangeAspect="1"/>
          </p:cNvPicPr>
          <p:nvPr/>
        </p:nvPicPr>
        <p:blipFill>
          <a:blip r:embed="rId3"/>
          <a:stretch>
            <a:fillRect/>
          </a:stretch>
        </p:blipFill>
        <p:spPr>
          <a:xfrm>
            <a:off x="5588080" y="2079436"/>
            <a:ext cx="2783268" cy="2087451"/>
          </a:xfrm>
          <a:prstGeom prst="rect">
            <a:avLst/>
          </a:prstGeom>
        </p:spPr>
      </p:pic>
      <p:sp>
        <p:nvSpPr>
          <p:cNvPr id="3" name="Slide Number Placeholder 2"/>
          <p:cNvSpPr>
            <a:spLocks noGrp="1"/>
          </p:cNvSpPr>
          <p:nvPr>
            <p:ph type="sldNum" sz="quarter" idx="12"/>
          </p:nvPr>
        </p:nvSpPr>
        <p:spPr/>
        <p:txBody>
          <a:bodyPr/>
          <a:lstStyle/>
          <a:p>
            <a:fld id="{D468F345-0282-7C4F-8C65-A5A1C92D6C06}" type="slidenum">
              <a:rPr lang="en-US" smtClean="0"/>
              <a:t>27</a:t>
            </a:fld>
            <a:endParaRPr lang="en-US"/>
          </a:p>
        </p:txBody>
      </p:sp>
    </p:spTree>
    <p:extLst>
      <p:ext uri="{BB962C8B-B14F-4D97-AF65-F5344CB8AC3E}">
        <p14:creationId xmlns:p14="http://schemas.microsoft.com/office/powerpoint/2010/main" val="17522302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468F345-0282-7C4F-8C65-A5A1C92D6C06}" type="slidenum">
              <a:rPr lang="en-US" smtClean="0"/>
              <a:t>28</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365" y="933076"/>
            <a:ext cx="4572000" cy="4572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1950" y="933076"/>
            <a:ext cx="4572000" cy="4572000"/>
          </a:xfrm>
          <a:prstGeom prst="rect">
            <a:avLst/>
          </a:prstGeom>
        </p:spPr>
      </p:pic>
    </p:spTree>
    <p:extLst>
      <p:ext uri="{BB962C8B-B14F-4D97-AF65-F5344CB8AC3E}">
        <p14:creationId xmlns:p14="http://schemas.microsoft.com/office/powerpoint/2010/main" val="15962122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468F345-0282-7C4F-8C65-A5A1C92D6C06}" type="slidenum">
              <a:rPr lang="en-US" smtClean="0"/>
              <a:t>29</a:t>
            </a:fld>
            <a:endParaRPr lang="en-US"/>
          </a:p>
        </p:txBody>
      </p:sp>
      <p:sp>
        <p:nvSpPr>
          <p:cNvPr id="3" name="TextBox 2"/>
          <p:cNvSpPr txBox="1"/>
          <p:nvPr/>
        </p:nvSpPr>
        <p:spPr>
          <a:xfrm>
            <a:off x="1121328" y="712538"/>
            <a:ext cx="7382788" cy="954107"/>
          </a:xfrm>
          <a:prstGeom prst="rect">
            <a:avLst/>
          </a:prstGeom>
          <a:noFill/>
        </p:spPr>
        <p:txBody>
          <a:bodyPr wrap="square" rtlCol="0">
            <a:spAutoFit/>
          </a:bodyPr>
          <a:lstStyle/>
          <a:p>
            <a:r>
              <a:rPr lang="en-US" sz="2800" dirty="0" err="1">
                <a:latin typeface="Arial" charset="0"/>
                <a:ea typeface="Arial" charset="0"/>
                <a:cs typeface="Arial" charset="0"/>
              </a:rPr>
              <a:t>ChIP-seq</a:t>
            </a:r>
            <a:r>
              <a:rPr lang="en-US" sz="2800" dirty="0">
                <a:latin typeface="Arial" charset="0"/>
                <a:ea typeface="Arial" charset="0"/>
                <a:cs typeface="Arial" charset="0"/>
              </a:rPr>
              <a:t> H3K27ac peak</a:t>
            </a:r>
            <a:r>
              <a:rPr lang="zh-CN" altLang="en-US" sz="2800" dirty="0">
                <a:latin typeface="Arial" charset="0"/>
                <a:ea typeface="Arial" charset="0"/>
                <a:cs typeface="Arial" charset="0"/>
              </a:rPr>
              <a:t> </a:t>
            </a:r>
            <a:r>
              <a:rPr lang="en-US" altLang="zh-CN" sz="2800" dirty="0">
                <a:latin typeface="Arial" charset="0"/>
                <a:ea typeface="Arial" charset="0"/>
                <a:cs typeface="Arial" charset="0"/>
              </a:rPr>
              <a:t>calling results </a:t>
            </a:r>
            <a:endParaRPr lang="en-US" altLang="zh-CN" sz="2800" dirty="0" smtClean="0">
              <a:latin typeface="Arial" charset="0"/>
              <a:ea typeface="Arial" charset="0"/>
              <a:cs typeface="Arial" charset="0"/>
            </a:endParaRPr>
          </a:p>
          <a:p>
            <a:pPr algn="ctr"/>
            <a:r>
              <a:rPr lang="en-US" altLang="zh-CN" sz="2800" dirty="0" smtClean="0">
                <a:latin typeface="Arial" charset="0"/>
                <a:ea typeface="Arial" charset="0"/>
                <a:cs typeface="Arial" charset="0"/>
              </a:rPr>
              <a:t>Fetal 320 vs Fetal 310</a:t>
            </a:r>
            <a:endParaRPr lang="en-US" sz="2800" dirty="0">
              <a:latin typeface="Arial" charset="0"/>
              <a:ea typeface="Arial" charset="0"/>
              <a:cs typeface="Arial" charset="0"/>
            </a:endParaRPr>
          </a:p>
        </p:txBody>
      </p:sp>
      <p:sp>
        <p:nvSpPr>
          <p:cNvPr id="5" name="TextBox 4"/>
          <p:cNvSpPr txBox="1"/>
          <p:nvPr/>
        </p:nvSpPr>
        <p:spPr>
          <a:xfrm rot="16200000">
            <a:off x="383067" y="3177391"/>
            <a:ext cx="1118166" cy="276679"/>
          </a:xfrm>
          <a:prstGeom prst="rect">
            <a:avLst/>
          </a:prstGeom>
          <a:solidFill>
            <a:schemeClr val="accent2">
              <a:lumMod val="40000"/>
              <a:lumOff val="60000"/>
            </a:schemeClr>
          </a:solidFill>
        </p:spPr>
        <p:txBody>
          <a:bodyPr wrap="square" rtlCol="0">
            <a:spAutoFit/>
          </a:bodyPr>
          <a:lstStyle/>
          <a:p>
            <a:pPr algn="ctr"/>
            <a:r>
              <a:rPr lang="en-US" sz="1198" dirty="0"/>
              <a:t>Fetal 320 </a:t>
            </a:r>
          </a:p>
        </p:txBody>
      </p:sp>
      <p:sp>
        <p:nvSpPr>
          <p:cNvPr id="6" name="TextBox 5"/>
          <p:cNvSpPr txBox="1"/>
          <p:nvPr/>
        </p:nvSpPr>
        <p:spPr>
          <a:xfrm rot="16200000">
            <a:off x="324615" y="4354008"/>
            <a:ext cx="1235067" cy="276679"/>
          </a:xfrm>
          <a:prstGeom prst="rect">
            <a:avLst/>
          </a:prstGeom>
          <a:solidFill>
            <a:schemeClr val="accent4">
              <a:lumMod val="60000"/>
              <a:lumOff val="40000"/>
            </a:schemeClr>
          </a:solidFill>
        </p:spPr>
        <p:txBody>
          <a:bodyPr wrap="square" rtlCol="0">
            <a:spAutoFit/>
          </a:bodyPr>
          <a:lstStyle/>
          <a:p>
            <a:pPr algn="ctr"/>
            <a:r>
              <a:rPr lang="en-US" sz="1198"/>
              <a:t>Fetal 310 </a:t>
            </a:r>
            <a:endParaRPr lang="en-US" sz="1198"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488" y="1888531"/>
            <a:ext cx="7423628" cy="3711814"/>
          </a:xfrm>
          <a:prstGeom prst="rect">
            <a:avLst/>
          </a:prstGeom>
        </p:spPr>
      </p:pic>
    </p:spTree>
    <p:extLst>
      <p:ext uri="{BB962C8B-B14F-4D97-AF65-F5344CB8AC3E}">
        <p14:creationId xmlns:p14="http://schemas.microsoft.com/office/powerpoint/2010/main" val="11727606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Outline</a:t>
            </a:r>
            <a:endParaRPr lang="en-US" dirty="0">
              <a:latin typeface="Arial"/>
              <a:cs typeface="Arial"/>
            </a:endParaRPr>
          </a:p>
        </p:txBody>
      </p:sp>
      <p:sp>
        <p:nvSpPr>
          <p:cNvPr id="3" name="Content Placeholder 2"/>
          <p:cNvSpPr>
            <a:spLocks noGrp="1"/>
          </p:cNvSpPr>
          <p:nvPr>
            <p:ph idx="1"/>
          </p:nvPr>
        </p:nvSpPr>
        <p:spPr/>
        <p:txBody>
          <a:bodyPr>
            <a:normAutofit/>
          </a:bodyPr>
          <a:lstStyle/>
          <a:p>
            <a:r>
              <a:rPr lang="en-US" dirty="0" smtClean="0">
                <a:latin typeface="Arial" charset="0"/>
                <a:ea typeface="Arial" charset="0"/>
                <a:cs typeface="Arial" charset="0"/>
              </a:rPr>
              <a:t>Association </a:t>
            </a:r>
            <a:r>
              <a:rPr lang="en-US" dirty="0">
                <a:latin typeface="Arial" charset="0"/>
                <a:ea typeface="Arial" charset="0"/>
                <a:cs typeface="Arial" charset="0"/>
              </a:rPr>
              <a:t>of GWAS and </a:t>
            </a:r>
            <a:r>
              <a:rPr lang="en-US" dirty="0" err="1">
                <a:latin typeface="Arial" charset="0"/>
                <a:ea typeface="Arial" charset="0"/>
                <a:cs typeface="Arial" charset="0"/>
              </a:rPr>
              <a:t>Brainspan</a:t>
            </a:r>
            <a:r>
              <a:rPr lang="en-US" dirty="0">
                <a:latin typeface="Arial" charset="0"/>
                <a:ea typeface="Arial" charset="0"/>
                <a:cs typeface="Arial" charset="0"/>
              </a:rPr>
              <a:t> </a:t>
            </a:r>
            <a:r>
              <a:rPr lang="en-US" dirty="0" err="1">
                <a:latin typeface="Arial" charset="0"/>
                <a:ea typeface="Arial" charset="0"/>
                <a:cs typeface="Arial" charset="0"/>
              </a:rPr>
              <a:t>ChIP-Seq</a:t>
            </a:r>
            <a:r>
              <a:rPr lang="en-US" dirty="0">
                <a:latin typeface="Arial" charset="0"/>
                <a:ea typeface="Arial" charset="0"/>
                <a:cs typeface="Arial" charset="0"/>
              </a:rPr>
              <a:t> </a:t>
            </a:r>
            <a:r>
              <a:rPr lang="en-US" dirty="0" smtClean="0">
                <a:latin typeface="Arial" charset="0"/>
                <a:ea typeface="Arial" charset="0"/>
                <a:cs typeface="Arial" charset="0"/>
              </a:rPr>
              <a:t>dat</a:t>
            </a:r>
            <a:r>
              <a:rPr lang="en-US" altLang="zh-CN" dirty="0" smtClean="0">
                <a:latin typeface="Arial" charset="0"/>
                <a:ea typeface="Arial" charset="0"/>
                <a:cs typeface="Arial" charset="0"/>
              </a:rPr>
              <a:t>a</a:t>
            </a:r>
            <a:endParaRPr lang="en-US" dirty="0" smtClean="0">
              <a:solidFill>
                <a:schemeClr val="bg1">
                  <a:lumMod val="85000"/>
                </a:schemeClr>
              </a:solidFill>
              <a:latin typeface="Arial" charset="0"/>
              <a:ea typeface="Arial" charset="0"/>
              <a:cs typeface="Arial" charset="0"/>
            </a:endParaRPr>
          </a:p>
          <a:p>
            <a:r>
              <a:rPr lang="en-US" dirty="0">
                <a:solidFill>
                  <a:schemeClr val="bg1">
                    <a:lumMod val="85000"/>
                  </a:schemeClr>
                </a:solidFill>
                <a:latin typeface="Arial" charset="0"/>
                <a:ea typeface="Arial" charset="0"/>
                <a:cs typeface="Arial" charset="0"/>
              </a:rPr>
              <a:t>Comparison of </a:t>
            </a:r>
            <a:r>
              <a:rPr lang="en-US" dirty="0" err="1">
                <a:solidFill>
                  <a:schemeClr val="bg1">
                    <a:lumMod val="85000"/>
                  </a:schemeClr>
                </a:solidFill>
                <a:latin typeface="Arial" charset="0"/>
                <a:ea typeface="Arial" charset="0"/>
                <a:cs typeface="Arial" charset="0"/>
              </a:rPr>
              <a:t>ChIP-Seq</a:t>
            </a:r>
            <a:r>
              <a:rPr lang="en-US" dirty="0">
                <a:solidFill>
                  <a:schemeClr val="bg1">
                    <a:lumMod val="85000"/>
                  </a:schemeClr>
                </a:solidFill>
                <a:latin typeface="Arial" charset="0"/>
                <a:ea typeface="Arial" charset="0"/>
                <a:cs typeface="Arial" charset="0"/>
              </a:rPr>
              <a:t> data across </a:t>
            </a:r>
            <a:r>
              <a:rPr lang="en-US" dirty="0" smtClean="0">
                <a:solidFill>
                  <a:schemeClr val="bg1">
                    <a:lumMod val="85000"/>
                  </a:schemeClr>
                </a:solidFill>
                <a:latin typeface="Arial" charset="0"/>
                <a:ea typeface="Arial" charset="0"/>
                <a:cs typeface="Arial" charset="0"/>
              </a:rPr>
              <a:t>projects</a:t>
            </a:r>
          </a:p>
          <a:p>
            <a:r>
              <a:rPr lang="en-US" dirty="0" smtClean="0">
                <a:solidFill>
                  <a:schemeClr val="bg1">
                    <a:lumMod val="85000"/>
                  </a:schemeClr>
                </a:solidFill>
                <a:latin typeface="Arial" charset="0"/>
                <a:ea typeface="Arial" charset="0"/>
                <a:cs typeface="Arial" charset="0"/>
              </a:rPr>
              <a:t>Analysis of </a:t>
            </a:r>
            <a:r>
              <a:rPr lang="en-US" dirty="0" err="1" smtClean="0">
                <a:solidFill>
                  <a:schemeClr val="bg1">
                    <a:lumMod val="85000"/>
                  </a:schemeClr>
                </a:solidFill>
                <a:latin typeface="Arial" charset="0"/>
                <a:ea typeface="Arial" charset="0"/>
                <a:cs typeface="Arial" charset="0"/>
              </a:rPr>
              <a:t>PsychENCODE</a:t>
            </a:r>
            <a:r>
              <a:rPr lang="en-US" dirty="0" smtClean="0">
                <a:solidFill>
                  <a:schemeClr val="bg1">
                    <a:lumMod val="85000"/>
                  </a:schemeClr>
                </a:solidFill>
                <a:latin typeface="Arial" charset="0"/>
                <a:ea typeface="Arial" charset="0"/>
                <a:cs typeface="Arial" charset="0"/>
              </a:rPr>
              <a:t> </a:t>
            </a:r>
            <a:r>
              <a:rPr lang="en-US" dirty="0" err="1" smtClean="0">
                <a:solidFill>
                  <a:schemeClr val="bg1">
                    <a:lumMod val="85000"/>
                  </a:schemeClr>
                </a:solidFill>
                <a:latin typeface="Arial" charset="0"/>
                <a:ea typeface="Arial" charset="0"/>
                <a:cs typeface="Arial" charset="0"/>
              </a:rPr>
              <a:t>ChIP-Seq</a:t>
            </a:r>
            <a:r>
              <a:rPr lang="en-US" dirty="0" smtClean="0">
                <a:solidFill>
                  <a:schemeClr val="bg1">
                    <a:lumMod val="85000"/>
                  </a:schemeClr>
                </a:solidFill>
                <a:latin typeface="Arial" charset="0"/>
                <a:ea typeface="Arial" charset="0"/>
                <a:cs typeface="Arial" charset="0"/>
              </a:rPr>
              <a:t> data</a:t>
            </a:r>
          </a:p>
          <a:p>
            <a:r>
              <a:rPr lang="en-US" dirty="0" smtClean="0">
                <a:solidFill>
                  <a:schemeClr val="bg1">
                    <a:lumMod val="85000"/>
                  </a:schemeClr>
                </a:solidFill>
                <a:latin typeface="Arial" charset="0"/>
                <a:ea typeface="Arial" charset="0"/>
                <a:cs typeface="Arial" charset="0"/>
              </a:rPr>
              <a:t>Future work</a:t>
            </a:r>
            <a:endParaRPr lang="en-US" dirty="0">
              <a:solidFill>
                <a:schemeClr val="bg1">
                  <a:lumMod val="85000"/>
                </a:schemeClr>
              </a:solidFill>
              <a:latin typeface="Arial" charset="0"/>
              <a:ea typeface="Arial" charset="0"/>
              <a:cs typeface="Arial" charset="0"/>
            </a:endParaRPr>
          </a:p>
        </p:txBody>
      </p:sp>
      <p:sp>
        <p:nvSpPr>
          <p:cNvPr id="4" name="Slide Number Placeholder 3"/>
          <p:cNvSpPr>
            <a:spLocks noGrp="1"/>
          </p:cNvSpPr>
          <p:nvPr>
            <p:ph type="sldNum" sz="quarter" idx="12"/>
          </p:nvPr>
        </p:nvSpPr>
        <p:spPr/>
        <p:txBody>
          <a:bodyPr/>
          <a:lstStyle/>
          <a:p>
            <a:fld id="{BF78F6EF-106A-E84B-9128-9C268D041DE3}" type="slidenum">
              <a:rPr lang="en-US" smtClean="0"/>
              <a:t>3</a:t>
            </a:fld>
            <a:endParaRPr lang="en-US"/>
          </a:p>
        </p:txBody>
      </p:sp>
    </p:spTree>
    <p:extLst>
      <p:ext uri="{BB962C8B-B14F-4D97-AF65-F5344CB8AC3E}">
        <p14:creationId xmlns:p14="http://schemas.microsoft.com/office/powerpoint/2010/main" val="18304809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013" y="0"/>
            <a:ext cx="7599670" cy="1451239"/>
          </a:xfrm>
        </p:spPr>
        <p:txBody>
          <a:bodyPr>
            <a:normAutofit/>
          </a:bodyPr>
          <a:lstStyle/>
          <a:p>
            <a:pPr algn="ctr"/>
            <a:r>
              <a:rPr lang="en-US" sz="2129" dirty="0">
                <a:latin typeface="Arial" charset="0"/>
                <a:ea typeface="Arial" charset="0"/>
                <a:cs typeface="Arial" charset="0"/>
              </a:rPr>
              <a:t>Peak overlap between samples</a:t>
            </a:r>
            <a:endParaRPr lang="en-US" sz="2129" dirty="0"/>
          </a:p>
        </p:txBody>
      </p:sp>
      <p:sp>
        <p:nvSpPr>
          <p:cNvPr id="3" name="Slide Number Placeholder 2"/>
          <p:cNvSpPr>
            <a:spLocks noGrp="1"/>
          </p:cNvSpPr>
          <p:nvPr>
            <p:ph type="sldNum" sz="quarter" idx="12"/>
          </p:nvPr>
        </p:nvSpPr>
        <p:spPr/>
        <p:txBody>
          <a:bodyPr/>
          <a:lstStyle/>
          <a:p>
            <a:fld id="{D468F345-0282-7C4F-8C65-A5A1C92D6C06}" type="slidenum">
              <a:rPr lang="en-US" smtClean="0"/>
              <a:t>30</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850" y="874059"/>
            <a:ext cx="6400800" cy="6400800"/>
          </a:xfrm>
          <a:prstGeom prst="rect">
            <a:avLst/>
          </a:prstGeom>
        </p:spPr>
      </p:pic>
    </p:spTree>
    <p:extLst>
      <p:ext uri="{BB962C8B-B14F-4D97-AF65-F5344CB8AC3E}">
        <p14:creationId xmlns:p14="http://schemas.microsoft.com/office/powerpoint/2010/main" val="539436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785" y="103145"/>
            <a:ext cx="7886700" cy="881973"/>
          </a:xfrm>
        </p:spPr>
        <p:txBody>
          <a:bodyPr>
            <a:normAutofit/>
          </a:bodyPr>
          <a:lstStyle/>
          <a:p>
            <a:pPr algn="ctr"/>
            <a:r>
              <a:rPr lang="en-US" sz="2800" dirty="0" err="1">
                <a:latin typeface="Arial" charset="0"/>
                <a:ea typeface="Arial" charset="0"/>
                <a:cs typeface="Arial" charset="0"/>
              </a:rPr>
              <a:t>iPSc</a:t>
            </a:r>
            <a:r>
              <a:rPr lang="en-US" sz="2800" dirty="0">
                <a:latin typeface="Arial" charset="0"/>
                <a:ea typeface="Arial" charset="0"/>
                <a:cs typeface="Arial" charset="0"/>
              </a:rPr>
              <a:t> </a:t>
            </a:r>
            <a:r>
              <a:rPr lang="en-US" sz="2800" dirty="0" err="1">
                <a:latin typeface="Arial" charset="0"/>
                <a:ea typeface="Arial" charset="0"/>
                <a:cs typeface="Arial" charset="0"/>
              </a:rPr>
              <a:t>ChIP-seq</a:t>
            </a:r>
            <a:r>
              <a:rPr lang="en-US" sz="2800" dirty="0">
                <a:latin typeface="Arial" charset="0"/>
                <a:ea typeface="Arial" charset="0"/>
                <a:cs typeface="Arial" charset="0"/>
              </a:rPr>
              <a:t> datasets </a:t>
            </a:r>
            <a:r>
              <a:rPr lang="en-US" sz="2800" dirty="0" smtClean="0">
                <a:latin typeface="Arial" charset="0"/>
                <a:ea typeface="Arial" charset="0"/>
                <a:cs typeface="Arial" charset="0"/>
              </a:rPr>
              <a:t>02</a:t>
            </a:r>
            <a:endParaRPr lang="en-US" sz="2800" dirty="0">
              <a:latin typeface="Arial" charset="0"/>
              <a:ea typeface="Arial" charset="0"/>
              <a:cs typeface="Arial" charset="0"/>
            </a:endParaRPr>
          </a:p>
        </p:txBody>
      </p:sp>
      <p:sp>
        <p:nvSpPr>
          <p:cNvPr id="4" name="Slide Number Placeholder 3"/>
          <p:cNvSpPr>
            <a:spLocks noGrp="1"/>
          </p:cNvSpPr>
          <p:nvPr>
            <p:ph type="sldNum" sz="quarter" idx="12"/>
          </p:nvPr>
        </p:nvSpPr>
        <p:spPr/>
        <p:txBody>
          <a:bodyPr/>
          <a:lstStyle/>
          <a:p>
            <a:fld id="{BF78F6EF-106A-E84B-9128-9C268D041DE3}" type="slidenum">
              <a:rPr lang="en-US" smtClean="0"/>
              <a:t>31</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333272993"/>
              </p:ext>
            </p:extLst>
          </p:nvPr>
        </p:nvGraphicFramePr>
        <p:xfrm>
          <a:off x="1569942" y="985118"/>
          <a:ext cx="5916708" cy="5568576"/>
        </p:xfrm>
        <a:graphic>
          <a:graphicData uri="http://schemas.openxmlformats.org/drawingml/2006/table">
            <a:tbl>
              <a:tblPr>
                <a:tableStyleId>{5C22544A-7EE6-4342-B048-85BDC9FD1C3A}</a:tableStyleId>
              </a:tblPr>
              <a:tblGrid>
                <a:gridCol w="1479177"/>
                <a:gridCol w="1479177"/>
                <a:gridCol w="1479177"/>
                <a:gridCol w="1479177"/>
              </a:tblGrid>
              <a:tr h="197776">
                <a:tc>
                  <a:txBody>
                    <a:bodyPr/>
                    <a:lstStyle/>
                    <a:p>
                      <a:pPr algn="ctr" fontAlgn="b"/>
                      <a:r>
                        <a:rPr lang="en-US" sz="1400" b="1" i="0" u="none" strike="noStrike" dirty="0" smtClean="0">
                          <a:solidFill>
                            <a:srgbClr val="000000"/>
                          </a:solidFill>
                          <a:effectLst/>
                          <a:latin typeface="Arial" charset="0"/>
                          <a:ea typeface="Arial" charset="0"/>
                          <a:cs typeface="Arial" charset="0"/>
                        </a:rPr>
                        <a:t>ID</a:t>
                      </a:r>
                      <a:endParaRPr lang="en-US" sz="1400" b="1" i="0" u="none" strike="noStrike" dirty="0">
                        <a:solidFill>
                          <a:srgbClr val="000000"/>
                        </a:solidFill>
                        <a:effectLst/>
                        <a:latin typeface="Arial" charset="0"/>
                        <a:ea typeface="Arial" charset="0"/>
                        <a:cs typeface="Arial" charset="0"/>
                      </a:endParaRPr>
                    </a:p>
                  </a:txBody>
                  <a:tcPr marL="5736" marR="5736" marT="57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i="0" u="none" strike="noStrike" dirty="0" smtClean="0">
                          <a:solidFill>
                            <a:srgbClr val="000000"/>
                          </a:solidFill>
                          <a:effectLst/>
                          <a:latin typeface="Arial" charset="0"/>
                          <a:ea typeface="Arial" charset="0"/>
                          <a:cs typeface="Arial" charset="0"/>
                        </a:rPr>
                        <a:t>Cell</a:t>
                      </a:r>
                      <a:r>
                        <a:rPr lang="en-US" sz="1400" b="1" i="0" u="none" strike="noStrike" baseline="0" dirty="0" smtClean="0">
                          <a:solidFill>
                            <a:srgbClr val="000000"/>
                          </a:solidFill>
                          <a:effectLst/>
                          <a:latin typeface="Arial" charset="0"/>
                          <a:ea typeface="Arial" charset="0"/>
                          <a:cs typeface="Arial" charset="0"/>
                        </a:rPr>
                        <a:t> type</a:t>
                      </a:r>
                      <a:endParaRPr lang="en-US" sz="1400" b="1" i="0" u="none" strike="noStrike" dirty="0">
                        <a:solidFill>
                          <a:srgbClr val="000000"/>
                        </a:solidFill>
                        <a:effectLst/>
                        <a:latin typeface="Arial" charset="0"/>
                        <a:ea typeface="Arial" charset="0"/>
                        <a:cs typeface="Arial" charset="0"/>
                      </a:endParaRPr>
                    </a:p>
                  </a:txBody>
                  <a:tcPr marL="5736" marR="5736" marT="57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i="0" u="none" strike="noStrike" dirty="0" err="1" smtClean="0">
                          <a:solidFill>
                            <a:srgbClr val="000000"/>
                          </a:solidFill>
                          <a:effectLst/>
                          <a:latin typeface="Arial" charset="0"/>
                          <a:ea typeface="Arial" charset="0"/>
                          <a:cs typeface="Arial" charset="0"/>
                        </a:rPr>
                        <a:t>CellFraction</a:t>
                      </a:r>
                      <a:endParaRPr lang="en-US" sz="1400" b="1" i="0" u="none" strike="noStrike" dirty="0">
                        <a:solidFill>
                          <a:srgbClr val="000000"/>
                        </a:solidFill>
                        <a:effectLst/>
                        <a:latin typeface="Arial" charset="0"/>
                        <a:ea typeface="Arial" charset="0"/>
                        <a:cs typeface="Arial" charset="0"/>
                      </a:endParaRPr>
                    </a:p>
                  </a:txBody>
                  <a:tcPr marL="5736" marR="5736" marT="57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smtClean="0">
                          <a:solidFill>
                            <a:srgbClr val="000000"/>
                          </a:solidFill>
                          <a:effectLst/>
                          <a:latin typeface="Arial" charset="0"/>
                          <a:ea typeface="Arial" charset="0"/>
                          <a:cs typeface="Arial" charset="0"/>
                        </a:rPr>
                        <a:t>Marker</a:t>
                      </a:r>
                      <a:endParaRPr lang="en-US" sz="1400" b="1" i="0" u="none" strike="noStrike" dirty="0">
                        <a:solidFill>
                          <a:srgbClr val="000000"/>
                        </a:solidFill>
                        <a:effectLst/>
                        <a:latin typeface="Arial" charset="0"/>
                        <a:ea typeface="Arial" charset="0"/>
                        <a:cs typeface="Arial" charset="0"/>
                      </a:endParaRPr>
                    </a:p>
                  </a:txBody>
                  <a:tcPr marL="5736" marR="5736" marT="57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7776">
                <a:tc>
                  <a:txBody>
                    <a:bodyPr/>
                    <a:lstStyle/>
                    <a:p>
                      <a:pPr algn="ctr" fontAlgn="b"/>
                      <a:r>
                        <a:rPr lang="en-US" sz="1400" u="none" strike="noStrike" dirty="0">
                          <a:effectLst/>
                          <a:latin typeface="Arial" charset="0"/>
                          <a:ea typeface="Arial" charset="0"/>
                          <a:cs typeface="Arial" charset="0"/>
                        </a:rPr>
                        <a:t>310#6</a:t>
                      </a:r>
                      <a:endParaRPr lang="en-US" sz="1400" b="0" i="0" u="none" strike="noStrike" dirty="0">
                        <a:solidFill>
                          <a:srgbClr val="000000"/>
                        </a:solidFill>
                        <a:effectLst/>
                        <a:latin typeface="Arial" charset="0"/>
                        <a:ea typeface="Arial" charset="0"/>
                        <a:cs typeface="Arial" charset="0"/>
                      </a:endParaRPr>
                    </a:p>
                  </a:txBody>
                  <a:tcPr marL="5736" marR="5736" marT="57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latin typeface="Arial" charset="0"/>
                          <a:ea typeface="Arial" charset="0"/>
                          <a:cs typeface="Arial" charset="0"/>
                        </a:rPr>
                        <a:t> TD 0</a:t>
                      </a:r>
                      <a:endParaRPr lang="en-US" sz="1400" b="0" i="0" u="none" strike="noStrike" dirty="0">
                        <a:solidFill>
                          <a:srgbClr val="000000"/>
                        </a:solidFill>
                        <a:effectLst/>
                        <a:latin typeface="Arial" charset="0"/>
                        <a:ea typeface="Arial" charset="0"/>
                        <a:cs typeface="Arial" charset="0"/>
                      </a:endParaRPr>
                    </a:p>
                  </a:txBody>
                  <a:tcPr marL="5736" marR="5736" marT="57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latin typeface="Arial" charset="0"/>
                          <a:ea typeface="Arial" charset="0"/>
                          <a:cs typeface="Arial" charset="0"/>
                        </a:rPr>
                        <a:t>nuclei</a:t>
                      </a:r>
                      <a:endParaRPr lang="en-US" sz="1400" b="0" i="0" u="none" strike="noStrike" dirty="0">
                        <a:solidFill>
                          <a:srgbClr val="000000"/>
                        </a:solidFill>
                        <a:effectLst/>
                        <a:latin typeface="Arial" charset="0"/>
                        <a:ea typeface="Arial" charset="0"/>
                        <a:cs typeface="Arial" charset="0"/>
                      </a:endParaRPr>
                    </a:p>
                  </a:txBody>
                  <a:tcPr marL="5736" marR="5736" marT="57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latin typeface="Arial" charset="0"/>
                          <a:ea typeface="Arial" charset="0"/>
                          <a:cs typeface="Arial" charset="0"/>
                        </a:rPr>
                        <a:t>INPUT</a:t>
                      </a:r>
                      <a:endParaRPr lang="en-US" sz="1400" b="0" i="0" u="none" strike="noStrike" dirty="0">
                        <a:solidFill>
                          <a:srgbClr val="000000"/>
                        </a:solidFill>
                        <a:effectLst/>
                        <a:latin typeface="Arial" charset="0"/>
                        <a:ea typeface="Arial" charset="0"/>
                        <a:cs typeface="Arial" charset="0"/>
                      </a:endParaRPr>
                    </a:p>
                  </a:txBody>
                  <a:tcPr marL="5736" marR="5736" marT="57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7776">
                <a:tc>
                  <a:txBody>
                    <a:bodyPr/>
                    <a:lstStyle/>
                    <a:p>
                      <a:pPr algn="ctr" fontAlgn="b"/>
                      <a:r>
                        <a:rPr lang="en-US" sz="1400" u="none" strike="noStrike" dirty="0">
                          <a:effectLst/>
                          <a:latin typeface="Arial" charset="0"/>
                          <a:ea typeface="Arial" charset="0"/>
                          <a:cs typeface="Arial" charset="0"/>
                        </a:rPr>
                        <a:t>310#6</a:t>
                      </a:r>
                      <a:endParaRPr lang="en-US" sz="1400" b="0" i="0" u="none" strike="noStrike" dirty="0">
                        <a:solidFill>
                          <a:srgbClr val="000000"/>
                        </a:solidFill>
                        <a:effectLst/>
                        <a:latin typeface="Arial" charset="0"/>
                        <a:ea typeface="Arial" charset="0"/>
                        <a:cs typeface="Arial" charset="0"/>
                      </a:endParaRPr>
                    </a:p>
                  </a:txBody>
                  <a:tcPr marL="5736" marR="5736" marT="57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latin typeface="Arial" charset="0"/>
                          <a:ea typeface="Arial" charset="0"/>
                          <a:cs typeface="Arial" charset="0"/>
                        </a:rPr>
                        <a:t> TD 0</a:t>
                      </a:r>
                      <a:endParaRPr lang="en-US" sz="1400" b="0" i="0" u="none" strike="noStrike">
                        <a:solidFill>
                          <a:srgbClr val="000000"/>
                        </a:solidFill>
                        <a:effectLst/>
                        <a:latin typeface="Arial" charset="0"/>
                        <a:ea typeface="Arial" charset="0"/>
                        <a:cs typeface="Arial" charset="0"/>
                      </a:endParaRPr>
                    </a:p>
                  </a:txBody>
                  <a:tcPr marL="5736" marR="5736" marT="57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latin typeface="Arial" charset="0"/>
                          <a:ea typeface="Arial" charset="0"/>
                          <a:cs typeface="Arial" charset="0"/>
                        </a:rPr>
                        <a:t>nuclei</a:t>
                      </a:r>
                      <a:endParaRPr lang="en-US" sz="1400" b="0" i="0" u="none" strike="noStrike">
                        <a:solidFill>
                          <a:srgbClr val="000000"/>
                        </a:solidFill>
                        <a:effectLst/>
                        <a:latin typeface="Arial" charset="0"/>
                        <a:ea typeface="Arial" charset="0"/>
                        <a:cs typeface="Arial" charset="0"/>
                      </a:endParaRPr>
                    </a:p>
                  </a:txBody>
                  <a:tcPr marL="5736" marR="5736" marT="57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latin typeface="Arial" charset="0"/>
                          <a:ea typeface="Arial" charset="0"/>
                          <a:cs typeface="Arial" charset="0"/>
                        </a:rPr>
                        <a:t>H3K27ac</a:t>
                      </a:r>
                      <a:endParaRPr lang="en-US" sz="1400" b="0" i="0" u="none" strike="noStrike">
                        <a:solidFill>
                          <a:srgbClr val="000000"/>
                        </a:solidFill>
                        <a:effectLst/>
                        <a:latin typeface="Arial" charset="0"/>
                        <a:ea typeface="Arial" charset="0"/>
                        <a:cs typeface="Arial" charset="0"/>
                      </a:endParaRPr>
                    </a:p>
                  </a:txBody>
                  <a:tcPr marL="5736" marR="5736" marT="57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7776">
                <a:tc>
                  <a:txBody>
                    <a:bodyPr/>
                    <a:lstStyle/>
                    <a:p>
                      <a:pPr algn="ctr" fontAlgn="b"/>
                      <a:r>
                        <a:rPr lang="en-US" sz="1400" u="none" strike="noStrike" dirty="0">
                          <a:effectLst/>
                          <a:latin typeface="Arial" charset="0"/>
                          <a:ea typeface="Arial" charset="0"/>
                          <a:cs typeface="Arial" charset="0"/>
                        </a:rPr>
                        <a:t>310#6</a:t>
                      </a:r>
                      <a:endParaRPr lang="en-US" sz="1400" b="0" i="0" u="none" strike="noStrike" dirty="0">
                        <a:solidFill>
                          <a:srgbClr val="000000"/>
                        </a:solidFill>
                        <a:effectLst/>
                        <a:latin typeface="Arial" charset="0"/>
                        <a:ea typeface="Arial" charset="0"/>
                        <a:cs typeface="Arial" charset="0"/>
                      </a:endParaRPr>
                    </a:p>
                  </a:txBody>
                  <a:tcPr marL="5736" marR="5736" marT="57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latin typeface="Arial" charset="0"/>
                          <a:ea typeface="Arial" charset="0"/>
                          <a:cs typeface="Arial" charset="0"/>
                        </a:rPr>
                        <a:t> TD 0</a:t>
                      </a:r>
                      <a:endParaRPr lang="en-US" sz="1400" b="0" i="0" u="none" strike="noStrike">
                        <a:solidFill>
                          <a:srgbClr val="000000"/>
                        </a:solidFill>
                        <a:effectLst/>
                        <a:latin typeface="Arial" charset="0"/>
                        <a:ea typeface="Arial" charset="0"/>
                        <a:cs typeface="Arial" charset="0"/>
                      </a:endParaRPr>
                    </a:p>
                  </a:txBody>
                  <a:tcPr marL="5736" marR="5736" marT="57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latin typeface="Arial" charset="0"/>
                          <a:ea typeface="Arial" charset="0"/>
                          <a:cs typeface="Arial" charset="0"/>
                        </a:rPr>
                        <a:t>nuclei</a:t>
                      </a:r>
                      <a:endParaRPr lang="en-US" sz="1400" b="0" i="0" u="none" strike="noStrike">
                        <a:solidFill>
                          <a:srgbClr val="000000"/>
                        </a:solidFill>
                        <a:effectLst/>
                        <a:latin typeface="Arial" charset="0"/>
                        <a:ea typeface="Arial" charset="0"/>
                        <a:cs typeface="Arial" charset="0"/>
                      </a:endParaRPr>
                    </a:p>
                  </a:txBody>
                  <a:tcPr marL="5736" marR="5736" marT="57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latin typeface="Arial" charset="0"/>
                          <a:ea typeface="Arial" charset="0"/>
                          <a:cs typeface="Arial" charset="0"/>
                        </a:rPr>
                        <a:t>H3K4me3</a:t>
                      </a:r>
                      <a:endParaRPr lang="en-US" sz="1400" b="0" i="0" u="none" strike="noStrike">
                        <a:solidFill>
                          <a:srgbClr val="000000"/>
                        </a:solidFill>
                        <a:effectLst/>
                        <a:latin typeface="Arial" charset="0"/>
                        <a:ea typeface="Arial" charset="0"/>
                        <a:cs typeface="Arial" charset="0"/>
                      </a:endParaRPr>
                    </a:p>
                  </a:txBody>
                  <a:tcPr marL="5736" marR="5736" marT="57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7776">
                <a:tc>
                  <a:txBody>
                    <a:bodyPr/>
                    <a:lstStyle/>
                    <a:p>
                      <a:pPr algn="ctr" fontAlgn="b"/>
                      <a:endParaRPr lang="en-US" sz="1400" b="0" i="0" u="none" strike="noStrike" dirty="0">
                        <a:solidFill>
                          <a:srgbClr val="000000"/>
                        </a:solidFill>
                        <a:effectLst/>
                        <a:latin typeface="Arial" charset="0"/>
                        <a:ea typeface="Arial" charset="0"/>
                        <a:cs typeface="Arial" charset="0"/>
                      </a:endParaRPr>
                    </a:p>
                  </a:txBody>
                  <a:tcPr marL="5736" marR="5736" marT="57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Arial" charset="0"/>
                        <a:ea typeface="Arial" charset="0"/>
                        <a:cs typeface="Arial" charset="0"/>
                      </a:endParaRPr>
                    </a:p>
                  </a:txBody>
                  <a:tcPr marL="5736" marR="5736" marT="57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Arial" charset="0"/>
                        <a:ea typeface="Arial" charset="0"/>
                        <a:cs typeface="Arial" charset="0"/>
                      </a:endParaRPr>
                    </a:p>
                  </a:txBody>
                  <a:tcPr marL="5736" marR="5736" marT="57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Arial" charset="0"/>
                        <a:ea typeface="Arial" charset="0"/>
                        <a:cs typeface="Arial" charset="0"/>
                      </a:endParaRPr>
                    </a:p>
                  </a:txBody>
                  <a:tcPr marL="5736" marR="5736" marT="57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7776">
                <a:tc>
                  <a:txBody>
                    <a:bodyPr/>
                    <a:lstStyle/>
                    <a:p>
                      <a:pPr algn="ctr" fontAlgn="b"/>
                      <a:r>
                        <a:rPr lang="en-US" sz="1400" u="none" strike="noStrike" dirty="0">
                          <a:effectLst/>
                          <a:latin typeface="Arial" charset="0"/>
                          <a:ea typeface="Arial" charset="0"/>
                          <a:cs typeface="Arial" charset="0"/>
                        </a:rPr>
                        <a:t>310#6</a:t>
                      </a:r>
                      <a:endParaRPr lang="en-US" sz="1400" b="0" i="0" u="none" strike="noStrike" dirty="0">
                        <a:solidFill>
                          <a:srgbClr val="000000"/>
                        </a:solidFill>
                        <a:effectLst/>
                        <a:latin typeface="Arial" charset="0"/>
                        <a:ea typeface="Arial" charset="0"/>
                        <a:cs typeface="Arial" charset="0"/>
                      </a:endParaRPr>
                    </a:p>
                  </a:txBody>
                  <a:tcPr marL="5736" marR="5736" marT="57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latin typeface="Arial" charset="0"/>
                          <a:ea typeface="Arial" charset="0"/>
                          <a:cs typeface="Arial" charset="0"/>
                        </a:rPr>
                        <a:t> TD 15</a:t>
                      </a:r>
                      <a:endParaRPr lang="en-US" sz="1400" b="0" i="0" u="none" strike="noStrike" dirty="0">
                        <a:solidFill>
                          <a:srgbClr val="000000"/>
                        </a:solidFill>
                        <a:effectLst/>
                        <a:latin typeface="Arial" charset="0"/>
                        <a:ea typeface="Arial" charset="0"/>
                        <a:cs typeface="Arial" charset="0"/>
                      </a:endParaRPr>
                    </a:p>
                  </a:txBody>
                  <a:tcPr marL="5736" marR="5736" marT="57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latin typeface="Arial" charset="0"/>
                          <a:ea typeface="Arial" charset="0"/>
                          <a:cs typeface="Arial" charset="0"/>
                        </a:rPr>
                        <a:t>nuclei</a:t>
                      </a:r>
                      <a:endParaRPr lang="en-US" sz="1400" b="0" i="0" u="none" strike="noStrike">
                        <a:solidFill>
                          <a:srgbClr val="000000"/>
                        </a:solidFill>
                        <a:effectLst/>
                        <a:latin typeface="Arial" charset="0"/>
                        <a:ea typeface="Arial" charset="0"/>
                        <a:cs typeface="Arial" charset="0"/>
                      </a:endParaRPr>
                    </a:p>
                  </a:txBody>
                  <a:tcPr marL="5736" marR="5736" marT="57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latin typeface="Arial" charset="0"/>
                          <a:ea typeface="Arial" charset="0"/>
                          <a:cs typeface="Arial" charset="0"/>
                        </a:rPr>
                        <a:t>INPUT</a:t>
                      </a:r>
                      <a:endParaRPr lang="en-US" sz="1400" b="0" i="0" u="none" strike="noStrike">
                        <a:solidFill>
                          <a:srgbClr val="000000"/>
                        </a:solidFill>
                        <a:effectLst/>
                        <a:latin typeface="Arial" charset="0"/>
                        <a:ea typeface="Arial" charset="0"/>
                        <a:cs typeface="Arial" charset="0"/>
                      </a:endParaRPr>
                    </a:p>
                  </a:txBody>
                  <a:tcPr marL="5736" marR="5736" marT="57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7776">
                <a:tc>
                  <a:txBody>
                    <a:bodyPr/>
                    <a:lstStyle/>
                    <a:p>
                      <a:pPr algn="ctr" fontAlgn="b"/>
                      <a:r>
                        <a:rPr lang="en-US" sz="1400" u="none" strike="noStrike">
                          <a:effectLst/>
                          <a:latin typeface="Arial" charset="0"/>
                          <a:ea typeface="Arial" charset="0"/>
                          <a:cs typeface="Arial" charset="0"/>
                        </a:rPr>
                        <a:t>310#6</a:t>
                      </a:r>
                      <a:endParaRPr lang="en-US" sz="1400" b="0" i="0" u="none" strike="noStrike">
                        <a:solidFill>
                          <a:srgbClr val="000000"/>
                        </a:solidFill>
                        <a:effectLst/>
                        <a:latin typeface="Arial" charset="0"/>
                        <a:ea typeface="Arial" charset="0"/>
                        <a:cs typeface="Arial" charset="0"/>
                      </a:endParaRPr>
                    </a:p>
                  </a:txBody>
                  <a:tcPr marL="5736" marR="5736" marT="57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latin typeface="Arial" charset="0"/>
                          <a:ea typeface="Arial" charset="0"/>
                          <a:cs typeface="Arial" charset="0"/>
                        </a:rPr>
                        <a:t> TD 15</a:t>
                      </a:r>
                      <a:endParaRPr lang="en-US" sz="1400" b="0" i="0" u="none" strike="noStrike" dirty="0">
                        <a:solidFill>
                          <a:srgbClr val="000000"/>
                        </a:solidFill>
                        <a:effectLst/>
                        <a:latin typeface="Arial" charset="0"/>
                        <a:ea typeface="Arial" charset="0"/>
                        <a:cs typeface="Arial" charset="0"/>
                      </a:endParaRPr>
                    </a:p>
                  </a:txBody>
                  <a:tcPr marL="5736" marR="5736" marT="57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latin typeface="Arial" charset="0"/>
                          <a:ea typeface="Arial" charset="0"/>
                          <a:cs typeface="Arial" charset="0"/>
                        </a:rPr>
                        <a:t>nuclei</a:t>
                      </a:r>
                      <a:endParaRPr lang="en-US" sz="1400" b="0" i="0" u="none" strike="noStrike">
                        <a:solidFill>
                          <a:srgbClr val="000000"/>
                        </a:solidFill>
                        <a:effectLst/>
                        <a:latin typeface="Arial" charset="0"/>
                        <a:ea typeface="Arial" charset="0"/>
                        <a:cs typeface="Arial" charset="0"/>
                      </a:endParaRPr>
                    </a:p>
                  </a:txBody>
                  <a:tcPr marL="5736" marR="5736" marT="57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latin typeface="Arial" charset="0"/>
                          <a:ea typeface="Arial" charset="0"/>
                          <a:cs typeface="Arial" charset="0"/>
                        </a:rPr>
                        <a:t>H3K27ac</a:t>
                      </a:r>
                      <a:endParaRPr lang="en-US" sz="1400" b="0" i="0" u="none" strike="noStrike">
                        <a:solidFill>
                          <a:srgbClr val="000000"/>
                        </a:solidFill>
                        <a:effectLst/>
                        <a:latin typeface="Arial" charset="0"/>
                        <a:ea typeface="Arial" charset="0"/>
                        <a:cs typeface="Arial" charset="0"/>
                      </a:endParaRPr>
                    </a:p>
                  </a:txBody>
                  <a:tcPr marL="5736" marR="5736" marT="57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7776">
                <a:tc>
                  <a:txBody>
                    <a:bodyPr/>
                    <a:lstStyle/>
                    <a:p>
                      <a:pPr algn="ctr" fontAlgn="b"/>
                      <a:r>
                        <a:rPr lang="en-US" sz="1400" u="none" strike="noStrike">
                          <a:effectLst/>
                          <a:latin typeface="Arial" charset="0"/>
                          <a:ea typeface="Arial" charset="0"/>
                          <a:cs typeface="Arial" charset="0"/>
                        </a:rPr>
                        <a:t>310#6</a:t>
                      </a:r>
                      <a:endParaRPr lang="en-US" sz="1400" b="0" i="0" u="none" strike="noStrike">
                        <a:solidFill>
                          <a:srgbClr val="000000"/>
                        </a:solidFill>
                        <a:effectLst/>
                        <a:latin typeface="Arial" charset="0"/>
                        <a:ea typeface="Arial" charset="0"/>
                        <a:cs typeface="Arial" charset="0"/>
                      </a:endParaRPr>
                    </a:p>
                  </a:txBody>
                  <a:tcPr marL="5736" marR="5736" marT="57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latin typeface="Arial" charset="0"/>
                          <a:ea typeface="Arial" charset="0"/>
                          <a:cs typeface="Arial" charset="0"/>
                        </a:rPr>
                        <a:t> TD 15</a:t>
                      </a:r>
                      <a:endParaRPr lang="en-US" sz="1400" b="0" i="0" u="none" strike="noStrike" dirty="0">
                        <a:solidFill>
                          <a:srgbClr val="000000"/>
                        </a:solidFill>
                        <a:effectLst/>
                        <a:latin typeface="Arial" charset="0"/>
                        <a:ea typeface="Arial" charset="0"/>
                        <a:cs typeface="Arial" charset="0"/>
                      </a:endParaRPr>
                    </a:p>
                  </a:txBody>
                  <a:tcPr marL="5736" marR="5736" marT="57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latin typeface="Arial" charset="0"/>
                          <a:ea typeface="Arial" charset="0"/>
                          <a:cs typeface="Arial" charset="0"/>
                        </a:rPr>
                        <a:t>nuclei</a:t>
                      </a:r>
                      <a:endParaRPr lang="en-US" sz="1400" b="0" i="0" u="none" strike="noStrike">
                        <a:solidFill>
                          <a:srgbClr val="000000"/>
                        </a:solidFill>
                        <a:effectLst/>
                        <a:latin typeface="Arial" charset="0"/>
                        <a:ea typeface="Arial" charset="0"/>
                        <a:cs typeface="Arial" charset="0"/>
                      </a:endParaRPr>
                    </a:p>
                  </a:txBody>
                  <a:tcPr marL="5736" marR="5736" marT="57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latin typeface="Arial" charset="0"/>
                          <a:ea typeface="Arial" charset="0"/>
                          <a:cs typeface="Arial" charset="0"/>
                        </a:rPr>
                        <a:t>H3K4me3</a:t>
                      </a:r>
                      <a:endParaRPr lang="en-US" sz="1400" b="0" i="0" u="none" strike="noStrike">
                        <a:solidFill>
                          <a:srgbClr val="000000"/>
                        </a:solidFill>
                        <a:effectLst/>
                        <a:latin typeface="Arial" charset="0"/>
                        <a:ea typeface="Arial" charset="0"/>
                        <a:cs typeface="Arial" charset="0"/>
                      </a:endParaRPr>
                    </a:p>
                  </a:txBody>
                  <a:tcPr marL="5736" marR="5736" marT="57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7776">
                <a:tc>
                  <a:txBody>
                    <a:bodyPr/>
                    <a:lstStyle/>
                    <a:p>
                      <a:pPr algn="ctr" fontAlgn="b"/>
                      <a:endParaRPr lang="en-US" sz="1400" b="0" i="0" u="none" strike="noStrike">
                        <a:solidFill>
                          <a:srgbClr val="000000"/>
                        </a:solidFill>
                        <a:effectLst/>
                        <a:latin typeface="Arial" charset="0"/>
                        <a:ea typeface="Arial" charset="0"/>
                        <a:cs typeface="Arial" charset="0"/>
                      </a:endParaRPr>
                    </a:p>
                  </a:txBody>
                  <a:tcPr marL="5736" marR="5736" marT="57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rgbClr val="000000"/>
                        </a:solidFill>
                        <a:effectLst/>
                        <a:latin typeface="Arial" charset="0"/>
                        <a:ea typeface="Arial" charset="0"/>
                        <a:cs typeface="Arial" charset="0"/>
                      </a:endParaRPr>
                    </a:p>
                  </a:txBody>
                  <a:tcPr marL="5736" marR="5736" marT="57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Arial" charset="0"/>
                        <a:ea typeface="Arial" charset="0"/>
                        <a:cs typeface="Arial" charset="0"/>
                      </a:endParaRPr>
                    </a:p>
                  </a:txBody>
                  <a:tcPr marL="5736" marR="5736" marT="57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Arial" charset="0"/>
                        <a:ea typeface="Arial" charset="0"/>
                        <a:cs typeface="Arial" charset="0"/>
                      </a:endParaRPr>
                    </a:p>
                  </a:txBody>
                  <a:tcPr marL="5736" marR="5736" marT="57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7776">
                <a:tc>
                  <a:txBody>
                    <a:bodyPr/>
                    <a:lstStyle/>
                    <a:p>
                      <a:pPr algn="ctr" fontAlgn="b"/>
                      <a:r>
                        <a:rPr lang="en-US" sz="1400" u="none" strike="noStrike">
                          <a:effectLst/>
                          <a:latin typeface="Arial" charset="0"/>
                          <a:ea typeface="Arial" charset="0"/>
                          <a:cs typeface="Arial" charset="0"/>
                        </a:rPr>
                        <a:t>310#6</a:t>
                      </a:r>
                      <a:endParaRPr lang="en-US" sz="1400" b="0" i="0" u="none" strike="noStrike">
                        <a:solidFill>
                          <a:srgbClr val="000000"/>
                        </a:solidFill>
                        <a:effectLst/>
                        <a:latin typeface="Arial" charset="0"/>
                        <a:ea typeface="Arial" charset="0"/>
                        <a:cs typeface="Arial" charset="0"/>
                      </a:endParaRPr>
                    </a:p>
                  </a:txBody>
                  <a:tcPr marL="5736" marR="5736" marT="57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latin typeface="Arial" charset="0"/>
                          <a:ea typeface="Arial" charset="0"/>
                          <a:cs typeface="Arial" charset="0"/>
                        </a:rPr>
                        <a:t>TD 30</a:t>
                      </a:r>
                      <a:endParaRPr lang="en-US" sz="1400" b="0" i="0" u="none" strike="noStrike" dirty="0">
                        <a:solidFill>
                          <a:srgbClr val="000000"/>
                        </a:solidFill>
                        <a:effectLst/>
                        <a:latin typeface="Arial" charset="0"/>
                        <a:ea typeface="Arial" charset="0"/>
                        <a:cs typeface="Arial" charset="0"/>
                      </a:endParaRPr>
                    </a:p>
                  </a:txBody>
                  <a:tcPr marL="5736" marR="5736" marT="57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latin typeface="Arial" charset="0"/>
                          <a:ea typeface="Arial" charset="0"/>
                          <a:cs typeface="Arial" charset="0"/>
                        </a:rPr>
                        <a:t>nuclei</a:t>
                      </a:r>
                      <a:endParaRPr lang="en-US" sz="1400" b="0" i="0" u="none" strike="noStrike">
                        <a:solidFill>
                          <a:srgbClr val="000000"/>
                        </a:solidFill>
                        <a:effectLst/>
                        <a:latin typeface="Arial" charset="0"/>
                        <a:ea typeface="Arial" charset="0"/>
                        <a:cs typeface="Arial" charset="0"/>
                      </a:endParaRPr>
                    </a:p>
                  </a:txBody>
                  <a:tcPr marL="5736" marR="5736" marT="57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latin typeface="Arial" charset="0"/>
                          <a:ea typeface="Arial" charset="0"/>
                          <a:cs typeface="Arial" charset="0"/>
                        </a:rPr>
                        <a:t>INPUT</a:t>
                      </a:r>
                      <a:endParaRPr lang="en-US" sz="1400" b="0" i="0" u="none" strike="noStrike">
                        <a:solidFill>
                          <a:srgbClr val="000000"/>
                        </a:solidFill>
                        <a:effectLst/>
                        <a:latin typeface="Arial" charset="0"/>
                        <a:ea typeface="Arial" charset="0"/>
                        <a:cs typeface="Arial" charset="0"/>
                      </a:endParaRPr>
                    </a:p>
                  </a:txBody>
                  <a:tcPr marL="5736" marR="5736" marT="57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7776">
                <a:tc>
                  <a:txBody>
                    <a:bodyPr/>
                    <a:lstStyle/>
                    <a:p>
                      <a:pPr algn="ctr" fontAlgn="b"/>
                      <a:r>
                        <a:rPr lang="en-US" sz="1400" u="none" strike="noStrike">
                          <a:effectLst/>
                          <a:latin typeface="Arial" charset="0"/>
                          <a:ea typeface="Arial" charset="0"/>
                          <a:cs typeface="Arial" charset="0"/>
                        </a:rPr>
                        <a:t>310#6</a:t>
                      </a:r>
                      <a:endParaRPr lang="en-US" sz="1400" b="0" i="0" u="none" strike="noStrike">
                        <a:solidFill>
                          <a:srgbClr val="000000"/>
                        </a:solidFill>
                        <a:effectLst/>
                        <a:latin typeface="Arial" charset="0"/>
                        <a:ea typeface="Arial" charset="0"/>
                        <a:cs typeface="Arial" charset="0"/>
                      </a:endParaRPr>
                    </a:p>
                  </a:txBody>
                  <a:tcPr marL="5736" marR="5736" marT="57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latin typeface="Arial" charset="0"/>
                          <a:ea typeface="Arial" charset="0"/>
                          <a:cs typeface="Arial" charset="0"/>
                        </a:rPr>
                        <a:t> TD  30</a:t>
                      </a:r>
                      <a:endParaRPr lang="en-US" sz="1400" b="0" i="0" u="none" strike="noStrike" dirty="0">
                        <a:solidFill>
                          <a:srgbClr val="000000"/>
                        </a:solidFill>
                        <a:effectLst/>
                        <a:latin typeface="Arial" charset="0"/>
                        <a:ea typeface="Arial" charset="0"/>
                        <a:cs typeface="Arial" charset="0"/>
                      </a:endParaRPr>
                    </a:p>
                  </a:txBody>
                  <a:tcPr marL="5736" marR="5736" marT="57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latin typeface="Arial" charset="0"/>
                          <a:ea typeface="Arial" charset="0"/>
                          <a:cs typeface="Arial" charset="0"/>
                        </a:rPr>
                        <a:t>nuclei</a:t>
                      </a:r>
                      <a:endParaRPr lang="en-US" sz="1400" b="0" i="0" u="none" strike="noStrike">
                        <a:solidFill>
                          <a:srgbClr val="000000"/>
                        </a:solidFill>
                        <a:effectLst/>
                        <a:latin typeface="Arial" charset="0"/>
                        <a:ea typeface="Arial" charset="0"/>
                        <a:cs typeface="Arial" charset="0"/>
                      </a:endParaRPr>
                    </a:p>
                  </a:txBody>
                  <a:tcPr marL="5736" marR="5736" marT="57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latin typeface="Arial" charset="0"/>
                          <a:ea typeface="Arial" charset="0"/>
                          <a:cs typeface="Arial" charset="0"/>
                        </a:rPr>
                        <a:t>H3K27ac</a:t>
                      </a:r>
                      <a:endParaRPr lang="en-US" sz="1400" b="0" i="0" u="none" strike="noStrike">
                        <a:solidFill>
                          <a:srgbClr val="000000"/>
                        </a:solidFill>
                        <a:effectLst/>
                        <a:latin typeface="Arial" charset="0"/>
                        <a:ea typeface="Arial" charset="0"/>
                        <a:cs typeface="Arial" charset="0"/>
                      </a:endParaRPr>
                    </a:p>
                  </a:txBody>
                  <a:tcPr marL="5736" marR="5736" marT="57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7776">
                <a:tc>
                  <a:txBody>
                    <a:bodyPr/>
                    <a:lstStyle/>
                    <a:p>
                      <a:pPr algn="ctr" fontAlgn="b"/>
                      <a:r>
                        <a:rPr lang="en-US" sz="1400" u="none" strike="noStrike">
                          <a:effectLst/>
                          <a:latin typeface="Arial" charset="0"/>
                          <a:ea typeface="Arial" charset="0"/>
                          <a:cs typeface="Arial" charset="0"/>
                        </a:rPr>
                        <a:t>310#6</a:t>
                      </a:r>
                      <a:endParaRPr lang="en-US" sz="1400" b="0" i="0" u="none" strike="noStrike">
                        <a:solidFill>
                          <a:srgbClr val="000000"/>
                        </a:solidFill>
                        <a:effectLst/>
                        <a:latin typeface="Arial" charset="0"/>
                        <a:ea typeface="Arial" charset="0"/>
                        <a:cs typeface="Arial" charset="0"/>
                      </a:endParaRPr>
                    </a:p>
                  </a:txBody>
                  <a:tcPr marL="5736" marR="5736" marT="57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latin typeface="Arial" charset="0"/>
                          <a:ea typeface="Arial" charset="0"/>
                          <a:cs typeface="Arial" charset="0"/>
                        </a:rPr>
                        <a:t>TD 30</a:t>
                      </a:r>
                      <a:endParaRPr lang="en-US" sz="1400" b="0" i="0" u="none" strike="noStrike" dirty="0">
                        <a:solidFill>
                          <a:srgbClr val="000000"/>
                        </a:solidFill>
                        <a:effectLst/>
                        <a:latin typeface="Arial" charset="0"/>
                        <a:ea typeface="Arial" charset="0"/>
                        <a:cs typeface="Arial" charset="0"/>
                      </a:endParaRPr>
                    </a:p>
                  </a:txBody>
                  <a:tcPr marL="5736" marR="5736" marT="57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latin typeface="Arial" charset="0"/>
                          <a:ea typeface="Arial" charset="0"/>
                          <a:cs typeface="Arial" charset="0"/>
                        </a:rPr>
                        <a:t>nuclei</a:t>
                      </a:r>
                      <a:endParaRPr lang="en-US" sz="1400" b="0" i="0" u="none" strike="noStrike">
                        <a:solidFill>
                          <a:srgbClr val="000000"/>
                        </a:solidFill>
                        <a:effectLst/>
                        <a:latin typeface="Arial" charset="0"/>
                        <a:ea typeface="Arial" charset="0"/>
                        <a:cs typeface="Arial" charset="0"/>
                      </a:endParaRPr>
                    </a:p>
                  </a:txBody>
                  <a:tcPr marL="5736" marR="5736" marT="57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latin typeface="Arial" charset="0"/>
                          <a:ea typeface="Arial" charset="0"/>
                          <a:cs typeface="Arial" charset="0"/>
                        </a:rPr>
                        <a:t>H3K4me3</a:t>
                      </a:r>
                      <a:endParaRPr lang="en-US" sz="1400" b="0" i="0" u="none" strike="noStrike">
                        <a:solidFill>
                          <a:srgbClr val="000000"/>
                        </a:solidFill>
                        <a:effectLst/>
                        <a:latin typeface="Arial" charset="0"/>
                        <a:ea typeface="Arial" charset="0"/>
                        <a:cs typeface="Arial" charset="0"/>
                      </a:endParaRPr>
                    </a:p>
                  </a:txBody>
                  <a:tcPr marL="5736" marR="5736" marT="57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7776">
                <a:tc>
                  <a:txBody>
                    <a:bodyPr/>
                    <a:lstStyle/>
                    <a:p>
                      <a:pPr algn="ctr" fontAlgn="b"/>
                      <a:endParaRPr lang="en-US" sz="1400" b="0" i="0" u="none" strike="noStrike">
                        <a:solidFill>
                          <a:srgbClr val="000000"/>
                        </a:solidFill>
                        <a:effectLst/>
                        <a:latin typeface="Arial" charset="0"/>
                        <a:ea typeface="Arial" charset="0"/>
                        <a:cs typeface="Arial" charset="0"/>
                      </a:endParaRPr>
                    </a:p>
                  </a:txBody>
                  <a:tcPr marL="5736" marR="5736" marT="57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rgbClr val="000000"/>
                        </a:solidFill>
                        <a:effectLst/>
                        <a:latin typeface="Arial" charset="0"/>
                        <a:ea typeface="Arial" charset="0"/>
                        <a:cs typeface="Arial" charset="0"/>
                      </a:endParaRPr>
                    </a:p>
                  </a:txBody>
                  <a:tcPr marL="5736" marR="5736" marT="57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rgbClr val="000000"/>
                        </a:solidFill>
                        <a:effectLst/>
                        <a:latin typeface="Arial" charset="0"/>
                        <a:ea typeface="Arial" charset="0"/>
                        <a:cs typeface="Arial" charset="0"/>
                      </a:endParaRPr>
                    </a:p>
                  </a:txBody>
                  <a:tcPr marL="5736" marR="5736" marT="57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Arial" charset="0"/>
                        <a:ea typeface="Arial" charset="0"/>
                        <a:cs typeface="Arial" charset="0"/>
                      </a:endParaRPr>
                    </a:p>
                  </a:txBody>
                  <a:tcPr marL="5736" marR="5736" marT="57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7776">
                <a:tc>
                  <a:txBody>
                    <a:bodyPr/>
                    <a:lstStyle/>
                    <a:p>
                      <a:pPr algn="ctr" fontAlgn="b"/>
                      <a:r>
                        <a:rPr lang="en-US" sz="1400" u="none" strike="noStrike">
                          <a:effectLst/>
                          <a:latin typeface="Arial" charset="0"/>
                          <a:ea typeface="Arial" charset="0"/>
                          <a:cs typeface="Arial" charset="0"/>
                        </a:rPr>
                        <a:t>310#4</a:t>
                      </a:r>
                      <a:endParaRPr lang="en-US" sz="1400" b="0" i="0" u="none" strike="noStrike">
                        <a:solidFill>
                          <a:srgbClr val="000000"/>
                        </a:solidFill>
                        <a:effectLst/>
                        <a:latin typeface="Arial" charset="0"/>
                        <a:ea typeface="Arial" charset="0"/>
                        <a:cs typeface="Arial" charset="0"/>
                      </a:endParaRPr>
                    </a:p>
                  </a:txBody>
                  <a:tcPr marL="5736" marR="5736" marT="57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latin typeface="Arial" charset="0"/>
                          <a:ea typeface="Arial" charset="0"/>
                          <a:cs typeface="Arial" charset="0"/>
                        </a:rPr>
                        <a:t> TD 30</a:t>
                      </a:r>
                      <a:endParaRPr lang="en-US" sz="1400" b="0" i="0" u="none" strike="noStrike" dirty="0">
                        <a:solidFill>
                          <a:srgbClr val="000000"/>
                        </a:solidFill>
                        <a:effectLst/>
                        <a:latin typeface="Arial" charset="0"/>
                        <a:ea typeface="Arial" charset="0"/>
                        <a:cs typeface="Arial" charset="0"/>
                      </a:endParaRPr>
                    </a:p>
                  </a:txBody>
                  <a:tcPr marL="5736" marR="5736" marT="57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latin typeface="Arial" charset="0"/>
                          <a:ea typeface="Arial" charset="0"/>
                          <a:cs typeface="Arial" charset="0"/>
                        </a:rPr>
                        <a:t>nuclei</a:t>
                      </a:r>
                      <a:endParaRPr lang="en-US" sz="1400" b="0" i="0" u="none" strike="noStrike" dirty="0">
                        <a:solidFill>
                          <a:srgbClr val="000000"/>
                        </a:solidFill>
                        <a:effectLst/>
                        <a:latin typeface="Arial" charset="0"/>
                        <a:ea typeface="Arial" charset="0"/>
                        <a:cs typeface="Arial" charset="0"/>
                      </a:endParaRPr>
                    </a:p>
                  </a:txBody>
                  <a:tcPr marL="5736" marR="5736" marT="57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latin typeface="Arial" charset="0"/>
                          <a:ea typeface="Arial" charset="0"/>
                          <a:cs typeface="Arial" charset="0"/>
                        </a:rPr>
                        <a:t>INPUT</a:t>
                      </a:r>
                      <a:endParaRPr lang="en-US" sz="1400" b="0" i="0" u="none" strike="noStrike">
                        <a:solidFill>
                          <a:srgbClr val="000000"/>
                        </a:solidFill>
                        <a:effectLst/>
                        <a:latin typeface="Arial" charset="0"/>
                        <a:ea typeface="Arial" charset="0"/>
                        <a:cs typeface="Arial" charset="0"/>
                      </a:endParaRPr>
                    </a:p>
                  </a:txBody>
                  <a:tcPr marL="5736" marR="5736" marT="57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7776">
                <a:tc>
                  <a:txBody>
                    <a:bodyPr/>
                    <a:lstStyle/>
                    <a:p>
                      <a:pPr algn="ctr" fontAlgn="b"/>
                      <a:r>
                        <a:rPr lang="en-US" sz="1400" u="none" strike="noStrike">
                          <a:effectLst/>
                          <a:latin typeface="Arial" charset="0"/>
                          <a:ea typeface="Arial" charset="0"/>
                          <a:cs typeface="Arial" charset="0"/>
                        </a:rPr>
                        <a:t>310#4</a:t>
                      </a:r>
                      <a:endParaRPr lang="en-US" sz="1400" b="0" i="0" u="none" strike="noStrike">
                        <a:solidFill>
                          <a:srgbClr val="000000"/>
                        </a:solidFill>
                        <a:effectLst/>
                        <a:latin typeface="Arial" charset="0"/>
                        <a:ea typeface="Arial" charset="0"/>
                        <a:cs typeface="Arial" charset="0"/>
                      </a:endParaRPr>
                    </a:p>
                  </a:txBody>
                  <a:tcPr marL="5736" marR="5736" marT="57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latin typeface="Arial" charset="0"/>
                          <a:ea typeface="Arial" charset="0"/>
                          <a:cs typeface="Arial" charset="0"/>
                        </a:rPr>
                        <a:t> TD  30</a:t>
                      </a:r>
                      <a:endParaRPr lang="en-US" sz="1400" b="0" i="0" u="none" strike="noStrike">
                        <a:solidFill>
                          <a:srgbClr val="000000"/>
                        </a:solidFill>
                        <a:effectLst/>
                        <a:latin typeface="Arial" charset="0"/>
                        <a:ea typeface="Arial" charset="0"/>
                        <a:cs typeface="Arial" charset="0"/>
                      </a:endParaRPr>
                    </a:p>
                  </a:txBody>
                  <a:tcPr marL="5736" marR="5736" marT="57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latin typeface="Arial" charset="0"/>
                          <a:ea typeface="Arial" charset="0"/>
                          <a:cs typeface="Arial" charset="0"/>
                        </a:rPr>
                        <a:t>nuclei</a:t>
                      </a:r>
                      <a:endParaRPr lang="en-US" sz="1400" b="0" i="0" u="none" strike="noStrike" dirty="0">
                        <a:solidFill>
                          <a:srgbClr val="000000"/>
                        </a:solidFill>
                        <a:effectLst/>
                        <a:latin typeface="Arial" charset="0"/>
                        <a:ea typeface="Arial" charset="0"/>
                        <a:cs typeface="Arial" charset="0"/>
                      </a:endParaRPr>
                    </a:p>
                  </a:txBody>
                  <a:tcPr marL="5736" marR="5736" marT="57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latin typeface="Arial" charset="0"/>
                          <a:ea typeface="Arial" charset="0"/>
                          <a:cs typeface="Arial" charset="0"/>
                        </a:rPr>
                        <a:t>H3K27ac</a:t>
                      </a:r>
                      <a:endParaRPr lang="en-US" sz="1400" b="0" i="0" u="none" strike="noStrike">
                        <a:solidFill>
                          <a:srgbClr val="000000"/>
                        </a:solidFill>
                        <a:effectLst/>
                        <a:latin typeface="Arial" charset="0"/>
                        <a:ea typeface="Arial" charset="0"/>
                        <a:cs typeface="Arial" charset="0"/>
                      </a:endParaRPr>
                    </a:p>
                  </a:txBody>
                  <a:tcPr marL="5736" marR="5736" marT="57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7776">
                <a:tc>
                  <a:txBody>
                    <a:bodyPr/>
                    <a:lstStyle/>
                    <a:p>
                      <a:pPr algn="ctr" fontAlgn="b"/>
                      <a:endParaRPr lang="en-US" sz="1400" b="0" i="0" u="none" strike="noStrike">
                        <a:solidFill>
                          <a:srgbClr val="000000"/>
                        </a:solidFill>
                        <a:effectLst/>
                        <a:latin typeface="Arial" charset="0"/>
                        <a:ea typeface="Arial" charset="0"/>
                        <a:cs typeface="Arial" charset="0"/>
                      </a:endParaRPr>
                    </a:p>
                  </a:txBody>
                  <a:tcPr marL="5736" marR="5736" marT="57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Arial" charset="0"/>
                        <a:ea typeface="Arial" charset="0"/>
                        <a:cs typeface="Arial" charset="0"/>
                      </a:endParaRPr>
                    </a:p>
                  </a:txBody>
                  <a:tcPr marL="5736" marR="5736" marT="57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rgbClr val="000000"/>
                        </a:solidFill>
                        <a:effectLst/>
                        <a:latin typeface="Arial" charset="0"/>
                        <a:ea typeface="Arial" charset="0"/>
                        <a:cs typeface="Arial" charset="0"/>
                      </a:endParaRPr>
                    </a:p>
                  </a:txBody>
                  <a:tcPr marL="5736" marR="5736" marT="57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Arial" charset="0"/>
                        <a:ea typeface="Arial" charset="0"/>
                        <a:cs typeface="Arial" charset="0"/>
                      </a:endParaRPr>
                    </a:p>
                  </a:txBody>
                  <a:tcPr marL="5736" marR="5736" marT="57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5552">
                <a:tc>
                  <a:txBody>
                    <a:bodyPr/>
                    <a:lstStyle/>
                    <a:p>
                      <a:pPr algn="ctr" fontAlgn="b"/>
                      <a:r>
                        <a:rPr lang="en-US" sz="1400" u="none" strike="noStrike">
                          <a:effectLst/>
                          <a:latin typeface="Arial" charset="0"/>
                          <a:ea typeface="Arial" charset="0"/>
                          <a:cs typeface="Arial" charset="0"/>
                        </a:rPr>
                        <a:t>310</a:t>
                      </a:r>
                      <a:endParaRPr lang="en-US" sz="1400" b="0" i="0" u="none" strike="noStrike">
                        <a:solidFill>
                          <a:srgbClr val="000000"/>
                        </a:solidFill>
                        <a:effectLst/>
                        <a:latin typeface="Arial" charset="0"/>
                        <a:ea typeface="Arial" charset="0"/>
                        <a:cs typeface="Arial" charset="0"/>
                      </a:endParaRPr>
                    </a:p>
                  </a:txBody>
                  <a:tcPr marL="5736" marR="5736" marT="57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latin typeface="Arial" charset="0"/>
                          <a:ea typeface="Arial" charset="0"/>
                          <a:cs typeface="Arial" charset="0"/>
                        </a:rPr>
                        <a:t>brain FR SVZ\VZ</a:t>
                      </a:r>
                      <a:endParaRPr lang="en-US" sz="1400" b="0" i="0" u="none" strike="noStrike" dirty="0">
                        <a:solidFill>
                          <a:srgbClr val="000000"/>
                        </a:solidFill>
                        <a:effectLst/>
                        <a:latin typeface="Arial" charset="0"/>
                        <a:ea typeface="Arial" charset="0"/>
                        <a:cs typeface="Arial" charset="0"/>
                      </a:endParaRPr>
                    </a:p>
                  </a:txBody>
                  <a:tcPr marL="5736" marR="5736" marT="57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latin typeface="Arial" charset="0"/>
                          <a:ea typeface="Arial" charset="0"/>
                          <a:cs typeface="Arial" charset="0"/>
                        </a:rPr>
                        <a:t>nuclei</a:t>
                      </a:r>
                      <a:endParaRPr lang="en-US" sz="1400" b="0" i="0" u="none" strike="noStrike" dirty="0">
                        <a:solidFill>
                          <a:srgbClr val="000000"/>
                        </a:solidFill>
                        <a:effectLst/>
                        <a:latin typeface="Arial" charset="0"/>
                        <a:ea typeface="Arial" charset="0"/>
                        <a:cs typeface="Arial" charset="0"/>
                      </a:endParaRPr>
                    </a:p>
                  </a:txBody>
                  <a:tcPr marL="5736" marR="5736" marT="57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latin typeface="Arial" charset="0"/>
                          <a:ea typeface="Arial" charset="0"/>
                          <a:cs typeface="Arial" charset="0"/>
                        </a:rPr>
                        <a:t>INPUT</a:t>
                      </a:r>
                      <a:endParaRPr lang="en-US" sz="1400" b="0" i="0" u="none" strike="noStrike" dirty="0">
                        <a:solidFill>
                          <a:srgbClr val="000000"/>
                        </a:solidFill>
                        <a:effectLst/>
                        <a:latin typeface="Arial" charset="0"/>
                        <a:ea typeface="Arial" charset="0"/>
                        <a:cs typeface="Arial" charset="0"/>
                      </a:endParaRPr>
                    </a:p>
                  </a:txBody>
                  <a:tcPr marL="5736" marR="5736" marT="57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5552">
                <a:tc>
                  <a:txBody>
                    <a:bodyPr/>
                    <a:lstStyle/>
                    <a:p>
                      <a:pPr algn="ctr" fontAlgn="b"/>
                      <a:r>
                        <a:rPr lang="en-US" sz="1400" u="none" strike="noStrike" dirty="0">
                          <a:effectLst/>
                          <a:latin typeface="Arial" charset="0"/>
                          <a:ea typeface="Arial" charset="0"/>
                          <a:cs typeface="Arial" charset="0"/>
                        </a:rPr>
                        <a:t>310</a:t>
                      </a:r>
                      <a:endParaRPr lang="en-US" sz="1400" b="0" i="0" u="none" strike="noStrike" dirty="0">
                        <a:solidFill>
                          <a:srgbClr val="000000"/>
                        </a:solidFill>
                        <a:effectLst/>
                        <a:latin typeface="Arial" charset="0"/>
                        <a:ea typeface="Arial" charset="0"/>
                        <a:cs typeface="Arial" charset="0"/>
                      </a:endParaRPr>
                    </a:p>
                  </a:txBody>
                  <a:tcPr marL="5736" marR="5736" marT="57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smtClean="0">
                          <a:effectLst/>
                          <a:latin typeface="Arial" charset="0"/>
                          <a:ea typeface="Arial" charset="0"/>
                          <a:cs typeface="Arial" charset="0"/>
                        </a:rPr>
                        <a:t>brain FR SVZ\VZ</a:t>
                      </a:r>
                      <a:endParaRPr lang="en-US" sz="1400" b="0" i="0" u="none" strike="noStrike" dirty="0">
                        <a:solidFill>
                          <a:srgbClr val="000000"/>
                        </a:solidFill>
                        <a:effectLst/>
                        <a:latin typeface="Arial" charset="0"/>
                        <a:ea typeface="Arial" charset="0"/>
                        <a:cs typeface="Arial" charset="0"/>
                      </a:endParaRPr>
                    </a:p>
                  </a:txBody>
                  <a:tcPr marL="5736" marR="5736" marT="57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latin typeface="Arial" charset="0"/>
                          <a:ea typeface="Arial" charset="0"/>
                          <a:cs typeface="Arial" charset="0"/>
                        </a:rPr>
                        <a:t>nuclei</a:t>
                      </a:r>
                      <a:endParaRPr lang="en-US" sz="1400" b="0" i="0" u="none" strike="noStrike" dirty="0">
                        <a:solidFill>
                          <a:srgbClr val="000000"/>
                        </a:solidFill>
                        <a:effectLst/>
                        <a:latin typeface="Arial" charset="0"/>
                        <a:ea typeface="Arial" charset="0"/>
                        <a:cs typeface="Arial" charset="0"/>
                      </a:endParaRPr>
                    </a:p>
                  </a:txBody>
                  <a:tcPr marL="5736" marR="5736" marT="57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latin typeface="Arial" charset="0"/>
                          <a:ea typeface="Arial" charset="0"/>
                          <a:cs typeface="Arial" charset="0"/>
                        </a:rPr>
                        <a:t>H3K27ac</a:t>
                      </a:r>
                      <a:endParaRPr lang="en-US" sz="1400" b="0" i="0" u="none" strike="noStrike" dirty="0">
                        <a:solidFill>
                          <a:srgbClr val="000000"/>
                        </a:solidFill>
                        <a:effectLst/>
                        <a:latin typeface="Arial" charset="0"/>
                        <a:ea typeface="Arial" charset="0"/>
                        <a:cs typeface="Arial" charset="0"/>
                      </a:endParaRPr>
                    </a:p>
                  </a:txBody>
                  <a:tcPr marL="5736" marR="5736" marT="57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5552">
                <a:tc>
                  <a:txBody>
                    <a:bodyPr/>
                    <a:lstStyle/>
                    <a:p>
                      <a:pPr algn="ctr" fontAlgn="b"/>
                      <a:r>
                        <a:rPr lang="en-US" sz="1400" u="none" strike="noStrike">
                          <a:effectLst/>
                          <a:latin typeface="Arial" charset="0"/>
                          <a:ea typeface="Arial" charset="0"/>
                          <a:cs typeface="Arial" charset="0"/>
                        </a:rPr>
                        <a:t>310</a:t>
                      </a:r>
                      <a:endParaRPr lang="en-US" sz="1400" b="0" i="0" u="none" strike="noStrike">
                        <a:solidFill>
                          <a:srgbClr val="000000"/>
                        </a:solidFill>
                        <a:effectLst/>
                        <a:latin typeface="Arial" charset="0"/>
                        <a:ea typeface="Arial" charset="0"/>
                        <a:cs typeface="Arial" charset="0"/>
                      </a:endParaRPr>
                    </a:p>
                  </a:txBody>
                  <a:tcPr marL="5736" marR="5736" marT="57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latin typeface="Arial" charset="0"/>
                          <a:ea typeface="Arial" charset="0"/>
                          <a:cs typeface="Arial" charset="0"/>
                        </a:rPr>
                        <a:t>brain FR SVZ\VZ</a:t>
                      </a:r>
                      <a:endParaRPr lang="en-US" sz="1400" b="0" i="0" u="none" strike="noStrike">
                        <a:solidFill>
                          <a:srgbClr val="000000"/>
                        </a:solidFill>
                        <a:effectLst/>
                        <a:latin typeface="Arial" charset="0"/>
                        <a:ea typeface="Arial" charset="0"/>
                        <a:cs typeface="Arial" charset="0"/>
                      </a:endParaRPr>
                    </a:p>
                  </a:txBody>
                  <a:tcPr marL="5736" marR="5736" marT="57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latin typeface="Arial" charset="0"/>
                          <a:ea typeface="Arial" charset="0"/>
                          <a:cs typeface="Arial" charset="0"/>
                        </a:rPr>
                        <a:t>nuclei</a:t>
                      </a:r>
                      <a:endParaRPr lang="en-US" sz="1400" b="0" i="0" u="none" strike="noStrike" dirty="0">
                        <a:solidFill>
                          <a:srgbClr val="000000"/>
                        </a:solidFill>
                        <a:effectLst/>
                        <a:latin typeface="Arial" charset="0"/>
                        <a:ea typeface="Arial" charset="0"/>
                        <a:cs typeface="Arial" charset="0"/>
                      </a:endParaRPr>
                    </a:p>
                  </a:txBody>
                  <a:tcPr marL="5736" marR="5736" marT="57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latin typeface="Arial" charset="0"/>
                          <a:ea typeface="Arial" charset="0"/>
                          <a:cs typeface="Arial" charset="0"/>
                        </a:rPr>
                        <a:t>H3K4me3</a:t>
                      </a:r>
                      <a:endParaRPr lang="en-US" sz="1400" b="0" i="0" u="none" strike="noStrike" dirty="0">
                        <a:solidFill>
                          <a:srgbClr val="000000"/>
                        </a:solidFill>
                        <a:effectLst/>
                        <a:latin typeface="Arial" charset="0"/>
                        <a:ea typeface="Arial" charset="0"/>
                        <a:cs typeface="Arial" charset="0"/>
                      </a:endParaRPr>
                    </a:p>
                  </a:txBody>
                  <a:tcPr marL="5736" marR="5736" marT="57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7776">
                <a:tc>
                  <a:txBody>
                    <a:bodyPr/>
                    <a:lstStyle/>
                    <a:p>
                      <a:pPr algn="ctr" fontAlgn="b"/>
                      <a:endParaRPr lang="en-US" sz="1400" b="0" i="0" u="none" strike="noStrike">
                        <a:solidFill>
                          <a:srgbClr val="000000"/>
                        </a:solidFill>
                        <a:effectLst/>
                        <a:latin typeface="Arial" charset="0"/>
                        <a:ea typeface="Arial" charset="0"/>
                        <a:cs typeface="Arial" charset="0"/>
                      </a:endParaRPr>
                    </a:p>
                  </a:txBody>
                  <a:tcPr marL="5736" marR="5736" marT="57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Arial" charset="0"/>
                        <a:ea typeface="Arial" charset="0"/>
                        <a:cs typeface="Arial" charset="0"/>
                      </a:endParaRPr>
                    </a:p>
                  </a:txBody>
                  <a:tcPr marL="5736" marR="5736" marT="57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Arial" charset="0"/>
                        <a:ea typeface="Arial" charset="0"/>
                        <a:cs typeface="Arial" charset="0"/>
                      </a:endParaRPr>
                    </a:p>
                  </a:txBody>
                  <a:tcPr marL="5736" marR="5736" marT="57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rgbClr val="000000"/>
                        </a:solidFill>
                        <a:effectLst/>
                        <a:latin typeface="Arial" charset="0"/>
                        <a:ea typeface="Arial" charset="0"/>
                        <a:cs typeface="Arial" charset="0"/>
                      </a:endParaRPr>
                    </a:p>
                  </a:txBody>
                  <a:tcPr marL="5736" marR="5736" marT="57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7776">
                <a:tc>
                  <a:txBody>
                    <a:bodyPr/>
                    <a:lstStyle/>
                    <a:p>
                      <a:pPr algn="ctr" fontAlgn="b"/>
                      <a:r>
                        <a:rPr lang="en-US" sz="1400" u="none" strike="noStrike">
                          <a:effectLst/>
                          <a:latin typeface="Arial" charset="0"/>
                          <a:ea typeface="Arial" charset="0"/>
                          <a:cs typeface="Arial" charset="0"/>
                        </a:rPr>
                        <a:t>310</a:t>
                      </a:r>
                      <a:endParaRPr lang="en-US" sz="1400" b="0" i="0" u="none" strike="noStrike">
                        <a:solidFill>
                          <a:srgbClr val="000000"/>
                        </a:solidFill>
                        <a:effectLst/>
                        <a:latin typeface="Arial" charset="0"/>
                        <a:ea typeface="Arial" charset="0"/>
                        <a:cs typeface="Arial" charset="0"/>
                      </a:endParaRPr>
                    </a:p>
                  </a:txBody>
                  <a:tcPr marL="5736" marR="5736" marT="57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latin typeface="Arial" charset="0"/>
                          <a:ea typeface="Arial" charset="0"/>
                          <a:cs typeface="Arial" charset="0"/>
                        </a:rPr>
                        <a:t>brain FR CP</a:t>
                      </a:r>
                      <a:endParaRPr lang="en-US" sz="1400" b="0" i="0" u="none" strike="noStrike">
                        <a:solidFill>
                          <a:srgbClr val="000000"/>
                        </a:solidFill>
                        <a:effectLst/>
                        <a:latin typeface="Arial" charset="0"/>
                        <a:ea typeface="Arial" charset="0"/>
                        <a:cs typeface="Arial" charset="0"/>
                      </a:endParaRPr>
                    </a:p>
                  </a:txBody>
                  <a:tcPr marL="5736" marR="5736" marT="57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latin typeface="Arial" charset="0"/>
                          <a:ea typeface="Arial" charset="0"/>
                          <a:cs typeface="Arial" charset="0"/>
                        </a:rPr>
                        <a:t>nuclei</a:t>
                      </a:r>
                      <a:endParaRPr lang="en-US" sz="1400" b="0" i="0" u="none" strike="noStrike">
                        <a:solidFill>
                          <a:srgbClr val="000000"/>
                        </a:solidFill>
                        <a:effectLst/>
                        <a:latin typeface="Arial" charset="0"/>
                        <a:ea typeface="Arial" charset="0"/>
                        <a:cs typeface="Arial" charset="0"/>
                      </a:endParaRPr>
                    </a:p>
                  </a:txBody>
                  <a:tcPr marL="5736" marR="5736" marT="57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latin typeface="Arial" charset="0"/>
                          <a:ea typeface="Arial" charset="0"/>
                          <a:cs typeface="Arial" charset="0"/>
                        </a:rPr>
                        <a:t>INPUT</a:t>
                      </a:r>
                      <a:endParaRPr lang="en-US" sz="1400" b="0" i="0" u="none" strike="noStrike" dirty="0">
                        <a:solidFill>
                          <a:srgbClr val="000000"/>
                        </a:solidFill>
                        <a:effectLst/>
                        <a:latin typeface="Arial" charset="0"/>
                        <a:ea typeface="Arial" charset="0"/>
                        <a:cs typeface="Arial" charset="0"/>
                      </a:endParaRPr>
                    </a:p>
                  </a:txBody>
                  <a:tcPr marL="5736" marR="5736" marT="57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7776">
                <a:tc>
                  <a:txBody>
                    <a:bodyPr/>
                    <a:lstStyle/>
                    <a:p>
                      <a:pPr algn="ctr" fontAlgn="b"/>
                      <a:r>
                        <a:rPr lang="en-US" sz="1400" u="none" strike="noStrike">
                          <a:effectLst/>
                          <a:latin typeface="Arial" charset="0"/>
                          <a:ea typeface="Arial" charset="0"/>
                          <a:cs typeface="Arial" charset="0"/>
                        </a:rPr>
                        <a:t>310</a:t>
                      </a:r>
                      <a:endParaRPr lang="en-US" sz="1400" b="0" i="0" u="none" strike="noStrike">
                        <a:solidFill>
                          <a:srgbClr val="000000"/>
                        </a:solidFill>
                        <a:effectLst/>
                        <a:latin typeface="Arial" charset="0"/>
                        <a:ea typeface="Arial" charset="0"/>
                        <a:cs typeface="Arial" charset="0"/>
                      </a:endParaRPr>
                    </a:p>
                  </a:txBody>
                  <a:tcPr marL="5736" marR="5736" marT="57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latin typeface="Arial" charset="0"/>
                          <a:ea typeface="Arial" charset="0"/>
                          <a:cs typeface="Arial" charset="0"/>
                        </a:rPr>
                        <a:t>brain FR CP</a:t>
                      </a:r>
                      <a:endParaRPr lang="en-US" sz="1400" b="0" i="0" u="none" strike="noStrike">
                        <a:solidFill>
                          <a:srgbClr val="000000"/>
                        </a:solidFill>
                        <a:effectLst/>
                        <a:latin typeface="Arial" charset="0"/>
                        <a:ea typeface="Arial" charset="0"/>
                        <a:cs typeface="Arial" charset="0"/>
                      </a:endParaRPr>
                    </a:p>
                  </a:txBody>
                  <a:tcPr marL="5736" marR="5736" marT="57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latin typeface="Arial" charset="0"/>
                          <a:ea typeface="Arial" charset="0"/>
                          <a:cs typeface="Arial" charset="0"/>
                        </a:rPr>
                        <a:t>nuclei</a:t>
                      </a:r>
                      <a:endParaRPr lang="en-US" sz="1400" b="0" i="0" u="none" strike="noStrike">
                        <a:solidFill>
                          <a:srgbClr val="000000"/>
                        </a:solidFill>
                        <a:effectLst/>
                        <a:latin typeface="Arial" charset="0"/>
                        <a:ea typeface="Arial" charset="0"/>
                        <a:cs typeface="Arial" charset="0"/>
                      </a:endParaRPr>
                    </a:p>
                  </a:txBody>
                  <a:tcPr marL="5736" marR="5736" marT="57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latin typeface="Arial" charset="0"/>
                          <a:ea typeface="Arial" charset="0"/>
                          <a:cs typeface="Arial" charset="0"/>
                        </a:rPr>
                        <a:t>H3K27ac</a:t>
                      </a:r>
                      <a:endParaRPr lang="en-US" sz="1400" b="0" i="0" u="none" strike="noStrike" dirty="0">
                        <a:solidFill>
                          <a:srgbClr val="000000"/>
                        </a:solidFill>
                        <a:effectLst/>
                        <a:latin typeface="Arial" charset="0"/>
                        <a:ea typeface="Arial" charset="0"/>
                        <a:cs typeface="Arial" charset="0"/>
                      </a:endParaRPr>
                    </a:p>
                  </a:txBody>
                  <a:tcPr marL="5736" marR="5736" marT="57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7776">
                <a:tc>
                  <a:txBody>
                    <a:bodyPr/>
                    <a:lstStyle/>
                    <a:p>
                      <a:pPr algn="ctr" fontAlgn="b"/>
                      <a:r>
                        <a:rPr lang="en-US" sz="1400" u="none" strike="noStrike">
                          <a:effectLst/>
                          <a:latin typeface="Arial" charset="0"/>
                          <a:ea typeface="Arial" charset="0"/>
                          <a:cs typeface="Arial" charset="0"/>
                        </a:rPr>
                        <a:t>310</a:t>
                      </a:r>
                      <a:endParaRPr lang="en-US" sz="1400" b="0" i="0" u="none" strike="noStrike">
                        <a:solidFill>
                          <a:srgbClr val="000000"/>
                        </a:solidFill>
                        <a:effectLst/>
                        <a:latin typeface="Arial" charset="0"/>
                        <a:ea typeface="Arial" charset="0"/>
                        <a:cs typeface="Arial" charset="0"/>
                      </a:endParaRPr>
                    </a:p>
                  </a:txBody>
                  <a:tcPr marL="5736" marR="5736" marT="57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latin typeface="Arial" charset="0"/>
                          <a:ea typeface="Arial" charset="0"/>
                          <a:cs typeface="Arial" charset="0"/>
                        </a:rPr>
                        <a:t>brain FR CP</a:t>
                      </a:r>
                      <a:endParaRPr lang="en-US" sz="1400" b="0" i="0" u="none" strike="noStrike">
                        <a:solidFill>
                          <a:srgbClr val="000000"/>
                        </a:solidFill>
                        <a:effectLst/>
                        <a:latin typeface="Arial" charset="0"/>
                        <a:ea typeface="Arial" charset="0"/>
                        <a:cs typeface="Arial" charset="0"/>
                      </a:endParaRPr>
                    </a:p>
                  </a:txBody>
                  <a:tcPr marL="5736" marR="5736" marT="57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latin typeface="Arial" charset="0"/>
                          <a:ea typeface="Arial" charset="0"/>
                          <a:cs typeface="Arial" charset="0"/>
                        </a:rPr>
                        <a:t>nuclei</a:t>
                      </a:r>
                      <a:endParaRPr lang="en-US" sz="1400" b="0" i="0" u="none" strike="noStrike">
                        <a:solidFill>
                          <a:srgbClr val="000000"/>
                        </a:solidFill>
                        <a:effectLst/>
                        <a:latin typeface="Arial" charset="0"/>
                        <a:ea typeface="Arial" charset="0"/>
                        <a:cs typeface="Arial" charset="0"/>
                      </a:endParaRPr>
                    </a:p>
                  </a:txBody>
                  <a:tcPr marL="5736" marR="5736" marT="57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latin typeface="Arial" charset="0"/>
                          <a:ea typeface="Arial" charset="0"/>
                          <a:cs typeface="Arial" charset="0"/>
                        </a:rPr>
                        <a:t>H3K4me3</a:t>
                      </a:r>
                      <a:endParaRPr lang="en-US" sz="1400" b="0" i="0" u="none" strike="noStrike" dirty="0">
                        <a:solidFill>
                          <a:srgbClr val="000000"/>
                        </a:solidFill>
                        <a:effectLst/>
                        <a:latin typeface="Arial" charset="0"/>
                        <a:ea typeface="Arial" charset="0"/>
                        <a:cs typeface="Arial" charset="0"/>
                      </a:endParaRPr>
                    </a:p>
                  </a:txBody>
                  <a:tcPr marL="5736" marR="5736" marT="573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932803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21030"/>
            <a:ext cx="9144000" cy="5044440"/>
          </a:xfrm>
          <a:prstGeom prst="rect">
            <a:avLst/>
          </a:prstGeom>
        </p:spPr>
      </p:pic>
    </p:spTree>
    <p:extLst>
      <p:ext uri="{BB962C8B-B14F-4D97-AF65-F5344CB8AC3E}">
        <p14:creationId xmlns:p14="http://schemas.microsoft.com/office/powerpoint/2010/main" val="18689006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906780"/>
            <a:ext cx="9144000" cy="5044440"/>
          </a:xfrm>
          <a:prstGeom prst="rect">
            <a:avLst/>
          </a:prstGeom>
        </p:spPr>
      </p:pic>
    </p:spTree>
    <p:extLst>
      <p:ext uri="{BB962C8B-B14F-4D97-AF65-F5344CB8AC3E}">
        <p14:creationId xmlns:p14="http://schemas.microsoft.com/office/powerpoint/2010/main" val="5611985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latin typeface="Arial"/>
                <a:ea typeface="Arial" charset="0"/>
                <a:cs typeface="Arial"/>
              </a:rPr>
              <a:t>Analysis of </a:t>
            </a:r>
            <a:r>
              <a:rPr lang="en-US" sz="2800" dirty="0" err="1">
                <a:latin typeface="Arial"/>
                <a:ea typeface="Arial" charset="0"/>
                <a:cs typeface="Arial"/>
              </a:rPr>
              <a:t>PsychENCODE</a:t>
            </a:r>
            <a:r>
              <a:rPr lang="en-US" sz="2800" dirty="0">
                <a:latin typeface="Arial"/>
                <a:ea typeface="Arial" charset="0"/>
                <a:cs typeface="Arial"/>
              </a:rPr>
              <a:t> </a:t>
            </a:r>
            <a:r>
              <a:rPr lang="en-US" sz="2800" dirty="0" err="1">
                <a:latin typeface="Arial"/>
                <a:ea typeface="Arial" charset="0"/>
                <a:cs typeface="Arial"/>
              </a:rPr>
              <a:t>ChIP-Seq</a:t>
            </a:r>
            <a:r>
              <a:rPr lang="en-US" sz="2800" dirty="0">
                <a:latin typeface="Arial"/>
                <a:ea typeface="Arial" charset="0"/>
                <a:cs typeface="Arial"/>
              </a:rPr>
              <a:t> </a:t>
            </a:r>
            <a:r>
              <a:rPr lang="en-US" sz="2800" dirty="0" smtClean="0">
                <a:latin typeface="Arial"/>
                <a:ea typeface="Arial" charset="0"/>
                <a:cs typeface="Arial"/>
              </a:rPr>
              <a:t>data</a:t>
            </a:r>
            <a:endParaRPr lang="en-US" sz="2800" dirty="0"/>
          </a:p>
        </p:txBody>
      </p:sp>
      <p:sp>
        <p:nvSpPr>
          <p:cNvPr id="3" name="Content Placeholder 2"/>
          <p:cNvSpPr>
            <a:spLocks noGrp="1"/>
          </p:cNvSpPr>
          <p:nvPr>
            <p:ph idx="1"/>
          </p:nvPr>
        </p:nvSpPr>
        <p:spPr/>
        <p:txBody>
          <a:bodyPr/>
          <a:lstStyle/>
          <a:p>
            <a:pPr>
              <a:lnSpc>
                <a:spcPct val="150000"/>
              </a:lnSpc>
            </a:pPr>
            <a:r>
              <a:rPr lang="en-US" sz="2400" dirty="0" smtClean="0">
                <a:solidFill>
                  <a:schemeClr val="bg1">
                    <a:lumMod val="85000"/>
                  </a:schemeClr>
                </a:solidFill>
              </a:rPr>
              <a:t>Induced </a:t>
            </a:r>
            <a:r>
              <a:rPr lang="en-US" sz="2400" dirty="0">
                <a:solidFill>
                  <a:schemeClr val="bg1">
                    <a:lumMod val="85000"/>
                  </a:schemeClr>
                </a:solidFill>
              </a:rPr>
              <a:t>pluripotent stem cell lines (iPSC</a:t>
            </a:r>
            <a:r>
              <a:rPr lang="en-US" sz="2400" dirty="0" smtClean="0">
                <a:solidFill>
                  <a:schemeClr val="bg1">
                    <a:lumMod val="85000"/>
                  </a:schemeClr>
                </a:solidFill>
              </a:rPr>
              <a:t>)</a:t>
            </a:r>
            <a:endParaRPr lang="en-US" sz="2400" dirty="0">
              <a:solidFill>
                <a:schemeClr val="bg1">
                  <a:lumMod val="85000"/>
                </a:schemeClr>
              </a:solidFill>
            </a:endParaRPr>
          </a:p>
          <a:p>
            <a:pPr>
              <a:lnSpc>
                <a:spcPct val="150000"/>
              </a:lnSpc>
            </a:pPr>
            <a:r>
              <a:rPr lang="en-US" sz="2400" dirty="0"/>
              <a:t>PEC Reference brain</a:t>
            </a:r>
            <a:endParaRPr lang="en-US" dirty="0"/>
          </a:p>
        </p:txBody>
      </p:sp>
      <p:sp>
        <p:nvSpPr>
          <p:cNvPr id="4" name="Slide Number Placeholder 3"/>
          <p:cNvSpPr>
            <a:spLocks noGrp="1"/>
          </p:cNvSpPr>
          <p:nvPr>
            <p:ph type="sldNum" sz="quarter" idx="12"/>
          </p:nvPr>
        </p:nvSpPr>
        <p:spPr/>
        <p:txBody>
          <a:bodyPr/>
          <a:lstStyle/>
          <a:p>
            <a:fld id="{BF78F6EF-106A-E84B-9128-9C268D041DE3}" type="slidenum">
              <a:rPr lang="en-US" smtClean="0"/>
              <a:t>34</a:t>
            </a:fld>
            <a:endParaRPr lang="en-US"/>
          </a:p>
        </p:txBody>
      </p:sp>
    </p:spTree>
    <p:extLst>
      <p:ext uri="{BB962C8B-B14F-4D97-AF65-F5344CB8AC3E}">
        <p14:creationId xmlns:p14="http://schemas.microsoft.com/office/powerpoint/2010/main" val="20549043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C102E02-27DD-0645-9B4F-483551D60567}" type="slidenum">
              <a:rPr lang="en-US" smtClean="0"/>
              <a:t>35</a:t>
            </a:fld>
            <a:endParaRPr lang="en-US"/>
          </a:p>
        </p:txBody>
      </p:sp>
      <p:sp>
        <p:nvSpPr>
          <p:cNvPr id="3" name="Rectangle 2"/>
          <p:cNvSpPr/>
          <p:nvPr/>
        </p:nvSpPr>
        <p:spPr>
          <a:xfrm>
            <a:off x="170732" y="1420009"/>
            <a:ext cx="8973268" cy="646331"/>
          </a:xfrm>
          <a:prstGeom prst="rect">
            <a:avLst/>
          </a:prstGeom>
        </p:spPr>
        <p:txBody>
          <a:bodyPr wrap="square">
            <a:spAutoFit/>
          </a:bodyPr>
          <a:lstStyle/>
          <a:p>
            <a:r>
              <a:rPr lang="en-US" dirty="0" smtClean="0">
                <a:latin typeface="Arial" charset="0"/>
                <a:ea typeface="Arial" charset="0"/>
                <a:cs typeface="Arial" charset="0"/>
              </a:rPr>
              <a:t>Goal: </a:t>
            </a:r>
            <a:r>
              <a:rPr lang="en-US" dirty="0">
                <a:latin typeface="Arial" charset="0"/>
                <a:ea typeface="Arial" charset="0"/>
                <a:cs typeface="Arial" charset="0"/>
              </a:rPr>
              <a:t>to ensure uniformity of data collection and </a:t>
            </a:r>
            <a:r>
              <a:rPr lang="en-US" dirty="0" smtClean="0">
                <a:latin typeface="Arial" charset="0"/>
                <a:ea typeface="Arial" charset="0"/>
                <a:cs typeface="Arial" charset="0"/>
              </a:rPr>
              <a:t>analyses with </a:t>
            </a:r>
            <a:r>
              <a:rPr lang="en-US" dirty="0">
                <a:latin typeface="Arial" charset="0"/>
                <a:ea typeface="Arial" charset="0"/>
                <a:cs typeface="Arial" charset="0"/>
              </a:rPr>
              <a:t>other consortium members</a:t>
            </a:r>
            <a:r>
              <a:rPr lang="en-US" dirty="0" smtClean="0">
                <a:latin typeface="Arial" charset="0"/>
                <a:ea typeface="Arial" charset="0"/>
                <a:cs typeface="Arial" charset="0"/>
              </a:rPr>
              <a:t>. </a:t>
            </a:r>
            <a:endParaRPr lang="en-US" dirty="0">
              <a:latin typeface="Arial" charset="0"/>
              <a:ea typeface="Arial" charset="0"/>
              <a:cs typeface="Arial" charset="0"/>
            </a:endParaRPr>
          </a:p>
        </p:txBody>
      </p:sp>
      <p:sp>
        <p:nvSpPr>
          <p:cNvPr id="4" name="TextBox 3"/>
          <p:cNvSpPr txBox="1"/>
          <p:nvPr/>
        </p:nvSpPr>
        <p:spPr>
          <a:xfrm>
            <a:off x="2600326" y="353745"/>
            <a:ext cx="4616614" cy="954107"/>
          </a:xfrm>
          <a:prstGeom prst="rect">
            <a:avLst/>
          </a:prstGeom>
          <a:noFill/>
        </p:spPr>
        <p:txBody>
          <a:bodyPr wrap="square" rtlCol="0">
            <a:spAutoFit/>
          </a:bodyPr>
          <a:lstStyle/>
          <a:p>
            <a:pPr algn="ctr"/>
            <a:r>
              <a:rPr lang="en-US" sz="2800" dirty="0" smtClean="0"/>
              <a:t>PEC Reference </a:t>
            </a:r>
            <a:r>
              <a:rPr lang="en-US" sz="2800" dirty="0" smtClean="0"/>
              <a:t>brain (supplement)</a:t>
            </a:r>
            <a:endParaRPr lang="en-US" sz="2800" dirty="0"/>
          </a:p>
        </p:txBody>
      </p:sp>
      <p:sp>
        <p:nvSpPr>
          <p:cNvPr id="5" name="TextBox 4"/>
          <p:cNvSpPr txBox="1"/>
          <p:nvPr/>
        </p:nvSpPr>
        <p:spPr>
          <a:xfrm>
            <a:off x="1299191" y="2574295"/>
            <a:ext cx="1826141" cy="646331"/>
          </a:xfrm>
          <a:prstGeom prst="rect">
            <a:avLst/>
          </a:prstGeom>
          <a:noFill/>
        </p:spPr>
        <p:txBody>
          <a:bodyPr wrap="none" rtlCol="0">
            <a:spAutoFit/>
          </a:bodyPr>
          <a:lstStyle/>
          <a:p>
            <a:r>
              <a:rPr lang="en-US" dirty="0" smtClean="0"/>
              <a:t>1,500,000 </a:t>
            </a:r>
            <a:r>
              <a:rPr lang="en-US" dirty="0" err="1" smtClean="0"/>
              <a:t>NeuN</a:t>
            </a:r>
            <a:r>
              <a:rPr lang="en-US" dirty="0" smtClean="0"/>
              <a:t>+</a:t>
            </a:r>
          </a:p>
          <a:p>
            <a:r>
              <a:rPr lang="en-US" dirty="0" smtClean="0"/>
              <a:t>1,500,000 </a:t>
            </a:r>
            <a:r>
              <a:rPr lang="en-US" dirty="0" err="1" smtClean="0"/>
              <a:t>NeuN</a:t>
            </a:r>
            <a:r>
              <a:rPr lang="en-US" dirty="0" smtClean="0"/>
              <a:t>-</a:t>
            </a:r>
            <a:endParaRPr lang="en-US" dirty="0"/>
          </a:p>
        </p:txBody>
      </p:sp>
      <p:cxnSp>
        <p:nvCxnSpPr>
          <p:cNvPr id="7" name="Straight Arrow Connector 6"/>
          <p:cNvCxnSpPr>
            <a:stCxn id="5" idx="3"/>
            <a:endCxn id="5" idx="3"/>
          </p:cNvCxnSpPr>
          <p:nvPr/>
        </p:nvCxnSpPr>
        <p:spPr>
          <a:xfrm>
            <a:off x="3125332" y="2897461"/>
            <a:ext cx="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2120513" y="3265985"/>
            <a:ext cx="0" cy="31752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1602895" y="3672724"/>
            <a:ext cx="1008609" cy="646331"/>
          </a:xfrm>
          <a:prstGeom prst="rect">
            <a:avLst/>
          </a:prstGeom>
        </p:spPr>
        <p:txBody>
          <a:bodyPr wrap="none">
            <a:spAutoFit/>
          </a:bodyPr>
          <a:lstStyle/>
          <a:p>
            <a:r>
              <a:rPr lang="en-US" dirty="0" smtClean="0"/>
              <a:t>RNA-</a:t>
            </a:r>
            <a:r>
              <a:rPr lang="en-US" dirty="0" err="1" smtClean="0"/>
              <a:t>seq</a:t>
            </a:r>
            <a:endParaRPr lang="en-US" dirty="0" smtClean="0"/>
          </a:p>
          <a:p>
            <a:r>
              <a:rPr lang="en-US" dirty="0" smtClean="0"/>
              <a:t>H3K27ac</a:t>
            </a:r>
            <a:endParaRPr lang="en-US" dirty="0"/>
          </a:p>
        </p:txBody>
      </p:sp>
      <p:sp>
        <p:nvSpPr>
          <p:cNvPr id="13" name="TextBox 12"/>
          <p:cNvSpPr txBox="1"/>
          <p:nvPr/>
        </p:nvSpPr>
        <p:spPr>
          <a:xfrm>
            <a:off x="5148195" y="2234024"/>
            <a:ext cx="1478364" cy="369332"/>
          </a:xfrm>
          <a:prstGeom prst="rect">
            <a:avLst/>
          </a:prstGeom>
          <a:noFill/>
        </p:spPr>
        <p:txBody>
          <a:bodyPr wrap="none" rtlCol="0">
            <a:spAutoFit/>
          </a:bodyPr>
          <a:lstStyle/>
          <a:p>
            <a:r>
              <a:rPr lang="en-US" dirty="0" smtClean="0"/>
              <a:t>450 mg tissue</a:t>
            </a:r>
            <a:endParaRPr lang="en-US" dirty="0"/>
          </a:p>
        </p:txBody>
      </p:sp>
      <p:cxnSp>
        <p:nvCxnSpPr>
          <p:cNvPr id="14" name="Straight Arrow Connector 13"/>
          <p:cNvCxnSpPr/>
          <p:nvPr/>
        </p:nvCxnSpPr>
        <p:spPr>
          <a:xfrm>
            <a:off x="5887377" y="2613955"/>
            <a:ext cx="0" cy="6520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699530" y="3220626"/>
            <a:ext cx="2747162" cy="369332"/>
          </a:xfrm>
          <a:prstGeom prst="rect">
            <a:avLst/>
          </a:prstGeom>
          <a:noFill/>
        </p:spPr>
        <p:txBody>
          <a:bodyPr wrap="none" rtlCol="0">
            <a:spAutoFit/>
          </a:bodyPr>
          <a:lstStyle/>
          <a:p>
            <a:r>
              <a:rPr lang="en-US" dirty="0" smtClean="0"/>
              <a:t>Small piece </a:t>
            </a:r>
            <a:r>
              <a:rPr lang="en-US" dirty="0" smtClean="0"/>
              <a:t>unsorted tissue</a:t>
            </a:r>
            <a:endParaRPr lang="en-US" dirty="0"/>
          </a:p>
        </p:txBody>
      </p:sp>
      <p:sp>
        <p:nvSpPr>
          <p:cNvPr id="18" name="TextBox 17"/>
          <p:cNvSpPr txBox="1"/>
          <p:nvPr/>
        </p:nvSpPr>
        <p:spPr>
          <a:xfrm>
            <a:off x="5051892" y="4051251"/>
            <a:ext cx="835485" cy="646331"/>
          </a:xfrm>
          <a:prstGeom prst="rect">
            <a:avLst/>
          </a:prstGeom>
          <a:noFill/>
        </p:spPr>
        <p:txBody>
          <a:bodyPr wrap="none" rtlCol="0">
            <a:spAutoFit/>
          </a:bodyPr>
          <a:lstStyle/>
          <a:p>
            <a:r>
              <a:rPr lang="en-US" dirty="0" err="1" smtClean="0"/>
              <a:t>NeuN</a:t>
            </a:r>
            <a:r>
              <a:rPr lang="en-US" dirty="0" smtClean="0"/>
              <a:t>+</a:t>
            </a:r>
          </a:p>
          <a:p>
            <a:r>
              <a:rPr lang="en-US" dirty="0" err="1" smtClean="0"/>
              <a:t>NeuN</a:t>
            </a:r>
            <a:r>
              <a:rPr lang="en-US" dirty="0" smtClean="0"/>
              <a:t>-</a:t>
            </a:r>
            <a:endParaRPr lang="en-US" dirty="0"/>
          </a:p>
        </p:txBody>
      </p:sp>
      <p:cxnSp>
        <p:nvCxnSpPr>
          <p:cNvPr id="19" name="Straight Arrow Connector 18"/>
          <p:cNvCxnSpPr/>
          <p:nvPr/>
        </p:nvCxnSpPr>
        <p:spPr>
          <a:xfrm>
            <a:off x="5453647" y="4787828"/>
            <a:ext cx="0" cy="31752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5051892" y="5105354"/>
            <a:ext cx="1007570" cy="646331"/>
          </a:xfrm>
          <a:prstGeom prst="rect">
            <a:avLst/>
          </a:prstGeom>
        </p:spPr>
        <p:txBody>
          <a:bodyPr wrap="none">
            <a:spAutoFit/>
          </a:bodyPr>
          <a:lstStyle/>
          <a:p>
            <a:r>
              <a:rPr lang="en-US" dirty="0" smtClean="0"/>
              <a:t>RNA-</a:t>
            </a:r>
            <a:r>
              <a:rPr lang="en-US" dirty="0" err="1" smtClean="0"/>
              <a:t>seq</a:t>
            </a:r>
            <a:endParaRPr lang="en-US" dirty="0" smtClean="0"/>
          </a:p>
          <a:p>
            <a:r>
              <a:rPr lang="en-US" dirty="0" smtClean="0"/>
              <a:t>H3K27ac</a:t>
            </a:r>
            <a:endParaRPr lang="en-US" dirty="0"/>
          </a:p>
        </p:txBody>
      </p:sp>
      <p:sp>
        <p:nvSpPr>
          <p:cNvPr id="6" name="TextBox 5"/>
          <p:cNvSpPr txBox="1"/>
          <p:nvPr/>
        </p:nvSpPr>
        <p:spPr>
          <a:xfrm>
            <a:off x="3537966" y="1864692"/>
            <a:ext cx="1153230" cy="461665"/>
          </a:xfrm>
          <a:prstGeom prst="rect">
            <a:avLst/>
          </a:prstGeom>
          <a:noFill/>
        </p:spPr>
        <p:txBody>
          <a:bodyPr wrap="none" rtlCol="0">
            <a:spAutoFit/>
          </a:bodyPr>
          <a:lstStyle/>
          <a:p>
            <a:r>
              <a:rPr lang="en-US" sz="2400" dirty="0" smtClean="0"/>
              <a:t>HSB277</a:t>
            </a:r>
            <a:endParaRPr lang="en-US" sz="2400" dirty="0"/>
          </a:p>
        </p:txBody>
      </p:sp>
      <p:sp>
        <p:nvSpPr>
          <p:cNvPr id="8" name="TextBox 7"/>
          <p:cNvSpPr txBox="1"/>
          <p:nvPr/>
        </p:nvSpPr>
        <p:spPr>
          <a:xfrm>
            <a:off x="1602895" y="2207994"/>
            <a:ext cx="1305127" cy="369332"/>
          </a:xfrm>
          <a:prstGeom prst="rect">
            <a:avLst/>
          </a:prstGeom>
          <a:noFill/>
        </p:spPr>
        <p:txBody>
          <a:bodyPr wrap="none" rtlCol="0">
            <a:spAutoFit/>
          </a:bodyPr>
          <a:lstStyle/>
          <a:p>
            <a:r>
              <a:rPr lang="en-US" dirty="0" smtClean="0"/>
              <a:t>Sinai-sorted</a:t>
            </a:r>
            <a:endParaRPr lang="en-US" dirty="0"/>
          </a:p>
        </p:txBody>
      </p:sp>
      <p:sp>
        <p:nvSpPr>
          <p:cNvPr id="17" name="TextBox 16"/>
          <p:cNvSpPr txBox="1"/>
          <p:nvPr/>
        </p:nvSpPr>
        <p:spPr>
          <a:xfrm>
            <a:off x="6208816" y="3963809"/>
            <a:ext cx="835485" cy="646331"/>
          </a:xfrm>
          <a:prstGeom prst="rect">
            <a:avLst/>
          </a:prstGeom>
          <a:noFill/>
        </p:spPr>
        <p:txBody>
          <a:bodyPr wrap="none" rtlCol="0">
            <a:spAutoFit/>
          </a:bodyPr>
          <a:lstStyle/>
          <a:p>
            <a:r>
              <a:rPr lang="en-US" dirty="0" err="1" smtClean="0"/>
              <a:t>NeuN</a:t>
            </a:r>
            <a:r>
              <a:rPr lang="en-US" dirty="0" smtClean="0"/>
              <a:t>+</a:t>
            </a:r>
          </a:p>
          <a:p>
            <a:r>
              <a:rPr lang="en-US" dirty="0" err="1" smtClean="0"/>
              <a:t>NeuN</a:t>
            </a:r>
            <a:r>
              <a:rPr lang="en-US" dirty="0" smtClean="0"/>
              <a:t>-</a:t>
            </a:r>
            <a:endParaRPr lang="en-US" dirty="0"/>
          </a:p>
        </p:txBody>
      </p:sp>
      <p:cxnSp>
        <p:nvCxnSpPr>
          <p:cNvPr id="21" name="Straight Arrow Connector 20"/>
          <p:cNvCxnSpPr/>
          <p:nvPr/>
        </p:nvCxnSpPr>
        <p:spPr>
          <a:xfrm>
            <a:off x="6611125" y="4775224"/>
            <a:ext cx="0" cy="31752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6209370" y="5092750"/>
            <a:ext cx="1007570" cy="646331"/>
          </a:xfrm>
          <a:prstGeom prst="rect">
            <a:avLst/>
          </a:prstGeom>
        </p:spPr>
        <p:txBody>
          <a:bodyPr wrap="none">
            <a:spAutoFit/>
          </a:bodyPr>
          <a:lstStyle/>
          <a:p>
            <a:r>
              <a:rPr lang="en-US" dirty="0" smtClean="0"/>
              <a:t>RNA-</a:t>
            </a:r>
            <a:r>
              <a:rPr lang="en-US" dirty="0" err="1" smtClean="0"/>
              <a:t>seq</a:t>
            </a:r>
            <a:endParaRPr lang="en-US" dirty="0" smtClean="0"/>
          </a:p>
          <a:p>
            <a:r>
              <a:rPr lang="en-US" dirty="0" smtClean="0"/>
              <a:t>H3K27ac</a:t>
            </a:r>
            <a:endParaRPr lang="en-US" dirty="0"/>
          </a:p>
        </p:txBody>
      </p:sp>
      <p:cxnSp>
        <p:nvCxnSpPr>
          <p:cNvPr id="23" name="Straight Arrow Connector 22"/>
          <p:cNvCxnSpPr/>
          <p:nvPr/>
        </p:nvCxnSpPr>
        <p:spPr>
          <a:xfrm>
            <a:off x="5469634" y="3618534"/>
            <a:ext cx="0" cy="31752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6602375" y="3632857"/>
            <a:ext cx="0" cy="31752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186442" y="3672724"/>
            <a:ext cx="1397696" cy="369332"/>
          </a:xfrm>
          <a:prstGeom prst="rect">
            <a:avLst/>
          </a:prstGeom>
          <a:noFill/>
        </p:spPr>
        <p:txBody>
          <a:bodyPr wrap="square" rtlCol="0">
            <a:spAutoFit/>
          </a:bodyPr>
          <a:lstStyle/>
          <a:p>
            <a:pPr algn="ctr"/>
            <a:r>
              <a:rPr lang="en-US" dirty="0" smtClean="0"/>
              <a:t>Method A</a:t>
            </a:r>
            <a:endParaRPr lang="en-US" dirty="0"/>
          </a:p>
        </p:txBody>
      </p:sp>
      <p:sp>
        <p:nvSpPr>
          <p:cNvPr id="25" name="TextBox 24"/>
          <p:cNvSpPr txBox="1"/>
          <p:nvPr/>
        </p:nvSpPr>
        <p:spPr>
          <a:xfrm>
            <a:off x="6600744" y="3626557"/>
            <a:ext cx="1343176" cy="369332"/>
          </a:xfrm>
          <a:prstGeom prst="rect">
            <a:avLst/>
          </a:prstGeom>
          <a:noFill/>
        </p:spPr>
        <p:txBody>
          <a:bodyPr wrap="square" rtlCol="0">
            <a:spAutoFit/>
          </a:bodyPr>
          <a:lstStyle/>
          <a:p>
            <a:pPr algn="ctr"/>
            <a:r>
              <a:rPr lang="en-US" dirty="0" smtClean="0"/>
              <a:t>Method S</a:t>
            </a:r>
            <a:endParaRPr lang="en-US" dirty="0"/>
          </a:p>
        </p:txBody>
      </p:sp>
    </p:spTree>
    <p:extLst>
      <p:ext uri="{BB962C8B-B14F-4D97-AF65-F5344CB8AC3E}">
        <p14:creationId xmlns:p14="http://schemas.microsoft.com/office/powerpoint/2010/main" val="15814887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Sample information</a:t>
            </a:r>
            <a:endParaRPr lang="en-US" dirty="0"/>
          </a:p>
        </p:txBody>
      </p:sp>
      <p:sp>
        <p:nvSpPr>
          <p:cNvPr id="4" name="Slide Number Placeholder 3"/>
          <p:cNvSpPr>
            <a:spLocks noGrp="1"/>
          </p:cNvSpPr>
          <p:nvPr>
            <p:ph type="sldNum" sz="quarter" idx="12"/>
          </p:nvPr>
        </p:nvSpPr>
        <p:spPr/>
        <p:txBody>
          <a:bodyPr/>
          <a:lstStyle/>
          <a:p>
            <a:fld id="{BF78F6EF-106A-E84B-9128-9C268D041DE3}" type="slidenum">
              <a:rPr lang="en-US" smtClean="0"/>
              <a:t>36</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897064538"/>
              </p:ext>
            </p:extLst>
          </p:nvPr>
        </p:nvGraphicFramePr>
        <p:xfrm>
          <a:off x="628650" y="1398493"/>
          <a:ext cx="8004361" cy="4397191"/>
        </p:xfrm>
        <a:graphic>
          <a:graphicData uri="http://schemas.openxmlformats.org/drawingml/2006/table">
            <a:tbl>
              <a:tblPr>
                <a:tableStyleId>{5C22544A-7EE6-4342-B048-85BDC9FD1C3A}</a:tableStyleId>
              </a:tblPr>
              <a:tblGrid>
                <a:gridCol w="2010948"/>
                <a:gridCol w="2591308"/>
                <a:gridCol w="2350630"/>
                <a:gridCol w="1051475"/>
              </a:tblGrid>
              <a:tr h="1151943">
                <a:tc>
                  <a:txBody>
                    <a:bodyPr/>
                    <a:lstStyle/>
                    <a:p>
                      <a:pPr algn="ctr" fontAlgn="b"/>
                      <a:r>
                        <a:rPr lang="en-US" sz="1400" u="none" strike="noStrike" dirty="0">
                          <a:effectLst/>
                        </a:rPr>
                        <a:t>Sequencing sample </a:t>
                      </a:r>
                      <a:r>
                        <a:rPr lang="en-US" sz="1400" u="none" strike="noStrike" dirty="0" smtClean="0">
                          <a:effectLst/>
                        </a:rPr>
                        <a:t>name</a:t>
                      </a:r>
                      <a:endParaRPr lang="en-US" sz="1400" b="1" i="0" u="none" strike="noStrike" dirty="0">
                        <a:solidFill>
                          <a:srgbClr val="000000"/>
                        </a:solidFill>
                        <a:effectLst/>
                        <a:latin typeface="Calibri" charset="0"/>
                      </a:endParaRPr>
                    </a:p>
                  </a:txBody>
                  <a:tcPr marL="8450" marR="8450" marT="84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Name given by Sequencing center</a:t>
                      </a:r>
                      <a:endParaRPr lang="en-US" sz="1400" b="1" i="0" u="none" strike="noStrike" dirty="0">
                        <a:solidFill>
                          <a:srgbClr val="000000"/>
                        </a:solidFill>
                        <a:effectLst/>
                        <a:latin typeface="Calibri" charset="0"/>
                      </a:endParaRPr>
                    </a:p>
                  </a:txBody>
                  <a:tcPr marL="8450" marR="8450" marT="84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Cell type</a:t>
                      </a:r>
                      <a:endParaRPr lang="en-US" sz="1400" b="1" i="0" u="none" strike="noStrike">
                        <a:solidFill>
                          <a:srgbClr val="000000"/>
                        </a:solidFill>
                        <a:effectLst/>
                        <a:latin typeface="Calibri" charset="0"/>
                      </a:endParaRPr>
                    </a:p>
                  </a:txBody>
                  <a:tcPr marL="8450" marR="8450" marT="84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Data</a:t>
                      </a:r>
                      <a:endParaRPr lang="en-US" sz="1400" b="1" i="0" u="none" strike="noStrike">
                        <a:solidFill>
                          <a:srgbClr val="000000"/>
                        </a:solidFill>
                        <a:effectLst/>
                        <a:latin typeface="Calibri" charset="0"/>
                      </a:endParaRPr>
                    </a:p>
                  </a:txBody>
                  <a:tcPr marL="8450" marR="8450" marT="84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1593">
                <a:tc>
                  <a:txBody>
                    <a:bodyPr/>
                    <a:lstStyle/>
                    <a:p>
                      <a:pPr algn="ctr" fontAlgn="ctr"/>
                      <a:r>
                        <a:rPr lang="de-DE" sz="1400" u="none" strike="noStrike" dirty="0">
                          <a:effectLst/>
                        </a:rPr>
                        <a:t>NK27_S</a:t>
                      </a:r>
                      <a:endParaRPr lang="de-DE" sz="1400" b="0" i="0" u="none" strike="noStrike" dirty="0">
                        <a:solidFill>
                          <a:srgbClr val="000000"/>
                        </a:solidFill>
                        <a:effectLst/>
                        <a:latin typeface="Calibri" charset="0"/>
                      </a:endParaRPr>
                    </a:p>
                  </a:txBody>
                  <a:tcPr marL="8450" marR="8450" marT="84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N_2b_ChIP_S_002</a:t>
                      </a:r>
                      <a:endParaRPr lang="en-US" sz="1400" b="0" i="0" u="none" strike="noStrike" dirty="0">
                        <a:solidFill>
                          <a:srgbClr val="000000"/>
                        </a:solidFill>
                        <a:effectLst/>
                        <a:latin typeface="Calibri" charset="0"/>
                      </a:endParaRPr>
                    </a:p>
                  </a:txBody>
                  <a:tcPr marL="8450" marR="8450" marT="84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err="1">
                          <a:effectLst/>
                        </a:rPr>
                        <a:t>NeuN</a:t>
                      </a:r>
                      <a:r>
                        <a:rPr lang="en-US" sz="1400" u="none" strike="noStrike" dirty="0">
                          <a:effectLst/>
                        </a:rPr>
                        <a:t>+</a:t>
                      </a:r>
                      <a:endParaRPr lang="en-US" sz="1400" b="0" i="0" u="none" strike="noStrike" dirty="0">
                        <a:solidFill>
                          <a:srgbClr val="000000"/>
                        </a:solidFill>
                        <a:effectLst/>
                        <a:latin typeface="Calibri" charset="0"/>
                      </a:endParaRPr>
                    </a:p>
                  </a:txBody>
                  <a:tcPr marL="8450" marR="8450" marT="84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err="1">
                          <a:effectLst/>
                        </a:rPr>
                        <a:t>ChIP-Seq</a:t>
                      </a:r>
                      <a:endParaRPr lang="en-US" sz="1400" b="0" i="0" u="none" strike="noStrike" dirty="0">
                        <a:solidFill>
                          <a:srgbClr val="000000"/>
                        </a:solidFill>
                        <a:effectLst/>
                        <a:latin typeface="Calibri" charset="0"/>
                      </a:endParaRPr>
                    </a:p>
                  </a:txBody>
                  <a:tcPr marL="8450" marR="8450" marT="84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1593">
                <a:tc>
                  <a:txBody>
                    <a:bodyPr/>
                    <a:lstStyle/>
                    <a:p>
                      <a:pPr algn="ctr" fontAlgn="ctr"/>
                      <a:r>
                        <a:rPr lang="de-DE" sz="1400" u="none" strike="noStrike" dirty="0">
                          <a:effectLst/>
                        </a:rPr>
                        <a:t>NK27_A</a:t>
                      </a:r>
                      <a:endParaRPr lang="de-DE" sz="1400" b="0" i="0" u="none" strike="noStrike" dirty="0">
                        <a:solidFill>
                          <a:srgbClr val="000000"/>
                        </a:solidFill>
                        <a:effectLst/>
                        <a:latin typeface="Calibri" charset="0"/>
                      </a:endParaRPr>
                    </a:p>
                  </a:txBody>
                  <a:tcPr marL="8450" marR="8450" marT="84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N_2b_ChIP_A_005</a:t>
                      </a:r>
                      <a:endParaRPr lang="en-US" sz="1400" b="0" i="0" u="none" strike="noStrike" dirty="0">
                        <a:solidFill>
                          <a:srgbClr val="000000"/>
                        </a:solidFill>
                        <a:effectLst/>
                        <a:latin typeface="Calibri" charset="0"/>
                      </a:endParaRPr>
                    </a:p>
                  </a:txBody>
                  <a:tcPr marL="8450" marR="8450" marT="84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rPr>
                        <a:t>NeuN+</a:t>
                      </a:r>
                      <a:endParaRPr lang="en-US" sz="1400" b="0" i="0" u="none" strike="noStrike">
                        <a:solidFill>
                          <a:srgbClr val="000000"/>
                        </a:solidFill>
                        <a:effectLst/>
                        <a:latin typeface="Calibri" charset="0"/>
                      </a:endParaRPr>
                    </a:p>
                  </a:txBody>
                  <a:tcPr marL="8450" marR="8450" marT="84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ChIP-Seq</a:t>
                      </a:r>
                      <a:endParaRPr lang="en-US" sz="1400" b="0" i="0" u="none" strike="noStrike">
                        <a:solidFill>
                          <a:srgbClr val="000000"/>
                        </a:solidFill>
                        <a:effectLst/>
                        <a:latin typeface="Calibri" charset="0"/>
                      </a:endParaRPr>
                    </a:p>
                  </a:txBody>
                  <a:tcPr marL="8450" marR="8450" marT="84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1593">
                <a:tc>
                  <a:txBody>
                    <a:bodyPr/>
                    <a:lstStyle/>
                    <a:p>
                      <a:pPr algn="ctr" fontAlgn="ctr"/>
                      <a:r>
                        <a:rPr lang="de-DE" sz="1400" u="none" strike="noStrike" dirty="0">
                          <a:effectLst/>
                        </a:rPr>
                        <a:t>N-K27_A</a:t>
                      </a:r>
                      <a:endParaRPr lang="de-DE" sz="1400" b="0" i="0" u="none" strike="noStrike" dirty="0">
                        <a:solidFill>
                          <a:srgbClr val="000000"/>
                        </a:solidFill>
                        <a:effectLst/>
                        <a:latin typeface="Calibri" charset="0"/>
                      </a:endParaRPr>
                    </a:p>
                  </a:txBody>
                  <a:tcPr marL="8450" marR="8450" marT="84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N-ChIP_A_006</a:t>
                      </a:r>
                      <a:endParaRPr lang="en-US" sz="1400" b="0" i="0" u="none" strike="noStrike" dirty="0">
                        <a:solidFill>
                          <a:srgbClr val="000000"/>
                        </a:solidFill>
                        <a:effectLst/>
                        <a:latin typeface="Calibri" charset="0"/>
                      </a:endParaRPr>
                    </a:p>
                  </a:txBody>
                  <a:tcPr marL="8450" marR="8450" marT="84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err="1">
                          <a:effectLst/>
                        </a:rPr>
                        <a:t>NeuN</a:t>
                      </a:r>
                      <a:r>
                        <a:rPr lang="en-US" sz="1400" u="none" strike="noStrike" dirty="0">
                          <a:effectLst/>
                        </a:rPr>
                        <a:t>-</a:t>
                      </a:r>
                      <a:endParaRPr lang="en-US" sz="1400" b="0" i="0" u="none" strike="noStrike" dirty="0">
                        <a:solidFill>
                          <a:srgbClr val="000000"/>
                        </a:solidFill>
                        <a:effectLst/>
                        <a:latin typeface="Calibri" charset="0"/>
                      </a:endParaRPr>
                    </a:p>
                  </a:txBody>
                  <a:tcPr marL="8450" marR="8450" marT="84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err="1">
                          <a:effectLst/>
                        </a:rPr>
                        <a:t>ChIP-Seq</a:t>
                      </a:r>
                      <a:endParaRPr lang="en-US" sz="1400" b="0" i="0" u="none" strike="noStrike" dirty="0">
                        <a:solidFill>
                          <a:srgbClr val="000000"/>
                        </a:solidFill>
                        <a:effectLst/>
                        <a:latin typeface="Calibri" charset="0"/>
                      </a:endParaRPr>
                    </a:p>
                  </a:txBody>
                  <a:tcPr marL="8450" marR="8450" marT="84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1593">
                <a:tc>
                  <a:txBody>
                    <a:bodyPr/>
                    <a:lstStyle/>
                    <a:p>
                      <a:pPr algn="ctr" fontAlgn="ctr"/>
                      <a:r>
                        <a:rPr lang="en-US" sz="1400" u="none" strike="noStrike">
                          <a:effectLst/>
                        </a:rPr>
                        <a:t>NInput</a:t>
                      </a:r>
                      <a:endParaRPr lang="en-US" sz="1400" b="0" i="0" u="none" strike="noStrike">
                        <a:solidFill>
                          <a:srgbClr val="000000"/>
                        </a:solidFill>
                        <a:effectLst/>
                        <a:latin typeface="Calibri" charset="0"/>
                      </a:endParaRPr>
                    </a:p>
                  </a:txBody>
                  <a:tcPr marL="8450" marR="8450" marT="84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N_2b_ChIP_Input_012</a:t>
                      </a:r>
                      <a:endParaRPr lang="en-US" sz="1400" b="0" i="0" u="none" strike="noStrike" dirty="0">
                        <a:solidFill>
                          <a:srgbClr val="000000"/>
                        </a:solidFill>
                        <a:effectLst/>
                        <a:latin typeface="Calibri" charset="0"/>
                      </a:endParaRPr>
                    </a:p>
                  </a:txBody>
                  <a:tcPr marL="8450" marR="8450" marT="84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err="1">
                          <a:effectLst/>
                        </a:rPr>
                        <a:t>NeuN</a:t>
                      </a:r>
                      <a:r>
                        <a:rPr lang="en-US" sz="1400" u="none" strike="noStrike" dirty="0">
                          <a:effectLst/>
                        </a:rPr>
                        <a:t>+</a:t>
                      </a:r>
                      <a:endParaRPr lang="en-US" sz="1400" b="0" i="0" u="none" strike="noStrike" dirty="0">
                        <a:solidFill>
                          <a:srgbClr val="000000"/>
                        </a:solidFill>
                        <a:effectLst/>
                        <a:latin typeface="Calibri" charset="0"/>
                      </a:endParaRPr>
                    </a:p>
                  </a:txBody>
                  <a:tcPr marL="8450" marR="8450" marT="84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err="1">
                          <a:effectLst/>
                        </a:rPr>
                        <a:t>ChIP-Seq</a:t>
                      </a:r>
                      <a:endParaRPr lang="en-US" sz="1400" b="0" i="0" u="none" strike="noStrike" dirty="0">
                        <a:solidFill>
                          <a:srgbClr val="000000"/>
                        </a:solidFill>
                        <a:effectLst/>
                        <a:latin typeface="Calibri" charset="0"/>
                      </a:endParaRPr>
                    </a:p>
                  </a:txBody>
                  <a:tcPr marL="8450" marR="8450" marT="84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1593">
                <a:tc>
                  <a:txBody>
                    <a:bodyPr/>
                    <a:lstStyle/>
                    <a:p>
                      <a:pPr algn="ctr" fontAlgn="ctr"/>
                      <a:r>
                        <a:rPr lang="en-US" sz="1400" u="none" strike="noStrike">
                          <a:effectLst/>
                        </a:rPr>
                        <a:t>N-Input</a:t>
                      </a:r>
                      <a:endParaRPr lang="en-US" sz="1400" b="0" i="0" u="none" strike="noStrike">
                        <a:solidFill>
                          <a:srgbClr val="000000"/>
                        </a:solidFill>
                        <a:effectLst/>
                        <a:latin typeface="Calibri" charset="0"/>
                      </a:endParaRPr>
                    </a:p>
                  </a:txBody>
                  <a:tcPr marL="8450" marR="8450" marT="84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N-ChIP_Input_019</a:t>
                      </a:r>
                      <a:endParaRPr lang="en-US" sz="1400" b="0" i="0" u="none" strike="noStrike" dirty="0">
                        <a:solidFill>
                          <a:srgbClr val="000000"/>
                        </a:solidFill>
                        <a:effectLst/>
                        <a:latin typeface="Calibri" charset="0"/>
                      </a:endParaRPr>
                    </a:p>
                  </a:txBody>
                  <a:tcPr marL="8450" marR="8450" marT="84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err="1">
                          <a:effectLst/>
                        </a:rPr>
                        <a:t>NeuN</a:t>
                      </a:r>
                      <a:r>
                        <a:rPr lang="en-US" sz="1400" u="none" strike="noStrike" dirty="0">
                          <a:effectLst/>
                        </a:rPr>
                        <a:t>-</a:t>
                      </a:r>
                      <a:endParaRPr lang="en-US" sz="1400" b="0" i="0" u="none" strike="noStrike" dirty="0">
                        <a:solidFill>
                          <a:srgbClr val="000000"/>
                        </a:solidFill>
                        <a:effectLst/>
                        <a:latin typeface="Calibri" charset="0"/>
                      </a:endParaRPr>
                    </a:p>
                  </a:txBody>
                  <a:tcPr marL="8450" marR="8450" marT="84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ChIP-Seq</a:t>
                      </a:r>
                      <a:endParaRPr lang="en-US" sz="1400" b="0" i="0" u="none" strike="noStrike">
                        <a:solidFill>
                          <a:srgbClr val="000000"/>
                        </a:solidFill>
                        <a:effectLst/>
                        <a:latin typeface="Calibri" charset="0"/>
                      </a:endParaRPr>
                    </a:p>
                  </a:txBody>
                  <a:tcPr marL="8450" marR="8450" marT="84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19324">
                <a:tc>
                  <a:txBody>
                    <a:bodyPr/>
                    <a:lstStyle/>
                    <a:p>
                      <a:pPr algn="ctr" fontAlgn="ctr"/>
                      <a:r>
                        <a:rPr lang="de-DE" sz="1400" u="none" strike="noStrike" dirty="0">
                          <a:effectLst/>
                        </a:rPr>
                        <a:t>277NK27</a:t>
                      </a:r>
                      <a:endParaRPr lang="de-DE" sz="1400" b="0" i="0" u="none" strike="noStrike" dirty="0">
                        <a:solidFill>
                          <a:srgbClr val="000000"/>
                        </a:solidFill>
                        <a:effectLst/>
                        <a:latin typeface="Calibri" charset="0"/>
                      </a:endParaRPr>
                    </a:p>
                  </a:txBody>
                  <a:tcPr marL="8450" marR="8450" marT="84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277N_2b_ChIP_002</a:t>
                      </a:r>
                      <a:endParaRPr lang="en-US" sz="1400" b="0" i="0" u="none" strike="noStrike">
                        <a:solidFill>
                          <a:srgbClr val="000000"/>
                        </a:solidFill>
                        <a:effectLst/>
                        <a:latin typeface="Calibri" charset="0"/>
                      </a:endParaRPr>
                    </a:p>
                  </a:txBody>
                  <a:tcPr marL="8450" marR="8450" marT="84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err="1">
                          <a:effectLst/>
                        </a:rPr>
                        <a:t>NeuN</a:t>
                      </a:r>
                      <a:r>
                        <a:rPr lang="en-US" sz="1400" u="none" strike="noStrike" dirty="0">
                          <a:effectLst/>
                        </a:rPr>
                        <a:t>+</a:t>
                      </a:r>
                      <a:endParaRPr lang="en-US" sz="1400" b="0" i="0" u="none" strike="noStrike" dirty="0">
                        <a:solidFill>
                          <a:srgbClr val="000000"/>
                        </a:solidFill>
                        <a:effectLst/>
                        <a:latin typeface="Calibri" charset="0"/>
                      </a:endParaRPr>
                    </a:p>
                  </a:txBody>
                  <a:tcPr marL="8450" marR="8450" marT="84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err="1">
                          <a:effectLst/>
                        </a:rPr>
                        <a:t>ChIP-Seq</a:t>
                      </a:r>
                      <a:endParaRPr lang="en-US" sz="1400" b="0" i="0" u="none" strike="noStrike" dirty="0">
                        <a:solidFill>
                          <a:srgbClr val="000000"/>
                        </a:solidFill>
                        <a:effectLst/>
                        <a:latin typeface="Calibri" charset="0"/>
                      </a:endParaRPr>
                    </a:p>
                  </a:txBody>
                  <a:tcPr marL="8450" marR="8450" marT="84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1593">
                <a:tc>
                  <a:txBody>
                    <a:bodyPr/>
                    <a:lstStyle/>
                    <a:p>
                      <a:pPr algn="ctr" fontAlgn="ctr"/>
                      <a:r>
                        <a:rPr lang="is-IS" sz="1400" u="none" strike="noStrike">
                          <a:effectLst/>
                        </a:rPr>
                        <a:t>277N-K27</a:t>
                      </a:r>
                      <a:endParaRPr lang="is-IS" sz="1400" b="0" i="0" u="none" strike="noStrike">
                        <a:solidFill>
                          <a:srgbClr val="000000"/>
                        </a:solidFill>
                        <a:effectLst/>
                        <a:latin typeface="Calibri" charset="0"/>
                      </a:endParaRPr>
                    </a:p>
                  </a:txBody>
                  <a:tcPr marL="8450" marR="8450" marT="84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de-DE" sz="1400" u="none" strike="noStrike" dirty="0">
                          <a:effectLst/>
                        </a:rPr>
                        <a:t>277N-ChIP_007</a:t>
                      </a:r>
                      <a:endParaRPr lang="de-DE" sz="1400" b="0" i="0" u="none" strike="noStrike" dirty="0">
                        <a:solidFill>
                          <a:srgbClr val="000000"/>
                        </a:solidFill>
                        <a:effectLst/>
                        <a:latin typeface="Calibri" charset="0"/>
                      </a:endParaRPr>
                    </a:p>
                  </a:txBody>
                  <a:tcPr marL="8450" marR="8450" marT="84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err="1">
                          <a:effectLst/>
                        </a:rPr>
                        <a:t>NeuN</a:t>
                      </a:r>
                      <a:r>
                        <a:rPr lang="en-US" sz="1400" u="none" strike="noStrike" dirty="0">
                          <a:effectLst/>
                        </a:rPr>
                        <a:t>-</a:t>
                      </a:r>
                      <a:endParaRPr lang="en-US" sz="1400" b="0" i="0" u="none" strike="noStrike" dirty="0">
                        <a:solidFill>
                          <a:srgbClr val="000000"/>
                        </a:solidFill>
                        <a:effectLst/>
                        <a:latin typeface="Calibri" charset="0"/>
                      </a:endParaRPr>
                    </a:p>
                  </a:txBody>
                  <a:tcPr marL="8450" marR="8450" marT="84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err="1">
                          <a:effectLst/>
                        </a:rPr>
                        <a:t>ChIP-Seq</a:t>
                      </a:r>
                      <a:endParaRPr lang="en-US" sz="1400" b="0" i="0" u="none" strike="noStrike" dirty="0">
                        <a:solidFill>
                          <a:srgbClr val="000000"/>
                        </a:solidFill>
                        <a:effectLst/>
                        <a:latin typeface="Calibri" charset="0"/>
                      </a:endParaRPr>
                    </a:p>
                  </a:txBody>
                  <a:tcPr marL="8450" marR="8450" marT="84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6366">
                <a:tc>
                  <a:txBody>
                    <a:bodyPr/>
                    <a:lstStyle/>
                    <a:p>
                      <a:pPr algn="ctr" fontAlgn="ctr"/>
                      <a:r>
                        <a:rPr lang="en-US" sz="1400" u="none" strike="noStrike">
                          <a:effectLst/>
                        </a:rPr>
                        <a:t>277Input</a:t>
                      </a:r>
                      <a:endParaRPr lang="en-US" sz="1400" b="0" i="0" u="none" strike="noStrike">
                        <a:solidFill>
                          <a:srgbClr val="000000"/>
                        </a:solidFill>
                        <a:effectLst/>
                        <a:latin typeface="Calibri" charset="0"/>
                      </a:endParaRPr>
                    </a:p>
                  </a:txBody>
                  <a:tcPr marL="8450" marR="8450" marT="84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277Input_019</a:t>
                      </a:r>
                      <a:endParaRPr lang="en-US" sz="1400" b="0" i="0" u="none" strike="noStrike">
                        <a:solidFill>
                          <a:srgbClr val="000000"/>
                        </a:solidFill>
                        <a:effectLst/>
                        <a:latin typeface="Calibri" charset="0"/>
                      </a:endParaRPr>
                    </a:p>
                  </a:txBody>
                  <a:tcPr marL="8450" marR="8450" marT="84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err="1">
                          <a:effectLst/>
                        </a:rPr>
                        <a:t>NeuN</a:t>
                      </a:r>
                      <a:r>
                        <a:rPr lang="en-US" sz="1400" u="none" strike="noStrike" dirty="0">
                          <a:effectLst/>
                        </a:rPr>
                        <a:t>+</a:t>
                      </a:r>
                      <a:endParaRPr lang="en-US" sz="1400" b="0" i="0" u="none" strike="noStrike" dirty="0">
                        <a:solidFill>
                          <a:srgbClr val="000000"/>
                        </a:solidFill>
                        <a:effectLst/>
                        <a:latin typeface="Calibri" charset="0"/>
                      </a:endParaRPr>
                    </a:p>
                  </a:txBody>
                  <a:tcPr marL="8450" marR="8450" marT="84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err="1">
                          <a:effectLst/>
                        </a:rPr>
                        <a:t>ChIP-Seq</a:t>
                      </a:r>
                      <a:endParaRPr lang="en-US" sz="1400" b="0" i="0" u="none" strike="noStrike" dirty="0">
                        <a:solidFill>
                          <a:srgbClr val="000000"/>
                        </a:solidFill>
                        <a:effectLst/>
                        <a:latin typeface="Calibri" charset="0"/>
                      </a:endParaRPr>
                    </a:p>
                  </a:txBody>
                  <a:tcPr marL="8450" marR="8450" marT="84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9448279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Peak overlap with PEC EPI map</a:t>
            </a:r>
            <a:endParaRPr lang="en-US" dirty="0"/>
          </a:p>
        </p:txBody>
      </p:sp>
      <p:sp>
        <p:nvSpPr>
          <p:cNvPr id="4" name="Slide Number Placeholder 3"/>
          <p:cNvSpPr>
            <a:spLocks noGrp="1"/>
          </p:cNvSpPr>
          <p:nvPr>
            <p:ph type="sldNum" sz="quarter" idx="12"/>
          </p:nvPr>
        </p:nvSpPr>
        <p:spPr/>
        <p:txBody>
          <a:bodyPr/>
          <a:lstStyle/>
          <a:p>
            <a:fld id="{BF78F6EF-106A-E84B-9128-9C268D041DE3}" type="slidenum">
              <a:rPr lang="en-US" smtClean="0"/>
              <a:t>37</a:t>
            </a:fld>
            <a:endParaRPr lang="en-US"/>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6042"/>
          <a:stretch/>
        </p:blipFill>
        <p:spPr>
          <a:xfrm>
            <a:off x="4245445" y="2499496"/>
            <a:ext cx="4258820" cy="3149753"/>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24603"/>
          <a:stretch/>
        </p:blipFill>
        <p:spPr>
          <a:xfrm>
            <a:off x="191186" y="2499496"/>
            <a:ext cx="4258820" cy="3211015"/>
          </a:xfrm>
          <a:prstGeom prst="rect">
            <a:avLst/>
          </a:prstGeom>
        </p:spPr>
      </p:pic>
      <p:pic>
        <p:nvPicPr>
          <p:cNvPr id="7" name="Picture 6"/>
          <p:cNvPicPr>
            <a:picLocks noChangeAspect="1"/>
          </p:cNvPicPr>
          <p:nvPr/>
        </p:nvPicPr>
        <p:blipFill>
          <a:blip r:embed="rId5"/>
          <a:stretch>
            <a:fillRect/>
          </a:stretch>
        </p:blipFill>
        <p:spPr>
          <a:xfrm>
            <a:off x="4506689" y="2149447"/>
            <a:ext cx="680236" cy="700097"/>
          </a:xfrm>
          <a:prstGeom prst="rect">
            <a:avLst/>
          </a:prstGeom>
        </p:spPr>
      </p:pic>
      <p:pic>
        <p:nvPicPr>
          <p:cNvPr id="8" name="Picture 7"/>
          <p:cNvPicPr>
            <a:picLocks noChangeAspect="1"/>
          </p:cNvPicPr>
          <p:nvPr/>
        </p:nvPicPr>
        <p:blipFill>
          <a:blip r:embed="rId6"/>
          <a:stretch>
            <a:fillRect/>
          </a:stretch>
        </p:blipFill>
        <p:spPr>
          <a:xfrm>
            <a:off x="280803" y="2126914"/>
            <a:ext cx="778269" cy="846438"/>
          </a:xfrm>
          <a:prstGeom prst="rect">
            <a:avLst/>
          </a:prstGeom>
        </p:spPr>
      </p:pic>
    </p:spTree>
    <p:extLst>
      <p:ext uri="{BB962C8B-B14F-4D97-AF65-F5344CB8AC3E}">
        <p14:creationId xmlns:p14="http://schemas.microsoft.com/office/powerpoint/2010/main" val="16560199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Peak overlap with </a:t>
            </a:r>
            <a:r>
              <a:rPr lang="en-US" dirty="0" err="1" smtClean="0"/>
              <a:t>Brainspan</a:t>
            </a:r>
            <a:r>
              <a:rPr lang="en-US" dirty="0" smtClean="0"/>
              <a:t> and Roadmap</a:t>
            </a:r>
            <a:endParaRPr lang="en-US" dirty="0"/>
          </a:p>
        </p:txBody>
      </p:sp>
      <p:sp>
        <p:nvSpPr>
          <p:cNvPr id="4" name="Slide Number Placeholder 3"/>
          <p:cNvSpPr>
            <a:spLocks noGrp="1"/>
          </p:cNvSpPr>
          <p:nvPr>
            <p:ph type="sldNum" sz="quarter" idx="12"/>
          </p:nvPr>
        </p:nvSpPr>
        <p:spPr/>
        <p:txBody>
          <a:bodyPr/>
          <a:lstStyle/>
          <a:p>
            <a:fld id="{BF78F6EF-106A-E84B-9128-9C268D041DE3}" type="slidenum">
              <a:rPr lang="en-US" smtClean="0"/>
              <a:t>38</a:t>
            </a:fld>
            <a:endParaRPr 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26191"/>
          <a:stretch/>
        </p:blipFill>
        <p:spPr>
          <a:xfrm>
            <a:off x="191186" y="2567096"/>
            <a:ext cx="4258820" cy="3143415"/>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23826"/>
          <a:stretch/>
        </p:blipFill>
        <p:spPr>
          <a:xfrm>
            <a:off x="3967737" y="2432072"/>
            <a:ext cx="4258820" cy="3244112"/>
          </a:xfrm>
          <a:prstGeom prst="rect">
            <a:avLst/>
          </a:prstGeom>
        </p:spPr>
      </p:pic>
      <p:pic>
        <p:nvPicPr>
          <p:cNvPr id="8" name="Picture 7"/>
          <p:cNvPicPr>
            <a:picLocks noChangeAspect="1"/>
          </p:cNvPicPr>
          <p:nvPr/>
        </p:nvPicPr>
        <p:blipFill>
          <a:blip r:embed="rId5"/>
          <a:stretch>
            <a:fillRect/>
          </a:stretch>
        </p:blipFill>
        <p:spPr>
          <a:xfrm>
            <a:off x="287561" y="2035801"/>
            <a:ext cx="868163" cy="856271"/>
          </a:xfrm>
          <a:prstGeom prst="rect">
            <a:avLst/>
          </a:prstGeom>
        </p:spPr>
      </p:pic>
      <p:pic>
        <p:nvPicPr>
          <p:cNvPr id="9" name="Picture 8"/>
          <p:cNvPicPr>
            <a:picLocks noChangeAspect="1"/>
          </p:cNvPicPr>
          <p:nvPr/>
        </p:nvPicPr>
        <p:blipFill>
          <a:blip r:embed="rId6"/>
          <a:stretch>
            <a:fillRect/>
          </a:stretch>
        </p:blipFill>
        <p:spPr>
          <a:xfrm>
            <a:off x="4145436" y="1972074"/>
            <a:ext cx="801890" cy="919997"/>
          </a:xfrm>
          <a:prstGeom prst="rect">
            <a:avLst/>
          </a:prstGeom>
        </p:spPr>
      </p:pic>
    </p:spTree>
    <p:extLst>
      <p:ext uri="{BB962C8B-B14F-4D97-AF65-F5344CB8AC3E}">
        <p14:creationId xmlns:p14="http://schemas.microsoft.com/office/powerpoint/2010/main" val="13388815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53854"/>
            <a:ext cx="7886700" cy="881973"/>
          </a:xfrm>
        </p:spPr>
        <p:txBody>
          <a:bodyPr/>
          <a:lstStyle/>
          <a:p>
            <a:pPr algn="ctr"/>
            <a:r>
              <a:rPr lang="en-US" dirty="0" smtClean="0"/>
              <a:t>Peak annotation for 277N+</a:t>
            </a:r>
            <a:endParaRPr lang="en-US" dirty="0"/>
          </a:p>
        </p:txBody>
      </p:sp>
      <p:sp>
        <p:nvSpPr>
          <p:cNvPr id="4" name="Slide Number Placeholder 3"/>
          <p:cNvSpPr>
            <a:spLocks noGrp="1"/>
          </p:cNvSpPr>
          <p:nvPr>
            <p:ph type="sldNum" sz="quarter" idx="12"/>
          </p:nvPr>
        </p:nvSpPr>
        <p:spPr/>
        <p:txBody>
          <a:bodyPr/>
          <a:lstStyle/>
          <a:p>
            <a:fld id="{BF78F6EF-106A-E84B-9128-9C268D041DE3}" type="slidenum">
              <a:rPr lang="en-US" smtClean="0"/>
              <a:t>39</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473" y="1299306"/>
            <a:ext cx="7153915" cy="4329961"/>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4874" y="757962"/>
            <a:ext cx="3580339" cy="3580339"/>
          </a:xfrm>
          <a:prstGeom prst="rect">
            <a:avLst/>
          </a:prstGeom>
        </p:spPr>
      </p:pic>
      <p:sp>
        <p:nvSpPr>
          <p:cNvPr id="3" name="Rectangle 2"/>
          <p:cNvSpPr/>
          <p:nvPr/>
        </p:nvSpPr>
        <p:spPr>
          <a:xfrm>
            <a:off x="1795142" y="5714984"/>
            <a:ext cx="6120133" cy="923330"/>
          </a:xfrm>
          <a:prstGeom prst="rect">
            <a:avLst/>
          </a:prstGeom>
        </p:spPr>
        <p:txBody>
          <a:bodyPr wrap="square">
            <a:spAutoFit/>
          </a:bodyPr>
          <a:lstStyle/>
          <a:p>
            <a:r>
              <a:rPr lang="en-US" dirty="0">
                <a:solidFill>
                  <a:srgbClr val="111111"/>
                </a:solidFill>
                <a:latin typeface="DejaVu Sans Mono" charset="0"/>
              </a:rPr>
              <a:t>G Yu, LG Wang, QY He. </a:t>
            </a:r>
            <a:r>
              <a:rPr lang="en-US" dirty="0" err="1">
                <a:solidFill>
                  <a:srgbClr val="FF0000"/>
                </a:solidFill>
                <a:latin typeface="DejaVu Sans Mono" charset="0"/>
              </a:rPr>
              <a:t>ChIPseeker</a:t>
            </a:r>
            <a:r>
              <a:rPr lang="en-US" dirty="0">
                <a:solidFill>
                  <a:srgbClr val="111111"/>
                </a:solidFill>
                <a:latin typeface="DejaVu Sans Mono" charset="0"/>
              </a:rPr>
              <a:t>: an R/Bioconductor package for </a:t>
            </a:r>
            <a:r>
              <a:rPr lang="en-US" dirty="0" err="1">
                <a:solidFill>
                  <a:srgbClr val="111111"/>
                </a:solidFill>
                <a:latin typeface="DejaVu Sans Mono" charset="0"/>
              </a:rPr>
              <a:t>ChIP</a:t>
            </a:r>
            <a:r>
              <a:rPr lang="en-US" dirty="0">
                <a:solidFill>
                  <a:srgbClr val="111111"/>
                </a:solidFill>
                <a:latin typeface="DejaVu Sans Mono" charset="0"/>
              </a:rPr>
              <a:t> peak annotation, comparison and visualization. Bioinformatics 2015, 31(14):2382-2383.</a:t>
            </a:r>
            <a:endParaRPr lang="en-US" dirty="0"/>
          </a:p>
        </p:txBody>
      </p:sp>
    </p:spTree>
    <p:extLst>
      <p:ext uri="{BB962C8B-B14F-4D97-AF65-F5344CB8AC3E}">
        <p14:creationId xmlns:p14="http://schemas.microsoft.com/office/powerpoint/2010/main" val="12491122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431" y="575347"/>
            <a:ext cx="7886700" cy="881973"/>
          </a:xfrm>
        </p:spPr>
        <p:txBody>
          <a:bodyPr>
            <a:normAutofit/>
          </a:bodyPr>
          <a:lstStyle/>
          <a:p>
            <a:pPr algn="ctr"/>
            <a:r>
              <a:rPr lang="en-US" sz="2395" dirty="0">
                <a:latin typeface="Arial" charset="0"/>
                <a:ea typeface="Arial" charset="0"/>
                <a:cs typeface="Arial" charset="0"/>
              </a:rPr>
              <a:t>Brainspan </a:t>
            </a:r>
            <a:r>
              <a:rPr lang="en-US" sz="2395" dirty="0" err="1">
                <a:latin typeface="Arial" charset="0"/>
                <a:ea typeface="Arial" charset="0"/>
                <a:cs typeface="Arial" charset="0"/>
              </a:rPr>
              <a:t>ChIP-Seq</a:t>
            </a:r>
            <a:r>
              <a:rPr lang="en-US" sz="2395" dirty="0">
                <a:latin typeface="Arial" charset="0"/>
                <a:ea typeface="Arial" charset="0"/>
                <a:cs typeface="Arial" charset="0"/>
              </a:rPr>
              <a:t> dataset</a:t>
            </a:r>
          </a:p>
        </p:txBody>
      </p:sp>
      <p:sp>
        <p:nvSpPr>
          <p:cNvPr id="4" name="Slide Number Placeholder 3"/>
          <p:cNvSpPr>
            <a:spLocks noGrp="1"/>
          </p:cNvSpPr>
          <p:nvPr>
            <p:ph type="sldNum" sz="quarter" idx="12"/>
          </p:nvPr>
        </p:nvSpPr>
        <p:spPr/>
        <p:txBody>
          <a:bodyPr/>
          <a:lstStyle/>
          <a:p>
            <a:fld id="{BF78F6EF-106A-E84B-9128-9C268D041DE3}" type="slidenum">
              <a:rPr lang="en-US" smtClean="0"/>
              <a:t>4</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1356311925"/>
              </p:ext>
            </p:extLst>
          </p:nvPr>
        </p:nvGraphicFramePr>
        <p:xfrm>
          <a:off x="995081" y="1564900"/>
          <a:ext cx="6629400" cy="3041472"/>
        </p:xfrm>
        <a:graphic>
          <a:graphicData uri="http://schemas.openxmlformats.org/drawingml/2006/table">
            <a:tbl>
              <a:tblPr>
                <a:tableStyleId>{2D5ABB26-0587-4C30-8999-92F81FD0307C}</a:tableStyleId>
              </a:tblPr>
              <a:tblGrid>
                <a:gridCol w="1325880"/>
                <a:gridCol w="1325880"/>
                <a:gridCol w="1325880"/>
                <a:gridCol w="1325880"/>
                <a:gridCol w="1325880"/>
              </a:tblGrid>
              <a:tr h="234774">
                <a:tc>
                  <a:txBody>
                    <a:bodyPr/>
                    <a:lstStyle/>
                    <a:p>
                      <a:pPr algn="ctr" fontAlgn="b"/>
                      <a:endParaRPr lang="en-US" sz="900" b="0" i="0" u="none" strike="noStrike">
                        <a:solidFill>
                          <a:srgbClr val="000000"/>
                        </a:solidFill>
                        <a:effectLst/>
                        <a:latin typeface="Calibri" charset="0"/>
                      </a:endParaRPr>
                    </a:p>
                  </a:txBody>
                  <a:tcPr marL="10826" marR="10826" marT="10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u="none" strike="noStrike" dirty="0">
                          <a:effectLst/>
                        </a:rPr>
                        <a:t>Age</a:t>
                      </a:r>
                      <a:endParaRPr lang="en-US" sz="900" b="0" i="0" u="none" strike="noStrike" dirty="0">
                        <a:solidFill>
                          <a:srgbClr val="000000"/>
                        </a:solidFill>
                        <a:effectLst/>
                        <a:latin typeface="Calibri" charset="0"/>
                      </a:endParaRPr>
                    </a:p>
                  </a:txBody>
                  <a:tcPr marL="10826" marR="10826" marT="10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u="none" strike="noStrike">
                          <a:effectLst/>
                        </a:rPr>
                        <a:t>Sex</a:t>
                      </a:r>
                      <a:endParaRPr lang="en-US" sz="900" b="0" i="0" u="none" strike="noStrike">
                        <a:solidFill>
                          <a:srgbClr val="000000"/>
                        </a:solidFill>
                        <a:effectLst/>
                        <a:latin typeface="Calibri" charset="0"/>
                      </a:endParaRPr>
                    </a:p>
                  </a:txBody>
                  <a:tcPr marL="10826" marR="10826" marT="10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b"/>
                      <a:r>
                        <a:rPr lang="en-US" sz="900" u="none" strike="noStrike" dirty="0" smtClean="0">
                          <a:effectLst/>
                        </a:rPr>
                        <a:t>Marker</a:t>
                      </a:r>
                      <a:endParaRPr lang="en-US" sz="900" b="0" i="0" u="none" strike="noStrike" dirty="0">
                        <a:solidFill>
                          <a:srgbClr val="000000"/>
                        </a:solidFill>
                        <a:effectLst/>
                        <a:latin typeface="Calibri" charset="0"/>
                      </a:endParaRPr>
                    </a:p>
                  </a:txBody>
                  <a:tcPr marL="10826" marR="10826" marT="10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fontAlgn="b"/>
                      <a:endParaRPr lang="en-US" sz="1100" b="0" i="0" u="none" strike="noStrike" dirty="0">
                        <a:solidFill>
                          <a:srgbClr val="000000"/>
                        </a:solidFill>
                        <a:effectLst/>
                        <a:latin typeface="Calibri" charset="0"/>
                      </a:endParaRPr>
                    </a:p>
                  </a:txBody>
                  <a:tcPr marL="12700" marR="12700" marT="12700" marB="0" anchor="b">
                    <a:lnL>
                      <a:noFill/>
                    </a:lnL>
                    <a:lnR>
                      <a:noFill/>
                    </a:lnR>
                    <a:lnT>
                      <a:noFill/>
                    </a:lnT>
                    <a:lnB>
                      <a:noFill/>
                    </a:lnB>
                  </a:tcPr>
                </a:tc>
              </a:tr>
              <a:tr h="234774">
                <a:tc>
                  <a:txBody>
                    <a:bodyPr/>
                    <a:lstStyle/>
                    <a:p>
                      <a:pPr algn="ctr" fontAlgn="b"/>
                      <a:r>
                        <a:rPr lang="en-US" sz="900" u="none" strike="noStrike">
                          <a:effectLst/>
                        </a:rPr>
                        <a:t>HSB102</a:t>
                      </a:r>
                      <a:endParaRPr lang="en-US" sz="900" b="0" i="0" u="none" strike="noStrike">
                        <a:solidFill>
                          <a:srgbClr val="000000"/>
                        </a:solidFill>
                        <a:effectLst/>
                        <a:latin typeface="Calibri" charset="0"/>
                      </a:endParaRPr>
                    </a:p>
                  </a:txBody>
                  <a:tcPr marL="10826" marR="10826" marT="10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u="none" strike="noStrike">
                          <a:effectLst/>
                        </a:rPr>
                        <a:t>21 PCW</a:t>
                      </a:r>
                      <a:endParaRPr lang="en-US" sz="900" b="0" i="0" u="none" strike="noStrike">
                        <a:solidFill>
                          <a:srgbClr val="000000"/>
                        </a:solidFill>
                        <a:effectLst/>
                        <a:latin typeface="Calibri" charset="0"/>
                      </a:endParaRPr>
                    </a:p>
                  </a:txBody>
                  <a:tcPr marL="10826" marR="10826" marT="10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u="none" strike="noStrike">
                          <a:effectLst/>
                        </a:rPr>
                        <a:t>F</a:t>
                      </a:r>
                      <a:endParaRPr lang="en-US" sz="900" b="0" i="0" u="none" strike="noStrike">
                        <a:solidFill>
                          <a:srgbClr val="000000"/>
                        </a:solidFill>
                        <a:effectLst/>
                        <a:latin typeface="Calibri" charset="0"/>
                      </a:endParaRPr>
                    </a:p>
                  </a:txBody>
                  <a:tcPr marL="10826" marR="10826" marT="10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u="none" strike="noStrike" dirty="0">
                          <a:effectLst/>
                        </a:rPr>
                        <a:t>H3K27ac</a:t>
                      </a:r>
                      <a:endParaRPr lang="en-US" sz="900" b="0" i="0" u="none" strike="noStrike" dirty="0">
                        <a:solidFill>
                          <a:srgbClr val="000000"/>
                        </a:solidFill>
                        <a:effectLst/>
                        <a:latin typeface="Calibri" charset="0"/>
                      </a:endParaRPr>
                    </a:p>
                  </a:txBody>
                  <a:tcPr marL="10826" marR="10826" marT="10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charset="0"/>
                      </a:endParaRPr>
                    </a:p>
                  </a:txBody>
                  <a:tcPr marL="10826" marR="10826" marT="10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4774">
                <a:tc>
                  <a:txBody>
                    <a:bodyPr/>
                    <a:lstStyle/>
                    <a:p>
                      <a:pPr algn="ctr" fontAlgn="b"/>
                      <a:r>
                        <a:rPr lang="en-US" sz="900" u="none" strike="noStrike">
                          <a:effectLst/>
                        </a:rPr>
                        <a:t>HSB100</a:t>
                      </a:r>
                      <a:endParaRPr lang="en-US" sz="900" b="0" i="0" u="none" strike="noStrike">
                        <a:solidFill>
                          <a:srgbClr val="000000"/>
                        </a:solidFill>
                        <a:effectLst/>
                        <a:latin typeface="Calibri" charset="0"/>
                      </a:endParaRPr>
                    </a:p>
                  </a:txBody>
                  <a:tcPr marL="10826" marR="10826" marT="10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u="none" strike="noStrike">
                          <a:effectLst/>
                        </a:rPr>
                        <a:t>19 PCW</a:t>
                      </a:r>
                      <a:endParaRPr lang="en-US" sz="900" b="0" i="0" u="none" strike="noStrike">
                        <a:solidFill>
                          <a:srgbClr val="000000"/>
                        </a:solidFill>
                        <a:effectLst/>
                        <a:latin typeface="Calibri" charset="0"/>
                      </a:endParaRPr>
                    </a:p>
                  </a:txBody>
                  <a:tcPr marL="10826" marR="10826" marT="10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u="none" strike="noStrike">
                          <a:effectLst/>
                        </a:rPr>
                        <a:t>F</a:t>
                      </a:r>
                      <a:endParaRPr lang="en-US" sz="900" b="0" i="0" u="none" strike="noStrike">
                        <a:solidFill>
                          <a:srgbClr val="000000"/>
                        </a:solidFill>
                        <a:effectLst/>
                        <a:latin typeface="Calibri" charset="0"/>
                      </a:endParaRPr>
                    </a:p>
                  </a:txBody>
                  <a:tcPr marL="10826" marR="10826" marT="10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u="none" strike="noStrike" dirty="0">
                          <a:effectLst/>
                        </a:rPr>
                        <a:t>H3K27ac</a:t>
                      </a:r>
                      <a:endParaRPr lang="en-US" sz="900" b="0" i="0" u="none" strike="noStrike" dirty="0">
                        <a:solidFill>
                          <a:srgbClr val="000000"/>
                        </a:solidFill>
                        <a:effectLst/>
                        <a:latin typeface="Calibri" charset="0"/>
                      </a:endParaRPr>
                    </a:p>
                  </a:txBody>
                  <a:tcPr marL="10826" marR="10826" marT="10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charset="0"/>
                      </a:endParaRPr>
                    </a:p>
                  </a:txBody>
                  <a:tcPr marL="10826" marR="10826" marT="10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4774">
                <a:tc>
                  <a:txBody>
                    <a:bodyPr/>
                    <a:lstStyle/>
                    <a:p>
                      <a:pPr algn="ctr" fontAlgn="b"/>
                      <a:r>
                        <a:rPr lang="en-US" sz="900" u="none" strike="noStrike">
                          <a:effectLst/>
                        </a:rPr>
                        <a:t>HSB240</a:t>
                      </a:r>
                      <a:endParaRPr lang="en-US" sz="900" b="0" i="0" u="none" strike="noStrike">
                        <a:solidFill>
                          <a:srgbClr val="000000"/>
                        </a:solidFill>
                        <a:effectLst/>
                        <a:latin typeface="Calibri" charset="0"/>
                      </a:endParaRPr>
                    </a:p>
                  </a:txBody>
                  <a:tcPr marL="10826" marR="10826" marT="10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u="none" strike="noStrike">
                          <a:effectLst/>
                        </a:rPr>
                        <a:t>19 PCW</a:t>
                      </a:r>
                      <a:endParaRPr lang="en-US" sz="900" b="0" i="0" u="none" strike="noStrike">
                        <a:solidFill>
                          <a:srgbClr val="000000"/>
                        </a:solidFill>
                        <a:effectLst/>
                        <a:latin typeface="Calibri" charset="0"/>
                      </a:endParaRPr>
                    </a:p>
                  </a:txBody>
                  <a:tcPr marL="10826" marR="10826" marT="10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u="none" strike="noStrike">
                          <a:effectLst/>
                        </a:rPr>
                        <a:t>M</a:t>
                      </a:r>
                      <a:endParaRPr lang="en-US" sz="900" b="0" i="0" u="none" strike="noStrike">
                        <a:solidFill>
                          <a:srgbClr val="000000"/>
                        </a:solidFill>
                        <a:effectLst/>
                        <a:latin typeface="Calibri" charset="0"/>
                      </a:endParaRPr>
                    </a:p>
                  </a:txBody>
                  <a:tcPr marL="10826" marR="10826" marT="10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u="none" strike="noStrike" dirty="0">
                          <a:effectLst/>
                        </a:rPr>
                        <a:t>H3K27ac</a:t>
                      </a:r>
                      <a:endParaRPr lang="en-US" sz="900" b="0" i="0" u="none" strike="noStrike" dirty="0">
                        <a:solidFill>
                          <a:srgbClr val="000000"/>
                        </a:solidFill>
                        <a:effectLst/>
                        <a:latin typeface="Calibri" charset="0"/>
                      </a:endParaRPr>
                    </a:p>
                  </a:txBody>
                  <a:tcPr marL="10826" marR="10826" marT="10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charset="0"/>
                      </a:endParaRPr>
                    </a:p>
                  </a:txBody>
                  <a:tcPr marL="10826" marR="10826" marT="10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4774">
                <a:tc>
                  <a:txBody>
                    <a:bodyPr/>
                    <a:lstStyle/>
                    <a:p>
                      <a:pPr algn="ctr" fontAlgn="b"/>
                      <a:endParaRPr lang="en-US" sz="900" b="0" i="0" u="none" strike="noStrike">
                        <a:solidFill>
                          <a:srgbClr val="000000"/>
                        </a:solidFill>
                        <a:effectLst/>
                        <a:latin typeface="Calibri" charset="0"/>
                      </a:endParaRPr>
                    </a:p>
                  </a:txBody>
                  <a:tcPr marL="10826" marR="10826" marT="10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0" i="0" u="none" strike="noStrike">
                        <a:solidFill>
                          <a:srgbClr val="000000"/>
                        </a:solidFill>
                        <a:effectLst/>
                        <a:latin typeface="Calibri" charset="0"/>
                      </a:endParaRPr>
                    </a:p>
                  </a:txBody>
                  <a:tcPr marL="10826" marR="10826" marT="10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0" i="0" u="none" strike="noStrike">
                        <a:solidFill>
                          <a:srgbClr val="000000"/>
                        </a:solidFill>
                        <a:effectLst/>
                        <a:latin typeface="Calibri" charset="0"/>
                      </a:endParaRPr>
                    </a:p>
                  </a:txBody>
                  <a:tcPr marL="10826" marR="10826" marT="10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0" i="0" u="none" strike="noStrike" dirty="0">
                        <a:solidFill>
                          <a:srgbClr val="000000"/>
                        </a:solidFill>
                        <a:effectLst/>
                        <a:latin typeface="Calibri" charset="0"/>
                      </a:endParaRPr>
                    </a:p>
                  </a:txBody>
                  <a:tcPr marL="10826" marR="10826" marT="10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charset="0"/>
                      </a:endParaRPr>
                    </a:p>
                  </a:txBody>
                  <a:tcPr marL="10826" marR="10826" marT="10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4774">
                <a:tc>
                  <a:txBody>
                    <a:bodyPr/>
                    <a:lstStyle/>
                    <a:p>
                      <a:pPr algn="ctr" fontAlgn="b"/>
                      <a:r>
                        <a:rPr lang="en-US" sz="900" u="none" strike="noStrike">
                          <a:effectLst/>
                        </a:rPr>
                        <a:t>HSB1296</a:t>
                      </a:r>
                      <a:endParaRPr lang="en-US" sz="900" b="0" i="0" u="none" strike="noStrike">
                        <a:solidFill>
                          <a:srgbClr val="000000"/>
                        </a:solidFill>
                        <a:effectLst/>
                        <a:latin typeface="Calibri" charset="0"/>
                      </a:endParaRPr>
                    </a:p>
                  </a:txBody>
                  <a:tcPr marL="10826" marR="10826" marT="10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u="none" strike="noStrike">
                          <a:effectLst/>
                        </a:rPr>
                        <a:t>98 days</a:t>
                      </a:r>
                      <a:endParaRPr lang="en-US" sz="900" b="0" i="0" u="none" strike="noStrike">
                        <a:solidFill>
                          <a:srgbClr val="000000"/>
                        </a:solidFill>
                        <a:effectLst/>
                        <a:latin typeface="Calibri" charset="0"/>
                      </a:endParaRPr>
                    </a:p>
                  </a:txBody>
                  <a:tcPr marL="10826" marR="10826" marT="10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u="none" strike="noStrike">
                          <a:effectLst/>
                        </a:rPr>
                        <a:t>M</a:t>
                      </a:r>
                      <a:endParaRPr lang="en-US" sz="900" b="0" i="0" u="none" strike="noStrike">
                        <a:solidFill>
                          <a:srgbClr val="000000"/>
                        </a:solidFill>
                        <a:effectLst/>
                        <a:latin typeface="Calibri" charset="0"/>
                      </a:endParaRPr>
                    </a:p>
                  </a:txBody>
                  <a:tcPr marL="10826" marR="10826" marT="10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u="none" strike="noStrike">
                          <a:effectLst/>
                        </a:rPr>
                        <a:t>H3K27ac</a:t>
                      </a:r>
                      <a:endParaRPr lang="en-US" sz="900" b="0" i="0" u="none" strike="noStrike">
                        <a:solidFill>
                          <a:srgbClr val="000000"/>
                        </a:solidFill>
                        <a:effectLst/>
                        <a:latin typeface="Calibri" charset="0"/>
                      </a:endParaRPr>
                    </a:p>
                  </a:txBody>
                  <a:tcPr marL="10826" marR="10826" marT="10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charset="0"/>
                      </a:endParaRPr>
                    </a:p>
                  </a:txBody>
                  <a:tcPr marL="10826" marR="10826" marT="10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4774">
                <a:tc>
                  <a:txBody>
                    <a:bodyPr/>
                    <a:lstStyle/>
                    <a:p>
                      <a:pPr algn="ctr" fontAlgn="b"/>
                      <a:r>
                        <a:rPr lang="en-US" sz="900" u="none" strike="noStrike">
                          <a:effectLst/>
                        </a:rPr>
                        <a:t>HSB1472</a:t>
                      </a:r>
                      <a:endParaRPr lang="en-US" sz="900" b="0" i="0" u="none" strike="noStrike">
                        <a:solidFill>
                          <a:srgbClr val="000000"/>
                        </a:solidFill>
                        <a:effectLst/>
                        <a:latin typeface="Calibri" charset="0"/>
                      </a:endParaRPr>
                    </a:p>
                  </a:txBody>
                  <a:tcPr marL="10826" marR="10826" marT="10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u="none" strike="noStrike">
                          <a:effectLst/>
                        </a:rPr>
                        <a:t>118 days</a:t>
                      </a:r>
                      <a:endParaRPr lang="en-US" sz="900" b="0" i="0" u="none" strike="noStrike">
                        <a:solidFill>
                          <a:srgbClr val="000000"/>
                        </a:solidFill>
                        <a:effectLst/>
                        <a:latin typeface="Calibri" charset="0"/>
                      </a:endParaRPr>
                    </a:p>
                  </a:txBody>
                  <a:tcPr marL="10826" marR="10826" marT="10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u="none" strike="noStrike">
                          <a:effectLst/>
                        </a:rPr>
                        <a:t>M</a:t>
                      </a:r>
                      <a:endParaRPr lang="en-US" sz="900" b="0" i="0" u="none" strike="noStrike">
                        <a:solidFill>
                          <a:srgbClr val="000000"/>
                        </a:solidFill>
                        <a:effectLst/>
                        <a:latin typeface="Calibri" charset="0"/>
                      </a:endParaRPr>
                    </a:p>
                  </a:txBody>
                  <a:tcPr marL="10826" marR="10826" marT="10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u="none" strike="noStrike">
                          <a:effectLst/>
                        </a:rPr>
                        <a:t>H3K27ac</a:t>
                      </a:r>
                      <a:endParaRPr lang="en-US" sz="900" b="0" i="0" u="none" strike="noStrike">
                        <a:solidFill>
                          <a:srgbClr val="000000"/>
                        </a:solidFill>
                        <a:effectLst/>
                        <a:latin typeface="Calibri" charset="0"/>
                      </a:endParaRPr>
                    </a:p>
                  </a:txBody>
                  <a:tcPr marL="10826" marR="10826" marT="10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charset="0"/>
                      </a:endParaRPr>
                    </a:p>
                  </a:txBody>
                  <a:tcPr marL="10826" marR="10826" marT="10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4774">
                <a:tc>
                  <a:txBody>
                    <a:bodyPr/>
                    <a:lstStyle/>
                    <a:p>
                      <a:pPr algn="ctr" fontAlgn="b"/>
                      <a:r>
                        <a:rPr lang="en-US" sz="900" u="none" strike="noStrike">
                          <a:effectLst/>
                        </a:rPr>
                        <a:t>HSB872</a:t>
                      </a:r>
                      <a:endParaRPr lang="en-US" sz="900" b="0" i="0" u="none" strike="noStrike">
                        <a:solidFill>
                          <a:srgbClr val="000000"/>
                        </a:solidFill>
                        <a:effectLst/>
                        <a:latin typeface="Calibri" charset="0"/>
                      </a:endParaRPr>
                    </a:p>
                  </a:txBody>
                  <a:tcPr marL="10826" marR="10826" marT="10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u="none" strike="noStrike">
                          <a:effectLst/>
                        </a:rPr>
                        <a:t>0 days</a:t>
                      </a:r>
                      <a:endParaRPr lang="en-US" sz="900" b="0" i="0" u="none" strike="noStrike">
                        <a:solidFill>
                          <a:srgbClr val="000000"/>
                        </a:solidFill>
                        <a:effectLst/>
                        <a:latin typeface="Calibri" charset="0"/>
                      </a:endParaRPr>
                    </a:p>
                  </a:txBody>
                  <a:tcPr marL="10826" marR="10826" marT="10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u="none" strike="noStrike">
                          <a:effectLst/>
                        </a:rPr>
                        <a:t>F</a:t>
                      </a:r>
                      <a:endParaRPr lang="en-US" sz="900" b="0" i="0" u="none" strike="noStrike">
                        <a:solidFill>
                          <a:srgbClr val="000000"/>
                        </a:solidFill>
                        <a:effectLst/>
                        <a:latin typeface="Calibri" charset="0"/>
                      </a:endParaRPr>
                    </a:p>
                  </a:txBody>
                  <a:tcPr marL="10826" marR="10826" marT="10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u="none" strike="noStrike">
                          <a:effectLst/>
                        </a:rPr>
                        <a:t>H3K27ac</a:t>
                      </a:r>
                      <a:endParaRPr lang="en-US" sz="900" b="0" i="0" u="none" strike="noStrike">
                        <a:solidFill>
                          <a:srgbClr val="000000"/>
                        </a:solidFill>
                        <a:effectLst/>
                        <a:latin typeface="Calibri" charset="0"/>
                      </a:endParaRPr>
                    </a:p>
                  </a:txBody>
                  <a:tcPr marL="10826" marR="10826" marT="10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charset="0"/>
                      </a:endParaRPr>
                    </a:p>
                  </a:txBody>
                  <a:tcPr marL="10826" marR="10826" marT="10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4774">
                <a:tc>
                  <a:txBody>
                    <a:bodyPr/>
                    <a:lstStyle/>
                    <a:p>
                      <a:pPr algn="ctr" fontAlgn="b"/>
                      <a:endParaRPr lang="en-US" sz="900" b="0" i="0" u="none" strike="noStrike">
                        <a:solidFill>
                          <a:srgbClr val="000000"/>
                        </a:solidFill>
                        <a:effectLst/>
                        <a:latin typeface="Calibri" charset="0"/>
                      </a:endParaRPr>
                    </a:p>
                  </a:txBody>
                  <a:tcPr marL="10826" marR="10826" marT="10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0" i="0" u="none" strike="noStrike">
                        <a:solidFill>
                          <a:srgbClr val="000000"/>
                        </a:solidFill>
                        <a:effectLst/>
                        <a:latin typeface="Calibri" charset="0"/>
                      </a:endParaRPr>
                    </a:p>
                  </a:txBody>
                  <a:tcPr marL="10826" marR="10826" marT="10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0" i="0" u="none" strike="noStrike">
                        <a:solidFill>
                          <a:srgbClr val="000000"/>
                        </a:solidFill>
                        <a:effectLst/>
                        <a:latin typeface="Calibri" charset="0"/>
                      </a:endParaRPr>
                    </a:p>
                  </a:txBody>
                  <a:tcPr marL="10826" marR="10826" marT="10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0" i="0" u="none" strike="noStrike" dirty="0">
                        <a:solidFill>
                          <a:srgbClr val="000000"/>
                        </a:solidFill>
                        <a:effectLst/>
                        <a:latin typeface="Calibri" charset="0"/>
                      </a:endParaRPr>
                    </a:p>
                  </a:txBody>
                  <a:tcPr marL="10826" marR="10826" marT="10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charset="0"/>
                      </a:endParaRPr>
                    </a:p>
                  </a:txBody>
                  <a:tcPr marL="10826" marR="10826" marT="10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4774">
                <a:tc>
                  <a:txBody>
                    <a:bodyPr/>
                    <a:lstStyle/>
                    <a:p>
                      <a:pPr algn="ctr" fontAlgn="b"/>
                      <a:r>
                        <a:rPr lang="en-US" sz="900" u="none" strike="noStrike">
                          <a:effectLst/>
                        </a:rPr>
                        <a:t>HSB123</a:t>
                      </a:r>
                      <a:endParaRPr lang="en-US" sz="900" b="0" i="0" u="none" strike="noStrike">
                        <a:solidFill>
                          <a:srgbClr val="000000"/>
                        </a:solidFill>
                        <a:effectLst/>
                        <a:latin typeface="Calibri" charset="0"/>
                      </a:endParaRPr>
                    </a:p>
                  </a:txBody>
                  <a:tcPr marL="10826" marR="10826" marT="10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u="none" strike="noStrike">
                          <a:effectLst/>
                        </a:rPr>
                        <a:t>37 Y</a:t>
                      </a:r>
                      <a:endParaRPr lang="en-US" sz="900" b="0" i="0" u="none" strike="noStrike">
                        <a:solidFill>
                          <a:srgbClr val="000000"/>
                        </a:solidFill>
                        <a:effectLst/>
                        <a:latin typeface="Calibri" charset="0"/>
                      </a:endParaRPr>
                    </a:p>
                  </a:txBody>
                  <a:tcPr marL="10826" marR="10826" marT="10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u="none" strike="noStrike">
                          <a:effectLst/>
                        </a:rPr>
                        <a:t>M</a:t>
                      </a:r>
                      <a:endParaRPr lang="en-US" sz="900" b="0" i="0" u="none" strike="noStrike">
                        <a:solidFill>
                          <a:srgbClr val="000000"/>
                        </a:solidFill>
                        <a:effectLst/>
                        <a:latin typeface="Calibri" charset="0"/>
                      </a:endParaRPr>
                    </a:p>
                  </a:txBody>
                  <a:tcPr marL="10826" marR="10826" marT="10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u="none" strike="noStrike">
                          <a:effectLst/>
                        </a:rPr>
                        <a:t>H3K27ac</a:t>
                      </a:r>
                      <a:endParaRPr lang="en-US" sz="900" b="0" i="0" u="none" strike="noStrike">
                        <a:solidFill>
                          <a:srgbClr val="000000"/>
                        </a:solidFill>
                        <a:effectLst/>
                        <a:latin typeface="Calibri" charset="0"/>
                      </a:endParaRPr>
                    </a:p>
                  </a:txBody>
                  <a:tcPr marL="10826" marR="10826" marT="10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u="none" strike="noStrike" dirty="0">
                          <a:effectLst/>
                        </a:rPr>
                        <a:t>H3K4me3</a:t>
                      </a:r>
                      <a:endParaRPr lang="en-US" sz="900" b="0" i="0" u="none" strike="noStrike" dirty="0">
                        <a:solidFill>
                          <a:srgbClr val="000000"/>
                        </a:solidFill>
                        <a:effectLst/>
                        <a:latin typeface="Calibri" charset="0"/>
                      </a:endParaRPr>
                    </a:p>
                  </a:txBody>
                  <a:tcPr marL="10826" marR="10826" marT="10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4774">
                <a:tc>
                  <a:txBody>
                    <a:bodyPr/>
                    <a:lstStyle/>
                    <a:p>
                      <a:pPr algn="ctr" fontAlgn="b"/>
                      <a:r>
                        <a:rPr lang="en-US" sz="900" u="none" strike="noStrike">
                          <a:effectLst/>
                        </a:rPr>
                        <a:t>HSB126</a:t>
                      </a:r>
                      <a:endParaRPr lang="en-US" sz="900" b="0" i="0" u="none" strike="noStrike">
                        <a:solidFill>
                          <a:srgbClr val="000000"/>
                        </a:solidFill>
                        <a:effectLst/>
                        <a:latin typeface="Calibri" charset="0"/>
                      </a:endParaRPr>
                    </a:p>
                  </a:txBody>
                  <a:tcPr marL="10826" marR="10826" marT="10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u="none" strike="noStrike">
                          <a:effectLst/>
                        </a:rPr>
                        <a:t>30 Y</a:t>
                      </a:r>
                      <a:endParaRPr lang="en-US" sz="900" b="0" i="0" u="none" strike="noStrike">
                        <a:solidFill>
                          <a:srgbClr val="000000"/>
                        </a:solidFill>
                        <a:effectLst/>
                        <a:latin typeface="Calibri" charset="0"/>
                      </a:endParaRPr>
                    </a:p>
                  </a:txBody>
                  <a:tcPr marL="10826" marR="10826" marT="10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u="none" strike="noStrike">
                          <a:effectLst/>
                        </a:rPr>
                        <a:t>F</a:t>
                      </a:r>
                      <a:endParaRPr lang="en-US" sz="900" b="0" i="0" u="none" strike="noStrike">
                        <a:solidFill>
                          <a:srgbClr val="000000"/>
                        </a:solidFill>
                        <a:effectLst/>
                        <a:latin typeface="Calibri" charset="0"/>
                      </a:endParaRPr>
                    </a:p>
                  </a:txBody>
                  <a:tcPr marL="10826" marR="10826" marT="10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u="none" strike="noStrike">
                          <a:effectLst/>
                        </a:rPr>
                        <a:t>H3K27ac</a:t>
                      </a:r>
                      <a:endParaRPr lang="en-US" sz="900" b="0" i="0" u="none" strike="noStrike">
                        <a:solidFill>
                          <a:srgbClr val="000000"/>
                        </a:solidFill>
                        <a:effectLst/>
                        <a:latin typeface="Calibri" charset="0"/>
                      </a:endParaRPr>
                    </a:p>
                  </a:txBody>
                  <a:tcPr marL="10826" marR="10826" marT="10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u="none" strike="noStrike">
                          <a:effectLst/>
                        </a:rPr>
                        <a:t>H3K4me3</a:t>
                      </a:r>
                      <a:endParaRPr lang="en-US" sz="900" b="0" i="0" u="none" strike="noStrike">
                        <a:solidFill>
                          <a:srgbClr val="000000"/>
                        </a:solidFill>
                        <a:effectLst/>
                        <a:latin typeface="Calibri" charset="0"/>
                      </a:endParaRPr>
                    </a:p>
                  </a:txBody>
                  <a:tcPr marL="10826" marR="10826" marT="10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4774">
                <a:tc>
                  <a:txBody>
                    <a:bodyPr/>
                    <a:lstStyle/>
                    <a:p>
                      <a:pPr algn="ctr" fontAlgn="b"/>
                      <a:r>
                        <a:rPr lang="en-US" sz="900" u="none" strike="noStrike">
                          <a:effectLst/>
                        </a:rPr>
                        <a:t>HSB136</a:t>
                      </a:r>
                      <a:endParaRPr lang="en-US" sz="900" b="0" i="0" u="none" strike="noStrike">
                        <a:solidFill>
                          <a:srgbClr val="000000"/>
                        </a:solidFill>
                        <a:effectLst/>
                        <a:latin typeface="Calibri" charset="0"/>
                      </a:endParaRPr>
                    </a:p>
                  </a:txBody>
                  <a:tcPr marL="10826" marR="10826" marT="10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u="none" strike="noStrike" dirty="0">
                          <a:effectLst/>
                        </a:rPr>
                        <a:t>23 Y</a:t>
                      </a:r>
                      <a:endParaRPr lang="en-US" sz="900" b="0" i="0" u="none" strike="noStrike" dirty="0">
                        <a:solidFill>
                          <a:srgbClr val="000000"/>
                        </a:solidFill>
                        <a:effectLst/>
                        <a:latin typeface="Calibri" charset="0"/>
                      </a:endParaRPr>
                    </a:p>
                  </a:txBody>
                  <a:tcPr marL="10826" marR="10826" marT="10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u="none" strike="noStrike">
                          <a:effectLst/>
                        </a:rPr>
                        <a:t>M</a:t>
                      </a:r>
                      <a:endParaRPr lang="en-US" sz="900" b="0" i="0" u="none" strike="noStrike">
                        <a:solidFill>
                          <a:srgbClr val="000000"/>
                        </a:solidFill>
                        <a:effectLst/>
                        <a:latin typeface="Calibri" charset="0"/>
                      </a:endParaRPr>
                    </a:p>
                  </a:txBody>
                  <a:tcPr marL="10826" marR="10826" marT="10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u="none" strike="noStrike">
                          <a:effectLst/>
                        </a:rPr>
                        <a:t>H3K27ac</a:t>
                      </a:r>
                      <a:endParaRPr lang="en-US" sz="900" b="0" i="0" u="none" strike="noStrike">
                        <a:solidFill>
                          <a:srgbClr val="000000"/>
                        </a:solidFill>
                        <a:effectLst/>
                        <a:latin typeface="Calibri" charset="0"/>
                      </a:endParaRPr>
                    </a:p>
                  </a:txBody>
                  <a:tcPr marL="10826" marR="10826" marT="10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u="none" strike="noStrike">
                          <a:effectLst/>
                        </a:rPr>
                        <a:t>H3K4me3</a:t>
                      </a:r>
                      <a:endParaRPr lang="en-US" sz="900" b="0" i="0" u="none" strike="noStrike">
                        <a:solidFill>
                          <a:srgbClr val="000000"/>
                        </a:solidFill>
                        <a:effectLst/>
                        <a:latin typeface="Calibri" charset="0"/>
                      </a:endParaRPr>
                    </a:p>
                  </a:txBody>
                  <a:tcPr marL="10826" marR="10826" marT="10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4184">
                <a:tc>
                  <a:txBody>
                    <a:bodyPr/>
                    <a:lstStyle/>
                    <a:p>
                      <a:pPr algn="ctr" fontAlgn="b"/>
                      <a:r>
                        <a:rPr lang="en-US" sz="900" u="none" strike="noStrike">
                          <a:effectLst/>
                        </a:rPr>
                        <a:t>HSB187</a:t>
                      </a:r>
                      <a:endParaRPr lang="en-US" sz="900" b="0" i="0" u="none" strike="noStrike">
                        <a:solidFill>
                          <a:srgbClr val="000000"/>
                        </a:solidFill>
                        <a:effectLst/>
                        <a:latin typeface="Calibri" charset="0"/>
                      </a:endParaRPr>
                    </a:p>
                  </a:txBody>
                  <a:tcPr marL="10826" marR="10826" marT="10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u="none" strike="noStrike">
                          <a:effectLst/>
                        </a:rPr>
                        <a:t>37 Y</a:t>
                      </a:r>
                      <a:endParaRPr lang="en-US" sz="900" b="0" i="0" u="none" strike="noStrike">
                        <a:solidFill>
                          <a:srgbClr val="000000"/>
                        </a:solidFill>
                        <a:effectLst/>
                        <a:latin typeface="Calibri" charset="0"/>
                      </a:endParaRPr>
                    </a:p>
                  </a:txBody>
                  <a:tcPr marL="10826" marR="10826" marT="10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u="none" strike="noStrike">
                          <a:effectLst/>
                        </a:rPr>
                        <a:t>F</a:t>
                      </a:r>
                      <a:endParaRPr lang="en-US" sz="900" b="0" i="0" u="none" strike="noStrike">
                        <a:solidFill>
                          <a:srgbClr val="000000"/>
                        </a:solidFill>
                        <a:effectLst/>
                        <a:latin typeface="Calibri" charset="0"/>
                      </a:endParaRPr>
                    </a:p>
                  </a:txBody>
                  <a:tcPr marL="10826" marR="10826" marT="10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u="none" strike="noStrike">
                          <a:effectLst/>
                        </a:rPr>
                        <a:t>H3K27ac</a:t>
                      </a:r>
                      <a:endParaRPr lang="en-US" sz="900" b="0" i="0" u="none" strike="noStrike">
                        <a:solidFill>
                          <a:srgbClr val="000000"/>
                        </a:solidFill>
                        <a:effectLst/>
                        <a:latin typeface="Calibri" charset="0"/>
                      </a:endParaRPr>
                    </a:p>
                  </a:txBody>
                  <a:tcPr marL="10826" marR="10826" marT="10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u="none" strike="noStrike" dirty="0">
                          <a:effectLst/>
                        </a:rPr>
                        <a:t>H3K4me3</a:t>
                      </a:r>
                      <a:endParaRPr lang="en-US" sz="900" b="0" i="0" u="none" strike="noStrike" dirty="0">
                        <a:solidFill>
                          <a:srgbClr val="000000"/>
                        </a:solidFill>
                        <a:effectLst/>
                        <a:latin typeface="Calibri" charset="0"/>
                      </a:endParaRPr>
                    </a:p>
                  </a:txBody>
                  <a:tcPr marL="10826" marR="10826" marT="10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 name="TextBox 2"/>
          <p:cNvSpPr txBox="1"/>
          <p:nvPr/>
        </p:nvSpPr>
        <p:spPr>
          <a:xfrm>
            <a:off x="1194270" y="5332795"/>
            <a:ext cx="6591034" cy="297133"/>
          </a:xfrm>
          <a:prstGeom prst="rect">
            <a:avLst/>
          </a:prstGeom>
          <a:noFill/>
        </p:spPr>
        <p:txBody>
          <a:bodyPr wrap="square" rtlCol="0">
            <a:spAutoFit/>
          </a:bodyPr>
          <a:lstStyle/>
          <a:p>
            <a:r>
              <a:rPr lang="en-US" sz="1331" dirty="0"/>
              <a:t>Embryonic H3k27ac data from the paper (Reilly SK, Noonan JP et al. science 2015)</a:t>
            </a:r>
          </a:p>
        </p:txBody>
      </p:sp>
    </p:spTree>
    <p:extLst>
      <p:ext uri="{BB962C8B-B14F-4D97-AF65-F5344CB8AC3E}">
        <p14:creationId xmlns:p14="http://schemas.microsoft.com/office/powerpoint/2010/main" val="1231078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940387"/>
            <a:ext cx="9144000" cy="4977225"/>
          </a:xfrm>
          <a:prstGeom prst="rect">
            <a:avLst/>
          </a:prstGeom>
        </p:spPr>
      </p:pic>
    </p:spTree>
    <p:extLst>
      <p:ext uri="{BB962C8B-B14F-4D97-AF65-F5344CB8AC3E}">
        <p14:creationId xmlns:p14="http://schemas.microsoft.com/office/powerpoint/2010/main" val="9884048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344" y="28540"/>
            <a:ext cx="7886700" cy="1325563"/>
          </a:xfrm>
        </p:spPr>
        <p:txBody>
          <a:bodyPr>
            <a:normAutofit/>
          </a:bodyPr>
          <a:lstStyle/>
          <a:p>
            <a:r>
              <a:rPr lang="en-US" sz="2800" dirty="0">
                <a:latin typeface="Arial" charset="0"/>
                <a:ea typeface="Arial" charset="0"/>
                <a:cs typeface="Arial" charset="0"/>
              </a:rPr>
              <a:t>Future work</a:t>
            </a:r>
          </a:p>
        </p:txBody>
      </p:sp>
      <p:sp>
        <p:nvSpPr>
          <p:cNvPr id="3" name="Content Placeholder 2"/>
          <p:cNvSpPr>
            <a:spLocks noGrp="1"/>
          </p:cNvSpPr>
          <p:nvPr>
            <p:ph idx="1"/>
          </p:nvPr>
        </p:nvSpPr>
        <p:spPr>
          <a:xfrm>
            <a:off x="426944" y="1085162"/>
            <a:ext cx="7886700" cy="2895195"/>
          </a:xfrm>
        </p:spPr>
        <p:txBody>
          <a:bodyPr>
            <a:normAutofit/>
          </a:bodyPr>
          <a:lstStyle/>
          <a:p>
            <a:r>
              <a:rPr lang="en-US" sz="2400" dirty="0">
                <a:latin typeface="Arial" charset="0"/>
                <a:ea typeface="Arial" charset="0"/>
                <a:cs typeface="Arial" charset="0"/>
              </a:rPr>
              <a:t>Annotation on </a:t>
            </a:r>
            <a:r>
              <a:rPr lang="en-US" sz="2400" dirty="0" err="1">
                <a:latin typeface="Arial" charset="0"/>
                <a:ea typeface="Arial" charset="0"/>
                <a:cs typeface="Arial" charset="0"/>
              </a:rPr>
              <a:t>iPS</a:t>
            </a:r>
            <a:r>
              <a:rPr lang="en-US" sz="2400" dirty="0">
                <a:latin typeface="Arial" charset="0"/>
                <a:ea typeface="Arial" charset="0"/>
                <a:cs typeface="Arial" charset="0"/>
              </a:rPr>
              <a:t> datasets</a:t>
            </a:r>
          </a:p>
          <a:p>
            <a:r>
              <a:rPr lang="en-US" sz="2400" dirty="0">
                <a:latin typeface="Arial" charset="0"/>
                <a:ea typeface="Arial" charset="0"/>
                <a:cs typeface="Arial" charset="0"/>
              </a:rPr>
              <a:t>Super-enhancer identification</a:t>
            </a:r>
          </a:p>
          <a:p>
            <a:r>
              <a:rPr lang="en-US" sz="2400" dirty="0">
                <a:latin typeface="Arial" charset="0"/>
                <a:ea typeface="Arial" charset="0"/>
                <a:cs typeface="Arial" charset="0"/>
              </a:rPr>
              <a:t>Possible analysis on Methylation and Super-enhancers</a:t>
            </a:r>
          </a:p>
          <a:p>
            <a:pPr marL="0" indent="0">
              <a:buNone/>
            </a:pPr>
            <a:endParaRPr lang="en-US" dirty="0"/>
          </a:p>
        </p:txBody>
      </p:sp>
      <p:sp>
        <p:nvSpPr>
          <p:cNvPr id="4" name="Slide Number Placeholder 3"/>
          <p:cNvSpPr>
            <a:spLocks noGrp="1"/>
          </p:cNvSpPr>
          <p:nvPr>
            <p:ph type="sldNum" sz="quarter" idx="12"/>
          </p:nvPr>
        </p:nvSpPr>
        <p:spPr/>
        <p:txBody>
          <a:bodyPr/>
          <a:lstStyle/>
          <a:p>
            <a:fld id="{1DD253C3-218E-3E4F-95E6-35CED330952F}" type="slidenum">
              <a:rPr lang="en-US" smtClean="0"/>
              <a:t>41</a:t>
            </a:fld>
            <a:endParaRPr lang="en-US"/>
          </a:p>
        </p:txBody>
      </p:sp>
      <p:sp>
        <p:nvSpPr>
          <p:cNvPr id="5" name="Rectangle 4"/>
          <p:cNvSpPr/>
          <p:nvPr/>
        </p:nvSpPr>
        <p:spPr>
          <a:xfrm>
            <a:off x="2127076" y="2884611"/>
            <a:ext cx="1797287" cy="276679"/>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sz="1198" dirty="0">
                <a:latin typeface="Arial" charset="0"/>
                <a:ea typeface="Arial" charset="0"/>
                <a:cs typeface="Arial" charset="0"/>
              </a:rPr>
              <a:t>Brain </a:t>
            </a:r>
            <a:r>
              <a:rPr lang="en-US" sz="1198" dirty="0" err="1">
                <a:latin typeface="Arial" charset="0"/>
                <a:ea typeface="Arial" charset="0"/>
                <a:cs typeface="Arial" charset="0"/>
              </a:rPr>
              <a:t>ChIP-Seq</a:t>
            </a:r>
            <a:r>
              <a:rPr lang="en-US" sz="1198" dirty="0">
                <a:latin typeface="Arial" charset="0"/>
                <a:ea typeface="Arial" charset="0"/>
                <a:cs typeface="Arial" charset="0"/>
              </a:rPr>
              <a:t> dataset</a:t>
            </a:r>
            <a:endParaRPr lang="en-US" sz="1198" dirty="0"/>
          </a:p>
        </p:txBody>
      </p:sp>
      <p:sp>
        <p:nvSpPr>
          <p:cNvPr id="6" name="Rectangle 5"/>
          <p:cNvSpPr/>
          <p:nvPr/>
        </p:nvSpPr>
        <p:spPr>
          <a:xfrm>
            <a:off x="4889259" y="2884611"/>
            <a:ext cx="1856598" cy="276679"/>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n-US" sz="1198">
                <a:latin typeface="Arial" charset="0"/>
                <a:ea typeface="Arial" charset="0"/>
                <a:cs typeface="Arial" charset="0"/>
              </a:rPr>
              <a:t>Brain DNA Methylations </a:t>
            </a:r>
            <a:endParaRPr lang="en-US" sz="1198"/>
          </a:p>
        </p:txBody>
      </p:sp>
      <p:sp>
        <p:nvSpPr>
          <p:cNvPr id="7" name="TextBox 6"/>
          <p:cNvSpPr txBox="1"/>
          <p:nvPr/>
        </p:nvSpPr>
        <p:spPr>
          <a:xfrm>
            <a:off x="4187278" y="4094896"/>
            <a:ext cx="1023721" cy="46102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198" dirty="0"/>
              <a:t>Development stages</a:t>
            </a:r>
          </a:p>
        </p:txBody>
      </p:sp>
      <p:sp>
        <p:nvSpPr>
          <p:cNvPr id="8" name="TextBox 7"/>
          <p:cNvSpPr txBox="1"/>
          <p:nvPr/>
        </p:nvSpPr>
        <p:spPr>
          <a:xfrm>
            <a:off x="5307345" y="4075882"/>
            <a:ext cx="950629" cy="46102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198"/>
              <a:t>Brain Cancer</a:t>
            </a:r>
            <a:endParaRPr lang="en-US" sz="1198" dirty="0"/>
          </a:p>
        </p:txBody>
      </p:sp>
      <p:sp>
        <p:nvSpPr>
          <p:cNvPr id="9" name="TextBox 8"/>
          <p:cNvSpPr txBox="1"/>
          <p:nvPr/>
        </p:nvSpPr>
        <p:spPr>
          <a:xfrm>
            <a:off x="6425729" y="3967082"/>
            <a:ext cx="1089554" cy="46102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198">
                <a:latin typeface="Arial" charset="0"/>
                <a:ea typeface="Arial" charset="0"/>
                <a:cs typeface="Arial" charset="0"/>
              </a:rPr>
              <a:t>psychiatric disorder</a:t>
            </a:r>
            <a:endParaRPr lang="en-US" sz="1198" dirty="0"/>
          </a:p>
        </p:txBody>
      </p:sp>
      <p:sp>
        <p:nvSpPr>
          <p:cNvPr id="10" name="TextBox 9"/>
          <p:cNvSpPr txBox="1"/>
          <p:nvPr/>
        </p:nvSpPr>
        <p:spPr>
          <a:xfrm>
            <a:off x="2305631" y="3401279"/>
            <a:ext cx="1378413" cy="27667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198" dirty="0"/>
              <a:t>Super-enhancers</a:t>
            </a:r>
          </a:p>
        </p:txBody>
      </p:sp>
      <p:sp>
        <p:nvSpPr>
          <p:cNvPr id="11" name="TextBox 10"/>
          <p:cNvSpPr txBox="1"/>
          <p:nvPr/>
        </p:nvSpPr>
        <p:spPr>
          <a:xfrm>
            <a:off x="1748632" y="4075883"/>
            <a:ext cx="1055199" cy="27667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198"/>
              <a:t>Brain regions</a:t>
            </a:r>
          </a:p>
        </p:txBody>
      </p:sp>
      <p:sp>
        <p:nvSpPr>
          <p:cNvPr id="12" name="TextBox 11"/>
          <p:cNvSpPr txBox="1"/>
          <p:nvPr/>
        </p:nvSpPr>
        <p:spPr>
          <a:xfrm>
            <a:off x="2994838" y="3983732"/>
            <a:ext cx="1055199" cy="46102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198" dirty="0"/>
              <a:t>Development stages</a:t>
            </a:r>
          </a:p>
        </p:txBody>
      </p:sp>
      <p:cxnSp>
        <p:nvCxnSpPr>
          <p:cNvPr id="13" name="Straight Arrow Connector 12"/>
          <p:cNvCxnSpPr>
            <a:stCxn id="8" idx="2"/>
            <a:endCxn id="15" idx="0"/>
          </p:cNvCxnSpPr>
          <p:nvPr/>
        </p:nvCxnSpPr>
        <p:spPr>
          <a:xfrm flipH="1">
            <a:off x="2994838" y="3161290"/>
            <a:ext cx="30882" cy="23998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15" idx="2"/>
          </p:cNvCxnSpPr>
          <p:nvPr/>
        </p:nvCxnSpPr>
        <p:spPr>
          <a:xfrm flipH="1">
            <a:off x="2305632" y="3677958"/>
            <a:ext cx="689206" cy="39792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15" idx="2"/>
            <a:endCxn id="17" idx="0"/>
          </p:cNvCxnSpPr>
          <p:nvPr/>
        </p:nvCxnSpPr>
        <p:spPr>
          <a:xfrm>
            <a:off x="2994838" y="3677958"/>
            <a:ext cx="527600" cy="30577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10" idx="2"/>
            <a:endCxn id="12" idx="0"/>
          </p:cNvCxnSpPr>
          <p:nvPr/>
        </p:nvCxnSpPr>
        <p:spPr>
          <a:xfrm flipH="1">
            <a:off x="4683401" y="3161290"/>
            <a:ext cx="1134157" cy="93360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7" name="Straight Arrow Connector 16"/>
          <p:cNvCxnSpPr>
            <a:stCxn id="10" idx="2"/>
            <a:endCxn id="13" idx="0"/>
          </p:cNvCxnSpPr>
          <p:nvPr/>
        </p:nvCxnSpPr>
        <p:spPr>
          <a:xfrm flipH="1">
            <a:off x="5782660" y="3161290"/>
            <a:ext cx="34898" cy="91459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8" name="Straight Arrow Connector 17"/>
          <p:cNvCxnSpPr>
            <a:stCxn id="10" idx="2"/>
            <a:endCxn id="14" idx="0"/>
          </p:cNvCxnSpPr>
          <p:nvPr/>
        </p:nvCxnSpPr>
        <p:spPr>
          <a:xfrm>
            <a:off x="5817558" y="3161290"/>
            <a:ext cx="1152948" cy="80579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9" name="Straight Arrow Connector 18"/>
          <p:cNvCxnSpPr>
            <a:stCxn id="17" idx="2"/>
          </p:cNvCxnSpPr>
          <p:nvPr/>
        </p:nvCxnSpPr>
        <p:spPr>
          <a:xfrm>
            <a:off x="3522438" y="4444756"/>
            <a:ext cx="527598" cy="77045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0" name="Straight Arrow Connector 19"/>
          <p:cNvCxnSpPr>
            <a:stCxn id="12" idx="2"/>
          </p:cNvCxnSpPr>
          <p:nvPr/>
        </p:nvCxnSpPr>
        <p:spPr>
          <a:xfrm flipH="1">
            <a:off x="4122974" y="4555920"/>
            <a:ext cx="560427" cy="64027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1" name="Rounded Rectangle 20"/>
          <p:cNvSpPr/>
          <p:nvPr/>
        </p:nvSpPr>
        <p:spPr>
          <a:xfrm>
            <a:off x="3562547" y="5196199"/>
            <a:ext cx="1120853" cy="684453"/>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r>
              <a:rPr lang="en-US" sz="1198"/>
              <a:t>Development stages analysis</a:t>
            </a:r>
            <a:endParaRPr lang="en-US" sz="1198" dirty="0"/>
          </a:p>
        </p:txBody>
      </p:sp>
      <p:sp>
        <p:nvSpPr>
          <p:cNvPr id="22" name="Rounded Rectangle 21"/>
          <p:cNvSpPr/>
          <p:nvPr/>
        </p:nvSpPr>
        <p:spPr>
          <a:xfrm>
            <a:off x="5382663" y="5185457"/>
            <a:ext cx="1293400" cy="684453"/>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r>
              <a:rPr lang="en-US" sz="1198" dirty="0"/>
              <a:t>Disease vs. control analysis</a:t>
            </a:r>
          </a:p>
        </p:txBody>
      </p:sp>
      <p:cxnSp>
        <p:nvCxnSpPr>
          <p:cNvPr id="23" name="Straight Arrow Connector 22"/>
          <p:cNvCxnSpPr>
            <a:stCxn id="17" idx="2"/>
          </p:cNvCxnSpPr>
          <p:nvPr/>
        </p:nvCxnSpPr>
        <p:spPr>
          <a:xfrm>
            <a:off x="3522438" y="4444756"/>
            <a:ext cx="2506925" cy="74070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4" idx="2"/>
          </p:cNvCxnSpPr>
          <p:nvPr/>
        </p:nvCxnSpPr>
        <p:spPr>
          <a:xfrm flipH="1">
            <a:off x="6029363" y="4428106"/>
            <a:ext cx="941143" cy="75735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86443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883" y="120905"/>
            <a:ext cx="7886700" cy="881973"/>
          </a:xfrm>
        </p:spPr>
        <p:txBody>
          <a:bodyPr>
            <a:normAutofit/>
          </a:bodyPr>
          <a:lstStyle/>
          <a:p>
            <a:r>
              <a:rPr lang="en-US" sz="2800" dirty="0">
                <a:latin typeface="Arial" charset="0"/>
                <a:ea typeface="Arial" charset="0"/>
                <a:cs typeface="Arial" charset="0"/>
              </a:rPr>
              <a:t>Acknowledgement</a:t>
            </a:r>
          </a:p>
        </p:txBody>
      </p:sp>
      <p:sp>
        <p:nvSpPr>
          <p:cNvPr id="3" name="Content Placeholder 2"/>
          <p:cNvSpPr>
            <a:spLocks noGrp="1"/>
          </p:cNvSpPr>
          <p:nvPr>
            <p:ph idx="1"/>
          </p:nvPr>
        </p:nvSpPr>
        <p:spPr>
          <a:xfrm>
            <a:off x="465426" y="962866"/>
            <a:ext cx="3089108" cy="3462540"/>
          </a:xfrm>
        </p:spPr>
        <p:txBody>
          <a:bodyPr>
            <a:normAutofit/>
          </a:bodyPr>
          <a:lstStyle/>
          <a:p>
            <a:r>
              <a:rPr lang="en-US" sz="1800" dirty="0" smtClean="0">
                <a:latin typeface="Arial" charset="0"/>
                <a:ea typeface="Arial" charset="0"/>
                <a:cs typeface="Arial" charset="0"/>
              </a:rPr>
              <a:t>Gerstein </a:t>
            </a:r>
            <a:r>
              <a:rPr lang="en-US" sz="1800" dirty="0">
                <a:latin typeface="Arial" charset="0"/>
                <a:ea typeface="Arial" charset="0"/>
                <a:cs typeface="Arial" charset="0"/>
              </a:rPr>
              <a:t>Lab Members</a:t>
            </a:r>
            <a:endParaRPr lang="en-US" sz="1800" dirty="0" smtClean="0">
              <a:latin typeface="Arial" charset="0"/>
              <a:ea typeface="Arial" charset="0"/>
              <a:cs typeface="Arial" charset="0"/>
            </a:endParaRPr>
          </a:p>
          <a:p>
            <a:pPr marL="304221" lvl="1" indent="0">
              <a:buNone/>
            </a:pPr>
            <a:r>
              <a:rPr lang="en-US" sz="1800" dirty="0" smtClean="0">
                <a:latin typeface="Arial" charset="0"/>
                <a:ea typeface="Arial" charset="0"/>
                <a:cs typeface="Arial" charset="0"/>
              </a:rPr>
              <a:t>Mark Gerstein</a:t>
            </a:r>
          </a:p>
          <a:p>
            <a:pPr marL="304221" lvl="1" indent="0">
              <a:buNone/>
            </a:pPr>
            <a:r>
              <a:rPr lang="en-US" sz="1800" dirty="0" err="1">
                <a:latin typeface="Arial" charset="0"/>
                <a:ea typeface="Arial" charset="0"/>
                <a:cs typeface="Arial" charset="0"/>
              </a:rPr>
              <a:t>Arif</a:t>
            </a:r>
            <a:r>
              <a:rPr lang="en-US" sz="1800" dirty="0">
                <a:latin typeface="Arial" charset="0"/>
                <a:ea typeface="Arial" charset="0"/>
                <a:cs typeface="Arial" charset="0"/>
              </a:rPr>
              <a:t> </a:t>
            </a:r>
            <a:r>
              <a:rPr lang="en-US" sz="1800" dirty="0" err="1" smtClean="0">
                <a:latin typeface="Arial" charset="0"/>
                <a:ea typeface="Arial" charset="0"/>
                <a:cs typeface="Arial" charset="0"/>
              </a:rPr>
              <a:t>Harmanci</a:t>
            </a:r>
            <a:endParaRPr lang="en-US" sz="1800" dirty="0" smtClean="0">
              <a:latin typeface="Arial" charset="0"/>
              <a:ea typeface="Arial" charset="0"/>
              <a:cs typeface="Arial" charset="0"/>
            </a:endParaRPr>
          </a:p>
          <a:p>
            <a:pPr marL="304221" lvl="1" indent="0">
              <a:buNone/>
            </a:pPr>
            <a:r>
              <a:rPr lang="en-US" sz="1800" dirty="0" err="1">
                <a:latin typeface="Arial" charset="0"/>
                <a:ea typeface="Arial" charset="0"/>
                <a:cs typeface="Arial" charset="0"/>
              </a:rPr>
              <a:t>Anurag</a:t>
            </a:r>
            <a:r>
              <a:rPr lang="en-US" sz="1800" dirty="0">
                <a:latin typeface="Arial" charset="0"/>
                <a:ea typeface="Arial" charset="0"/>
                <a:cs typeface="Arial" charset="0"/>
              </a:rPr>
              <a:t> </a:t>
            </a:r>
            <a:r>
              <a:rPr lang="en-US" sz="1800" dirty="0" err="1" smtClean="0">
                <a:latin typeface="Arial" charset="0"/>
                <a:ea typeface="Arial" charset="0"/>
                <a:cs typeface="Arial" charset="0"/>
              </a:rPr>
              <a:t>Sethi</a:t>
            </a:r>
            <a:endParaRPr lang="en-US" sz="1800" dirty="0" smtClean="0">
              <a:latin typeface="Arial" charset="0"/>
              <a:ea typeface="Arial" charset="0"/>
              <a:cs typeface="Arial" charset="0"/>
            </a:endParaRPr>
          </a:p>
          <a:p>
            <a:pPr marL="304221" lvl="1" indent="0">
              <a:buNone/>
            </a:pPr>
            <a:r>
              <a:rPr lang="en-US" sz="1800" dirty="0" err="1" smtClean="0">
                <a:latin typeface="Arial" charset="0"/>
                <a:ea typeface="Arial" charset="0"/>
                <a:cs typeface="Arial" charset="0"/>
              </a:rPr>
              <a:t>Daifeng</a:t>
            </a:r>
            <a:r>
              <a:rPr lang="en-US" sz="1800" dirty="0" smtClean="0">
                <a:latin typeface="Arial" charset="0"/>
                <a:ea typeface="Arial" charset="0"/>
                <a:cs typeface="Arial" charset="0"/>
              </a:rPr>
              <a:t> Wang</a:t>
            </a:r>
          </a:p>
          <a:p>
            <a:pPr marL="304221" lvl="1" indent="0">
              <a:buNone/>
            </a:pPr>
            <a:r>
              <a:rPr lang="en-US" sz="1800" dirty="0" smtClean="0">
                <a:latin typeface="Arial" charset="0"/>
                <a:ea typeface="Arial" charset="0"/>
                <a:cs typeface="Arial" charset="0"/>
              </a:rPr>
              <a:t>P2-TECH group</a:t>
            </a:r>
          </a:p>
        </p:txBody>
      </p:sp>
      <p:sp>
        <p:nvSpPr>
          <p:cNvPr id="4" name="Slide Number Placeholder 3"/>
          <p:cNvSpPr>
            <a:spLocks noGrp="1"/>
          </p:cNvSpPr>
          <p:nvPr>
            <p:ph type="sldNum" sz="quarter" idx="12"/>
          </p:nvPr>
        </p:nvSpPr>
        <p:spPr/>
        <p:txBody>
          <a:bodyPr/>
          <a:lstStyle/>
          <a:p>
            <a:fld id="{1DD253C3-218E-3E4F-95E6-35CED330952F}" type="slidenum">
              <a:rPr lang="en-US" smtClean="0"/>
              <a:t>42</a:t>
            </a:fld>
            <a:endParaRPr lang="en-US"/>
          </a:p>
        </p:txBody>
      </p:sp>
      <p:pic>
        <p:nvPicPr>
          <p:cNvPr id="6" name="Picture 5"/>
          <p:cNvPicPr>
            <a:picLocks noChangeAspect="1"/>
          </p:cNvPicPr>
          <p:nvPr/>
        </p:nvPicPr>
        <p:blipFill>
          <a:blip r:embed="rId3"/>
          <a:stretch>
            <a:fillRect/>
          </a:stretch>
        </p:blipFill>
        <p:spPr>
          <a:xfrm>
            <a:off x="852056" y="4607194"/>
            <a:ext cx="3134191" cy="427189"/>
          </a:xfrm>
          <a:prstGeom prst="rect">
            <a:avLst/>
          </a:prstGeom>
        </p:spPr>
      </p:pic>
      <p:sp>
        <p:nvSpPr>
          <p:cNvPr id="9" name="Content Placeholder 2"/>
          <p:cNvSpPr txBox="1">
            <a:spLocks/>
          </p:cNvSpPr>
          <p:nvPr/>
        </p:nvSpPr>
        <p:spPr>
          <a:xfrm>
            <a:off x="3869660" y="995221"/>
            <a:ext cx="3472433" cy="2810295"/>
          </a:xfrm>
          <a:prstGeom prst="rect">
            <a:avLst/>
          </a:prstGeom>
        </p:spPr>
        <p:txBody>
          <a:bodyPr vert="horz" lIns="60840" tIns="30420" rIns="60840" bIns="30420" rtlCol="0">
            <a:normAutofit fontScale="850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100" dirty="0" err="1">
                <a:latin typeface="Arial" charset="0"/>
                <a:ea typeface="Arial" charset="0"/>
                <a:cs typeface="Arial" charset="0"/>
              </a:rPr>
              <a:t>Sestan</a:t>
            </a:r>
            <a:r>
              <a:rPr lang="en-US" sz="2100" dirty="0">
                <a:latin typeface="Arial" charset="0"/>
                <a:ea typeface="Arial" charset="0"/>
                <a:cs typeface="Arial" charset="0"/>
              </a:rPr>
              <a:t> Lab Members</a:t>
            </a:r>
          </a:p>
          <a:p>
            <a:pPr marL="304221" lvl="1" indent="0">
              <a:buNone/>
            </a:pPr>
            <a:r>
              <a:rPr lang="en-US" sz="2100" dirty="0" err="1">
                <a:latin typeface="Arial" charset="0"/>
                <a:ea typeface="Arial" charset="0"/>
                <a:cs typeface="Arial" charset="0"/>
              </a:rPr>
              <a:t>Nenad</a:t>
            </a:r>
            <a:r>
              <a:rPr lang="en-US" sz="2100" dirty="0">
                <a:latin typeface="Arial" charset="0"/>
                <a:ea typeface="Arial" charset="0"/>
                <a:cs typeface="Arial" charset="0"/>
              </a:rPr>
              <a:t> </a:t>
            </a:r>
            <a:r>
              <a:rPr lang="en-US" sz="2100" dirty="0" err="1">
                <a:latin typeface="Arial" charset="0"/>
                <a:ea typeface="Arial" charset="0"/>
                <a:cs typeface="Arial" charset="0"/>
              </a:rPr>
              <a:t>Sestan</a:t>
            </a:r>
            <a:endParaRPr lang="en-US" sz="2100" dirty="0">
              <a:latin typeface="Arial" charset="0"/>
              <a:ea typeface="Arial" charset="0"/>
              <a:cs typeface="Arial" charset="0"/>
            </a:endParaRPr>
          </a:p>
          <a:p>
            <a:pPr marL="304221" lvl="1" indent="0">
              <a:buNone/>
            </a:pPr>
            <a:r>
              <a:rPr lang="en-US" sz="2100" dirty="0" err="1">
                <a:latin typeface="Arial" charset="0"/>
                <a:ea typeface="Arial" charset="0"/>
                <a:cs typeface="Arial" charset="0"/>
              </a:rPr>
              <a:t>Xuming</a:t>
            </a:r>
            <a:r>
              <a:rPr lang="en-US" sz="2100" dirty="0">
                <a:latin typeface="Arial" charset="0"/>
                <a:ea typeface="Arial" charset="0"/>
                <a:cs typeface="Arial" charset="0"/>
              </a:rPr>
              <a:t> </a:t>
            </a:r>
            <a:r>
              <a:rPr lang="en-US" sz="2100" dirty="0" err="1">
                <a:latin typeface="Arial" charset="0"/>
                <a:ea typeface="Arial" charset="0"/>
                <a:cs typeface="Arial" charset="0"/>
              </a:rPr>
              <a:t>Xu</a:t>
            </a:r>
            <a:endParaRPr lang="en-US" sz="2100" dirty="0">
              <a:latin typeface="Arial" charset="0"/>
              <a:ea typeface="Arial" charset="0"/>
              <a:cs typeface="Arial" charset="0"/>
            </a:endParaRPr>
          </a:p>
          <a:p>
            <a:pPr marL="304221" lvl="1" indent="0">
              <a:buNone/>
            </a:pPr>
            <a:r>
              <a:rPr lang="en-US" sz="2100" dirty="0" err="1">
                <a:latin typeface="Arial" charset="0"/>
                <a:ea typeface="Arial" charset="0"/>
                <a:cs typeface="Arial" charset="0"/>
              </a:rPr>
              <a:t>Sirisha</a:t>
            </a:r>
            <a:r>
              <a:rPr lang="en-US" sz="2100" dirty="0">
                <a:latin typeface="Arial" charset="0"/>
                <a:ea typeface="Arial" charset="0"/>
                <a:cs typeface="Arial" charset="0"/>
              </a:rPr>
              <a:t> </a:t>
            </a:r>
            <a:r>
              <a:rPr lang="en-US" sz="2100" dirty="0" err="1">
                <a:latin typeface="Arial" charset="0"/>
                <a:ea typeface="Arial" charset="0"/>
                <a:cs typeface="Arial" charset="0"/>
              </a:rPr>
              <a:t>Pochareddy</a:t>
            </a:r>
            <a:endParaRPr lang="en-US" sz="2100" dirty="0">
              <a:latin typeface="Arial" charset="0"/>
              <a:ea typeface="Arial" charset="0"/>
              <a:cs typeface="Arial" charset="0"/>
            </a:endParaRPr>
          </a:p>
          <a:p>
            <a:pPr marL="304221" lvl="1" indent="0">
              <a:buNone/>
            </a:pPr>
            <a:r>
              <a:rPr lang="en-US" sz="2100" dirty="0">
                <a:latin typeface="Arial" charset="0"/>
                <a:ea typeface="Arial" charset="0"/>
                <a:cs typeface="Arial" charset="0"/>
              </a:rPr>
              <a:t>Forrest Gulden </a:t>
            </a:r>
          </a:p>
          <a:p>
            <a:pPr marL="304221" lvl="1" indent="0">
              <a:buNone/>
            </a:pPr>
            <a:r>
              <a:rPr lang="en-US" sz="2100" dirty="0">
                <a:latin typeface="Arial" charset="0"/>
                <a:ea typeface="Arial" charset="0"/>
                <a:cs typeface="Arial" charset="0"/>
              </a:rPr>
              <a:t>Ying Zhu</a:t>
            </a:r>
          </a:p>
          <a:p>
            <a:pPr marL="304221" lvl="1" indent="0">
              <a:buNone/>
            </a:pPr>
            <a:r>
              <a:rPr lang="en-US" sz="2100" dirty="0" err="1">
                <a:latin typeface="Arial" charset="0"/>
                <a:ea typeface="Arial" charset="0"/>
                <a:cs typeface="Arial" charset="0"/>
              </a:rPr>
              <a:t>Mingfeng</a:t>
            </a:r>
            <a:r>
              <a:rPr lang="en-US" sz="2100" dirty="0">
                <a:latin typeface="Arial" charset="0"/>
                <a:ea typeface="Arial" charset="0"/>
                <a:cs typeface="Arial" charset="0"/>
              </a:rPr>
              <a:t> Li</a:t>
            </a:r>
          </a:p>
          <a:p>
            <a:pPr marL="304221" lvl="1" indent="0">
              <a:buNone/>
            </a:pPr>
            <a:r>
              <a:rPr lang="en-US" sz="2100" dirty="0" err="1">
                <a:latin typeface="Arial" charset="0"/>
                <a:ea typeface="Arial" charset="0"/>
                <a:cs typeface="Arial" charset="0"/>
              </a:rPr>
              <a:t>Jinmyung</a:t>
            </a:r>
            <a:r>
              <a:rPr lang="en-US" sz="2100" dirty="0">
                <a:latin typeface="Arial" charset="0"/>
                <a:ea typeface="Arial" charset="0"/>
                <a:cs typeface="Arial" charset="0"/>
              </a:rPr>
              <a:t> Choi</a:t>
            </a:r>
          </a:p>
          <a:p>
            <a:pPr marL="304221" lvl="1" indent="0">
              <a:buNone/>
            </a:pPr>
            <a:r>
              <a:rPr lang="en-US" sz="2100" dirty="0">
                <a:latin typeface="Arial" charset="0"/>
                <a:ea typeface="Arial" charset="0"/>
                <a:cs typeface="Arial" charset="0"/>
              </a:rPr>
              <a:t>Gabriel </a:t>
            </a:r>
            <a:r>
              <a:rPr lang="en-US" sz="2100" dirty="0" err="1">
                <a:latin typeface="Arial" charset="0"/>
                <a:ea typeface="Arial" charset="0"/>
                <a:cs typeface="Arial" charset="0"/>
              </a:rPr>
              <a:t>Santpere</a:t>
            </a:r>
            <a:r>
              <a:rPr lang="en-US" sz="2100" dirty="0">
                <a:latin typeface="Arial" charset="0"/>
                <a:ea typeface="Arial" charset="0"/>
                <a:cs typeface="Arial" charset="0"/>
              </a:rPr>
              <a:t> </a:t>
            </a:r>
            <a:r>
              <a:rPr lang="en-US" sz="2100" dirty="0" err="1">
                <a:latin typeface="Arial" charset="0"/>
                <a:ea typeface="Arial" charset="0"/>
                <a:cs typeface="Arial" charset="0"/>
              </a:rPr>
              <a:t>Baró</a:t>
            </a:r>
            <a:endParaRPr lang="en-US" sz="2100" dirty="0">
              <a:latin typeface="Arial" charset="0"/>
              <a:ea typeface="Arial" charset="0"/>
              <a:cs typeface="Arial" charset="0"/>
            </a:endParaRPr>
          </a:p>
          <a:p>
            <a:pPr marL="304221" lvl="1" indent="0">
              <a:buNone/>
            </a:pPr>
            <a:r>
              <a:rPr lang="en-US" sz="2100" dirty="0">
                <a:latin typeface="Arial" charset="0"/>
                <a:ea typeface="Arial" charset="0"/>
                <a:cs typeface="Arial" charset="0"/>
              </a:rPr>
              <a:t>Belen </a:t>
            </a:r>
            <a:r>
              <a:rPr lang="en-US" sz="2100" dirty="0" err="1">
                <a:latin typeface="Arial" charset="0"/>
                <a:ea typeface="Arial" charset="0"/>
                <a:cs typeface="Arial" charset="0"/>
              </a:rPr>
              <a:t>Lorente</a:t>
            </a:r>
            <a:r>
              <a:rPr lang="en-US" sz="2100" dirty="0">
                <a:latin typeface="Arial" charset="0"/>
                <a:ea typeface="Arial" charset="0"/>
                <a:cs typeface="Arial" charset="0"/>
              </a:rPr>
              <a:t> </a:t>
            </a:r>
            <a:r>
              <a:rPr lang="en-US" sz="2100" dirty="0" err="1">
                <a:latin typeface="Arial" charset="0"/>
                <a:ea typeface="Arial" charset="0"/>
                <a:cs typeface="Arial" charset="0"/>
              </a:rPr>
              <a:t>Galdos</a:t>
            </a:r>
            <a:r>
              <a:rPr lang="en-US" sz="2100" dirty="0">
                <a:latin typeface="Arial" charset="0"/>
                <a:ea typeface="Arial" charset="0"/>
                <a:cs typeface="Arial" charset="0"/>
              </a:rPr>
              <a:t> </a:t>
            </a:r>
          </a:p>
          <a:p>
            <a:pPr marL="304221" lvl="1" indent="0">
              <a:buNone/>
            </a:pPr>
            <a:endParaRPr lang="en-US" sz="1597" dirty="0"/>
          </a:p>
          <a:p>
            <a:pPr marL="304221" lvl="1" indent="0">
              <a:buNone/>
            </a:pPr>
            <a:endParaRPr lang="en-US" sz="1597" dirty="0"/>
          </a:p>
        </p:txBody>
      </p:sp>
      <p:pic>
        <p:nvPicPr>
          <p:cNvPr id="8" name="Picture 7"/>
          <p:cNvPicPr>
            <a:picLocks noChangeAspect="1"/>
          </p:cNvPicPr>
          <p:nvPr/>
        </p:nvPicPr>
        <p:blipFill>
          <a:blip r:embed="rId4"/>
          <a:stretch>
            <a:fillRect/>
          </a:stretch>
        </p:blipFill>
        <p:spPr>
          <a:xfrm>
            <a:off x="4739292" y="4265913"/>
            <a:ext cx="1538021" cy="1353761"/>
          </a:xfrm>
          <a:prstGeom prst="rect">
            <a:avLst/>
          </a:prstGeom>
        </p:spPr>
      </p:pic>
      <p:sp>
        <p:nvSpPr>
          <p:cNvPr id="13" name="TextBox 12"/>
          <p:cNvSpPr txBox="1"/>
          <p:nvPr/>
        </p:nvSpPr>
        <p:spPr>
          <a:xfrm>
            <a:off x="1457326" y="5077792"/>
            <a:ext cx="1619250" cy="399468"/>
          </a:xfrm>
          <a:prstGeom prst="rect">
            <a:avLst/>
          </a:prstGeom>
          <a:noFill/>
        </p:spPr>
        <p:txBody>
          <a:bodyPr wrap="square" rtlCol="0">
            <a:spAutoFit/>
          </a:bodyPr>
          <a:lstStyle/>
          <a:p>
            <a:r>
              <a:rPr lang="en-US" sz="798" dirty="0">
                <a:hlinkClick r:id="rId5"/>
              </a:rPr>
              <a:t>http://brainspan.org/</a:t>
            </a:r>
            <a:r>
              <a:rPr lang="en-US" sz="798" dirty="0"/>
              <a:t> </a:t>
            </a:r>
          </a:p>
          <a:p>
            <a:endParaRPr lang="en-US" sz="1198" dirty="0"/>
          </a:p>
        </p:txBody>
      </p:sp>
    </p:spTree>
    <p:extLst>
      <p:ext uri="{BB962C8B-B14F-4D97-AF65-F5344CB8AC3E}">
        <p14:creationId xmlns:p14="http://schemas.microsoft.com/office/powerpoint/2010/main" val="14448841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Arial" charset="0"/>
                <a:ea typeface="Arial" charset="0"/>
                <a:cs typeface="Arial" charset="0"/>
              </a:rPr>
              <a:t>Questions?</a:t>
            </a:r>
            <a:endParaRPr lang="en-US" dirty="0">
              <a:latin typeface="Arial" charset="0"/>
              <a:ea typeface="Arial" charset="0"/>
              <a:cs typeface="Arial" charset="0"/>
            </a:endParaRPr>
          </a:p>
        </p:txBody>
      </p:sp>
      <p:sp>
        <p:nvSpPr>
          <p:cNvPr id="4" name="Slide Number Placeholder 3"/>
          <p:cNvSpPr>
            <a:spLocks noGrp="1"/>
          </p:cNvSpPr>
          <p:nvPr>
            <p:ph type="sldNum" sz="quarter" idx="12"/>
          </p:nvPr>
        </p:nvSpPr>
        <p:spPr/>
        <p:txBody>
          <a:bodyPr/>
          <a:lstStyle/>
          <a:p>
            <a:fld id="{1DD253C3-218E-3E4F-95E6-35CED330952F}" type="slidenum">
              <a:rPr lang="en-US" smtClean="0"/>
              <a:t>43</a:t>
            </a:fld>
            <a:endParaRPr lang="en-US"/>
          </a:p>
        </p:txBody>
      </p:sp>
    </p:spTree>
    <p:extLst>
      <p:ext uri="{BB962C8B-B14F-4D97-AF65-F5344CB8AC3E}">
        <p14:creationId xmlns:p14="http://schemas.microsoft.com/office/powerpoint/2010/main" val="718454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1390429"/>
            <a:ext cx="7448655" cy="881973"/>
          </a:xfrm>
        </p:spPr>
        <p:txBody>
          <a:bodyPr>
            <a:normAutofit/>
          </a:bodyPr>
          <a:lstStyle/>
          <a:p>
            <a:pPr algn="ctr"/>
            <a:r>
              <a:rPr lang="en-US" sz="2395" dirty="0">
                <a:latin typeface="Arial" charset="0"/>
                <a:ea typeface="Arial" charset="0"/>
                <a:cs typeface="Arial" charset="0"/>
              </a:rPr>
              <a:t>Results of Psychiatric Genomics Consortium</a:t>
            </a:r>
            <a:br>
              <a:rPr lang="en-US" sz="2395" dirty="0">
                <a:latin typeface="Arial" charset="0"/>
                <a:ea typeface="Arial" charset="0"/>
                <a:cs typeface="Arial" charset="0"/>
              </a:rPr>
            </a:br>
            <a:r>
              <a:rPr lang="en-US" sz="2395" dirty="0">
                <a:latin typeface="Arial" charset="0"/>
                <a:ea typeface="Arial" charset="0"/>
                <a:cs typeface="Arial" charset="0"/>
              </a:rPr>
              <a:t>(PGC) Schizophrenia Working Group </a:t>
            </a:r>
          </a:p>
        </p:txBody>
      </p:sp>
      <p:sp>
        <p:nvSpPr>
          <p:cNvPr id="3" name="Content Placeholder 2"/>
          <p:cNvSpPr>
            <a:spLocks noGrp="1"/>
          </p:cNvSpPr>
          <p:nvPr>
            <p:ph idx="1"/>
          </p:nvPr>
        </p:nvSpPr>
        <p:spPr>
          <a:xfrm>
            <a:off x="628651" y="4791322"/>
            <a:ext cx="7886700" cy="466056"/>
          </a:xfrm>
        </p:spPr>
        <p:txBody>
          <a:bodyPr>
            <a:normAutofit/>
          </a:bodyPr>
          <a:lstStyle/>
          <a:p>
            <a:r>
              <a:rPr lang="en-US" sz="798" dirty="0">
                <a:latin typeface="Arial" charset="0"/>
                <a:ea typeface="Arial" charset="0"/>
                <a:cs typeface="Arial" charset="0"/>
              </a:rPr>
              <a:t>Schizophrenia Working Group of the Psychiatric Genomics C: </a:t>
            </a:r>
            <a:r>
              <a:rPr lang="en-US" sz="798" b="1" dirty="0">
                <a:latin typeface="Arial" charset="0"/>
                <a:ea typeface="Arial" charset="0"/>
                <a:cs typeface="Arial" charset="0"/>
              </a:rPr>
              <a:t>Biological insights from 108 schizophrenia-associated genetic loci</a:t>
            </a:r>
            <a:r>
              <a:rPr lang="en-US" sz="798" dirty="0">
                <a:latin typeface="Arial" charset="0"/>
                <a:ea typeface="Arial" charset="0"/>
                <a:cs typeface="Arial" charset="0"/>
              </a:rPr>
              <a:t>. </a:t>
            </a:r>
            <a:r>
              <a:rPr lang="en-US" sz="798" i="1" dirty="0">
                <a:latin typeface="Arial" charset="0"/>
                <a:ea typeface="Arial" charset="0"/>
                <a:cs typeface="Arial" charset="0"/>
              </a:rPr>
              <a:t>Nature </a:t>
            </a:r>
            <a:r>
              <a:rPr lang="en-US" sz="798" dirty="0">
                <a:latin typeface="Arial" charset="0"/>
                <a:ea typeface="Arial" charset="0"/>
                <a:cs typeface="Arial" charset="0"/>
              </a:rPr>
              <a:t>2014, </a:t>
            </a:r>
            <a:r>
              <a:rPr lang="en-US" sz="798" b="1" dirty="0">
                <a:latin typeface="Arial" charset="0"/>
                <a:ea typeface="Arial" charset="0"/>
                <a:cs typeface="Arial" charset="0"/>
              </a:rPr>
              <a:t>511</a:t>
            </a:r>
            <a:r>
              <a:rPr lang="en-US" sz="798" dirty="0">
                <a:latin typeface="Arial" charset="0"/>
                <a:ea typeface="Arial" charset="0"/>
                <a:cs typeface="Arial" charset="0"/>
              </a:rPr>
              <a:t>(7510):421-427. </a:t>
            </a:r>
          </a:p>
        </p:txBody>
      </p:sp>
      <p:sp>
        <p:nvSpPr>
          <p:cNvPr id="4" name="Slide Number Placeholder 3"/>
          <p:cNvSpPr>
            <a:spLocks noGrp="1"/>
          </p:cNvSpPr>
          <p:nvPr>
            <p:ph type="sldNum" sz="quarter" idx="12"/>
          </p:nvPr>
        </p:nvSpPr>
        <p:spPr/>
        <p:txBody>
          <a:bodyPr/>
          <a:lstStyle/>
          <a:p>
            <a:fld id="{BF78F6EF-106A-E84B-9128-9C268D041DE3}" type="slidenum">
              <a:rPr lang="en-US" smtClean="0"/>
              <a:t>44</a:t>
            </a:fld>
            <a:endParaRPr lang="en-US"/>
          </a:p>
        </p:txBody>
      </p:sp>
      <p:sp>
        <p:nvSpPr>
          <p:cNvPr id="5" name="TextBox 4"/>
          <p:cNvSpPr txBox="1"/>
          <p:nvPr/>
        </p:nvSpPr>
        <p:spPr>
          <a:xfrm>
            <a:off x="1137938" y="2522029"/>
            <a:ext cx="7120568" cy="2283446"/>
          </a:xfrm>
          <a:prstGeom prst="rect">
            <a:avLst/>
          </a:prstGeom>
          <a:noFill/>
        </p:spPr>
        <p:txBody>
          <a:bodyPr wrap="square" rtlCol="0">
            <a:spAutoFit/>
          </a:bodyPr>
          <a:lstStyle/>
          <a:p>
            <a:pPr marL="190138" indent="-190138">
              <a:buFont typeface="Arial" charset="0"/>
              <a:buChar char="•"/>
            </a:pPr>
            <a:r>
              <a:rPr lang="en-US" sz="1863" dirty="0"/>
              <a:t>Identified 108 physically distinct associated loci, 83 of which have not been previously implicated in schizophrenia</a:t>
            </a:r>
          </a:p>
          <a:p>
            <a:pPr marL="190138" indent="-190138">
              <a:buFont typeface="Arial" charset="0"/>
              <a:buChar char="•"/>
            </a:pPr>
            <a:r>
              <a:rPr lang="en-US" sz="1863" dirty="0"/>
              <a:t>Identified a credible causal set of SNPs for each of the schizophrenia-associated loci</a:t>
            </a:r>
          </a:p>
          <a:p>
            <a:pPr marL="190138" indent="-190138">
              <a:buFont typeface="Arial" charset="0"/>
              <a:buChar char="•"/>
            </a:pPr>
            <a:r>
              <a:rPr lang="en-US" sz="1863" dirty="0"/>
              <a:t>The credible sets of causal SNPs are mapped onto sequences with epigenetic markers characteristic of active enhancers in 56 different tissues and cell lines to calculate enrichment.</a:t>
            </a:r>
          </a:p>
          <a:p>
            <a:endParaRPr lang="en-US" sz="1198" dirty="0"/>
          </a:p>
        </p:txBody>
      </p:sp>
    </p:spTree>
    <p:extLst>
      <p:ext uri="{BB962C8B-B14F-4D97-AF65-F5344CB8AC3E}">
        <p14:creationId xmlns:p14="http://schemas.microsoft.com/office/powerpoint/2010/main" val="4915131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913" y="1147490"/>
            <a:ext cx="3145701" cy="1667474"/>
          </a:xfrm>
        </p:spPr>
        <p:txBody>
          <a:bodyPr>
            <a:normAutofit/>
          </a:bodyPr>
          <a:lstStyle/>
          <a:p>
            <a:r>
              <a:rPr lang="en-US" sz="1597" dirty="0">
                <a:latin typeface="Arial" charset="0"/>
                <a:ea typeface="Arial" charset="0"/>
                <a:cs typeface="Arial" charset="0"/>
              </a:rPr>
              <a:t>Enrichment in enhancers of credible SNPs of Schizophrenia </a:t>
            </a:r>
            <a:r>
              <a:rPr lang="en-US" sz="1863" dirty="0"/>
              <a:t/>
            </a:r>
            <a:br>
              <a:rPr lang="en-US" sz="1863" dirty="0"/>
            </a:br>
            <a:endParaRPr lang="en-US" sz="1863" dirty="0"/>
          </a:p>
        </p:txBody>
      </p:sp>
      <p:sp>
        <p:nvSpPr>
          <p:cNvPr id="4" name="Slide Number Placeholder 3"/>
          <p:cNvSpPr>
            <a:spLocks noGrp="1"/>
          </p:cNvSpPr>
          <p:nvPr>
            <p:ph type="sldNum" sz="quarter" idx="12"/>
          </p:nvPr>
        </p:nvSpPr>
        <p:spPr/>
        <p:txBody>
          <a:bodyPr/>
          <a:lstStyle/>
          <a:p>
            <a:fld id="{BF78F6EF-106A-E84B-9128-9C268D041DE3}" type="slidenum">
              <a:rPr lang="en-US" smtClean="0"/>
              <a:t>45</a:t>
            </a:fld>
            <a:endParaRPr lang="en-US"/>
          </a:p>
        </p:txBody>
      </p:sp>
      <p:pic>
        <p:nvPicPr>
          <p:cNvPr id="6" name="Picture 5" descr="nature13595-f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8615" y="1527350"/>
            <a:ext cx="2679335" cy="3970854"/>
          </a:xfrm>
          <a:prstGeom prst="rect">
            <a:avLst/>
          </a:prstGeom>
        </p:spPr>
      </p:pic>
      <p:sp>
        <p:nvSpPr>
          <p:cNvPr id="5" name="Content Placeholder 2"/>
          <p:cNvSpPr>
            <a:spLocks noGrp="1"/>
          </p:cNvSpPr>
          <p:nvPr>
            <p:ph idx="1"/>
          </p:nvPr>
        </p:nvSpPr>
        <p:spPr>
          <a:xfrm>
            <a:off x="628650" y="5534579"/>
            <a:ext cx="7886700" cy="466056"/>
          </a:xfrm>
        </p:spPr>
        <p:txBody>
          <a:bodyPr>
            <a:normAutofit/>
          </a:bodyPr>
          <a:lstStyle/>
          <a:p>
            <a:r>
              <a:rPr lang="en-US" sz="798" dirty="0"/>
              <a:t>Schizophrenia Working Group of the Psychiatric Genomics C: </a:t>
            </a:r>
            <a:r>
              <a:rPr lang="en-US" sz="798" b="1" dirty="0"/>
              <a:t>Biological insights from 108 schizophrenia-associated genetic loci</a:t>
            </a:r>
            <a:r>
              <a:rPr lang="en-US" sz="798" dirty="0"/>
              <a:t>. </a:t>
            </a:r>
            <a:r>
              <a:rPr lang="en-US" sz="798" i="1" dirty="0"/>
              <a:t>Nature </a:t>
            </a:r>
            <a:r>
              <a:rPr lang="en-US" sz="798" dirty="0"/>
              <a:t>2014, </a:t>
            </a:r>
            <a:r>
              <a:rPr lang="en-US" sz="798" b="1" dirty="0"/>
              <a:t>511</a:t>
            </a:r>
            <a:r>
              <a:rPr lang="en-US" sz="798" dirty="0"/>
              <a:t>(7510):421-427. </a:t>
            </a:r>
          </a:p>
        </p:txBody>
      </p:sp>
    </p:spTree>
    <p:extLst>
      <p:ext uri="{BB962C8B-B14F-4D97-AF65-F5344CB8AC3E}">
        <p14:creationId xmlns:p14="http://schemas.microsoft.com/office/powerpoint/2010/main" val="163960737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850" y="1147490"/>
            <a:ext cx="7886700" cy="881973"/>
          </a:xfrm>
        </p:spPr>
        <p:txBody>
          <a:bodyPr>
            <a:normAutofit/>
          </a:bodyPr>
          <a:lstStyle/>
          <a:p>
            <a:pPr algn="ctr"/>
            <a:r>
              <a:rPr lang="en-US" sz="2395" dirty="0">
                <a:latin typeface="Arial" charset="0"/>
                <a:ea typeface="Arial" charset="0"/>
                <a:cs typeface="Arial" charset="0"/>
              </a:rPr>
              <a:t>Projects generating brain NGS datasets</a:t>
            </a:r>
          </a:p>
        </p:txBody>
      </p:sp>
      <p:sp>
        <p:nvSpPr>
          <p:cNvPr id="4" name="Slide Number Placeholder 3"/>
          <p:cNvSpPr>
            <a:spLocks noGrp="1"/>
          </p:cNvSpPr>
          <p:nvPr>
            <p:ph type="sldNum" sz="quarter" idx="12"/>
          </p:nvPr>
        </p:nvSpPr>
        <p:spPr>
          <a:xfrm>
            <a:off x="6424150" y="5388002"/>
            <a:ext cx="2057400" cy="242939"/>
          </a:xfrm>
        </p:spPr>
        <p:txBody>
          <a:bodyPr/>
          <a:lstStyle/>
          <a:p>
            <a:fld id="{BF78F6EF-106A-E84B-9128-9C268D041DE3}" type="slidenum">
              <a:rPr lang="en-US" smtClean="0"/>
              <a:t>46</a:t>
            </a:fld>
            <a:endParaRPr lang="en-US"/>
          </a:p>
        </p:txBody>
      </p:sp>
      <p:graphicFrame>
        <p:nvGraphicFramePr>
          <p:cNvPr id="12" name="Table 11"/>
          <p:cNvGraphicFramePr>
            <a:graphicFrameLocks noGrp="1"/>
          </p:cNvGraphicFramePr>
          <p:nvPr>
            <p:extLst/>
          </p:nvPr>
        </p:nvGraphicFramePr>
        <p:xfrm>
          <a:off x="594849" y="1937342"/>
          <a:ext cx="8215904" cy="3573324"/>
        </p:xfrm>
        <a:graphic>
          <a:graphicData uri="http://schemas.openxmlformats.org/drawingml/2006/table">
            <a:tbl>
              <a:tblPr/>
              <a:tblGrid>
                <a:gridCol w="2598705"/>
                <a:gridCol w="719641"/>
                <a:gridCol w="1324340"/>
                <a:gridCol w="799601"/>
                <a:gridCol w="2338834"/>
                <a:gridCol w="434783"/>
              </a:tblGrid>
              <a:tr h="249758">
                <a:tc>
                  <a:txBody>
                    <a:bodyPr/>
                    <a:lstStyle/>
                    <a:p>
                      <a:pPr algn="ctr" fontAlgn="ctr"/>
                      <a:r>
                        <a:rPr lang="en-US" sz="800" b="1" i="0" u="none" strike="noStrike" dirty="0">
                          <a:solidFill>
                            <a:srgbClr val="000000"/>
                          </a:solidFill>
                          <a:effectLst/>
                          <a:latin typeface="Arial" charset="0"/>
                        </a:rPr>
                        <a:t>Project name</a:t>
                      </a:r>
                    </a:p>
                  </a:txBody>
                  <a:tcPr marL="6397" marR="6397" marT="63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1" i="0" u="none" strike="noStrike" dirty="0">
                          <a:solidFill>
                            <a:srgbClr val="000000"/>
                          </a:solidFill>
                          <a:effectLst/>
                          <a:latin typeface="Arial" charset="0"/>
                        </a:rPr>
                        <a:t>Organism</a:t>
                      </a:r>
                    </a:p>
                  </a:txBody>
                  <a:tcPr marL="6397" marR="6397" marT="63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1" i="0" u="none" strike="noStrike" dirty="0">
                          <a:solidFill>
                            <a:srgbClr val="000000"/>
                          </a:solidFill>
                          <a:effectLst/>
                          <a:latin typeface="Arial" charset="0"/>
                        </a:rPr>
                        <a:t>Disease or control</a:t>
                      </a:r>
                    </a:p>
                  </a:txBody>
                  <a:tcPr marL="6397" marR="6397" marT="63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1" i="0" u="none" strike="noStrike" dirty="0">
                          <a:solidFill>
                            <a:srgbClr val="000000"/>
                          </a:solidFill>
                          <a:effectLst/>
                          <a:latin typeface="Arial" charset="0"/>
                        </a:rPr>
                        <a:t>Brain region</a:t>
                      </a:r>
                    </a:p>
                  </a:txBody>
                  <a:tcPr marL="6397" marR="6397" marT="63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1" i="0" u="none" strike="noStrike" dirty="0">
                          <a:solidFill>
                            <a:srgbClr val="000000"/>
                          </a:solidFill>
                          <a:effectLst/>
                          <a:latin typeface="Arial" charset="0"/>
                        </a:rPr>
                        <a:t>Datasets</a:t>
                      </a:r>
                    </a:p>
                  </a:txBody>
                  <a:tcPr marL="6397" marR="6397" marT="63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Arial" charset="0"/>
                        </a:rPr>
                        <a:t>Website Link</a:t>
                      </a:r>
                    </a:p>
                  </a:txBody>
                  <a:tcPr marL="6397" marR="6397" marT="63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6464">
                <a:tc>
                  <a:txBody>
                    <a:bodyPr/>
                    <a:lstStyle/>
                    <a:p>
                      <a:pPr algn="ctr" fontAlgn="ctr"/>
                      <a:r>
                        <a:rPr lang="en-US" sz="700" b="1" i="0" u="none" strike="noStrike" dirty="0" err="1">
                          <a:solidFill>
                            <a:srgbClr val="000000"/>
                          </a:solidFill>
                          <a:effectLst/>
                          <a:latin typeface="Arial" charset="0"/>
                        </a:rPr>
                        <a:t>PsychENCODE</a:t>
                      </a:r>
                      <a:r>
                        <a:rPr lang="en-US" sz="700" b="1" i="0" u="none" strike="noStrike" dirty="0">
                          <a:solidFill>
                            <a:srgbClr val="000000"/>
                          </a:solidFill>
                          <a:effectLst/>
                          <a:latin typeface="Arial" charset="0"/>
                        </a:rPr>
                        <a:t> </a:t>
                      </a:r>
                    </a:p>
                  </a:txBody>
                  <a:tcPr marL="6397" marR="6397" marT="63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600" b="0" i="0" u="none" strike="noStrike">
                          <a:solidFill>
                            <a:srgbClr val="000000"/>
                          </a:solidFill>
                          <a:effectLst/>
                          <a:latin typeface="Arial" charset="0"/>
                        </a:rPr>
                        <a:t>Homo sapiens, Rhesus macaque</a:t>
                      </a:r>
                    </a:p>
                  </a:txBody>
                  <a:tcPr marL="6397" marR="6397" marT="63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600" b="0" i="0" u="none" strike="noStrike" dirty="0">
                          <a:solidFill>
                            <a:srgbClr val="000000"/>
                          </a:solidFill>
                          <a:effectLst/>
                          <a:latin typeface="Arial" charset="0"/>
                        </a:rPr>
                        <a:t>Control, </a:t>
                      </a:r>
                      <a:r>
                        <a:rPr lang="en-US" sz="600" b="0" i="0" u="none" strike="noStrike" dirty="0" err="1">
                          <a:solidFill>
                            <a:srgbClr val="000000"/>
                          </a:solidFill>
                          <a:effectLst/>
                          <a:latin typeface="Arial" charset="0"/>
                        </a:rPr>
                        <a:t>biopolar</a:t>
                      </a:r>
                      <a:r>
                        <a:rPr lang="en-US" sz="600" b="0" i="0" u="none" strike="noStrike" dirty="0">
                          <a:solidFill>
                            <a:srgbClr val="000000"/>
                          </a:solidFill>
                          <a:effectLst/>
                          <a:latin typeface="Arial" charset="0"/>
                        </a:rPr>
                        <a:t> disorder, schizophrenia, Autism spectrum disorder</a:t>
                      </a:r>
                    </a:p>
                  </a:txBody>
                  <a:tcPr marL="6397" marR="6397" marT="63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600" b="0" i="0" u="none" strike="noStrike" dirty="0">
                          <a:solidFill>
                            <a:srgbClr val="000000"/>
                          </a:solidFill>
                          <a:effectLst/>
                          <a:latin typeface="Arial" charset="0"/>
                        </a:rPr>
                        <a:t>DFC,CBC,ACC,STR, HIP,AMY </a:t>
                      </a:r>
                    </a:p>
                  </a:txBody>
                  <a:tcPr marL="6397" marR="6397" marT="63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600" b="0" i="0" u="none" strike="noStrike" dirty="0">
                          <a:solidFill>
                            <a:srgbClr val="000000"/>
                          </a:solidFill>
                          <a:effectLst/>
                          <a:latin typeface="Arial" charset="0"/>
                        </a:rPr>
                        <a:t>RNA-</a:t>
                      </a:r>
                      <a:r>
                        <a:rPr lang="en-US" sz="600" b="0" i="0" u="none" strike="noStrike" dirty="0" err="1">
                          <a:solidFill>
                            <a:srgbClr val="000000"/>
                          </a:solidFill>
                          <a:effectLst/>
                          <a:latin typeface="Arial" charset="0"/>
                        </a:rPr>
                        <a:t>Seq</a:t>
                      </a:r>
                      <a:r>
                        <a:rPr lang="en-US" sz="600" b="0" i="0" u="none" strike="noStrike" dirty="0">
                          <a:solidFill>
                            <a:srgbClr val="000000"/>
                          </a:solidFill>
                          <a:effectLst/>
                          <a:latin typeface="Arial" charset="0"/>
                        </a:rPr>
                        <a:t>, </a:t>
                      </a:r>
                      <a:r>
                        <a:rPr lang="en-US" sz="600" b="0" i="0" u="none" strike="noStrike" dirty="0" err="1">
                          <a:solidFill>
                            <a:srgbClr val="000000"/>
                          </a:solidFill>
                          <a:effectLst/>
                          <a:latin typeface="Arial" charset="0"/>
                        </a:rPr>
                        <a:t>ChIP-Seq,DNase-seq</a:t>
                      </a:r>
                      <a:r>
                        <a:rPr lang="en-US" sz="600" b="0" i="0" u="none" strike="noStrike" dirty="0">
                          <a:solidFill>
                            <a:srgbClr val="000000"/>
                          </a:solidFill>
                          <a:effectLst/>
                          <a:latin typeface="Arial" charset="0"/>
                        </a:rPr>
                        <a:t>, ATAC-</a:t>
                      </a:r>
                      <a:r>
                        <a:rPr lang="en-US" sz="600" b="0" i="0" u="none" strike="noStrike" dirty="0" err="1">
                          <a:solidFill>
                            <a:srgbClr val="000000"/>
                          </a:solidFill>
                          <a:effectLst/>
                          <a:latin typeface="Arial" charset="0"/>
                        </a:rPr>
                        <a:t>seq,DNase</a:t>
                      </a:r>
                      <a:r>
                        <a:rPr lang="en-US" sz="600" b="0" i="0" u="none" strike="noStrike" dirty="0">
                          <a:solidFill>
                            <a:srgbClr val="000000"/>
                          </a:solidFill>
                          <a:effectLst/>
                          <a:latin typeface="Arial" charset="0"/>
                        </a:rPr>
                        <a:t>-</a:t>
                      </a:r>
                      <a:r>
                        <a:rPr lang="en-US" sz="600" b="0" i="0" u="none" strike="noStrike" dirty="0" err="1">
                          <a:solidFill>
                            <a:srgbClr val="000000"/>
                          </a:solidFill>
                          <a:effectLst/>
                          <a:latin typeface="Arial" charset="0"/>
                        </a:rPr>
                        <a:t>seq,WGBS,NOMe-seq</a:t>
                      </a:r>
                      <a:endParaRPr lang="en-US" sz="600" b="0" i="0" u="none" strike="noStrike" dirty="0">
                        <a:solidFill>
                          <a:srgbClr val="000000"/>
                        </a:solidFill>
                        <a:effectLst/>
                        <a:latin typeface="Arial" charset="0"/>
                      </a:endParaRPr>
                    </a:p>
                  </a:txBody>
                  <a:tcPr marL="6397" marR="6397" marT="63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600" b="0" i="0" u="none" strike="noStrike">
                          <a:solidFill>
                            <a:srgbClr val="000000"/>
                          </a:solidFill>
                          <a:effectLst/>
                          <a:latin typeface="Arial" charset="0"/>
                        </a:rPr>
                        <a:t>http://psychencode.org/</a:t>
                      </a:r>
                    </a:p>
                  </a:txBody>
                  <a:tcPr marL="6397" marR="6397" marT="63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6464">
                <a:tc>
                  <a:txBody>
                    <a:bodyPr/>
                    <a:lstStyle/>
                    <a:p>
                      <a:pPr algn="ctr" fontAlgn="ctr"/>
                      <a:r>
                        <a:rPr lang="en-US" sz="700" b="1" i="0" u="none" strike="noStrike" dirty="0" err="1">
                          <a:solidFill>
                            <a:srgbClr val="000000"/>
                          </a:solidFill>
                          <a:effectLst/>
                          <a:latin typeface="Arial" charset="0"/>
                        </a:rPr>
                        <a:t>CommonMind</a:t>
                      </a:r>
                      <a:endParaRPr lang="en-US" sz="700" b="1" i="0" u="none" strike="noStrike" dirty="0">
                        <a:solidFill>
                          <a:srgbClr val="000000"/>
                        </a:solidFill>
                        <a:effectLst/>
                        <a:latin typeface="Arial" charset="0"/>
                      </a:endParaRPr>
                    </a:p>
                  </a:txBody>
                  <a:tcPr marL="6397" marR="6397" marT="63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600" b="0" i="0" u="none" strike="noStrike">
                          <a:solidFill>
                            <a:srgbClr val="000000"/>
                          </a:solidFill>
                          <a:effectLst/>
                          <a:latin typeface="Arial" charset="0"/>
                        </a:rPr>
                        <a:t>Homo sapiens</a:t>
                      </a:r>
                    </a:p>
                  </a:txBody>
                  <a:tcPr marL="6397" marR="6397" marT="63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600" b="0" i="0" u="none" strike="noStrike" dirty="0">
                          <a:solidFill>
                            <a:srgbClr val="000000"/>
                          </a:solidFill>
                          <a:effectLst/>
                          <a:latin typeface="Arial" charset="0"/>
                        </a:rPr>
                        <a:t>Control, </a:t>
                      </a:r>
                      <a:r>
                        <a:rPr lang="en-US" sz="600" b="0" i="0" u="none" strike="noStrike" dirty="0" err="1" smtClean="0">
                          <a:solidFill>
                            <a:srgbClr val="000000"/>
                          </a:solidFill>
                          <a:effectLst/>
                          <a:latin typeface="Arial" charset="0"/>
                        </a:rPr>
                        <a:t>biopolar</a:t>
                      </a:r>
                      <a:r>
                        <a:rPr lang="en-US" sz="600" b="0" i="0" u="none" strike="noStrike" dirty="0" smtClean="0">
                          <a:solidFill>
                            <a:srgbClr val="000000"/>
                          </a:solidFill>
                          <a:effectLst/>
                          <a:latin typeface="Arial" charset="0"/>
                        </a:rPr>
                        <a:t> disorder</a:t>
                      </a:r>
                      <a:r>
                        <a:rPr lang="en-US" sz="600" b="0" i="0" u="none" strike="noStrike" dirty="0">
                          <a:solidFill>
                            <a:srgbClr val="000000"/>
                          </a:solidFill>
                          <a:effectLst/>
                          <a:latin typeface="Arial" charset="0"/>
                        </a:rPr>
                        <a:t>, </a:t>
                      </a:r>
                      <a:r>
                        <a:rPr lang="en-US" sz="600" b="0" i="0" u="none" strike="noStrike" dirty="0" smtClean="0">
                          <a:solidFill>
                            <a:srgbClr val="000000"/>
                          </a:solidFill>
                          <a:effectLst/>
                          <a:latin typeface="Arial" charset="0"/>
                        </a:rPr>
                        <a:t>schizophrenia</a:t>
                      </a:r>
                      <a:endParaRPr lang="en-US" sz="600" b="0" i="0" u="none" strike="noStrike" dirty="0">
                        <a:solidFill>
                          <a:srgbClr val="000000"/>
                        </a:solidFill>
                        <a:effectLst/>
                        <a:latin typeface="Arial" charset="0"/>
                      </a:endParaRPr>
                    </a:p>
                  </a:txBody>
                  <a:tcPr marL="6397" marR="6397" marT="63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600" b="0" i="0" u="none" strike="noStrike" dirty="0">
                          <a:solidFill>
                            <a:srgbClr val="000000"/>
                          </a:solidFill>
                          <a:effectLst/>
                          <a:latin typeface="Arial" charset="0"/>
                        </a:rPr>
                        <a:t>DFC, CBC, STG</a:t>
                      </a:r>
                    </a:p>
                  </a:txBody>
                  <a:tcPr marL="6397" marR="6397" marT="63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600" b="0" i="0" u="none" strike="noStrike">
                          <a:solidFill>
                            <a:srgbClr val="000000"/>
                          </a:solidFill>
                          <a:effectLst/>
                          <a:latin typeface="Arial" charset="0"/>
                        </a:rPr>
                        <a:t>RNA-seq, ChIP-Seq, WGS, ATAC-Seq</a:t>
                      </a:r>
                    </a:p>
                  </a:txBody>
                  <a:tcPr marL="6397" marR="6397" marT="63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600" b="0" i="0" u="none" strike="noStrike">
                          <a:solidFill>
                            <a:srgbClr val="000000"/>
                          </a:solidFill>
                          <a:effectLst/>
                          <a:latin typeface="Arial" charset="0"/>
                        </a:rPr>
                        <a:t>http://commonmind.org/WP/</a:t>
                      </a:r>
                    </a:p>
                  </a:txBody>
                  <a:tcPr marL="6397" marR="6397" marT="63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06151">
                <a:tc>
                  <a:txBody>
                    <a:bodyPr/>
                    <a:lstStyle/>
                    <a:p>
                      <a:pPr marL="0" marR="0" lvl="0" indent="0" algn="ctr" defTabSz="914400" rtl="0" eaLnBrk="1" fontAlgn="ctr" latinLnBrk="0" hangingPunct="1">
                        <a:lnSpc>
                          <a:spcPct val="100000"/>
                        </a:lnSpc>
                        <a:spcBef>
                          <a:spcPts val="0"/>
                        </a:spcBef>
                        <a:spcAft>
                          <a:spcPts val="0"/>
                        </a:spcAft>
                        <a:buClr>
                          <a:srgbClr val="000000"/>
                        </a:buClr>
                        <a:buSzPts val="1200"/>
                        <a:buFont typeface="Arial" charset="0"/>
                        <a:buNone/>
                        <a:tabLst/>
                        <a:defRPr/>
                      </a:pPr>
                      <a:r>
                        <a:rPr lang="en-US" sz="700" b="1" i="0" u="none" strike="noStrike" dirty="0" smtClean="0">
                          <a:solidFill>
                            <a:srgbClr val="000000"/>
                          </a:solidFill>
                          <a:effectLst/>
                          <a:latin typeface="Arial" charset="0"/>
                        </a:rPr>
                        <a:t>Psychiatric Genomics Consortium (PGC)</a:t>
                      </a:r>
                    </a:p>
                  </a:txBody>
                  <a:tcPr marL="6397" marR="6397" marT="63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600" b="0" i="0" u="none" strike="noStrike" dirty="0">
                          <a:solidFill>
                            <a:srgbClr val="000000"/>
                          </a:solidFill>
                          <a:effectLst/>
                          <a:latin typeface="Arial" charset="0"/>
                        </a:rPr>
                        <a:t>Homo sapiens</a:t>
                      </a:r>
                    </a:p>
                  </a:txBody>
                  <a:tcPr marL="6397" marR="6397" marT="63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600" b="0" i="0" u="none" strike="noStrike" dirty="0">
                          <a:solidFill>
                            <a:srgbClr val="000000"/>
                          </a:solidFill>
                          <a:effectLst/>
                          <a:latin typeface="Arial" charset="0"/>
                        </a:rPr>
                        <a:t>ADHD, autism, bipolar disorder, major depressive disorder, and schizophrenia</a:t>
                      </a:r>
                    </a:p>
                  </a:txBody>
                  <a:tcPr marL="6397" marR="6397" marT="63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600" b="0" i="0" u="none" strike="noStrike" dirty="0">
                          <a:solidFill>
                            <a:srgbClr val="000000"/>
                          </a:solidFill>
                          <a:effectLst/>
                          <a:latin typeface="Arial" charset="0"/>
                        </a:rPr>
                        <a:t>N/A</a:t>
                      </a:r>
                    </a:p>
                  </a:txBody>
                  <a:tcPr marL="6397" marR="6397" marT="63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600" b="0" i="0" u="none" strike="noStrike" dirty="0">
                          <a:solidFill>
                            <a:srgbClr val="000000"/>
                          </a:solidFill>
                          <a:effectLst/>
                          <a:latin typeface="Arial" charset="0"/>
                        </a:rPr>
                        <a:t>SNPs, CNVs</a:t>
                      </a:r>
                    </a:p>
                  </a:txBody>
                  <a:tcPr marL="6397" marR="6397" marT="63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600" b="0" i="0" u="none" strike="noStrike" dirty="0">
                          <a:solidFill>
                            <a:srgbClr val="000000"/>
                          </a:solidFill>
                          <a:effectLst/>
                          <a:latin typeface="Arial" charset="0"/>
                        </a:rPr>
                        <a:t>https://</a:t>
                      </a:r>
                      <a:r>
                        <a:rPr lang="en-US" sz="600" b="0" i="0" u="none" strike="noStrike" dirty="0" err="1">
                          <a:solidFill>
                            <a:srgbClr val="000000"/>
                          </a:solidFill>
                          <a:effectLst/>
                          <a:latin typeface="Arial" charset="0"/>
                        </a:rPr>
                        <a:t>www.med.unc.edu</a:t>
                      </a:r>
                      <a:r>
                        <a:rPr lang="en-US" sz="600" b="0" i="0" u="none" strike="noStrike" dirty="0">
                          <a:solidFill>
                            <a:srgbClr val="000000"/>
                          </a:solidFill>
                          <a:effectLst/>
                          <a:latin typeface="Arial" charset="0"/>
                        </a:rPr>
                        <a:t>/</a:t>
                      </a:r>
                      <a:r>
                        <a:rPr lang="en-US" sz="600" b="0" i="0" u="none" strike="noStrike" dirty="0" err="1">
                          <a:solidFill>
                            <a:srgbClr val="000000"/>
                          </a:solidFill>
                          <a:effectLst/>
                          <a:latin typeface="Arial" charset="0"/>
                        </a:rPr>
                        <a:t>pgc</a:t>
                      </a:r>
                      <a:endParaRPr lang="en-US" sz="600" b="0" i="0" u="none" strike="noStrike" dirty="0">
                        <a:solidFill>
                          <a:srgbClr val="000000"/>
                        </a:solidFill>
                        <a:effectLst/>
                        <a:latin typeface="Arial" charset="0"/>
                      </a:endParaRPr>
                    </a:p>
                  </a:txBody>
                  <a:tcPr marL="6397" marR="6397" marT="63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06151">
                <a:tc>
                  <a:txBody>
                    <a:bodyPr/>
                    <a:lstStyle/>
                    <a:p>
                      <a:pPr algn="ctr" fontAlgn="ctr"/>
                      <a:r>
                        <a:rPr lang="en-US" sz="700" b="1" i="0" u="none" strike="noStrike" dirty="0">
                          <a:solidFill>
                            <a:srgbClr val="000000"/>
                          </a:solidFill>
                          <a:effectLst/>
                          <a:latin typeface="Arial" charset="0"/>
                        </a:rPr>
                        <a:t>AMP Alzheimer’s disease Knowledge</a:t>
                      </a:r>
                    </a:p>
                  </a:txBody>
                  <a:tcPr marL="6397" marR="6397" marT="63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600" b="0" i="0" u="none" strike="noStrike">
                          <a:solidFill>
                            <a:srgbClr val="000000"/>
                          </a:solidFill>
                          <a:effectLst/>
                          <a:latin typeface="Arial" charset="0"/>
                        </a:rPr>
                        <a:t>Homo sapiens, iPSC,Mus musculus</a:t>
                      </a:r>
                    </a:p>
                  </a:txBody>
                  <a:tcPr marL="6397" marR="6397" marT="63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600" b="0" i="0" u="none" strike="noStrike" dirty="0">
                          <a:solidFill>
                            <a:srgbClr val="000000"/>
                          </a:solidFill>
                          <a:effectLst/>
                          <a:latin typeface="Arial" charset="0"/>
                        </a:rPr>
                        <a:t>Control, Alzheimer's Disease</a:t>
                      </a:r>
                    </a:p>
                  </a:txBody>
                  <a:tcPr marL="6397" marR="6397" marT="63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600" b="0" i="0" u="none" strike="noStrike" dirty="0">
                          <a:solidFill>
                            <a:srgbClr val="000000"/>
                          </a:solidFill>
                          <a:effectLst/>
                          <a:latin typeface="Arial" charset="0"/>
                        </a:rPr>
                        <a:t>19 </a:t>
                      </a:r>
                      <a:r>
                        <a:rPr lang="en-US" sz="600" b="0" i="0" u="none" strike="noStrike" dirty="0" smtClean="0">
                          <a:solidFill>
                            <a:srgbClr val="000000"/>
                          </a:solidFill>
                          <a:effectLst/>
                          <a:latin typeface="Arial" charset="0"/>
                        </a:rPr>
                        <a:t>brain regions</a:t>
                      </a:r>
                      <a:endParaRPr lang="en-US" sz="600" b="0" i="0" u="none" strike="noStrike" dirty="0">
                        <a:solidFill>
                          <a:srgbClr val="000000"/>
                        </a:solidFill>
                        <a:effectLst/>
                        <a:latin typeface="Arial" charset="0"/>
                      </a:endParaRPr>
                    </a:p>
                  </a:txBody>
                  <a:tcPr marL="6397" marR="6397" marT="63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600" b="0" i="0" u="none" strike="noStrike" dirty="0">
                          <a:solidFill>
                            <a:srgbClr val="000000"/>
                          </a:solidFill>
                          <a:effectLst/>
                          <a:latin typeface="Arial" charset="0"/>
                        </a:rPr>
                        <a:t>RNA-</a:t>
                      </a:r>
                      <a:r>
                        <a:rPr lang="en-US" sz="600" b="0" i="0" u="none" strike="noStrike" dirty="0" err="1">
                          <a:solidFill>
                            <a:srgbClr val="000000"/>
                          </a:solidFill>
                          <a:effectLst/>
                          <a:latin typeface="Arial" charset="0"/>
                        </a:rPr>
                        <a:t>Seq</a:t>
                      </a:r>
                      <a:r>
                        <a:rPr lang="en-US" sz="600" b="0" i="0" u="none" strike="noStrike" dirty="0">
                          <a:solidFill>
                            <a:srgbClr val="000000"/>
                          </a:solidFill>
                          <a:effectLst/>
                          <a:latin typeface="Arial" charset="0"/>
                        </a:rPr>
                        <a:t>, </a:t>
                      </a:r>
                      <a:r>
                        <a:rPr lang="en-US" sz="600" b="0" i="0" u="none" strike="noStrike" dirty="0" err="1">
                          <a:solidFill>
                            <a:srgbClr val="000000"/>
                          </a:solidFill>
                          <a:effectLst/>
                          <a:latin typeface="Arial" charset="0"/>
                        </a:rPr>
                        <a:t>ChIP-Seq</a:t>
                      </a:r>
                      <a:r>
                        <a:rPr lang="en-US" sz="600" b="0" i="0" u="none" strike="noStrike" dirty="0">
                          <a:solidFill>
                            <a:srgbClr val="000000"/>
                          </a:solidFill>
                          <a:effectLst/>
                          <a:latin typeface="Arial" charset="0"/>
                        </a:rPr>
                        <a:t>, DNA Methylation</a:t>
                      </a:r>
                    </a:p>
                  </a:txBody>
                  <a:tcPr marL="6397" marR="6397" marT="63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600" b="0" i="0" u="none" strike="noStrike">
                          <a:solidFill>
                            <a:srgbClr val="000000"/>
                          </a:solidFill>
                          <a:effectLst/>
                          <a:latin typeface="Arial" charset="0"/>
                        </a:rPr>
                        <a:t>https://www.nia.nih.gov/alzheimers/amp-ad#amp-ad</a:t>
                      </a:r>
                    </a:p>
                  </a:txBody>
                  <a:tcPr marL="6397" marR="6397" marT="63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6308">
                <a:tc>
                  <a:txBody>
                    <a:bodyPr/>
                    <a:lstStyle/>
                    <a:p>
                      <a:pPr algn="ctr" fontAlgn="ctr"/>
                      <a:r>
                        <a:rPr lang="en-US" sz="700" b="1" i="0" u="none" strike="noStrike" dirty="0">
                          <a:solidFill>
                            <a:srgbClr val="000000"/>
                          </a:solidFill>
                          <a:effectLst/>
                          <a:latin typeface="Arial" charset="0"/>
                        </a:rPr>
                        <a:t>Genome-wide association studies (GWAS)</a:t>
                      </a:r>
                    </a:p>
                  </a:txBody>
                  <a:tcPr marL="6397" marR="6397" marT="63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600" b="0" i="0" u="none" strike="noStrike" dirty="0">
                          <a:solidFill>
                            <a:srgbClr val="000000"/>
                          </a:solidFill>
                          <a:effectLst/>
                          <a:latin typeface="Arial" charset="0"/>
                        </a:rPr>
                        <a:t>Homo sapiens</a:t>
                      </a:r>
                    </a:p>
                  </a:txBody>
                  <a:tcPr marL="6397" marR="6397" marT="63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600" b="0" i="0" u="none" strike="noStrike" dirty="0">
                          <a:solidFill>
                            <a:srgbClr val="000000"/>
                          </a:solidFill>
                          <a:effectLst/>
                          <a:latin typeface="Arial" charset="0"/>
                        </a:rPr>
                        <a:t>all kinds of disorders</a:t>
                      </a:r>
                    </a:p>
                  </a:txBody>
                  <a:tcPr marL="6397" marR="6397" marT="63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600" b="0" i="0" u="none" strike="noStrike">
                          <a:solidFill>
                            <a:srgbClr val="000000"/>
                          </a:solidFill>
                          <a:effectLst/>
                          <a:latin typeface="Arial" charset="0"/>
                        </a:rPr>
                        <a:t>N/A</a:t>
                      </a:r>
                    </a:p>
                  </a:txBody>
                  <a:tcPr marL="6397" marR="6397" marT="63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600" b="0" i="0" u="none" strike="noStrike" dirty="0">
                          <a:solidFill>
                            <a:srgbClr val="000000"/>
                          </a:solidFill>
                          <a:effectLst/>
                          <a:latin typeface="Arial" charset="0"/>
                        </a:rPr>
                        <a:t>SNPs</a:t>
                      </a:r>
                    </a:p>
                  </a:txBody>
                  <a:tcPr marL="6397" marR="6397" marT="63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600" b="0" i="0" u="none" strike="noStrike">
                          <a:solidFill>
                            <a:srgbClr val="000000"/>
                          </a:solidFill>
                          <a:effectLst/>
                          <a:latin typeface="Arial" charset="0"/>
                        </a:rPr>
                        <a:t>http://grasp.nhlbi.nih.gov/Overview.aspx</a:t>
                      </a:r>
                    </a:p>
                  </a:txBody>
                  <a:tcPr marL="6397" marR="6397" marT="63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6464">
                <a:tc>
                  <a:txBody>
                    <a:bodyPr/>
                    <a:lstStyle/>
                    <a:p>
                      <a:pPr algn="ctr" fontAlgn="ctr"/>
                      <a:r>
                        <a:rPr lang="en-US" sz="700" b="1" i="0" u="none" strike="noStrike" dirty="0">
                          <a:solidFill>
                            <a:srgbClr val="000000"/>
                          </a:solidFill>
                          <a:effectLst/>
                          <a:latin typeface="Arial" charset="0"/>
                        </a:rPr>
                        <a:t>Brainspan</a:t>
                      </a:r>
                    </a:p>
                  </a:txBody>
                  <a:tcPr marL="6397" marR="6397" marT="63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600" b="0" i="0" u="none" strike="noStrike" dirty="0">
                          <a:solidFill>
                            <a:srgbClr val="000000"/>
                          </a:solidFill>
                          <a:effectLst/>
                          <a:latin typeface="Arial" charset="0"/>
                        </a:rPr>
                        <a:t>Homo sapiens</a:t>
                      </a:r>
                    </a:p>
                  </a:txBody>
                  <a:tcPr marL="6397" marR="6397" marT="63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600" b="0" i="0" u="none" strike="noStrike" dirty="0">
                          <a:solidFill>
                            <a:srgbClr val="000000"/>
                          </a:solidFill>
                          <a:effectLst/>
                          <a:latin typeface="Arial" charset="0"/>
                        </a:rPr>
                        <a:t>Control</a:t>
                      </a:r>
                    </a:p>
                  </a:txBody>
                  <a:tcPr marL="6397" marR="6397" marT="63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600" b="0" i="0" u="none" strike="noStrike" dirty="0">
                          <a:solidFill>
                            <a:srgbClr val="000000"/>
                          </a:solidFill>
                          <a:effectLst/>
                          <a:latin typeface="Arial" charset="0"/>
                        </a:rPr>
                        <a:t>16 brain regions</a:t>
                      </a:r>
                    </a:p>
                  </a:txBody>
                  <a:tcPr marL="6397" marR="6397" marT="63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600" b="0" i="0" u="none" strike="noStrike" dirty="0">
                          <a:solidFill>
                            <a:srgbClr val="000000"/>
                          </a:solidFill>
                          <a:effectLst/>
                          <a:latin typeface="Arial" charset="0"/>
                        </a:rPr>
                        <a:t>RNA-</a:t>
                      </a:r>
                      <a:r>
                        <a:rPr lang="en-US" sz="600" b="0" i="0" u="none" strike="noStrike" dirty="0" err="1">
                          <a:solidFill>
                            <a:srgbClr val="000000"/>
                          </a:solidFill>
                          <a:effectLst/>
                          <a:latin typeface="Arial" charset="0"/>
                        </a:rPr>
                        <a:t>Seq</a:t>
                      </a:r>
                      <a:r>
                        <a:rPr lang="en-US" sz="600" b="0" i="0" u="none" strike="noStrike" dirty="0">
                          <a:solidFill>
                            <a:srgbClr val="000000"/>
                          </a:solidFill>
                          <a:effectLst/>
                          <a:latin typeface="Arial" charset="0"/>
                        </a:rPr>
                        <a:t>, </a:t>
                      </a:r>
                      <a:r>
                        <a:rPr lang="en-US" sz="600" b="0" i="0" u="none" strike="noStrike" dirty="0" err="1">
                          <a:solidFill>
                            <a:srgbClr val="000000"/>
                          </a:solidFill>
                          <a:effectLst/>
                          <a:latin typeface="Arial" charset="0"/>
                        </a:rPr>
                        <a:t>ChIP-Seq,Microarray</a:t>
                      </a:r>
                      <a:r>
                        <a:rPr lang="en-US" sz="600" b="0" i="0" u="none" strike="noStrike" dirty="0">
                          <a:solidFill>
                            <a:srgbClr val="000000"/>
                          </a:solidFill>
                          <a:effectLst/>
                          <a:latin typeface="Arial" charset="0"/>
                        </a:rPr>
                        <a:t>, Methylation, MRI/DTI</a:t>
                      </a:r>
                    </a:p>
                  </a:txBody>
                  <a:tcPr marL="6397" marR="6397" marT="63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600" b="0" i="0" u="none" strike="noStrike" dirty="0">
                          <a:solidFill>
                            <a:srgbClr val="000000"/>
                          </a:solidFill>
                          <a:effectLst/>
                          <a:latin typeface="Arial" charset="0"/>
                        </a:rPr>
                        <a:t>http://</a:t>
                      </a:r>
                      <a:r>
                        <a:rPr lang="en-US" sz="600" b="0" i="0" u="none" strike="noStrike" dirty="0" err="1">
                          <a:solidFill>
                            <a:srgbClr val="000000"/>
                          </a:solidFill>
                          <a:effectLst/>
                          <a:latin typeface="Arial" charset="0"/>
                        </a:rPr>
                        <a:t>brainspan.org</a:t>
                      </a:r>
                      <a:r>
                        <a:rPr lang="en-US" sz="600" b="0" i="0" u="none" strike="noStrike" dirty="0">
                          <a:solidFill>
                            <a:srgbClr val="000000"/>
                          </a:solidFill>
                          <a:effectLst/>
                          <a:latin typeface="Arial" charset="0"/>
                        </a:rPr>
                        <a:t>/</a:t>
                      </a:r>
                    </a:p>
                  </a:txBody>
                  <a:tcPr marL="6397" marR="6397" marT="63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1438">
                <a:tc>
                  <a:txBody>
                    <a:bodyPr/>
                    <a:lstStyle/>
                    <a:p>
                      <a:pPr marL="0" marR="0" lvl="0" indent="0" algn="ctr" defTabSz="914400" rtl="0" eaLnBrk="1" fontAlgn="ctr" latinLnBrk="0" hangingPunct="1">
                        <a:lnSpc>
                          <a:spcPct val="100000"/>
                        </a:lnSpc>
                        <a:spcBef>
                          <a:spcPts val="0"/>
                        </a:spcBef>
                        <a:spcAft>
                          <a:spcPts val="0"/>
                        </a:spcAft>
                        <a:buClr>
                          <a:srgbClr val="000000"/>
                        </a:buClr>
                        <a:buSzPts val="1200"/>
                        <a:buFont typeface="Arial" charset="0"/>
                        <a:buNone/>
                        <a:tabLst/>
                        <a:defRPr/>
                      </a:pPr>
                      <a:r>
                        <a:rPr lang="en-US" sz="700" b="1" i="0" u="none" strike="noStrike" dirty="0" smtClean="0">
                          <a:solidFill>
                            <a:srgbClr val="000000"/>
                          </a:solidFill>
                          <a:effectLst/>
                          <a:latin typeface="Arial" charset="0"/>
                        </a:rPr>
                        <a:t>Roadmap </a:t>
                      </a:r>
                      <a:r>
                        <a:rPr lang="en-US" sz="700" b="1" i="0" u="none" strike="noStrike" dirty="0" err="1" smtClean="0">
                          <a:solidFill>
                            <a:srgbClr val="000000"/>
                          </a:solidFill>
                          <a:effectLst/>
                          <a:latin typeface="Arial" charset="0"/>
                        </a:rPr>
                        <a:t>Epigenomics</a:t>
                      </a:r>
                      <a:r>
                        <a:rPr lang="en-US" sz="700" b="1" i="0" u="none" strike="noStrike" dirty="0" smtClean="0">
                          <a:solidFill>
                            <a:srgbClr val="000000"/>
                          </a:solidFill>
                          <a:effectLst/>
                          <a:latin typeface="Arial" charset="0"/>
                        </a:rPr>
                        <a:t> Mapping Consortium (Roadmap) </a:t>
                      </a:r>
                      <a:endParaRPr lang="en-US" sz="700" b="1" i="0" u="none" strike="noStrike" dirty="0">
                        <a:solidFill>
                          <a:srgbClr val="000000"/>
                        </a:solidFill>
                        <a:effectLst/>
                        <a:latin typeface="Arial" charset="0"/>
                      </a:endParaRPr>
                    </a:p>
                  </a:txBody>
                  <a:tcPr marL="6397" marR="6397" marT="63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600" b="0" i="0" u="none" strike="noStrike">
                          <a:solidFill>
                            <a:srgbClr val="000000"/>
                          </a:solidFill>
                          <a:effectLst/>
                          <a:latin typeface="Arial" charset="0"/>
                        </a:rPr>
                        <a:t>Homo sapiens</a:t>
                      </a:r>
                    </a:p>
                  </a:txBody>
                  <a:tcPr marL="6397" marR="6397" marT="63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600" b="0" i="0" u="none" strike="noStrike" dirty="0">
                          <a:solidFill>
                            <a:srgbClr val="000000"/>
                          </a:solidFill>
                          <a:effectLst/>
                          <a:latin typeface="Arial" charset="0"/>
                        </a:rPr>
                        <a:t>Control</a:t>
                      </a:r>
                    </a:p>
                  </a:txBody>
                  <a:tcPr marL="6397" marR="6397" marT="63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600" b="0" i="0" u="none" strike="noStrike" dirty="0">
                          <a:solidFill>
                            <a:srgbClr val="000000"/>
                          </a:solidFill>
                          <a:effectLst/>
                          <a:latin typeface="Arial" charset="0"/>
                        </a:rPr>
                        <a:t>9 brain regions and cultured </a:t>
                      </a:r>
                      <a:r>
                        <a:rPr lang="en-US" sz="600" b="0" i="0" u="none" strike="noStrike" dirty="0" smtClean="0">
                          <a:solidFill>
                            <a:srgbClr val="000000"/>
                          </a:solidFill>
                          <a:effectLst/>
                          <a:latin typeface="Arial" charset="0"/>
                        </a:rPr>
                        <a:t>cells</a:t>
                      </a:r>
                      <a:endParaRPr lang="en-US" sz="600" b="0" i="0" u="none" strike="noStrike" dirty="0">
                        <a:solidFill>
                          <a:srgbClr val="000000"/>
                        </a:solidFill>
                        <a:effectLst/>
                        <a:latin typeface="Arial" charset="0"/>
                      </a:endParaRPr>
                    </a:p>
                  </a:txBody>
                  <a:tcPr marL="6397" marR="6397" marT="63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600" b="0" i="0" u="none" strike="noStrike" dirty="0" err="1">
                          <a:solidFill>
                            <a:srgbClr val="000000"/>
                          </a:solidFill>
                          <a:effectLst/>
                          <a:latin typeface="Arial" charset="0"/>
                        </a:rPr>
                        <a:t>ChIP-Seq</a:t>
                      </a:r>
                      <a:r>
                        <a:rPr lang="en-US" sz="600" b="0" i="0" u="none" strike="noStrike" dirty="0">
                          <a:solidFill>
                            <a:srgbClr val="000000"/>
                          </a:solidFill>
                          <a:effectLst/>
                          <a:latin typeface="Arial" charset="0"/>
                        </a:rPr>
                        <a:t>, DNase , DNA methylation, RNA-</a:t>
                      </a:r>
                      <a:r>
                        <a:rPr lang="en-US" sz="600" b="0" i="0" u="none" strike="noStrike" dirty="0" err="1">
                          <a:solidFill>
                            <a:srgbClr val="000000"/>
                          </a:solidFill>
                          <a:effectLst/>
                          <a:latin typeface="Arial" charset="0"/>
                        </a:rPr>
                        <a:t>Seq</a:t>
                      </a:r>
                      <a:r>
                        <a:rPr lang="en-US" sz="600" b="0" i="0" u="none" strike="noStrike" dirty="0">
                          <a:solidFill>
                            <a:srgbClr val="000000"/>
                          </a:solidFill>
                          <a:effectLst/>
                          <a:latin typeface="Arial" charset="0"/>
                        </a:rPr>
                        <a:t> </a:t>
                      </a:r>
                    </a:p>
                  </a:txBody>
                  <a:tcPr marL="6397" marR="6397" marT="63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600" b="0" i="0" u="none" strike="noStrike" dirty="0">
                          <a:solidFill>
                            <a:srgbClr val="000000"/>
                          </a:solidFill>
                          <a:effectLst/>
                          <a:latin typeface="Arial" charset="0"/>
                        </a:rPr>
                        <a:t>http://</a:t>
                      </a:r>
                      <a:r>
                        <a:rPr lang="en-US" sz="600" b="0" i="0" u="none" strike="noStrike" dirty="0" err="1">
                          <a:solidFill>
                            <a:srgbClr val="000000"/>
                          </a:solidFill>
                          <a:effectLst/>
                          <a:latin typeface="Arial" charset="0"/>
                        </a:rPr>
                        <a:t>www.roadmapepigenomics.org</a:t>
                      </a:r>
                      <a:r>
                        <a:rPr lang="en-US" sz="600" b="0" i="0" u="none" strike="noStrike" dirty="0">
                          <a:solidFill>
                            <a:srgbClr val="000000"/>
                          </a:solidFill>
                          <a:effectLst/>
                          <a:latin typeface="Arial" charset="0"/>
                        </a:rPr>
                        <a:t>/</a:t>
                      </a:r>
                    </a:p>
                  </a:txBody>
                  <a:tcPr marL="6397" marR="6397" marT="63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6464">
                <a:tc>
                  <a:txBody>
                    <a:bodyPr/>
                    <a:lstStyle/>
                    <a:p>
                      <a:pPr marL="0" marR="0" lvl="0" indent="0" algn="ctr" defTabSz="914400" rtl="0" eaLnBrk="1" fontAlgn="ctr" latinLnBrk="0" hangingPunct="1">
                        <a:lnSpc>
                          <a:spcPct val="100000"/>
                        </a:lnSpc>
                        <a:spcBef>
                          <a:spcPts val="0"/>
                        </a:spcBef>
                        <a:spcAft>
                          <a:spcPts val="0"/>
                        </a:spcAft>
                        <a:buClr>
                          <a:srgbClr val="000000"/>
                        </a:buClr>
                        <a:buSzPts val="1200"/>
                        <a:buFont typeface="Arial" charset="0"/>
                        <a:buNone/>
                        <a:tabLst/>
                        <a:defRPr/>
                      </a:pPr>
                      <a:r>
                        <a:rPr lang="en-US" sz="700" b="1" i="0" u="none" strike="noStrike" dirty="0" smtClean="0">
                          <a:solidFill>
                            <a:srgbClr val="000000"/>
                          </a:solidFill>
                          <a:effectLst/>
                          <a:latin typeface="Arial" charset="0"/>
                        </a:rPr>
                        <a:t>The Genotype-Tissue Expression (</a:t>
                      </a:r>
                      <a:r>
                        <a:rPr lang="en-US" sz="700" b="1" i="0" u="none" strike="noStrike" dirty="0" err="1" smtClean="0">
                          <a:solidFill>
                            <a:srgbClr val="000000"/>
                          </a:solidFill>
                          <a:effectLst/>
                          <a:latin typeface="Arial" charset="0"/>
                        </a:rPr>
                        <a:t>GTEx</a:t>
                      </a:r>
                      <a:r>
                        <a:rPr lang="en-US" sz="700" b="1" i="0" u="none" strike="noStrike" dirty="0" smtClean="0">
                          <a:solidFill>
                            <a:srgbClr val="000000"/>
                          </a:solidFill>
                          <a:effectLst/>
                          <a:latin typeface="Arial" charset="0"/>
                        </a:rPr>
                        <a:t>) project</a:t>
                      </a:r>
                      <a:endParaRPr lang="en-US" sz="700" b="1" i="0" u="none" strike="noStrike" dirty="0">
                        <a:solidFill>
                          <a:srgbClr val="000000"/>
                        </a:solidFill>
                        <a:effectLst/>
                        <a:latin typeface="Arial" charset="0"/>
                      </a:endParaRPr>
                    </a:p>
                  </a:txBody>
                  <a:tcPr marL="6397" marR="6397" marT="63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600" b="0" i="0" u="none" strike="noStrike" dirty="0">
                          <a:solidFill>
                            <a:srgbClr val="000000"/>
                          </a:solidFill>
                          <a:effectLst/>
                          <a:latin typeface="Arial" charset="0"/>
                        </a:rPr>
                        <a:t>Homo sapiens</a:t>
                      </a:r>
                    </a:p>
                  </a:txBody>
                  <a:tcPr marL="6397" marR="6397" marT="63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600" b="0" i="0" u="none" strike="noStrike" dirty="0">
                          <a:solidFill>
                            <a:srgbClr val="000000"/>
                          </a:solidFill>
                          <a:effectLst/>
                          <a:latin typeface="Arial" charset="0"/>
                        </a:rPr>
                        <a:t>Control</a:t>
                      </a:r>
                    </a:p>
                  </a:txBody>
                  <a:tcPr marL="6397" marR="6397" marT="63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600" b="0" i="0" u="none" strike="noStrike" dirty="0">
                          <a:solidFill>
                            <a:srgbClr val="000000"/>
                          </a:solidFill>
                          <a:effectLst/>
                          <a:latin typeface="Arial" charset="0"/>
                        </a:rPr>
                        <a:t>13 brain regions</a:t>
                      </a:r>
                    </a:p>
                  </a:txBody>
                  <a:tcPr marL="6397" marR="6397" marT="63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600" b="0" i="0" u="none" strike="noStrike" dirty="0">
                          <a:solidFill>
                            <a:srgbClr val="000000"/>
                          </a:solidFill>
                          <a:effectLst/>
                          <a:latin typeface="Arial" charset="0"/>
                        </a:rPr>
                        <a:t>RNA-</a:t>
                      </a:r>
                      <a:r>
                        <a:rPr lang="en-US" sz="600" b="0" i="0" u="none" strike="noStrike" dirty="0" err="1">
                          <a:solidFill>
                            <a:srgbClr val="000000"/>
                          </a:solidFill>
                          <a:effectLst/>
                          <a:latin typeface="Arial" charset="0"/>
                        </a:rPr>
                        <a:t>Seq</a:t>
                      </a:r>
                      <a:r>
                        <a:rPr lang="en-US" sz="600" b="0" i="0" u="none" strike="noStrike" dirty="0">
                          <a:solidFill>
                            <a:srgbClr val="000000"/>
                          </a:solidFill>
                          <a:effectLst/>
                          <a:latin typeface="Arial" charset="0"/>
                        </a:rPr>
                        <a:t>, </a:t>
                      </a:r>
                      <a:r>
                        <a:rPr lang="en-US" sz="600" b="0" i="0" u="none" strike="noStrike" dirty="0" err="1">
                          <a:solidFill>
                            <a:srgbClr val="000000"/>
                          </a:solidFill>
                          <a:effectLst/>
                          <a:latin typeface="Arial" charset="0"/>
                        </a:rPr>
                        <a:t>eQTLs</a:t>
                      </a:r>
                      <a:endParaRPr lang="en-US" sz="600" b="0" i="0" u="none" strike="noStrike" dirty="0">
                        <a:solidFill>
                          <a:srgbClr val="000000"/>
                        </a:solidFill>
                        <a:effectLst/>
                        <a:latin typeface="Arial" charset="0"/>
                      </a:endParaRPr>
                    </a:p>
                  </a:txBody>
                  <a:tcPr marL="6397" marR="6397" marT="63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600" b="0" i="0" u="none" strike="noStrike" dirty="0">
                          <a:solidFill>
                            <a:srgbClr val="000000"/>
                          </a:solidFill>
                          <a:effectLst/>
                          <a:latin typeface="Arial" charset="0"/>
                        </a:rPr>
                        <a:t>http://</a:t>
                      </a:r>
                      <a:r>
                        <a:rPr lang="en-US" sz="600" b="0" i="0" u="none" strike="noStrike" dirty="0" err="1">
                          <a:solidFill>
                            <a:srgbClr val="000000"/>
                          </a:solidFill>
                          <a:effectLst/>
                          <a:latin typeface="Arial" charset="0"/>
                        </a:rPr>
                        <a:t>www.gtexportal.org</a:t>
                      </a:r>
                      <a:r>
                        <a:rPr lang="en-US" sz="600" b="0" i="0" u="none" strike="noStrike" dirty="0">
                          <a:solidFill>
                            <a:srgbClr val="000000"/>
                          </a:solidFill>
                          <a:effectLst/>
                          <a:latin typeface="Arial" charset="0"/>
                        </a:rPr>
                        <a:t>/home/</a:t>
                      </a:r>
                    </a:p>
                  </a:txBody>
                  <a:tcPr marL="6397" marR="6397" marT="63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6464">
                <a:tc>
                  <a:txBody>
                    <a:bodyPr/>
                    <a:lstStyle/>
                    <a:p>
                      <a:pPr marL="0" marR="0" lvl="0" indent="0" algn="ctr" defTabSz="914400" rtl="0" eaLnBrk="1" fontAlgn="ctr" latinLnBrk="0" hangingPunct="1">
                        <a:lnSpc>
                          <a:spcPct val="100000"/>
                        </a:lnSpc>
                        <a:spcBef>
                          <a:spcPts val="0"/>
                        </a:spcBef>
                        <a:spcAft>
                          <a:spcPts val="0"/>
                        </a:spcAft>
                        <a:buClr>
                          <a:srgbClr val="000000"/>
                        </a:buClr>
                        <a:buSzPts val="1200"/>
                        <a:buFont typeface="Arial" charset="0"/>
                        <a:buNone/>
                        <a:tabLst/>
                        <a:defRPr/>
                      </a:pPr>
                      <a:r>
                        <a:rPr lang="en-US" sz="700" b="1" i="0" u="none" strike="noStrike" dirty="0" smtClean="0">
                          <a:solidFill>
                            <a:srgbClr val="000000"/>
                          </a:solidFill>
                          <a:effectLst/>
                          <a:latin typeface="Arial" charset="0"/>
                        </a:rPr>
                        <a:t>TCGA</a:t>
                      </a:r>
                      <a:endParaRPr lang="en-US" sz="700" b="1" i="0" u="none" strike="noStrike" dirty="0">
                        <a:solidFill>
                          <a:srgbClr val="000000"/>
                        </a:solidFill>
                        <a:effectLst/>
                        <a:latin typeface="Arial" charset="0"/>
                      </a:endParaRPr>
                    </a:p>
                  </a:txBody>
                  <a:tcPr marL="6397" marR="6397" marT="63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600" b="0" i="0" u="none" strike="noStrike" dirty="0" smtClean="0">
                          <a:solidFill>
                            <a:srgbClr val="000000"/>
                          </a:solidFill>
                          <a:effectLst/>
                          <a:latin typeface="Arial" charset="0"/>
                        </a:rPr>
                        <a:t>Homo sapiens</a:t>
                      </a:r>
                    </a:p>
                    <a:p>
                      <a:pPr algn="ctr" fontAlgn="ctr"/>
                      <a:endParaRPr lang="en-US" sz="600" b="0" i="0" u="none" strike="noStrike" dirty="0">
                        <a:solidFill>
                          <a:srgbClr val="000000"/>
                        </a:solidFill>
                        <a:effectLst/>
                        <a:latin typeface="Arial" charset="0"/>
                      </a:endParaRPr>
                    </a:p>
                  </a:txBody>
                  <a:tcPr marL="6397" marR="6397" marT="63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600" b="0" i="0" u="none" strike="noStrike" dirty="0" smtClean="0">
                          <a:solidFill>
                            <a:srgbClr val="000000"/>
                          </a:solidFill>
                          <a:effectLst/>
                          <a:latin typeface="Arial" charset="0"/>
                        </a:rPr>
                        <a:t>Cancer</a:t>
                      </a:r>
                      <a:endParaRPr lang="en-US" sz="600" b="0" i="0" u="none" strike="noStrike" dirty="0">
                        <a:solidFill>
                          <a:srgbClr val="000000"/>
                        </a:solidFill>
                        <a:effectLst/>
                        <a:latin typeface="Arial" charset="0"/>
                      </a:endParaRPr>
                    </a:p>
                  </a:txBody>
                  <a:tcPr marL="6397" marR="6397" marT="63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600" b="0" i="0" u="none" strike="noStrike" dirty="0" smtClean="0">
                          <a:solidFill>
                            <a:srgbClr val="000000"/>
                          </a:solidFill>
                          <a:effectLst/>
                          <a:latin typeface="Arial" charset="0"/>
                        </a:rPr>
                        <a:t>Brain </a:t>
                      </a:r>
                      <a:r>
                        <a:rPr lang="en-US" sz="600" b="0" i="0" u="none" strike="noStrike" dirty="0" err="1" smtClean="0">
                          <a:solidFill>
                            <a:srgbClr val="000000"/>
                          </a:solidFill>
                          <a:effectLst/>
                          <a:latin typeface="Arial" charset="0"/>
                        </a:rPr>
                        <a:t>tunor</a:t>
                      </a:r>
                      <a:endParaRPr lang="en-US" sz="600" b="0" i="0" u="none" strike="noStrike" dirty="0">
                        <a:solidFill>
                          <a:srgbClr val="000000"/>
                        </a:solidFill>
                        <a:effectLst/>
                        <a:latin typeface="Arial" charset="0"/>
                      </a:endParaRPr>
                    </a:p>
                  </a:txBody>
                  <a:tcPr marL="6397" marR="6397" marT="63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600" b="0" i="0" u="none" strike="noStrike" dirty="0" smtClean="0">
                          <a:solidFill>
                            <a:srgbClr val="000000"/>
                          </a:solidFill>
                          <a:effectLst/>
                          <a:latin typeface="Arial" charset="0"/>
                        </a:rPr>
                        <a:t>RNA-</a:t>
                      </a:r>
                      <a:r>
                        <a:rPr lang="en-US" sz="600" b="0" i="0" u="none" strike="noStrike" smtClean="0">
                          <a:solidFill>
                            <a:srgbClr val="000000"/>
                          </a:solidFill>
                          <a:effectLst/>
                          <a:latin typeface="Arial" charset="0"/>
                        </a:rPr>
                        <a:t>Seq</a:t>
                      </a:r>
                      <a:endParaRPr lang="en-US" sz="600" b="0" i="0" u="none" strike="noStrike" dirty="0">
                        <a:solidFill>
                          <a:srgbClr val="000000"/>
                        </a:solidFill>
                        <a:effectLst/>
                        <a:latin typeface="Arial" charset="0"/>
                      </a:endParaRPr>
                    </a:p>
                  </a:txBody>
                  <a:tcPr marL="6397" marR="6397" marT="63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en-US" sz="600" b="0" i="0" u="none" strike="noStrike" dirty="0">
                        <a:solidFill>
                          <a:srgbClr val="000000"/>
                        </a:solidFill>
                        <a:effectLst/>
                        <a:latin typeface="Arial" charset="0"/>
                      </a:endParaRPr>
                    </a:p>
                  </a:txBody>
                  <a:tcPr marL="6397" marR="6397" marT="63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7094290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666600" y="6696550"/>
            <a:ext cx="2133600" cy="365125"/>
          </a:xfrm>
        </p:spPr>
        <p:txBody>
          <a:bodyPr/>
          <a:lstStyle/>
          <a:p>
            <a:fld id="{2C102E02-27DD-0645-9B4F-483551D60567}" type="slidenum">
              <a:rPr lang="en-US" smtClean="0"/>
              <a:t>47</a:t>
            </a:fld>
            <a:endParaRPr lang="en-US"/>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1973101" y="340200"/>
            <a:ext cx="5953309" cy="5862895"/>
          </a:xfrm>
          <a:prstGeom prst="rect">
            <a:avLst/>
          </a:prstGeom>
          <a:noFill/>
          <a:ln>
            <a:noFill/>
          </a:ln>
        </p:spPr>
      </p:pic>
      <p:sp>
        <p:nvSpPr>
          <p:cNvPr id="5" name="TextBox 4"/>
          <p:cNvSpPr txBox="1"/>
          <p:nvPr/>
        </p:nvSpPr>
        <p:spPr>
          <a:xfrm>
            <a:off x="939382" y="1331695"/>
            <a:ext cx="1033719" cy="369332"/>
          </a:xfrm>
          <a:prstGeom prst="rect">
            <a:avLst/>
          </a:prstGeom>
          <a:noFill/>
        </p:spPr>
        <p:txBody>
          <a:bodyPr wrap="none" rtlCol="0">
            <a:spAutoFit/>
          </a:bodyPr>
          <a:lstStyle/>
          <a:p>
            <a:r>
              <a:rPr lang="en-US" dirty="0" err="1" smtClean="0"/>
              <a:t>episomal</a:t>
            </a:r>
            <a:endParaRPr lang="en-US" dirty="0"/>
          </a:p>
        </p:txBody>
      </p:sp>
      <p:sp>
        <p:nvSpPr>
          <p:cNvPr id="6" name="TextBox 5"/>
          <p:cNvSpPr txBox="1"/>
          <p:nvPr/>
        </p:nvSpPr>
        <p:spPr>
          <a:xfrm>
            <a:off x="939382" y="2409098"/>
            <a:ext cx="1033719" cy="369332"/>
          </a:xfrm>
          <a:prstGeom prst="rect">
            <a:avLst/>
          </a:prstGeom>
          <a:noFill/>
        </p:spPr>
        <p:txBody>
          <a:bodyPr wrap="none" rtlCol="0">
            <a:spAutoFit/>
          </a:bodyPr>
          <a:lstStyle/>
          <a:p>
            <a:r>
              <a:rPr lang="en-US" dirty="0" err="1" smtClean="0"/>
              <a:t>episomal</a:t>
            </a:r>
            <a:endParaRPr lang="en-US" dirty="0"/>
          </a:p>
        </p:txBody>
      </p:sp>
      <p:sp>
        <p:nvSpPr>
          <p:cNvPr id="7" name="TextBox 6"/>
          <p:cNvSpPr txBox="1"/>
          <p:nvPr/>
        </p:nvSpPr>
        <p:spPr>
          <a:xfrm>
            <a:off x="939382" y="3264592"/>
            <a:ext cx="1033719" cy="369332"/>
          </a:xfrm>
          <a:prstGeom prst="rect">
            <a:avLst/>
          </a:prstGeom>
          <a:noFill/>
        </p:spPr>
        <p:txBody>
          <a:bodyPr wrap="none" rtlCol="0">
            <a:spAutoFit/>
          </a:bodyPr>
          <a:lstStyle/>
          <a:p>
            <a:r>
              <a:rPr lang="en-US" dirty="0" err="1" smtClean="0"/>
              <a:t>episomal</a:t>
            </a:r>
            <a:endParaRPr lang="en-US" dirty="0"/>
          </a:p>
        </p:txBody>
      </p:sp>
      <p:sp>
        <p:nvSpPr>
          <p:cNvPr id="8" name="TextBox 7"/>
          <p:cNvSpPr txBox="1"/>
          <p:nvPr/>
        </p:nvSpPr>
        <p:spPr>
          <a:xfrm>
            <a:off x="424334" y="5216497"/>
            <a:ext cx="1709197" cy="369332"/>
          </a:xfrm>
          <a:prstGeom prst="rect">
            <a:avLst/>
          </a:prstGeom>
          <a:noFill/>
        </p:spPr>
        <p:txBody>
          <a:bodyPr wrap="none" rtlCol="0">
            <a:spAutoFit/>
          </a:bodyPr>
          <a:lstStyle/>
          <a:p>
            <a:r>
              <a:rPr lang="en-US" dirty="0" err="1" smtClean="0"/>
              <a:t>Episomal-sandai</a:t>
            </a:r>
            <a:endParaRPr lang="en-US" dirty="0"/>
          </a:p>
        </p:txBody>
      </p:sp>
      <p:sp>
        <p:nvSpPr>
          <p:cNvPr id="9" name="TextBox 8"/>
          <p:cNvSpPr txBox="1"/>
          <p:nvPr/>
        </p:nvSpPr>
        <p:spPr>
          <a:xfrm>
            <a:off x="939382" y="4238014"/>
            <a:ext cx="791615" cy="369332"/>
          </a:xfrm>
          <a:prstGeom prst="rect">
            <a:avLst/>
          </a:prstGeom>
          <a:noFill/>
        </p:spPr>
        <p:txBody>
          <a:bodyPr wrap="none" rtlCol="0">
            <a:spAutoFit/>
          </a:bodyPr>
          <a:lstStyle/>
          <a:p>
            <a:r>
              <a:rPr lang="en-US" dirty="0" err="1" smtClean="0"/>
              <a:t>sandai</a:t>
            </a:r>
            <a:endParaRPr lang="en-US" dirty="0"/>
          </a:p>
        </p:txBody>
      </p:sp>
    </p:spTree>
    <p:extLst>
      <p:ext uri="{BB962C8B-B14F-4D97-AF65-F5344CB8AC3E}">
        <p14:creationId xmlns:p14="http://schemas.microsoft.com/office/powerpoint/2010/main" val="5080260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46624" y="1724250"/>
            <a:ext cx="1449436" cy="276679"/>
          </a:xfrm>
          <a:prstGeom prst="rect">
            <a:avLst/>
          </a:prstGeom>
          <a:noFill/>
        </p:spPr>
        <p:txBody>
          <a:bodyPr wrap="none" rtlCol="0">
            <a:spAutoFit/>
          </a:bodyPr>
          <a:lstStyle/>
          <a:p>
            <a:r>
              <a:rPr lang="en-US" sz="1198" dirty="0"/>
              <a:t>Skull skin (4 fetuses)</a:t>
            </a:r>
          </a:p>
        </p:txBody>
      </p:sp>
      <p:sp>
        <p:nvSpPr>
          <p:cNvPr id="8" name="TextBox 7"/>
          <p:cNvSpPr txBox="1"/>
          <p:nvPr/>
        </p:nvSpPr>
        <p:spPr>
          <a:xfrm>
            <a:off x="4110770" y="2261269"/>
            <a:ext cx="4801314" cy="461024"/>
          </a:xfrm>
          <a:prstGeom prst="rect">
            <a:avLst/>
          </a:prstGeom>
          <a:noFill/>
        </p:spPr>
        <p:txBody>
          <a:bodyPr wrap="none" rtlCol="0">
            <a:spAutoFit/>
          </a:bodyPr>
          <a:lstStyle/>
          <a:p>
            <a:r>
              <a:rPr lang="en-US" sz="1198" dirty="0"/>
              <a:t>iPSC (2/fetus) 	-</a:t>
            </a:r>
            <a:r>
              <a:rPr lang="en-US" sz="1198" dirty="0" err="1"/>
              <a:t>episomal</a:t>
            </a:r>
            <a:endParaRPr lang="en-US" sz="1198" dirty="0"/>
          </a:p>
          <a:p>
            <a:r>
              <a:rPr lang="en-US" sz="1198" dirty="0"/>
              <a:t>		-Sendai virus			</a:t>
            </a:r>
          </a:p>
        </p:txBody>
      </p:sp>
      <p:cxnSp>
        <p:nvCxnSpPr>
          <p:cNvPr id="10" name="Straight Arrow Connector 9"/>
          <p:cNvCxnSpPr/>
          <p:nvPr/>
        </p:nvCxnSpPr>
        <p:spPr>
          <a:xfrm>
            <a:off x="4390282" y="2593945"/>
            <a:ext cx="0" cy="1958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585198" y="2938254"/>
            <a:ext cx="1704313" cy="276679"/>
          </a:xfrm>
          <a:prstGeom prst="rect">
            <a:avLst/>
          </a:prstGeom>
          <a:noFill/>
        </p:spPr>
        <p:txBody>
          <a:bodyPr wrap="none" rtlCol="0">
            <a:spAutoFit/>
          </a:bodyPr>
          <a:lstStyle/>
          <a:p>
            <a:r>
              <a:rPr lang="en-US" sz="1198" dirty="0"/>
              <a:t>Neuronal differentiation</a:t>
            </a:r>
          </a:p>
        </p:txBody>
      </p:sp>
      <p:cxnSp>
        <p:nvCxnSpPr>
          <p:cNvPr id="12" name="Straight Arrow Connector 11"/>
          <p:cNvCxnSpPr/>
          <p:nvPr/>
        </p:nvCxnSpPr>
        <p:spPr>
          <a:xfrm>
            <a:off x="4390282" y="1969987"/>
            <a:ext cx="0" cy="1958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4383381" y="3251678"/>
            <a:ext cx="6902" cy="5035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4862121" y="3251679"/>
            <a:ext cx="346263" cy="3816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194327" y="3698615"/>
            <a:ext cx="614271" cy="276679"/>
          </a:xfrm>
          <a:prstGeom prst="rect">
            <a:avLst/>
          </a:prstGeom>
          <a:noFill/>
        </p:spPr>
        <p:txBody>
          <a:bodyPr wrap="none" rtlCol="0">
            <a:spAutoFit/>
          </a:bodyPr>
          <a:lstStyle/>
          <a:p>
            <a:r>
              <a:rPr lang="en-US" sz="1198" dirty="0"/>
              <a:t>Day 11</a:t>
            </a:r>
          </a:p>
        </p:txBody>
      </p:sp>
      <p:sp>
        <p:nvSpPr>
          <p:cNvPr id="18" name="TextBox 17"/>
          <p:cNvSpPr txBox="1"/>
          <p:nvPr/>
        </p:nvSpPr>
        <p:spPr>
          <a:xfrm>
            <a:off x="4946676" y="3663495"/>
            <a:ext cx="649537" cy="276679"/>
          </a:xfrm>
          <a:prstGeom prst="rect">
            <a:avLst/>
          </a:prstGeom>
          <a:noFill/>
        </p:spPr>
        <p:txBody>
          <a:bodyPr wrap="none" rtlCol="0">
            <a:spAutoFit/>
          </a:bodyPr>
          <a:lstStyle/>
          <a:p>
            <a:r>
              <a:rPr lang="en-US" sz="1198" dirty="0"/>
              <a:t>Day 30 </a:t>
            </a:r>
          </a:p>
        </p:txBody>
      </p:sp>
      <p:sp>
        <p:nvSpPr>
          <p:cNvPr id="21" name="TextBox 20"/>
          <p:cNvSpPr txBox="1"/>
          <p:nvPr/>
        </p:nvSpPr>
        <p:spPr>
          <a:xfrm>
            <a:off x="2126053" y="4462427"/>
            <a:ext cx="728084" cy="276679"/>
          </a:xfrm>
          <a:prstGeom prst="rect">
            <a:avLst/>
          </a:prstGeom>
          <a:noFill/>
        </p:spPr>
        <p:txBody>
          <a:bodyPr wrap="none" rtlCol="0">
            <a:spAutoFit/>
          </a:bodyPr>
          <a:lstStyle/>
          <a:p>
            <a:r>
              <a:rPr lang="en-US" sz="1198" dirty="0" err="1"/>
              <a:t>ChIP-seq</a:t>
            </a:r>
            <a:endParaRPr lang="en-US" sz="1198" dirty="0"/>
          </a:p>
        </p:txBody>
      </p:sp>
      <p:sp>
        <p:nvSpPr>
          <p:cNvPr id="22" name="TextBox 21"/>
          <p:cNvSpPr txBox="1"/>
          <p:nvPr/>
        </p:nvSpPr>
        <p:spPr>
          <a:xfrm>
            <a:off x="4559273" y="4204020"/>
            <a:ext cx="718466" cy="276679"/>
          </a:xfrm>
          <a:prstGeom prst="rect">
            <a:avLst/>
          </a:prstGeom>
          <a:noFill/>
        </p:spPr>
        <p:txBody>
          <a:bodyPr wrap="none" rtlCol="0">
            <a:spAutoFit/>
          </a:bodyPr>
          <a:lstStyle/>
          <a:p>
            <a:r>
              <a:rPr lang="en-US" sz="1198" dirty="0"/>
              <a:t>RNA-</a:t>
            </a:r>
            <a:r>
              <a:rPr lang="en-US" sz="1198" dirty="0" err="1"/>
              <a:t>seq</a:t>
            </a:r>
            <a:endParaRPr lang="en-US" sz="1198" dirty="0"/>
          </a:p>
        </p:txBody>
      </p:sp>
      <p:sp>
        <p:nvSpPr>
          <p:cNvPr id="25" name="Rectangle 24"/>
          <p:cNvSpPr/>
          <p:nvPr/>
        </p:nvSpPr>
        <p:spPr>
          <a:xfrm>
            <a:off x="2767491" y="4339558"/>
            <a:ext cx="832279" cy="276679"/>
          </a:xfrm>
          <a:prstGeom prst="rect">
            <a:avLst/>
          </a:prstGeom>
        </p:spPr>
        <p:txBody>
          <a:bodyPr wrap="none">
            <a:spAutoFit/>
          </a:bodyPr>
          <a:lstStyle/>
          <a:p>
            <a:r>
              <a:rPr lang="en-US" sz="1198" dirty="0"/>
              <a:t>H3K4me3 </a:t>
            </a:r>
          </a:p>
        </p:txBody>
      </p:sp>
      <p:sp>
        <p:nvSpPr>
          <p:cNvPr id="26" name="Rectangle 25"/>
          <p:cNvSpPr/>
          <p:nvPr/>
        </p:nvSpPr>
        <p:spPr>
          <a:xfrm>
            <a:off x="2767491" y="4548739"/>
            <a:ext cx="736099" cy="276679"/>
          </a:xfrm>
          <a:prstGeom prst="rect">
            <a:avLst/>
          </a:prstGeom>
        </p:spPr>
        <p:txBody>
          <a:bodyPr wrap="none">
            <a:spAutoFit/>
          </a:bodyPr>
          <a:lstStyle/>
          <a:p>
            <a:r>
              <a:rPr lang="en-US" sz="1198" dirty="0"/>
              <a:t>H3K27ac</a:t>
            </a:r>
          </a:p>
        </p:txBody>
      </p:sp>
      <p:sp>
        <p:nvSpPr>
          <p:cNvPr id="27" name="TextBox 26"/>
          <p:cNvSpPr txBox="1"/>
          <p:nvPr/>
        </p:nvSpPr>
        <p:spPr>
          <a:xfrm>
            <a:off x="5241534" y="4203540"/>
            <a:ext cx="808235" cy="276679"/>
          </a:xfrm>
          <a:prstGeom prst="rect">
            <a:avLst/>
          </a:prstGeom>
          <a:noFill/>
        </p:spPr>
        <p:txBody>
          <a:bodyPr wrap="none" rtlCol="0">
            <a:spAutoFit/>
          </a:bodyPr>
          <a:lstStyle/>
          <a:p>
            <a:r>
              <a:rPr lang="en-US" sz="1198" dirty="0"/>
              <a:t>Total RNA</a:t>
            </a:r>
          </a:p>
        </p:txBody>
      </p:sp>
      <p:cxnSp>
        <p:nvCxnSpPr>
          <p:cNvPr id="32" name="Straight Arrow Connector 31"/>
          <p:cNvCxnSpPr/>
          <p:nvPr/>
        </p:nvCxnSpPr>
        <p:spPr>
          <a:xfrm flipH="1">
            <a:off x="3713765" y="3251679"/>
            <a:ext cx="373148" cy="4373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3387978" y="3693802"/>
            <a:ext cx="535724" cy="276679"/>
          </a:xfrm>
          <a:prstGeom prst="rect">
            <a:avLst/>
          </a:prstGeom>
          <a:noFill/>
        </p:spPr>
        <p:txBody>
          <a:bodyPr wrap="none" rtlCol="0">
            <a:spAutoFit/>
          </a:bodyPr>
          <a:lstStyle/>
          <a:p>
            <a:r>
              <a:rPr lang="en-US" sz="1198" dirty="0"/>
              <a:t>Day 0</a:t>
            </a:r>
          </a:p>
        </p:txBody>
      </p:sp>
      <p:sp>
        <p:nvSpPr>
          <p:cNvPr id="2" name="TextBox 1"/>
          <p:cNvSpPr txBox="1"/>
          <p:nvPr/>
        </p:nvSpPr>
        <p:spPr>
          <a:xfrm>
            <a:off x="2250487" y="1247937"/>
            <a:ext cx="1518364" cy="461024"/>
          </a:xfrm>
          <a:prstGeom prst="rect">
            <a:avLst/>
          </a:prstGeom>
          <a:noFill/>
        </p:spPr>
        <p:txBody>
          <a:bodyPr wrap="none" rtlCol="0">
            <a:spAutoFit/>
          </a:bodyPr>
          <a:lstStyle/>
          <a:p>
            <a:r>
              <a:rPr lang="en-US" sz="1198" b="1" dirty="0">
                <a:latin typeface="Arial"/>
                <a:cs typeface="Arial"/>
              </a:rPr>
              <a:t>Tissue Collection</a:t>
            </a:r>
          </a:p>
          <a:p>
            <a:r>
              <a:rPr lang="en-US" sz="1198" b="1" dirty="0">
                <a:latin typeface="Arial"/>
                <a:cs typeface="Arial"/>
              </a:rPr>
              <a:t>Experimental Plan</a:t>
            </a:r>
            <a:endParaRPr lang="en-US" sz="1198" dirty="0">
              <a:latin typeface="Arial"/>
              <a:cs typeface="Arial"/>
            </a:endParaRPr>
          </a:p>
        </p:txBody>
      </p:sp>
      <p:sp>
        <p:nvSpPr>
          <p:cNvPr id="3" name="Rectangle 2"/>
          <p:cNvSpPr/>
          <p:nvPr/>
        </p:nvSpPr>
        <p:spPr>
          <a:xfrm>
            <a:off x="2114399" y="4756450"/>
            <a:ext cx="1173719" cy="276679"/>
          </a:xfrm>
          <a:prstGeom prst="rect">
            <a:avLst/>
          </a:prstGeom>
        </p:spPr>
        <p:txBody>
          <a:bodyPr wrap="none">
            <a:spAutoFit/>
          </a:bodyPr>
          <a:lstStyle/>
          <a:p>
            <a:r>
              <a:rPr lang="en-US" sz="1198" dirty="0"/>
              <a:t>Unsorted nuclei</a:t>
            </a:r>
          </a:p>
        </p:txBody>
      </p:sp>
      <p:cxnSp>
        <p:nvCxnSpPr>
          <p:cNvPr id="6" name="Straight Arrow Connector 5"/>
          <p:cNvCxnSpPr/>
          <p:nvPr/>
        </p:nvCxnSpPr>
        <p:spPr>
          <a:xfrm flipH="1" flipV="1">
            <a:off x="3713765" y="2261269"/>
            <a:ext cx="373148" cy="686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3713765" y="2474745"/>
            <a:ext cx="373148" cy="119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2950761" y="2474745"/>
            <a:ext cx="769763" cy="276679"/>
          </a:xfrm>
          <a:prstGeom prst="rect">
            <a:avLst/>
          </a:prstGeom>
          <a:noFill/>
        </p:spPr>
        <p:txBody>
          <a:bodyPr wrap="none" rtlCol="0">
            <a:spAutoFit/>
          </a:bodyPr>
          <a:lstStyle/>
          <a:p>
            <a:r>
              <a:rPr lang="en-US" sz="1198" dirty="0" err="1"/>
              <a:t>ChIP-seq</a:t>
            </a:r>
            <a:r>
              <a:rPr lang="en-US" sz="1198" dirty="0"/>
              <a:t>:</a:t>
            </a:r>
          </a:p>
        </p:txBody>
      </p:sp>
      <p:sp>
        <p:nvSpPr>
          <p:cNvPr id="29" name="TextBox 28"/>
          <p:cNvSpPr txBox="1"/>
          <p:nvPr/>
        </p:nvSpPr>
        <p:spPr>
          <a:xfrm>
            <a:off x="2959986" y="2165804"/>
            <a:ext cx="760144" cy="276679"/>
          </a:xfrm>
          <a:prstGeom prst="rect">
            <a:avLst/>
          </a:prstGeom>
          <a:noFill/>
        </p:spPr>
        <p:txBody>
          <a:bodyPr wrap="none" rtlCol="0">
            <a:spAutoFit/>
          </a:bodyPr>
          <a:lstStyle/>
          <a:p>
            <a:r>
              <a:rPr lang="en-US" sz="1198" dirty="0"/>
              <a:t>RNA-</a:t>
            </a:r>
            <a:r>
              <a:rPr lang="en-US" sz="1198" dirty="0" err="1"/>
              <a:t>seq</a:t>
            </a:r>
            <a:r>
              <a:rPr lang="en-US" sz="1198" dirty="0"/>
              <a:t>:</a:t>
            </a:r>
          </a:p>
        </p:txBody>
      </p:sp>
      <p:sp>
        <p:nvSpPr>
          <p:cNvPr id="7" name="Rectangle 6"/>
          <p:cNvSpPr/>
          <p:nvPr/>
        </p:nvSpPr>
        <p:spPr>
          <a:xfrm>
            <a:off x="4583674" y="4489807"/>
            <a:ext cx="3042015" cy="461024"/>
          </a:xfrm>
          <a:prstGeom prst="rect">
            <a:avLst/>
          </a:prstGeom>
        </p:spPr>
        <p:txBody>
          <a:bodyPr>
            <a:spAutoFit/>
          </a:bodyPr>
          <a:lstStyle/>
          <a:p>
            <a:pPr marL="228166" indent="-228166">
              <a:buFont typeface="+mj-lt"/>
              <a:buAutoNum type="arabicPeriod"/>
            </a:pPr>
            <a:r>
              <a:rPr lang="en-US" sz="1198" dirty="0"/>
              <a:t>Cell Lysate or brain tissue</a:t>
            </a:r>
          </a:p>
          <a:p>
            <a:pPr marL="228166" indent="-228166">
              <a:buFont typeface="+mj-lt"/>
              <a:buAutoNum type="arabicPeriod"/>
            </a:pPr>
            <a:r>
              <a:rPr lang="en-US" sz="1198" dirty="0"/>
              <a:t>Unsorted nuclei</a:t>
            </a:r>
          </a:p>
        </p:txBody>
      </p:sp>
    </p:spTree>
    <p:extLst>
      <p:ext uri="{BB962C8B-B14F-4D97-AF65-F5344CB8AC3E}">
        <p14:creationId xmlns:p14="http://schemas.microsoft.com/office/powerpoint/2010/main" val="127434192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771" y="817975"/>
            <a:ext cx="7886700" cy="994172"/>
          </a:xfrm>
        </p:spPr>
        <p:txBody>
          <a:bodyPr>
            <a:normAutofit/>
          </a:bodyPr>
          <a:lstStyle/>
          <a:p>
            <a:pPr algn="ctr"/>
            <a:r>
              <a:rPr lang="en-US" sz="2400" dirty="0">
                <a:latin typeface="Arial" charset="0"/>
                <a:ea typeface="Arial" charset="0"/>
                <a:cs typeface="Arial" charset="0"/>
              </a:rPr>
              <a:t>Peak overlap between MUSIC and MACS2</a:t>
            </a:r>
            <a:endParaRPr lang="en-US" sz="2400" dirty="0">
              <a:latin typeface="Arial" charset="0"/>
              <a:ea typeface="Arial" charset="0"/>
              <a:cs typeface="Arial" charset="0"/>
            </a:endParaRPr>
          </a:p>
        </p:txBody>
      </p:sp>
      <p:grpSp>
        <p:nvGrpSpPr>
          <p:cNvPr id="12" name="Group 11"/>
          <p:cNvGrpSpPr/>
          <p:nvPr/>
        </p:nvGrpSpPr>
        <p:grpSpPr>
          <a:xfrm>
            <a:off x="2688018" y="2526955"/>
            <a:ext cx="3523595" cy="2983625"/>
            <a:chOff x="3941372" y="2286000"/>
            <a:chExt cx="4698126" cy="3978166"/>
          </a:xfrm>
        </p:grpSpPr>
        <p:sp>
          <p:nvSpPr>
            <p:cNvPr id="5" name="Oval 4"/>
            <p:cNvSpPr/>
            <p:nvPr/>
          </p:nvSpPr>
          <p:spPr>
            <a:xfrm>
              <a:off x="3951887" y="2286000"/>
              <a:ext cx="3978166" cy="3978166"/>
            </a:xfrm>
            <a:prstGeom prst="ellipse">
              <a:avLst/>
            </a:prstGeom>
            <a:solidFill>
              <a:schemeClr val="accent2">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Oval 5"/>
            <p:cNvSpPr/>
            <p:nvPr/>
          </p:nvSpPr>
          <p:spPr>
            <a:xfrm>
              <a:off x="4813730" y="2286000"/>
              <a:ext cx="3825766" cy="3825766"/>
            </a:xfrm>
            <a:prstGeom prst="ellipse">
              <a:avLst/>
            </a:prstGeom>
            <a:solidFill>
              <a:schemeClr val="accent6">
                <a:lumMod val="60000"/>
                <a:lumOff val="40000"/>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a:off x="3941372" y="3988676"/>
              <a:ext cx="804043" cy="400109"/>
            </a:xfrm>
            <a:prstGeom prst="rect">
              <a:avLst/>
            </a:prstGeom>
            <a:noFill/>
          </p:spPr>
          <p:txBody>
            <a:bodyPr wrap="square" rtlCol="0">
              <a:spAutoFit/>
            </a:bodyPr>
            <a:lstStyle/>
            <a:p>
              <a:r>
                <a:rPr lang="en-US" sz="1350" dirty="0"/>
                <a:t>3,650</a:t>
              </a:r>
              <a:endParaRPr lang="en-US" sz="1350" dirty="0"/>
            </a:p>
          </p:txBody>
        </p:sp>
        <p:sp>
          <p:nvSpPr>
            <p:cNvPr id="8" name="TextBox 7"/>
            <p:cNvSpPr txBox="1"/>
            <p:nvPr/>
          </p:nvSpPr>
          <p:spPr>
            <a:xfrm>
              <a:off x="5812215" y="3988676"/>
              <a:ext cx="1198180" cy="400109"/>
            </a:xfrm>
            <a:prstGeom prst="rect">
              <a:avLst/>
            </a:prstGeom>
            <a:noFill/>
          </p:spPr>
          <p:txBody>
            <a:bodyPr wrap="square" rtlCol="0">
              <a:spAutoFit/>
            </a:bodyPr>
            <a:lstStyle/>
            <a:p>
              <a:r>
                <a:rPr lang="en-US" sz="1350" dirty="0"/>
                <a:t>24,672</a:t>
              </a:r>
              <a:endParaRPr lang="en-US" sz="1350" dirty="0"/>
            </a:p>
          </p:txBody>
        </p:sp>
        <p:sp>
          <p:nvSpPr>
            <p:cNvPr id="9" name="TextBox 8"/>
            <p:cNvSpPr txBox="1"/>
            <p:nvPr/>
          </p:nvSpPr>
          <p:spPr>
            <a:xfrm>
              <a:off x="8071939" y="3975378"/>
              <a:ext cx="567559" cy="677108"/>
            </a:xfrm>
            <a:prstGeom prst="rect">
              <a:avLst/>
            </a:prstGeom>
            <a:noFill/>
          </p:spPr>
          <p:txBody>
            <a:bodyPr wrap="square" rtlCol="0">
              <a:spAutoFit/>
            </a:bodyPr>
            <a:lstStyle/>
            <a:p>
              <a:r>
                <a:rPr lang="en-US" sz="1350" dirty="0"/>
                <a:t>270</a:t>
              </a:r>
              <a:endParaRPr lang="en-US" sz="1350" dirty="0"/>
            </a:p>
          </p:txBody>
        </p:sp>
      </p:grpSp>
      <p:sp>
        <p:nvSpPr>
          <p:cNvPr id="10" name="TextBox 9"/>
          <p:cNvSpPr txBox="1"/>
          <p:nvPr/>
        </p:nvSpPr>
        <p:spPr>
          <a:xfrm>
            <a:off x="2425919" y="2042207"/>
            <a:ext cx="1781498" cy="507831"/>
          </a:xfrm>
          <a:prstGeom prst="rect">
            <a:avLst/>
          </a:prstGeom>
          <a:noFill/>
        </p:spPr>
        <p:txBody>
          <a:bodyPr wrap="square" rtlCol="0">
            <a:spAutoFit/>
          </a:bodyPr>
          <a:lstStyle/>
          <a:p>
            <a:pPr algn="ctr"/>
            <a:r>
              <a:rPr lang="en-US" sz="1350" dirty="0"/>
              <a:t>Fetal.320 MACS2 H3K27ac peaks</a:t>
            </a:r>
            <a:endParaRPr lang="en-US" sz="1350" dirty="0"/>
          </a:p>
        </p:txBody>
      </p:sp>
      <p:sp>
        <p:nvSpPr>
          <p:cNvPr id="11" name="TextBox 10"/>
          <p:cNvSpPr txBox="1"/>
          <p:nvPr/>
        </p:nvSpPr>
        <p:spPr>
          <a:xfrm>
            <a:off x="4938546" y="2042206"/>
            <a:ext cx="1584440" cy="507831"/>
          </a:xfrm>
          <a:prstGeom prst="rect">
            <a:avLst/>
          </a:prstGeom>
          <a:noFill/>
        </p:spPr>
        <p:txBody>
          <a:bodyPr wrap="square" rtlCol="0">
            <a:spAutoFit/>
          </a:bodyPr>
          <a:lstStyle/>
          <a:p>
            <a:r>
              <a:rPr lang="en-US" sz="1350" dirty="0"/>
              <a:t>Fetal.320 MUSIC </a:t>
            </a:r>
            <a:r>
              <a:rPr lang="en-US" sz="1350" dirty="0"/>
              <a:t>H3K27ac </a:t>
            </a:r>
            <a:r>
              <a:rPr lang="en-US" sz="1350" dirty="0"/>
              <a:t>peaks</a:t>
            </a:r>
            <a:endParaRPr lang="en-US" sz="1350" dirty="0"/>
          </a:p>
        </p:txBody>
      </p:sp>
      <p:sp>
        <p:nvSpPr>
          <p:cNvPr id="3" name="Slide Number Placeholder 2"/>
          <p:cNvSpPr>
            <a:spLocks noGrp="1"/>
          </p:cNvSpPr>
          <p:nvPr>
            <p:ph type="sldNum" sz="quarter" idx="12"/>
          </p:nvPr>
        </p:nvSpPr>
        <p:spPr/>
        <p:txBody>
          <a:bodyPr/>
          <a:lstStyle/>
          <a:p>
            <a:fld id="{D468F345-0282-7C4F-8C65-A5A1C92D6C06}" type="slidenum">
              <a:rPr lang="en-US" smtClean="0"/>
              <a:t>49</a:t>
            </a:fld>
            <a:endParaRPr lang="en-US"/>
          </a:p>
        </p:txBody>
      </p:sp>
    </p:spTree>
    <p:extLst>
      <p:ext uri="{BB962C8B-B14F-4D97-AF65-F5344CB8AC3E}">
        <p14:creationId xmlns:p14="http://schemas.microsoft.com/office/powerpoint/2010/main" val="5461071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latin typeface="Arial" charset="0"/>
                <a:ea typeface="Arial" charset="0"/>
                <a:cs typeface="Arial" charset="0"/>
              </a:rPr>
              <a:t>Association of </a:t>
            </a:r>
            <a:r>
              <a:rPr lang="en-US" sz="2800" dirty="0" err="1">
                <a:latin typeface="Arial" charset="0"/>
                <a:ea typeface="Arial" charset="0"/>
                <a:cs typeface="Arial" charset="0"/>
              </a:rPr>
              <a:t>ChIP-Seq</a:t>
            </a:r>
            <a:r>
              <a:rPr lang="en-US" sz="2800" dirty="0">
                <a:latin typeface="Arial" charset="0"/>
                <a:ea typeface="Arial" charset="0"/>
                <a:cs typeface="Arial" charset="0"/>
              </a:rPr>
              <a:t> peaks and GWAS SNPs of different diseases</a:t>
            </a:r>
          </a:p>
        </p:txBody>
      </p:sp>
      <p:sp>
        <p:nvSpPr>
          <p:cNvPr id="3" name="Content Placeholder 2"/>
          <p:cNvSpPr>
            <a:spLocks noGrp="1"/>
          </p:cNvSpPr>
          <p:nvPr>
            <p:ph idx="1"/>
          </p:nvPr>
        </p:nvSpPr>
        <p:spPr/>
        <p:txBody>
          <a:bodyPr>
            <a:normAutofit lnSpcReduction="10000"/>
          </a:bodyPr>
          <a:lstStyle/>
          <a:p>
            <a:pPr>
              <a:lnSpc>
                <a:spcPct val="150000"/>
              </a:lnSpc>
            </a:pPr>
            <a:r>
              <a:rPr lang="en-US" sz="2000" dirty="0" smtClean="0"/>
              <a:t>Selected GWAS SNPs of 6 disorders</a:t>
            </a:r>
          </a:p>
          <a:p>
            <a:pPr lvl="1">
              <a:lnSpc>
                <a:spcPct val="150000"/>
              </a:lnSpc>
            </a:pPr>
            <a:r>
              <a:rPr lang="en-US" sz="2000" dirty="0" smtClean="0"/>
              <a:t>3 </a:t>
            </a:r>
            <a:r>
              <a:rPr lang="en-US" sz="2000" dirty="0"/>
              <a:t>brain related </a:t>
            </a:r>
            <a:r>
              <a:rPr lang="en-US" sz="2000" dirty="0" smtClean="0"/>
              <a:t>disorders: Schizophrenia,</a:t>
            </a:r>
            <a:r>
              <a:rPr lang="en-US" sz="2000" dirty="0"/>
              <a:t> Bipolar </a:t>
            </a:r>
            <a:r>
              <a:rPr lang="en-US" sz="2000" dirty="0" smtClean="0"/>
              <a:t>disease and Parkinson's disease</a:t>
            </a:r>
          </a:p>
          <a:p>
            <a:pPr lvl="1">
              <a:lnSpc>
                <a:spcPct val="150000"/>
              </a:lnSpc>
            </a:pPr>
            <a:r>
              <a:rPr lang="en-US" sz="2000" dirty="0" smtClean="0"/>
              <a:t>3 </a:t>
            </a:r>
            <a:r>
              <a:rPr lang="en-US" sz="2000" dirty="0"/>
              <a:t>other </a:t>
            </a:r>
            <a:r>
              <a:rPr lang="en-US" sz="2000" dirty="0" smtClean="0"/>
              <a:t>disorders: Type </a:t>
            </a:r>
            <a:r>
              <a:rPr lang="en-US" sz="2000" dirty="0"/>
              <a:t>2 </a:t>
            </a:r>
            <a:r>
              <a:rPr lang="en-US" sz="2000" dirty="0" smtClean="0"/>
              <a:t>diabetes, Coronary </a:t>
            </a:r>
            <a:r>
              <a:rPr lang="en-US" sz="2000" dirty="0"/>
              <a:t>artery disease </a:t>
            </a:r>
            <a:r>
              <a:rPr lang="en-US" sz="2000" dirty="0" smtClean="0"/>
              <a:t> and Asthma </a:t>
            </a:r>
            <a:endParaRPr lang="en-US" sz="2000" dirty="0"/>
          </a:p>
          <a:p>
            <a:pPr>
              <a:lnSpc>
                <a:spcPct val="150000"/>
              </a:lnSpc>
            </a:pPr>
            <a:r>
              <a:rPr lang="en-US" sz="2000" dirty="0" err="1" smtClean="0"/>
              <a:t>ChIP-Seq</a:t>
            </a:r>
            <a:r>
              <a:rPr lang="en-US" sz="2000" dirty="0" smtClean="0"/>
              <a:t> data</a:t>
            </a:r>
          </a:p>
          <a:p>
            <a:pPr lvl="1">
              <a:lnSpc>
                <a:spcPct val="150000"/>
              </a:lnSpc>
            </a:pPr>
            <a:r>
              <a:rPr lang="en-US" sz="2000" dirty="0" smtClean="0"/>
              <a:t>Brainspan:</a:t>
            </a:r>
            <a:r>
              <a:rPr lang="en-US" sz="2000" dirty="0"/>
              <a:t> </a:t>
            </a:r>
            <a:r>
              <a:rPr lang="en-US" sz="2000" dirty="0" smtClean="0"/>
              <a:t>H3K27ac peaks (All</a:t>
            </a:r>
            <a:r>
              <a:rPr lang="en-US" sz="2000" dirty="0"/>
              <a:t>, TS, Non TSS, DFC, CBC, Embryonic, Fetal and </a:t>
            </a:r>
            <a:r>
              <a:rPr lang="en-US" sz="2000" dirty="0" smtClean="0"/>
              <a:t>Adult) and H3K4me3 peaks</a:t>
            </a:r>
          </a:p>
          <a:p>
            <a:pPr lvl="1">
              <a:lnSpc>
                <a:spcPct val="150000"/>
              </a:lnSpc>
            </a:pPr>
            <a:r>
              <a:rPr lang="en-US" sz="2000" dirty="0" smtClean="0"/>
              <a:t>Roadmap: active </a:t>
            </a:r>
            <a:r>
              <a:rPr lang="en-US" sz="2000" dirty="0"/>
              <a:t>enhancers in </a:t>
            </a:r>
            <a:r>
              <a:rPr lang="en-US" sz="2000" dirty="0" smtClean="0"/>
              <a:t>98 different </a:t>
            </a:r>
            <a:r>
              <a:rPr lang="en-US" sz="2000" dirty="0"/>
              <a:t>tissues and cell lines</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BF78F6EF-106A-E84B-9128-9C268D041DE3}" type="slidenum">
              <a:rPr lang="en-US" smtClean="0"/>
              <a:t>5</a:t>
            </a:fld>
            <a:endParaRPr lang="en-US"/>
          </a:p>
        </p:txBody>
      </p:sp>
    </p:spTree>
    <p:extLst>
      <p:ext uri="{BB962C8B-B14F-4D97-AF65-F5344CB8AC3E}">
        <p14:creationId xmlns:p14="http://schemas.microsoft.com/office/powerpoint/2010/main" val="19817332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5123" y="488599"/>
            <a:ext cx="7886700" cy="881973"/>
          </a:xfrm>
        </p:spPr>
        <p:txBody>
          <a:bodyPr>
            <a:normAutofit/>
          </a:bodyPr>
          <a:lstStyle/>
          <a:p>
            <a:r>
              <a:rPr lang="en-US" sz="2129" dirty="0">
                <a:latin typeface="Arial" charset="0"/>
                <a:ea typeface="Arial" charset="0"/>
                <a:cs typeface="Arial" charset="0"/>
              </a:rPr>
              <a:t>Association of </a:t>
            </a:r>
            <a:r>
              <a:rPr lang="en-US" sz="2129" dirty="0" err="1">
                <a:latin typeface="Arial" charset="0"/>
                <a:ea typeface="Arial" charset="0"/>
                <a:cs typeface="Arial" charset="0"/>
              </a:rPr>
              <a:t>ChIP-Seq</a:t>
            </a:r>
            <a:r>
              <a:rPr lang="en-US" sz="2129" dirty="0">
                <a:latin typeface="Arial" charset="0"/>
                <a:ea typeface="Arial" charset="0"/>
                <a:cs typeface="Arial" charset="0"/>
              </a:rPr>
              <a:t> peaks and GWAS SNPs of different diseases</a:t>
            </a:r>
            <a:endParaRPr lang="en-US" sz="2129" dirty="0"/>
          </a:p>
        </p:txBody>
      </p:sp>
      <p:sp>
        <p:nvSpPr>
          <p:cNvPr id="4" name="Slide Number Placeholder 3"/>
          <p:cNvSpPr>
            <a:spLocks noGrp="1"/>
          </p:cNvSpPr>
          <p:nvPr>
            <p:ph type="sldNum" sz="quarter" idx="12"/>
          </p:nvPr>
        </p:nvSpPr>
        <p:spPr/>
        <p:txBody>
          <a:bodyPr/>
          <a:lstStyle/>
          <a:p>
            <a:fld id="{BF78F6EF-106A-E84B-9128-9C268D041DE3}" type="slidenum">
              <a:rPr lang="en-US" smtClean="0"/>
              <a:t>6</a:t>
            </a:fld>
            <a:endParaRPr lang="en-US" dirty="0"/>
          </a:p>
        </p:txBody>
      </p:sp>
      <p:pic>
        <p:nvPicPr>
          <p:cNvPr id="6" name="Picture 5"/>
          <p:cNvPicPr>
            <a:picLocks noChangeAspect="1"/>
          </p:cNvPicPr>
          <p:nvPr/>
        </p:nvPicPr>
        <p:blipFill>
          <a:blip r:embed="rId2"/>
          <a:stretch>
            <a:fillRect/>
          </a:stretch>
        </p:blipFill>
        <p:spPr>
          <a:xfrm>
            <a:off x="2292025" y="4163059"/>
            <a:ext cx="1380154" cy="1017371"/>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404" t="71546" r="60927" b="8883"/>
          <a:stretch/>
        </p:blipFill>
        <p:spPr>
          <a:xfrm>
            <a:off x="788771" y="2591417"/>
            <a:ext cx="4004397" cy="1177151"/>
          </a:xfrm>
          <a:prstGeom prst="rect">
            <a:avLst/>
          </a:prstGeom>
        </p:spPr>
      </p:pic>
      <p:sp>
        <p:nvSpPr>
          <p:cNvPr id="13" name="Rectangle 12"/>
          <p:cNvSpPr/>
          <p:nvPr/>
        </p:nvSpPr>
        <p:spPr>
          <a:xfrm>
            <a:off x="848414" y="5251880"/>
            <a:ext cx="2085827" cy="215123"/>
          </a:xfrm>
          <a:prstGeom prst="rect">
            <a:avLst/>
          </a:prstGeom>
        </p:spPr>
        <p:txBody>
          <a:bodyPr wrap="none">
            <a:spAutoFit/>
          </a:bodyPr>
          <a:lstStyle/>
          <a:p>
            <a:r>
              <a:rPr lang="en-US" sz="798" dirty="0"/>
              <a:t>http://</a:t>
            </a:r>
            <a:r>
              <a:rPr lang="en-US" sz="798" dirty="0" err="1"/>
              <a:t>www.rasadbsnp.com</a:t>
            </a:r>
            <a:r>
              <a:rPr lang="en-US" sz="798" dirty="0"/>
              <a:t>/images/</a:t>
            </a:r>
            <a:r>
              <a:rPr lang="en-US" sz="798" dirty="0" err="1"/>
              <a:t>SNPs.jpg</a:t>
            </a:r>
            <a:endParaRPr lang="en-US" sz="798" dirty="0"/>
          </a:p>
        </p:txBody>
      </p:sp>
      <p:cxnSp>
        <p:nvCxnSpPr>
          <p:cNvPr id="15" name="Straight Arrow Connector 14"/>
          <p:cNvCxnSpPr/>
          <p:nvPr/>
        </p:nvCxnSpPr>
        <p:spPr>
          <a:xfrm>
            <a:off x="2442535" y="2277853"/>
            <a:ext cx="447989" cy="56274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975163" y="1932460"/>
            <a:ext cx="1382734" cy="276679"/>
          </a:xfrm>
          <a:prstGeom prst="rect">
            <a:avLst/>
          </a:prstGeom>
          <a:noFill/>
        </p:spPr>
        <p:txBody>
          <a:bodyPr wrap="square" rtlCol="0">
            <a:spAutoFit/>
          </a:bodyPr>
          <a:lstStyle/>
          <a:p>
            <a:r>
              <a:rPr lang="en-US" sz="1198" dirty="0"/>
              <a:t>H3K27ac peak</a:t>
            </a:r>
          </a:p>
        </p:txBody>
      </p:sp>
      <p:sp>
        <p:nvSpPr>
          <p:cNvPr id="9" name="Rectangle 8"/>
          <p:cNvSpPr/>
          <p:nvPr/>
        </p:nvSpPr>
        <p:spPr>
          <a:xfrm>
            <a:off x="2890525" y="3434270"/>
            <a:ext cx="30419" cy="1351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8"/>
          </a:p>
        </p:txBody>
      </p:sp>
      <p:cxnSp>
        <p:nvCxnSpPr>
          <p:cNvPr id="21" name="Straight Arrow Connector 20"/>
          <p:cNvCxnSpPr/>
          <p:nvPr/>
        </p:nvCxnSpPr>
        <p:spPr>
          <a:xfrm>
            <a:off x="2920944" y="3569389"/>
            <a:ext cx="61158" cy="100906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4" name="Table 23"/>
          <p:cNvGraphicFramePr>
            <a:graphicFrameLocks noGrp="1"/>
          </p:cNvGraphicFramePr>
          <p:nvPr>
            <p:extLst/>
          </p:nvPr>
        </p:nvGraphicFramePr>
        <p:xfrm>
          <a:off x="4922743" y="2356633"/>
          <a:ext cx="3786433" cy="1411934"/>
        </p:xfrm>
        <a:graphic>
          <a:graphicData uri="http://schemas.openxmlformats.org/drawingml/2006/table">
            <a:tbl>
              <a:tblPr/>
              <a:tblGrid>
                <a:gridCol w="1186502"/>
                <a:gridCol w="745616"/>
                <a:gridCol w="1099445"/>
                <a:gridCol w="754870"/>
              </a:tblGrid>
              <a:tr h="355027">
                <a:tc>
                  <a:txBody>
                    <a:bodyPr/>
                    <a:lstStyle/>
                    <a:p>
                      <a:pPr algn="ctr" fontAlgn="b"/>
                      <a:r>
                        <a:rPr lang="en-US" sz="900" b="0" i="0" u="none" strike="noStrike" dirty="0">
                          <a:solidFill>
                            <a:srgbClr val="000000"/>
                          </a:solidFill>
                          <a:effectLst/>
                          <a:latin typeface="Arial" charset="0"/>
                          <a:ea typeface="Arial" charset="0"/>
                          <a:cs typeface="Arial" charset="0"/>
                        </a:rPr>
                        <a:t>Mapped </a:t>
                      </a:r>
                      <a:r>
                        <a:rPr lang="en-US" sz="900" b="0" i="0" u="none" strike="noStrike" dirty="0" err="1" smtClean="0">
                          <a:solidFill>
                            <a:srgbClr val="000000"/>
                          </a:solidFill>
                          <a:effectLst/>
                          <a:latin typeface="Arial" charset="0"/>
                          <a:ea typeface="Arial" charset="0"/>
                          <a:cs typeface="Arial" charset="0"/>
                        </a:rPr>
                        <a:t>positionn</a:t>
                      </a:r>
                      <a:endParaRPr lang="en-US" sz="900" b="0" i="0" u="none" strike="noStrike" dirty="0">
                        <a:solidFill>
                          <a:srgbClr val="000000"/>
                        </a:solidFill>
                        <a:effectLst/>
                        <a:latin typeface="Arial" charset="0"/>
                        <a:ea typeface="Arial" charset="0"/>
                        <a:cs typeface="Arial" charset="0"/>
                      </a:endParaRPr>
                    </a:p>
                  </a:txBody>
                  <a:tcPr marL="8450" marR="8450" marT="84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Arial" charset="0"/>
                          <a:ea typeface="Arial" charset="0"/>
                          <a:cs typeface="Arial" charset="0"/>
                        </a:rPr>
                        <a:t>Disorder SNPs</a:t>
                      </a:r>
                    </a:p>
                  </a:txBody>
                  <a:tcPr marL="8450" marR="8450" marT="84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Arial" charset="0"/>
                          <a:ea typeface="Arial" charset="0"/>
                          <a:cs typeface="Arial" charset="0"/>
                        </a:rPr>
                        <a:t>Common 1000  genome SNPs</a:t>
                      </a:r>
                    </a:p>
                  </a:txBody>
                  <a:tcPr marL="8450" marR="8450" marT="84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Arial" charset="0"/>
                          <a:ea typeface="Arial" charset="0"/>
                          <a:cs typeface="Arial" charset="0"/>
                        </a:rPr>
                        <a:t>Row total</a:t>
                      </a:r>
                    </a:p>
                  </a:txBody>
                  <a:tcPr marL="8450" marR="8450" marT="84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3353">
                <a:tc>
                  <a:txBody>
                    <a:bodyPr/>
                    <a:lstStyle/>
                    <a:p>
                      <a:pPr algn="ctr" fontAlgn="b"/>
                      <a:r>
                        <a:rPr lang="en-US" sz="900" b="0" i="0" u="none" strike="noStrike">
                          <a:solidFill>
                            <a:srgbClr val="000000"/>
                          </a:solidFill>
                          <a:effectLst/>
                          <a:latin typeface="Arial" charset="0"/>
                          <a:ea typeface="Arial" charset="0"/>
                          <a:cs typeface="Arial" charset="0"/>
                        </a:rPr>
                        <a:t>Maped to ChIP peaks  </a:t>
                      </a:r>
                    </a:p>
                  </a:txBody>
                  <a:tcPr marL="8450" marR="8450" marT="84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Arial" charset="0"/>
                          <a:ea typeface="Arial" charset="0"/>
                          <a:cs typeface="Arial" charset="0"/>
                        </a:rPr>
                        <a:t>a</a:t>
                      </a:r>
                    </a:p>
                  </a:txBody>
                  <a:tcPr marL="8450" marR="8450" marT="84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Arial" charset="0"/>
                          <a:ea typeface="Arial" charset="0"/>
                          <a:cs typeface="Arial" charset="0"/>
                        </a:rPr>
                        <a:t>b</a:t>
                      </a:r>
                    </a:p>
                  </a:txBody>
                  <a:tcPr marL="8450" marR="8450" marT="84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Arial" charset="0"/>
                          <a:ea typeface="Arial" charset="0"/>
                          <a:cs typeface="Arial" charset="0"/>
                        </a:rPr>
                        <a:t>a+b</a:t>
                      </a:r>
                    </a:p>
                  </a:txBody>
                  <a:tcPr marL="8450" marR="8450" marT="84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8527">
                <a:tc>
                  <a:txBody>
                    <a:bodyPr/>
                    <a:lstStyle/>
                    <a:p>
                      <a:pPr algn="ctr" fontAlgn="b"/>
                      <a:r>
                        <a:rPr lang="en-US" sz="900" b="0" i="0" u="none" strike="noStrike">
                          <a:solidFill>
                            <a:srgbClr val="000000"/>
                          </a:solidFill>
                          <a:effectLst/>
                          <a:latin typeface="Arial" charset="0"/>
                          <a:ea typeface="Arial" charset="0"/>
                          <a:cs typeface="Arial" charset="0"/>
                        </a:rPr>
                        <a:t>Not mapped to  ChIP peaks</a:t>
                      </a:r>
                    </a:p>
                  </a:txBody>
                  <a:tcPr marL="8450" marR="8450" marT="84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Arial" charset="0"/>
                          <a:ea typeface="Arial" charset="0"/>
                          <a:cs typeface="Arial" charset="0"/>
                        </a:rPr>
                        <a:t>c</a:t>
                      </a:r>
                    </a:p>
                  </a:txBody>
                  <a:tcPr marL="8450" marR="8450" marT="84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Arial" charset="0"/>
                          <a:ea typeface="Arial" charset="0"/>
                          <a:cs typeface="Arial" charset="0"/>
                        </a:rPr>
                        <a:t>d</a:t>
                      </a:r>
                    </a:p>
                  </a:txBody>
                  <a:tcPr marL="8450" marR="8450" marT="84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Arial" charset="0"/>
                          <a:ea typeface="Arial" charset="0"/>
                          <a:cs typeface="Arial" charset="0"/>
                        </a:rPr>
                        <a:t>c+d</a:t>
                      </a:r>
                    </a:p>
                  </a:txBody>
                  <a:tcPr marL="8450" marR="8450" marT="84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5027">
                <a:tc>
                  <a:txBody>
                    <a:bodyPr/>
                    <a:lstStyle/>
                    <a:p>
                      <a:pPr algn="ctr" fontAlgn="b"/>
                      <a:r>
                        <a:rPr lang="en-US" sz="900" b="0" i="0" u="none" strike="noStrike" dirty="0">
                          <a:solidFill>
                            <a:srgbClr val="000000"/>
                          </a:solidFill>
                          <a:effectLst/>
                          <a:latin typeface="Arial" charset="0"/>
                          <a:ea typeface="Arial" charset="0"/>
                          <a:cs typeface="Arial" charset="0"/>
                        </a:rPr>
                        <a:t>Column total</a:t>
                      </a:r>
                    </a:p>
                  </a:txBody>
                  <a:tcPr marL="8450" marR="8450" marT="84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Arial" charset="0"/>
                          <a:ea typeface="Arial" charset="0"/>
                          <a:cs typeface="Arial" charset="0"/>
                        </a:rPr>
                        <a:t>a+c</a:t>
                      </a:r>
                    </a:p>
                  </a:txBody>
                  <a:tcPr marL="8450" marR="8450" marT="84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err="1">
                          <a:solidFill>
                            <a:srgbClr val="000000"/>
                          </a:solidFill>
                          <a:effectLst/>
                          <a:latin typeface="Arial" charset="0"/>
                          <a:ea typeface="Arial" charset="0"/>
                          <a:cs typeface="Arial" charset="0"/>
                        </a:rPr>
                        <a:t>b+d</a:t>
                      </a:r>
                      <a:endParaRPr lang="en-US" sz="900" b="0" i="0" u="none" strike="noStrike" dirty="0">
                        <a:solidFill>
                          <a:srgbClr val="000000"/>
                        </a:solidFill>
                        <a:effectLst/>
                        <a:latin typeface="Arial" charset="0"/>
                        <a:ea typeface="Arial" charset="0"/>
                        <a:cs typeface="Arial" charset="0"/>
                      </a:endParaRPr>
                    </a:p>
                  </a:txBody>
                  <a:tcPr marL="8450" marR="8450" marT="84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smtClean="0">
                          <a:solidFill>
                            <a:srgbClr val="000000"/>
                          </a:solidFill>
                          <a:effectLst/>
                          <a:latin typeface="Arial" charset="0"/>
                          <a:ea typeface="Arial" charset="0"/>
                          <a:cs typeface="Arial" charset="0"/>
                        </a:rPr>
                        <a:t>N=</a:t>
                      </a:r>
                      <a:r>
                        <a:rPr lang="en-US" sz="900" b="0" i="0" u="none" strike="noStrike" dirty="0" err="1" smtClean="0">
                          <a:solidFill>
                            <a:srgbClr val="000000"/>
                          </a:solidFill>
                          <a:effectLst/>
                          <a:latin typeface="Arial" charset="0"/>
                          <a:ea typeface="Arial" charset="0"/>
                          <a:cs typeface="Arial" charset="0"/>
                        </a:rPr>
                        <a:t>a+b+c+d</a:t>
                      </a:r>
                      <a:endParaRPr lang="en-US" sz="900" b="0" i="0" u="none" strike="noStrike" dirty="0">
                        <a:solidFill>
                          <a:srgbClr val="000000"/>
                        </a:solidFill>
                        <a:effectLst/>
                        <a:latin typeface="Arial" charset="0"/>
                        <a:ea typeface="Arial" charset="0"/>
                        <a:cs typeface="Arial" charset="0"/>
                      </a:endParaRPr>
                    </a:p>
                  </a:txBody>
                  <a:tcPr marL="8450" marR="8450" marT="84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5" name="TextBox 24"/>
          <p:cNvSpPr txBox="1"/>
          <p:nvPr/>
        </p:nvSpPr>
        <p:spPr>
          <a:xfrm>
            <a:off x="4922743" y="4073922"/>
            <a:ext cx="4029724" cy="276679"/>
          </a:xfrm>
          <a:prstGeom prst="rect">
            <a:avLst/>
          </a:prstGeom>
          <a:noFill/>
        </p:spPr>
        <p:txBody>
          <a:bodyPr wrap="square" rtlCol="0">
            <a:spAutoFit/>
          </a:bodyPr>
          <a:lstStyle/>
          <a:p>
            <a:r>
              <a:rPr lang="en-US" sz="1198" dirty="0"/>
              <a:t>Enrichment = -log10(p value by one-tailed Fisher’s exact test)</a:t>
            </a:r>
          </a:p>
        </p:txBody>
      </p:sp>
    </p:spTree>
    <p:extLst>
      <p:ext uri="{BB962C8B-B14F-4D97-AF65-F5344CB8AC3E}">
        <p14:creationId xmlns:p14="http://schemas.microsoft.com/office/powerpoint/2010/main" val="17530227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78F6EF-106A-E84B-9128-9C268D041DE3}" type="slidenum">
              <a:rPr lang="en-US" smtClean="0"/>
              <a:t>7</a:t>
            </a:fld>
            <a:endParaRPr lang="en-US"/>
          </a:p>
        </p:txBody>
      </p:sp>
      <p:sp>
        <p:nvSpPr>
          <p:cNvPr id="2" name="Title 1"/>
          <p:cNvSpPr>
            <a:spLocks noGrp="1"/>
          </p:cNvSpPr>
          <p:nvPr>
            <p:ph type="title"/>
          </p:nvPr>
        </p:nvSpPr>
        <p:spPr>
          <a:xfrm>
            <a:off x="628650" y="75512"/>
            <a:ext cx="7886700" cy="881973"/>
          </a:xfrm>
        </p:spPr>
        <p:txBody>
          <a:bodyPr>
            <a:normAutofit/>
          </a:bodyPr>
          <a:lstStyle/>
          <a:p>
            <a:pPr algn="ctr"/>
            <a:r>
              <a:rPr lang="en-US" sz="2129" dirty="0">
                <a:latin typeface="Arial" charset="0"/>
                <a:ea typeface="Arial" charset="0"/>
                <a:cs typeface="Arial" charset="0"/>
              </a:rPr>
              <a:t>GWAS </a:t>
            </a:r>
            <a:r>
              <a:rPr lang="en-US" sz="2129" dirty="0">
                <a:latin typeface="Arial" charset="0"/>
                <a:ea typeface="Arial" charset="0"/>
                <a:cs typeface="Arial" charset="0"/>
              </a:rPr>
              <a:t>SNPs enrichment </a:t>
            </a:r>
            <a:r>
              <a:rPr lang="en-US" sz="2129" dirty="0">
                <a:latin typeface="Arial" charset="0"/>
                <a:ea typeface="Arial" charset="0"/>
                <a:cs typeface="Arial" charset="0"/>
              </a:rPr>
              <a:t>in </a:t>
            </a:r>
            <a:r>
              <a:rPr lang="en-US" sz="2129" dirty="0" err="1">
                <a:latin typeface="Arial" charset="0"/>
                <a:ea typeface="Arial" charset="0"/>
                <a:cs typeface="Arial" charset="0"/>
              </a:rPr>
              <a:t>ChIP-Seq</a:t>
            </a:r>
            <a:r>
              <a:rPr lang="en-US" sz="2129" dirty="0">
                <a:latin typeface="Arial" charset="0"/>
                <a:ea typeface="Arial" charset="0"/>
                <a:cs typeface="Arial" charset="0"/>
              </a:rPr>
              <a:t> </a:t>
            </a:r>
            <a:r>
              <a:rPr lang="en-US" sz="2129" dirty="0">
                <a:latin typeface="Arial" charset="0"/>
                <a:ea typeface="Arial" charset="0"/>
                <a:cs typeface="Arial" charset="0"/>
              </a:rPr>
              <a:t>peaks</a:t>
            </a:r>
            <a:endParaRPr lang="en-US" sz="2129" dirty="0">
              <a:latin typeface="Arial" charset="0"/>
              <a:ea typeface="Arial" charset="0"/>
              <a:cs typeface="Arial" charset="0"/>
            </a:endParaRPr>
          </a:p>
        </p:txBody>
      </p:sp>
      <p:grpSp>
        <p:nvGrpSpPr>
          <p:cNvPr id="7" name="Group 6"/>
          <p:cNvGrpSpPr/>
          <p:nvPr/>
        </p:nvGrpSpPr>
        <p:grpSpPr>
          <a:xfrm>
            <a:off x="785813" y="700088"/>
            <a:ext cx="6729412" cy="6021388"/>
            <a:chOff x="1797268" y="1625818"/>
            <a:chExt cx="4374932" cy="4374932"/>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7268" y="1625818"/>
              <a:ext cx="4374932" cy="4374932"/>
            </a:xfrm>
            <a:prstGeom prst="rect">
              <a:avLst/>
            </a:prstGeom>
          </p:spPr>
        </p:pic>
        <p:sp>
          <p:nvSpPr>
            <p:cNvPr id="3" name="Rectangle 2"/>
            <p:cNvSpPr/>
            <p:nvPr/>
          </p:nvSpPr>
          <p:spPr>
            <a:xfrm>
              <a:off x="2766848" y="4073416"/>
              <a:ext cx="1347952" cy="1655379"/>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2766847" y="2418037"/>
              <a:ext cx="1347952" cy="1655379"/>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Box 4"/>
            <p:cNvSpPr txBox="1"/>
            <p:nvPr/>
          </p:nvSpPr>
          <p:spPr>
            <a:xfrm rot="16200000">
              <a:off x="2325964" y="2937132"/>
              <a:ext cx="1158764" cy="300082"/>
            </a:xfrm>
            <a:prstGeom prst="rect">
              <a:avLst/>
            </a:prstGeom>
            <a:noFill/>
          </p:spPr>
          <p:txBody>
            <a:bodyPr wrap="square" rtlCol="0">
              <a:spAutoFit/>
            </a:bodyPr>
            <a:lstStyle/>
            <a:p>
              <a:r>
                <a:rPr lang="en-US" sz="1350" dirty="0" err="1">
                  <a:solidFill>
                    <a:schemeClr val="accent6">
                      <a:lumMod val="75000"/>
                    </a:schemeClr>
                  </a:solidFill>
                </a:rPr>
                <a:t>Brainspan</a:t>
              </a:r>
              <a:endParaRPr lang="en-US" sz="1350" dirty="0">
                <a:solidFill>
                  <a:schemeClr val="accent6">
                    <a:lumMod val="75000"/>
                  </a:schemeClr>
                </a:solidFill>
              </a:endParaRPr>
            </a:p>
          </p:txBody>
        </p:sp>
        <p:sp>
          <p:nvSpPr>
            <p:cNvPr id="9" name="TextBox 8"/>
            <p:cNvSpPr txBox="1"/>
            <p:nvPr/>
          </p:nvSpPr>
          <p:spPr>
            <a:xfrm rot="16200000">
              <a:off x="2325964" y="4600843"/>
              <a:ext cx="1158764" cy="300082"/>
            </a:xfrm>
            <a:prstGeom prst="rect">
              <a:avLst/>
            </a:prstGeom>
            <a:noFill/>
          </p:spPr>
          <p:txBody>
            <a:bodyPr wrap="square" rtlCol="0">
              <a:spAutoFit/>
            </a:bodyPr>
            <a:lstStyle/>
            <a:p>
              <a:r>
                <a:rPr lang="en-US" sz="1350" dirty="0">
                  <a:solidFill>
                    <a:srgbClr val="0070C0"/>
                  </a:solidFill>
                </a:rPr>
                <a:t>Roadmap</a:t>
              </a:r>
              <a:endParaRPr lang="en-US" sz="1350" dirty="0">
                <a:solidFill>
                  <a:srgbClr val="0070C0"/>
                </a:solidFill>
              </a:endParaRPr>
            </a:p>
          </p:txBody>
        </p:sp>
      </p:grpSp>
    </p:spTree>
    <p:extLst>
      <p:ext uri="{BB962C8B-B14F-4D97-AF65-F5344CB8AC3E}">
        <p14:creationId xmlns:p14="http://schemas.microsoft.com/office/powerpoint/2010/main" val="14255293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336" y="497541"/>
            <a:ext cx="7783014" cy="1374537"/>
          </a:xfrm>
        </p:spPr>
        <p:txBody>
          <a:bodyPr>
            <a:normAutofit/>
          </a:bodyPr>
          <a:lstStyle/>
          <a:p>
            <a:r>
              <a:rPr lang="en-US" dirty="0" smtClean="0"/>
              <a:t>Identification of super-enhancers</a:t>
            </a:r>
            <a:endParaRPr lang="en-US" dirty="0"/>
          </a:p>
        </p:txBody>
      </p:sp>
      <p:pic>
        <p:nvPicPr>
          <p:cNvPr id="5" name="Picture 4"/>
          <p:cNvPicPr>
            <a:picLocks noChangeAspect="1"/>
          </p:cNvPicPr>
          <p:nvPr/>
        </p:nvPicPr>
        <p:blipFill>
          <a:blip r:embed="rId3"/>
          <a:stretch>
            <a:fillRect/>
          </a:stretch>
        </p:blipFill>
        <p:spPr>
          <a:xfrm>
            <a:off x="1947571" y="2535319"/>
            <a:ext cx="5248858" cy="2962886"/>
          </a:xfrm>
          <a:prstGeom prst="rect">
            <a:avLst/>
          </a:prstGeom>
        </p:spPr>
      </p:pic>
      <p:sp>
        <p:nvSpPr>
          <p:cNvPr id="3" name="Slide Number Placeholder 2"/>
          <p:cNvSpPr>
            <a:spLocks noGrp="1"/>
          </p:cNvSpPr>
          <p:nvPr>
            <p:ph type="sldNum" sz="quarter" idx="12"/>
          </p:nvPr>
        </p:nvSpPr>
        <p:spPr/>
        <p:txBody>
          <a:bodyPr/>
          <a:lstStyle/>
          <a:p>
            <a:fld id="{C894FA00-EF6B-774B-823B-5072FD6D022D}" type="slidenum">
              <a:rPr lang="en-US" smtClean="0"/>
              <a:t>8</a:t>
            </a:fld>
            <a:endParaRPr lang="en-US"/>
          </a:p>
        </p:txBody>
      </p:sp>
      <p:sp>
        <p:nvSpPr>
          <p:cNvPr id="4" name="TextBox 3"/>
          <p:cNvSpPr txBox="1"/>
          <p:nvPr/>
        </p:nvSpPr>
        <p:spPr>
          <a:xfrm>
            <a:off x="732336" y="1799504"/>
            <a:ext cx="7954305" cy="686278"/>
          </a:xfrm>
          <a:prstGeom prst="rect">
            <a:avLst/>
          </a:prstGeom>
          <a:noFill/>
        </p:spPr>
        <p:txBody>
          <a:bodyPr wrap="square" rtlCol="0">
            <a:spAutoFit/>
          </a:bodyPr>
          <a:lstStyle/>
          <a:p>
            <a:endParaRPr lang="en-US" sz="1198" dirty="0"/>
          </a:p>
          <a:p>
            <a:r>
              <a:rPr lang="en-US" sz="1331" dirty="0"/>
              <a:t>Super-enhancers -- a class of regulatory regions with unusually strong enrichment for the binding of transcriptional coactivators.</a:t>
            </a:r>
          </a:p>
        </p:txBody>
      </p:sp>
      <p:sp>
        <p:nvSpPr>
          <p:cNvPr id="6" name="Rectangle 5"/>
          <p:cNvSpPr/>
          <p:nvPr/>
        </p:nvSpPr>
        <p:spPr>
          <a:xfrm>
            <a:off x="3695484" y="3952903"/>
            <a:ext cx="3614329" cy="1329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8"/>
          </a:p>
        </p:txBody>
      </p:sp>
      <p:sp>
        <p:nvSpPr>
          <p:cNvPr id="7" name="TextBox 6"/>
          <p:cNvSpPr txBox="1"/>
          <p:nvPr/>
        </p:nvSpPr>
        <p:spPr>
          <a:xfrm rot="5400000">
            <a:off x="3011313" y="4486251"/>
            <a:ext cx="1112822" cy="215123"/>
          </a:xfrm>
          <a:prstGeom prst="rect">
            <a:avLst/>
          </a:prstGeom>
          <a:solidFill>
            <a:schemeClr val="bg1"/>
          </a:solidFill>
        </p:spPr>
        <p:txBody>
          <a:bodyPr wrap="square" rtlCol="0">
            <a:spAutoFit/>
          </a:bodyPr>
          <a:lstStyle/>
          <a:p>
            <a:r>
              <a:rPr lang="en-US" sz="798" dirty="0"/>
              <a:t>H3K27ac enrichment</a:t>
            </a:r>
          </a:p>
        </p:txBody>
      </p:sp>
      <p:sp>
        <p:nvSpPr>
          <p:cNvPr id="8" name="TextBox 7"/>
          <p:cNvSpPr txBox="1"/>
          <p:nvPr/>
        </p:nvSpPr>
        <p:spPr>
          <a:xfrm>
            <a:off x="2224169" y="5363369"/>
            <a:ext cx="1268515" cy="235770"/>
          </a:xfrm>
          <a:prstGeom prst="rect">
            <a:avLst/>
          </a:prstGeom>
          <a:solidFill>
            <a:schemeClr val="bg1"/>
          </a:solidFill>
        </p:spPr>
        <p:txBody>
          <a:bodyPr wrap="square" rtlCol="0">
            <a:spAutoFit/>
          </a:bodyPr>
          <a:lstStyle/>
          <a:p>
            <a:r>
              <a:rPr lang="en-US" sz="932" dirty="0"/>
              <a:t>H3K27ac enrichment</a:t>
            </a:r>
          </a:p>
        </p:txBody>
      </p:sp>
      <p:sp>
        <p:nvSpPr>
          <p:cNvPr id="13" name="Rectangle 12"/>
          <p:cNvSpPr/>
          <p:nvPr/>
        </p:nvSpPr>
        <p:spPr>
          <a:xfrm>
            <a:off x="3943350" y="4209207"/>
            <a:ext cx="5200650" cy="2308324"/>
          </a:xfrm>
          <a:prstGeom prst="rect">
            <a:avLst/>
          </a:prstGeom>
        </p:spPr>
        <p:txBody>
          <a:bodyPr wrap="square">
            <a:spAutoFit/>
          </a:bodyPr>
          <a:lstStyle/>
          <a:p>
            <a:r>
              <a:rPr lang="en-US" b="1" dirty="0">
                <a:solidFill>
                  <a:srgbClr val="535353"/>
                </a:solidFill>
                <a:latin typeface="Helvetica" charset="0"/>
              </a:rPr>
              <a:t>ROSE: RANK ORDERING OF </a:t>
            </a:r>
            <a:r>
              <a:rPr lang="en-US" b="1" dirty="0" smtClean="0">
                <a:solidFill>
                  <a:srgbClr val="535353"/>
                </a:solidFill>
                <a:latin typeface="Helvetica" charset="0"/>
              </a:rPr>
              <a:t>SUPER-ENHANCERS</a:t>
            </a:r>
          </a:p>
          <a:p>
            <a:r>
              <a:rPr lang="en-US" dirty="0">
                <a:hlinkClick r:id="rId4"/>
              </a:rPr>
              <a:t>Master Transcription Factors and Mediator Establish Super-Enhancers at Key Cell Identity Genes  Warren A. Whyte, David A. Orlando, Denes Hnisz, Brian J. Abraham, Charles Y. Lin, Michael H. Kagey, Peter B. Rahl, Tong Ihn Lee and Richard A. Young Cell 153, 307-319, April 11, 2013</a:t>
            </a:r>
            <a:endParaRPr lang="en-US" dirty="0"/>
          </a:p>
        </p:txBody>
      </p:sp>
    </p:spTree>
    <p:extLst>
      <p:ext uri="{BB962C8B-B14F-4D97-AF65-F5344CB8AC3E}">
        <p14:creationId xmlns:p14="http://schemas.microsoft.com/office/powerpoint/2010/main" val="10675846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156" y="-26894"/>
            <a:ext cx="7886700" cy="1082816"/>
          </a:xfrm>
        </p:spPr>
        <p:txBody>
          <a:bodyPr>
            <a:normAutofit/>
          </a:bodyPr>
          <a:lstStyle/>
          <a:p>
            <a:pPr algn="ctr"/>
            <a:r>
              <a:rPr lang="en-US" sz="2395" dirty="0">
                <a:latin typeface="Arial" charset="0"/>
                <a:ea typeface="Arial" charset="0"/>
                <a:cs typeface="Arial" charset="0"/>
              </a:rPr>
              <a:t>Super-enhancer example</a:t>
            </a:r>
          </a:p>
        </p:txBody>
      </p:sp>
      <p:sp>
        <p:nvSpPr>
          <p:cNvPr id="4" name="Slide Number Placeholder 3"/>
          <p:cNvSpPr>
            <a:spLocks noGrp="1"/>
          </p:cNvSpPr>
          <p:nvPr>
            <p:ph type="sldNum" sz="quarter" idx="12"/>
          </p:nvPr>
        </p:nvSpPr>
        <p:spPr/>
        <p:txBody>
          <a:bodyPr/>
          <a:lstStyle/>
          <a:p>
            <a:fld id="{BF78F6EF-106A-E84B-9128-9C268D041DE3}" type="slidenum">
              <a:rPr lang="en-US" smtClean="0"/>
              <a:t>9</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1843" y="3813034"/>
            <a:ext cx="6282297" cy="301466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1844" y="693550"/>
            <a:ext cx="6282297" cy="3141149"/>
          </a:xfrm>
          <a:prstGeom prst="rect">
            <a:avLst/>
          </a:prstGeom>
        </p:spPr>
      </p:pic>
    </p:spTree>
    <p:extLst>
      <p:ext uri="{BB962C8B-B14F-4D97-AF65-F5344CB8AC3E}">
        <p14:creationId xmlns:p14="http://schemas.microsoft.com/office/powerpoint/2010/main" val="133401875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322</TotalTime>
  <Words>2049</Words>
  <Application>Microsoft Macintosh PowerPoint</Application>
  <PresentationFormat>On-screen Show (4:3)</PresentationFormat>
  <Paragraphs>699</Paragraphs>
  <Slides>49</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Calibri</vt:lpstr>
      <vt:lpstr>Calibri Light</vt:lpstr>
      <vt:lpstr>Cambria Math</vt:lpstr>
      <vt:lpstr>DejaVu Sans Mono</vt:lpstr>
      <vt:lpstr>Helvetica</vt:lpstr>
      <vt:lpstr>Arial</vt:lpstr>
      <vt:lpstr>Office Theme</vt:lpstr>
      <vt:lpstr>Analysis of brain NGS data</vt:lpstr>
      <vt:lpstr>Outline</vt:lpstr>
      <vt:lpstr>Outline</vt:lpstr>
      <vt:lpstr>Brainspan ChIP-Seq dataset</vt:lpstr>
      <vt:lpstr>Association of ChIP-Seq peaks and GWAS SNPs of different diseases</vt:lpstr>
      <vt:lpstr>Association of ChIP-Seq peaks and GWAS SNPs of different diseases</vt:lpstr>
      <vt:lpstr>GWAS SNPs enrichment in ChIP-Seq peaks</vt:lpstr>
      <vt:lpstr>Identification of super-enhancers</vt:lpstr>
      <vt:lpstr>Super-enhancer example</vt:lpstr>
      <vt:lpstr>PowerPoint Presentation</vt:lpstr>
      <vt:lpstr>Brain DNA Methylations</vt:lpstr>
      <vt:lpstr>Association of GWAS SNPs and methylation trajectory categories  </vt:lpstr>
      <vt:lpstr>GWAS SNPs enrichment on methylation trajectory categories</vt:lpstr>
      <vt:lpstr>Outline</vt:lpstr>
      <vt:lpstr>ChIP-Seq Datasets</vt:lpstr>
      <vt:lpstr>Samples of each project</vt:lpstr>
      <vt:lpstr>ChIP-Seq analysis pipeline</vt:lpstr>
      <vt:lpstr>Peak calling of H3K27ac </vt:lpstr>
      <vt:lpstr>Overlap of H3K27ac peaks</vt:lpstr>
      <vt:lpstr>Number of overlapped H3K27ac peaks</vt:lpstr>
      <vt:lpstr>Overlapped H3K27ac peak number fraction</vt:lpstr>
      <vt:lpstr>Outline</vt:lpstr>
      <vt:lpstr>Analysis of PsychENCODE ChIP-Seq data</vt:lpstr>
      <vt:lpstr>PowerPoint Presentation</vt:lpstr>
      <vt:lpstr>PowerPoint Presentation</vt:lpstr>
      <vt:lpstr>ChIP-Seq analysis pipeline</vt:lpstr>
      <vt:lpstr>FASTQC &amp; alignment using bowtie2</vt:lpstr>
      <vt:lpstr>PowerPoint Presentation</vt:lpstr>
      <vt:lpstr>PowerPoint Presentation</vt:lpstr>
      <vt:lpstr>Peak overlap between samples</vt:lpstr>
      <vt:lpstr>iPSc ChIP-seq datasets 02</vt:lpstr>
      <vt:lpstr>PowerPoint Presentation</vt:lpstr>
      <vt:lpstr>PowerPoint Presentation</vt:lpstr>
      <vt:lpstr>Analysis of PsychENCODE ChIP-Seq data</vt:lpstr>
      <vt:lpstr>PowerPoint Presentation</vt:lpstr>
      <vt:lpstr>Sample information</vt:lpstr>
      <vt:lpstr>Peak overlap with PEC EPI map</vt:lpstr>
      <vt:lpstr>Peak overlap with Brainspan and Roadmap</vt:lpstr>
      <vt:lpstr>Peak annotation for 277N+</vt:lpstr>
      <vt:lpstr>PowerPoint Presentation</vt:lpstr>
      <vt:lpstr>Future work</vt:lpstr>
      <vt:lpstr>Acknowledgement</vt:lpstr>
      <vt:lpstr>Questions?</vt:lpstr>
      <vt:lpstr>Results of Psychiatric Genomics Consortium (PGC) Schizophrenia Working Group </vt:lpstr>
      <vt:lpstr>Enrichment in enhancers of credible SNPs of Schizophrenia  </vt:lpstr>
      <vt:lpstr>Projects generating brain NGS datasets</vt:lpstr>
      <vt:lpstr>PowerPoint Presentation</vt:lpstr>
      <vt:lpstr>PowerPoint Presentation</vt:lpstr>
      <vt:lpstr>Peak overlap between MUSIC and MACS2</vt:lpstr>
    </vt:vector>
  </TitlesOfParts>
  <Company/>
  <LinksUpToDate>false</LinksUpToDate>
  <SharedDoc>false</SharedDoc>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Analysis of brain NGS data</dc:title>
  <dc:creator>Microsoft Office User</dc:creator>
  <cp:lastModifiedBy>Microsoft Office User</cp:lastModifiedBy>
  <cp:revision>33</cp:revision>
  <dcterms:created xsi:type="dcterms:W3CDTF">2016-05-20T01:41:02Z</dcterms:created>
  <dcterms:modified xsi:type="dcterms:W3CDTF">2016-05-20T15:51:47Z</dcterms:modified>
</cp:coreProperties>
</file>