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7" r:id="rId7"/>
    <p:sldId id="271" r:id="rId8"/>
    <p:sldId id="261" r:id="rId9"/>
    <p:sldId id="262" r:id="rId10"/>
    <p:sldId id="269" r:id="rId11"/>
    <p:sldId id="273" r:id="rId12"/>
    <p:sldId id="274" r:id="rId13"/>
    <p:sldId id="275" r:id="rId14"/>
    <p:sldId id="276" r:id="rId15"/>
    <p:sldId id="270" r:id="rId16"/>
    <p:sldId id="265" r:id="rId17"/>
    <p:sldId id="266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9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B8D6-D35A-9B4A-BC2E-936685132FF6}" type="datetimeFigureOut">
              <a:rPr lang="en-US" smtClean="0"/>
              <a:t>5/5/16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51196-3B1B-D345-B970-A40F46623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795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B8D6-D35A-9B4A-BC2E-936685132FF6}" type="datetimeFigureOut">
              <a:rPr lang="en-US" smtClean="0"/>
              <a:t>5/5/16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51196-3B1B-D345-B970-A40F46623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02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B8D6-D35A-9B4A-BC2E-936685132FF6}" type="datetimeFigureOut">
              <a:rPr lang="en-US" smtClean="0"/>
              <a:t>5/5/16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51196-3B1B-D345-B970-A40F46623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06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B8D6-D35A-9B4A-BC2E-936685132FF6}" type="datetimeFigureOut">
              <a:rPr lang="en-US" smtClean="0"/>
              <a:t>5/5/16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51196-3B1B-D345-B970-A40F46623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052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B8D6-D35A-9B4A-BC2E-936685132FF6}" type="datetimeFigureOut">
              <a:rPr lang="en-US" smtClean="0"/>
              <a:t>5/5/16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51196-3B1B-D345-B970-A40F46623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122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B8D6-D35A-9B4A-BC2E-936685132FF6}" type="datetimeFigureOut">
              <a:rPr lang="en-US" smtClean="0"/>
              <a:t>5/5/16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51196-3B1B-D345-B970-A40F46623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1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B8D6-D35A-9B4A-BC2E-936685132FF6}" type="datetimeFigureOut">
              <a:rPr lang="en-US" smtClean="0"/>
              <a:t>5/5/16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51196-3B1B-D345-B970-A40F46623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40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B8D6-D35A-9B4A-BC2E-936685132FF6}" type="datetimeFigureOut">
              <a:rPr lang="en-US" smtClean="0"/>
              <a:t>5/5/16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51196-3B1B-D345-B970-A40F46623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97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B8D6-D35A-9B4A-BC2E-936685132FF6}" type="datetimeFigureOut">
              <a:rPr lang="en-US" smtClean="0"/>
              <a:t>5/5/16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51196-3B1B-D345-B970-A40F46623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326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B8D6-D35A-9B4A-BC2E-936685132FF6}" type="datetimeFigureOut">
              <a:rPr lang="en-US" smtClean="0"/>
              <a:t>5/5/16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51196-3B1B-D345-B970-A40F46623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13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B8D6-D35A-9B4A-BC2E-936685132FF6}" type="datetimeFigureOut">
              <a:rPr lang="en-US" smtClean="0"/>
              <a:t>5/5/16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51196-3B1B-D345-B970-A40F46623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84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4B8D6-D35A-9B4A-BC2E-936685132FF6}" type="datetimeFigureOut">
              <a:rPr lang="en-US" smtClean="0"/>
              <a:t>5/5/16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51196-3B1B-D345-B970-A40F46623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70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Dissecting </a:t>
            </a:r>
            <a:r>
              <a:rPr lang="en-US" dirty="0"/>
              <a:t>r</a:t>
            </a:r>
            <a:r>
              <a:rPr lang="en-US" dirty="0" smtClean="0"/>
              <a:t>egulatory roles of enhancers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5</a:t>
            </a:r>
            <a:r>
              <a:rPr lang="en-US" baseline="30000" dirty="0" smtClean="0"/>
              <a:t>th</a:t>
            </a:r>
            <a:r>
              <a:rPr lang="en-US" dirty="0" smtClean="0"/>
              <a:t> 2016</a:t>
            </a:r>
          </a:p>
          <a:p>
            <a:r>
              <a:rPr lang="en-US" dirty="0" smtClean="0"/>
              <a:t>Jinrui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299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Correlate </a:t>
            </a:r>
            <a:r>
              <a:rPr lang="en-US" dirty="0" err="1" smtClean="0"/>
              <a:t>BurFreq</a:t>
            </a:r>
            <a:r>
              <a:rPr lang="en-US" dirty="0" smtClean="0"/>
              <a:t> </a:t>
            </a:r>
            <a:r>
              <a:rPr lang="en-US" dirty="0"/>
              <a:t>and AE, PE</a:t>
            </a:r>
          </a:p>
          <a:p>
            <a:r>
              <a:rPr lang="en-US" dirty="0" smtClean="0"/>
              <a:t>Using </a:t>
            </a:r>
            <a:r>
              <a:rPr lang="en-US" dirty="0"/>
              <a:t>partial correlation to control AE or PE</a:t>
            </a:r>
          </a:p>
          <a:p>
            <a:pPr lvl="1"/>
            <a:r>
              <a:rPr lang="en-US" dirty="0" err="1" smtClean="0"/>
              <a:t>Cor</a:t>
            </a:r>
            <a:r>
              <a:rPr lang="en-US" dirty="0" smtClean="0"/>
              <a:t>(</a:t>
            </a:r>
            <a:r>
              <a:rPr lang="en-US" dirty="0" err="1" smtClean="0"/>
              <a:t>BurFreq</a:t>
            </a:r>
            <a:r>
              <a:rPr lang="en-US" dirty="0" smtClean="0"/>
              <a:t>,# </a:t>
            </a:r>
            <a:r>
              <a:rPr lang="en-US" dirty="0" smtClean="0"/>
              <a:t>AE | PE) </a:t>
            </a:r>
            <a:r>
              <a:rPr lang="en-US" dirty="0" smtClean="0"/>
              <a:t>= </a:t>
            </a:r>
            <a:r>
              <a:rPr lang="en-US" dirty="0" smtClean="0"/>
              <a:t>0.02</a:t>
            </a:r>
            <a:r>
              <a:rPr lang="en-US" dirty="0" smtClean="0"/>
              <a:t>, </a:t>
            </a:r>
            <a:r>
              <a:rPr lang="en-US" dirty="0" smtClean="0"/>
              <a:t>p = </a:t>
            </a:r>
            <a:r>
              <a:rPr lang="en-US" dirty="0" smtClean="0"/>
              <a:t>0.1</a:t>
            </a:r>
            <a:endParaRPr lang="en-US" dirty="0" smtClean="0"/>
          </a:p>
          <a:p>
            <a:pPr lvl="1"/>
            <a:r>
              <a:rPr lang="en-US" dirty="0" err="1" smtClean="0"/>
              <a:t>Cor</a:t>
            </a:r>
            <a:r>
              <a:rPr lang="en-US" dirty="0" smtClean="0"/>
              <a:t>(</a:t>
            </a:r>
            <a:r>
              <a:rPr lang="en-US" dirty="0" err="1" smtClean="0"/>
              <a:t>BurFreq</a:t>
            </a:r>
            <a:r>
              <a:rPr lang="en-US" dirty="0" smtClean="0"/>
              <a:t>,# </a:t>
            </a:r>
            <a:r>
              <a:rPr lang="en-US" dirty="0" smtClean="0"/>
              <a:t>PE | AE) </a:t>
            </a:r>
            <a:r>
              <a:rPr lang="en-US" dirty="0" smtClean="0"/>
              <a:t>= </a:t>
            </a:r>
            <a:r>
              <a:rPr lang="en-US" dirty="0" smtClean="0"/>
              <a:t>0.1</a:t>
            </a:r>
            <a:r>
              <a:rPr lang="en-US" dirty="0" smtClean="0"/>
              <a:t>, </a:t>
            </a:r>
            <a:r>
              <a:rPr lang="en-US" dirty="0" smtClean="0"/>
              <a:t>p </a:t>
            </a:r>
            <a:r>
              <a:rPr lang="en-US" dirty="0" smtClean="0"/>
              <a:t>&lt; 1.8e-7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PE</a:t>
            </a:r>
            <a:r>
              <a:rPr lang="en-US" dirty="0" smtClean="0"/>
              <a:t>, not AE, </a:t>
            </a:r>
            <a:r>
              <a:rPr lang="en-US" dirty="0" smtClean="0">
                <a:solidFill>
                  <a:srgbClr val="FF0000"/>
                </a:solidFill>
              </a:rPr>
              <a:t>increases burst frequency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493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Correlate </a:t>
            </a:r>
            <a:r>
              <a:rPr lang="en-US" dirty="0" err="1" smtClean="0"/>
              <a:t>BurSize</a:t>
            </a:r>
            <a:r>
              <a:rPr lang="en-US" dirty="0" smtClean="0"/>
              <a:t> </a:t>
            </a:r>
            <a:r>
              <a:rPr lang="en-US" dirty="0"/>
              <a:t>and AE, PE</a:t>
            </a:r>
          </a:p>
          <a:p>
            <a:r>
              <a:rPr lang="en-US" dirty="0" smtClean="0"/>
              <a:t>Using </a:t>
            </a:r>
            <a:r>
              <a:rPr lang="en-US" dirty="0"/>
              <a:t>partial correlation to control AE or PE</a:t>
            </a:r>
          </a:p>
          <a:p>
            <a:pPr lvl="1"/>
            <a:r>
              <a:rPr lang="en-US" dirty="0" err="1" smtClean="0"/>
              <a:t>Cor</a:t>
            </a:r>
            <a:r>
              <a:rPr lang="en-US" dirty="0" smtClean="0"/>
              <a:t>(</a:t>
            </a:r>
            <a:r>
              <a:rPr lang="en-US" dirty="0" err="1" smtClean="0"/>
              <a:t>BurSize</a:t>
            </a:r>
            <a:r>
              <a:rPr lang="en-US" dirty="0" smtClean="0"/>
              <a:t>,</a:t>
            </a:r>
            <a:r>
              <a:rPr lang="en-US" dirty="0" smtClean="0"/>
              <a:t># </a:t>
            </a:r>
            <a:r>
              <a:rPr lang="en-US" dirty="0" smtClean="0"/>
              <a:t>AE | PE) </a:t>
            </a:r>
            <a:r>
              <a:rPr lang="en-US" dirty="0" smtClean="0"/>
              <a:t>= </a:t>
            </a:r>
            <a:r>
              <a:rPr lang="en-US" dirty="0" smtClean="0"/>
              <a:t>0.06</a:t>
            </a:r>
            <a:r>
              <a:rPr lang="en-US" dirty="0" smtClean="0"/>
              <a:t>, </a:t>
            </a:r>
            <a:r>
              <a:rPr lang="en-US" dirty="0" smtClean="0"/>
              <a:t>p </a:t>
            </a:r>
            <a:r>
              <a:rPr lang="en-US" dirty="0" smtClean="0"/>
              <a:t>&lt; 2.0e-3</a:t>
            </a:r>
            <a:endParaRPr lang="en-US" dirty="0" smtClean="0"/>
          </a:p>
          <a:p>
            <a:pPr lvl="1"/>
            <a:r>
              <a:rPr lang="en-US" dirty="0" err="1" smtClean="0"/>
              <a:t>Cor</a:t>
            </a:r>
            <a:r>
              <a:rPr lang="en-US" dirty="0" smtClean="0"/>
              <a:t>(</a:t>
            </a:r>
            <a:r>
              <a:rPr lang="en-US" dirty="0" err="1" smtClean="0"/>
              <a:t>BurSize</a:t>
            </a:r>
            <a:r>
              <a:rPr lang="en-US" dirty="0" smtClean="0"/>
              <a:t>,</a:t>
            </a:r>
            <a:r>
              <a:rPr lang="en-US" dirty="0" smtClean="0"/>
              <a:t># </a:t>
            </a:r>
            <a:r>
              <a:rPr lang="en-US" dirty="0" smtClean="0"/>
              <a:t>PE | AE) </a:t>
            </a:r>
            <a:r>
              <a:rPr lang="en-US" dirty="0" smtClean="0"/>
              <a:t>= </a:t>
            </a:r>
            <a:r>
              <a:rPr lang="en-US" dirty="0" smtClean="0"/>
              <a:t>0.02</a:t>
            </a:r>
            <a:r>
              <a:rPr lang="en-US" dirty="0" smtClean="0"/>
              <a:t>, </a:t>
            </a:r>
            <a:r>
              <a:rPr lang="en-US" dirty="0" smtClean="0"/>
              <a:t>p </a:t>
            </a:r>
            <a:r>
              <a:rPr lang="en-US" dirty="0"/>
              <a:t>=</a:t>
            </a:r>
            <a:r>
              <a:rPr lang="en-US" dirty="0" smtClean="0"/>
              <a:t> 0.29</a:t>
            </a:r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AE</a:t>
            </a:r>
            <a:r>
              <a:rPr lang="en-US" dirty="0"/>
              <a:t>, not </a:t>
            </a:r>
            <a:r>
              <a:rPr lang="en-US" dirty="0" smtClean="0"/>
              <a:t>PE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increases burst </a:t>
            </a:r>
            <a:r>
              <a:rPr lang="en-US" dirty="0" smtClean="0">
                <a:solidFill>
                  <a:srgbClr val="FF0000"/>
                </a:solidFill>
              </a:rPr>
              <a:t>size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067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According to the gene expression model</a:t>
            </a:r>
            <a:endParaRPr lang="en-US" dirty="0" smtClean="0"/>
          </a:p>
          <a:p>
            <a:pPr lvl="1"/>
            <a:r>
              <a:rPr lang="en-US" dirty="0" smtClean="0"/>
              <a:t>When two genes have equal mean expression level</a:t>
            </a:r>
          </a:p>
          <a:p>
            <a:pPr lvl="2"/>
            <a:r>
              <a:rPr lang="en-US" dirty="0" smtClean="0"/>
              <a:t>high </a:t>
            </a:r>
            <a:r>
              <a:rPr lang="en-US" dirty="0" err="1" smtClean="0"/>
              <a:t>BurFreq</a:t>
            </a:r>
            <a:r>
              <a:rPr lang="en-US" dirty="0" smtClean="0"/>
              <a:t> =&gt; low expression noise (CV=</a:t>
            </a:r>
            <a:r>
              <a:rPr lang="en-US" dirty="0" err="1" smtClean="0"/>
              <a:t>std</a:t>
            </a:r>
            <a:r>
              <a:rPr lang="en-US" dirty="0" smtClean="0"/>
              <a:t>/mean</a:t>
            </a:r>
            <a:r>
              <a:rPr lang="en-US" dirty="0" smtClean="0"/>
              <a:t>)</a:t>
            </a:r>
            <a:endParaRPr lang="en-US" dirty="0"/>
          </a:p>
          <a:p>
            <a:pPr lvl="2"/>
            <a:endParaRPr lang="en-US" dirty="0" smtClean="0"/>
          </a:p>
          <a:p>
            <a:pPr lvl="2"/>
            <a:r>
              <a:rPr lang="en-US" dirty="0" err="1" smtClean="0"/>
              <a:t>BurSize</a:t>
            </a:r>
            <a:r>
              <a:rPr lang="en-US" dirty="0" smtClean="0"/>
              <a:t> </a:t>
            </a:r>
            <a:r>
              <a:rPr lang="en-US" dirty="0" smtClean="0"/>
              <a:t>has no effect on noise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30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Correlate </a:t>
            </a:r>
            <a:r>
              <a:rPr lang="en-US" dirty="0" smtClean="0"/>
              <a:t>expression noise (CV) </a:t>
            </a:r>
            <a:r>
              <a:rPr lang="en-US" dirty="0"/>
              <a:t>and AE, PE</a:t>
            </a:r>
          </a:p>
          <a:p>
            <a:r>
              <a:rPr lang="en-US" dirty="0" smtClean="0"/>
              <a:t>Using </a:t>
            </a:r>
            <a:r>
              <a:rPr lang="en-US" dirty="0"/>
              <a:t>partial correlation to </a:t>
            </a:r>
            <a:r>
              <a:rPr lang="en-US" dirty="0" smtClean="0"/>
              <a:t>control </a:t>
            </a:r>
            <a:r>
              <a:rPr lang="en-US" dirty="0" err="1" smtClean="0"/>
              <a:t>mu.exp</a:t>
            </a:r>
            <a:r>
              <a:rPr lang="en-US" dirty="0" smtClean="0"/>
              <a:t> and </a:t>
            </a:r>
            <a:r>
              <a:rPr lang="en-US" dirty="0"/>
              <a:t>AE or PE</a:t>
            </a:r>
          </a:p>
          <a:p>
            <a:pPr lvl="1"/>
            <a:r>
              <a:rPr lang="en-US" dirty="0" err="1" smtClean="0"/>
              <a:t>Cor</a:t>
            </a:r>
            <a:r>
              <a:rPr lang="en-US" dirty="0" smtClean="0"/>
              <a:t>(</a:t>
            </a:r>
            <a:r>
              <a:rPr lang="en-US" dirty="0" smtClean="0"/>
              <a:t>CV</a:t>
            </a:r>
            <a:r>
              <a:rPr lang="en-US" dirty="0" smtClean="0"/>
              <a:t>,</a:t>
            </a:r>
            <a:r>
              <a:rPr lang="en-US" dirty="0" smtClean="0"/>
              <a:t># </a:t>
            </a:r>
            <a:r>
              <a:rPr lang="en-US" dirty="0"/>
              <a:t>P</a:t>
            </a:r>
            <a:r>
              <a:rPr lang="en-US" dirty="0" smtClean="0"/>
              <a:t>E | AE, </a:t>
            </a:r>
            <a:r>
              <a:rPr lang="en-US" dirty="0" err="1" smtClean="0"/>
              <a:t>mu.exp</a:t>
            </a:r>
            <a:r>
              <a:rPr lang="en-US" dirty="0" smtClean="0"/>
              <a:t>) </a:t>
            </a:r>
            <a:r>
              <a:rPr lang="en-US" dirty="0" smtClean="0"/>
              <a:t>= </a:t>
            </a:r>
            <a:r>
              <a:rPr lang="en-US" dirty="0" smtClean="0"/>
              <a:t>-0.1, p </a:t>
            </a:r>
            <a:r>
              <a:rPr lang="en-US" dirty="0" smtClean="0"/>
              <a:t>&lt; 1.8e-7</a:t>
            </a:r>
            <a:endParaRPr lang="en-US" dirty="0" smtClean="0"/>
          </a:p>
          <a:p>
            <a:pPr lvl="1"/>
            <a:r>
              <a:rPr lang="en-US" dirty="0" err="1" smtClean="0"/>
              <a:t>Cor</a:t>
            </a:r>
            <a:r>
              <a:rPr lang="en-US" dirty="0" smtClean="0"/>
              <a:t>(</a:t>
            </a:r>
            <a:r>
              <a:rPr lang="en-US" dirty="0" smtClean="0"/>
              <a:t>CV</a:t>
            </a:r>
            <a:r>
              <a:rPr lang="en-US" dirty="0" smtClean="0"/>
              <a:t>,# AE | PE, </a:t>
            </a:r>
            <a:r>
              <a:rPr lang="en-US" dirty="0" err="1" smtClean="0"/>
              <a:t>mu.exp</a:t>
            </a:r>
            <a:r>
              <a:rPr lang="en-US" dirty="0" smtClean="0"/>
              <a:t>) = -</a:t>
            </a:r>
            <a:r>
              <a:rPr lang="en-US" dirty="0" smtClean="0"/>
              <a:t>0.01</a:t>
            </a:r>
            <a:r>
              <a:rPr lang="en-US" dirty="0" smtClean="0"/>
              <a:t>, p =</a:t>
            </a:r>
            <a:r>
              <a:rPr lang="en-US" dirty="0" smtClean="0"/>
              <a:t> 0.37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PE, not AE, reduces gene expression noise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741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7658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Correlate </a:t>
            </a:r>
            <a:r>
              <a:rPr lang="en-US" dirty="0" err="1" smtClean="0"/>
              <a:t>BurSize</a:t>
            </a:r>
            <a:r>
              <a:rPr lang="en-US" dirty="0" smtClean="0"/>
              <a:t> and AE, PE</a:t>
            </a:r>
          </a:p>
          <a:p>
            <a:pPr lvl="1"/>
            <a:r>
              <a:rPr lang="en-US" dirty="0" err="1" smtClean="0"/>
              <a:t>Cor</a:t>
            </a:r>
            <a:r>
              <a:rPr lang="en-US" dirty="0" smtClean="0"/>
              <a:t>(</a:t>
            </a:r>
            <a:r>
              <a:rPr lang="en-US" dirty="0" err="1" smtClean="0"/>
              <a:t>BurSize</a:t>
            </a:r>
            <a:r>
              <a:rPr lang="en-US" dirty="0" smtClean="0"/>
              <a:t>, # AEs) = XX, p = XX</a:t>
            </a:r>
          </a:p>
          <a:p>
            <a:pPr lvl="1"/>
            <a:r>
              <a:rPr lang="en-US" dirty="0" err="1" smtClean="0"/>
              <a:t>Cor</a:t>
            </a:r>
            <a:r>
              <a:rPr lang="en-US" dirty="0" smtClean="0"/>
              <a:t>(</a:t>
            </a:r>
            <a:r>
              <a:rPr lang="en-US" dirty="0" err="1" smtClean="0"/>
              <a:t>BurSize</a:t>
            </a:r>
            <a:r>
              <a:rPr lang="en-US" dirty="0" smtClean="0"/>
              <a:t>, # PEs) = XX, p = XX</a:t>
            </a:r>
          </a:p>
          <a:p>
            <a:endParaRPr lang="en-US" dirty="0" smtClean="0"/>
          </a:p>
          <a:p>
            <a:r>
              <a:rPr lang="en-US" dirty="0" smtClean="0"/>
              <a:t>Provided same # PEs (partial cor. given PE)</a:t>
            </a:r>
          </a:p>
          <a:p>
            <a:pPr lvl="1"/>
            <a:r>
              <a:rPr lang="en-US" dirty="0" err="1" smtClean="0"/>
              <a:t>Cor</a:t>
            </a:r>
            <a:r>
              <a:rPr lang="en-US" dirty="0" smtClean="0"/>
              <a:t>(</a:t>
            </a:r>
            <a:r>
              <a:rPr lang="en-US" dirty="0" err="1" smtClean="0"/>
              <a:t>BurSize</a:t>
            </a:r>
            <a:r>
              <a:rPr lang="en-US" dirty="0" smtClean="0"/>
              <a:t>,# AEs) = XX, p = XX</a:t>
            </a:r>
          </a:p>
          <a:p>
            <a:endParaRPr lang="en-US" dirty="0" smtClean="0"/>
          </a:p>
          <a:p>
            <a:r>
              <a:rPr lang="en-US" dirty="0" smtClean="0"/>
              <a:t>Provided same # AEs</a:t>
            </a:r>
          </a:p>
          <a:p>
            <a:pPr lvl="1"/>
            <a:r>
              <a:rPr lang="en-US" dirty="0" err="1" smtClean="0"/>
              <a:t>Cor</a:t>
            </a:r>
            <a:r>
              <a:rPr lang="en-US" dirty="0" smtClean="0"/>
              <a:t>(</a:t>
            </a:r>
            <a:r>
              <a:rPr lang="en-US" dirty="0" err="1" smtClean="0"/>
              <a:t>BurSize</a:t>
            </a:r>
            <a:r>
              <a:rPr lang="en-US" dirty="0" smtClean="0"/>
              <a:t>,# PEs) = XX, p = XX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4931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Provided same mean expression </a:t>
            </a:r>
          </a:p>
          <a:p>
            <a:pPr lvl="1"/>
            <a:r>
              <a:rPr lang="en-US" dirty="0" smtClean="0"/>
              <a:t>High </a:t>
            </a:r>
            <a:r>
              <a:rPr lang="en-US" dirty="0" err="1" smtClean="0"/>
              <a:t>BurFreq</a:t>
            </a:r>
            <a:r>
              <a:rPr lang="en-US" dirty="0" smtClean="0"/>
              <a:t> =&gt; low expression noise (CV=</a:t>
            </a:r>
            <a:r>
              <a:rPr lang="en-US" dirty="0" err="1" smtClean="0"/>
              <a:t>std</a:t>
            </a:r>
            <a:r>
              <a:rPr lang="en-US" dirty="0" smtClean="0"/>
              <a:t>/mean)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BurSize</a:t>
            </a:r>
            <a:r>
              <a:rPr lang="en-US" dirty="0" smtClean="0"/>
              <a:t> has no effect on noise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623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Provided same mean expression and # PEs</a:t>
            </a:r>
          </a:p>
          <a:p>
            <a:pPr lvl="1"/>
            <a:r>
              <a:rPr lang="en-US" dirty="0" err="1" smtClean="0"/>
              <a:t>Cor</a:t>
            </a:r>
            <a:r>
              <a:rPr lang="en-US" dirty="0" smtClean="0"/>
              <a:t>(CV,# AEs) = XX, p = XX</a:t>
            </a:r>
          </a:p>
          <a:p>
            <a:endParaRPr lang="en-US" dirty="0" smtClean="0"/>
          </a:p>
          <a:p>
            <a:r>
              <a:rPr lang="en-US" dirty="0" smtClean="0"/>
              <a:t>Provided same mean expression and # of AEs</a:t>
            </a:r>
          </a:p>
          <a:p>
            <a:pPr lvl="1"/>
            <a:r>
              <a:rPr lang="en-US" dirty="0" err="1" smtClean="0"/>
              <a:t>Cor</a:t>
            </a:r>
            <a:r>
              <a:rPr lang="en-US" dirty="0" smtClean="0"/>
              <a:t>(CV,# PEs) = XX, p = XX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726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ultiple </a:t>
            </a:r>
            <a:r>
              <a:rPr lang="en-US" dirty="0" smtClean="0"/>
              <a:t>enhancers regulate </a:t>
            </a:r>
            <a:r>
              <a:rPr lang="en-US" dirty="0" smtClean="0"/>
              <a:t>the same </a:t>
            </a:r>
            <a:r>
              <a:rPr lang="en-US" dirty="0" smtClean="0"/>
              <a:t>gene </a:t>
            </a:r>
            <a:r>
              <a:rPr lang="en-US" dirty="0" smtClean="0"/>
              <a:t>in </a:t>
            </a:r>
            <a:r>
              <a:rPr lang="en-US" dirty="0" smtClean="0"/>
              <a:t>a</a:t>
            </a:r>
            <a:r>
              <a:rPr lang="en-US" dirty="0" smtClean="0"/>
              <a:t> </a:t>
            </a:r>
            <a:r>
              <a:rPr lang="en-US" dirty="0" smtClean="0"/>
              <a:t>cell.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000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RNA-</a:t>
            </a:r>
            <a:r>
              <a:rPr lang="en-US" dirty="0" err="1"/>
              <a:t>S</a:t>
            </a:r>
            <a:r>
              <a:rPr lang="en-US" dirty="0" err="1" smtClean="0"/>
              <a:t>eq</a:t>
            </a:r>
            <a:r>
              <a:rPr lang="en-US" dirty="0" smtClean="0"/>
              <a:t> data from bulk cells </a:t>
            </a:r>
          </a:p>
          <a:p>
            <a:pPr lvl="1"/>
            <a:r>
              <a:rPr lang="en-US" dirty="0" smtClean="0"/>
              <a:t>Genes with multiple enhancers in a cell are highly expressed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327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single cell RNA-</a:t>
            </a:r>
            <a:r>
              <a:rPr lang="en-US" dirty="0" err="1"/>
              <a:t>S</a:t>
            </a:r>
            <a:r>
              <a:rPr lang="en-US" dirty="0" err="1" smtClean="0"/>
              <a:t>eq</a:t>
            </a:r>
            <a:r>
              <a:rPr lang="en-US" dirty="0" smtClean="0"/>
              <a:t> data to dissect regulatory roles of the multiple enhancers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Single cell RNA</a:t>
            </a:r>
            <a:r>
              <a:rPr lang="en-US" dirty="0" smtClean="0"/>
              <a:t>-</a:t>
            </a:r>
            <a:r>
              <a:rPr lang="en-US" dirty="0" err="1"/>
              <a:t>S</a:t>
            </a:r>
            <a:r>
              <a:rPr lang="en-US" dirty="0" err="1" smtClean="0"/>
              <a:t>eq</a:t>
            </a:r>
            <a:r>
              <a:rPr lang="en-US" dirty="0" smtClean="0"/>
              <a:t> </a:t>
            </a:r>
            <a:r>
              <a:rPr lang="en-US" dirty="0" smtClean="0"/>
              <a:t>is processed by the method in </a:t>
            </a:r>
            <a:r>
              <a:rPr lang="en-US" dirty="0" err="1" smtClean="0"/>
              <a:t>Marioni</a:t>
            </a:r>
            <a:r>
              <a:rPr lang="en-US" dirty="0" smtClean="0"/>
              <a:t> </a:t>
            </a:r>
            <a:r>
              <a:rPr lang="en-US" dirty="0" smtClean="0"/>
              <a:t>et al. to distinguish biological noise from technical noise</a:t>
            </a:r>
          </a:p>
        </p:txBody>
      </p:sp>
    </p:spTree>
    <p:extLst>
      <p:ext uri="{BB962C8B-B14F-4D97-AF65-F5344CB8AC3E}">
        <p14:creationId xmlns:p14="http://schemas.microsoft.com/office/powerpoint/2010/main" val="2068284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Consistent with </a:t>
            </a:r>
            <a:r>
              <a:rPr lang="en-US" dirty="0" smtClean="0"/>
              <a:t>previous results </a:t>
            </a:r>
            <a:r>
              <a:rPr lang="en-US" dirty="0" err="1" smtClean="0"/>
              <a:t>frm</a:t>
            </a:r>
            <a:r>
              <a:rPr lang="en-US" dirty="0" smtClean="0"/>
              <a:t> bulk cells</a:t>
            </a:r>
            <a:endParaRPr lang="en-US" dirty="0" smtClean="0"/>
          </a:p>
          <a:p>
            <a:pPr lvl="1"/>
            <a:r>
              <a:rPr lang="en-US" dirty="0"/>
              <a:t>t</a:t>
            </a:r>
            <a:r>
              <a:rPr lang="en-US" dirty="0" smtClean="0"/>
              <a:t>he mean </a:t>
            </a:r>
            <a:r>
              <a:rPr lang="en-US" dirty="0" smtClean="0"/>
              <a:t>expression </a:t>
            </a:r>
            <a:r>
              <a:rPr lang="en-US" dirty="0" smtClean="0"/>
              <a:t>level (</a:t>
            </a:r>
            <a:r>
              <a:rPr lang="en-US" dirty="0" err="1" smtClean="0"/>
              <a:t>mu.exp</a:t>
            </a:r>
            <a:r>
              <a:rPr lang="en-US" dirty="0" smtClean="0"/>
              <a:t>) of a gene </a:t>
            </a:r>
            <a:r>
              <a:rPr lang="en-US" dirty="0" smtClean="0"/>
              <a:t>calculated from</a:t>
            </a:r>
            <a:r>
              <a:rPr lang="en-US" dirty="0" smtClean="0"/>
              <a:t> </a:t>
            </a:r>
            <a:r>
              <a:rPr lang="en-US" dirty="0" smtClean="0"/>
              <a:t>single </a:t>
            </a:r>
            <a:r>
              <a:rPr lang="en-US" dirty="0" smtClean="0"/>
              <a:t>RNA-</a:t>
            </a:r>
            <a:r>
              <a:rPr lang="en-US" dirty="0" err="1" smtClean="0"/>
              <a:t>Seq</a:t>
            </a:r>
            <a:r>
              <a:rPr lang="en-US" dirty="0" smtClean="0"/>
              <a:t> </a:t>
            </a:r>
            <a:r>
              <a:rPr lang="en-US" dirty="0" smtClean="0"/>
              <a:t>is positively correlated with number of </a:t>
            </a:r>
            <a:r>
              <a:rPr lang="en-US" dirty="0" smtClean="0"/>
              <a:t>enhancers (E) used by the gene</a:t>
            </a:r>
            <a:endParaRPr lang="en-US" dirty="0" smtClean="0"/>
          </a:p>
        </p:txBody>
      </p:sp>
      <p:pic>
        <p:nvPicPr>
          <p:cNvPr id="4" name="Picture 3" descr="fig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57" y="3200400"/>
            <a:ext cx="5486400" cy="3657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31694" y="3594735"/>
            <a:ext cx="3363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Cor</a:t>
            </a:r>
            <a:r>
              <a:rPr lang="en-US" dirty="0" smtClean="0"/>
              <a:t>(</a:t>
            </a:r>
            <a:r>
              <a:rPr lang="en-US" dirty="0" err="1" smtClean="0"/>
              <a:t>mu.exp</a:t>
            </a:r>
            <a:r>
              <a:rPr lang="en-US" dirty="0" smtClean="0"/>
              <a:t>, E) = 0.13, p &lt; 4.2e-12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93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types of enhancers</a:t>
            </a:r>
          </a:p>
          <a:p>
            <a:pPr lvl="1"/>
            <a:r>
              <a:rPr lang="en-US" dirty="0" smtClean="0"/>
              <a:t>Active enhancers (AEs)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oised enhancers (</a:t>
            </a:r>
            <a:r>
              <a:rPr lang="en-US" dirty="0" smtClean="0"/>
              <a:t>PEs)</a:t>
            </a:r>
            <a:endParaRPr lang="en-US" dirty="0" smtClean="0"/>
          </a:p>
          <a:p>
            <a:r>
              <a:rPr lang="en-US" dirty="0" smtClean="0"/>
              <a:t>Both are positively correlation with mean gene expression</a:t>
            </a:r>
          </a:p>
          <a:p>
            <a:endParaRPr lang="en-US" dirty="0"/>
          </a:p>
        </p:txBody>
      </p:sp>
      <p:pic>
        <p:nvPicPr>
          <p:cNvPr id="4" name="Picture 3" descr="fig2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75" y="4064017"/>
            <a:ext cx="4064229" cy="2709486"/>
          </a:xfrm>
          <a:prstGeom prst="rect">
            <a:avLst/>
          </a:prstGeom>
        </p:spPr>
      </p:pic>
      <p:pic>
        <p:nvPicPr>
          <p:cNvPr id="5" name="Picture 4" descr="fig3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501" y="4037188"/>
            <a:ext cx="4193232" cy="27954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44220" y="4335247"/>
            <a:ext cx="3379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Cor</a:t>
            </a:r>
            <a:r>
              <a:rPr lang="en-US" dirty="0" smtClean="0"/>
              <a:t>(</a:t>
            </a:r>
            <a:r>
              <a:rPr lang="en-US" dirty="0" err="1" smtClean="0"/>
              <a:t>mu.exp</a:t>
            </a:r>
            <a:r>
              <a:rPr lang="en-US" dirty="0" smtClean="0"/>
              <a:t>, AE) = 0.11, p &lt; 5.2e-8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59102" y="4310118"/>
            <a:ext cx="3482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Cor</a:t>
            </a:r>
            <a:r>
              <a:rPr lang="en-US" dirty="0" smtClean="0"/>
              <a:t>(</a:t>
            </a:r>
            <a:r>
              <a:rPr lang="en-US" dirty="0" err="1" smtClean="0"/>
              <a:t>mu.exp</a:t>
            </a:r>
            <a:r>
              <a:rPr lang="en-US" dirty="0" smtClean="0"/>
              <a:t>, PE) = 0.13, p &lt; 5.0e-11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090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Both AE and PE</a:t>
            </a:r>
            <a:r>
              <a:rPr lang="en-US" dirty="0" smtClean="0"/>
              <a:t> ar</a:t>
            </a:r>
            <a:r>
              <a:rPr lang="en-US" dirty="0" smtClean="0"/>
              <a:t>e </a:t>
            </a:r>
            <a:r>
              <a:rPr lang="en-US" dirty="0" smtClean="0"/>
              <a:t>positively correlated </a:t>
            </a:r>
            <a:r>
              <a:rPr lang="en-US" dirty="0" smtClean="0"/>
              <a:t>with mean gene </a:t>
            </a:r>
            <a:r>
              <a:rPr lang="en-US" dirty="0" smtClean="0"/>
              <a:t>expression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Is it due to correlation between # AE and # PE?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Using partial correlation to control</a:t>
            </a:r>
            <a:r>
              <a:rPr lang="en-US" dirty="0" smtClean="0"/>
              <a:t> AE or PE</a:t>
            </a:r>
          </a:p>
          <a:p>
            <a:pPr lvl="2"/>
            <a:r>
              <a:rPr lang="en-US" dirty="0" err="1"/>
              <a:t>Cor</a:t>
            </a:r>
            <a:r>
              <a:rPr lang="en-US" dirty="0"/>
              <a:t>(</a:t>
            </a:r>
            <a:r>
              <a:rPr lang="en-US" dirty="0" err="1"/>
              <a:t>mu.exp</a:t>
            </a:r>
            <a:r>
              <a:rPr lang="en-US" dirty="0"/>
              <a:t>, PE|AE) = 0.10, p &lt; 1.8e-5 </a:t>
            </a:r>
          </a:p>
          <a:p>
            <a:pPr lvl="2"/>
            <a:r>
              <a:rPr lang="en-US" dirty="0" err="1"/>
              <a:t>Cor</a:t>
            </a:r>
            <a:r>
              <a:rPr lang="en-US" dirty="0"/>
              <a:t>(</a:t>
            </a:r>
            <a:r>
              <a:rPr lang="en-US" dirty="0" err="1"/>
              <a:t>mu.exp</a:t>
            </a:r>
            <a:r>
              <a:rPr lang="en-US" dirty="0"/>
              <a:t>, AE|PE) = 0.07, p &lt; 2.2e-4 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AE and PE indeed increase </a:t>
            </a:r>
            <a:r>
              <a:rPr lang="en-US" dirty="0" err="1" smtClean="0">
                <a:solidFill>
                  <a:srgbClr val="FF0000"/>
                </a:solidFill>
              </a:rPr>
              <a:t>mu.exp</a:t>
            </a:r>
            <a:r>
              <a:rPr lang="en-US" dirty="0" smtClean="0">
                <a:solidFill>
                  <a:srgbClr val="FF0000"/>
                </a:solidFill>
              </a:rPr>
              <a:t>, respectively 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080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AE </a:t>
            </a:r>
            <a:r>
              <a:rPr lang="en-US" dirty="0" smtClean="0"/>
              <a:t>and PE adopt different mechanisms to regulate </a:t>
            </a:r>
            <a:r>
              <a:rPr lang="en-US" dirty="0" smtClean="0"/>
              <a:t>gene expression?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969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Two-state model of gene expression</a:t>
            </a:r>
            <a:endParaRPr lang="en-US" dirty="0" smtClean="0"/>
          </a:p>
          <a:p>
            <a:pPr lvl="1"/>
            <a:r>
              <a:rPr lang="en-US" dirty="0" smtClean="0"/>
              <a:t>Inactive promoter &lt;=&gt; Active promoter =&gt;transcript </a:t>
            </a:r>
          </a:p>
          <a:p>
            <a:pPr lvl="2"/>
            <a:r>
              <a:rPr lang="en-US" dirty="0" err="1" smtClean="0"/>
              <a:t>Kon</a:t>
            </a:r>
            <a:r>
              <a:rPr lang="en-US" dirty="0" smtClean="0"/>
              <a:t>: rate </a:t>
            </a:r>
            <a:r>
              <a:rPr lang="en-US" dirty="0" smtClean="0"/>
              <a:t>of promoter turning from inactive state to active state</a:t>
            </a:r>
          </a:p>
          <a:p>
            <a:pPr lvl="2"/>
            <a:r>
              <a:rPr lang="en-US" dirty="0" err="1" smtClean="0"/>
              <a:t>Koff</a:t>
            </a:r>
            <a:r>
              <a:rPr lang="en-US" dirty="0" smtClean="0"/>
              <a:t>: rate of shutting down an active promoter</a:t>
            </a:r>
          </a:p>
          <a:p>
            <a:pPr lvl="2"/>
            <a:r>
              <a:rPr lang="en-US" dirty="0" err="1" smtClean="0"/>
              <a:t>Kt</a:t>
            </a:r>
            <a:r>
              <a:rPr lang="en-US" dirty="0" smtClean="0"/>
              <a:t>: rate of transcription</a:t>
            </a:r>
            <a:endParaRPr lang="en-US" dirty="0" smtClean="0"/>
          </a:p>
          <a:p>
            <a:r>
              <a:rPr lang="en-US" dirty="0" smtClean="0"/>
              <a:t>Gene expression </a:t>
            </a:r>
            <a:r>
              <a:rPr lang="en-US" dirty="0" smtClean="0"/>
              <a:t>in burst manner </a:t>
            </a:r>
            <a:endParaRPr lang="en-US" dirty="0"/>
          </a:p>
          <a:p>
            <a:pPr lvl="1"/>
            <a:r>
              <a:rPr lang="en-US" dirty="0" smtClean="0"/>
              <a:t>Burst frequency: </a:t>
            </a:r>
            <a:r>
              <a:rPr lang="en-US" dirty="0" err="1" smtClean="0"/>
              <a:t>kon</a:t>
            </a:r>
            <a:r>
              <a:rPr lang="en-US" dirty="0" smtClean="0"/>
              <a:t>/(</a:t>
            </a:r>
            <a:r>
              <a:rPr lang="en-US" dirty="0" err="1" smtClean="0"/>
              <a:t>kon+koff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Burst size: </a:t>
            </a:r>
            <a:r>
              <a:rPr lang="en-US" dirty="0" err="1" smtClean="0"/>
              <a:t>kt</a:t>
            </a:r>
            <a:r>
              <a:rPr lang="en-US" dirty="0" smtClean="0"/>
              <a:t>/</a:t>
            </a:r>
            <a:r>
              <a:rPr lang="en-US" dirty="0" err="1" smtClean="0"/>
              <a:t>koff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89562" y="1950377"/>
            <a:ext cx="547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Kon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67771" y="241468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Koff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78738" y="2708909"/>
            <a:ext cx="38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Kt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426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675</Words>
  <Application>Microsoft Macintosh PowerPoint</Application>
  <PresentationFormat>On-screen Show (4:3)</PresentationFormat>
  <Paragraphs>104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Dissecting regulatory roles of enhancers</vt:lpstr>
      <vt:lpstr>PowerPoint Presentation</vt:lpstr>
      <vt:lpstr>Previous results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Jinrui Xu</dc:creator>
  <cp:lastModifiedBy>Jin-rui Xu</cp:lastModifiedBy>
  <cp:revision>52</cp:revision>
  <dcterms:created xsi:type="dcterms:W3CDTF">2016-05-05T10:56:35Z</dcterms:created>
  <dcterms:modified xsi:type="dcterms:W3CDTF">2016-05-05T14:29:58Z</dcterms:modified>
</cp:coreProperties>
</file>