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8" r:id="rId2"/>
    <p:sldId id="257" r:id="rId3"/>
    <p:sldId id="260" r:id="rId4"/>
    <p:sldId id="262" r:id="rId5"/>
    <p:sldId id="259"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1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ifengwang:Dropbox:encode_network_video:ep_network_20150508: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modENCODE</a:t>
            </a:r>
          </a:p>
        </c:rich>
      </c:tx>
      <c:layout/>
      <c:overlay val="0"/>
      <c:spPr>
        <a:noFill/>
        <a:ln>
          <a:noFill/>
        </a:ln>
        <a:effectLst/>
      </c:spPr>
    </c:title>
    <c:autoTitleDeleted val="0"/>
    <c:plotArea>
      <c:layout/>
      <c:scatterChart>
        <c:scatterStyle val="lineMarker"/>
        <c:varyColors val="0"/>
        <c:ser>
          <c:idx val="0"/>
          <c:order val="0"/>
          <c:tx>
            <c:strRef>
              <c:f>modENCODE!$B$1</c:f>
              <c:strCache>
                <c:ptCount val="1"/>
                <c:pt idx="0">
                  <c:v>non-modENCODE modularity</c:v>
                </c:pt>
              </c:strCache>
            </c:strRef>
          </c:tx>
          <c:spPr>
            <a:ln w="19050" cap="rnd">
              <a:solidFill>
                <a:srgbClr val="FF0000"/>
              </a:solidFill>
              <a:round/>
            </a:ln>
            <a:effectLst/>
          </c:spPr>
          <c:marker>
            <c:symbol val="circle"/>
            <c:size val="5"/>
            <c:spPr>
              <a:solidFill>
                <a:srgbClr val="FF0000"/>
              </a:solidFill>
              <a:ln w="9525">
                <a:solidFill>
                  <a:schemeClr val="tx1"/>
                </a:solidFill>
              </a:ln>
              <a:effectLst/>
            </c:spPr>
          </c:marker>
          <c:xVal>
            <c:numRef>
              <c:f>modENCODE!$A$2:$A$9</c:f>
              <c:numCache>
                <c:formatCode>General</c:formatCode>
                <c:ptCount val="8"/>
                <c:pt idx="0">
                  <c:v>2007.0</c:v>
                </c:pt>
                <c:pt idx="1">
                  <c:v>2008.0</c:v>
                </c:pt>
                <c:pt idx="2">
                  <c:v>2009.0</c:v>
                </c:pt>
                <c:pt idx="3">
                  <c:v>2010.0</c:v>
                </c:pt>
                <c:pt idx="4">
                  <c:v>2011.0</c:v>
                </c:pt>
                <c:pt idx="5">
                  <c:v>2012.0</c:v>
                </c:pt>
                <c:pt idx="6">
                  <c:v>2013.0</c:v>
                </c:pt>
                <c:pt idx="7">
                  <c:v>2014.0</c:v>
                </c:pt>
              </c:numCache>
            </c:numRef>
          </c:xVal>
          <c:yVal>
            <c:numRef>
              <c:f>modENCODE!$B$2:$B$9</c:f>
              <c:numCache>
                <c:formatCode>General</c:formatCode>
                <c:ptCount val="8"/>
                <c:pt idx="0">
                  <c:v>0.0</c:v>
                </c:pt>
                <c:pt idx="1">
                  <c:v>0.1420118</c:v>
                </c:pt>
                <c:pt idx="2">
                  <c:v>0.421875</c:v>
                </c:pt>
                <c:pt idx="3">
                  <c:v>0.8414064</c:v>
                </c:pt>
                <c:pt idx="4">
                  <c:v>0.7099821</c:v>
                </c:pt>
                <c:pt idx="5">
                  <c:v>0.8690099</c:v>
                </c:pt>
                <c:pt idx="6">
                  <c:v>0.9296084</c:v>
                </c:pt>
                <c:pt idx="7">
                  <c:v>0.9033184</c:v>
                </c:pt>
              </c:numCache>
            </c:numRef>
          </c:yVal>
          <c:smooth val="0"/>
        </c:ser>
        <c:ser>
          <c:idx val="1"/>
          <c:order val="1"/>
          <c:tx>
            <c:strRef>
              <c:f>modENCODE!$C$1</c:f>
              <c:strCache>
                <c:ptCount val="1"/>
                <c:pt idx="0">
                  <c:v>modENCODE modularity</c:v>
                </c:pt>
              </c:strCache>
            </c:strRef>
          </c:tx>
          <c:spPr>
            <a:ln w="19050" cap="rnd">
              <a:solidFill>
                <a:schemeClr val="tx1"/>
              </a:solidFill>
              <a:round/>
            </a:ln>
            <a:effectLst/>
          </c:spPr>
          <c:marker>
            <c:symbol val="circle"/>
            <c:size val="5"/>
            <c:spPr>
              <a:solidFill>
                <a:srgbClr val="FFFF00"/>
              </a:solidFill>
              <a:ln w="9525">
                <a:solidFill>
                  <a:schemeClr val="tx1"/>
                </a:solidFill>
              </a:ln>
              <a:effectLst/>
            </c:spPr>
          </c:marker>
          <c:xVal>
            <c:numRef>
              <c:f>modENCODE!$A$2:$A$9</c:f>
              <c:numCache>
                <c:formatCode>General</c:formatCode>
                <c:ptCount val="8"/>
                <c:pt idx="0">
                  <c:v>2007.0</c:v>
                </c:pt>
                <c:pt idx="1">
                  <c:v>2008.0</c:v>
                </c:pt>
                <c:pt idx="2">
                  <c:v>2009.0</c:v>
                </c:pt>
                <c:pt idx="3">
                  <c:v>2010.0</c:v>
                </c:pt>
                <c:pt idx="4">
                  <c:v>2011.0</c:v>
                </c:pt>
                <c:pt idx="5">
                  <c:v>2012.0</c:v>
                </c:pt>
                <c:pt idx="6">
                  <c:v>2013.0</c:v>
                </c:pt>
                <c:pt idx="7">
                  <c:v>2014.0</c:v>
                </c:pt>
              </c:numCache>
            </c:numRef>
          </c:xVal>
          <c:yVal>
            <c:numRef>
              <c:f>modENCODE!$C$2:$C$9</c:f>
              <c:numCache>
                <c:formatCode>General</c:formatCode>
                <c:ptCount val="8"/>
                <c:pt idx="0">
                  <c:v>0.0</c:v>
                </c:pt>
                <c:pt idx="1">
                  <c:v>0.6641791</c:v>
                </c:pt>
                <c:pt idx="2">
                  <c:v>0.7864089</c:v>
                </c:pt>
                <c:pt idx="3">
                  <c:v>0.7991797</c:v>
                </c:pt>
                <c:pt idx="4">
                  <c:v>0.4123143</c:v>
                </c:pt>
                <c:pt idx="5">
                  <c:v>0.4433298</c:v>
                </c:pt>
                <c:pt idx="6">
                  <c:v>0.4450944</c:v>
                </c:pt>
                <c:pt idx="7">
                  <c:v>0.4407385</c:v>
                </c:pt>
              </c:numCache>
            </c:numRef>
          </c:yVal>
          <c:smooth val="0"/>
        </c:ser>
        <c:dLbls>
          <c:showLegendKey val="0"/>
          <c:showVal val="0"/>
          <c:showCatName val="0"/>
          <c:showSerName val="0"/>
          <c:showPercent val="0"/>
          <c:showBubbleSize val="0"/>
        </c:dLbls>
        <c:axId val="-2142581432"/>
        <c:axId val="2147305080"/>
      </c:scatterChart>
      <c:scatterChart>
        <c:scatterStyle val="lineMarker"/>
        <c:varyColors val="0"/>
        <c:ser>
          <c:idx val="2"/>
          <c:order val="2"/>
          <c:tx>
            <c:strRef>
              <c:f>modENCODE!$D$1</c:f>
              <c:strCache>
                <c:ptCount val="1"/>
                <c:pt idx="0">
                  <c:v>non-modENCODE clusters</c:v>
                </c:pt>
              </c:strCache>
            </c:strRef>
          </c:tx>
          <c:spPr>
            <a:ln w="19050" cap="rnd">
              <a:solidFill>
                <a:srgbClr val="FF0000"/>
              </a:solidFill>
              <a:prstDash val="sysDash"/>
              <a:round/>
            </a:ln>
            <a:effectLst/>
          </c:spPr>
          <c:marker>
            <c:symbol val="square"/>
            <c:size val="5"/>
            <c:spPr>
              <a:solidFill>
                <a:srgbClr val="FF0000"/>
              </a:solidFill>
              <a:ln w="9525">
                <a:solidFill>
                  <a:schemeClr val="tx1"/>
                </a:solidFill>
              </a:ln>
              <a:effectLst/>
            </c:spPr>
          </c:marker>
          <c:xVal>
            <c:numRef>
              <c:f>modENCODE!$A$2:$A$9</c:f>
              <c:numCache>
                <c:formatCode>General</c:formatCode>
                <c:ptCount val="8"/>
                <c:pt idx="0">
                  <c:v>2007.0</c:v>
                </c:pt>
                <c:pt idx="1">
                  <c:v>2008.0</c:v>
                </c:pt>
                <c:pt idx="2">
                  <c:v>2009.0</c:v>
                </c:pt>
                <c:pt idx="3">
                  <c:v>2010.0</c:v>
                </c:pt>
                <c:pt idx="4">
                  <c:v>2011.0</c:v>
                </c:pt>
                <c:pt idx="5">
                  <c:v>2012.0</c:v>
                </c:pt>
                <c:pt idx="6">
                  <c:v>2013.0</c:v>
                </c:pt>
                <c:pt idx="7">
                  <c:v>2014.0</c:v>
                </c:pt>
              </c:numCache>
            </c:numRef>
          </c:xVal>
          <c:yVal>
            <c:numRef>
              <c:f>modENCODE!$D$2:$D$9</c:f>
              <c:numCache>
                <c:formatCode>General</c:formatCode>
                <c:ptCount val="8"/>
                <c:pt idx="0">
                  <c:v>0.0</c:v>
                </c:pt>
                <c:pt idx="1">
                  <c:v>2.0</c:v>
                </c:pt>
                <c:pt idx="2">
                  <c:v>6.0</c:v>
                </c:pt>
                <c:pt idx="3">
                  <c:v>15.0</c:v>
                </c:pt>
                <c:pt idx="4">
                  <c:v>43.0</c:v>
                </c:pt>
                <c:pt idx="5">
                  <c:v>81.0</c:v>
                </c:pt>
                <c:pt idx="6">
                  <c:v>116.0</c:v>
                </c:pt>
                <c:pt idx="7">
                  <c:v>146.0</c:v>
                </c:pt>
              </c:numCache>
            </c:numRef>
          </c:yVal>
          <c:smooth val="0"/>
        </c:ser>
        <c:ser>
          <c:idx val="3"/>
          <c:order val="3"/>
          <c:tx>
            <c:strRef>
              <c:f>modENCODE!$E$1</c:f>
              <c:strCache>
                <c:ptCount val="1"/>
                <c:pt idx="0">
                  <c:v>modENCODE clusters</c:v>
                </c:pt>
              </c:strCache>
            </c:strRef>
          </c:tx>
          <c:spPr>
            <a:ln w="19050" cap="rnd">
              <a:solidFill>
                <a:schemeClr val="tx1"/>
              </a:solidFill>
              <a:prstDash val="sysDash"/>
              <a:round/>
            </a:ln>
            <a:effectLst/>
          </c:spPr>
          <c:marker>
            <c:symbol val="square"/>
            <c:size val="5"/>
            <c:spPr>
              <a:solidFill>
                <a:srgbClr val="FFFF00"/>
              </a:solidFill>
              <a:ln w="9525">
                <a:solidFill>
                  <a:schemeClr val="tx1"/>
                </a:solidFill>
              </a:ln>
              <a:effectLst/>
            </c:spPr>
          </c:marker>
          <c:xVal>
            <c:numRef>
              <c:f>modENCODE!$A$2:$A$9</c:f>
              <c:numCache>
                <c:formatCode>General</c:formatCode>
                <c:ptCount val="8"/>
                <c:pt idx="0">
                  <c:v>2007.0</c:v>
                </c:pt>
                <c:pt idx="1">
                  <c:v>2008.0</c:v>
                </c:pt>
                <c:pt idx="2">
                  <c:v>2009.0</c:v>
                </c:pt>
                <c:pt idx="3">
                  <c:v>2010.0</c:v>
                </c:pt>
                <c:pt idx="4">
                  <c:v>2011.0</c:v>
                </c:pt>
                <c:pt idx="5">
                  <c:v>2012.0</c:v>
                </c:pt>
                <c:pt idx="6">
                  <c:v>2013.0</c:v>
                </c:pt>
                <c:pt idx="7">
                  <c:v>2014.0</c:v>
                </c:pt>
              </c:numCache>
            </c:numRef>
          </c:xVal>
          <c:yVal>
            <c:numRef>
              <c:f>modENCODE!$E$2:$E$9</c:f>
              <c:numCache>
                <c:formatCode>General</c:formatCode>
                <c:ptCount val="8"/>
                <c:pt idx="0">
                  <c:v>8.0</c:v>
                </c:pt>
                <c:pt idx="1">
                  <c:v>11.0</c:v>
                </c:pt>
                <c:pt idx="2">
                  <c:v>19.0</c:v>
                </c:pt>
                <c:pt idx="3">
                  <c:v>21.0</c:v>
                </c:pt>
                <c:pt idx="4">
                  <c:v>29.0</c:v>
                </c:pt>
                <c:pt idx="5">
                  <c:v>25.0</c:v>
                </c:pt>
                <c:pt idx="6">
                  <c:v>23.0</c:v>
                </c:pt>
                <c:pt idx="7">
                  <c:v>49.0</c:v>
                </c:pt>
              </c:numCache>
            </c:numRef>
          </c:yVal>
          <c:smooth val="0"/>
        </c:ser>
        <c:dLbls>
          <c:showLegendKey val="0"/>
          <c:showVal val="0"/>
          <c:showCatName val="0"/>
          <c:showSerName val="0"/>
          <c:showPercent val="0"/>
          <c:showBubbleSize val="0"/>
        </c:dLbls>
        <c:axId val="-2142673432"/>
        <c:axId val="2146829016"/>
      </c:scatterChart>
      <c:valAx>
        <c:axId val="-21425814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305080"/>
        <c:crosses val="autoZero"/>
        <c:crossBetween val="midCat"/>
      </c:valAx>
      <c:valAx>
        <c:axId val="2147305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581432"/>
        <c:crosses val="autoZero"/>
        <c:crossBetween val="midCat"/>
      </c:valAx>
      <c:valAx>
        <c:axId val="2146829016"/>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2673432"/>
        <c:crosses val="max"/>
        <c:crossBetween val="midCat"/>
      </c:valAx>
      <c:valAx>
        <c:axId val="-2142673432"/>
        <c:scaling>
          <c:orientation val="minMax"/>
        </c:scaling>
        <c:delete val="1"/>
        <c:axPos val="b"/>
        <c:numFmt formatCode="General" sourceLinked="1"/>
        <c:majorTickMark val="out"/>
        <c:minorTickMark val="none"/>
        <c:tickLblPos val="nextTo"/>
        <c:crossAx val="214682901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634E5-C5F9-9C4B-AF3A-577D17C7780A}" type="datetimeFigureOut">
              <a:rPr lang="en-US" smtClean="0"/>
              <a:t>4/2/16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D7FB10-5F5E-7746-8502-23584CFE0A98}" type="slidenum">
              <a:rPr lang="en-US" smtClean="0"/>
              <a:t>‹#›</a:t>
            </a:fld>
            <a:endParaRPr lang="en-US"/>
          </a:p>
        </p:txBody>
      </p:sp>
    </p:spTree>
    <p:extLst>
      <p:ext uri="{BB962C8B-B14F-4D97-AF65-F5344CB8AC3E}">
        <p14:creationId xmlns:p14="http://schemas.microsoft.com/office/powerpoint/2010/main" val="7160621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1. I[2_TD$DFF]Numbers of Consortium-Related Papers. (A) Numbers of PubMed indexed papers from 2004 to 2015. Blue circles represent the number of consortia papers indexed by PubMed (i.e., the author names on the paper appear as ‘consortium’ or ‘consortia’) per year from 2004 to 2015. The red squares represent the total number of papers indexed by PubMed per year from 2004 to 2015. (B) Paper distribution over author numbers driven by the </a:t>
            </a:r>
            <a:r>
              <a:rPr lang="en-US" sz="1200" kern="1200" dirty="0" err="1" smtClean="0">
                <a:solidFill>
                  <a:schemeClr val="tx1"/>
                </a:solidFill>
                <a:effectLst/>
                <a:latin typeface="+mn-lt"/>
                <a:ea typeface="+mn-ea"/>
                <a:cs typeface="+mn-cs"/>
              </a:rPr>
              <a:t>ENCyclopedia</a:t>
            </a:r>
            <a:r>
              <a:rPr lang="en-US" sz="1200" kern="1200" dirty="0" smtClean="0">
                <a:solidFill>
                  <a:schemeClr val="tx1"/>
                </a:solidFill>
                <a:effectLst/>
                <a:latin typeface="+mn-lt"/>
                <a:ea typeface="+mn-ea"/>
                <a:cs typeface="+mn-cs"/>
              </a:rPr>
              <a:t> Of DNA Elements (ENCODE) consortium until 2015. The x-axis represents the ranges in terms of numbers of authors per paper and the y-axis displays the numbers of ENCODE (blue) and non- ENCODE (red) papers. (C) Number of papers driven by ENCODE consortium from 2004 to 2015. The y-axis displays the numbers of ENCODE (blue) and non-ENCODE (red) papers in each year from 2004 to 2015. The non-ENCODE papers were those that were not directly funded by ENCODE but used ENCODE data. </a:t>
            </a:r>
            <a:endParaRPr lang="en-US" dirty="0" smtClean="0"/>
          </a:p>
        </p:txBody>
      </p:sp>
      <p:sp>
        <p:nvSpPr>
          <p:cNvPr id="4" name="Slide Number Placeholder 3"/>
          <p:cNvSpPr>
            <a:spLocks noGrp="1"/>
          </p:cNvSpPr>
          <p:nvPr>
            <p:ph type="sldNum" sz="quarter" idx="10"/>
          </p:nvPr>
        </p:nvSpPr>
        <p:spPr/>
        <p:txBody>
          <a:bodyPr/>
          <a:lstStyle/>
          <a:p>
            <a:fld id="{43D7FB10-5F5E-7746-8502-23584CFE0A98}" type="slidenum">
              <a:rPr lang="en-US" smtClean="0"/>
              <a:t>1</a:t>
            </a:fld>
            <a:endParaRPr lang="en-US"/>
          </a:p>
        </p:txBody>
      </p:sp>
    </p:spTree>
    <p:extLst>
      <p:ext uri="{BB962C8B-B14F-4D97-AF65-F5344CB8AC3E}">
        <p14:creationId xmlns:p14="http://schemas.microsoft.com/office/powerpoint/2010/main" val="3691140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141457-2F77-CD45-87B8-384B71600FD3}" type="datetimeFigureOut">
              <a:rPr lang="en-US" smtClean="0"/>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143279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41457-2F77-CD45-87B8-384B71600FD3}" type="datetimeFigureOut">
              <a:rPr lang="en-US" smtClean="0"/>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247246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41457-2F77-CD45-87B8-384B71600FD3}" type="datetimeFigureOut">
              <a:rPr lang="en-US" smtClean="0"/>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120639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41457-2F77-CD45-87B8-384B71600FD3}" type="datetimeFigureOut">
              <a:rPr lang="en-US" smtClean="0"/>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418324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41457-2F77-CD45-87B8-384B71600FD3}" type="datetimeFigureOut">
              <a:rPr lang="en-US" smtClean="0"/>
              <a:t>4/2/16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211541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141457-2F77-CD45-87B8-384B71600FD3}" type="datetimeFigureOut">
              <a:rPr lang="en-US" smtClean="0"/>
              <a:t>4/2/16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45219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141457-2F77-CD45-87B8-384B71600FD3}" type="datetimeFigureOut">
              <a:rPr lang="en-US" smtClean="0"/>
              <a:t>4/2/16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241567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141457-2F77-CD45-87B8-384B71600FD3}" type="datetimeFigureOut">
              <a:rPr lang="en-US" smtClean="0"/>
              <a:t>4/2/16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368107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41457-2F77-CD45-87B8-384B71600FD3}" type="datetimeFigureOut">
              <a:rPr lang="en-US" smtClean="0"/>
              <a:t>4/2/16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14422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41457-2F77-CD45-87B8-384B71600FD3}" type="datetimeFigureOut">
              <a:rPr lang="en-US" smtClean="0"/>
              <a:t>4/2/16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77962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41457-2F77-CD45-87B8-384B71600FD3}" type="datetimeFigureOut">
              <a:rPr lang="en-US" smtClean="0"/>
              <a:t>4/2/16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5B009-EC92-1C46-9A7B-14030C92A406}" type="slidenum">
              <a:rPr lang="en-US" smtClean="0"/>
              <a:t>‹#›</a:t>
            </a:fld>
            <a:endParaRPr lang="en-US"/>
          </a:p>
        </p:txBody>
      </p:sp>
    </p:spTree>
    <p:extLst>
      <p:ext uri="{BB962C8B-B14F-4D97-AF65-F5344CB8AC3E}">
        <p14:creationId xmlns:p14="http://schemas.microsoft.com/office/powerpoint/2010/main" val="28095273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41457-2F77-CD45-87B8-384B71600FD3}" type="datetimeFigureOut">
              <a:rPr lang="en-US" smtClean="0"/>
              <a:t>4/2/16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5B009-EC92-1C46-9A7B-14030C92A406}" type="slidenum">
              <a:rPr lang="en-US" smtClean="0"/>
              <a:t>‹#›</a:t>
            </a:fld>
            <a:endParaRPr lang="en-US"/>
          </a:p>
        </p:txBody>
      </p:sp>
    </p:spTree>
    <p:extLst>
      <p:ext uri="{BB962C8B-B14F-4D97-AF65-F5344CB8AC3E}">
        <p14:creationId xmlns:p14="http://schemas.microsoft.com/office/powerpoint/2010/main" val="2768701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13.emf"/><Relationship Id="rId12" Type="http://schemas.openxmlformats.org/officeDocument/2006/relationships/image" Target="../media/image14.emf"/><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20.png"/><Relationship Id="rId20" Type="http://schemas.openxmlformats.org/officeDocument/2006/relationships/image" Target="../media/image10.png"/><Relationship Id="rId21" Type="http://schemas.openxmlformats.org/officeDocument/2006/relationships/image" Target="../media/image11.png"/><Relationship Id="rId22" Type="http://schemas.openxmlformats.org/officeDocument/2006/relationships/image" Target="../media/image12.png"/><Relationship Id="rId23" Type="http://schemas.openxmlformats.org/officeDocument/2006/relationships/image" Target="../media/image27.emf"/><Relationship Id="rId24" Type="http://schemas.openxmlformats.org/officeDocument/2006/relationships/image" Target="../media/image28.emf"/><Relationship Id="rId25" Type="http://schemas.openxmlformats.org/officeDocument/2006/relationships/image" Target="../media/image14.emf"/><Relationship Id="rId26" Type="http://schemas.openxmlformats.org/officeDocument/2006/relationships/image" Target="../media/image29.emf"/><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6.png"/><Relationship Id="rId17" Type="http://schemas.openxmlformats.org/officeDocument/2006/relationships/image" Target="../media/image7.png"/><Relationship Id="rId18" Type="http://schemas.openxmlformats.org/officeDocument/2006/relationships/image" Target="../media/image8.png"/><Relationship Id="rId1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8.png"/><Relationship Id="rId9" Type="http://schemas.openxmlformats.org/officeDocument/2006/relationships/image" Target="../media/image7.png"/><Relationship Id="rId10"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42" y="1639868"/>
            <a:ext cx="2901597" cy="2901597"/>
          </a:xfrm>
          <a:prstGeom prst="rect">
            <a:avLst/>
          </a:prstGeom>
        </p:spPr>
      </p:pic>
      <p:pic>
        <p:nvPicPr>
          <p:cNvPr id="14" name="Content Placeholder 1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57210" y="1560704"/>
            <a:ext cx="2954594" cy="2954594"/>
          </a:xfrm>
        </p:spPr>
      </p:pic>
      <p:sp>
        <p:nvSpPr>
          <p:cNvPr id="10" name="TextBox 9"/>
          <p:cNvSpPr txBox="1"/>
          <p:nvPr/>
        </p:nvSpPr>
        <p:spPr>
          <a:xfrm>
            <a:off x="1802195" y="993537"/>
            <a:ext cx="453970" cy="646331"/>
          </a:xfrm>
          <a:prstGeom prst="rect">
            <a:avLst/>
          </a:prstGeom>
          <a:noFill/>
        </p:spPr>
        <p:txBody>
          <a:bodyPr wrap="none" rtlCol="0">
            <a:spAutoFit/>
          </a:bodyPr>
          <a:lstStyle/>
          <a:p>
            <a:r>
              <a:rPr lang="en-US" sz="3600" dirty="0"/>
              <a:t>A</a:t>
            </a:r>
          </a:p>
        </p:txBody>
      </p:sp>
      <p:sp>
        <p:nvSpPr>
          <p:cNvPr id="11" name="TextBox 10"/>
          <p:cNvSpPr txBox="1"/>
          <p:nvPr/>
        </p:nvSpPr>
        <p:spPr>
          <a:xfrm>
            <a:off x="4970204" y="993537"/>
            <a:ext cx="435786" cy="646331"/>
          </a:xfrm>
          <a:prstGeom prst="rect">
            <a:avLst/>
          </a:prstGeom>
          <a:noFill/>
        </p:spPr>
        <p:txBody>
          <a:bodyPr wrap="none" rtlCol="0">
            <a:spAutoFit/>
          </a:bodyPr>
          <a:lstStyle/>
          <a:p>
            <a:r>
              <a:rPr lang="en-US" sz="3600" dirty="0" smtClean="0"/>
              <a:t>B</a:t>
            </a:r>
            <a:endParaRPr lang="en-US" sz="3600" dirty="0"/>
          </a:p>
        </p:txBody>
      </p:sp>
      <p:sp>
        <p:nvSpPr>
          <p:cNvPr id="12" name="TextBox 11"/>
          <p:cNvSpPr txBox="1"/>
          <p:nvPr/>
        </p:nvSpPr>
        <p:spPr>
          <a:xfrm>
            <a:off x="7681793" y="993537"/>
            <a:ext cx="430827" cy="646331"/>
          </a:xfrm>
          <a:prstGeom prst="rect">
            <a:avLst/>
          </a:prstGeom>
          <a:noFill/>
        </p:spPr>
        <p:txBody>
          <a:bodyPr wrap="none" rtlCol="0">
            <a:spAutoFit/>
          </a:bodyPr>
          <a:lstStyle/>
          <a:p>
            <a:r>
              <a:rPr lang="en-US" sz="3600" dirty="0" smtClean="0"/>
              <a:t>C</a:t>
            </a:r>
            <a:endParaRPr lang="en-US" sz="3600" dirty="0"/>
          </a:p>
        </p:txBody>
      </p:sp>
      <p:pic>
        <p:nvPicPr>
          <p:cNvPr id="8" name="Content Placeholder 13"/>
          <p:cNvPicPr>
            <a:picLocks noChangeAspect="1"/>
          </p:cNvPicPr>
          <p:nvPr/>
        </p:nvPicPr>
        <p:blipFill rotWithShape="1">
          <a:blip r:embed="rId4">
            <a:extLst>
              <a:ext uri="{28A0092B-C50C-407E-A947-70E740481C1C}">
                <a14:useLocalDpi xmlns:a14="http://schemas.microsoft.com/office/drawing/2010/main" val="0"/>
              </a:ext>
            </a:extLst>
          </a:blip>
          <a:srcRect l="13541" t="13644" b="81996"/>
          <a:stretch/>
        </p:blipFill>
        <p:spPr>
          <a:xfrm>
            <a:off x="4984934" y="4515298"/>
            <a:ext cx="2554490" cy="128805"/>
          </a:xfrm>
          <a:prstGeom prst="rect">
            <a:avLst/>
          </a:prstGeom>
        </p:spPr>
      </p:pic>
      <p:sp>
        <p:nvSpPr>
          <p:cNvPr id="13" name="Rectangle 12"/>
          <p:cNvSpPr/>
          <p:nvPr/>
        </p:nvSpPr>
        <p:spPr>
          <a:xfrm>
            <a:off x="6650789" y="1919044"/>
            <a:ext cx="2369202" cy="33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Content Placeholder 13"/>
          <p:cNvPicPr>
            <a:picLocks noChangeAspect="1"/>
          </p:cNvPicPr>
          <p:nvPr/>
        </p:nvPicPr>
        <p:blipFill rotWithShape="1">
          <a:blip r:embed="rId4">
            <a:extLst>
              <a:ext uri="{28A0092B-C50C-407E-A947-70E740481C1C}">
                <a14:useLocalDpi xmlns:a14="http://schemas.microsoft.com/office/drawing/2010/main" val="0"/>
              </a:ext>
            </a:extLst>
          </a:blip>
          <a:srcRect l="13541" t="18326" r="63206" b="77578"/>
          <a:stretch/>
        </p:blipFill>
        <p:spPr>
          <a:xfrm>
            <a:off x="7386709" y="4541465"/>
            <a:ext cx="687034" cy="121020"/>
          </a:xfrm>
          <a:prstGeom prst="rect">
            <a:avLst/>
          </a:prstGeom>
        </p:spPr>
      </p:pic>
      <p:pic>
        <p:nvPicPr>
          <p:cNvPr id="3" name="Picture 2" descr="Fig1A.pdf"/>
          <p:cNvPicPr>
            <a:picLocks noChangeAspect="1"/>
          </p:cNvPicPr>
          <p:nvPr/>
        </p:nvPicPr>
        <p:blipFill rotWithShape="1">
          <a:blip r:embed="rId5">
            <a:extLst>
              <a:ext uri="{28A0092B-C50C-407E-A947-70E740481C1C}">
                <a14:useLocalDpi xmlns:a14="http://schemas.microsoft.com/office/drawing/2010/main" val="0"/>
              </a:ext>
            </a:extLst>
          </a:blip>
          <a:srcRect r="33120"/>
          <a:stretch/>
        </p:blipFill>
        <p:spPr>
          <a:xfrm>
            <a:off x="-160457" y="2136134"/>
            <a:ext cx="3736199" cy="2044772"/>
          </a:xfrm>
          <a:prstGeom prst="rect">
            <a:avLst/>
          </a:prstGeom>
        </p:spPr>
      </p:pic>
    </p:spTree>
    <p:extLst>
      <p:ext uri="{BB962C8B-B14F-4D97-AF65-F5344CB8AC3E}">
        <p14:creationId xmlns:p14="http://schemas.microsoft.com/office/powerpoint/2010/main" val="9670587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2">
            <a:extLst>
              <a:ext uri="{28A0092B-C50C-407E-A947-70E740481C1C}">
                <a14:useLocalDpi xmlns:a14="http://schemas.microsoft.com/office/drawing/2010/main" val="0"/>
              </a:ext>
            </a:extLst>
          </a:blip>
          <a:srcRect l="6480" t="9043" r="3877"/>
          <a:stretch/>
        </p:blipFill>
        <p:spPr>
          <a:xfrm>
            <a:off x="-1" y="2113665"/>
            <a:ext cx="2610493" cy="2648768"/>
          </a:xfrm>
          <a:prstGeom prst="rect">
            <a:avLst/>
          </a:prstGeom>
        </p:spPr>
      </p:pic>
      <p:grpSp>
        <p:nvGrpSpPr>
          <p:cNvPr id="59" name="Group 58"/>
          <p:cNvGrpSpPr/>
          <p:nvPr/>
        </p:nvGrpSpPr>
        <p:grpSpPr>
          <a:xfrm>
            <a:off x="2733411" y="2854419"/>
            <a:ext cx="2252234" cy="2204858"/>
            <a:chOff x="4461514" y="4569256"/>
            <a:chExt cx="2252234" cy="2204858"/>
          </a:xfrm>
        </p:grpSpPr>
        <p:pic>
          <p:nvPicPr>
            <p:cNvPr id="54" name="Picture 53"/>
            <p:cNvPicPr>
              <a:picLocks noChangeAspect="1"/>
            </p:cNvPicPr>
            <p:nvPr/>
          </p:nvPicPr>
          <p:blipFill rotWithShape="1">
            <a:blip r:embed="rId3">
              <a:extLst>
                <a:ext uri="{28A0092B-C50C-407E-A947-70E740481C1C}">
                  <a14:useLocalDpi xmlns:a14="http://schemas.microsoft.com/office/drawing/2010/main" val="0"/>
                </a:ext>
              </a:extLst>
            </a:blip>
            <a:srcRect l="12954" t="3262" r="14532"/>
            <a:stretch/>
          </p:blipFill>
          <p:spPr>
            <a:xfrm>
              <a:off x="4605243" y="4569256"/>
              <a:ext cx="2108505" cy="2109664"/>
            </a:xfrm>
            <a:prstGeom prst="rect">
              <a:avLst/>
            </a:prstGeom>
          </p:spPr>
        </p:pic>
        <p:sp>
          <p:nvSpPr>
            <p:cNvPr id="57" name="TextBox 56"/>
            <p:cNvSpPr txBox="1"/>
            <p:nvPr/>
          </p:nvSpPr>
          <p:spPr>
            <a:xfrm>
              <a:off x="4819670" y="6558670"/>
              <a:ext cx="1736373" cy="215444"/>
            </a:xfrm>
            <a:prstGeom prst="rect">
              <a:avLst/>
            </a:prstGeom>
            <a:noFill/>
          </p:spPr>
          <p:txBody>
            <a:bodyPr wrap="none" rtlCol="0">
              <a:spAutoFit/>
            </a:bodyPr>
            <a:lstStyle/>
            <a:p>
              <a:r>
                <a:rPr lang="en-US" sz="800" dirty="0">
                  <a:latin typeface="Arial"/>
                  <a:cs typeface="Arial"/>
                </a:rPr>
                <a:t>N</a:t>
              </a:r>
              <a:r>
                <a:rPr lang="en-US" sz="800" dirty="0" smtClean="0">
                  <a:latin typeface="Arial"/>
                  <a:cs typeface="Arial"/>
                </a:rPr>
                <a:t>umber of non-member neighbors</a:t>
              </a:r>
              <a:endParaRPr lang="en-US" sz="800" dirty="0">
                <a:latin typeface="Arial"/>
                <a:cs typeface="Arial"/>
              </a:endParaRPr>
            </a:p>
          </p:txBody>
        </p:sp>
        <p:sp>
          <p:nvSpPr>
            <p:cNvPr id="58" name="TextBox 57"/>
            <p:cNvSpPr txBox="1"/>
            <p:nvPr/>
          </p:nvSpPr>
          <p:spPr>
            <a:xfrm rot="16200000">
              <a:off x="3795501" y="5492900"/>
              <a:ext cx="1547469" cy="215444"/>
            </a:xfrm>
            <a:prstGeom prst="rect">
              <a:avLst/>
            </a:prstGeom>
            <a:noFill/>
          </p:spPr>
          <p:txBody>
            <a:bodyPr wrap="none" rtlCol="0">
              <a:spAutoFit/>
            </a:bodyPr>
            <a:lstStyle/>
            <a:p>
              <a:r>
                <a:rPr lang="en-US" sz="800" dirty="0">
                  <a:latin typeface="Arial"/>
                  <a:cs typeface="Arial"/>
                </a:rPr>
                <a:t>N</a:t>
              </a:r>
              <a:r>
                <a:rPr lang="en-US" sz="800" dirty="0" smtClean="0">
                  <a:latin typeface="Arial"/>
                  <a:cs typeface="Arial"/>
                </a:rPr>
                <a:t>umber of member neighbors</a:t>
              </a:r>
              <a:endParaRPr lang="en-US" sz="800" dirty="0">
                <a:latin typeface="Arial"/>
                <a:cs typeface="Arial"/>
              </a:endParaRPr>
            </a:p>
          </p:txBody>
        </p:sp>
      </p:grpSp>
      <p:sp>
        <p:nvSpPr>
          <p:cNvPr id="26" name="TextBox 25"/>
          <p:cNvSpPr txBox="1"/>
          <p:nvPr/>
        </p:nvSpPr>
        <p:spPr>
          <a:xfrm>
            <a:off x="987562" y="1615268"/>
            <a:ext cx="548648" cy="307777"/>
          </a:xfrm>
          <a:prstGeom prst="rect">
            <a:avLst/>
          </a:prstGeom>
          <a:noFill/>
        </p:spPr>
        <p:txBody>
          <a:bodyPr wrap="none" rtlCol="0">
            <a:spAutoFit/>
          </a:bodyPr>
          <a:lstStyle/>
          <a:p>
            <a:pPr algn="ctr"/>
            <a:r>
              <a:rPr lang="en-US" sz="1400" dirty="0" smtClean="0"/>
              <a:t>2014</a:t>
            </a:r>
            <a:endParaRPr lang="en-US" dirty="0" smtClean="0"/>
          </a:p>
        </p:txBody>
      </p:sp>
      <p:grpSp>
        <p:nvGrpSpPr>
          <p:cNvPr id="50" name="Group 49"/>
          <p:cNvGrpSpPr/>
          <p:nvPr/>
        </p:nvGrpSpPr>
        <p:grpSpPr>
          <a:xfrm>
            <a:off x="2299752" y="1617913"/>
            <a:ext cx="6844248" cy="1246516"/>
            <a:chOff x="-9814" y="3351007"/>
            <a:chExt cx="6844248" cy="1246516"/>
          </a:xfrm>
        </p:grpSpPr>
        <p:grpSp>
          <p:nvGrpSpPr>
            <p:cNvPr id="47" name="Group 46"/>
            <p:cNvGrpSpPr/>
            <p:nvPr/>
          </p:nvGrpSpPr>
          <p:grpSpPr>
            <a:xfrm rot="10800000">
              <a:off x="-9814" y="3512871"/>
              <a:ext cx="6685857" cy="1084652"/>
              <a:chOff x="211203" y="3485971"/>
              <a:chExt cx="6685857" cy="1084652"/>
            </a:xfrm>
          </p:grpSpPr>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03" y="3662446"/>
                <a:ext cx="776648" cy="776648"/>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068" y="3485971"/>
                <a:ext cx="1078992" cy="1078992"/>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7268" y="3530917"/>
                <a:ext cx="1039706" cy="1039706"/>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0490" y="3577381"/>
                <a:ext cx="946778" cy="946778"/>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9830" y="3574968"/>
                <a:ext cx="951604" cy="951604"/>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9152" y="3605803"/>
                <a:ext cx="889935" cy="889935"/>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973" y="3657288"/>
                <a:ext cx="786964" cy="786964"/>
              </a:xfrm>
              <a:prstGeom prst="rect">
                <a:avLst/>
              </a:prstGeom>
            </p:spPr>
          </p:pic>
        </p:grpSp>
        <p:sp>
          <p:nvSpPr>
            <p:cNvPr id="19" name="TextBox 18"/>
            <p:cNvSpPr txBox="1"/>
            <p:nvPr/>
          </p:nvSpPr>
          <p:spPr>
            <a:xfrm>
              <a:off x="157085" y="3351007"/>
              <a:ext cx="699331" cy="311439"/>
            </a:xfrm>
            <a:prstGeom prst="rect">
              <a:avLst/>
            </a:prstGeom>
            <a:noFill/>
          </p:spPr>
          <p:txBody>
            <a:bodyPr wrap="square" rtlCol="0">
              <a:spAutoFit/>
            </a:bodyPr>
            <a:lstStyle/>
            <a:p>
              <a:pPr algn="ctr"/>
              <a:r>
                <a:rPr lang="en-US" sz="1400" dirty="0" smtClean="0"/>
                <a:t>2013</a:t>
              </a:r>
            </a:p>
          </p:txBody>
        </p:sp>
        <p:sp>
          <p:nvSpPr>
            <p:cNvPr id="20" name="TextBox 19"/>
            <p:cNvSpPr txBox="1"/>
            <p:nvPr/>
          </p:nvSpPr>
          <p:spPr>
            <a:xfrm>
              <a:off x="1147307" y="3351007"/>
              <a:ext cx="781995" cy="307777"/>
            </a:xfrm>
            <a:prstGeom prst="rect">
              <a:avLst/>
            </a:prstGeom>
            <a:noFill/>
          </p:spPr>
          <p:txBody>
            <a:bodyPr wrap="square" rtlCol="0">
              <a:spAutoFit/>
            </a:bodyPr>
            <a:lstStyle/>
            <a:p>
              <a:pPr algn="ctr"/>
              <a:r>
                <a:rPr lang="en-US" sz="1400" dirty="0" smtClean="0"/>
                <a:t>2012</a:t>
              </a:r>
            </a:p>
          </p:txBody>
        </p:sp>
        <p:sp>
          <p:nvSpPr>
            <p:cNvPr id="21" name="TextBox 20"/>
            <p:cNvSpPr txBox="1"/>
            <p:nvPr/>
          </p:nvSpPr>
          <p:spPr>
            <a:xfrm>
              <a:off x="2115933" y="3351007"/>
              <a:ext cx="713763" cy="307777"/>
            </a:xfrm>
            <a:prstGeom prst="rect">
              <a:avLst/>
            </a:prstGeom>
            <a:noFill/>
          </p:spPr>
          <p:txBody>
            <a:bodyPr wrap="square" rtlCol="0">
              <a:spAutoFit/>
            </a:bodyPr>
            <a:lstStyle/>
            <a:p>
              <a:pPr algn="ctr"/>
              <a:r>
                <a:rPr lang="en-US" sz="1400" dirty="0" smtClean="0"/>
                <a:t>2011</a:t>
              </a:r>
            </a:p>
          </p:txBody>
        </p:sp>
        <p:sp>
          <p:nvSpPr>
            <p:cNvPr id="22" name="TextBox 21"/>
            <p:cNvSpPr txBox="1"/>
            <p:nvPr/>
          </p:nvSpPr>
          <p:spPr>
            <a:xfrm>
              <a:off x="3114338" y="3351007"/>
              <a:ext cx="779653" cy="307777"/>
            </a:xfrm>
            <a:prstGeom prst="rect">
              <a:avLst/>
            </a:prstGeom>
            <a:noFill/>
          </p:spPr>
          <p:txBody>
            <a:bodyPr wrap="square" rtlCol="0">
              <a:spAutoFit/>
            </a:bodyPr>
            <a:lstStyle/>
            <a:p>
              <a:pPr algn="ctr"/>
              <a:r>
                <a:rPr lang="en-US" sz="1400" dirty="0" smtClean="0"/>
                <a:t>2010</a:t>
              </a:r>
            </a:p>
          </p:txBody>
        </p:sp>
        <p:sp>
          <p:nvSpPr>
            <p:cNvPr id="23" name="TextBox 22"/>
            <p:cNvSpPr txBox="1"/>
            <p:nvPr/>
          </p:nvSpPr>
          <p:spPr>
            <a:xfrm>
              <a:off x="4088375" y="3351007"/>
              <a:ext cx="859564" cy="307777"/>
            </a:xfrm>
            <a:prstGeom prst="rect">
              <a:avLst/>
            </a:prstGeom>
            <a:noFill/>
          </p:spPr>
          <p:txBody>
            <a:bodyPr wrap="square" rtlCol="0">
              <a:spAutoFit/>
            </a:bodyPr>
            <a:lstStyle/>
            <a:p>
              <a:pPr algn="ctr"/>
              <a:r>
                <a:rPr lang="en-US" sz="1400" dirty="0" smtClean="0"/>
                <a:t>2009</a:t>
              </a:r>
            </a:p>
          </p:txBody>
        </p:sp>
        <p:sp>
          <p:nvSpPr>
            <p:cNvPr id="24" name="TextBox 23"/>
            <p:cNvSpPr txBox="1"/>
            <p:nvPr/>
          </p:nvSpPr>
          <p:spPr>
            <a:xfrm>
              <a:off x="5110539" y="3351007"/>
              <a:ext cx="734098" cy="307777"/>
            </a:xfrm>
            <a:prstGeom prst="rect">
              <a:avLst/>
            </a:prstGeom>
            <a:noFill/>
          </p:spPr>
          <p:txBody>
            <a:bodyPr wrap="square" rtlCol="0">
              <a:spAutoFit/>
            </a:bodyPr>
            <a:lstStyle/>
            <a:p>
              <a:pPr algn="ctr"/>
              <a:r>
                <a:rPr lang="en-US" sz="1400" dirty="0" smtClean="0"/>
                <a:t>2008</a:t>
              </a:r>
            </a:p>
          </p:txBody>
        </p:sp>
        <p:sp>
          <p:nvSpPr>
            <p:cNvPr id="25" name="TextBox 24"/>
            <p:cNvSpPr txBox="1"/>
            <p:nvPr/>
          </p:nvSpPr>
          <p:spPr>
            <a:xfrm>
              <a:off x="5927655" y="3351007"/>
              <a:ext cx="906779" cy="307777"/>
            </a:xfrm>
            <a:prstGeom prst="rect">
              <a:avLst/>
            </a:prstGeom>
            <a:noFill/>
          </p:spPr>
          <p:txBody>
            <a:bodyPr wrap="square" rtlCol="0">
              <a:spAutoFit/>
            </a:bodyPr>
            <a:lstStyle/>
            <a:p>
              <a:pPr algn="ctr"/>
              <a:r>
                <a:rPr lang="en-US" sz="1400" dirty="0" smtClean="0"/>
                <a:t>2007</a:t>
              </a:r>
            </a:p>
          </p:txBody>
        </p:sp>
      </p:grpSp>
      <p:sp>
        <p:nvSpPr>
          <p:cNvPr id="77" name="TextBox 76"/>
          <p:cNvSpPr txBox="1"/>
          <p:nvPr/>
        </p:nvSpPr>
        <p:spPr>
          <a:xfrm>
            <a:off x="148651" y="4613000"/>
            <a:ext cx="2151100" cy="461665"/>
          </a:xfrm>
          <a:prstGeom prst="rect">
            <a:avLst/>
          </a:prstGeom>
          <a:noFill/>
        </p:spPr>
        <p:txBody>
          <a:bodyPr wrap="none" rtlCol="0">
            <a:spAutoFit/>
          </a:bodyPr>
          <a:lstStyle/>
          <a:p>
            <a:r>
              <a:rPr lang="en-US" sz="2400" b="1" dirty="0" err="1" smtClean="0">
                <a:latin typeface="Arial"/>
                <a:cs typeface="Arial"/>
              </a:rPr>
              <a:t>modENCODE</a:t>
            </a:r>
            <a:endParaRPr lang="en-US" sz="2000" b="1" dirty="0">
              <a:latin typeface="Arial"/>
              <a:cs typeface="Arial"/>
            </a:endParaRPr>
          </a:p>
        </p:txBody>
      </p:sp>
      <p:sp>
        <p:nvSpPr>
          <p:cNvPr id="60" name="Left Arrow 59"/>
          <p:cNvSpPr/>
          <p:nvPr/>
        </p:nvSpPr>
        <p:spPr>
          <a:xfrm rot="2160000" flipH="1">
            <a:off x="2448321" y="3877259"/>
            <a:ext cx="284343" cy="337498"/>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descr="Figure_2legend2.pdf"/>
          <p:cNvPicPr>
            <a:picLocks noChangeAspect="1"/>
          </p:cNvPicPr>
          <p:nvPr/>
        </p:nvPicPr>
        <p:blipFill rotWithShape="1">
          <a:blip r:embed="rId11">
            <a:extLst>
              <a:ext uri="{28A0092B-C50C-407E-A947-70E740481C1C}">
                <a14:useLocalDpi xmlns:a14="http://schemas.microsoft.com/office/drawing/2010/main" val="0"/>
              </a:ext>
            </a:extLst>
          </a:blip>
          <a:srcRect l="11496" t="12906" r="63776" b="49274"/>
          <a:stretch/>
        </p:blipFill>
        <p:spPr>
          <a:xfrm>
            <a:off x="8007123" y="3365029"/>
            <a:ext cx="1152282" cy="1762323"/>
          </a:xfrm>
          <a:prstGeom prst="rect">
            <a:avLst/>
          </a:prstGeom>
          <a:ln w="3175" cmpd="sng">
            <a:noFill/>
          </a:ln>
          <a:effectLst/>
        </p:spPr>
      </p:pic>
      <p:grpSp>
        <p:nvGrpSpPr>
          <p:cNvPr id="61" name="Group 60"/>
          <p:cNvGrpSpPr/>
          <p:nvPr/>
        </p:nvGrpSpPr>
        <p:grpSpPr>
          <a:xfrm>
            <a:off x="5169141" y="2762206"/>
            <a:ext cx="2988985" cy="2465237"/>
            <a:chOff x="6609346" y="4368003"/>
            <a:chExt cx="2988985" cy="2465237"/>
          </a:xfrm>
        </p:grpSpPr>
        <p:grpSp>
          <p:nvGrpSpPr>
            <p:cNvPr id="37" name="Group 36"/>
            <p:cNvGrpSpPr/>
            <p:nvPr/>
          </p:nvGrpSpPr>
          <p:grpSpPr>
            <a:xfrm>
              <a:off x="6609346" y="4368003"/>
              <a:ext cx="2988985" cy="2465237"/>
              <a:chOff x="1371600" y="228600"/>
              <a:chExt cx="6400800" cy="5279214"/>
            </a:xfrm>
          </p:grpSpPr>
          <p:pic>
            <p:nvPicPr>
              <p:cNvPr id="36" name="Picture 35" descr="Figure_2E.pdf"/>
              <p:cNvPicPr>
                <a:picLocks noChangeAspect="1"/>
              </p:cNvPicPr>
              <p:nvPr/>
            </p:nvPicPr>
            <p:blipFill rotWithShape="1">
              <a:blip r:embed="rId12">
                <a:extLst>
                  <a:ext uri="{28A0092B-C50C-407E-A947-70E740481C1C}">
                    <a14:useLocalDpi xmlns:a14="http://schemas.microsoft.com/office/drawing/2010/main" val="0"/>
                  </a:ext>
                </a:extLst>
              </a:blip>
              <a:srcRect t="-1" b="64231"/>
              <a:stretch/>
            </p:blipFill>
            <p:spPr>
              <a:xfrm>
                <a:off x="1371600" y="228600"/>
                <a:ext cx="6400800" cy="2289533"/>
              </a:xfrm>
              <a:prstGeom prst="rect">
                <a:avLst/>
              </a:prstGeom>
            </p:spPr>
          </p:pic>
          <p:pic>
            <p:nvPicPr>
              <p:cNvPr id="85" name="Picture 84" descr="Figure_2E.pdf"/>
              <p:cNvPicPr>
                <a:picLocks noChangeAspect="1"/>
              </p:cNvPicPr>
              <p:nvPr/>
            </p:nvPicPr>
            <p:blipFill rotWithShape="1">
              <a:blip r:embed="rId12">
                <a:extLst>
                  <a:ext uri="{28A0092B-C50C-407E-A947-70E740481C1C}">
                    <a14:useLocalDpi xmlns:a14="http://schemas.microsoft.com/office/drawing/2010/main" val="0"/>
                  </a:ext>
                </a:extLst>
              </a:blip>
              <a:srcRect t="53056"/>
              <a:stretch/>
            </p:blipFill>
            <p:spPr>
              <a:xfrm>
                <a:off x="1371600" y="2503002"/>
                <a:ext cx="6400800" cy="3004812"/>
              </a:xfrm>
              <a:prstGeom prst="rect">
                <a:avLst/>
              </a:prstGeom>
            </p:spPr>
          </p:pic>
        </p:grpSp>
        <p:sp>
          <p:nvSpPr>
            <p:cNvPr id="65" name="Rectangle 64"/>
            <p:cNvSpPr/>
            <p:nvPr/>
          </p:nvSpPr>
          <p:spPr>
            <a:xfrm>
              <a:off x="7010509" y="5478088"/>
              <a:ext cx="1523663" cy="459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087418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2348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2">
            <a:extLst>
              <a:ext uri="{28A0092B-C50C-407E-A947-70E740481C1C}">
                <a14:useLocalDpi xmlns:a14="http://schemas.microsoft.com/office/drawing/2010/main" val="0"/>
              </a:ext>
            </a:extLst>
          </a:blip>
          <a:srcRect l="6480" t="9043" r="3877"/>
          <a:stretch/>
        </p:blipFill>
        <p:spPr>
          <a:xfrm>
            <a:off x="-1" y="3844312"/>
            <a:ext cx="2610493" cy="2648768"/>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16408" t="16085" r="14610" b="15744"/>
          <a:stretch/>
        </p:blipFill>
        <p:spPr>
          <a:xfrm>
            <a:off x="0" y="459723"/>
            <a:ext cx="2605012" cy="2574416"/>
          </a:xfrm>
          <a:prstGeom prst="rect">
            <a:avLst/>
          </a:prstGeom>
        </p:spPr>
      </p:pic>
      <p:grpSp>
        <p:nvGrpSpPr>
          <p:cNvPr id="49" name="Group 48"/>
          <p:cNvGrpSpPr/>
          <p:nvPr/>
        </p:nvGrpSpPr>
        <p:grpSpPr>
          <a:xfrm>
            <a:off x="8066750" y="80417"/>
            <a:ext cx="1088204" cy="2432423"/>
            <a:chOff x="-26322" y="-14026"/>
            <a:chExt cx="1088204" cy="2432423"/>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4467" t="13208" r="11138" b="38591"/>
            <a:stretch/>
          </p:blipFill>
          <p:spPr>
            <a:xfrm>
              <a:off x="-17473" y="1737745"/>
              <a:ext cx="1063677" cy="680652"/>
            </a:xfrm>
            <a:prstGeom prst="rect">
              <a:avLst/>
            </a:prstGeom>
          </p:spPr>
        </p:pic>
        <p:sp>
          <p:nvSpPr>
            <p:cNvPr id="18" name="TextBox 17"/>
            <p:cNvSpPr txBox="1"/>
            <p:nvPr/>
          </p:nvSpPr>
          <p:spPr>
            <a:xfrm>
              <a:off x="191524" y="1465404"/>
              <a:ext cx="749356" cy="307777"/>
            </a:xfrm>
            <a:prstGeom prst="rect">
              <a:avLst/>
            </a:prstGeom>
            <a:noFill/>
          </p:spPr>
          <p:txBody>
            <a:bodyPr wrap="square" rtlCol="0">
              <a:spAutoFit/>
            </a:bodyPr>
            <a:lstStyle/>
            <a:p>
              <a:r>
                <a:rPr lang="en-US" sz="1400" dirty="0" smtClean="0"/>
                <a:t>2006</a:t>
              </a:r>
              <a:endParaRPr lang="en-US" dirty="0" smtClean="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0" y="170640"/>
              <a:ext cx="745896" cy="736674"/>
            </a:xfrm>
            <a:prstGeom prst="rect">
              <a:avLst/>
            </a:prstGeom>
          </p:spPr>
        </p:pic>
        <p:sp>
          <p:nvSpPr>
            <p:cNvPr id="16" name="TextBox 15"/>
            <p:cNvSpPr txBox="1"/>
            <p:nvPr/>
          </p:nvSpPr>
          <p:spPr>
            <a:xfrm>
              <a:off x="82610" y="-14026"/>
              <a:ext cx="766611" cy="307777"/>
            </a:xfrm>
            <a:prstGeom prst="rect">
              <a:avLst/>
            </a:prstGeom>
            <a:noFill/>
          </p:spPr>
          <p:txBody>
            <a:bodyPr wrap="square" rtlCol="0">
              <a:spAutoFit/>
            </a:bodyPr>
            <a:lstStyle/>
            <a:p>
              <a:pPr algn="ctr"/>
              <a:r>
                <a:rPr lang="en-US" sz="1400" dirty="0" smtClean="0"/>
                <a:t>2004</a:t>
              </a:r>
              <a:endParaRPr lang="en-US" sz="1400" dirty="0"/>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5341" t="13061" r="8549" b="39735"/>
            <a:stretch/>
          </p:blipFill>
          <p:spPr>
            <a:xfrm>
              <a:off x="-26322" y="885647"/>
              <a:ext cx="1088204" cy="666559"/>
            </a:xfrm>
            <a:prstGeom prst="rect">
              <a:avLst/>
            </a:prstGeom>
          </p:spPr>
        </p:pic>
        <p:sp>
          <p:nvSpPr>
            <p:cNvPr id="17" name="TextBox 16"/>
            <p:cNvSpPr txBox="1"/>
            <p:nvPr/>
          </p:nvSpPr>
          <p:spPr>
            <a:xfrm>
              <a:off x="8022" y="694944"/>
              <a:ext cx="938405" cy="307777"/>
            </a:xfrm>
            <a:prstGeom prst="rect">
              <a:avLst/>
            </a:prstGeom>
            <a:noFill/>
          </p:spPr>
          <p:txBody>
            <a:bodyPr wrap="square" rtlCol="0">
              <a:spAutoFit/>
            </a:bodyPr>
            <a:lstStyle/>
            <a:p>
              <a:pPr algn="ctr"/>
              <a:r>
                <a:rPr lang="en-US" sz="1400" dirty="0" smtClean="0"/>
                <a:t>2005</a:t>
              </a:r>
            </a:p>
          </p:txBody>
        </p:sp>
      </p:grpSp>
      <p:grpSp>
        <p:nvGrpSpPr>
          <p:cNvPr id="59" name="Group 58"/>
          <p:cNvGrpSpPr/>
          <p:nvPr/>
        </p:nvGrpSpPr>
        <p:grpSpPr>
          <a:xfrm>
            <a:off x="2733411" y="4585066"/>
            <a:ext cx="2252234" cy="2204858"/>
            <a:chOff x="4461514" y="4569256"/>
            <a:chExt cx="2252234" cy="2204858"/>
          </a:xfrm>
        </p:grpSpPr>
        <p:pic>
          <p:nvPicPr>
            <p:cNvPr id="54" name="Picture 53"/>
            <p:cNvPicPr>
              <a:picLocks noChangeAspect="1"/>
            </p:cNvPicPr>
            <p:nvPr/>
          </p:nvPicPr>
          <p:blipFill rotWithShape="1">
            <a:blip r:embed="rId7">
              <a:extLst>
                <a:ext uri="{28A0092B-C50C-407E-A947-70E740481C1C}">
                  <a14:useLocalDpi xmlns:a14="http://schemas.microsoft.com/office/drawing/2010/main" val="0"/>
                </a:ext>
              </a:extLst>
            </a:blip>
            <a:srcRect l="12954" t="3262" r="14532"/>
            <a:stretch/>
          </p:blipFill>
          <p:spPr>
            <a:xfrm>
              <a:off x="4605243" y="4569256"/>
              <a:ext cx="2108505" cy="2109664"/>
            </a:xfrm>
            <a:prstGeom prst="rect">
              <a:avLst/>
            </a:prstGeom>
          </p:spPr>
        </p:pic>
        <p:sp>
          <p:nvSpPr>
            <p:cNvPr id="57" name="TextBox 56"/>
            <p:cNvSpPr txBox="1"/>
            <p:nvPr/>
          </p:nvSpPr>
          <p:spPr>
            <a:xfrm>
              <a:off x="4819670" y="6558670"/>
              <a:ext cx="1736373" cy="215444"/>
            </a:xfrm>
            <a:prstGeom prst="rect">
              <a:avLst/>
            </a:prstGeom>
            <a:noFill/>
          </p:spPr>
          <p:txBody>
            <a:bodyPr wrap="none" rtlCol="0">
              <a:spAutoFit/>
            </a:bodyPr>
            <a:lstStyle/>
            <a:p>
              <a:r>
                <a:rPr lang="en-US" sz="800" dirty="0">
                  <a:latin typeface="Arial"/>
                  <a:cs typeface="Arial"/>
                </a:rPr>
                <a:t>N</a:t>
              </a:r>
              <a:r>
                <a:rPr lang="en-US" sz="800" dirty="0" smtClean="0">
                  <a:latin typeface="Arial"/>
                  <a:cs typeface="Arial"/>
                </a:rPr>
                <a:t>umber of non-member neighbors</a:t>
              </a:r>
              <a:endParaRPr lang="en-US" sz="800" dirty="0">
                <a:latin typeface="Arial"/>
                <a:cs typeface="Arial"/>
              </a:endParaRPr>
            </a:p>
          </p:txBody>
        </p:sp>
        <p:sp>
          <p:nvSpPr>
            <p:cNvPr id="58" name="TextBox 57"/>
            <p:cNvSpPr txBox="1"/>
            <p:nvPr/>
          </p:nvSpPr>
          <p:spPr>
            <a:xfrm rot="16200000">
              <a:off x="3795501" y="5492900"/>
              <a:ext cx="1547469" cy="215444"/>
            </a:xfrm>
            <a:prstGeom prst="rect">
              <a:avLst/>
            </a:prstGeom>
            <a:noFill/>
          </p:spPr>
          <p:txBody>
            <a:bodyPr wrap="none" rtlCol="0">
              <a:spAutoFit/>
            </a:bodyPr>
            <a:lstStyle/>
            <a:p>
              <a:r>
                <a:rPr lang="en-US" sz="800" dirty="0">
                  <a:latin typeface="Arial"/>
                  <a:cs typeface="Arial"/>
                </a:rPr>
                <a:t>N</a:t>
              </a:r>
              <a:r>
                <a:rPr lang="en-US" sz="800" dirty="0" smtClean="0">
                  <a:latin typeface="Arial"/>
                  <a:cs typeface="Arial"/>
                </a:rPr>
                <a:t>umber of member neighbors</a:t>
              </a:r>
              <a:endParaRPr lang="en-US" sz="800" dirty="0">
                <a:latin typeface="Arial"/>
                <a:cs typeface="Arial"/>
              </a:endParaRPr>
            </a:p>
          </p:txBody>
        </p:sp>
      </p:grpSp>
      <p:sp>
        <p:nvSpPr>
          <p:cNvPr id="75" name="Left Arrow 74"/>
          <p:cNvSpPr/>
          <p:nvPr/>
        </p:nvSpPr>
        <p:spPr>
          <a:xfrm rot="19440000" flipH="1">
            <a:off x="2448324" y="840493"/>
            <a:ext cx="284343" cy="337498"/>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6" name="Group 55"/>
          <p:cNvGrpSpPr/>
          <p:nvPr/>
        </p:nvGrpSpPr>
        <p:grpSpPr>
          <a:xfrm>
            <a:off x="2733412" y="15760"/>
            <a:ext cx="2325081" cy="2333313"/>
            <a:chOff x="4339002" y="6883"/>
            <a:chExt cx="2325081" cy="2333313"/>
          </a:xfrm>
        </p:grpSpPr>
        <p:pic>
          <p:nvPicPr>
            <p:cNvPr id="74" name="Picture 73"/>
            <p:cNvPicPr>
              <a:picLocks noChangeAspect="1"/>
            </p:cNvPicPr>
            <p:nvPr/>
          </p:nvPicPr>
          <p:blipFill rotWithShape="1">
            <a:blip r:embed="rId8">
              <a:extLst>
                <a:ext uri="{28A0092B-C50C-407E-A947-70E740481C1C}">
                  <a14:useLocalDpi xmlns:a14="http://schemas.microsoft.com/office/drawing/2010/main" val="0"/>
                </a:ext>
              </a:extLst>
            </a:blip>
            <a:srcRect l="12138" t="1363" r="14292"/>
            <a:stretch/>
          </p:blipFill>
          <p:spPr>
            <a:xfrm>
              <a:off x="4445079" y="6883"/>
              <a:ext cx="2219004" cy="2231274"/>
            </a:xfrm>
            <a:prstGeom prst="rect">
              <a:avLst/>
            </a:prstGeom>
          </p:spPr>
        </p:pic>
        <p:sp>
          <p:nvSpPr>
            <p:cNvPr id="76" name="TextBox 75"/>
            <p:cNvSpPr txBox="1"/>
            <p:nvPr/>
          </p:nvSpPr>
          <p:spPr>
            <a:xfrm>
              <a:off x="4736507" y="2124752"/>
              <a:ext cx="1736373" cy="215444"/>
            </a:xfrm>
            <a:prstGeom prst="rect">
              <a:avLst/>
            </a:prstGeom>
            <a:noFill/>
          </p:spPr>
          <p:txBody>
            <a:bodyPr wrap="none" rtlCol="0">
              <a:spAutoFit/>
            </a:bodyPr>
            <a:lstStyle/>
            <a:p>
              <a:r>
                <a:rPr lang="en-US" sz="800" dirty="0">
                  <a:latin typeface="Arial"/>
                  <a:cs typeface="Arial"/>
                </a:rPr>
                <a:t>N</a:t>
              </a:r>
              <a:r>
                <a:rPr lang="en-US" sz="800" dirty="0" smtClean="0">
                  <a:latin typeface="Arial"/>
                  <a:cs typeface="Arial"/>
                </a:rPr>
                <a:t>umber of non-member neighbors</a:t>
              </a:r>
              <a:endParaRPr lang="en-US" sz="800" dirty="0">
                <a:latin typeface="Arial"/>
                <a:cs typeface="Arial"/>
              </a:endParaRPr>
            </a:p>
          </p:txBody>
        </p:sp>
        <p:sp>
          <p:nvSpPr>
            <p:cNvPr id="78" name="TextBox 77"/>
            <p:cNvSpPr txBox="1"/>
            <p:nvPr/>
          </p:nvSpPr>
          <p:spPr>
            <a:xfrm rot="16200000">
              <a:off x="3672989" y="948713"/>
              <a:ext cx="1547469" cy="215444"/>
            </a:xfrm>
            <a:prstGeom prst="rect">
              <a:avLst/>
            </a:prstGeom>
            <a:noFill/>
          </p:spPr>
          <p:txBody>
            <a:bodyPr wrap="none" rtlCol="0">
              <a:spAutoFit/>
            </a:bodyPr>
            <a:lstStyle/>
            <a:p>
              <a:r>
                <a:rPr lang="en-US" sz="800" dirty="0">
                  <a:latin typeface="Arial"/>
                  <a:cs typeface="Arial"/>
                </a:rPr>
                <a:t>N</a:t>
              </a:r>
              <a:r>
                <a:rPr lang="en-US" sz="800" dirty="0" smtClean="0">
                  <a:latin typeface="Arial"/>
                  <a:cs typeface="Arial"/>
                </a:rPr>
                <a:t>umber of member neighbors</a:t>
              </a:r>
              <a:endParaRPr lang="en-US" sz="800" dirty="0">
                <a:latin typeface="Arial"/>
                <a:cs typeface="Arial"/>
              </a:endParaRPr>
            </a:p>
          </p:txBody>
        </p:sp>
      </p:grpSp>
      <p:sp>
        <p:nvSpPr>
          <p:cNvPr id="79" name="TextBox 78"/>
          <p:cNvSpPr txBox="1"/>
          <p:nvPr/>
        </p:nvSpPr>
        <p:spPr>
          <a:xfrm>
            <a:off x="45380" y="2665603"/>
            <a:ext cx="364202" cy="461665"/>
          </a:xfrm>
          <a:prstGeom prst="rect">
            <a:avLst/>
          </a:prstGeom>
          <a:noFill/>
        </p:spPr>
        <p:txBody>
          <a:bodyPr wrap="none" rtlCol="0">
            <a:spAutoFit/>
          </a:bodyPr>
          <a:lstStyle/>
          <a:p>
            <a:r>
              <a:rPr lang="en-US" sz="2400" dirty="0" smtClean="0"/>
              <a:t>A</a:t>
            </a:r>
          </a:p>
        </p:txBody>
      </p:sp>
      <p:sp>
        <p:nvSpPr>
          <p:cNvPr id="80" name="TextBox 79"/>
          <p:cNvSpPr txBox="1"/>
          <p:nvPr/>
        </p:nvSpPr>
        <p:spPr>
          <a:xfrm>
            <a:off x="5017549" y="-21949"/>
            <a:ext cx="348773" cy="461665"/>
          </a:xfrm>
          <a:prstGeom prst="rect">
            <a:avLst/>
          </a:prstGeom>
          <a:noFill/>
        </p:spPr>
        <p:txBody>
          <a:bodyPr wrap="none" rtlCol="0">
            <a:spAutoFit/>
          </a:bodyPr>
          <a:lstStyle/>
          <a:p>
            <a:r>
              <a:rPr lang="en-US" sz="2400" dirty="0" smtClean="0"/>
              <a:t>C</a:t>
            </a:r>
            <a:endParaRPr lang="en-US" sz="2400" dirty="0"/>
          </a:p>
        </p:txBody>
      </p:sp>
      <p:sp>
        <p:nvSpPr>
          <p:cNvPr id="82" name="TextBox 81"/>
          <p:cNvSpPr txBox="1"/>
          <p:nvPr/>
        </p:nvSpPr>
        <p:spPr>
          <a:xfrm>
            <a:off x="2589161" y="4471418"/>
            <a:ext cx="334947" cy="461665"/>
          </a:xfrm>
          <a:prstGeom prst="rect">
            <a:avLst/>
          </a:prstGeom>
          <a:noFill/>
        </p:spPr>
        <p:txBody>
          <a:bodyPr wrap="none" rtlCol="0">
            <a:spAutoFit/>
          </a:bodyPr>
          <a:lstStyle/>
          <a:p>
            <a:r>
              <a:rPr lang="en-US" sz="2400" dirty="0"/>
              <a:t>E</a:t>
            </a:r>
          </a:p>
        </p:txBody>
      </p:sp>
      <p:sp>
        <p:nvSpPr>
          <p:cNvPr id="83" name="TextBox 82"/>
          <p:cNvSpPr txBox="1"/>
          <p:nvPr/>
        </p:nvSpPr>
        <p:spPr>
          <a:xfrm>
            <a:off x="2596775" y="-21949"/>
            <a:ext cx="352080" cy="461665"/>
          </a:xfrm>
          <a:prstGeom prst="rect">
            <a:avLst/>
          </a:prstGeom>
          <a:noFill/>
        </p:spPr>
        <p:txBody>
          <a:bodyPr wrap="none" rtlCol="0">
            <a:spAutoFit/>
          </a:bodyPr>
          <a:lstStyle/>
          <a:p>
            <a:r>
              <a:rPr lang="en-US" sz="2400" dirty="0"/>
              <a:t>B</a:t>
            </a:r>
          </a:p>
        </p:txBody>
      </p:sp>
      <p:sp>
        <p:nvSpPr>
          <p:cNvPr id="84" name="TextBox 83"/>
          <p:cNvSpPr txBox="1"/>
          <p:nvPr/>
        </p:nvSpPr>
        <p:spPr>
          <a:xfrm>
            <a:off x="5017549" y="4471418"/>
            <a:ext cx="326081" cy="461665"/>
          </a:xfrm>
          <a:prstGeom prst="rect">
            <a:avLst/>
          </a:prstGeom>
          <a:noFill/>
        </p:spPr>
        <p:txBody>
          <a:bodyPr wrap="none" rtlCol="0">
            <a:spAutoFit/>
          </a:bodyPr>
          <a:lstStyle/>
          <a:p>
            <a:r>
              <a:rPr lang="en-US" sz="2400" dirty="0"/>
              <a:t>F</a:t>
            </a:r>
          </a:p>
        </p:txBody>
      </p:sp>
      <p:sp>
        <p:nvSpPr>
          <p:cNvPr id="86" name="TextBox 85"/>
          <p:cNvSpPr txBox="1"/>
          <p:nvPr/>
        </p:nvSpPr>
        <p:spPr>
          <a:xfrm>
            <a:off x="40471" y="3764040"/>
            <a:ext cx="374021" cy="461665"/>
          </a:xfrm>
          <a:prstGeom prst="rect">
            <a:avLst/>
          </a:prstGeom>
          <a:noFill/>
        </p:spPr>
        <p:txBody>
          <a:bodyPr wrap="none" rtlCol="0">
            <a:spAutoFit/>
          </a:bodyPr>
          <a:lstStyle/>
          <a:p>
            <a:r>
              <a:rPr lang="en-US" sz="2400" dirty="0"/>
              <a:t>D</a:t>
            </a:r>
            <a:endParaRPr lang="en-US" sz="2400" dirty="0" smtClean="0"/>
          </a:p>
        </p:txBody>
      </p:sp>
      <p:sp>
        <p:nvSpPr>
          <p:cNvPr id="26" name="TextBox 25"/>
          <p:cNvSpPr txBox="1"/>
          <p:nvPr/>
        </p:nvSpPr>
        <p:spPr>
          <a:xfrm>
            <a:off x="987562" y="3345915"/>
            <a:ext cx="548648" cy="307777"/>
          </a:xfrm>
          <a:prstGeom prst="rect">
            <a:avLst/>
          </a:prstGeom>
          <a:noFill/>
        </p:spPr>
        <p:txBody>
          <a:bodyPr wrap="none" rtlCol="0">
            <a:spAutoFit/>
          </a:bodyPr>
          <a:lstStyle/>
          <a:p>
            <a:pPr algn="ctr"/>
            <a:r>
              <a:rPr lang="en-US" sz="1400" dirty="0" smtClean="0"/>
              <a:t>2014</a:t>
            </a:r>
            <a:endParaRPr lang="en-US" dirty="0" smtClean="0"/>
          </a:p>
        </p:txBody>
      </p:sp>
      <p:grpSp>
        <p:nvGrpSpPr>
          <p:cNvPr id="50" name="Group 49"/>
          <p:cNvGrpSpPr/>
          <p:nvPr/>
        </p:nvGrpSpPr>
        <p:grpSpPr>
          <a:xfrm>
            <a:off x="2299752" y="2463636"/>
            <a:ext cx="6844248" cy="2131440"/>
            <a:chOff x="-9814" y="2466083"/>
            <a:chExt cx="6844248" cy="2131440"/>
          </a:xfrm>
        </p:grpSpPr>
        <p:grpSp>
          <p:nvGrpSpPr>
            <p:cNvPr id="48" name="Group 47"/>
            <p:cNvGrpSpPr/>
            <p:nvPr/>
          </p:nvGrpSpPr>
          <p:grpSpPr>
            <a:xfrm>
              <a:off x="-9814" y="2466083"/>
              <a:ext cx="6841467" cy="2131440"/>
              <a:chOff x="-9814" y="2466083"/>
              <a:chExt cx="6841467" cy="2131440"/>
            </a:xfrm>
          </p:grpSpPr>
          <p:grpSp>
            <p:nvGrpSpPr>
              <p:cNvPr id="42" name="Group 41"/>
              <p:cNvGrpSpPr/>
              <p:nvPr/>
            </p:nvGrpSpPr>
            <p:grpSpPr>
              <a:xfrm rot="10800000">
                <a:off x="12670" y="2466083"/>
                <a:ext cx="6818983" cy="1009226"/>
                <a:chOff x="12670" y="2498643"/>
                <a:chExt cx="6818983" cy="1009226"/>
              </a:xfrm>
            </p:grpSpPr>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15451" t="13653" r="13947" b="13366"/>
                <a:stretch/>
              </p:blipFill>
              <p:spPr>
                <a:xfrm>
                  <a:off x="3897065" y="2518133"/>
                  <a:ext cx="907123" cy="937687"/>
                </a:xfrm>
                <a:prstGeom prst="rect">
                  <a:avLst/>
                </a:prstGeom>
              </p:spPr>
            </p:pic>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l="15621" t="13894" b="29088"/>
                <a:stretch/>
              </p:blipFill>
              <p:spPr>
                <a:xfrm>
                  <a:off x="12670" y="2584402"/>
                  <a:ext cx="1206434" cy="805148"/>
                </a:xfrm>
                <a:prstGeom prst="rect">
                  <a:avLst/>
                </a:prstGeom>
              </p:spPr>
            </p:pic>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l="14210" t="15781" r="11600" b="32293"/>
                <a:stretch/>
              </p:blipFill>
              <p:spPr>
                <a:xfrm>
                  <a:off x="898405" y="2620354"/>
                  <a:ext cx="1060748" cy="733244"/>
                </a:xfrm>
                <a:prstGeom prst="rect">
                  <a:avLst/>
                </a:prstGeom>
              </p:spPr>
            </p:pic>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l="11665" t="14385" r="10025" b="21381"/>
                <a:stretch/>
              </p:blipFill>
              <p:spPr>
                <a:xfrm>
                  <a:off x="1820612" y="2533456"/>
                  <a:ext cx="1119648" cy="907040"/>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l="14757" t="15152" r="11459" b="20612"/>
                <a:stretch/>
              </p:blipFill>
              <p:spPr>
                <a:xfrm>
                  <a:off x="2861350" y="2533437"/>
                  <a:ext cx="1054955" cy="907079"/>
                </a:xfrm>
                <a:prstGeom prst="rect">
                  <a:avLst/>
                </a:prstGeom>
              </p:spPr>
            </p:pic>
            <p:pic>
              <p:nvPicPr>
                <p:cNvPr id="14" name="Picture 13"/>
                <p:cNvPicPr>
                  <a:picLocks noChangeAspect="1"/>
                </p:cNvPicPr>
                <p:nvPr/>
              </p:nvPicPr>
              <p:blipFill rotWithShape="1">
                <a:blip r:embed="rId14">
                  <a:extLst>
                    <a:ext uri="{28A0092B-C50C-407E-A947-70E740481C1C}">
                      <a14:useLocalDpi xmlns:a14="http://schemas.microsoft.com/office/drawing/2010/main" val="0"/>
                    </a:ext>
                  </a:extLst>
                </a:blip>
                <a:srcRect l="15148" t="16067" r="13382" b="15068"/>
                <a:stretch/>
              </p:blipFill>
              <p:spPr>
                <a:xfrm>
                  <a:off x="4795113" y="2500749"/>
                  <a:ext cx="1021861" cy="972454"/>
                </a:xfrm>
                <a:prstGeom prst="rect">
                  <a:avLst/>
                </a:prstGeom>
              </p:spPr>
            </p:pic>
            <p:pic>
              <p:nvPicPr>
                <p:cNvPr id="13" name="Picture 12"/>
                <p:cNvPicPr>
                  <a:picLocks noChangeAspect="1"/>
                </p:cNvPicPr>
                <p:nvPr/>
              </p:nvPicPr>
              <p:blipFill rotWithShape="1">
                <a:blip r:embed="rId15">
                  <a:extLst>
                    <a:ext uri="{28A0092B-C50C-407E-A947-70E740481C1C}">
                      <a14:useLocalDpi xmlns:a14="http://schemas.microsoft.com/office/drawing/2010/main" val="0"/>
                    </a:ext>
                  </a:extLst>
                </a:blip>
                <a:srcRect l="14450" t="15025" r="14659" b="13506"/>
                <a:stretch/>
              </p:blipFill>
              <p:spPr>
                <a:xfrm>
                  <a:off x="5818068" y="2498643"/>
                  <a:ext cx="1013585" cy="1009226"/>
                </a:xfrm>
                <a:prstGeom prst="rect">
                  <a:avLst/>
                </a:prstGeom>
              </p:spPr>
            </p:pic>
          </p:grpSp>
          <p:grpSp>
            <p:nvGrpSpPr>
              <p:cNvPr id="47" name="Group 46"/>
              <p:cNvGrpSpPr/>
              <p:nvPr/>
            </p:nvGrpSpPr>
            <p:grpSpPr>
              <a:xfrm rot="10800000">
                <a:off x="-9814" y="3512871"/>
                <a:ext cx="6685857" cy="1084652"/>
                <a:chOff x="211203" y="3485971"/>
                <a:chExt cx="6685857" cy="1084652"/>
              </a:xfrm>
            </p:grpSpPr>
            <p:pic>
              <p:nvPicPr>
                <p:cNvPr id="46" name="Picture 4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1203" y="3662446"/>
                  <a:ext cx="776648" cy="776648"/>
                </a:xfrm>
                <a:prstGeom prst="rect">
                  <a:avLst/>
                </a:prstGeom>
              </p:spPr>
            </p:pic>
            <p:pic>
              <p:nvPicPr>
                <p:cNvPr id="39" name="Picture 3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18068" y="3485971"/>
                  <a:ext cx="1078992" cy="1078992"/>
                </a:xfrm>
                <a:prstGeom prst="rect">
                  <a:avLst/>
                </a:prstGeom>
              </p:spPr>
            </p:pic>
            <p:pic>
              <p:nvPicPr>
                <p:cNvPr id="40" name="Picture 3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777268" y="3530917"/>
                  <a:ext cx="1039706" cy="1039706"/>
                </a:xfrm>
                <a:prstGeom prst="rect">
                  <a:avLst/>
                </a:prstGeom>
              </p:spPr>
            </p:pic>
            <p:pic>
              <p:nvPicPr>
                <p:cNvPr id="41" name="Picture 4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30490" y="3577381"/>
                  <a:ext cx="946778" cy="946778"/>
                </a:xfrm>
                <a:prstGeom prst="rect">
                  <a:avLst/>
                </a:prstGeom>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899830" y="3574968"/>
                  <a:ext cx="951604" cy="951604"/>
                </a:xfrm>
                <a:prstGeom prst="rect">
                  <a:avLst/>
                </a:prstGeom>
              </p:spPr>
            </p:pic>
            <p:pic>
              <p:nvPicPr>
                <p:cNvPr id="44" name="Picture 4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59152" y="3605803"/>
                  <a:ext cx="889935" cy="889935"/>
                </a:xfrm>
                <a:prstGeom prst="rect">
                  <a:avLst/>
                </a:prstGeom>
              </p:spPr>
            </p:pic>
            <p:pic>
              <p:nvPicPr>
                <p:cNvPr id="45" name="Picture 4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92973" y="3657288"/>
                  <a:ext cx="786964" cy="786964"/>
                </a:xfrm>
                <a:prstGeom prst="rect">
                  <a:avLst/>
                </a:prstGeom>
              </p:spPr>
            </p:pic>
          </p:grpSp>
        </p:grpSp>
        <p:sp>
          <p:nvSpPr>
            <p:cNvPr id="19" name="TextBox 18"/>
            <p:cNvSpPr txBox="1"/>
            <p:nvPr/>
          </p:nvSpPr>
          <p:spPr>
            <a:xfrm>
              <a:off x="157085" y="3351007"/>
              <a:ext cx="699331" cy="311439"/>
            </a:xfrm>
            <a:prstGeom prst="rect">
              <a:avLst/>
            </a:prstGeom>
            <a:noFill/>
          </p:spPr>
          <p:txBody>
            <a:bodyPr wrap="square" rtlCol="0">
              <a:spAutoFit/>
            </a:bodyPr>
            <a:lstStyle/>
            <a:p>
              <a:pPr algn="ctr"/>
              <a:r>
                <a:rPr lang="en-US" sz="1400" dirty="0" smtClean="0"/>
                <a:t>2013</a:t>
              </a:r>
            </a:p>
          </p:txBody>
        </p:sp>
        <p:sp>
          <p:nvSpPr>
            <p:cNvPr id="20" name="TextBox 19"/>
            <p:cNvSpPr txBox="1"/>
            <p:nvPr/>
          </p:nvSpPr>
          <p:spPr>
            <a:xfrm>
              <a:off x="1147307" y="3351007"/>
              <a:ext cx="781995" cy="307777"/>
            </a:xfrm>
            <a:prstGeom prst="rect">
              <a:avLst/>
            </a:prstGeom>
            <a:noFill/>
          </p:spPr>
          <p:txBody>
            <a:bodyPr wrap="square" rtlCol="0">
              <a:spAutoFit/>
            </a:bodyPr>
            <a:lstStyle/>
            <a:p>
              <a:pPr algn="ctr"/>
              <a:r>
                <a:rPr lang="en-US" sz="1400" dirty="0" smtClean="0"/>
                <a:t>2012</a:t>
              </a:r>
            </a:p>
          </p:txBody>
        </p:sp>
        <p:sp>
          <p:nvSpPr>
            <p:cNvPr id="21" name="TextBox 20"/>
            <p:cNvSpPr txBox="1"/>
            <p:nvPr/>
          </p:nvSpPr>
          <p:spPr>
            <a:xfrm>
              <a:off x="2115933" y="3351007"/>
              <a:ext cx="713763" cy="307777"/>
            </a:xfrm>
            <a:prstGeom prst="rect">
              <a:avLst/>
            </a:prstGeom>
            <a:noFill/>
          </p:spPr>
          <p:txBody>
            <a:bodyPr wrap="square" rtlCol="0">
              <a:spAutoFit/>
            </a:bodyPr>
            <a:lstStyle/>
            <a:p>
              <a:pPr algn="ctr"/>
              <a:r>
                <a:rPr lang="en-US" sz="1400" dirty="0" smtClean="0"/>
                <a:t>2011</a:t>
              </a:r>
            </a:p>
          </p:txBody>
        </p:sp>
        <p:sp>
          <p:nvSpPr>
            <p:cNvPr id="22" name="TextBox 21"/>
            <p:cNvSpPr txBox="1"/>
            <p:nvPr/>
          </p:nvSpPr>
          <p:spPr>
            <a:xfrm>
              <a:off x="3114338" y="3351007"/>
              <a:ext cx="779653" cy="307777"/>
            </a:xfrm>
            <a:prstGeom prst="rect">
              <a:avLst/>
            </a:prstGeom>
            <a:noFill/>
          </p:spPr>
          <p:txBody>
            <a:bodyPr wrap="square" rtlCol="0">
              <a:spAutoFit/>
            </a:bodyPr>
            <a:lstStyle/>
            <a:p>
              <a:pPr algn="ctr"/>
              <a:r>
                <a:rPr lang="en-US" sz="1400" dirty="0" smtClean="0"/>
                <a:t>2010</a:t>
              </a:r>
            </a:p>
          </p:txBody>
        </p:sp>
        <p:sp>
          <p:nvSpPr>
            <p:cNvPr id="23" name="TextBox 22"/>
            <p:cNvSpPr txBox="1"/>
            <p:nvPr/>
          </p:nvSpPr>
          <p:spPr>
            <a:xfrm>
              <a:off x="4088375" y="3351007"/>
              <a:ext cx="859564" cy="307777"/>
            </a:xfrm>
            <a:prstGeom prst="rect">
              <a:avLst/>
            </a:prstGeom>
            <a:noFill/>
          </p:spPr>
          <p:txBody>
            <a:bodyPr wrap="square" rtlCol="0">
              <a:spAutoFit/>
            </a:bodyPr>
            <a:lstStyle/>
            <a:p>
              <a:pPr algn="ctr"/>
              <a:r>
                <a:rPr lang="en-US" sz="1400" dirty="0" smtClean="0"/>
                <a:t>2009</a:t>
              </a:r>
            </a:p>
          </p:txBody>
        </p:sp>
        <p:sp>
          <p:nvSpPr>
            <p:cNvPr id="24" name="TextBox 23"/>
            <p:cNvSpPr txBox="1"/>
            <p:nvPr/>
          </p:nvSpPr>
          <p:spPr>
            <a:xfrm>
              <a:off x="5110539" y="3351007"/>
              <a:ext cx="734098" cy="307777"/>
            </a:xfrm>
            <a:prstGeom prst="rect">
              <a:avLst/>
            </a:prstGeom>
            <a:noFill/>
          </p:spPr>
          <p:txBody>
            <a:bodyPr wrap="square" rtlCol="0">
              <a:spAutoFit/>
            </a:bodyPr>
            <a:lstStyle/>
            <a:p>
              <a:pPr algn="ctr"/>
              <a:r>
                <a:rPr lang="en-US" sz="1400" dirty="0" smtClean="0"/>
                <a:t>2008</a:t>
              </a:r>
            </a:p>
          </p:txBody>
        </p:sp>
        <p:sp>
          <p:nvSpPr>
            <p:cNvPr id="25" name="TextBox 24"/>
            <p:cNvSpPr txBox="1"/>
            <p:nvPr/>
          </p:nvSpPr>
          <p:spPr>
            <a:xfrm>
              <a:off x="5927655" y="3351007"/>
              <a:ext cx="906779" cy="307777"/>
            </a:xfrm>
            <a:prstGeom prst="rect">
              <a:avLst/>
            </a:prstGeom>
            <a:noFill/>
          </p:spPr>
          <p:txBody>
            <a:bodyPr wrap="square" rtlCol="0">
              <a:spAutoFit/>
            </a:bodyPr>
            <a:lstStyle/>
            <a:p>
              <a:pPr algn="ctr"/>
              <a:r>
                <a:rPr lang="en-US" sz="1400" dirty="0" smtClean="0"/>
                <a:t>2007</a:t>
              </a:r>
            </a:p>
          </p:txBody>
        </p:sp>
      </p:grpSp>
      <p:sp>
        <p:nvSpPr>
          <p:cNvPr id="35" name="TextBox 34"/>
          <p:cNvSpPr txBox="1"/>
          <p:nvPr/>
        </p:nvSpPr>
        <p:spPr>
          <a:xfrm>
            <a:off x="537673" y="-21949"/>
            <a:ext cx="1501433" cy="461665"/>
          </a:xfrm>
          <a:prstGeom prst="rect">
            <a:avLst/>
          </a:prstGeom>
          <a:noFill/>
        </p:spPr>
        <p:txBody>
          <a:bodyPr wrap="none" rtlCol="0">
            <a:spAutoFit/>
          </a:bodyPr>
          <a:lstStyle/>
          <a:p>
            <a:r>
              <a:rPr lang="en-US" sz="2400" b="1" dirty="0" smtClean="0">
                <a:latin typeface="Arial"/>
                <a:cs typeface="Arial"/>
              </a:rPr>
              <a:t>ENCODE</a:t>
            </a:r>
            <a:endParaRPr lang="en-US" sz="2400" b="1" dirty="0">
              <a:latin typeface="Arial"/>
              <a:cs typeface="Arial"/>
            </a:endParaRPr>
          </a:p>
        </p:txBody>
      </p:sp>
      <p:sp>
        <p:nvSpPr>
          <p:cNvPr id="77" name="TextBox 76"/>
          <p:cNvSpPr txBox="1"/>
          <p:nvPr/>
        </p:nvSpPr>
        <p:spPr>
          <a:xfrm>
            <a:off x="219541" y="6308767"/>
            <a:ext cx="2151100" cy="461665"/>
          </a:xfrm>
          <a:prstGeom prst="rect">
            <a:avLst/>
          </a:prstGeom>
          <a:noFill/>
        </p:spPr>
        <p:txBody>
          <a:bodyPr wrap="none" rtlCol="0">
            <a:spAutoFit/>
          </a:bodyPr>
          <a:lstStyle/>
          <a:p>
            <a:r>
              <a:rPr lang="en-US" sz="2400" b="1" dirty="0" err="1" smtClean="0">
                <a:latin typeface="Arial"/>
                <a:cs typeface="Arial"/>
              </a:rPr>
              <a:t>modENCODE</a:t>
            </a:r>
            <a:endParaRPr lang="en-US" sz="2000" b="1" dirty="0">
              <a:latin typeface="Arial"/>
              <a:cs typeface="Arial"/>
            </a:endParaRPr>
          </a:p>
        </p:txBody>
      </p:sp>
      <p:sp>
        <p:nvSpPr>
          <p:cNvPr id="60" name="Left Arrow 59"/>
          <p:cNvSpPr/>
          <p:nvPr/>
        </p:nvSpPr>
        <p:spPr>
          <a:xfrm rot="2160000" flipH="1">
            <a:off x="2448321" y="5607906"/>
            <a:ext cx="284343" cy="337498"/>
          </a:xfrm>
          <a:prstGeom prst="lef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5" name="Group 54"/>
          <p:cNvGrpSpPr/>
          <p:nvPr/>
        </p:nvGrpSpPr>
        <p:grpSpPr>
          <a:xfrm>
            <a:off x="5135155" y="100876"/>
            <a:ext cx="3026938" cy="2478952"/>
            <a:chOff x="1434575" y="-8772"/>
            <a:chExt cx="3026938" cy="2478952"/>
          </a:xfrm>
        </p:grpSpPr>
        <p:grpSp>
          <p:nvGrpSpPr>
            <p:cNvPr id="4" name="Group 3"/>
            <p:cNvGrpSpPr/>
            <p:nvPr/>
          </p:nvGrpSpPr>
          <p:grpSpPr>
            <a:xfrm>
              <a:off x="1434575" y="-8772"/>
              <a:ext cx="3026938" cy="2478952"/>
              <a:chOff x="331038" y="13179"/>
              <a:chExt cx="6400800" cy="5242022"/>
            </a:xfrm>
          </p:grpSpPr>
          <p:pic>
            <p:nvPicPr>
              <p:cNvPr id="3" name="Picture 2" descr="Figure_2CD.pdf"/>
              <p:cNvPicPr>
                <a:picLocks noChangeAspect="1"/>
              </p:cNvPicPr>
              <p:nvPr/>
            </p:nvPicPr>
            <p:blipFill rotWithShape="1">
              <a:blip r:embed="rId23">
                <a:extLst>
                  <a:ext uri="{28A0092B-C50C-407E-A947-70E740481C1C}">
                    <a14:useLocalDpi xmlns:a14="http://schemas.microsoft.com/office/drawing/2010/main" val="0"/>
                  </a:ext>
                </a:extLst>
              </a:blip>
              <a:srcRect b="64424"/>
              <a:stretch/>
            </p:blipFill>
            <p:spPr>
              <a:xfrm>
                <a:off x="331038" y="13179"/>
                <a:ext cx="6400800" cy="2277160"/>
              </a:xfrm>
              <a:prstGeom prst="rect">
                <a:avLst/>
              </a:prstGeom>
            </p:spPr>
          </p:pic>
          <p:pic>
            <p:nvPicPr>
              <p:cNvPr id="67" name="Picture 66" descr="Figure_2CD.pdf"/>
              <p:cNvPicPr>
                <a:picLocks noChangeAspect="1"/>
              </p:cNvPicPr>
              <p:nvPr/>
            </p:nvPicPr>
            <p:blipFill rotWithShape="1">
              <a:blip r:embed="rId24">
                <a:extLst>
                  <a:ext uri="{28A0092B-C50C-407E-A947-70E740481C1C}">
                    <a14:useLocalDpi xmlns:a14="http://schemas.microsoft.com/office/drawing/2010/main" val="0"/>
                  </a:ext>
                </a:extLst>
              </a:blip>
              <a:srcRect t="51894"/>
              <a:stretch/>
            </p:blipFill>
            <p:spPr>
              <a:xfrm>
                <a:off x="331038" y="2176053"/>
                <a:ext cx="6400800" cy="3079148"/>
              </a:xfrm>
              <a:prstGeom prst="rect">
                <a:avLst/>
              </a:prstGeom>
            </p:spPr>
          </p:pic>
        </p:grpSp>
        <p:sp>
          <p:nvSpPr>
            <p:cNvPr id="33" name="Rectangle 32"/>
            <p:cNvSpPr/>
            <p:nvPr/>
          </p:nvSpPr>
          <p:spPr>
            <a:xfrm>
              <a:off x="1879938" y="1152762"/>
              <a:ext cx="1201930" cy="4841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5169141" y="4492853"/>
            <a:ext cx="2988985" cy="2465237"/>
            <a:chOff x="6609346" y="4368003"/>
            <a:chExt cx="2988985" cy="2465237"/>
          </a:xfrm>
        </p:grpSpPr>
        <p:grpSp>
          <p:nvGrpSpPr>
            <p:cNvPr id="37" name="Group 36"/>
            <p:cNvGrpSpPr/>
            <p:nvPr/>
          </p:nvGrpSpPr>
          <p:grpSpPr>
            <a:xfrm>
              <a:off x="6609346" y="4368003"/>
              <a:ext cx="2988985" cy="2465237"/>
              <a:chOff x="1371600" y="228600"/>
              <a:chExt cx="6400800" cy="5279214"/>
            </a:xfrm>
          </p:grpSpPr>
          <p:pic>
            <p:nvPicPr>
              <p:cNvPr id="36" name="Picture 35" descr="Figure_2E.pdf"/>
              <p:cNvPicPr>
                <a:picLocks noChangeAspect="1"/>
              </p:cNvPicPr>
              <p:nvPr/>
            </p:nvPicPr>
            <p:blipFill rotWithShape="1">
              <a:blip r:embed="rId25">
                <a:extLst>
                  <a:ext uri="{28A0092B-C50C-407E-A947-70E740481C1C}">
                    <a14:useLocalDpi xmlns:a14="http://schemas.microsoft.com/office/drawing/2010/main" val="0"/>
                  </a:ext>
                </a:extLst>
              </a:blip>
              <a:srcRect t="-1" b="64231"/>
              <a:stretch/>
            </p:blipFill>
            <p:spPr>
              <a:xfrm>
                <a:off x="1371600" y="228600"/>
                <a:ext cx="6400800" cy="2289533"/>
              </a:xfrm>
              <a:prstGeom prst="rect">
                <a:avLst/>
              </a:prstGeom>
            </p:spPr>
          </p:pic>
          <p:pic>
            <p:nvPicPr>
              <p:cNvPr id="85" name="Picture 84" descr="Figure_2E.pdf"/>
              <p:cNvPicPr>
                <a:picLocks noChangeAspect="1"/>
              </p:cNvPicPr>
              <p:nvPr/>
            </p:nvPicPr>
            <p:blipFill rotWithShape="1">
              <a:blip r:embed="rId25">
                <a:extLst>
                  <a:ext uri="{28A0092B-C50C-407E-A947-70E740481C1C}">
                    <a14:useLocalDpi xmlns:a14="http://schemas.microsoft.com/office/drawing/2010/main" val="0"/>
                  </a:ext>
                </a:extLst>
              </a:blip>
              <a:srcRect t="53056"/>
              <a:stretch/>
            </p:blipFill>
            <p:spPr>
              <a:xfrm>
                <a:off x="1371600" y="2503002"/>
                <a:ext cx="6400800" cy="3004812"/>
              </a:xfrm>
              <a:prstGeom prst="rect">
                <a:avLst/>
              </a:prstGeom>
            </p:spPr>
          </p:pic>
        </p:grpSp>
        <p:sp>
          <p:nvSpPr>
            <p:cNvPr id="65" name="Rectangle 64"/>
            <p:cNvSpPr/>
            <p:nvPr/>
          </p:nvSpPr>
          <p:spPr>
            <a:xfrm>
              <a:off x="7010509" y="5478088"/>
              <a:ext cx="1523663" cy="459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26"/>
          <a:stretch>
            <a:fillRect/>
          </a:stretch>
        </p:blipFill>
        <p:spPr>
          <a:xfrm>
            <a:off x="8066749" y="4550129"/>
            <a:ext cx="1109819" cy="1758637"/>
          </a:xfrm>
          <a:prstGeom prst="rect">
            <a:avLst/>
          </a:prstGeom>
        </p:spPr>
      </p:pic>
    </p:spTree>
    <p:extLst>
      <p:ext uri="{BB962C8B-B14F-4D97-AF65-F5344CB8AC3E}">
        <p14:creationId xmlns:p14="http://schemas.microsoft.com/office/powerpoint/2010/main" val="3783772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250" y="2122100"/>
            <a:ext cx="4572000" cy="457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4121150"/>
            <a:ext cx="1828800" cy="18288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00" y="2463800"/>
            <a:ext cx="1828800" cy="18288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4200" y="812800"/>
            <a:ext cx="1828800" cy="18288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000" y="171450"/>
            <a:ext cx="1828800" cy="18288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1800" y="812800"/>
            <a:ext cx="1828800" cy="182880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6700" y="2463800"/>
            <a:ext cx="1828800" cy="182880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3277" y="4292599"/>
            <a:ext cx="2010723" cy="2010723"/>
          </a:xfrm>
          <a:prstGeom prst="rect">
            <a:avLst/>
          </a:prstGeom>
        </p:spPr>
      </p:pic>
      <p:sp>
        <p:nvSpPr>
          <p:cNvPr id="22" name="TextBox 21"/>
          <p:cNvSpPr txBox="1"/>
          <p:nvPr/>
        </p:nvSpPr>
        <p:spPr>
          <a:xfrm>
            <a:off x="10179" y="4292600"/>
            <a:ext cx="652743" cy="369332"/>
          </a:xfrm>
          <a:prstGeom prst="rect">
            <a:avLst/>
          </a:prstGeom>
          <a:noFill/>
        </p:spPr>
        <p:txBody>
          <a:bodyPr wrap="none" rtlCol="0">
            <a:spAutoFit/>
          </a:bodyPr>
          <a:lstStyle/>
          <a:p>
            <a:r>
              <a:rPr lang="en-US" dirty="0" smtClean="0"/>
              <a:t>2007</a:t>
            </a:r>
          </a:p>
        </p:txBody>
      </p:sp>
      <p:sp>
        <p:nvSpPr>
          <p:cNvPr id="23" name="TextBox 22"/>
          <p:cNvSpPr txBox="1"/>
          <p:nvPr/>
        </p:nvSpPr>
        <p:spPr>
          <a:xfrm>
            <a:off x="336550" y="2456934"/>
            <a:ext cx="652743" cy="369332"/>
          </a:xfrm>
          <a:prstGeom prst="rect">
            <a:avLst/>
          </a:prstGeom>
          <a:noFill/>
        </p:spPr>
        <p:txBody>
          <a:bodyPr wrap="none" rtlCol="0">
            <a:spAutoFit/>
          </a:bodyPr>
          <a:lstStyle/>
          <a:p>
            <a:r>
              <a:rPr lang="en-US" dirty="0" smtClean="0"/>
              <a:t>2008</a:t>
            </a:r>
          </a:p>
        </p:txBody>
      </p:sp>
      <p:sp>
        <p:nvSpPr>
          <p:cNvPr id="24" name="TextBox 23"/>
          <p:cNvSpPr txBox="1"/>
          <p:nvPr/>
        </p:nvSpPr>
        <p:spPr>
          <a:xfrm>
            <a:off x="1769128" y="929320"/>
            <a:ext cx="652743" cy="369332"/>
          </a:xfrm>
          <a:prstGeom prst="rect">
            <a:avLst/>
          </a:prstGeom>
          <a:noFill/>
        </p:spPr>
        <p:txBody>
          <a:bodyPr wrap="none" rtlCol="0">
            <a:spAutoFit/>
          </a:bodyPr>
          <a:lstStyle/>
          <a:p>
            <a:r>
              <a:rPr lang="en-US" dirty="0" smtClean="0"/>
              <a:t>2009</a:t>
            </a:r>
          </a:p>
        </p:txBody>
      </p:sp>
      <p:sp>
        <p:nvSpPr>
          <p:cNvPr id="25" name="TextBox 24"/>
          <p:cNvSpPr txBox="1"/>
          <p:nvPr/>
        </p:nvSpPr>
        <p:spPr>
          <a:xfrm>
            <a:off x="4194828" y="-13216"/>
            <a:ext cx="652743" cy="369332"/>
          </a:xfrm>
          <a:prstGeom prst="rect">
            <a:avLst/>
          </a:prstGeom>
          <a:noFill/>
        </p:spPr>
        <p:txBody>
          <a:bodyPr wrap="none" rtlCol="0">
            <a:spAutoFit/>
          </a:bodyPr>
          <a:lstStyle/>
          <a:p>
            <a:r>
              <a:rPr lang="en-US" dirty="0" smtClean="0"/>
              <a:t>2010</a:t>
            </a:r>
          </a:p>
        </p:txBody>
      </p:sp>
      <p:sp>
        <p:nvSpPr>
          <p:cNvPr id="26" name="TextBox 25"/>
          <p:cNvSpPr txBox="1"/>
          <p:nvPr/>
        </p:nvSpPr>
        <p:spPr>
          <a:xfrm>
            <a:off x="6988828" y="716518"/>
            <a:ext cx="652743" cy="369332"/>
          </a:xfrm>
          <a:prstGeom prst="rect">
            <a:avLst/>
          </a:prstGeom>
          <a:noFill/>
        </p:spPr>
        <p:txBody>
          <a:bodyPr wrap="none" rtlCol="0">
            <a:spAutoFit/>
          </a:bodyPr>
          <a:lstStyle/>
          <a:p>
            <a:r>
              <a:rPr lang="en-US" dirty="0" smtClean="0"/>
              <a:t>2011</a:t>
            </a:r>
          </a:p>
        </p:txBody>
      </p:sp>
      <p:sp>
        <p:nvSpPr>
          <p:cNvPr id="27" name="TextBox 26"/>
          <p:cNvSpPr txBox="1"/>
          <p:nvPr/>
        </p:nvSpPr>
        <p:spPr>
          <a:xfrm>
            <a:off x="8294407" y="2456934"/>
            <a:ext cx="652743" cy="369332"/>
          </a:xfrm>
          <a:prstGeom prst="rect">
            <a:avLst/>
          </a:prstGeom>
          <a:noFill/>
        </p:spPr>
        <p:txBody>
          <a:bodyPr wrap="none" rtlCol="0">
            <a:spAutoFit/>
          </a:bodyPr>
          <a:lstStyle/>
          <a:p>
            <a:r>
              <a:rPr lang="en-US" dirty="0" smtClean="0"/>
              <a:t>2012</a:t>
            </a:r>
          </a:p>
        </p:txBody>
      </p:sp>
      <p:sp>
        <p:nvSpPr>
          <p:cNvPr id="28" name="TextBox 27"/>
          <p:cNvSpPr txBox="1"/>
          <p:nvPr/>
        </p:nvSpPr>
        <p:spPr>
          <a:xfrm>
            <a:off x="8585200" y="4133850"/>
            <a:ext cx="652743" cy="369332"/>
          </a:xfrm>
          <a:prstGeom prst="rect">
            <a:avLst/>
          </a:prstGeom>
          <a:noFill/>
        </p:spPr>
        <p:txBody>
          <a:bodyPr wrap="none" rtlCol="0">
            <a:spAutoFit/>
          </a:bodyPr>
          <a:lstStyle/>
          <a:p>
            <a:r>
              <a:rPr lang="en-US" dirty="0" smtClean="0"/>
              <a:t>2013</a:t>
            </a:r>
          </a:p>
        </p:txBody>
      </p:sp>
      <p:sp>
        <p:nvSpPr>
          <p:cNvPr id="29" name="TextBox 28"/>
          <p:cNvSpPr txBox="1"/>
          <p:nvPr/>
        </p:nvSpPr>
        <p:spPr>
          <a:xfrm>
            <a:off x="4009934" y="6396335"/>
            <a:ext cx="806631" cy="461665"/>
          </a:xfrm>
          <a:prstGeom prst="rect">
            <a:avLst/>
          </a:prstGeom>
          <a:noFill/>
        </p:spPr>
        <p:txBody>
          <a:bodyPr wrap="none" rtlCol="0">
            <a:spAutoFit/>
          </a:bodyPr>
          <a:lstStyle/>
          <a:p>
            <a:r>
              <a:rPr lang="en-US" sz="2400" dirty="0" smtClean="0"/>
              <a:t>2014</a:t>
            </a:r>
          </a:p>
        </p:txBody>
      </p:sp>
      <p:sp>
        <p:nvSpPr>
          <p:cNvPr id="30" name="Title 1"/>
          <p:cNvSpPr txBox="1">
            <a:spLocks/>
          </p:cNvSpPr>
          <p:nvPr/>
        </p:nvSpPr>
        <p:spPr>
          <a:xfrm>
            <a:off x="25400" y="5715000"/>
            <a:ext cx="3780223"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err="1" smtClean="0"/>
              <a:t>modENCODE</a:t>
            </a:r>
            <a:endParaRPr lang="en-US" dirty="0"/>
          </a:p>
        </p:txBody>
      </p:sp>
      <p:grpSp>
        <p:nvGrpSpPr>
          <p:cNvPr id="2" name="Group 1"/>
          <p:cNvGrpSpPr/>
          <p:nvPr/>
        </p:nvGrpSpPr>
        <p:grpSpPr>
          <a:xfrm>
            <a:off x="0" y="0"/>
            <a:ext cx="2544510" cy="1149350"/>
            <a:chOff x="25400" y="-63500"/>
            <a:chExt cx="2544510" cy="1149350"/>
          </a:xfrm>
        </p:grpSpPr>
        <p:grpSp>
          <p:nvGrpSpPr>
            <p:cNvPr id="31" name="Group 30"/>
            <p:cNvGrpSpPr/>
            <p:nvPr/>
          </p:nvGrpSpPr>
          <p:grpSpPr>
            <a:xfrm>
              <a:off x="25400" y="11816"/>
              <a:ext cx="2227877" cy="1074034"/>
              <a:chOff x="4631014" y="1668452"/>
              <a:chExt cx="2227877" cy="1074034"/>
            </a:xfrm>
          </p:grpSpPr>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31014" y="1668452"/>
                <a:ext cx="2227877" cy="802691"/>
              </a:xfrm>
              <a:prstGeom prst="rect">
                <a:avLst/>
              </a:prstGeom>
            </p:spPr>
          </p:pic>
          <p:cxnSp>
            <p:nvCxnSpPr>
              <p:cNvPr id="33" name="Straight Connector 32"/>
              <p:cNvCxnSpPr/>
              <p:nvPr/>
            </p:nvCxnSpPr>
            <p:spPr>
              <a:xfrm>
                <a:off x="4631014" y="2619375"/>
                <a:ext cx="328518" cy="0"/>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959532" y="2450098"/>
                <a:ext cx="1194789" cy="292388"/>
              </a:xfrm>
              <a:prstGeom prst="rect">
                <a:avLst/>
              </a:prstGeom>
              <a:noFill/>
            </p:spPr>
            <p:txBody>
              <a:bodyPr wrap="none" rtlCol="0">
                <a:spAutoFit/>
              </a:bodyPr>
              <a:lstStyle/>
              <a:p>
                <a:r>
                  <a:rPr lang="en-US" sz="1300" dirty="0" smtClean="0">
                    <a:latin typeface="Arial"/>
                    <a:cs typeface="Arial"/>
                  </a:rPr>
                  <a:t>co-authorship</a:t>
                </a:r>
                <a:endParaRPr lang="en-US" sz="1300" dirty="0">
                  <a:latin typeface="Arial"/>
                  <a:cs typeface="Arial"/>
                </a:endParaRPr>
              </a:p>
            </p:txBody>
          </p:sp>
        </p:grpSp>
        <p:sp>
          <p:nvSpPr>
            <p:cNvPr id="35" name="TextBox 34"/>
            <p:cNvSpPr txBox="1"/>
            <p:nvPr/>
          </p:nvSpPr>
          <p:spPr>
            <a:xfrm>
              <a:off x="164746" y="-63500"/>
              <a:ext cx="1879954" cy="292388"/>
            </a:xfrm>
            <a:prstGeom prst="rect">
              <a:avLst/>
            </a:prstGeom>
            <a:solidFill>
              <a:schemeClr val="bg1"/>
            </a:solidFill>
          </p:spPr>
          <p:txBody>
            <a:bodyPr wrap="none" rtlCol="0">
              <a:spAutoFit/>
            </a:bodyPr>
            <a:lstStyle/>
            <a:p>
              <a:r>
                <a:rPr lang="en-US" sz="1300" dirty="0" err="1" smtClean="0">
                  <a:latin typeface="Arial"/>
                  <a:cs typeface="Arial"/>
                </a:rPr>
                <a:t>modENCODE</a:t>
              </a:r>
              <a:r>
                <a:rPr lang="en-US" sz="1300" dirty="0" smtClean="0">
                  <a:latin typeface="Arial"/>
                  <a:cs typeface="Arial"/>
                </a:rPr>
                <a:t> member</a:t>
              </a:r>
              <a:endParaRPr lang="en-US" sz="1300" dirty="0">
                <a:latin typeface="Arial"/>
                <a:cs typeface="Arial"/>
              </a:endParaRPr>
            </a:p>
          </p:txBody>
        </p:sp>
        <p:sp>
          <p:nvSpPr>
            <p:cNvPr id="36" name="TextBox 35"/>
            <p:cNvSpPr txBox="1"/>
            <p:nvPr/>
          </p:nvSpPr>
          <p:spPr>
            <a:xfrm>
              <a:off x="171096" y="381516"/>
              <a:ext cx="2398814" cy="292388"/>
            </a:xfrm>
            <a:prstGeom prst="rect">
              <a:avLst/>
            </a:prstGeom>
            <a:solidFill>
              <a:schemeClr val="bg1"/>
            </a:solidFill>
          </p:spPr>
          <p:txBody>
            <a:bodyPr wrap="none" rtlCol="0">
              <a:spAutoFit/>
            </a:bodyPr>
            <a:lstStyle/>
            <a:p>
              <a:r>
                <a:rPr lang="en-US" sz="1300" dirty="0" err="1" smtClean="0">
                  <a:latin typeface="Arial"/>
                  <a:cs typeface="Arial"/>
                </a:rPr>
                <a:t>modENCODE</a:t>
              </a:r>
              <a:r>
                <a:rPr lang="en-US" sz="1300" dirty="0" smtClean="0">
                  <a:latin typeface="Arial"/>
                  <a:cs typeface="Arial"/>
                </a:rPr>
                <a:t> member broker</a:t>
              </a:r>
              <a:endParaRPr lang="en-US" sz="1300" dirty="0">
                <a:latin typeface="Arial"/>
                <a:cs typeface="Arial"/>
              </a:endParaRPr>
            </a:p>
          </p:txBody>
        </p:sp>
      </p:grpSp>
    </p:spTree>
    <p:extLst>
      <p:ext uri="{BB962C8B-B14F-4D97-AF65-F5344CB8AC3E}">
        <p14:creationId xmlns:p14="http://schemas.microsoft.com/office/powerpoint/2010/main" val="309158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modENCODE</a:t>
            </a:r>
            <a:r>
              <a:rPr lang="en-US" dirty="0" smtClean="0"/>
              <a:t> stats</a:t>
            </a:r>
            <a:endParaRPr lang="en-US" dirty="0"/>
          </a:p>
        </p:txBody>
      </p:sp>
      <p:grpSp>
        <p:nvGrpSpPr>
          <p:cNvPr id="3" name="Group 2"/>
          <p:cNvGrpSpPr/>
          <p:nvPr/>
        </p:nvGrpSpPr>
        <p:grpSpPr>
          <a:xfrm>
            <a:off x="1694418" y="2146300"/>
            <a:ext cx="5755164" cy="2705328"/>
            <a:chOff x="1694418" y="2146300"/>
            <a:chExt cx="5755164" cy="2705328"/>
          </a:xfrm>
        </p:grpSpPr>
        <p:graphicFrame>
          <p:nvGraphicFramePr>
            <p:cNvPr id="4" name="Chart 3"/>
            <p:cNvGraphicFramePr>
              <a:graphicFrameLocks/>
            </p:cNvGraphicFramePr>
            <p:nvPr>
              <p:extLst>
                <p:ext uri="{D42A27DB-BD31-4B8C-83A1-F6EECF244321}">
                  <p14:modId xmlns:p14="http://schemas.microsoft.com/office/powerpoint/2010/main" val="1866867755"/>
                </p:ext>
              </p:extLst>
            </p:nvPr>
          </p:nvGraphicFramePr>
          <p:xfrm>
            <a:off x="2063750" y="2146300"/>
            <a:ext cx="5016500" cy="256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1266533" y="3171235"/>
              <a:ext cx="1225102" cy="369332"/>
            </a:xfrm>
            <a:prstGeom prst="rect">
              <a:avLst/>
            </a:prstGeom>
            <a:noFill/>
          </p:spPr>
          <p:txBody>
            <a:bodyPr wrap="none" rtlCol="0">
              <a:spAutoFit/>
            </a:bodyPr>
            <a:lstStyle/>
            <a:p>
              <a:r>
                <a:rPr lang="en-US" dirty="0" smtClean="0"/>
                <a:t>Modularity</a:t>
              </a:r>
              <a:endParaRPr lang="en-US" dirty="0"/>
            </a:p>
          </p:txBody>
        </p:sp>
        <p:sp>
          <p:nvSpPr>
            <p:cNvPr id="6" name="TextBox 5"/>
            <p:cNvSpPr txBox="1"/>
            <p:nvPr/>
          </p:nvSpPr>
          <p:spPr>
            <a:xfrm rot="16200000">
              <a:off x="6235277" y="3174685"/>
              <a:ext cx="2059278" cy="369332"/>
            </a:xfrm>
            <a:prstGeom prst="rect">
              <a:avLst/>
            </a:prstGeom>
            <a:noFill/>
          </p:spPr>
          <p:txBody>
            <a:bodyPr wrap="none" rtlCol="0">
              <a:spAutoFit/>
            </a:bodyPr>
            <a:lstStyle/>
            <a:p>
              <a:r>
                <a:rPr lang="en-US" dirty="0" smtClean="0"/>
                <a:t>Number of modules</a:t>
              </a:r>
              <a:endParaRPr lang="en-US" dirty="0"/>
            </a:p>
          </p:txBody>
        </p:sp>
        <p:cxnSp>
          <p:nvCxnSpPr>
            <p:cNvPr id="7" name="Straight Connector 6"/>
            <p:cNvCxnSpPr/>
            <p:nvPr/>
          </p:nvCxnSpPr>
          <p:spPr>
            <a:xfrm flipH="1">
              <a:off x="1892300" y="3930809"/>
              <a:ext cx="2484" cy="5329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7289800" y="4318685"/>
              <a:ext cx="2484" cy="532943"/>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3126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294</Words>
  <Application>Microsoft Macintosh PowerPoint</Application>
  <PresentationFormat>On-screen Show (4:3)</PresentationFormat>
  <Paragraphs>56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backup</vt:lpstr>
      <vt:lpstr>PowerPoint Presentation</vt:lpstr>
      <vt:lpstr>PowerPoint Presentation</vt:lpstr>
      <vt:lpstr>modENCODE stats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Daifeng Wang</dc:creator>
  <cp:lastModifiedBy>Daifeng Wang</cp:lastModifiedBy>
  <cp:revision>5</cp:revision>
  <dcterms:created xsi:type="dcterms:W3CDTF">2016-04-03T01:27:28Z</dcterms:created>
  <dcterms:modified xsi:type="dcterms:W3CDTF">2016-04-03T01:35:26Z</dcterms:modified>
</cp:coreProperties>
</file>