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Override1.xml" ContentType="application/vnd.openxmlformats-officedocument.themeOverrid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0278" r:id="rId1"/>
    <p:sldMasterId id="2147490394" r:id="rId2"/>
    <p:sldMasterId id="2147503806" r:id="rId3"/>
    <p:sldMasterId id="2147504030" r:id="rId4"/>
    <p:sldMasterId id="2147504068" r:id="rId5"/>
  </p:sldMasterIdLst>
  <p:notesMasterIdLst>
    <p:notesMasterId r:id="rId7"/>
  </p:notesMasterIdLst>
  <p:handoutMasterIdLst>
    <p:handoutMasterId r:id="rId8"/>
  </p:handoutMasterIdLst>
  <p:sldIdLst>
    <p:sldId id="1055" r:id="rId6"/>
  </p:sldIdLst>
  <p:sldSz cx="9144000" cy="6858000" type="screen4x3"/>
  <p:notesSz cx="6858000" cy="9144000"/>
  <p:defaultTextStyle>
    <a:defPPr>
      <a:defRPr lang="en-US"/>
    </a:defPPr>
    <a:lvl1pPr algn="l" defTabSz="4556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5613" indent="1588" algn="l" defTabSz="4556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2813" indent="1588" algn="l" defTabSz="4556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0013" indent="1588" algn="l" defTabSz="4556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7213" indent="1588" algn="l" defTabSz="4556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90B2"/>
    <a:srgbClr val="0066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4"/>
    <p:restoredTop sz="83825"/>
  </p:normalViewPr>
  <p:slideViewPr>
    <p:cSldViewPr snapToGrid="0" snapToObjects="1">
      <p:cViewPr>
        <p:scale>
          <a:sx n="145" d="100"/>
          <a:sy n="145" d="100"/>
        </p:scale>
        <p:origin x="1248" y="-7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25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684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684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7291B58-A5F0-D645-B2BF-2E4CB8333C4B}" type="datetimeFigureOut">
              <a:rPr lang="en-US"/>
              <a:pPr>
                <a:defRPr/>
              </a:pPr>
              <a:t>5/10/16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684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5684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AD44BDB-1F1F-5048-93AC-B379957E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21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684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684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7DB1320-FB87-6F41-8F93-AFEEDF10B6D2}" type="datetimeFigureOut">
              <a:rPr lang="en-US"/>
              <a:pPr>
                <a:defRPr/>
              </a:pPr>
              <a:t>5/10/16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684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5684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D32E36-293B-EF42-84C9-1D25EFCD2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711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56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28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00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72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4245" algn="l" defTabSz="4568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098" algn="l" defTabSz="4568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941" algn="l" defTabSz="4568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795" algn="l" defTabSz="4568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32E36-293B-EF42-84C9-1D25EFCD21D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6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86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86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6321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b="1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CF47C5DF-5232-B845-A787-AC6A9F2B800A}" type="datetimeFigureOut">
              <a:rPr lang="en-US"/>
              <a:pPr>
                <a:defRPr/>
              </a:pPr>
              <a:t>5/10/16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b="1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b="1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BE6ECC4-918C-ED43-9E76-A50E5B5EC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1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6577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1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6910" indent="0" algn="ctr">
              <a:buNone/>
              <a:defRPr/>
            </a:lvl2pPr>
            <a:lvl3pPr marL="913822" indent="0" algn="ctr">
              <a:buNone/>
              <a:defRPr/>
            </a:lvl3pPr>
            <a:lvl4pPr marL="1370734" indent="0" algn="ctr">
              <a:buNone/>
              <a:defRPr/>
            </a:lvl4pPr>
            <a:lvl5pPr marL="1827644" indent="0" algn="ctr">
              <a:buNone/>
              <a:defRPr/>
            </a:lvl5pPr>
            <a:lvl6pPr marL="2284557" indent="0" algn="ctr">
              <a:buNone/>
              <a:defRPr/>
            </a:lvl6pPr>
            <a:lvl7pPr marL="2741467" indent="0" algn="ctr">
              <a:buNone/>
              <a:defRPr/>
            </a:lvl7pPr>
            <a:lvl8pPr marL="3198377" indent="0" algn="ctr">
              <a:buNone/>
              <a:defRPr/>
            </a:lvl8pPr>
            <a:lvl9pPr marL="365528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0842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65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3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981203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672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4" Type="http://schemas.openxmlformats.org/officeDocument/2006/relationships/tags" Target="../tags/tag3.xml"/><Relationship Id="rId1" Type="http://schemas.openxmlformats.org/officeDocument/2006/relationships/theme" Target="../theme/theme3.xml"/><Relationship Id="rId2" Type="http://schemas.openxmlformats.org/officeDocument/2006/relationships/tags" Target="../tags/tag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4" Type="http://schemas.openxmlformats.org/officeDocument/2006/relationships/tags" Target="../tags/tag5.xml"/><Relationship Id="rId5" Type="http://schemas.openxmlformats.org/officeDocument/2006/relationships/tags" Target="../tags/tag6.xml"/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5.xml"/><Relationship Id="rId5" Type="http://schemas.openxmlformats.org/officeDocument/2006/relationships/tags" Target="../tags/tag7.xml"/><Relationship Id="rId6" Type="http://schemas.openxmlformats.org/officeDocument/2006/relationships/tags" Target="../tags/tag8.xml"/><Relationship Id="rId7" Type="http://schemas.openxmlformats.org/officeDocument/2006/relationships/tags" Target="../tags/tag9.xml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2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Se2_default_3_cbb752_11apr10con2_default_3_cbb752_11apr10d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802566" name="Rectangle 6"/>
          <p:cNvSpPr>
            <a:spLocks noChangeArrowheads="1"/>
          </p:cNvSpPr>
          <p:nvPr userDrawn="1"/>
        </p:nvSpPr>
        <p:spPr bwMode="auto">
          <a:xfrm rot="16200000">
            <a:off x="7411245" y="525385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3" rIns="92066" bIns="46033"/>
          <a:lstStyle/>
          <a:p>
            <a:pPr defTabSz="912813" eaLnBrk="0" hangingPunct="0">
              <a:defRPr/>
            </a:pPr>
            <a:fld id="{4BFB168B-F5F9-CC45-8A76-219FDEE1A419}" type="slidenum">
              <a:rPr lang="en-US" sz="1600" b="1" i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-128"/>
                <a:cs typeface="ＭＳ Ｐゴシック" charset="-128"/>
              </a:rPr>
              <a:pPr defTabSz="912813" eaLnBrk="0" hangingPunct="0">
                <a:defRPr/>
              </a:pPr>
              <a:t>‹#›</a:t>
            </a:fld>
            <a:r>
              <a:rPr lang="en-US" b="1" dirty="0">
                <a:solidFill>
                  <a:srgbClr val="80808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 - </a:t>
            </a:r>
            <a:r>
              <a:rPr lang="en-US" sz="1000" b="1" dirty="0" err="1">
                <a:solidFill>
                  <a:srgbClr val="969696"/>
                </a:solidFill>
                <a:latin typeface="Arial" charset="0"/>
                <a:ea typeface="ＭＳ Ｐゴシック" charset="-128"/>
                <a:cs typeface="ＭＳ Ｐゴシック" charset="-128"/>
              </a:rPr>
              <a:t>Lectures.GersteinLab.org</a:t>
            </a:r>
            <a:endParaRPr lang="en-US" sz="300" dirty="0">
              <a:solidFill>
                <a:srgbClr val="00000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3905" r:id="rId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8600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71500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12813" indent="-227013" algn="l" defTabSz="9128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6363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7213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CF47C5DF-5232-B845-A787-AC6A9F2B800A}" type="datetimeFigureOut">
              <a:rPr lang="en-US"/>
              <a:pPr>
                <a:defRPr/>
              </a:pPr>
              <a:t>5/10/16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F792C344-9FB0-1B4C-87E8-C7D499716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3932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2" rIns="92066" bIns="460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 bwMode="auto">
          <a:xfrm>
            <a:off x="685800" y="198122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2" rIns="92066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802566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 rot="16200000">
            <a:off x="7411245" y="525385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2" rIns="92066" bIns="46032"/>
          <a:lstStyle/>
          <a:p>
            <a:pPr defTabSz="912804" eaLnBrk="0" hangingPunct="0">
              <a:defRPr/>
            </a:pPr>
            <a:fld id="{DB2AB19D-ACF3-7B47-859B-479806B853B4}" type="slidenum">
              <a:rPr lang="en-US" sz="1600" b="1" i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-128"/>
                <a:cs typeface="ＭＳ Ｐゴシック" charset="-128"/>
              </a:rPr>
              <a:pPr defTabSz="912804" eaLnBrk="0" hangingPunct="0">
                <a:defRPr/>
              </a:pPr>
              <a:t>‹#›</a:t>
            </a:fld>
            <a:r>
              <a:rPr lang="en-US" b="1" dirty="0">
                <a:solidFill>
                  <a:srgbClr val="80808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 - </a:t>
            </a:r>
            <a:r>
              <a:rPr lang="en-US" sz="1000" b="1" dirty="0" err="1">
                <a:solidFill>
                  <a:srgbClr val="969696"/>
                </a:solidFill>
                <a:latin typeface="Arial" charset="0"/>
                <a:ea typeface="ＭＳ Ｐゴシック" charset="-128"/>
                <a:cs typeface="ＭＳ Ｐゴシック" charset="-128"/>
              </a:rPr>
              <a:t>Lectures.GersteinLab.org</a:t>
            </a:r>
            <a:endParaRPr lang="en-US" sz="300" dirty="0">
              <a:solidFill>
                <a:srgbClr val="00000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196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4391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1587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8782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7013" indent="-227013" algn="l" defTabSz="911225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9913" indent="-227013" algn="l" defTabSz="911225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11225" indent="-225425" algn="l" defTabSz="9112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4775" indent="-227013" algn="l" defTabSz="911225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5625" indent="-227013" algn="l" defTabSz="911225" rtl="0" eaLnBrk="0" fontAlgn="base" hangingPunct="0">
        <a:spcBef>
          <a:spcPct val="20000"/>
        </a:spcBef>
        <a:spcAft>
          <a:spcPct val="0"/>
        </a:spcAft>
        <a:buFont typeface="Lucida Grande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575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770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8966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161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6" tIns="46004" rIns="92006" bIns="460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6" tIns="46004" rIns="92006" bIns="46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802566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06" tIns="46004" rIns="92006" bIns="46004"/>
          <a:lstStyle/>
          <a:p>
            <a:pPr defTabSz="910659" eaLnBrk="0" hangingPunct="0">
              <a:defRPr/>
            </a:pPr>
            <a:fld id="{67CEDC52-66C0-EB48-A105-58148C04DC87}" type="slidenum">
              <a:rPr lang="en-US" sz="1600" b="1" i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pPr defTabSz="910659" eaLnBrk="0" hangingPunct="0">
                <a:defRPr/>
              </a:pPr>
              <a:t>‹#›</a:t>
            </a:fld>
            <a:r>
              <a:rPr lang="en-US" b="1">
                <a:solidFill>
                  <a:srgbClr val="808080"/>
                </a:solidFill>
                <a:latin typeface="Arial" charset="0"/>
              </a:rPr>
              <a:t> - </a:t>
            </a:r>
            <a:r>
              <a:rPr lang="en-US" sz="1000" b="1">
                <a:solidFill>
                  <a:srgbClr val="969696"/>
                </a:solidFill>
                <a:latin typeface="Arial" charset="0"/>
              </a:rPr>
              <a:t>Lectures.GersteinLab.org</a:t>
            </a:r>
            <a:endParaRPr lang="en-US" sz="3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99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4032" r:id="rId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6910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3822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0734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7644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3838" indent="-223838" algn="l" defTabSz="90805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3838" algn="l" defTabSz="90805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08050" indent="-222250" algn="l" defTabSz="90805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3838" algn="l" defTabSz="90805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2450" indent="-223838" algn="l" defTabSz="90805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3011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69923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6833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3744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0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2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4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4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7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89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  <p:custDataLst>
              <p:tags r:id="rId5"/>
            </p:custDataLst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6" tIns="46004" rIns="92006" bIns="460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  <p:custDataLst>
              <p:tags r:id="rId6"/>
            </p:custDataLst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6" tIns="46004" rIns="92006" bIns="46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802566" name="Rectangle 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06" tIns="46004" rIns="92006" bIns="46004"/>
          <a:lstStyle/>
          <a:p>
            <a:pPr defTabSz="910659" eaLnBrk="0" hangingPunct="0">
              <a:defRPr/>
            </a:pPr>
            <a:fld id="{67CEDC52-66C0-EB48-A105-58148C04DC87}" type="slidenum">
              <a:rPr lang="en-US" sz="1600" b="1" i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pPr defTabSz="910659" eaLnBrk="0" hangingPunct="0">
                <a:defRPr/>
              </a:pPr>
              <a:t>‹#›</a:t>
            </a:fld>
            <a:r>
              <a:rPr lang="en-US" b="1">
                <a:solidFill>
                  <a:srgbClr val="808080"/>
                </a:solidFill>
                <a:latin typeface="Arial" charset="0"/>
              </a:rPr>
              <a:t> - </a:t>
            </a:r>
            <a:r>
              <a:rPr lang="en-US" sz="1000" b="1">
                <a:solidFill>
                  <a:srgbClr val="969696"/>
                </a:solidFill>
                <a:latin typeface="Arial" charset="0"/>
              </a:rPr>
              <a:t>Lectures.GersteinLab.org</a:t>
            </a:r>
            <a:endParaRPr lang="en-US" sz="3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99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4069" r:id="rId1"/>
    <p:sldLayoutId id="2147504070" r:id="rId2"/>
    <p:sldLayoutId id="2147504071" r:id="rId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90805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0805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0805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0805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0805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6910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3822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0734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7644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3838" indent="-223838" algn="l" defTabSz="908050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3838" algn="l" defTabSz="908050" rtl="0" eaLnBrk="1" fontAlgn="base" hangingPunct="1">
        <a:spcBef>
          <a:spcPct val="20000"/>
        </a:spcBef>
        <a:spcAft>
          <a:spcPct val="0"/>
        </a:spcAft>
        <a:buFont typeface="Lucida Grande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08050" indent="-222250" algn="l" defTabSz="908050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3838" algn="l" defTabSz="908050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2450" indent="-223838" algn="l" defTabSz="908050" rtl="0" eaLnBrk="1" fontAlgn="base" hangingPunct="1">
        <a:spcBef>
          <a:spcPct val="20000"/>
        </a:spcBef>
        <a:spcAft>
          <a:spcPct val="0"/>
        </a:spcAft>
        <a:buFont typeface="Lucida Grande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3011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69923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6833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3744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0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2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4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4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7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89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38353"/>
            <a:ext cx="7886700" cy="1090742"/>
          </a:xfrm>
        </p:spPr>
        <p:txBody>
          <a:bodyPr>
            <a:normAutofit/>
          </a:bodyPr>
          <a:lstStyle/>
          <a:p>
            <a:r>
              <a:rPr lang="en-US" dirty="0"/>
              <a:t>NA12878 family </a:t>
            </a:r>
            <a:r>
              <a:rPr lang="en-US" dirty="0" smtClean="0"/>
              <a:t>of PGs we already have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202937"/>
              </p:ext>
            </p:extLst>
          </p:nvPr>
        </p:nvGraphicFramePr>
        <p:xfrm>
          <a:off x="296361" y="1376853"/>
          <a:ext cx="8382556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5"/>
                <a:gridCol w="4106746"/>
                <a:gridCol w="951893"/>
                <a:gridCol w="995603"/>
                <a:gridCol w="2058309"/>
              </a:tblGrid>
              <a:tr h="31681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Refgen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Depth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Variants</a:t>
                      </a:r>
                      <a:endParaRPr lang="en-US" sz="16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1000 Genomes Project (1000GP) pilot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hg18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60x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SNVs,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indels</a:t>
                      </a:r>
                      <a:r>
                        <a:rPr lang="en-US" sz="1600" baseline="0" dirty="0" smtClean="0"/>
                        <a:t>, deletions (including 33 from </a:t>
                      </a:r>
                      <a:r>
                        <a:rPr lang="en-US" sz="1600" baseline="0" dirty="0" err="1" smtClean="0"/>
                        <a:t>fosmid</a:t>
                      </a:r>
                      <a:r>
                        <a:rPr lang="en-US" sz="1600" baseline="0" dirty="0" smtClean="0"/>
                        <a:t> sequencing)</a:t>
                      </a:r>
                      <a:endParaRPr lang="en-US" sz="16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GATK Best Practices v3 (</a:t>
                      </a:r>
                      <a:r>
                        <a:rPr lang="en-US" sz="1600" dirty="0" err="1" smtClean="0"/>
                        <a:t>UnifiedGenotype</a:t>
                      </a:r>
                      <a:r>
                        <a:rPr lang="en-US" sz="1600" dirty="0" smtClean="0"/>
                        <a:t>) 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hg19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64x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SNVs, </a:t>
                      </a:r>
                      <a:r>
                        <a:rPr lang="en-US" sz="1600" dirty="0" err="1" smtClean="0"/>
                        <a:t>indels</a:t>
                      </a:r>
                      <a:endParaRPr lang="en-US" sz="16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GATK Best Practices v4 (</a:t>
                      </a:r>
                      <a:r>
                        <a:rPr lang="en-US" sz="1600" dirty="0" err="1" smtClean="0"/>
                        <a:t>HaplotypeCaller</a:t>
                      </a:r>
                      <a:r>
                        <a:rPr lang="en-US" sz="1600" dirty="0" smtClean="0"/>
                        <a:t>, PCR-free)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hg19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64x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SNVs, </a:t>
                      </a:r>
                      <a:r>
                        <a:rPr lang="en-US" sz="1600" dirty="0" err="1" smtClean="0"/>
                        <a:t>indels</a:t>
                      </a:r>
                      <a:endParaRPr lang="en-US" sz="16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1000GP Phase 3 SNVs-only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hg19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7.4x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SNVs</a:t>
                      </a:r>
                      <a:endParaRPr lang="en-US" sz="16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1000GP Phase 3 SNVs-</a:t>
                      </a:r>
                      <a:r>
                        <a:rPr lang="en-US" sz="1600" dirty="0" err="1" smtClean="0"/>
                        <a:t>indels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hg19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7.4x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SNVs,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indels</a:t>
                      </a:r>
                      <a:endParaRPr lang="en-US" sz="16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1000GP Phase 3 SNVs-</a:t>
                      </a:r>
                      <a:r>
                        <a:rPr lang="en-US" sz="1600" dirty="0" err="1" smtClean="0"/>
                        <a:t>indels</a:t>
                      </a:r>
                      <a:r>
                        <a:rPr lang="en-US" sz="1600" dirty="0" smtClean="0"/>
                        <a:t>-SVs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hg19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7.4x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SNVs, </a:t>
                      </a:r>
                      <a:r>
                        <a:rPr lang="en-US" sz="1600" dirty="0" err="1" smtClean="0"/>
                        <a:t>indels</a:t>
                      </a:r>
                      <a:r>
                        <a:rPr lang="en-US" sz="1600" dirty="0" smtClean="0"/>
                        <a:t>, SVs</a:t>
                      </a:r>
                      <a:endParaRPr lang="en-US" sz="16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1000GP Phase 3 SNVs-</a:t>
                      </a:r>
                      <a:r>
                        <a:rPr lang="en-US" sz="1600" dirty="0" err="1" smtClean="0"/>
                        <a:t>indels</a:t>
                      </a:r>
                      <a:r>
                        <a:rPr lang="en-US" sz="1600" dirty="0" smtClean="0"/>
                        <a:t>-SVs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hg19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7.4x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SNVs, </a:t>
                      </a:r>
                      <a:r>
                        <a:rPr lang="en-US" sz="1600" dirty="0" err="1" smtClean="0"/>
                        <a:t>indels</a:t>
                      </a:r>
                      <a:r>
                        <a:rPr lang="en-US" sz="1600" dirty="0" smtClean="0"/>
                        <a:t>, SVs</a:t>
                      </a:r>
                      <a:r>
                        <a:rPr lang="en-US" sz="1600" baseline="30000" dirty="0" smtClean="0"/>
                        <a:t> [a]</a:t>
                      </a:r>
                      <a:endParaRPr lang="en-US" sz="1600" baseline="300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GIAB NA12878 pilot genome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hg19</a:t>
                      </a:r>
                      <a:endParaRPr lang="en-US" sz="16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12x-190x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SNVs, </a:t>
                      </a:r>
                      <a:r>
                        <a:rPr lang="en-US" sz="1600" dirty="0" err="1" smtClean="0"/>
                        <a:t>indels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0" dirty="0" smtClean="0"/>
                        <a:t>SVs</a:t>
                      </a:r>
                      <a:r>
                        <a:rPr lang="en-US" sz="1600" i="0" baseline="30000" dirty="0" smtClean="0"/>
                        <a:t> [b]</a:t>
                      </a:r>
                      <a:r>
                        <a:rPr lang="en-US" sz="1600" i="0" dirty="0" smtClean="0"/>
                        <a:t> </a:t>
                      </a:r>
                      <a:endParaRPr lang="en-US" sz="1600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6361" y="5677248"/>
            <a:ext cx="838255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baseline="30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</a:t>
            </a:r>
            <a:r>
              <a:rPr lang="en-US" sz="1300" baseline="30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a] 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Updated 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version of #6 – PG used in </a:t>
            </a:r>
            <a:r>
              <a:rPr lang="en-US" sz="1300" dirty="0" err="1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Sudmant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 al. , Nature 2015</a:t>
            </a:r>
            <a:r>
              <a:rPr lang="en-US" sz="1300" i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with added complex SVs </a:t>
            </a:r>
            <a:r>
              <a:rPr lang="en-US" sz="1300" dirty="0" err="1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Pindel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calls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300" dirty="0" smtClean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300" baseline="30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[b] 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SNVs and </a:t>
            </a:r>
            <a:r>
              <a:rPr lang="en-US" sz="1300" dirty="0" err="1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Indels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High-confidence call set based on 11 WGS &amp; 3 ES datasets; </a:t>
            </a:r>
            <a:r>
              <a:rPr lang="en-US" sz="1300" i="1" dirty="0" err="1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Zook</a:t>
            </a:r>
            <a:r>
              <a:rPr lang="en-US" sz="1300" i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et al., Nat Biotech 2014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SVs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one of the </a:t>
            </a:r>
            <a:r>
              <a:rPr lang="en-US" sz="1300" dirty="0" err="1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PacBio</a:t>
            </a:r>
            <a:r>
              <a:rPr lang="en-US" sz="13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based </a:t>
            </a:r>
            <a:r>
              <a:rPr lang="en-US" sz="1300" i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preliminary SV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3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call sets from GIAB </a:t>
            </a:r>
            <a:endParaRPr lang="en-US" sz="1300" dirty="0" smtClean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ftp</a:t>
            </a:r>
            <a:r>
              <a:rPr lang="en-US" sz="13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://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ftp- </a:t>
            </a:r>
            <a:r>
              <a:rPr lang="en-US" sz="1300" dirty="0" err="1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trace.ncbi.nih.gov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en-US" sz="1300" dirty="0" err="1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giab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/ftp/data/NA12878/analysis/BCM_PacBio_PBHoney_15.8.24_09012015/</a:t>
            </a:r>
            <a:endParaRPr lang="en-US" sz="13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269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9NKbms9QH4zoLtSFqymz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RM3CiusfydTLi1LDosA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JFTHkrqW1GQuSpiQRle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mUx0scATZsAjbIOQzzXv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63H6L6JLIZQ6SRM9E8t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ydOE8t6EPhYbrXL5PMf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mUx0scATZsAjbIOQzzXvy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63H6L6JLIZQ6SRM9E8tB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ydOE8t6EPhYbrXL5PMfG"/>
</p:tagLst>
</file>

<file path=ppt/theme/theme1.xml><?xml version="1.0" encoding="utf-8"?>
<a:theme xmlns:a="http://schemas.openxmlformats.org/drawingml/2006/main" name="1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MBGLab-Basic-w-Lectures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8_templat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for-template-i0jhhsb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50286</TotalTime>
  <Words>191</Words>
  <Application>Microsoft Macintosh PowerPoint</Application>
  <PresentationFormat>On-screen Show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Calibri</vt:lpstr>
      <vt:lpstr>Courier New</vt:lpstr>
      <vt:lpstr>Lucida Grande</vt:lpstr>
      <vt:lpstr>ＭＳ Ｐゴシック</vt:lpstr>
      <vt:lpstr>Arial</vt:lpstr>
      <vt:lpstr>15_Default Design</vt:lpstr>
      <vt:lpstr>11_Office Theme</vt:lpstr>
      <vt:lpstr>1_MBGLab-Basic-w-Lectures</vt:lpstr>
      <vt:lpstr>8_template</vt:lpstr>
      <vt:lpstr>for-template-i0jhhsb</vt:lpstr>
      <vt:lpstr>NA12878 family of PGs we already have</vt:lpstr>
    </vt:vector>
  </TitlesOfParts>
  <Company>Yale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Ekta Khurana</dc:creator>
  <cp:lastModifiedBy>Galeev, Timur</cp:lastModifiedBy>
  <cp:revision>2184</cp:revision>
  <cp:lastPrinted>2014-09-26T01:55:52Z</cp:lastPrinted>
  <dcterms:created xsi:type="dcterms:W3CDTF">2012-06-21T22:25:50Z</dcterms:created>
  <dcterms:modified xsi:type="dcterms:W3CDTF">2016-05-10T17:42:50Z</dcterms:modified>
</cp:coreProperties>
</file>