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5"/>
    <p:restoredTop sz="94695"/>
  </p:normalViewPr>
  <p:slideViewPr>
    <p:cSldViewPr snapToGrid="0" snapToObjects="1">
      <p:cViewPr varScale="1">
        <p:scale>
          <a:sx n="57" d="100"/>
          <a:sy n="57" d="100"/>
        </p:scale>
        <p:origin x="18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9836501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r>
              <a:t>retroCNV (RDVs) calling pipeline 1000g-sv-Trio</a:t>
            </a:r>
          </a:p>
        </p:txBody>
      </p:sp>
      <p:sp>
        <p:nvSpPr>
          <p:cNvPr id="120" name="Shape 120"/>
          <p:cNvSpPr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“Available data”</a:t>
            </a:r>
          </a:p>
        </p:txBody>
      </p:sp>
      <p:sp>
        <p:nvSpPr>
          <p:cNvPr id="123" name="Shape 123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424316" cy="6286500"/>
          </a:xfrm>
          <a:prstGeom prst="rect">
            <a:avLst/>
          </a:prstGeom>
        </p:spPr>
        <p:txBody>
          <a:bodyPr/>
          <a:lstStyle/>
          <a:p>
            <a:r>
              <a:t>Low coverage Illumina (phase3)</a:t>
            </a:r>
          </a:p>
          <a:p>
            <a:r>
              <a:t>High Coverage Illumina</a:t>
            </a:r>
          </a:p>
          <a:p>
            <a:r>
              <a:t>PacBio </a:t>
            </a:r>
          </a:p>
          <a:p>
            <a:r>
              <a:t>Bionano 90x</a:t>
            </a:r>
          </a:p>
          <a:p>
            <a:r>
              <a:t>Jumping library</a:t>
            </a:r>
          </a:p>
        </p:txBody>
      </p:sp>
      <p:sp>
        <p:nvSpPr>
          <p:cNvPr id="124" name="Shape 124"/>
          <p:cNvSpPr/>
          <p:nvPr/>
        </p:nvSpPr>
        <p:spPr>
          <a:xfrm>
            <a:off x="6614448" y="2603500"/>
            <a:ext cx="5424317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pPr marL="444500" indent="-444500" algn="l">
              <a:spcBef>
                <a:spcPts val="4200"/>
              </a:spcBef>
              <a:buSzPct val="75000"/>
              <a:buChar char="•"/>
            </a:pPr>
            <a:r>
              <a:t>Strand-Seq</a:t>
            </a:r>
          </a:p>
          <a:p>
            <a:pPr marL="444500" indent="-444500" algn="l">
              <a:spcBef>
                <a:spcPts val="4200"/>
              </a:spcBef>
              <a:buSzPct val="75000"/>
              <a:buChar char="•"/>
            </a:pPr>
            <a:r>
              <a:t>10x Genomics</a:t>
            </a:r>
          </a:p>
          <a:p>
            <a:pPr marL="444500" indent="-444500" algn="l">
              <a:spcBef>
                <a:spcPts val="4200"/>
              </a:spcBef>
              <a:buSzPct val="75000"/>
              <a:buChar char="•"/>
            </a:pPr>
            <a:r>
              <a:t>Moleculo </a:t>
            </a:r>
          </a:p>
          <a:p>
            <a:pPr marL="444500" indent="-444500" algn="l">
              <a:spcBef>
                <a:spcPts val="4200"/>
              </a:spcBef>
              <a:buSzPct val="75000"/>
              <a:buChar char="•"/>
            </a:pPr>
            <a:r>
              <a:t>ACGH (array)</a:t>
            </a:r>
          </a:p>
          <a:p>
            <a:pPr marL="444500" indent="-444500" algn="l">
              <a:spcBef>
                <a:spcPts val="4200"/>
              </a:spcBef>
              <a:buSzPct val="75000"/>
              <a:buChar char="•"/>
            </a:pPr>
            <a:r>
              <a:t>RNA-Seq (PacBio)</a:t>
            </a:r>
          </a:p>
          <a:p>
            <a:pPr marL="444500" indent="-444500" algn="l">
              <a:spcBef>
                <a:spcPts val="4200"/>
              </a:spcBef>
              <a:buSzPct val="75000"/>
              <a:buChar char="•"/>
            </a:pPr>
            <a:r>
              <a:t>RNA-Seq (Illumina)</a:t>
            </a:r>
          </a:p>
        </p:txBody>
      </p:sp>
      <p:sp>
        <p:nvSpPr>
          <p:cNvPr id="125" name="Shape 125"/>
          <p:cNvSpPr>
            <a:spLocks noGrp="1"/>
          </p:cNvSpPr>
          <p:nvPr>
            <p:ph type="sldNum" sz="quarter" idx="4294967295"/>
          </p:nvPr>
        </p:nvSpPr>
        <p:spPr>
          <a:xfrm>
            <a:off x="6369062" y="9251950"/>
            <a:ext cx="253976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Intro RetroCNVs</a:t>
            </a:r>
          </a:p>
        </p:txBody>
      </p:sp>
      <p:sp>
        <p:nvSpPr>
          <p:cNvPr id="128" name="Shape 128"/>
          <p:cNvSpPr>
            <a:spLocks noGrp="1"/>
          </p:cNvSpPr>
          <p:nvPr>
            <p:ph type="body" idx="1"/>
          </p:nvPr>
        </p:nvSpPr>
        <p:spPr>
          <a:xfrm>
            <a:off x="952500" y="2413000"/>
            <a:ext cx="11607114" cy="6299200"/>
          </a:xfrm>
          <a:prstGeom prst="rect">
            <a:avLst/>
          </a:prstGeom>
        </p:spPr>
        <p:txBody>
          <a:bodyPr/>
          <a:lstStyle/>
          <a:p>
            <a:pPr marL="407211" indent="-407211" defTabSz="566674">
              <a:spcBef>
                <a:spcPts val="4000"/>
              </a:spcBef>
              <a:defRPr sz="3298"/>
            </a:pPr>
            <a:r>
              <a:t>Callset  based on Low coverage Illumina WGS (phase3); High Coverage Illumina WGS; PacBio WGS.</a:t>
            </a:r>
          </a:p>
          <a:p>
            <a:pPr marL="407211" indent="-407211" defTabSz="566674">
              <a:spcBef>
                <a:spcPts val="4000"/>
              </a:spcBef>
              <a:defRPr sz="3298"/>
            </a:pPr>
            <a:r>
              <a:t>RetroCNVs are duplications of messenger RNAs (mRNAs) mediated by L1 retrotransposons</a:t>
            </a:r>
          </a:p>
          <a:p>
            <a:pPr marL="838376" lvl="1" indent="-407211" defTabSz="566674">
              <a:spcBef>
                <a:spcPts val="4000"/>
              </a:spcBef>
              <a:defRPr sz="3298"/>
            </a:pPr>
            <a:r>
              <a:t>RetroCNVs are intronless copies of protein coding genes with polyA and direct repeats flanking the insertion.</a:t>
            </a:r>
          </a:p>
          <a:p>
            <a:pPr marL="838376" lvl="1" indent="-407211" defTabSz="566674">
              <a:spcBef>
                <a:spcPts val="4000"/>
              </a:spcBef>
              <a:defRPr sz="3298"/>
            </a:pPr>
            <a:r>
              <a:t>Some of these duplications are unfixed in human populations</a:t>
            </a:r>
          </a:p>
        </p:txBody>
      </p:sp>
      <p:sp>
        <p:nvSpPr>
          <p:cNvPr id="129" name="Shape 129"/>
          <p:cNvSpPr>
            <a:spLocks noGrp="1"/>
          </p:cNvSpPr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130" name="Shape 130"/>
          <p:cNvSpPr/>
          <p:nvPr/>
        </p:nvSpPr>
        <p:spPr>
          <a:xfrm>
            <a:off x="157264" y="8537806"/>
            <a:ext cx="12807513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1400"/>
            </a:pPr>
            <a:r>
              <a:t>Schrider, D. R., Navarro, F. C. P., Galante, P. A. F., Parmigiani, R. B., Camargo, A. A., Hahn, M. W., &amp; de Souza, S. J. (2013). Gene copy-number polymorphism caused by retrotransposition in humans. PLoS Genetics,</a:t>
            </a:r>
          </a:p>
          <a:p>
            <a:pPr algn="l">
              <a:defRPr sz="1400"/>
            </a:pPr>
            <a:r>
              <a:t>Abyzov, A., Iskow, R., Gokcumen, O., Radke, D. W., Balasubramanian, S., Pei, B., et al. (2013). Analysis of variable retroduplications in human populations suggests coupling of retrotransposition to cell division. Genome Research.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8358">
              <a:defRPr sz="7919"/>
            </a:lvl1pPr>
          </a:lstStyle>
          <a:p>
            <a:r>
              <a:t>High coverage PCR free</a:t>
            </a:r>
          </a:p>
        </p:txBody>
      </p:sp>
      <p:sp>
        <p:nvSpPr>
          <p:cNvPr id="133" name="Shape 133"/>
          <p:cNvSpPr/>
          <p:nvPr/>
        </p:nvSpPr>
        <p:spPr>
          <a:xfrm>
            <a:off x="1244600" y="3741104"/>
            <a:ext cx="1524103" cy="1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2692400" y="3327400"/>
            <a:ext cx="827410" cy="827410"/>
          </a:xfrm>
          <a:prstGeom prst="ellipse">
            <a:avLst/>
          </a:prstGeom>
          <a:solidFill>
            <a:schemeClr val="accent5">
              <a:hueOff val="-444211"/>
              <a:satOff val="-14915"/>
              <a:lumOff val="2285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t>10</a:t>
            </a:r>
          </a:p>
        </p:txBody>
      </p:sp>
      <p:sp>
        <p:nvSpPr>
          <p:cNvPr id="135" name="Shape 135"/>
          <p:cNvSpPr/>
          <p:nvPr/>
        </p:nvSpPr>
        <p:spPr>
          <a:xfrm>
            <a:off x="431800" y="3327400"/>
            <a:ext cx="827410" cy="827410"/>
          </a:xfrm>
          <a:prstGeom prst="rect">
            <a:avLst/>
          </a:prstGeom>
          <a:solidFill>
            <a:schemeClr val="accent5">
              <a:hueOff val="-444211"/>
              <a:satOff val="-14915"/>
              <a:lumOff val="2285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t>11</a:t>
            </a:r>
          </a:p>
        </p:txBody>
      </p:sp>
      <p:sp>
        <p:nvSpPr>
          <p:cNvPr id="136" name="Shape 136"/>
          <p:cNvSpPr/>
          <p:nvPr/>
        </p:nvSpPr>
        <p:spPr>
          <a:xfrm flipV="1">
            <a:off x="1975804" y="3728405"/>
            <a:ext cx="1" cy="1153767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37" name="Shape 137"/>
          <p:cNvSpPr/>
          <p:nvPr/>
        </p:nvSpPr>
        <p:spPr>
          <a:xfrm>
            <a:off x="5588000" y="3753804"/>
            <a:ext cx="1524103" cy="1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38" name="Shape 138"/>
          <p:cNvSpPr/>
          <p:nvPr/>
        </p:nvSpPr>
        <p:spPr>
          <a:xfrm>
            <a:off x="7035800" y="3340100"/>
            <a:ext cx="827410" cy="827410"/>
          </a:xfrm>
          <a:prstGeom prst="ellipse">
            <a:avLst/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t>13</a:t>
            </a:r>
          </a:p>
        </p:txBody>
      </p:sp>
      <p:sp>
        <p:nvSpPr>
          <p:cNvPr id="139" name="Shape 139"/>
          <p:cNvSpPr/>
          <p:nvPr/>
        </p:nvSpPr>
        <p:spPr>
          <a:xfrm>
            <a:off x="4775200" y="3340100"/>
            <a:ext cx="827410" cy="827410"/>
          </a:xfrm>
          <a:prstGeom prst="rect">
            <a:avLst/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t>12</a:t>
            </a:r>
          </a:p>
        </p:txBody>
      </p:sp>
      <p:sp>
        <p:nvSpPr>
          <p:cNvPr id="140" name="Shape 140"/>
          <p:cNvSpPr/>
          <p:nvPr/>
        </p:nvSpPr>
        <p:spPr>
          <a:xfrm flipV="1">
            <a:off x="6319204" y="3741105"/>
            <a:ext cx="1" cy="1153767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41" name="Shape 141"/>
          <p:cNvSpPr/>
          <p:nvPr/>
        </p:nvSpPr>
        <p:spPr>
          <a:xfrm>
            <a:off x="10121900" y="3855404"/>
            <a:ext cx="1524103" cy="1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11569700" y="3441700"/>
            <a:ext cx="827410" cy="827410"/>
          </a:xfrm>
          <a:prstGeom prst="ellipse">
            <a:avLst/>
          </a:prstGeom>
          <a:solidFill>
            <a:schemeClr val="accent2">
              <a:hueOff val="-2473793"/>
              <a:satOff val="-50209"/>
              <a:lumOff val="2354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t>14</a:t>
            </a:r>
          </a:p>
        </p:txBody>
      </p:sp>
      <p:sp>
        <p:nvSpPr>
          <p:cNvPr id="143" name="Shape 143"/>
          <p:cNvSpPr/>
          <p:nvPr/>
        </p:nvSpPr>
        <p:spPr>
          <a:xfrm>
            <a:off x="9309100" y="3441700"/>
            <a:ext cx="827410" cy="827410"/>
          </a:xfrm>
          <a:prstGeom prst="rect">
            <a:avLst/>
          </a:prstGeom>
          <a:solidFill>
            <a:schemeClr val="accent2">
              <a:hueOff val="-2473793"/>
              <a:satOff val="-50209"/>
              <a:lumOff val="2354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t>14</a:t>
            </a:r>
          </a:p>
        </p:txBody>
      </p:sp>
      <p:sp>
        <p:nvSpPr>
          <p:cNvPr id="144" name="Shape 144"/>
          <p:cNvSpPr/>
          <p:nvPr/>
        </p:nvSpPr>
        <p:spPr>
          <a:xfrm flipV="1">
            <a:off x="10853104" y="3842705"/>
            <a:ext cx="1" cy="1153767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45" name="Shape 145"/>
          <p:cNvSpPr/>
          <p:nvPr/>
        </p:nvSpPr>
        <p:spPr>
          <a:xfrm>
            <a:off x="10439400" y="4876800"/>
            <a:ext cx="827410" cy="827410"/>
          </a:xfrm>
          <a:prstGeom prst="ellipse">
            <a:avLst/>
          </a:prstGeom>
          <a:solidFill>
            <a:schemeClr val="accent2">
              <a:hueOff val="-2473793"/>
              <a:satOff val="-50209"/>
              <a:lumOff val="2354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t>11</a:t>
            </a:r>
          </a:p>
        </p:txBody>
      </p:sp>
      <p:sp>
        <p:nvSpPr>
          <p:cNvPr id="146" name="Shape 146"/>
          <p:cNvSpPr/>
          <p:nvPr/>
        </p:nvSpPr>
        <p:spPr>
          <a:xfrm>
            <a:off x="10440253" y="2686050"/>
            <a:ext cx="8257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YRI</a:t>
            </a:r>
          </a:p>
        </p:txBody>
      </p:sp>
      <p:sp>
        <p:nvSpPr>
          <p:cNvPr id="147" name="Shape 147"/>
          <p:cNvSpPr/>
          <p:nvPr/>
        </p:nvSpPr>
        <p:spPr>
          <a:xfrm>
            <a:off x="5804854" y="2686050"/>
            <a:ext cx="10287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PUR</a:t>
            </a:r>
          </a:p>
        </p:txBody>
      </p:sp>
      <p:sp>
        <p:nvSpPr>
          <p:cNvPr id="148" name="Shape 148"/>
          <p:cNvSpPr/>
          <p:nvPr/>
        </p:nvSpPr>
        <p:spPr>
          <a:xfrm>
            <a:off x="5905500" y="4876800"/>
            <a:ext cx="827410" cy="827410"/>
          </a:xfrm>
          <a:prstGeom prst="ellipse">
            <a:avLst/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t>9</a:t>
            </a:r>
          </a:p>
        </p:txBody>
      </p:sp>
      <p:sp>
        <p:nvSpPr>
          <p:cNvPr id="149" name="Shape 149"/>
          <p:cNvSpPr/>
          <p:nvPr/>
        </p:nvSpPr>
        <p:spPr>
          <a:xfrm>
            <a:off x="1479728" y="2686050"/>
            <a:ext cx="105384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CHS</a:t>
            </a:r>
          </a:p>
        </p:txBody>
      </p:sp>
      <p:sp>
        <p:nvSpPr>
          <p:cNvPr id="150" name="Shape 150"/>
          <p:cNvSpPr/>
          <p:nvPr/>
        </p:nvSpPr>
        <p:spPr>
          <a:xfrm>
            <a:off x="1561246" y="4876800"/>
            <a:ext cx="827411" cy="827410"/>
          </a:xfrm>
          <a:prstGeom prst="ellipse">
            <a:avLst/>
          </a:prstGeom>
          <a:solidFill>
            <a:schemeClr val="accent5">
              <a:hueOff val="-444211"/>
              <a:satOff val="-14915"/>
              <a:lumOff val="2285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t>12</a:t>
            </a:r>
          </a:p>
        </p:txBody>
      </p:sp>
      <p:sp>
        <p:nvSpPr>
          <p:cNvPr id="151" name="Shape 151"/>
          <p:cNvSpPr/>
          <p:nvPr/>
        </p:nvSpPr>
        <p:spPr>
          <a:xfrm>
            <a:off x="9219984" y="4249104"/>
            <a:ext cx="1067334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r>
              <a:t>NA19239</a:t>
            </a:r>
          </a:p>
        </p:txBody>
      </p:sp>
      <p:sp>
        <p:nvSpPr>
          <p:cNvPr id="152" name="Shape 152"/>
          <p:cNvSpPr/>
          <p:nvPr/>
        </p:nvSpPr>
        <p:spPr>
          <a:xfrm>
            <a:off x="11480584" y="4249104"/>
            <a:ext cx="1067334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r>
              <a:t>NA19238</a:t>
            </a:r>
          </a:p>
        </p:txBody>
      </p:sp>
      <p:sp>
        <p:nvSpPr>
          <p:cNvPr id="153" name="Shape 153"/>
          <p:cNvSpPr/>
          <p:nvPr/>
        </p:nvSpPr>
        <p:spPr>
          <a:xfrm>
            <a:off x="10350284" y="5684204"/>
            <a:ext cx="1067334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r>
              <a:t>NA19240</a:t>
            </a:r>
          </a:p>
        </p:txBody>
      </p:sp>
      <p:sp>
        <p:nvSpPr>
          <p:cNvPr id="154" name="Shape 154"/>
          <p:cNvSpPr/>
          <p:nvPr/>
        </p:nvSpPr>
        <p:spPr>
          <a:xfrm>
            <a:off x="4673397" y="4249104"/>
            <a:ext cx="1092709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r>
              <a:t>HG00731</a:t>
            </a:r>
          </a:p>
        </p:txBody>
      </p:sp>
      <p:sp>
        <p:nvSpPr>
          <p:cNvPr id="155" name="Shape 155"/>
          <p:cNvSpPr/>
          <p:nvPr/>
        </p:nvSpPr>
        <p:spPr>
          <a:xfrm>
            <a:off x="6933997" y="4249104"/>
            <a:ext cx="1092709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r>
              <a:t>HG00732</a:t>
            </a:r>
          </a:p>
        </p:txBody>
      </p:sp>
      <p:sp>
        <p:nvSpPr>
          <p:cNvPr id="156" name="Shape 156"/>
          <p:cNvSpPr/>
          <p:nvPr/>
        </p:nvSpPr>
        <p:spPr>
          <a:xfrm>
            <a:off x="5803697" y="5684204"/>
            <a:ext cx="1092709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r>
              <a:t>HG00733</a:t>
            </a:r>
          </a:p>
        </p:txBody>
      </p:sp>
      <p:sp>
        <p:nvSpPr>
          <p:cNvPr id="157" name="Shape 157"/>
          <p:cNvSpPr/>
          <p:nvPr/>
        </p:nvSpPr>
        <p:spPr>
          <a:xfrm>
            <a:off x="329997" y="4249104"/>
            <a:ext cx="1092709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r>
              <a:t>HG00512</a:t>
            </a:r>
          </a:p>
        </p:txBody>
      </p:sp>
      <p:sp>
        <p:nvSpPr>
          <p:cNvPr id="158" name="Shape 158"/>
          <p:cNvSpPr/>
          <p:nvPr/>
        </p:nvSpPr>
        <p:spPr>
          <a:xfrm>
            <a:off x="2590597" y="4249104"/>
            <a:ext cx="1092709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r>
              <a:t>HG00513</a:t>
            </a:r>
          </a:p>
        </p:txBody>
      </p:sp>
      <p:sp>
        <p:nvSpPr>
          <p:cNvPr id="159" name="Shape 159"/>
          <p:cNvSpPr/>
          <p:nvPr/>
        </p:nvSpPr>
        <p:spPr>
          <a:xfrm>
            <a:off x="1460297" y="5684204"/>
            <a:ext cx="1092709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r>
              <a:t>HG00514</a:t>
            </a:r>
          </a:p>
        </p:txBody>
      </p:sp>
      <p:sp>
        <p:nvSpPr>
          <p:cNvPr id="160" name="Shape 160"/>
          <p:cNvSpPr/>
          <p:nvPr/>
        </p:nvSpPr>
        <p:spPr>
          <a:xfrm>
            <a:off x="7024533" y="4592004"/>
            <a:ext cx="1490124" cy="307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BAZ2A(HET)</a:t>
            </a:r>
          </a:p>
          <a:p>
            <a:pPr algn="l">
              <a:defRPr sz="1500" b="1">
                <a:solidFill>
                  <a:schemeClr val="accent2">
                    <a:hueOff val="-902888"/>
                    <a:satOff val="-15377"/>
                    <a:lumOff val="-12864"/>
                  </a:schemeClr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CBX3(HET)</a:t>
            </a:r>
          </a:p>
          <a:p>
            <a:pPr algn="l"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GCSH(HOP)</a:t>
            </a:r>
          </a:p>
          <a:p>
            <a:pPr algn="l"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HCAR2(HET)</a:t>
            </a:r>
          </a:p>
          <a:p>
            <a:pPr algn="l"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PCMTD1(HOP)</a:t>
            </a:r>
          </a:p>
          <a:p>
            <a:pPr algn="l"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SKA3(HET)</a:t>
            </a:r>
          </a:p>
          <a:p>
            <a:pPr algn="l"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TDG(HOP)</a:t>
            </a:r>
          </a:p>
          <a:p>
            <a:pPr algn="l"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TYRO3(HET)</a:t>
            </a:r>
          </a:p>
          <a:p>
            <a:pPr algn="l">
              <a:defRPr sz="1500"/>
            </a:pPr>
            <a:r>
              <a:t>SET(HET)</a:t>
            </a:r>
          </a:p>
          <a:p>
            <a:pPr algn="l">
              <a:defRPr sz="1500">
                <a:solidFill>
                  <a:schemeClr val="accent5"/>
                </a:solidFill>
              </a:defRPr>
            </a:pPr>
            <a:r>
              <a:t>RBMX (HET)</a:t>
            </a:r>
          </a:p>
          <a:p>
            <a:pPr algn="l">
              <a:defRPr sz="1500">
                <a:solidFill>
                  <a:schemeClr val="accent5"/>
                </a:solidFill>
              </a:defRPr>
            </a:pPr>
            <a:r>
              <a:t>RALBP1 (HET)</a:t>
            </a:r>
          </a:p>
          <a:p>
            <a:pPr algn="l">
              <a:defRPr sz="1500">
                <a:solidFill>
                  <a:schemeClr val="accent5"/>
                </a:solidFill>
              </a:defRPr>
            </a:pPr>
            <a:r>
              <a:t>P4HA1 (HET)</a:t>
            </a:r>
          </a:p>
          <a:p>
            <a:pPr algn="l">
              <a:defRPr sz="1500">
                <a:solidFill>
                  <a:schemeClr val="accent5"/>
                </a:solidFill>
              </a:defRPr>
            </a:pPr>
            <a:r>
              <a:t>FTH1(HET)</a:t>
            </a:r>
          </a:p>
        </p:txBody>
      </p:sp>
      <p:sp>
        <p:nvSpPr>
          <p:cNvPr id="161" name="Shape 161"/>
          <p:cNvSpPr/>
          <p:nvPr/>
        </p:nvSpPr>
        <p:spPr>
          <a:xfrm>
            <a:off x="10157579" y="6032476"/>
            <a:ext cx="1458279" cy="2616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TDG(HOP) </a:t>
            </a:r>
          </a:p>
          <a:p>
            <a:pPr>
              <a:defRPr sz="1500" b="1">
                <a:solidFill>
                  <a:schemeClr val="accent2">
                    <a:hueOff val="-902888"/>
                    <a:satOff val="-15377"/>
                    <a:lumOff val="-12864"/>
                  </a:schemeClr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CBX3(HET)</a:t>
            </a:r>
          </a:p>
          <a:p>
            <a:pPr>
              <a:defRPr sz="1500"/>
            </a:pPr>
            <a:r>
              <a:t>GCSH(HOP)</a:t>
            </a:r>
          </a:p>
          <a:p>
            <a:pPr>
              <a:defRPr sz="1500"/>
            </a:pPr>
            <a:r>
              <a:t>PCMTD1(HOP)</a:t>
            </a:r>
          </a:p>
          <a:p>
            <a:pPr>
              <a:defRPr sz="1500"/>
            </a:pPr>
            <a:r>
              <a:t>RPLP0(HET)</a:t>
            </a:r>
          </a:p>
          <a:p>
            <a:pPr>
              <a:defRPr sz="1500"/>
            </a:pPr>
            <a:r>
              <a:t>SET(HET)</a:t>
            </a:r>
          </a:p>
          <a:p>
            <a:pPr>
              <a:defRPr sz="1500"/>
            </a:pPr>
            <a:r>
              <a:t>BAZ2A(HET)</a:t>
            </a:r>
          </a:p>
          <a:p>
            <a:pPr>
              <a:defRPr sz="1500">
                <a:solidFill>
                  <a:schemeClr val="accent5"/>
                </a:solidFill>
              </a:defRPr>
            </a:pPr>
            <a:r>
              <a:t>FTH1(HET)</a:t>
            </a:r>
          </a:p>
          <a:p>
            <a:pPr>
              <a:defRPr sz="1500">
                <a:solidFill>
                  <a:schemeClr val="accent5"/>
                </a:solidFill>
              </a:defRPr>
            </a:pPr>
            <a:r>
              <a:t>RALBP1 (HET)</a:t>
            </a:r>
          </a:p>
          <a:p>
            <a:pPr>
              <a:defRPr sz="1500">
                <a:solidFill>
                  <a:schemeClr val="accent5"/>
                </a:solidFill>
              </a:defRPr>
            </a:pPr>
            <a:r>
              <a:t>RBMX (HET)</a:t>
            </a:r>
          </a:p>
          <a:p>
            <a:pPr>
              <a:defRPr sz="1500">
                <a:solidFill>
                  <a:schemeClr val="accent5"/>
                </a:solidFill>
              </a:defRPr>
            </a:pPr>
            <a:r>
              <a:t>P4HA1 (HET)</a:t>
            </a:r>
          </a:p>
        </p:txBody>
      </p:sp>
      <p:sp>
        <p:nvSpPr>
          <p:cNvPr id="162" name="Shape 162"/>
          <p:cNvSpPr/>
          <p:nvPr/>
        </p:nvSpPr>
        <p:spPr>
          <a:xfrm>
            <a:off x="8739123" y="4592004"/>
            <a:ext cx="1458278" cy="330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r"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TDG(HOP)</a:t>
            </a:r>
          </a:p>
          <a:p>
            <a:pPr algn="r"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BAZ2A(HET)</a:t>
            </a:r>
          </a:p>
          <a:p>
            <a:pPr algn="r">
              <a:defRPr sz="1500"/>
            </a:pPr>
            <a:r>
              <a:t>ATP9B(HET)</a:t>
            </a:r>
          </a:p>
          <a:p>
            <a:pPr algn="r">
              <a:defRPr sz="1500">
                <a:solidFill>
                  <a:schemeClr val="accent2">
                    <a:hueOff val="-902888"/>
                    <a:satOff val="-15377"/>
                    <a:lumOff val="-12864"/>
                  </a:schemeClr>
                </a:solidFill>
              </a:defRPr>
            </a:pPr>
            <a:r>
              <a:t>CBX3(HET)</a:t>
            </a:r>
          </a:p>
          <a:p>
            <a:pPr algn="r">
              <a:defRPr sz="1500"/>
            </a:pPr>
            <a:r>
              <a:t>GCSH(HOP)</a:t>
            </a:r>
          </a:p>
          <a:p>
            <a:pPr algn="r">
              <a:defRPr sz="1500"/>
            </a:pPr>
            <a:r>
              <a:t>MFF(HET)</a:t>
            </a:r>
          </a:p>
          <a:p>
            <a:pPr algn="r">
              <a:defRPr sz="1500"/>
            </a:pPr>
            <a:r>
              <a:t>PCMTD1(HOP)</a:t>
            </a:r>
          </a:p>
          <a:p>
            <a:pPr algn="r">
              <a:defRPr sz="1500"/>
            </a:pPr>
            <a:r>
              <a:t>RPLP0(HET)</a:t>
            </a:r>
          </a:p>
          <a:p>
            <a:pPr algn="r">
              <a:defRPr sz="1500"/>
            </a:pPr>
            <a:r>
              <a:t>SET(HET)</a:t>
            </a:r>
          </a:p>
          <a:p>
            <a:pPr algn="r">
              <a:defRPr sz="1500"/>
            </a:pPr>
            <a:r>
              <a:t>TMEM5(HET)</a:t>
            </a:r>
          </a:p>
          <a:p>
            <a:pPr algn="r">
              <a:defRPr sz="1500">
                <a:solidFill>
                  <a:schemeClr val="accent5"/>
                </a:solidFill>
              </a:defRPr>
            </a:pPr>
            <a:r>
              <a:t>RBMX (HET)</a:t>
            </a:r>
          </a:p>
          <a:p>
            <a:pPr algn="r">
              <a:defRPr sz="1500">
                <a:solidFill>
                  <a:schemeClr val="accent5"/>
                </a:solidFill>
              </a:defRPr>
            </a:pPr>
            <a:r>
              <a:t>RALBP1 (HET)</a:t>
            </a:r>
          </a:p>
          <a:p>
            <a:pPr algn="r">
              <a:defRPr sz="1500">
                <a:solidFill>
                  <a:schemeClr val="accent5"/>
                </a:solidFill>
              </a:defRPr>
            </a:pPr>
            <a:r>
              <a:t>P4HA1 (HET)</a:t>
            </a:r>
          </a:p>
          <a:p>
            <a:pPr algn="r">
              <a:defRPr sz="1500">
                <a:solidFill>
                  <a:schemeClr val="accent5"/>
                </a:solidFill>
              </a:defRPr>
            </a:pPr>
            <a:r>
              <a:t>FTH1(HET)</a:t>
            </a:r>
          </a:p>
        </p:txBody>
      </p:sp>
      <p:sp>
        <p:nvSpPr>
          <p:cNvPr id="163" name="Shape 163"/>
          <p:cNvSpPr/>
          <p:nvPr/>
        </p:nvSpPr>
        <p:spPr>
          <a:xfrm>
            <a:off x="11622294" y="4592004"/>
            <a:ext cx="1458278" cy="330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ATP9B(HET)</a:t>
            </a:r>
          </a:p>
          <a:p>
            <a:pPr algn="l"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BAZ2A(HET)</a:t>
            </a:r>
          </a:p>
          <a:p>
            <a:pPr algn="l">
              <a:defRPr sz="1500" b="1">
                <a:solidFill>
                  <a:schemeClr val="accent2">
                    <a:hueOff val="-902888"/>
                    <a:satOff val="-15377"/>
                    <a:lumOff val="-12864"/>
                  </a:schemeClr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CBX3(HET)</a:t>
            </a:r>
          </a:p>
          <a:p>
            <a:pPr algn="l">
              <a:defRPr sz="1500"/>
            </a:pPr>
            <a:r>
              <a:t>GCSH(HOP)</a:t>
            </a:r>
          </a:p>
          <a:p>
            <a:pPr algn="l">
              <a:defRPr sz="1500"/>
            </a:pPr>
            <a:r>
              <a:t>MFF(HET)</a:t>
            </a:r>
          </a:p>
          <a:p>
            <a:pPr algn="l">
              <a:defRPr sz="1500"/>
            </a:pPr>
            <a:r>
              <a:t>PCMTD1(HOP)</a:t>
            </a:r>
          </a:p>
          <a:p>
            <a:pPr algn="l">
              <a:defRPr sz="1500"/>
            </a:pPr>
            <a:r>
              <a:t>RPLP0(HET)</a:t>
            </a:r>
          </a:p>
          <a:p>
            <a:pPr algn="l">
              <a:defRPr sz="1500"/>
            </a:pPr>
            <a:r>
              <a:t>SET(HET)</a:t>
            </a:r>
          </a:p>
          <a:p>
            <a:pPr algn="l">
              <a:defRPr sz="1500"/>
            </a:pPr>
            <a:r>
              <a:t>TDG(HOP)</a:t>
            </a:r>
          </a:p>
          <a:p>
            <a:pPr algn="l">
              <a:defRPr sz="1500"/>
            </a:pPr>
            <a:r>
              <a:t>TMEM5(HET)</a:t>
            </a:r>
          </a:p>
          <a:p>
            <a:pPr algn="l">
              <a:defRPr sz="1500">
                <a:solidFill>
                  <a:schemeClr val="accent5"/>
                </a:solidFill>
              </a:defRPr>
            </a:pPr>
            <a:r>
              <a:t>RBMX (HET)</a:t>
            </a:r>
          </a:p>
          <a:p>
            <a:pPr algn="l">
              <a:defRPr sz="1500">
                <a:solidFill>
                  <a:schemeClr val="accent5"/>
                </a:solidFill>
              </a:defRPr>
            </a:pPr>
            <a:r>
              <a:t>RALBP1 (HET)</a:t>
            </a:r>
          </a:p>
          <a:p>
            <a:pPr algn="l">
              <a:defRPr sz="1500">
                <a:solidFill>
                  <a:schemeClr val="accent5"/>
                </a:solidFill>
              </a:defRPr>
            </a:pPr>
            <a:r>
              <a:t>P4HA1 (HET)</a:t>
            </a:r>
          </a:p>
          <a:p>
            <a:pPr algn="l">
              <a:defRPr sz="1500">
                <a:solidFill>
                  <a:schemeClr val="accent5"/>
                </a:solidFill>
              </a:defRPr>
            </a:pPr>
            <a:r>
              <a:t>FTH1(HET)</a:t>
            </a:r>
          </a:p>
        </p:txBody>
      </p:sp>
      <p:sp>
        <p:nvSpPr>
          <p:cNvPr id="164" name="Shape 164"/>
          <p:cNvSpPr/>
          <p:nvPr/>
        </p:nvSpPr>
        <p:spPr>
          <a:xfrm>
            <a:off x="5611333" y="6032476"/>
            <a:ext cx="1490124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BAZ2A(HET)</a:t>
            </a:r>
          </a:p>
          <a:p>
            <a:pPr>
              <a:defRPr sz="1500" b="1">
                <a:solidFill>
                  <a:schemeClr val="accent2">
                    <a:hueOff val="-902888"/>
                    <a:satOff val="-15377"/>
                    <a:lumOff val="-12864"/>
                  </a:schemeClr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CBX3(HET)</a:t>
            </a:r>
          </a:p>
          <a:p>
            <a:pPr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GCSH(HOP)</a:t>
            </a:r>
          </a:p>
          <a:p>
            <a:pPr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PCMTD1(HOP)</a:t>
            </a:r>
          </a:p>
          <a:p>
            <a:pPr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SKA3(HET)</a:t>
            </a:r>
          </a:p>
          <a:p>
            <a:pPr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TDG(HOP)</a:t>
            </a:r>
          </a:p>
          <a:p>
            <a:pPr>
              <a:defRPr sz="1500">
                <a:solidFill>
                  <a:schemeClr val="accent5"/>
                </a:solidFill>
              </a:defRPr>
            </a:pPr>
            <a:r>
              <a:t>RALBP1 (HET)</a:t>
            </a:r>
          </a:p>
          <a:p>
            <a:pPr>
              <a:defRPr sz="1500">
                <a:solidFill>
                  <a:schemeClr val="accent5"/>
                </a:solidFill>
              </a:defRPr>
            </a:pPr>
            <a:r>
              <a:t>P4HA1 (HET)</a:t>
            </a:r>
          </a:p>
          <a:p>
            <a:pPr>
              <a:defRPr sz="1500">
                <a:solidFill>
                  <a:schemeClr val="accent5"/>
                </a:solidFill>
              </a:defRPr>
            </a:pPr>
            <a:r>
              <a:t>FTH1(HET)</a:t>
            </a:r>
          </a:p>
        </p:txBody>
      </p:sp>
      <p:sp>
        <p:nvSpPr>
          <p:cNvPr id="165" name="Shape 165"/>
          <p:cNvSpPr/>
          <p:nvPr/>
        </p:nvSpPr>
        <p:spPr>
          <a:xfrm>
            <a:off x="4181325" y="4592004"/>
            <a:ext cx="1490124" cy="284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r"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ANPEP(HET)</a:t>
            </a:r>
          </a:p>
          <a:p>
            <a:pPr algn="r"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BAZ2A(HET)</a:t>
            </a:r>
          </a:p>
          <a:p>
            <a:pPr algn="r"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GCSH(HOP)</a:t>
            </a:r>
          </a:p>
          <a:p>
            <a:pPr algn="r"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PCMTD1(HOP)</a:t>
            </a:r>
          </a:p>
          <a:p>
            <a:pPr algn="r"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RPL36(HET)</a:t>
            </a:r>
          </a:p>
          <a:p>
            <a:pPr algn="r"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SET(HET)</a:t>
            </a:r>
          </a:p>
          <a:p>
            <a:pPr algn="r"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TDG(HOP)</a:t>
            </a:r>
          </a:p>
          <a:p>
            <a:pPr algn="r">
              <a:defRPr sz="1500"/>
            </a:pPr>
            <a:r>
              <a:t>SET(HET)</a:t>
            </a:r>
          </a:p>
          <a:p>
            <a:pPr algn="r">
              <a:defRPr sz="1500">
                <a:solidFill>
                  <a:schemeClr val="accent5"/>
                </a:solidFill>
              </a:defRPr>
            </a:pPr>
            <a:r>
              <a:t>RBMX (HET)</a:t>
            </a:r>
          </a:p>
          <a:p>
            <a:pPr algn="r">
              <a:defRPr sz="1500">
                <a:solidFill>
                  <a:schemeClr val="accent5"/>
                </a:solidFill>
              </a:defRPr>
            </a:pPr>
            <a:r>
              <a:t>RALBP1 (HET)</a:t>
            </a:r>
          </a:p>
          <a:p>
            <a:pPr algn="r">
              <a:defRPr sz="1500">
                <a:solidFill>
                  <a:schemeClr val="accent5"/>
                </a:solidFill>
              </a:defRPr>
            </a:pPr>
            <a:r>
              <a:t>P4HA1 (HET)</a:t>
            </a:r>
          </a:p>
          <a:p>
            <a:pPr algn="r">
              <a:defRPr sz="1500">
                <a:solidFill>
                  <a:schemeClr val="accent5"/>
                </a:solidFill>
              </a:defRPr>
            </a:pPr>
            <a:r>
              <a:t>FTH1(HET)</a:t>
            </a:r>
          </a:p>
        </p:txBody>
      </p:sp>
      <p:sp>
        <p:nvSpPr>
          <p:cNvPr id="166" name="Shape 166"/>
          <p:cNvSpPr/>
          <p:nvPr/>
        </p:nvSpPr>
        <p:spPr>
          <a:xfrm>
            <a:off x="2628829" y="4592004"/>
            <a:ext cx="1490124" cy="238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ANPEP(HET)</a:t>
            </a:r>
          </a:p>
          <a:p>
            <a:pPr algn="l">
              <a:defRPr sz="1500" b="1">
                <a:solidFill>
                  <a:schemeClr val="accent2">
                    <a:hueOff val="-902888"/>
                    <a:satOff val="-15377"/>
                    <a:lumOff val="-12864"/>
                  </a:schemeClr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CBX3(HOP)</a:t>
            </a:r>
          </a:p>
          <a:p>
            <a:pPr algn="l"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GCSH(HOP)</a:t>
            </a:r>
          </a:p>
          <a:p>
            <a:pPr algn="l"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PCMTD1(HOP)</a:t>
            </a:r>
          </a:p>
          <a:p>
            <a:pPr algn="l">
              <a:defRPr sz="1500" b="1">
                <a:latin typeface="Helvetica"/>
                <a:ea typeface="Helvetica"/>
                <a:cs typeface="Helvetica"/>
                <a:sym typeface="Helvetica"/>
              </a:defRPr>
            </a:pPr>
            <a:r>
              <a:t>TDG(HET)</a:t>
            </a:r>
          </a:p>
          <a:p>
            <a:pPr algn="l">
              <a:defRPr sz="1500"/>
            </a:pPr>
            <a:r>
              <a:t>BAZ2A(HET)</a:t>
            </a:r>
          </a:p>
          <a:p>
            <a:pPr algn="l">
              <a:defRPr sz="1500">
                <a:solidFill>
                  <a:schemeClr val="accent5"/>
                </a:solidFill>
              </a:defRPr>
            </a:pPr>
            <a:r>
              <a:t>RBMX (HET)</a:t>
            </a:r>
          </a:p>
          <a:p>
            <a:pPr algn="l">
              <a:defRPr sz="1500">
                <a:solidFill>
                  <a:schemeClr val="accent5"/>
                </a:solidFill>
              </a:defRPr>
            </a:pPr>
            <a:r>
              <a:t>RALBP1 (HET)</a:t>
            </a:r>
          </a:p>
          <a:p>
            <a:pPr algn="l">
              <a:defRPr sz="1500">
                <a:solidFill>
                  <a:schemeClr val="accent5"/>
                </a:solidFill>
              </a:defRPr>
            </a:pPr>
            <a:r>
              <a:t>P4HA1 (HET)</a:t>
            </a:r>
          </a:p>
          <a:p>
            <a:pPr algn="l">
              <a:defRPr sz="1500">
                <a:solidFill>
                  <a:schemeClr val="accent5"/>
                </a:solidFill>
              </a:defRPr>
            </a:pPr>
            <a:r>
              <a:t>FTH1(HET)</a:t>
            </a:r>
          </a:p>
        </p:txBody>
      </p:sp>
      <p:sp>
        <p:nvSpPr>
          <p:cNvPr id="167" name="Shape 167"/>
          <p:cNvSpPr/>
          <p:nvPr/>
        </p:nvSpPr>
        <p:spPr>
          <a:xfrm>
            <a:off x="1277512" y="6032476"/>
            <a:ext cx="1458278" cy="284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500"/>
            </a:pPr>
            <a:r>
              <a:t>ANPEP(HET)</a:t>
            </a:r>
          </a:p>
          <a:p>
            <a:pPr>
              <a:defRPr sz="1500"/>
            </a:pPr>
            <a:r>
              <a:t>BAZ2A(HET)</a:t>
            </a:r>
          </a:p>
          <a:p>
            <a:pPr>
              <a:defRPr sz="1500">
                <a:solidFill>
                  <a:schemeClr val="accent2">
                    <a:hueOff val="-902888"/>
                    <a:satOff val="-15377"/>
                    <a:lumOff val="-12864"/>
                  </a:schemeClr>
                </a:solidFill>
              </a:defRPr>
            </a:pPr>
            <a:r>
              <a:t>CBX3(HOP)</a:t>
            </a:r>
          </a:p>
          <a:p>
            <a:pPr>
              <a:defRPr sz="1500"/>
            </a:pPr>
            <a:r>
              <a:t>GCSH(HOP)</a:t>
            </a:r>
          </a:p>
          <a:p>
            <a:pPr>
              <a:defRPr sz="1500"/>
            </a:pPr>
            <a:r>
              <a:t>PCMTD1(HOP)</a:t>
            </a:r>
          </a:p>
          <a:p>
            <a:pPr>
              <a:defRPr sz="1500"/>
            </a:pPr>
            <a:r>
              <a:t>SET(HET)</a:t>
            </a:r>
          </a:p>
          <a:p>
            <a:pPr>
              <a:defRPr sz="1500"/>
            </a:pPr>
            <a:r>
              <a:t>SKA3(HET)</a:t>
            </a:r>
          </a:p>
          <a:p>
            <a:pPr>
              <a:defRPr sz="1500"/>
            </a:pPr>
            <a:r>
              <a:t>TDG(HET)</a:t>
            </a:r>
          </a:p>
          <a:p>
            <a:pPr>
              <a:defRPr sz="1500">
                <a:solidFill>
                  <a:schemeClr val="accent5"/>
                </a:solidFill>
              </a:defRPr>
            </a:pPr>
            <a:r>
              <a:t>RBMX (HET)</a:t>
            </a:r>
          </a:p>
          <a:p>
            <a:pPr>
              <a:defRPr sz="1500">
                <a:solidFill>
                  <a:schemeClr val="accent5"/>
                </a:solidFill>
              </a:defRPr>
            </a:pPr>
            <a:r>
              <a:t>RALBP1 (HET)</a:t>
            </a:r>
          </a:p>
          <a:p>
            <a:pPr>
              <a:defRPr sz="1500">
                <a:solidFill>
                  <a:schemeClr val="accent5"/>
                </a:solidFill>
              </a:defRPr>
            </a:pPr>
            <a:r>
              <a:t>P4HA1 (HET)</a:t>
            </a:r>
          </a:p>
          <a:p>
            <a:pPr>
              <a:defRPr sz="1500">
                <a:solidFill>
                  <a:schemeClr val="accent5"/>
                </a:solidFill>
              </a:defRPr>
            </a:pPr>
            <a:r>
              <a:t>FTH1(HET)</a:t>
            </a:r>
          </a:p>
        </p:txBody>
      </p:sp>
      <p:sp>
        <p:nvSpPr>
          <p:cNvPr id="168" name="Shape 168"/>
          <p:cNvSpPr/>
          <p:nvPr/>
        </p:nvSpPr>
        <p:spPr>
          <a:xfrm>
            <a:off x="-61105" y="4592004"/>
            <a:ext cx="1458278" cy="284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r">
              <a:defRPr sz="1500"/>
            </a:pPr>
            <a:r>
              <a:t>ANPEP(HET)</a:t>
            </a:r>
          </a:p>
          <a:p>
            <a:pPr algn="r">
              <a:defRPr sz="1500"/>
            </a:pPr>
            <a:r>
              <a:t>BAZ2A(HET)</a:t>
            </a:r>
          </a:p>
          <a:p>
            <a:pPr algn="r">
              <a:defRPr sz="1500">
                <a:solidFill>
                  <a:schemeClr val="accent2">
                    <a:hueOff val="-902888"/>
                    <a:satOff val="-15377"/>
                    <a:lumOff val="-12864"/>
                  </a:schemeClr>
                </a:solidFill>
              </a:defRPr>
            </a:pPr>
            <a:r>
              <a:t>CBX3(HOP)</a:t>
            </a:r>
          </a:p>
          <a:p>
            <a:pPr algn="r">
              <a:defRPr sz="1500"/>
            </a:pPr>
            <a:r>
              <a:t>GCSH(HOP)</a:t>
            </a:r>
          </a:p>
          <a:p>
            <a:pPr algn="r">
              <a:defRPr sz="1500"/>
            </a:pPr>
            <a:r>
              <a:t>PCMTD1(HOP)</a:t>
            </a:r>
          </a:p>
          <a:p>
            <a:pPr algn="r">
              <a:defRPr sz="1500"/>
            </a:pPr>
            <a:r>
              <a:t>SET(HOP)</a:t>
            </a:r>
          </a:p>
          <a:p>
            <a:pPr algn="r">
              <a:defRPr sz="1500"/>
            </a:pPr>
            <a:r>
              <a:t>SKA3(HOP)</a:t>
            </a:r>
          </a:p>
          <a:p>
            <a:pPr algn="r">
              <a:defRPr sz="1500"/>
            </a:pPr>
            <a:r>
              <a:t>TDG(HOP)</a:t>
            </a:r>
          </a:p>
          <a:p>
            <a:pPr algn="r">
              <a:defRPr sz="1500">
                <a:solidFill>
                  <a:schemeClr val="accent5"/>
                </a:solidFill>
              </a:defRPr>
            </a:pPr>
            <a:r>
              <a:t>RBMX (HET)</a:t>
            </a:r>
          </a:p>
          <a:p>
            <a:pPr algn="r">
              <a:defRPr sz="1500">
                <a:solidFill>
                  <a:schemeClr val="accent5"/>
                </a:solidFill>
              </a:defRPr>
            </a:pPr>
            <a:r>
              <a:t>RALBP1 (HET)</a:t>
            </a:r>
          </a:p>
          <a:p>
            <a:pPr algn="r">
              <a:defRPr sz="1500">
                <a:solidFill>
                  <a:schemeClr val="accent5"/>
                </a:solidFill>
              </a:defRPr>
            </a:pPr>
            <a:r>
              <a:t>P4HA1 (HET)</a:t>
            </a:r>
          </a:p>
          <a:p>
            <a:pPr algn="r">
              <a:defRPr sz="1500">
                <a:solidFill>
                  <a:schemeClr val="accent5"/>
                </a:solidFill>
              </a:defRPr>
            </a:pPr>
            <a:r>
              <a:t>FTH1(HET)</a:t>
            </a:r>
          </a:p>
        </p:txBody>
      </p:sp>
      <p:sp>
        <p:nvSpPr>
          <p:cNvPr id="169" name="Shape 169"/>
          <p:cNvSpPr>
            <a:spLocks noGrp="1"/>
          </p:cNvSpPr>
          <p:nvPr>
            <p:ph type="sldNum" sz="quarter" idx="4294967295"/>
          </p:nvPr>
        </p:nvSpPr>
        <p:spPr>
          <a:xfrm>
            <a:off x="12720290" y="9386948"/>
            <a:ext cx="241403" cy="381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grpSp>
        <p:nvGrpSpPr>
          <p:cNvPr id="173" name="Group 173"/>
          <p:cNvGrpSpPr/>
          <p:nvPr/>
        </p:nvGrpSpPr>
        <p:grpSpPr>
          <a:xfrm>
            <a:off x="4428585" y="8089900"/>
            <a:ext cx="3842932" cy="1754001"/>
            <a:chOff x="0" y="0"/>
            <a:chExt cx="3842930" cy="1754000"/>
          </a:xfrm>
        </p:grpSpPr>
        <p:pic>
          <p:nvPicPr>
            <p:cNvPr id="170" name="New_insertion_method.png"/>
            <p:cNvPicPr>
              <a:picLocks noChangeAspect="1"/>
            </p:cNvPicPr>
            <p:nvPr/>
          </p:nvPicPr>
          <p:blipFill>
            <a:blip r:embed="rId2">
              <a:extLst/>
            </a:blip>
            <a:srcRect/>
            <a:stretch>
              <a:fillRect/>
            </a:stretch>
          </p:blipFill>
          <p:spPr>
            <a:xfrm>
              <a:off x="0" y="0"/>
              <a:ext cx="3715960" cy="1693585"/>
            </a:xfrm>
            <a:prstGeom prst="rect">
              <a:avLst/>
            </a:prstGeom>
            <a:ln w="12700" cap="flat">
              <a:noFill/>
              <a:round/>
            </a:ln>
            <a:effectLst/>
          </p:spPr>
        </p:pic>
        <p:sp>
          <p:nvSpPr>
            <p:cNvPr id="171" name="Shape 171"/>
            <p:cNvSpPr/>
            <p:nvPr/>
          </p:nvSpPr>
          <p:spPr>
            <a:xfrm>
              <a:off x="3119917" y="891895"/>
              <a:ext cx="723014" cy="505373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2" name="Shape 172"/>
            <p:cNvSpPr/>
            <p:nvPr/>
          </p:nvSpPr>
          <p:spPr>
            <a:xfrm>
              <a:off x="1881346" y="1563742"/>
              <a:ext cx="1183207" cy="190259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</p:grp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90727">
              <a:defRPr sz="6719"/>
            </a:pPr>
            <a:r>
              <a:t>Breakpoint analysis</a:t>
            </a:r>
          </a:p>
          <a:p>
            <a:pPr defTabSz="490727">
              <a:defRPr sz="6719"/>
            </a:pPr>
            <a:r>
              <a:t>Illumina High Coverage</a:t>
            </a:r>
          </a:p>
        </p:txBody>
      </p:sp>
      <p:sp>
        <p:nvSpPr>
          <p:cNvPr id="176" name="Shape 176"/>
          <p:cNvSpPr>
            <a:spLocks noGrp="1"/>
          </p:cNvSpPr>
          <p:nvPr>
            <p:ph type="body" sz="quarter" idx="1"/>
          </p:nvPr>
        </p:nvSpPr>
        <p:spPr>
          <a:xfrm>
            <a:off x="149238" y="3134966"/>
            <a:ext cx="11885614" cy="10493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1600"/>
            </a:pPr>
            <a:r>
              <a:t>chr15 40561981 0 313 CTTCGGATGTGGCTTGAGCTGTAGGCGCGGAGGGCCGGAGACGCTGCAGACCCGCGACCCGGAG</a:t>
            </a:r>
            <a:br/>
            <a:r>
              <a:t>chr15 40561992 1 46 ATTTTTTTTTTTAAAGAAATATATAACTATTTATTAACCACTGTTCAGTATTTACAATAAAGTAAAC</a:t>
            </a:r>
          </a:p>
        </p:txBody>
      </p:sp>
      <p:pic>
        <p:nvPicPr>
          <p:cNvPr id="177" name="pasted-image.png"/>
          <p:cNvPicPr>
            <a:picLocks noChangeAspect="1"/>
          </p:cNvPicPr>
          <p:nvPr/>
        </p:nvPicPr>
        <p:blipFill>
          <a:blip r:embed="rId2">
            <a:extLst/>
          </a:blip>
          <a:srcRect b="97128"/>
          <a:stretch>
            <a:fillRect/>
          </a:stretch>
        </p:blipFill>
        <p:spPr>
          <a:xfrm>
            <a:off x="31304" y="4178280"/>
            <a:ext cx="12558192" cy="827165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Shape 178"/>
          <p:cNvSpPr/>
          <p:nvPr/>
        </p:nvSpPr>
        <p:spPr>
          <a:xfrm>
            <a:off x="200698" y="5878205"/>
            <a:ext cx="11885613" cy="104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spcBef>
                <a:spcPts val="4200"/>
              </a:spcBef>
              <a:defRPr sz="1600"/>
            </a:lvl1pPr>
          </a:lstStyle>
          <a:p>
            <a:r>
              <a:t>chr11 60274156 0 6 TTTTTTTTTTTTTTTTTAAGAATTAAGCCTTTTTTTCTTTTTTTTTTAATTAAATCTGGCATAGTTGGTTATTTTTTGTGT chr11 60274167 0 55 CTCTCGCCAGGCGTCCTCGTGGAAGTGACATCGTCTTTAAACCCTGCGTGGCAATCCCTGACGCACCGCC</a:t>
            </a:r>
          </a:p>
        </p:txBody>
      </p:sp>
      <p:sp>
        <p:nvSpPr>
          <p:cNvPr id="179" name="Shape 179"/>
          <p:cNvSpPr/>
          <p:nvPr/>
        </p:nvSpPr>
        <p:spPr>
          <a:xfrm>
            <a:off x="46319" y="2781166"/>
            <a:ext cx="52299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CBX3 inserted into chr15</a:t>
            </a:r>
          </a:p>
        </p:txBody>
      </p:sp>
      <p:sp>
        <p:nvSpPr>
          <p:cNvPr id="180" name="Shape 180"/>
          <p:cNvSpPr/>
          <p:nvPr/>
        </p:nvSpPr>
        <p:spPr>
          <a:xfrm>
            <a:off x="97778" y="5489507"/>
            <a:ext cx="543336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RPLP0 inserted into chr11</a:t>
            </a:r>
          </a:p>
        </p:txBody>
      </p:sp>
      <p:sp>
        <p:nvSpPr>
          <p:cNvPr id="181" name="Shape 181"/>
          <p:cNvSpPr/>
          <p:nvPr/>
        </p:nvSpPr>
        <p:spPr>
          <a:xfrm>
            <a:off x="626775" y="8325334"/>
            <a:ext cx="11751250" cy="1270001"/>
          </a:xfrm>
          <a:prstGeom prst="rect">
            <a:avLst/>
          </a:prstGeom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400" b="1">
                <a:latin typeface="Helvetica"/>
                <a:ea typeface="Helvetica"/>
                <a:cs typeface="Helvetica"/>
                <a:sym typeface="Helvetica"/>
              </a:defRPr>
            </a:pPr>
            <a:r>
              <a:t>Breakpoints analysis is able to identify all insertions extremities, </a:t>
            </a:r>
          </a:p>
          <a:p>
            <a:pPr>
              <a:defRPr sz="2400" b="1">
                <a:latin typeface="Helvetica"/>
                <a:ea typeface="Helvetica"/>
                <a:cs typeface="Helvetica"/>
                <a:sym typeface="Helvetica"/>
              </a:defRPr>
            </a:pPr>
            <a:r>
              <a:t>as well as Target Site Duplications and poly(A)s </a:t>
            </a:r>
          </a:p>
        </p:txBody>
      </p:sp>
      <p:sp>
        <p:nvSpPr>
          <p:cNvPr id="182" name="Shape 182"/>
          <p:cNvSpPr>
            <a:spLocks noGrp="1"/>
          </p:cNvSpPr>
          <p:nvPr>
            <p:ph type="sldNum" sz="quarter" idx="4294967295"/>
          </p:nvPr>
        </p:nvSpPr>
        <p:spPr>
          <a:xfrm>
            <a:off x="12720290" y="9319449"/>
            <a:ext cx="241403" cy="381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pic>
        <p:nvPicPr>
          <p:cNvPr id="183" name="pasted-image.png"/>
          <p:cNvPicPr>
            <a:picLocks noChangeAspect="1"/>
          </p:cNvPicPr>
          <p:nvPr/>
        </p:nvPicPr>
        <p:blipFill>
          <a:blip r:embed="rId3">
            <a:extLst/>
          </a:blip>
          <a:srcRect b="89333"/>
          <a:stretch>
            <a:fillRect/>
          </a:stretch>
        </p:blipFill>
        <p:spPr>
          <a:xfrm>
            <a:off x="569990" y="6775188"/>
            <a:ext cx="11146972" cy="104040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RPLP0</a:t>
            </a:r>
            <a:br/>
            <a:r>
              <a:rPr sz="3000">
                <a:solidFill>
                  <a:srgbClr val="A6AAA9"/>
                </a:solidFill>
              </a:rPr>
              <a:t>chr11:60274156-60274179</a:t>
            </a:r>
          </a:p>
        </p:txBody>
      </p:sp>
      <p:sp>
        <p:nvSpPr>
          <p:cNvPr id="186" name="Shape 186"/>
          <p:cNvSpPr/>
          <p:nvPr/>
        </p:nvSpPr>
        <p:spPr>
          <a:xfrm>
            <a:off x="67824" y="2692158"/>
            <a:ext cx="30193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Insertion Point</a:t>
            </a:r>
          </a:p>
        </p:txBody>
      </p:sp>
      <p:sp>
        <p:nvSpPr>
          <p:cNvPr id="187" name="Shape 187"/>
          <p:cNvSpPr/>
          <p:nvPr/>
        </p:nvSpPr>
        <p:spPr>
          <a:xfrm>
            <a:off x="67824" y="5249531"/>
            <a:ext cx="302849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Parental Gene</a:t>
            </a:r>
          </a:p>
        </p:txBody>
      </p:sp>
      <p:sp>
        <p:nvSpPr>
          <p:cNvPr id="188" name="Shape 188"/>
          <p:cNvSpPr/>
          <p:nvPr/>
        </p:nvSpPr>
        <p:spPr>
          <a:xfrm>
            <a:off x="7510750" y="6792768"/>
            <a:ext cx="5228154" cy="2908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100">
                <a:solidFill>
                  <a:schemeClr val="accent1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CTCTCGCCA GGggCgTCCT CaGTGGAAGT GACATCGcTC TTTAAACCCT  5050</a:t>
            </a:r>
          </a:p>
          <a:p>
            <a:pPr>
              <a:defRPr sz="1100">
                <a:solidFill>
                  <a:schemeClr val="accent1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GCGTGCAATC CCTGaACGCA CCGCCGTGAT GCCCAGGGAA GACAaGGGCG  5100</a:t>
            </a:r>
          </a:p>
          <a:p>
            <a:pPr>
              <a:defRPr sz="1100">
                <a:solidFill>
                  <a:schemeClr val="accent1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ACCTGGAAGT CCAACTACTT CTTAAGaATC ATCCAACTAa TGGATGATTA  5150</a:t>
            </a:r>
          </a:p>
          <a:p>
            <a:pPr>
              <a:defRPr sz="1100">
                <a:solidFill>
                  <a:schemeClr val="accent1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TCCgAAATGt TTTCATtGTG GGAGCAGACA ATGTGGGCTC CAAGCAGATG  5200</a:t>
            </a:r>
          </a:p>
          <a:p>
            <a:pPr>
              <a:defRPr sz="1100">
                <a:solidFill>
                  <a:schemeClr val="accent1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gCAGCAGATC CGaATGTCCC tTTCGCGGGA AGGctGTGGT GCTGATGGGC  5250</a:t>
            </a:r>
          </a:p>
          <a:p>
            <a:pPr>
              <a:defRPr sz="1100">
                <a:solidFill>
                  <a:schemeClr val="accent1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AAGAACACCA TGATGCGCAA GGCCATCCGA GGCACCTGGA AAACAACCCA  5300</a:t>
            </a:r>
          </a:p>
          <a:p>
            <a:pPr>
              <a:defRPr sz="1100">
                <a:solidFill>
                  <a:schemeClr val="accent1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GCTCTGagaA AACTGCTGCC TCgttTATCc GGGGGAATGT GGGCTTTGTG  5350</a:t>
            </a:r>
          </a:p>
          <a:p>
            <a:pPr>
              <a:defRPr sz="1100">
                <a:solidFill>
                  <a:schemeClr val="accent1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TTCACCAAGG AGGACCgtTC ACTGAaGATC AGGacCATGT TGCctggcCC  5400</a:t>
            </a:r>
          </a:p>
          <a:p>
            <a:pPr>
              <a:defRPr sz="1100">
                <a:solidFill>
                  <a:schemeClr val="accent1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…</a:t>
            </a:r>
          </a:p>
          <a:p>
            <a:pPr>
              <a:defRPr sz="1100">
                <a:solidFill>
                  <a:schemeClr val="accent1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ATgcagaCCC ATTCTAaTCA TCAACaGGGT AgCAAACGAG TCCTCCTTGT  5850</a:t>
            </a:r>
          </a:p>
          <a:p>
            <a:pPr>
              <a:defRPr sz="1100">
                <a:solidFill>
                  <a:schemeClr val="accent1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CTGTGGAGAC GGATTACACC TTCCAaTTGC TGAAgGTCAA GGCCTTCTTG  5900</a:t>
            </a:r>
          </a:p>
          <a:p>
            <a:pPr>
              <a:defRPr sz="1100">
                <a:solidFill>
                  <a:schemeClr val="accent1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GCTaCCATCT gGCCTTTGTG GCTGCcTGCC CCTGTGGCTG CTGCACCACA  5950</a:t>
            </a:r>
          </a:p>
          <a:p>
            <a:pPr>
              <a:defRPr sz="1100">
                <a:solidFill>
                  <a:schemeClr val="accent1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GCTCTCCaTG CTGCTGCaTG CAGcCCCCAG CTAAGGTTGA AGCCAAGGAA  6000</a:t>
            </a:r>
          </a:p>
          <a:p>
            <a:pPr>
              <a:defRPr sz="1100">
                <a:solidFill>
                  <a:schemeClr val="accent1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GAGTaGGAGG AGTCGGcacg aAGGATATGG GATTTGTCTC TTGACTAAat  6050</a:t>
            </a:r>
          </a:p>
          <a:p>
            <a:pPr>
              <a:defRPr sz="1100">
                <a:solidFill>
                  <a:schemeClr val="accent1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ACCAAAgcaa AcCCAACTct agGCCAGgtT TTATTTGCAA ACAAGAAATA  6100</a:t>
            </a:r>
          </a:p>
          <a:p>
            <a:pPr>
              <a:defRPr sz="1100"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chemeClr val="accent1"/>
                </a:solidFill>
              </a:rPr>
              <a:t>AAGGCTTACT TCTTTAAAAA A</a:t>
            </a:r>
            <a:r>
              <a:rPr>
                <a:solidFill>
                  <a:schemeClr val="accent5"/>
                </a:solidFill>
              </a:rPr>
              <a:t>aaaaaaaaa aaaaaa</a:t>
            </a:r>
            <a:r>
              <a:rPr b="1"/>
              <a:t>cttc cgaaactgaa  6150</a:t>
            </a:r>
          </a:p>
          <a:p>
            <a:pPr>
              <a:defRPr sz="1100" b="1">
                <a:latin typeface="Courier"/>
                <a:ea typeface="Courier"/>
                <a:cs typeface="Courier"/>
                <a:sym typeface="Courier"/>
              </a:defRPr>
            </a:pPr>
            <a:r>
              <a:t>gagcaaaagg gaaaaaaatg gaaaaaaaga agcagaacaa cccaaagtgc  6200</a:t>
            </a:r>
          </a:p>
        </p:txBody>
      </p:sp>
      <p:pic>
        <p:nvPicPr>
          <p:cNvPr id="189" name="pasted-image.png"/>
          <p:cNvPicPr>
            <a:picLocks noChangeAspect="1"/>
          </p:cNvPicPr>
          <p:nvPr/>
        </p:nvPicPr>
        <p:blipFill>
          <a:blip r:embed="rId2">
            <a:extLst/>
          </a:blip>
          <a:srcRect l="21304" r="12988" b="89747"/>
          <a:stretch>
            <a:fillRect/>
          </a:stretch>
        </p:blipFill>
        <p:spPr>
          <a:xfrm>
            <a:off x="235884" y="5999907"/>
            <a:ext cx="7102002" cy="999947"/>
          </a:xfrm>
          <a:prstGeom prst="rect">
            <a:avLst/>
          </a:prstGeom>
          <a:ln w="12700">
            <a:miter lim="400000"/>
          </a:ln>
        </p:spPr>
      </p:pic>
      <p:pic>
        <p:nvPicPr>
          <p:cNvPr id="190" name="pasted-image.png"/>
          <p:cNvPicPr>
            <a:picLocks noChangeAspect="1"/>
          </p:cNvPicPr>
          <p:nvPr/>
        </p:nvPicPr>
        <p:blipFill>
          <a:blip r:embed="rId3">
            <a:extLst/>
          </a:blip>
          <a:srcRect b="83364"/>
          <a:stretch>
            <a:fillRect/>
          </a:stretch>
        </p:blipFill>
        <p:spPr>
          <a:xfrm>
            <a:off x="0" y="3747999"/>
            <a:ext cx="13004801" cy="1093361"/>
          </a:xfrm>
          <a:prstGeom prst="rect">
            <a:avLst/>
          </a:prstGeom>
          <a:ln w="12700">
            <a:miter lim="400000"/>
          </a:ln>
        </p:spPr>
      </p:pic>
      <p:sp>
        <p:nvSpPr>
          <p:cNvPr id="191" name="Shape 191"/>
          <p:cNvSpPr/>
          <p:nvPr/>
        </p:nvSpPr>
        <p:spPr>
          <a:xfrm flipH="1">
            <a:off x="8397380" y="3334189"/>
            <a:ext cx="413080" cy="667615"/>
          </a:xfrm>
          <a:prstGeom prst="line">
            <a:avLst/>
          </a:prstGeom>
          <a:ln w="508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92" name="Shape 192"/>
          <p:cNvSpPr>
            <a:spLocks noGrp="1"/>
          </p:cNvSpPr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657</Words>
  <Application>Microsoft Macintosh PowerPoint</Application>
  <PresentationFormat>Custom</PresentationFormat>
  <Paragraphs>182</Paragraphs>
  <Slides>6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Courier</vt:lpstr>
      <vt:lpstr>Helvetica</vt:lpstr>
      <vt:lpstr>Helvetica Light</vt:lpstr>
      <vt:lpstr>Helvetica Neue</vt:lpstr>
      <vt:lpstr>White</vt:lpstr>
      <vt:lpstr>retroCNV (RDVs) calling pipeline 1000g-sv-Trio</vt:lpstr>
      <vt:lpstr>“Available data”</vt:lpstr>
      <vt:lpstr>Intro RetroCNVs</vt:lpstr>
      <vt:lpstr>High coverage PCR free</vt:lpstr>
      <vt:lpstr>Breakpoint analysis Illumina High Coverage</vt:lpstr>
      <vt:lpstr>RPLP0 chr11:60274156-60274179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retroCNV (RDVs) calling pipeline 1000g-sv-Trio</dc:title>
  <cp:lastModifiedBy>Fabio Navarro</cp:lastModifiedBy>
  <cp:revision>1</cp:revision>
  <dcterms:modified xsi:type="dcterms:W3CDTF">2016-05-09T13:06:26Z</dcterms:modified>
</cp:coreProperties>
</file>