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1.xml" ContentType="application/vnd.openxmlformats-officedocument.themeOverrid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0278" r:id="rId1"/>
    <p:sldMasterId id="2147490394" r:id="rId2"/>
    <p:sldMasterId id="2147503806" r:id="rId3"/>
    <p:sldMasterId id="2147504030" r:id="rId4"/>
    <p:sldMasterId id="2147504068" r:id="rId5"/>
    <p:sldMasterId id="2147504113" r:id="rId6"/>
  </p:sldMasterIdLst>
  <p:notesMasterIdLst>
    <p:notesMasterId r:id="rId28"/>
  </p:notesMasterIdLst>
  <p:handoutMasterIdLst>
    <p:handoutMasterId r:id="rId29"/>
  </p:handoutMasterIdLst>
  <p:sldIdLst>
    <p:sldId id="1000" r:id="rId7"/>
    <p:sldId id="1088" r:id="rId8"/>
    <p:sldId id="1048" r:id="rId9"/>
    <p:sldId id="1097" r:id="rId10"/>
    <p:sldId id="1051" r:id="rId11"/>
    <p:sldId id="1098" r:id="rId12"/>
    <p:sldId id="1055" r:id="rId13"/>
    <p:sldId id="1004" r:id="rId14"/>
    <p:sldId id="1089" r:id="rId15"/>
    <p:sldId id="1083" r:id="rId16"/>
    <p:sldId id="1084" r:id="rId17"/>
    <p:sldId id="1090" r:id="rId18"/>
    <p:sldId id="1091" r:id="rId19"/>
    <p:sldId id="1086" r:id="rId20"/>
    <p:sldId id="1092" r:id="rId21"/>
    <p:sldId id="1087" r:id="rId22"/>
    <p:sldId id="1093" r:id="rId23"/>
    <p:sldId id="1059" r:id="rId24"/>
    <p:sldId id="1094" r:id="rId25"/>
    <p:sldId id="1060" r:id="rId26"/>
    <p:sldId id="1095" r:id="rId27"/>
  </p:sldIdLst>
  <p:sldSz cx="9144000" cy="6858000" type="screen4x3"/>
  <p:notesSz cx="6858000" cy="9144000"/>
  <p:defaultTextStyle>
    <a:defPPr>
      <a:defRPr lang="en-US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90B2"/>
    <a:srgbClr val="006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4"/>
    <p:restoredTop sz="89335"/>
  </p:normalViewPr>
  <p:slideViewPr>
    <p:cSldViewPr snapToGrid="0" snapToObjects="1">
      <p:cViewPr varScale="1">
        <p:scale>
          <a:sx n="219" d="100"/>
          <a:sy n="219" d="100"/>
        </p:scale>
        <p:origin x="1752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68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68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291B58-A5F0-D645-B2BF-2E4CB8333C4B}" type="datetimeFigureOut">
              <a:rPr lang="en-US"/>
              <a:pPr>
                <a:defRPr/>
              </a:pPr>
              <a:t>5/9/16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68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68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D44BDB-1F1F-5048-93AC-B379957ED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21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568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568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DB1320-FB87-6F41-8F93-AFEEDF10B6D2}" type="datetimeFigureOut">
              <a:rPr lang="en-US"/>
              <a:pPr>
                <a:defRPr/>
              </a:pPr>
              <a:t>5/9/16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568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56846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D32E36-293B-EF42-84C9-1D25EFCD2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71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00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7213" algn="l" defTabSz="455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4245" algn="l" defTabSz="4568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98" algn="l" defTabSz="4568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941" algn="l" defTabSz="4568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795" algn="l" defTabSz="4568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Compatible</a:t>
            </a:r>
            <a:r>
              <a:rPr lang="en-US" baseline="0" dirty="0" smtClean="0"/>
              <a:t> </a:t>
            </a:r>
            <a:r>
              <a:rPr lang="en-US" dirty="0" err="1" smtClean="0"/>
              <a:t>subseq</a:t>
            </a:r>
            <a:r>
              <a:rPr lang="en-US" dirty="0" smtClean="0"/>
              <a:t> in downstream processing or analyses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 </a:t>
            </a:r>
            <a:r>
              <a:rPr lang="en-US" dirty="0" smtClean="0"/>
              <a:t>with</a:t>
            </a:r>
            <a:r>
              <a:rPr lang="en-US" baseline="0" dirty="0" smtClean="0"/>
              <a:t> </a:t>
            </a:r>
            <a:r>
              <a:rPr lang="en-US" dirty="0" smtClean="0"/>
              <a:t>aligners for</a:t>
            </a:r>
            <a:r>
              <a:rPr lang="en-US" baseline="0" dirty="0" smtClean="0"/>
              <a:t> indexing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350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Compatible</a:t>
            </a:r>
            <a:r>
              <a:rPr lang="en-US" baseline="0" dirty="0" smtClean="0"/>
              <a:t> </a:t>
            </a:r>
            <a:r>
              <a:rPr lang="en-US" dirty="0" err="1" smtClean="0"/>
              <a:t>subseq</a:t>
            </a:r>
            <a:r>
              <a:rPr lang="en-US" dirty="0" smtClean="0"/>
              <a:t> in downstream processing or analyses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 </a:t>
            </a:r>
            <a:r>
              <a:rPr lang="en-US" dirty="0" smtClean="0"/>
              <a:t>with</a:t>
            </a:r>
            <a:r>
              <a:rPr lang="en-US" baseline="0" dirty="0" smtClean="0"/>
              <a:t> </a:t>
            </a:r>
            <a:r>
              <a:rPr lang="en-US" dirty="0" smtClean="0"/>
              <a:t>aligners for</a:t>
            </a:r>
            <a:r>
              <a:rPr lang="en-US" baseline="0" dirty="0" smtClean="0"/>
              <a:t> indexing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78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Het/</a:t>
            </a:r>
            <a:r>
              <a:rPr lang="en-US" dirty="0" err="1" smtClean="0"/>
              <a:t>hom</a:t>
            </a:r>
            <a:r>
              <a:rPr lang="en-US" dirty="0" smtClean="0"/>
              <a:t> ratio</a:t>
            </a:r>
          </a:p>
          <a:p>
            <a:r>
              <a:rPr lang="en-US" dirty="0" err="1" smtClean="0"/>
              <a:t>Ti</a:t>
            </a:r>
            <a:r>
              <a:rPr lang="en-US" dirty="0" smtClean="0"/>
              <a:t>/</a:t>
            </a:r>
            <a:r>
              <a:rPr lang="en-US" dirty="0" err="1" smtClean="0"/>
              <a:t>tv</a:t>
            </a:r>
            <a:r>
              <a:rPr lang="en-US" dirty="0" smtClean="0"/>
              <a:t> ratio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9980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</a:t>
            </a:r>
            <a:r>
              <a:rPr lang="en-US" baseline="0" dirty="0" smtClean="0"/>
              <a:t> currently a number of different methods that can help with this issue and one of more common methods is to do a simulation </a:t>
            </a:r>
            <a:r>
              <a:rPr lang="en-US" baseline="0" smtClean="0"/>
              <a:t>of flipped 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3067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</a:t>
            </a:r>
            <a:r>
              <a:rPr lang="en-US" baseline="0" dirty="0" smtClean="0"/>
              <a:t> currently a number of different methods that can help with this issue and one of more common methods is to do a simulation </a:t>
            </a:r>
            <a:r>
              <a:rPr lang="en-US" baseline="0" smtClean="0"/>
              <a:t>of flipped 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7317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flipping simulation can also be used in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986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flipping simulation can also be used in 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294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observe that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8819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observe that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37E91-7460-4413-92B0-FF657A2AD34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68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86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86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632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F47C5DF-5232-B845-A787-AC6A9F2B800A}" type="datetimeFigureOut">
              <a:rPr lang="en-US"/>
              <a:pPr>
                <a:defRPr/>
              </a:pPr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BE6ECC4-918C-ED43-9E76-A50E5B5EC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1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657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1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6910" indent="0" algn="ctr">
              <a:buNone/>
              <a:defRPr/>
            </a:lvl2pPr>
            <a:lvl3pPr marL="913822" indent="0" algn="ctr">
              <a:buNone/>
              <a:defRPr/>
            </a:lvl3pPr>
            <a:lvl4pPr marL="1370734" indent="0" algn="ctr">
              <a:buNone/>
              <a:defRPr/>
            </a:lvl4pPr>
            <a:lvl5pPr marL="1827644" indent="0" algn="ctr">
              <a:buNone/>
              <a:defRPr/>
            </a:lvl5pPr>
            <a:lvl6pPr marL="2284557" indent="0" algn="ctr">
              <a:buNone/>
              <a:defRPr/>
            </a:lvl6pPr>
            <a:lvl7pPr marL="2741467" indent="0" algn="ctr">
              <a:buNone/>
              <a:defRPr/>
            </a:lvl7pPr>
            <a:lvl8pPr marL="3198377" indent="0" algn="ctr">
              <a:buNone/>
              <a:defRPr/>
            </a:lvl8pPr>
            <a:lvl9pPr marL="365528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0842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65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3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981203"/>
            <a:ext cx="3810000" cy="4638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167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8B5-B110-4EC1-95BC-D661F0D3BB9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29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1" Type="http://schemas.openxmlformats.org/officeDocument/2006/relationships/theme" Target="../theme/theme3.xml"/><Relationship Id="rId2" Type="http://schemas.openxmlformats.org/officeDocument/2006/relationships/tags" Target="../tags/tag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5.xml"/><Relationship Id="rId5" Type="http://schemas.openxmlformats.org/officeDocument/2006/relationships/tags" Target="../tags/tag7.xml"/><Relationship Id="rId6" Type="http://schemas.openxmlformats.org/officeDocument/2006/relationships/tags" Target="../tags/tag8.xml"/><Relationship Id="rId7" Type="http://schemas.openxmlformats.org/officeDocument/2006/relationships/tags" Target="../tags/tag9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2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Se2_default_3_cbb752_11apr10con2_default_3_cbb752_11apr10d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 userDrawn="1"/>
        </p:nvSpPr>
        <p:spPr bwMode="auto">
          <a:xfrm rot="16200000">
            <a:off x="7411245" y="525385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/>
          <a:p>
            <a:pPr defTabSz="912813" eaLnBrk="0" hangingPunct="0">
              <a:defRPr/>
            </a:pPr>
            <a:fld id="{4BFB168B-F5F9-CC45-8A76-219FDEE1A419}" type="slidenum">
              <a:rPr lang="en-US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13" eaLnBrk="0" hangingPunct="0">
                <a:defRPr/>
              </a:pPr>
              <a:t>‹#›</a:t>
            </a:fld>
            <a:r>
              <a:rPr lang="en-US" b="1" dirty="0">
                <a:solidFill>
                  <a:srgbClr val="80808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b="1" dirty="0" err="1">
                <a:solidFill>
                  <a:srgbClr val="969696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Lectures.GersteinLab.org</a:t>
            </a:r>
            <a:endParaRPr lang="en-US" sz="30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3905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F47C5DF-5232-B845-A787-AC6A9F2B800A}" type="datetimeFigureOut">
              <a:rPr lang="en-US"/>
              <a:pPr>
                <a:defRPr/>
              </a:pPr>
              <a:t>5/9/16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F792C344-9FB0-1B4C-87E8-C7D499716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3932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 bwMode="auto">
          <a:xfrm>
            <a:off x="685800" y="198122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2" rIns="92066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7411245" y="525385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2" rIns="92066" bIns="46032"/>
          <a:lstStyle/>
          <a:p>
            <a:pPr defTabSz="912804" eaLnBrk="0" hangingPunct="0">
              <a:defRPr/>
            </a:pPr>
            <a:fld id="{DB2AB19D-ACF3-7B47-859B-479806B853B4}" type="slidenum">
              <a:rPr lang="en-US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  <a:ea typeface="ＭＳ Ｐゴシック" charset="-128"/>
                <a:cs typeface="ＭＳ Ｐゴシック" charset="-128"/>
              </a:rPr>
              <a:pPr defTabSz="912804" eaLnBrk="0" hangingPunct="0">
                <a:defRPr/>
              </a:pPr>
              <a:t>‹#›</a:t>
            </a:fld>
            <a:r>
              <a:rPr lang="en-US" b="1" dirty="0">
                <a:solidFill>
                  <a:srgbClr val="80808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- </a:t>
            </a:r>
            <a:r>
              <a:rPr lang="en-US" sz="1000" b="1" dirty="0" err="1">
                <a:solidFill>
                  <a:srgbClr val="969696"/>
                </a:solidFill>
                <a:latin typeface="Arial" charset="0"/>
                <a:ea typeface="ＭＳ Ｐゴシック" charset="-128"/>
                <a:cs typeface="ＭＳ Ｐゴシック" charset="-128"/>
              </a:rPr>
              <a:t>Lectures.GersteinLab.org</a:t>
            </a:r>
            <a:endParaRPr lang="en-US" sz="300" dirty="0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196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391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587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782" algn="ctr" defTabSz="91280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7013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9913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1225" indent="-225425" algn="l" defTabSz="911225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4775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5625" indent="-227013" algn="l" defTabSz="91122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575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770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8966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161" indent="-228597" algn="l" defTabSz="91280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0256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6" tIns="46004" rIns="92006" bIns="46004"/>
          <a:lstStyle/>
          <a:p>
            <a:pPr defTabSz="910659" eaLnBrk="0" hangingPunct="0">
              <a:defRPr/>
            </a:pPr>
            <a:fld id="{67CEDC52-66C0-EB48-A105-58148C04DC87}" type="slidenum">
              <a:rPr lang="en-US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pPr defTabSz="910659" eaLnBrk="0" hangingPunct="0">
                <a:defRPr/>
              </a:pPr>
              <a:t>‹#›</a:t>
            </a:fld>
            <a:r>
              <a:rPr lang="en-US" b="1">
                <a:solidFill>
                  <a:srgbClr val="808080"/>
                </a:solidFill>
                <a:latin typeface="Arial" charset="0"/>
              </a:rPr>
              <a:t> - </a:t>
            </a:r>
            <a:r>
              <a:rPr lang="en-US" sz="1000" b="1">
                <a:solidFill>
                  <a:srgbClr val="969696"/>
                </a:solidFill>
                <a:latin typeface="Arial" charset="0"/>
              </a:rPr>
              <a:t>Lectures.GersteinLab.org</a:t>
            </a:r>
            <a:endParaRPr lang="en-US" sz="3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9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032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805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910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822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73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64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3838" indent="-223838" algn="l" defTabSz="90805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8050" indent="-222250" algn="l" defTabSz="908050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3838" algn="l" defTabSz="90805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2450" indent="-223838" algn="l" defTabSz="90805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3011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92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83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744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2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7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89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  <p:custDataLst>
              <p:tags r:id="rId6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06" tIns="46004" rIns="92006" bIns="460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802566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06" tIns="46004" rIns="92006" bIns="46004"/>
          <a:lstStyle/>
          <a:p>
            <a:pPr defTabSz="910659" eaLnBrk="0" hangingPunct="0">
              <a:defRPr/>
            </a:pPr>
            <a:fld id="{67CEDC52-66C0-EB48-A105-58148C04DC87}" type="slidenum">
              <a:rPr lang="en-US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urier New" charset="0"/>
              </a:rPr>
              <a:pPr defTabSz="910659" eaLnBrk="0" hangingPunct="0">
                <a:defRPr/>
              </a:pPr>
              <a:t>‹#›</a:t>
            </a:fld>
            <a:r>
              <a:rPr lang="en-US" b="1">
                <a:solidFill>
                  <a:srgbClr val="808080"/>
                </a:solidFill>
                <a:latin typeface="Arial" charset="0"/>
              </a:rPr>
              <a:t> - </a:t>
            </a:r>
            <a:r>
              <a:rPr lang="en-US" sz="1000" b="1">
                <a:solidFill>
                  <a:srgbClr val="969696"/>
                </a:solidFill>
                <a:latin typeface="Arial" charset="0"/>
              </a:rPr>
              <a:t>Lectures.GersteinLab.org</a:t>
            </a:r>
            <a:endParaRPr lang="en-US" sz="3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99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069" r:id="rId1"/>
    <p:sldLayoutId id="2147504070" r:id="rId2"/>
    <p:sldLayoutId id="2147504071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0805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805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805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805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805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910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822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073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7644" algn="ctr" defTabSz="912236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3838" indent="-223838" algn="l" defTabSz="908050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6738" indent="-223838" algn="l" defTabSz="90805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8050" indent="-222250" algn="l" defTabSz="908050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3838" algn="l" defTabSz="908050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2450" indent="-223838" algn="l" defTabSz="908050" rtl="0" eaLnBrk="1" fontAlgn="base" hangingPunct="1">
        <a:spcBef>
          <a:spcPct val="20000"/>
        </a:spcBef>
        <a:spcAft>
          <a:spcPct val="0"/>
        </a:spcAft>
        <a:buFont typeface="Lucida Grande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3011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992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6833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3744" indent="-228455" algn="l" defTabSz="912236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0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22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3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44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5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6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377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289" algn="l" defTabSz="456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0196E79D-0737-425F-BDCC-4535CCF35BC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5/9/16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644EC2DC-E2F6-47DA-8A26-F1696D083FF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13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411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409"/>
            <a:ext cx="7886700" cy="80865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to build a personal genome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0587" y="6334680"/>
            <a:ext cx="391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Rozowsky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Mol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Biol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(2011)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6595" y="2244865"/>
            <a:ext cx="1807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fasta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; reference)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26595" y="2763505"/>
            <a:ext cx="2162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vcf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variants</a:t>
            </a:r>
            <a:b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phased or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unphased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26594" y="3942480"/>
            <a:ext cx="1596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fasta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; for each </a:t>
            </a:r>
            <a:b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haplotype)</a:t>
            </a:r>
          </a:p>
        </p:txBody>
      </p:sp>
      <p:sp>
        <p:nvSpPr>
          <p:cNvPr id="22" name="Plus 21"/>
          <p:cNvSpPr/>
          <p:nvPr/>
        </p:nvSpPr>
        <p:spPr>
          <a:xfrm>
            <a:off x="7710725" y="2562046"/>
            <a:ext cx="197677" cy="307724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7752395" y="3549835"/>
            <a:ext cx="158871" cy="3433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14" y="1899578"/>
            <a:ext cx="6960979" cy="28175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7127" y="6334680"/>
            <a:ext cx="2686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alleleseq.gersteinlab.org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23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9521"/>
            <a:ext cx="7886700" cy="55181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PG alleviates reference bias in alignment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939158" y="1228155"/>
            <a:ext cx="173420" cy="136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8319" y="3941379"/>
            <a:ext cx="496613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0819" y="3965082"/>
            <a:ext cx="496613" cy="2780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35118" y="6664378"/>
            <a:ext cx="5675586" cy="212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72911" y="3902984"/>
            <a:ext cx="472965" cy="273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88522" y="4047320"/>
            <a:ext cx="472965" cy="273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7301" y="3801159"/>
            <a:ext cx="472965" cy="27318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1" y="6511975"/>
            <a:ext cx="5316921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36576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97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9521"/>
            <a:ext cx="7886700" cy="55181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PG alleviates reference bias in alignment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939158" y="1228155"/>
            <a:ext cx="173420" cy="1366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01700"/>
            <a:ext cx="70104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15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Ambiguous mapping bias due to sequence similarity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For </a:t>
            </a:r>
            <a:r>
              <a:rPr lang="en-US" sz="1800" dirty="0">
                <a:latin typeface="Arial"/>
                <a:cs typeface="Arial"/>
              </a:rPr>
              <a:t>AS </a:t>
            </a:r>
            <a:r>
              <a:rPr lang="en-US" sz="1800" dirty="0" smtClean="0">
                <a:latin typeface="Arial"/>
                <a:cs typeface="Arial"/>
              </a:rPr>
              <a:t>analyses, discard reads that multi-map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819400"/>
            <a:ext cx="436750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90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cs typeface="Arial"/>
              </a:rPr>
              <a:t>Ambiguous </a:t>
            </a:r>
            <a:r>
              <a:rPr lang="en-US" sz="1800" dirty="0">
                <a:cs typeface="Arial"/>
              </a:rPr>
              <a:t>mapping </a:t>
            </a:r>
            <a:r>
              <a:rPr lang="en-US" sz="1800" dirty="0" smtClean="0">
                <a:cs typeface="Arial"/>
              </a:rPr>
              <a:t>bias (AMB): </a:t>
            </a:r>
            <a:r>
              <a:rPr lang="en-US" sz="1800" dirty="0" smtClean="0">
                <a:latin typeface="Arial"/>
                <a:cs typeface="Arial"/>
              </a:rPr>
              <a:t>simple removal of multi-mapping reads may lead to false AS signal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159642"/>
            <a:ext cx="4367507" cy="28194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538720"/>
            <a:ext cx="7772400" cy="11430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Ambiguous </a:t>
            </a:r>
            <a:r>
              <a:rPr lang="en-US" sz="2600" b="1" dirty="0" smtClean="0"/>
              <a:t>mapping bias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109817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Account for ambiguous mapping bias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8"/>
            <a:ext cx="7886700" cy="791451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Using the reference genome, new simulated reads are created where alleles of the original reads are flipped (at het SNV positions)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3243" y="4961317"/>
            <a:ext cx="2559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  <a:latin typeface="Calibri"/>
              </a:rPr>
              <a:t>Lappalainen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et al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. (2013)</a:t>
            </a:r>
          </a:p>
          <a:p>
            <a:pPr algn="r"/>
            <a:r>
              <a:rPr lang="en-US" dirty="0" err="1" smtClean="0">
                <a:solidFill>
                  <a:prstClr val="black"/>
                </a:solidFill>
                <a:latin typeface="Calibri"/>
              </a:rPr>
              <a:t>Panousis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et al.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(2014)</a:t>
            </a:r>
          </a:p>
          <a:p>
            <a:pPr algn="r"/>
            <a:r>
              <a:rPr lang="en-US" dirty="0" smtClean="0">
                <a:solidFill>
                  <a:prstClr val="black"/>
                </a:solidFill>
                <a:latin typeface="Calibri"/>
              </a:rPr>
              <a:t>Van de </a:t>
            </a:r>
            <a:r>
              <a:rPr lang="en-US" dirty="0" err="1" smtClean="0">
                <a:solidFill>
                  <a:prstClr val="black"/>
                </a:solidFill>
                <a:latin typeface="Calibri"/>
              </a:rPr>
              <a:t>Geijn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et al.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(2015)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0"/>
            <a:ext cx="8763000" cy="204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86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1632"/>
            <a:ext cx="7772400" cy="11430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Account for ambiguous mapping </a:t>
            </a:r>
            <a:r>
              <a:rPr lang="en-US" sz="2600" b="1" dirty="0" smtClean="0"/>
              <a:t>bias: reference genome</a:t>
            </a:r>
            <a:endParaRPr lang="en-US" sz="2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8"/>
            <a:ext cx="8299155" cy="2292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/>
                <a:cs typeface="Arial"/>
              </a:rPr>
              <a:t>Current approaches to deal with the reference and ambiguous biases commonly involve 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Arial"/>
                <a:cs typeface="Arial"/>
              </a:rPr>
              <a:t>Filtering sites with potential bias based on mapping of simulated reads generated from genomic sequence; </a:t>
            </a:r>
          </a:p>
          <a:p>
            <a:pPr marL="0" indent="0">
              <a:buNone/>
            </a:pPr>
            <a:r>
              <a:rPr lang="en-US" sz="1600" dirty="0">
                <a:latin typeface="Arial"/>
                <a:cs typeface="Arial"/>
              </a:rPr>
              <a:t>	</a:t>
            </a:r>
            <a:r>
              <a:rPr lang="en-US" sz="1600" dirty="0" smtClean="0">
                <a:latin typeface="Arial"/>
                <a:cs typeface="Arial"/>
              </a:rPr>
              <a:t>or</a:t>
            </a:r>
            <a:endParaRPr lang="en-US" sz="1600" dirty="0">
              <a:latin typeface="Arial"/>
              <a:cs typeface="Arial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Arial"/>
                <a:cs typeface="Arial"/>
              </a:rPr>
              <a:t>Using simulated </a:t>
            </a:r>
            <a:r>
              <a:rPr lang="en-US" sz="1600" dirty="0" smtClean="0">
                <a:latin typeface="Arial"/>
                <a:cs typeface="Arial"/>
              </a:rPr>
              <a:t>reads </a:t>
            </a:r>
            <a:r>
              <a:rPr lang="en-US" sz="1600" dirty="0" smtClean="0">
                <a:latin typeface="Arial"/>
                <a:cs typeface="Arial"/>
              </a:rPr>
              <a:t>obtained by flipping the alleles of original reads at </a:t>
            </a:r>
            <a:r>
              <a:rPr lang="en-US" sz="1600" dirty="0" err="1" smtClean="0">
                <a:latin typeface="Arial"/>
                <a:cs typeface="Arial"/>
              </a:rPr>
              <a:t>hetSNV</a:t>
            </a:r>
            <a:r>
              <a:rPr lang="en-US" sz="1600" dirty="0" smtClean="0">
                <a:latin typeface="Arial"/>
                <a:cs typeface="Arial"/>
              </a:rPr>
              <a:t> positions: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71" y="6052926"/>
            <a:ext cx="20253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Lappalainen 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</a:rPr>
              <a:t>et al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. (2013)</a:t>
            </a:r>
          </a:p>
          <a:p>
            <a:pPr algn="r"/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Panousis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</a:rPr>
              <a:t>et al.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(2014)</a:t>
            </a:r>
          </a:p>
          <a:p>
            <a:pPr algn="r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Van de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Geijn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</a:rPr>
              <a:t>et al.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(2015)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406" y="3929866"/>
            <a:ext cx="6810848" cy="15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11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7416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PG facilitates the resolution of ambiguous mapping bias</a:t>
            </a:r>
            <a:endParaRPr lang="en-US" sz="36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825628"/>
            <a:ext cx="8302516" cy="791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Using the personal genome, we do not need to simulate reads.</a:t>
            </a:r>
          </a:p>
          <a:p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We can directly test affected sites using multi-mapping read pile</a:t>
            </a: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95601"/>
            <a:ext cx="831873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10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1825628"/>
            <a:ext cx="8302516" cy="791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Using the personal genome, we do not need to simulate reads.</a:t>
            </a:r>
          </a:p>
          <a:p>
            <a:r>
              <a:rPr lang="en-US" sz="1800" dirty="0" smtClean="0">
                <a:solidFill>
                  <a:prstClr val="black"/>
                </a:solidFill>
                <a:latin typeface="Arial"/>
                <a:cs typeface="Arial"/>
              </a:rPr>
              <a:t>We can directly test affected sites using multi-mapping read pile</a:t>
            </a: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95601"/>
            <a:ext cx="8318730" cy="2667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531632"/>
            <a:ext cx="7772400" cy="1143000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Account for ambiguous mapping </a:t>
            </a:r>
            <a:r>
              <a:rPr lang="en-US" sz="2600" b="1" dirty="0" smtClean="0"/>
              <a:t>bias: </a:t>
            </a:r>
            <a:br>
              <a:rPr lang="en-US" sz="2600" b="1" dirty="0" smtClean="0"/>
            </a:br>
            <a:r>
              <a:rPr lang="en-US" sz="2600" b="1" dirty="0" smtClean="0"/>
              <a:t>personal genome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630115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" y="240485"/>
            <a:ext cx="8869943" cy="1378108"/>
          </a:xfrm>
        </p:spPr>
        <p:txBody>
          <a:bodyPr>
            <a:noAutofit/>
          </a:bodyPr>
          <a:lstStyle/>
          <a:p>
            <a:r>
              <a:rPr lang="en-US" sz="3733" dirty="0"/>
              <a:t>Alignment gets better as variant sets </a:t>
            </a:r>
            <a:r>
              <a:rPr lang="en-US" sz="3733" dirty="0" smtClean="0"/>
              <a:t>get more </a:t>
            </a:r>
            <a:r>
              <a:rPr lang="en-US" sz="3733" dirty="0"/>
              <a:t>complete: NA12878 Pol2 </a:t>
            </a:r>
            <a:r>
              <a:rPr lang="en-US" sz="3733" dirty="0" err="1" smtClean="0"/>
              <a:t>ChIP-seq</a:t>
            </a:r>
            <a:r>
              <a:rPr lang="en-US" sz="3733" dirty="0" smtClean="0"/>
              <a:t> (ENCODE)</a:t>
            </a:r>
            <a:endParaRPr lang="en-US" sz="3733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528281"/>
              </p:ext>
            </p:extLst>
          </p:nvPr>
        </p:nvGraphicFramePr>
        <p:xfrm>
          <a:off x="79293" y="1856344"/>
          <a:ext cx="893557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995"/>
                <a:gridCol w="1741393"/>
                <a:gridCol w="1741394"/>
                <a:gridCol w="1730174"/>
                <a:gridCol w="1752614"/>
              </a:tblGrid>
              <a:tr h="53848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Ref genome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SNVs only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dirty="0" smtClean="0"/>
                        <a:t>SNVs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only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SNVs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+ SVs</a:t>
                      </a:r>
                      <a:endParaRPr lang="en-US" sz="1900" dirty="0"/>
                    </a:p>
                  </a:txBody>
                  <a:tcPr marL="68580" marR="68580"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Reads processed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208,051,087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</a:tr>
              <a:tr h="17373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uniquely aligned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171,944,588 (82.65%)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172,591,380 (82.96%)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172,738,321 (83.03%)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172,743,175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(83.03%)</a:t>
                      </a:r>
                    </a:p>
                  </a:txBody>
                  <a:tcPr marL="68580" marR="68580"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that </a:t>
                      </a:r>
                      <a:r>
                        <a:rPr lang="en-US" sz="1900" dirty="0" err="1" smtClean="0"/>
                        <a:t>multimap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17,826,675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(8.57%)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17,795,258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(8.55%)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17,782,167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(8.55%)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17,779,800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(8.55%)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" name="Curved Up Arrow 2"/>
          <p:cNvSpPr/>
          <p:nvPr/>
        </p:nvSpPr>
        <p:spPr>
          <a:xfrm>
            <a:off x="2845214" y="3782270"/>
            <a:ext cx="4935071" cy="518041"/>
          </a:xfrm>
          <a:prstGeom prst="curvedUpArrow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70AD47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7849" y="3841234"/>
            <a:ext cx="321351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n/>
                <a:solidFill>
                  <a:srgbClr val="70AD47"/>
                </a:solidFill>
                <a:latin typeface="Calibri"/>
                <a:ea typeface="+mn-ea"/>
                <a:cs typeface="+mn-cs"/>
              </a:rPr>
              <a:t>Almost 1M increase in reads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42402" y="6717990"/>
            <a:ext cx="289507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Does not format to std. theme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582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528281"/>
              </p:ext>
            </p:extLst>
          </p:nvPr>
        </p:nvGraphicFramePr>
        <p:xfrm>
          <a:off x="79293" y="1856344"/>
          <a:ext cx="893557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995"/>
                <a:gridCol w="1741393"/>
                <a:gridCol w="1741394"/>
                <a:gridCol w="1730174"/>
                <a:gridCol w="1752614"/>
              </a:tblGrid>
              <a:tr h="53848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Ref genome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SNVs only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dirty="0" smtClean="0"/>
                        <a:t>SNVs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only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SNVs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+ SVs</a:t>
                      </a:r>
                      <a:endParaRPr lang="en-US" sz="1900" dirty="0"/>
                    </a:p>
                  </a:txBody>
                  <a:tcPr marL="68580" marR="68580"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Reads processed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208,051,087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</a:tr>
              <a:tr h="17373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uniquely aligned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171,944,588 (82.65%)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172,591,380 (82.96%)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172,738,321 (83.03%)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172,743,175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(83.03%)</a:t>
                      </a:r>
                    </a:p>
                  </a:txBody>
                  <a:tcPr marL="68580" marR="68580"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that </a:t>
                      </a:r>
                      <a:r>
                        <a:rPr lang="en-US" sz="1900" dirty="0" err="1" smtClean="0"/>
                        <a:t>multimap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17,826,675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(8.57%)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17,795,258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(8.55%)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17,782,167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(8.55%)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17,779,800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(8.55%)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3" name="Curved Up Arrow 2"/>
          <p:cNvSpPr/>
          <p:nvPr/>
        </p:nvSpPr>
        <p:spPr>
          <a:xfrm>
            <a:off x="2845214" y="3782270"/>
            <a:ext cx="4935071" cy="518041"/>
          </a:xfrm>
          <a:prstGeom prst="curvedUpArrow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70AD47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7849" y="3841234"/>
            <a:ext cx="321351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n/>
                <a:solidFill>
                  <a:srgbClr val="70AD47"/>
                </a:solidFill>
                <a:latin typeface="Calibri"/>
                <a:ea typeface="+mn-ea"/>
                <a:cs typeface="+mn-cs"/>
              </a:rPr>
              <a:t>Almost 1M increase in reads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42402" y="6717990"/>
            <a:ext cx="289507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Does not format to std. theme </a:t>
            </a:r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9293" y="365126"/>
            <a:ext cx="893557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kern="0" dirty="0">
                <a:solidFill>
                  <a:srgbClr val="22228B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Alignment gets better as variant sets get more complete: </a:t>
            </a:r>
            <a:r>
              <a:rPr lang="en-US" sz="2400" b="1" kern="0" dirty="0" smtClean="0">
                <a:solidFill>
                  <a:srgbClr val="22228B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2400" b="1" kern="0" dirty="0" smtClean="0">
                <a:solidFill>
                  <a:srgbClr val="22228B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2400" b="1" kern="0" dirty="0" smtClean="0">
                <a:solidFill>
                  <a:srgbClr val="22228B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NA12878 </a:t>
            </a:r>
            <a:r>
              <a:rPr lang="en-US" sz="2400" b="1" kern="0" dirty="0">
                <a:solidFill>
                  <a:srgbClr val="22228B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Pol2 </a:t>
            </a:r>
            <a:r>
              <a:rPr lang="en-US" sz="2400" b="1" kern="0" dirty="0" err="1">
                <a:solidFill>
                  <a:srgbClr val="22228B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ChIP-seq</a:t>
            </a:r>
            <a:r>
              <a:rPr lang="en-US" sz="2400" b="1" kern="0" dirty="0">
                <a:solidFill>
                  <a:srgbClr val="22228B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 (ENCODE)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612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3409"/>
            <a:ext cx="7886700" cy="80865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build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personal genome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6058" y="6472806"/>
            <a:ext cx="3084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Rozowsky 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et al.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Arial"/>
                <a:cs typeface="Arial"/>
              </a:rPr>
              <a:t>Mol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Arial"/>
                <a:cs typeface="Arial"/>
              </a:rPr>
              <a:t>Syst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i="1" dirty="0" err="1">
                <a:solidFill>
                  <a:prstClr val="black"/>
                </a:solidFill>
                <a:latin typeface="Arial"/>
                <a:cs typeface="Arial"/>
              </a:rPr>
              <a:t>Biol</a:t>
            </a:r>
            <a:r>
              <a:rPr lang="en-US" sz="1400" i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/>
                <a:cs typeface="Arial"/>
              </a:rPr>
              <a:t>(2011)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28" y="1669749"/>
            <a:ext cx="7619840" cy="23068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969" y="6470482"/>
            <a:ext cx="21242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alleleseq.gersteinlab.org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4803" y="5415850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personal variants</a:t>
            </a:r>
            <a:r>
              <a:rPr lang="en-US" dirty="0" smtClean="0">
                <a:latin typeface="Arial"/>
                <a:cs typeface="Arial"/>
              </a:rPr>
              <a:t>, .</a:t>
            </a:r>
            <a:r>
              <a:rPr lang="en-US" dirty="0" err="1" smtClean="0">
                <a:latin typeface="Arial"/>
                <a:cs typeface="Arial"/>
              </a:rPr>
              <a:t>vcf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8185" y="4691960"/>
            <a:ext cx="1916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reference</a:t>
            </a:r>
            <a:r>
              <a:rPr lang="en-US" dirty="0" smtClean="0">
                <a:latin typeface="Arial"/>
                <a:cs typeface="Arial"/>
              </a:rPr>
              <a:t>, .</a:t>
            </a:r>
            <a:r>
              <a:rPr lang="en-US" dirty="0" err="1" smtClean="0">
                <a:latin typeface="Arial"/>
                <a:cs typeface="Arial"/>
              </a:rPr>
              <a:t>fasta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09732" y="4715296"/>
            <a:ext cx="419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personal diploid genome</a:t>
            </a:r>
            <a:r>
              <a:rPr lang="en-US" smtClean="0">
                <a:latin typeface="Arial"/>
                <a:cs typeface="Arial"/>
              </a:rPr>
              <a:t>, </a:t>
            </a:r>
            <a:r>
              <a:rPr lang="en-US" smtClean="0">
                <a:latin typeface="Arial"/>
                <a:cs typeface="Arial"/>
              </a:rPr>
              <a:t>.</a:t>
            </a:r>
            <a:r>
              <a:rPr lang="en-US" dirty="0" err="1" smtClean="0">
                <a:latin typeface="Arial"/>
                <a:cs typeface="Arial"/>
              </a:rPr>
              <a:t>fasta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943985" y="5052028"/>
            <a:ext cx="325730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+</a:t>
            </a:r>
            <a:endParaRPr lang="en-US" b="1" dirty="0">
              <a:latin typeface="Arial"/>
              <a:cs typeface="Arial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674384" y="5236694"/>
            <a:ext cx="685800" cy="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06133" y="5052028"/>
            <a:ext cx="325730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+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09732" y="5434423"/>
            <a:ext cx="4194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coordinate offset files</a:t>
            </a:r>
            <a:r>
              <a:rPr lang="en-US" dirty="0" smtClean="0">
                <a:latin typeface="Arial"/>
                <a:cs typeface="Arial"/>
              </a:rPr>
              <a:t>, .chain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407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75" y="2"/>
            <a:ext cx="8687089" cy="1895931"/>
          </a:xfrm>
        </p:spPr>
        <p:txBody>
          <a:bodyPr>
            <a:noAutofit/>
          </a:bodyPr>
          <a:lstStyle/>
          <a:p>
            <a:r>
              <a:rPr lang="en-US" sz="3733" dirty="0"/>
              <a:t>Alignment gets better as variant sets </a:t>
            </a:r>
            <a:r>
              <a:rPr lang="en-US" sz="3733" dirty="0" smtClean="0"/>
              <a:t>get more </a:t>
            </a:r>
            <a:r>
              <a:rPr lang="en-US" sz="3733" dirty="0"/>
              <a:t>complete: </a:t>
            </a:r>
            <a:r>
              <a:rPr lang="en-US" sz="3467" dirty="0"/>
              <a:t>NA12878 RNA-</a:t>
            </a:r>
            <a:r>
              <a:rPr lang="en-US" sz="3467" dirty="0" err="1"/>
              <a:t>seq</a:t>
            </a:r>
            <a:r>
              <a:rPr lang="en-US" sz="3467" dirty="0"/>
              <a:t> (Kilpinen </a:t>
            </a:r>
            <a:r>
              <a:rPr lang="en-US" sz="3467" i="1" dirty="0"/>
              <a:t>et al. </a:t>
            </a:r>
            <a:r>
              <a:rPr lang="en-US" sz="3467" dirty="0"/>
              <a:t>2013)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057345"/>
              </p:ext>
            </p:extLst>
          </p:nvPr>
        </p:nvGraphicFramePr>
        <p:xfrm>
          <a:off x="114305" y="1895931"/>
          <a:ext cx="8801097" cy="401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024"/>
                <a:gridCol w="1664933"/>
                <a:gridCol w="1664933"/>
                <a:gridCol w="1702772"/>
                <a:gridCol w="1667435"/>
              </a:tblGrid>
              <a:tr h="6604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Ref genome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</a:t>
                      </a:r>
                      <a:r>
                        <a:rPr lang="en-US" sz="1900" dirty="0" err="1" smtClean="0"/>
                        <a:t>snvs</a:t>
                      </a:r>
                      <a:r>
                        <a:rPr lang="en-US" sz="1900" dirty="0" smtClean="0"/>
                        <a:t> only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dirty="0" err="1" smtClean="0"/>
                        <a:t>snvs</a:t>
                      </a:r>
                      <a:r>
                        <a:rPr lang="en-US" sz="1900" dirty="0" smtClean="0"/>
                        <a:t>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only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</a:t>
                      </a:r>
                      <a:r>
                        <a:rPr lang="en-US" sz="1900" dirty="0" err="1" smtClean="0"/>
                        <a:t>snvs</a:t>
                      </a:r>
                      <a:r>
                        <a:rPr lang="en-US" sz="1900" dirty="0" smtClean="0"/>
                        <a:t>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+ SVs</a:t>
                      </a:r>
                      <a:endParaRPr lang="en-US" sz="1900" dirty="0"/>
                    </a:p>
                  </a:txBody>
                  <a:tcPr marL="68580" marR="68580"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Reads processed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37,558,398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</a:tr>
              <a:tr h="17373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uniquely aligned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25,303,498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(67.37%)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25,486,837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(67.86%)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25,538,449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(68.00%)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25,568,042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(68.08%)</a:t>
                      </a:r>
                    </a:p>
                  </a:txBody>
                  <a:tcPr marL="68580" marR="68580"/>
                </a:tc>
              </a:tr>
              <a:tr h="12293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that </a:t>
                      </a:r>
                      <a:r>
                        <a:rPr lang="en-US" sz="1900" dirty="0" err="1" smtClean="0"/>
                        <a:t>multimap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4,041,495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(10.76%)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4,010,417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(10.68%)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4,012,297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(10.68%)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3,972,990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(10.58%)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" name="Curved Up Arrow 4"/>
          <p:cNvSpPr/>
          <p:nvPr/>
        </p:nvSpPr>
        <p:spPr>
          <a:xfrm>
            <a:off x="3065931" y="3897884"/>
            <a:ext cx="4935071" cy="518041"/>
          </a:xfrm>
          <a:prstGeom prst="curvedUpArrow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70AD47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0097" y="3956849"/>
            <a:ext cx="313569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n/>
                <a:solidFill>
                  <a:srgbClr val="70AD47"/>
                </a:solidFill>
                <a:latin typeface="Calibri"/>
                <a:ea typeface="+mn-ea"/>
                <a:cs typeface="+mn-cs"/>
              </a:rPr>
              <a:t>Over 260K increase </a:t>
            </a:r>
            <a:r>
              <a:rPr lang="en-US" sz="2000" b="1" dirty="0">
                <a:ln/>
                <a:solidFill>
                  <a:srgbClr val="70AD47"/>
                </a:solidFill>
                <a:latin typeface="Calibri"/>
                <a:ea typeface="+mn-ea"/>
                <a:cs typeface="+mn-cs"/>
              </a:rPr>
              <a:t>in reads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42402" y="6717990"/>
            <a:ext cx="289507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Does not format to std. theme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8066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057345"/>
              </p:ext>
            </p:extLst>
          </p:nvPr>
        </p:nvGraphicFramePr>
        <p:xfrm>
          <a:off x="114305" y="1895931"/>
          <a:ext cx="8801097" cy="401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024"/>
                <a:gridCol w="1664933"/>
                <a:gridCol w="1664933"/>
                <a:gridCol w="1702772"/>
                <a:gridCol w="1667435"/>
              </a:tblGrid>
              <a:tr h="6604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Ref genome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</a:t>
                      </a:r>
                      <a:r>
                        <a:rPr lang="en-US" sz="1900" dirty="0" err="1" smtClean="0"/>
                        <a:t>snvs</a:t>
                      </a:r>
                      <a:r>
                        <a:rPr lang="en-US" sz="1900" dirty="0" smtClean="0"/>
                        <a:t> only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</a:t>
                      </a:r>
                      <a:r>
                        <a:rPr lang="en-US" sz="1900" baseline="0" dirty="0" smtClean="0"/>
                        <a:t> </a:t>
                      </a:r>
                      <a:r>
                        <a:rPr lang="en-US" sz="1900" dirty="0" err="1" smtClean="0"/>
                        <a:t>snvs</a:t>
                      </a:r>
                      <a:r>
                        <a:rPr lang="en-US" sz="1900" dirty="0" smtClean="0"/>
                        <a:t>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only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err="1" smtClean="0"/>
                        <a:t>Pgenome</a:t>
                      </a:r>
                      <a:r>
                        <a:rPr lang="en-US" sz="1900" dirty="0" smtClean="0"/>
                        <a:t>: </a:t>
                      </a:r>
                      <a:r>
                        <a:rPr lang="en-US" sz="1900" dirty="0" err="1" smtClean="0"/>
                        <a:t>snvs</a:t>
                      </a:r>
                      <a:r>
                        <a:rPr lang="en-US" sz="1900" dirty="0" smtClean="0"/>
                        <a:t> + </a:t>
                      </a:r>
                      <a:r>
                        <a:rPr lang="en-US" sz="1900" dirty="0" err="1" smtClean="0"/>
                        <a:t>indels</a:t>
                      </a:r>
                      <a:r>
                        <a:rPr lang="en-US" sz="1900" dirty="0" smtClean="0"/>
                        <a:t> + SVs</a:t>
                      </a:r>
                      <a:endParaRPr lang="en-US" sz="1900" dirty="0"/>
                    </a:p>
                  </a:txBody>
                  <a:tcPr marL="68580" marR="68580"/>
                </a:tc>
              </a:tr>
              <a:tr h="37592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Reads processed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37,558,398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</a:tr>
              <a:tr h="17373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uniquely aligned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25,303,498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(67.37%)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25,486,837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(67.86%)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25,538,449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(68.00%)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25,568,042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rgbClr val="FF0000"/>
                          </a:solidFill>
                        </a:rPr>
                        <a:t>(68.08%)</a:t>
                      </a:r>
                    </a:p>
                  </a:txBody>
                  <a:tcPr marL="68580" marR="68580"/>
                </a:tc>
              </a:tr>
              <a:tr h="12293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# reads that </a:t>
                      </a:r>
                      <a:r>
                        <a:rPr lang="en-US" sz="1900" dirty="0" err="1" smtClean="0"/>
                        <a:t>multimap</a:t>
                      </a:r>
                      <a:endParaRPr lang="en-US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4,041,495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(10.76%)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4,010,417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(10.68%)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4,012,297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(10.68%)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3,972,990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(10.58%)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" name="Curved Up Arrow 4"/>
          <p:cNvSpPr/>
          <p:nvPr/>
        </p:nvSpPr>
        <p:spPr>
          <a:xfrm>
            <a:off x="3065931" y="3897884"/>
            <a:ext cx="4935071" cy="518041"/>
          </a:xfrm>
          <a:prstGeom prst="curvedUpArrow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n-US" sz="1400">
              <a:solidFill>
                <a:srgbClr val="70AD47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0097" y="3956849"/>
            <a:ext cx="313569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n/>
                <a:solidFill>
                  <a:srgbClr val="70AD47"/>
                </a:solidFill>
                <a:latin typeface="Calibri"/>
                <a:ea typeface="+mn-ea"/>
                <a:cs typeface="+mn-cs"/>
              </a:rPr>
              <a:t>Over 260K increase </a:t>
            </a:r>
            <a:r>
              <a:rPr lang="en-US" sz="2000" b="1" dirty="0">
                <a:ln/>
                <a:solidFill>
                  <a:srgbClr val="70AD47"/>
                </a:solidFill>
                <a:latin typeface="Calibri"/>
                <a:ea typeface="+mn-ea"/>
                <a:cs typeface="+mn-cs"/>
              </a:rPr>
              <a:t>in reads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42402" y="6717990"/>
            <a:ext cx="289507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Does not format to std. theme </a:t>
            </a:r>
            <a:endParaRPr lang="en-US" b="1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114305" y="365126"/>
            <a:ext cx="8801097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kern="0" dirty="0">
                <a:solidFill>
                  <a:srgbClr val="22228B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Alignment gets better as variant sets get more complete: </a:t>
            </a:r>
            <a:r>
              <a:rPr lang="en-US" sz="2400" b="1" kern="0" dirty="0" smtClean="0">
                <a:solidFill>
                  <a:srgbClr val="22228B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/>
            </a:r>
            <a:br>
              <a:rPr lang="en-US" sz="2400" b="1" kern="0" dirty="0" smtClean="0">
                <a:solidFill>
                  <a:srgbClr val="22228B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2400" b="1" kern="0" dirty="0" smtClean="0">
                <a:solidFill>
                  <a:srgbClr val="22228B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NA12878 </a:t>
            </a:r>
            <a:r>
              <a:rPr lang="en-US" sz="2400" b="1" kern="0" dirty="0">
                <a:solidFill>
                  <a:srgbClr val="22228B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RNA-</a:t>
            </a:r>
            <a:r>
              <a:rPr lang="en-US" sz="2400" b="1" kern="0" dirty="0" err="1">
                <a:solidFill>
                  <a:srgbClr val="22228B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seq</a:t>
            </a:r>
            <a:r>
              <a:rPr lang="en-US" sz="2400" b="1" kern="0" dirty="0">
                <a:solidFill>
                  <a:srgbClr val="22228B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 (</a:t>
            </a:r>
            <a:r>
              <a:rPr lang="en-US" sz="2400" b="1" kern="0" dirty="0" err="1">
                <a:solidFill>
                  <a:srgbClr val="22228B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Kilpinen</a:t>
            </a:r>
            <a:r>
              <a:rPr lang="en-US" sz="2400" b="1" kern="0" dirty="0">
                <a:solidFill>
                  <a:srgbClr val="22228B"/>
                </a:solidFill>
                <a:latin typeface="Arial"/>
                <a:ea typeface="ＭＳ Ｐゴシック" pitchFamily="-65" charset="-128"/>
                <a:cs typeface="ＭＳ Ｐゴシック" pitchFamily="-65" charset="-128"/>
              </a:rPr>
              <a:t> et al. 2013)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918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the personal genome (PG) should be the platform for functional genomics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05" y="2048938"/>
            <a:ext cx="8217195" cy="497563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Diploid</a:t>
            </a:r>
            <a:br>
              <a:rPr lang="en-US" sz="2000" b="1" dirty="0" smtClean="0"/>
            </a:br>
            <a:r>
              <a:rPr lang="en-US" sz="2000" dirty="0" smtClean="0"/>
              <a:t>--Ability </a:t>
            </a:r>
            <a:r>
              <a:rPr lang="en-US" sz="2000" dirty="0"/>
              <a:t>to incorporate private variants of any </a:t>
            </a:r>
            <a:r>
              <a:rPr lang="en-US" sz="2000" dirty="0" smtClean="0"/>
              <a:t>size</a:t>
            </a:r>
            <a:br>
              <a:rPr lang="en-US" sz="2000" dirty="0" smtClean="0"/>
            </a:br>
            <a:r>
              <a:rPr lang="en-US" sz="2000" dirty="0" smtClean="0"/>
              <a:t>--exhibit </a:t>
            </a:r>
            <a:r>
              <a:rPr lang="en-US" sz="2000" dirty="0"/>
              <a:t>phase </a:t>
            </a:r>
            <a:r>
              <a:rPr lang="en-US" sz="2000" dirty="0" smtClean="0"/>
              <a:t>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Scale easily with more samples </a:t>
            </a:r>
            <a:r>
              <a:rPr lang="en-US" sz="2000" b="1" dirty="0" smtClean="0"/>
              <a:t>(v graph genome) and </a:t>
            </a:r>
            <a:r>
              <a:rPr lang="en-US" sz="2000" b="1" dirty="0"/>
              <a:t>improving sequencing technologies: longer reads </a:t>
            </a:r>
            <a:r>
              <a:rPr lang="en-US" sz="2000" b="1" dirty="0" smtClean="0"/>
              <a:t>and more accurate </a:t>
            </a:r>
            <a:r>
              <a:rPr lang="en-US" sz="2000" b="1" dirty="0"/>
              <a:t>phase </a:t>
            </a:r>
            <a:r>
              <a:rPr lang="en-US" sz="2000" b="1" dirty="0" smtClean="0"/>
              <a:t>information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Very useful in functional genomic assay analyses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a) read alignment</a:t>
            </a:r>
            <a:br>
              <a:rPr lang="en-US" sz="2000" dirty="0" smtClean="0"/>
            </a:br>
            <a:r>
              <a:rPr lang="en-US" sz="2000" dirty="0" smtClean="0"/>
              <a:t>b) RNA-</a:t>
            </a:r>
            <a:r>
              <a:rPr lang="en-US" sz="2000" dirty="0" err="1" smtClean="0"/>
              <a:t>seq</a:t>
            </a:r>
            <a:r>
              <a:rPr lang="en-US" sz="2000" dirty="0" smtClean="0"/>
              <a:t> quantification</a:t>
            </a:r>
            <a:br>
              <a:rPr lang="en-US" sz="2000" dirty="0" smtClean="0"/>
            </a:br>
            <a:r>
              <a:rPr lang="en-US" sz="2000" dirty="0" smtClean="0"/>
              <a:t>c) allele-specific analyses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0781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the personal genome (PG) should be the platform for functional genomics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05" y="2048938"/>
            <a:ext cx="8217195" cy="497563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Diploid</a:t>
            </a:r>
            <a:br>
              <a:rPr lang="en-US" sz="2000" b="1" dirty="0" smtClean="0"/>
            </a:br>
            <a:r>
              <a:rPr lang="en-US" sz="2000" dirty="0" smtClean="0"/>
              <a:t>--Ability </a:t>
            </a:r>
            <a:r>
              <a:rPr lang="en-US" sz="2000" dirty="0"/>
              <a:t>to incorporate private variants of any </a:t>
            </a:r>
            <a:r>
              <a:rPr lang="en-US" sz="2000" dirty="0" smtClean="0"/>
              <a:t>size</a:t>
            </a:r>
            <a:br>
              <a:rPr lang="en-US" sz="2000" dirty="0" smtClean="0"/>
            </a:br>
            <a:r>
              <a:rPr lang="en-US" sz="2000" dirty="0" smtClean="0"/>
              <a:t>--exhibit </a:t>
            </a:r>
            <a:r>
              <a:rPr lang="en-US" sz="2000" dirty="0"/>
              <a:t>phase </a:t>
            </a:r>
            <a:r>
              <a:rPr lang="en-US" sz="2000" dirty="0" smtClean="0"/>
              <a:t>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/>
              <a:t>Scale easily with more samples </a:t>
            </a:r>
            <a:r>
              <a:rPr lang="en-US" sz="2000" b="1" dirty="0" smtClean="0"/>
              <a:t>and improve with development of </a:t>
            </a:r>
            <a:r>
              <a:rPr lang="en-US" sz="2000" b="1" dirty="0"/>
              <a:t>sequencing technologies: longer reads </a:t>
            </a:r>
            <a:r>
              <a:rPr lang="en-US" sz="2000" b="1" dirty="0" smtClean="0"/>
              <a:t>and more accurate </a:t>
            </a:r>
            <a:r>
              <a:rPr lang="en-US" sz="2000" b="1" dirty="0"/>
              <a:t>phase </a:t>
            </a:r>
            <a:r>
              <a:rPr lang="en-US" sz="2000" b="1" dirty="0" smtClean="0"/>
              <a:t>information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/>
              <a:t>Very useful in functional genomic assay analyses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a) read alignment</a:t>
            </a:r>
            <a:br>
              <a:rPr lang="en-US" sz="2000" dirty="0" smtClean="0"/>
            </a:br>
            <a:r>
              <a:rPr lang="en-US" sz="2000" dirty="0" smtClean="0"/>
              <a:t>b) RNA-</a:t>
            </a:r>
            <a:r>
              <a:rPr lang="en-US" sz="2000" dirty="0" err="1" smtClean="0"/>
              <a:t>seq</a:t>
            </a:r>
            <a:r>
              <a:rPr lang="en-US" sz="2000" dirty="0" smtClean="0"/>
              <a:t> quantification</a:t>
            </a:r>
            <a:br>
              <a:rPr lang="en-US" sz="2000" dirty="0" smtClean="0"/>
            </a:br>
            <a:r>
              <a:rPr lang="en-US" sz="2000" dirty="0" smtClean="0"/>
              <a:t>c) allele-specific analyses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153" y="5090883"/>
            <a:ext cx="3553047" cy="147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66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construction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b="1" dirty="0" smtClean="0"/>
              <a:t>Availability and choice of </a:t>
            </a:r>
            <a:r>
              <a:rPr lang="en-US" b="1" dirty="0"/>
              <a:t>call </a:t>
            </a:r>
            <a:r>
              <a:rPr lang="en-US" b="1" dirty="0" smtClean="0"/>
              <a:t>set (</a:t>
            </a:r>
            <a:r>
              <a:rPr lang="en-US" b="1" dirty="0"/>
              <a:t>s)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-- e.g</a:t>
            </a:r>
            <a:r>
              <a:rPr lang="en-US" dirty="0"/>
              <a:t>. different versions of 1000GP call </a:t>
            </a:r>
            <a:r>
              <a:rPr lang="en-US" dirty="0" smtClean="0"/>
              <a:t>sets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dirty="0"/>
              <a:t>Choice of variants </a:t>
            </a:r>
          </a:p>
          <a:p>
            <a:pPr marL="0" indent="0">
              <a:buNone/>
            </a:pPr>
            <a:r>
              <a:rPr lang="en-US" dirty="0"/>
              <a:t>-- e.g. SVs or </a:t>
            </a:r>
            <a:r>
              <a:rPr lang="en-US" dirty="0" err="1"/>
              <a:t>indels</a:t>
            </a:r>
            <a:r>
              <a:rPr lang="en-US" dirty="0"/>
              <a:t> or SNVs </a:t>
            </a:r>
            <a:r>
              <a:rPr lang="en-US" dirty="0" smtClean="0"/>
              <a:t>only</a:t>
            </a:r>
          </a:p>
          <a:p>
            <a:pPr marL="0" indent="0">
              <a:buNone/>
            </a:pPr>
            <a:r>
              <a:rPr lang="en-US" dirty="0" smtClean="0"/>
              <a:t>3.</a:t>
            </a:r>
            <a:r>
              <a:rPr lang="en-US" b="1" dirty="0" smtClean="0"/>
              <a:t> Choice </a:t>
            </a:r>
            <a:r>
              <a:rPr lang="en-US" b="1" dirty="0"/>
              <a:t>of reference </a:t>
            </a:r>
          </a:p>
          <a:p>
            <a:pPr marL="0" indent="0">
              <a:buNone/>
            </a:pPr>
            <a:r>
              <a:rPr lang="en-US" dirty="0"/>
              <a:t>-- choose the </a:t>
            </a:r>
            <a:r>
              <a:rPr lang="en-US" dirty="0" smtClean="0"/>
              <a:t>reference genome in which the call set is derived from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b="1" dirty="0" smtClean="0"/>
              <a:t>Assessment of call set quality</a:t>
            </a:r>
          </a:p>
          <a:p>
            <a:pPr marL="0" indent="0">
              <a:buNone/>
            </a:pPr>
            <a:r>
              <a:rPr lang="en-US" dirty="0" smtClean="0"/>
              <a:t>-- e.g. analysis of </a:t>
            </a:r>
            <a:r>
              <a:rPr lang="en-US" dirty="0"/>
              <a:t>Mendelian </a:t>
            </a:r>
            <a:r>
              <a:rPr lang="en-US" dirty="0" smtClean="0"/>
              <a:t>inconsistency in family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03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38353"/>
            <a:ext cx="7886700" cy="1090742"/>
          </a:xfrm>
        </p:spPr>
        <p:txBody>
          <a:bodyPr>
            <a:normAutofit/>
          </a:bodyPr>
          <a:lstStyle/>
          <a:p>
            <a:r>
              <a:rPr lang="en-US" dirty="0"/>
              <a:t>NA12878 family </a:t>
            </a:r>
            <a:r>
              <a:rPr lang="en-US" dirty="0" smtClean="0"/>
              <a:t>of PGs we already have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96361" y="1376853"/>
          <a:ext cx="8382556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5"/>
                <a:gridCol w="4106746"/>
                <a:gridCol w="951893"/>
                <a:gridCol w="1137248"/>
                <a:gridCol w="1916664"/>
              </a:tblGrid>
              <a:tr h="31681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Refgen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Depth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Variants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1000 Genomes Project (1000GP) pilot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hg18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60x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SNVs,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indels</a:t>
                      </a:r>
                      <a:r>
                        <a:rPr lang="en-US" sz="2000" baseline="0" dirty="0" smtClean="0"/>
                        <a:t>, deletions (including 33 from </a:t>
                      </a:r>
                      <a:r>
                        <a:rPr lang="en-US" sz="2000" baseline="0" dirty="0" err="1" smtClean="0"/>
                        <a:t>fosmid</a:t>
                      </a:r>
                      <a:r>
                        <a:rPr lang="en-US" sz="2000" baseline="0" dirty="0" smtClean="0"/>
                        <a:t> sequencing)</a:t>
                      </a:r>
                      <a:endParaRPr lang="en-US" sz="20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GATK Best Practices v3 (</a:t>
                      </a:r>
                      <a:r>
                        <a:rPr lang="en-US" sz="2000" dirty="0" err="1" smtClean="0"/>
                        <a:t>UnifiedGenotype</a:t>
                      </a:r>
                      <a:r>
                        <a:rPr lang="en-US" sz="2000" dirty="0" smtClean="0"/>
                        <a:t>) 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hg19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64x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SNVs, </a:t>
                      </a:r>
                      <a:r>
                        <a:rPr lang="en-US" sz="2000" dirty="0" err="1" smtClean="0"/>
                        <a:t>indels</a:t>
                      </a:r>
                      <a:endParaRPr lang="en-US" sz="20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GATK Best Practices v4 (</a:t>
                      </a:r>
                      <a:r>
                        <a:rPr lang="en-US" sz="2000" dirty="0" err="1" smtClean="0"/>
                        <a:t>HaplotypeCaller</a:t>
                      </a:r>
                      <a:r>
                        <a:rPr lang="en-US" sz="2000" dirty="0" smtClean="0"/>
                        <a:t>, PCR-free)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hg19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64x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SNVs, </a:t>
                      </a:r>
                      <a:r>
                        <a:rPr lang="en-US" sz="2000" dirty="0" err="1" smtClean="0"/>
                        <a:t>indels</a:t>
                      </a:r>
                      <a:endParaRPr lang="en-US" sz="20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1000GP Phase 3 SNVs-only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hg19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7.4x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SNVs</a:t>
                      </a:r>
                      <a:endParaRPr lang="en-US" sz="20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1000GP Phase 3 SNVs-</a:t>
                      </a:r>
                      <a:r>
                        <a:rPr lang="en-US" sz="2000" dirty="0" err="1" smtClean="0"/>
                        <a:t>indels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hg19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7.4x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SNVs,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indels</a:t>
                      </a:r>
                      <a:endParaRPr lang="en-US" sz="20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1000GP Phase 3 SNVs-</a:t>
                      </a:r>
                      <a:r>
                        <a:rPr lang="en-US" sz="2000" dirty="0" err="1" smtClean="0"/>
                        <a:t>indels</a:t>
                      </a:r>
                      <a:r>
                        <a:rPr lang="en-US" sz="2000" dirty="0" smtClean="0"/>
                        <a:t>-SVs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hg19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7.4x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SNVs, </a:t>
                      </a:r>
                      <a:r>
                        <a:rPr lang="en-US" sz="2000" dirty="0" err="1" smtClean="0"/>
                        <a:t>indels</a:t>
                      </a:r>
                      <a:r>
                        <a:rPr lang="en-US" sz="2000" dirty="0" smtClean="0"/>
                        <a:t>, SVs</a:t>
                      </a:r>
                      <a:endParaRPr lang="en-US" sz="2000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177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38353"/>
            <a:ext cx="7886700" cy="1090742"/>
          </a:xfrm>
        </p:spPr>
        <p:txBody>
          <a:bodyPr>
            <a:normAutofit/>
          </a:bodyPr>
          <a:lstStyle/>
          <a:p>
            <a:r>
              <a:rPr lang="en-US" dirty="0"/>
              <a:t>NA12878 family </a:t>
            </a:r>
            <a:r>
              <a:rPr lang="en-US" dirty="0" smtClean="0"/>
              <a:t>of PGs we already have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707675"/>
              </p:ext>
            </p:extLst>
          </p:nvPr>
        </p:nvGraphicFramePr>
        <p:xfrm>
          <a:off x="296361" y="1376853"/>
          <a:ext cx="8382556" cy="437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05"/>
                <a:gridCol w="4106746"/>
                <a:gridCol w="951893"/>
                <a:gridCol w="822389"/>
                <a:gridCol w="2231523"/>
              </a:tblGrid>
              <a:tr h="316812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Source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Refgen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Depth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Variants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 Genomes Project (1000GP) pilot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hg18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60x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SNVs,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indels</a:t>
                      </a:r>
                      <a:r>
                        <a:rPr lang="en-US" sz="1600" baseline="0" dirty="0" smtClean="0"/>
                        <a:t>, deletions (including 33 from </a:t>
                      </a:r>
                      <a:r>
                        <a:rPr lang="en-US" sz="1600" baseline="0" dirty="0" err="1" smtClean="0"/>
                        <a:t>fosmid</a:t>
                      </a:r>
                      <a:r>
                        <a:rPr lang="en-US" sz="1600" baseline="0" dirty="0" smtClean="0"/>
                        <a:t> sequencing)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GATK Best Practices v3 (</a:t>
                      </a:r>
                      <a:r>
                        <a:rPr lang="en-US" sz="1600" dirty="0" err="1" smtClean="0"/>
                        <a:t>UnifiedGenotype</a:t>
                      </a:r>
                      <a:r>
                        <a:rPr lang="en-US" sz="1600" dirty="0" smtClean="0"/>
                        <a:t>) 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hg19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64x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SNVs, </a:t>
                      </a:r>
                      <a:r>
                        <a:rPr lang="en-US" sz="1600" dirty="0" err="1" smtClean="0"/>
                        <a:t>indels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GATK Best Practices v4 (</a:t>
                      </a:r>
                      <a:r>
                        <a:rPr lang="en-US" sz="1600" dirty="0" err="1" smtClean="0"/>
                        <a:t>HaplotypeCaller</a:t>
                      </a:r>
                      <a:r>
                        <a:rPr lang="en-US" sz="1600" dirty="0" smtClean="0"/>
                        <a:t>, PCR-free)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hg19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64x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SNVs, </a:t>
                      </a:r>
                      <a:r>
                        <a:rPr lang="en-US" sz="1600" dirty="0" err="1" smtClean="0"/>
                        <a:t>indels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1000GP Phase 3 SNVs-only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hg19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7.4x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SNVs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1000GP Phase 3 SNVs-</a:t>
                      </a:r>
                      <a:r>
                        <a:rPr lang="en-US" sz="1600" dirty="0" err="1" smtClean="0"/>
                        <a:t>indels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hg19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7.4x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SNVs,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indels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1000GP Phase 3 SNVs-</a:t>
                      </a:r>
                      <a:r>
                        <a:rPr lang="en-US" sz="1600" dirty="0" err="1" smtClean="0"/>
                        <a:t>indels</a:t>
                      </a:r>
                      <a:r>
                        <a:rPr lang="en-US" sz="1600" dirty="0" smtClean="0"/>
                        <a:t>-SVs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hg19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7.4x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SNVs, </a:t>
                      </a:r>
                      <a:r>
                        <a:rPr lang="en-US" sz="1600" dirty="0" err="1" smtClean="0"/>
                        <a:t>indels</a:t>
                      </a:r>
                      <a:r>
                        <a:rPr lang="en-US" sz="1600" dirty="0" smtClean="0"/>
                        <a:t>, SVs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1000GP Phase 3 SNVs-</a:t>
                      </a:r>
                      <a:r>
                        <a:rPr lang="en-US" sz="1600" dirty="0" err="1" smtClean="0"/>
                        <a:t>indels</a:t>
                      </a:r>
                      <a:r>
                        <a:rPr lang="en-US" sz="1600" dirty="0" smtClean="0"/>
                        <a:t>-SVs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hg19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7.4x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Same</a:t>
                      </a:r>
                      <a:r>
                        <a:rPr lang="en-US" sz="1600" baseline="0" dirty="0" smtClean="0"/>
                        <a:t> as (6) + </a:t>
                      </a:r>
                      <a:r>
                        <a:rPr lang="en-US" sz="1600" baseline="0" dirty="0" err="1" smtClean="0"/>
                        <a:t>Pindel</a:t>
                      </a:r>
                      <a:r>
                        <a:rPr lang="en-US" sz="1600" baseline="0" dirty="0" smtClean="0"/>
                        <a:t> Complex SVs</a:t>
                      </a:r>
                      <a:endParaRPr lang="en-US" sz="16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GIAB NA12878 pilot genome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hg19</a:t>
                      </a:r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SNV, </a:t>
                      </a:r>
                      <a:r>
                        <a:rPr lang="en-US" sz="1600" dirty="0" err="1" smtClean="0"/>
                        <a:t>indels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i="0" dirty="0" smtClean="0"/>
                        <a:t>preliminary</a:t>
                      </a:r>
                      <a:r>
                        <a:rPr lang="en-US" sz="1600" i="1" dirty="0" smtClean="0"/>
                        <a:t> </a:t>
                      </a:r>
                      <a:r>
                        <a:rPr lang="en-US" sz="1600" i="0" dirty="0" smtClean="0"/>
                        <a:t>SV calls</a:t>
                      </a:r>
                      <a:endParaRPr lang="en-US" sz="1600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269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2049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AlleleDB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Building 382 personal genomes to detect allele-specific variants on a large-scale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0" t="4556" r="24055" b="81839"/>
          <a:stretch/>
        </p:blipFill>
        <p:spPr>
          <a:xfrm>
            <a:off x="4572001" y="1450537"/>
            <a:ext cx="780073" cy="15007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7" t="4556" r="57110" b="81839"/>
          <a:stretch/>
        </p:blipFill>
        <p:spPr>
          <a:xfrm>
            <a:off x="5544439" y="1541410"/>
            <a:ext cx="1125433" cy="1318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5" t="55550" r="23635" b="25635"/>
          <a:stretch/>
        </p:blipFill>
        <p:spPr>
          <a:xfrm>
            <a:off x="5446426" y="4078035"/>
            <a:ext cx="1286768" cy="22011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4664" y="1934068"/>
            <a:ext cx="46325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personal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genomes</a:t>
            </a: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Align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ChIP-seq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RNA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seq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reads 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Detect allele-specific variants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via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series of filters and tests</a:t>
            </a:r>
          </a:p>
          <a:p>
            <a:pPr marL="514350" indent="-514350" defTabSz="9144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2" t="4556" r="38734" b="81839"/>
          <a:stretch/>
        </p:blipFill>
        <p:spPr>
          <a:xfrm>
            <a:off x="5571285" y="2738600"/>
            <a:ext cx="1037051" cy="13771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29033" y="6550223"/>
            <a:ext cx="3457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Chen J. 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Nature </a:t>
            </a:r>
            <a:r>
              <a:rPr lang="en-US" sz="1400" i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in press)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7127" y="6334680"/>
            <a:ext cx="2041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alleledb.gersteinlab.org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2214" y="4925337"/>
            <a:ext cx="30697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Many Technical Issues: Reference bias, Ambiguous </a:t>
            </a:r>
            <a:r>
              <a:rPr lang="en-US" b="1" dirty="0">
                <a:solidFill>
                  <a:srgbClr val="FF0000"/>
                </a:solidFill>
              </a:rPr>
              <a:t>mapping </a:t>
            </a:r>
            <a:r>
              <a:rPr lang="en-US" b="1" dirty="0" smtClean="0">
                <a:solidFill>
                  <a:srgbClr val="FF0000"/>
                </a:solidFill>
              </a:rPr>
              <a:t>bias, Over</a:t>
            </a:r>
            <a:r>
              <a:rPr lang="en-US" b="1" dirty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</a:rPr>
              <a:t>dispersed (non binomial null) 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94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2049"/>
            <a:ext cx="8090048" cy="13255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Genomes of 382 1KGP individuals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0" t="4556" r="24055" b="81839"/>
          <a:stretch/>
        </p:blipFill>
        <p:spPr>
          <a:xfrm>
            <a:off x="2130346" y="1617612"/>
            <a:ext cx="753440" cy="10931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7" t="4556" r="57110" b="81839"/>
          <a:stretch/>
        </p:blipFill>
        <p:spPr>
          <a:xfrm>
            <a:off x="891292" y="1659556"/>
            <a:ext cx="969775" cy="1051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5" t="55550" r="23635" b="25635"/>
          <a:stretch/>
        </p:blipFill>
        <p:spPr>
          <a:xfrm>
            <a:off x="1806688" y="3100761"/>
            <a:ext cx="1286768" cy="17476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58532" y="1659556"/>
            <a:ext cx="5191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Construction of PGs is scalable: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built PGs of 382 individuals using their Phase 1 1KGP variants and hg19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62" t="4556" r="38734" b="81839"/>
          <a:stretch/>
        </p:blipFill>
        <p:spPr>
          <a:xfrm>
            <a:off x="922819" y="3168526"/>
            <a:ext cx="893617" cy="10976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29033" y="6550223"/>
            <a:ext cx="3320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Chen J. </a:t>
            </a:r>
            <a:r>
              <a:rPr lang="en-US" sz="1400" i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 al.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Nature </a:t>
            </a:r>
            <a:r>
              <a:rPr lang="en-US" sz="1400" i="1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Commun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7:11101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63" y="5238412"/>
            <a:ext cx="2151369" cy="104897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58532" y="3172205"/>
            <a:ext cx="530978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Analyses of functional datasets based on allelic read counts are most sensitive to mapping biases: 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have developed approaches to account for reference bias, ambiguous mapping bias and read over-dispersion within the PG framework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8532" y="5239154"/>
            <a:ext cx="538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The PGs and allele-specific annotation of their variants are available from </a:t>
            </a:r>
            <a:r>
              <a:rPr lang="en-US" i="1" dirty="0" err="1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alleledb.gersteinlab.org</a:t>
            </a:r>
            <a:endParaRPr lang="en-US" i="1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31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9NKbms9QH4zoLtSFqymz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iRM3CiusfydTLi1LDosA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kJFTHkrqW1GQuSpiQRle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heme/theme1.xml><?xml version="1.0" encoding="utf-8"?>
<a:theme xmlns:a="http://schemas.openxmlformats.org/drawingml/2006/main" name="1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MBGLab-Basic-w-Lectures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r-template-i0jhhsb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50187</TotalTime>
  <Words>1216</Words>
  <Application>Microsoft Macintosh PowerPoint</Application>
  <PresentationFormat>On-screen Show (4:3)</PresentationFormat>
  <Paragraphs>279</Paragraphs>
  <Slides>21</Slides>
  <Notes>9</Notes>
  <HiddenSlides>10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Calibri</vt:lpstr>
      <vt:lpstr>Calibri Light</vt:lpstr>
      <vt:lpstr>Courier New</vt:lpstr>
      <vt:lpstr>Lucida Grande</vt:lpstr>
      <vt:lpstr>ＭＳ Ｐゴシック</vt:lpstr>
      <vt:lpstr>Arial</vt:lpstr>
      <vt:lpstr>15_Default Design</vt:lpstr>
      <vt:lpstr>11_Office Theme</vt:lpstr>
      <vt:lpstr>1_MBGLab-Basic-w-Lectures</vt:lpstr>
      <vt:lpstr>8_template</vt:lpstr>
      <vt:lpstr>for-template-i0jhhsb</vt:lpstr>
      <vt:lpstr>2_Office Theme</vt:lpstr>
      <vt:lpstr>How to build a personal genome</vt:lpstr>
      <vt:lpstr>How we build a personal genome</vt:lpstr>
      <vt:lpstr>Why the personal genome (PG) should be the platform for functional genomics</vt:lpstr>
      <vt:lpstr>Why the personal genome (PG) should be the platform for functional genomics</vt:lpstr>
      <vt:lpstr>Some construction considerations</vt:lpstr>
      <vt:lpstr>NA12878 family of PGs we already have</vt:lpstr>
      <vt:lpstr>NA12878 family of PGs we already have</vt:lpstr>
      <vt:lpstr>AlleleDB: Building 382 personal genomes to detect allele-specific variants on a large-scale</vt:lpstr>
      <vt:lpstr>Personal Genomes of 382 1KGP individuals</vt:lpstr>
      <vt:lpstr>PG alleviates reference bias in alignment</vt:lpstr>
      <vt:lpstr>PG alleviates reference bias in alignment</vt:lpstr>
      <vt:lpstr>Ambiguous mapping bias due to sequence similarity</vt:lpstr>
      <vt:lpstr>Ambiguous mapping bias</vt:lpstr>
      <vt:lpstr>Account for ambiguous mapping bias</vt:lpstr>
      <vt:lpstr>Account for ambiguous mapping bias: reference genome</vt:lpstr>
      <vt:lpstr>PG facilitates the resolution of ambiguous mapping bias</vt:lpstr>
      <vt:lpstr>Account for ambiguous mapping bias:  personal genome</vt:lpstr>
      <vt:lpstr>Alignment gets better as variant sets get more complete: NA12878 Pol2 ChIP-seq (ENCODE)</vt:lpstr>
      <vt:lpstr>Alignment gets better as variant sets get more complete:  NA12878 Pol2 ChIP-seq (ENCODE)</vt:lpstr>
      <vt:lpstr>Alignment gets better as variant sets get more complete: NA12878 RNA-seq (Kilpinen et al. 2013)</vt:lpstr>
      <vt:lpstr>Alignment gets better as variant sets get more complete:  NA12878 RNA-seq (Kilpinen et al. 2013)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Ekta Khurana</dc:creator>
  <cp:lastModifiedBy>Galeev, Timur</cp:lastModifiedBy>
  <cp:revision>2172</cp:revision>
  <cp:lastPrinted>2014-09-26T01:55:52Z</cp:lastPrinted>
  <dcterms:created xsi:type="dcterms:W3CDTF">2012-06-21T22:25:50Z</dcterms:created>
  <dcterms:modified xsi:type="dcterms:W3CDTF">2016-05-09T22:08:59Z</dcterms:modified>
</cp:coreProperties>
</file>