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rels" ContentType="application/vnd.openxmlformats-package.relationships+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09" d="100"/>
          <a:sy n="109" d="100"/>
        </p:scale>
        <p:origin x="-856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printerSettings" Target="printerSettings/printerSettings1.bin"/><Relationship Id="rId25" Type="http://schemas.openxmlformats.org/officeDocument/2006/relationships/presProps" Target="presProps.xml"/><Relationship Id="rId26" Type="http://schemas.openxmlformats.org/officeDocument/2006/relationships/viewProps" Target="viewProps.xml"/><Relationship Id="rId27" Type="http://schemas.openxmlformats.org/officeDocument/2006/relationships/theme" Target="theme/theme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6313F-6A2C-B04B-8EAF-FA7A3F07EB25}" type="datetimeFigureOut">
              <a:rPr lang="en-US" smtClean="0"/>
              <a:t>5/9/16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A1C80-7B42-284C-87AE-105733462A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2465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6313F-6A2C-B04B-8EAF-FA7A3F07EB25}" type="datetimeFigureOut">
              <a:rPr lang="en-US" smtClean="0"/>
              <a:t>5/9/16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A1C80-7B42-284C-87AE-105733462A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4253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6313F-6A2C-B04B-8EAF-FA7A3F07EB25}" type="datetimeFigureOut">
              <a:rPr lang="en-US" smtClean="0"/>
              <a:t>5/9/16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A1C80-7B42-284C-87AE-105733462A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3764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6313F-6A2C-B04B-8EAF-FA7A3F07EB25}" type="datetimeFigureOut">
              <a:rPr lang="en-US" smtClean="0"/>
              <a:t>5/9/16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A1C80-7B42-284C-87AE-105733462A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35628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6313F-6A2C-B04B-8EAF-FA7A3F07EB25}" type="datetimeFigureOut">
              <a:rPr lang="en-US" smtClean="0"/>
              <a:t>5/9/16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A1C80-7B42-284C-87AE-105733462A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6438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6313F-6A2C-B04B-8EAF-FA7A3F07EB25}" type="datetimeFigureOut">
              <a:rPr lang="en-US" smtClean="0"/>
              <a:t>5/9/16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A1C80-7B42-284C-87AE-105733462A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77311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6313F-6A2C-B04B-8EAF-FA7A3F07EB25}" type="datetimeFigureOut">
              <a:rPr lang="en-US" smtClean="0"/>
              <a:t>5/9/16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A1C80-7B42-284C-87AE-105733462A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23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6313F-6A2C-B04B-8EAF-FA7A3F07EB25}" type="datetimeFigureOut">
              <a:rPr lang="en-US" smtClean="0"/>
              <a:t>5/9/16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A1C80-7B42-284C-87AE-105733462A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4516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6313F-6A2C-B04B-8EAF-FA7A3F07EB25}" type="datetimeFigureOut">
              <a:rPr lang="en-US" smtClean="0"/>
              <a:t>5/9/16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A1C80-7B42-284C-87AE-105733462A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7012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6313F-6A2C-B04B-8EAF-FA7A3F07EB25}" type="datetimeFigureOut">
              <a:rPr lang="en-US" smtClean="0"/>
              <a:t>5/9/16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A1C80-7B42-284C-87AE-105733462A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0911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6313F-6A2C-B04B-8EAF-FA7A3F07EB25}" type="datetimeFigureOut">
              <a:rPr lang="en-US" smtClean="0"/>
              <a:t>5/9/16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A1C80-7B42-284C-87AE-105733462A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9063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F6313F-6A2C-B04B-8EAF-FA7A3F07EB25}" type="datetimeFigureOut">
              <a:rPr lang="en-US" smtClean="0"/>
              <a:t>5/9/16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6A1C80-7B42-284C-87AE-105733462A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9905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Matched filter figures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17510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00521" y="154164"/>
            <a:ext cx="1937826" cy="1143000"/>
          </a:xfrm>
        </p:spPr>
        <p:txBody>
          <a:bodyPr>
            <a:normAutofit fontScale="90000"/>
          </a:bodyPr>
          <a:lstStyle/>
          <a:p>
            <a:r>
              <a:rPr lang="en-US" sz="2400" dirty="0" smtClean="0"/>
              <a:t>Figure S4 – comparing performance to peaks</a:t>
            </a:r>
            <a:endParaRPr lang="en-US" sz="2400" dirty="0"/>
          </a:p>
        </p:txBody>
      </p:sp>
      <p:pic>
        <p:nvPicPr>
          <p:cNvPr id="2" name="Picture 1" descr="FigureS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7199" y="161399"/>
            <a:ext cx="4777369" cy="6696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5590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84561" y="1286931"/>
            <a:ext cx="1937826" cy="1143000"/>
          </a:xfrm>
        </p:spPr>
        <p:txBody>
          <a:bodyPr>
            <a:normAutofit fontScale="90000"/>
          </a:bodyPr>
          <a:lstStyle/>
          <a:p>
            <a:r>
              <a:rPr lang="en-US" sz="2400" dirty="0" smtClean="0"/>
              <a:t>Figure S5 – comparing different statistical models for integrating marks</a:t>
            </a:r>
            <a:endParaRPr lang="en-US" sz="2400" dirty="0"/>
          </a:p>
        </p:txBody>
      </p:sp>
      <p:pic>
        <p:nvPicPr>
          <p:cNvPr id="2" name="Picture 1" descr="FigureS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1729" y="-34952"/>
            <a:ext cx="64946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4271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84561" y="1286931"/>
            <a:ext cx="1937826" cy="1143000"/>
          </a:xfrm>
        </p:spPr>
        <p:txBody>
          <a:bodyPr>
            <a:normAutofit fontScale="90000"/>
          </a:bodyPr>
          <a:lstStyle/>
          <a:p>
            <a:r>
              <a:rPr lang="en-US" sz="2400" dirty="0" smtClean="0"/>
              <a:t>Figure S6 – comparing statistical models for 30 mark model</a:t>
            </a:r>
            <a:endParaRPr lang="en-US" sz="2400" dirty="0"/>
          </a:p>
        </p:txBody>
      </p:sp>
      <p:pic>
        <p:nvPicPr>
          <p:cNvPr id="2" name="Picture 1" descr="Figure S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2387" y="0"/>
            <a:ext cx="70270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1936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564693" y="143931"/>
            <a:ext cx="193782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7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smtClean="0"/>
              <a:t>Figure S7 – comparing histograms of MF scores for key marks</a:t>
            </a:r>
            <a:endParaRPr lang="en-US" sz="2400" dirty="0"/>
          </a:p>
        </p:txBody>
      </p:sp>
      <p:pic>
        <p:nvPicPr>
          <p:cNvPr id="2" name="Picture 1" descr="FigureS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475" y="1831448"/>
            <a:ext cx="8051800" cy="302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0037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84561" y="1286931"/>
            <a:ext cx="3077032" cy="1143000"/>
          </a:xfrm>
        </p:spPr>
        <p:txBody>
          <a:bodyPr>
            <a:normAutofit fontScale="90000"/>
          </a:bodyPr>
          <a:lstStyle/>
          <a:p>
            <a:r>
              <a:rPr lang="en-US" sz="2400" dirty="0" smtClean="0"/>
              <a:t>Figure S8 – comparing statistical models for enhancer/promoter models</a:t>
            </a:r>
            <a:endParaRPr lang="en-US" sz="2400" dirty="0"/>
          </a:p>
        </p:txBody>
      </p:sp>
      <p:pic>
        <p:nvPicPr>
          <p:cNvPr id="2" name="Picture 1" descr="FigureS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3722" y="11652"/>
            <a:ext cx="50188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8602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84561" y="1286931"/>
            <a:ext cx="3077032" cy="1143000"/>
          </a:xfrm>
        </p:spPr>
        <p:txBody>
          <a:bodyPr>
            <a:normAutofit fontScale="90000"/>
          </a:bodyPr>
          <a:lstStyle/>
          <a:p>
            <a:r>
              <a:rPr lang="en-US" sz="2400" dirty="0" smtClean="0"/>
              <a:t>Figure S9 – 30 mark models for enhancer/promoter</a:t>
            </a:r>
            <a:endParaRPr lang="en-US" sz="2400" dirty="0"/>
          </a:p>
        </p:txBody>
      </p:sp>
      <p:pic>
        <p:nvPicPr>
          <p:cNvPr id="2" name="Picture 1" descr="FigureS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5374" y="0"/>
            <a:ext cx="48712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6256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89992" y="390430"/>
            <a:ext cx="3077032" cy="1143000"/>
          </a:xfrm>
        </p:spPr>
        <p:txBody>
          <a:bodyPr>
            <a:normAutofit fontScale="90000"/>
          </a:bodyPr>
          <a:lstStyle/>
          <a:p>
            <a:r>
              <a:rPr lang="en-US" sz="2400" dirty="0" smtClean="0"/>
              <a:t>Figure S10 – promoter models on </a:t>
            </a:r>
            <a:r>
              <a:rPr lang="en-US" sz="2400" dirty="0"/>
              <a:t>enhancer - profiles conserved but ML model not so good.</a:t>
            </a:r>
          </a:p>
        </p:txBody>
      </p:sp>
      <p:pic>
        <p:nvPicPr>
          <p:cNvPr id="2" name="Picture 1" descr="FigureS1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7980" y="0"/>
            <a:ext cx="38513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3676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89992" y="390430"/>
            <a:ext cx="3077032" cy="1143000"/>
          </a:xfrm>
        </p:spPr>
        <p:txBody>
          <a:bodyPr>
            <a:normAutofit fontScale="90000"/>
          </a:bodyPr>
          <a:lstStyle/>
          <a:p>
            <a:r>
              <a:rPr lang="en-US" sz="2400" dirty="0" smtClean="0"/>
              <a:t>Figure S11 – enhancer model on promoter</a:t>
            </a:r>
            <a:br>
              <a:rPr lang="en-US" sz="2400" dirty="0" smtClean="0"/>
            </a:br>
            <a:r>
              <a:rPr lang="en-US" sz="2400" dirty="0" smtClean="0"/>
              <a:t>- profiles conserved but ML model not so good.</a:t>
            </a:r>
            <a:endParaRPr lang="en-US" sz="2400" dirty="0"/>
          </a:p>
        </p:txBody>
      </p:sp>
      <p:pic>
        <p:nvPicPr>
          <p:cNvPr id="2" name="Picture 1" descr="FigureS1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977" y="0"/>
            <a:ext cx="39398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9708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89992" y="390430"/>
            <a:ext cx="3261990" cy="1143000"/>
          </a:xfrm>
        </p:spPr>
        <p:txBody>
          <a:bodyPr>
            <a:normAutofit fontScale="90000"/>
          </a:bodyPr>
          <a:lstStyle/>
          <a:p>
            <a:r>
              <a:rPr lang="en-US" sz="2400" dirty="0" smtClean="0"/>
              <a:t>Figure S12 – transferability of models between different cell-lines</a:t>
            </a:r>
            <a:endParaRPr lang="en-US" sz="2400" dirty="0"/>
          </a:p>
        </p:txBody>
      </p:sp>
      <p:pic>
        <p:nvPicPr>
          <p:cNvPr id="2" name="Picture 1" descr="FigureS1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9545" y="0"/>
            <a:ext cx="44176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4144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89992" y="390430"/>
            <a:ext cx="4384318" cy="11430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Figure S13 – location of H1-hESC predictions</a:t>
            </a:r>
            <a:endParaRPr lang="en-US" sz="2400" dirty="0"/>
          </a:p>
        </p:txBody>
      </p:sp>
      <p:pic>
        <p:nvPicPr>
          <p:cNvPr id="2" name="Picture 1" descr="FigureS1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1360" y="2049115"/>
            <a:ext cx="6565900" cy="236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1983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614561" y="-485568"/>
            <a:ext cx="8229600" cy="11430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Figure 1 – the workflow</a:t>
            </a:r>
            <a:endParaRPr lang="en-US" sz="2400" dirty="0"/>
          </a:p>
        </p:txBody>
      </p:sp>
      <p:pic>
        <p:nvPicPr>
          <p:cNvPr id="5" name="Picture 4" descr="BuildingProfiles.ai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" y="279400"/>
            <a:ext cx="9029700" cy="657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4915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564694" y="207818"/>
            <a:ext cx="4384318" cy="11430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Figure S14 – predictions near active genes</a:t>
            </a:r>
            <a:endParaRPr lang="en-US" sz="2400" dirty="0"/>
          </a:p>
        </p:txBody>
      </p:sp>
      <p:pic>
        <p:nvPicPr>
          <p:cNvPr id="2" name="Picture 1" descr="FigureS1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2512" y="1138636"/>
            <a:ext cx="6273800" cy="421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3874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igureS1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551" y="1232507"/>
            <a:ext cx="7289800" cy="50546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97277" y="285010"/>
            <a:ext cx="63658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Figure </a:t>
            </a:r>
            <a:r>
              <a:rPr lang="en-US" dirty="0" smtClean="0"/>
              <a:t>S15 – overlap of TFBS with predicted promoters/enhancers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48350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Figure S16 - Patterns of co-TF binding at promoters and enhancers</a:t>
            </a:r>
            <a:endParaRPr lang="en-US" dirty="0"/>
          </a:p>
        </p:txBody>
      </p:sp>
      <p:pic>
        <p:nvPicPr>
          <p:cNvPr id="4" name="Picture 3" descr="FigureS1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33218"/>
            <a:ext cx="9144000" cy="4174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5620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1984359" y="-275506"/>
            <a:ext cx="8229600" cy="11430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Figure 2 – Single </a:t>
            </a:r>
            <a:r>
              <a:rPr lang="en-US" sz="2400" dirty="0" err="1" smtClean="0"/>
              <a:t>vs</a:t>
            </a:r>
            <a:r>
              <a:rPr lang="en-US" sz="2400" dirty="0" smtClean="0"/>
              <a:t> Multiple CP </a:t>
            </a:r>
            <a:br>
              <a:rPr lang="en-US" sz="2400" dirty="0" smtClean="0"/>
            </a:br>
            <a:r>
              <a:rPr lang="en-US" sz="2400" dirty="0" smtClean="0"/>
              <a:t>and performance of models</a:t>
            </a:r>
            <a:endParaRPr lang="en-US" sz="2400" dirty="0"/>
          </a:p>
        </p:txBody>
      </p:sp>
      <p:pic>
        <p:nvPicPr>
          <p:cNvPr id="2" name="Picture 1" descr="Figure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6492" y="0"/>
            <a:ext cx="35275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5343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1984359" y="-275506"/>
            <a:ext cx="8229600" cy="11430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Figure 3 –Promoter and Enhancer</a:t>
            </a:r>
            <a:br>
              <a:rPr lang="en-US" sz="2400" dirty="0" smtClean="0"/>
            </a:br>
            <a:r>
              <a:rPr lang="en-US" sz="2400" dirty="0" smtClean="0"/>
              <a:t>- performance of models</a:t>
            </a:r>
            <a:endParaRPr lang="en-US" sz="2400" dirty="0"/>
          </a:p>
        </p:txBody>
      </p:sp>
      <p:pic>
        <p:nvPicPr>
          <p:cNvPr id="3" name="Picture 2" descr="Figure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375" y="0"/>
            <a:ext cx="35269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1667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1984359" y="-275506"/>
            <a:ext cx="8229600" cy="11430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Figure 4 –Across Species</a:t>
            </a:r>
            <a:endParaRPr lang="en-US" sz="2400" dirty="0"/>
          </a:p>
        </p:txBody>
      </p:sp>
      <p:pic>
        <p:nvPicPr>
          <p:cNvPr id="2" name="Picture 1" descr="Figure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5608" y="0"/>
            <a:ext cx="359074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1571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00521" y="154164"/>
            <a:ext cx="4077262" cy="11430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Figure 5 – TF peaks on promoters/enhancers</a:t>
            </a:r>
            <a:endParaRPr lang="en-US" sz="2400" dirty="0"/>
          </a:p>
        </p:txBody>
      </p:sp>
      <p:pic>
        <p:nvPicPr>
          <p:cNvPr id="3" name="Picture 2" descr="Figure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6764" y="0"/>
            <a:ext cx="467977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8005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00521" y="154164"/>
            <a:ext cx="4077262" cy="11430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Figure S1 – variability in profile</a:t>
            </a:r>
            <a:endParaRPr lang="en-US" sz="2400" dirty="0"/>
          </a:p>
        </p:txBody>
      </p:sp>
      <p:pic>
        <p:nvPicPr>
          <p:cNvPr id="2" name="Picture 1" descr="FigureS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083" y="2186938"/>
            <a:ext cx="7391400" cy="252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9342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00521" y="154164"/>
            <a:ext cx="4077262" cy="11430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Figure S2 – all the 30 </a:t>
            </a:r>
            <a:r>
              <a:rPr lang="en-US" sz="2400" dirty="0" err="1" smtClean="0"/>
              <a:t>metaprofiles</a:t>
            </a:r>
            <a:endParaRPr lang="en-US" sz="2400" dirty="0"/>
          </a:p>
        </p:txBody>
      </p:sp>
      <p:pic>
        <p:nvPicPr>
          <p:cNvPr id="2" name="Picture 1" descr="FigureS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430" y="1834264"/>
            <a:ext cx="7663074" cy="2814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5773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95652" y="1097886"/>
            <a:ext cx="1937826" cy="1143000"/>
          </a:xfrm>
        </p:spPr>
        <p:txBody>
          <a:bodyPr>
            <a:normAutofit fontScale="90000"/>
          </a:bodyPr>
          <a:lstStyle/>
          <a:p>
            <a:r>
              <a:rPr lang="en-US" sz="2400" dirty="0" smtClean="0"/>
              <a:t>Figure S3 – all the 30 matched filter score histograms </a:t>
            </a:r>
            <a:endParaRPr lang="en-US" sz="2400" dirty="0"/>
          </a:p>
        </p:txBody>
      </p:sp>
      <p:pic>
        <p:nvPicPr>
          <p:cNvPr id="2" name="Picture 1" descr="FigureS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5118" y="0"/>
            <a:ext cx="66921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93625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</TotalTime>
  <Words>192</Words>
  <Application>Microsoft Macintosh PowerPoint</Application>
  <PresentationFormat>On-screen Show (4:3)</PresentationFormat>
  <Paragraphs>22</Paragraphs>
  <Slides>22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Office Theme</vt:lpstr>
      <vt:lpstr>Matched filter figures</vt:lpstr>
      <vt:lpstr>Figure 1 – the workflow</vt:lpstr>
      <vt:lpstr>Figure 2 – Single vs Multiple CP  and performance of models</vt:lpstr>
      <vt:lpstr>Figure 3 –Promoter and Enhancer - performance of models</vt:lpstr>
      <vt:lpstr>Figure 4 –Across Species</vt:lpstr>
      <vt:lpstr>Figure 5 – TF peaks on promoters/enhancers</vt:lpstr>
      <vt:lpstr>Figure S1 – variability in profile</vt:lpstr>
      <vt:lpstr>Figure S2 – all the 30 metaprofiles</vt:lpstr>
      <vt:lpstr>Figure S3 – all the 30 matched filter score histograms </vt:lpstr>
      <vt:lpstr>Figure S4 – comparing performance to peaks</vt:lpstr>
      <vt:lpstr>Figure S5 – comparing different statistical models for integrating marks</vt:lpstr>
      <vt:lpstr>Figure S6 – comparing statistical models for 30 mark model</vt:lpstr>
      <vt:lpstr>PowerPoint Presentation</vt:lpstr>
      <vt:lpstr>Figure S8 – comparing statistical models for enhancer/promoter models</vt:lpstr>
      <vt:lpstr>Figure S9 – 30 mark models for enhancer/promoter</vt:lpstr>
      <vt:lpstr>Figure S10 – promoter models on enhancer - profiles conserved but ML model not so good.</vt:lpstr>
      <vt:lpstr>Figure S11 – enhancer model on promoter - profiles conserved but ML model not so good.</vt:lpstr>
      <vt:lpstr>Figure S12 – transferability of models between different cell-lines</vt:lpstr>
      <vt:lpstr>Figure S13 – location of H1-hESC predictions</vt:lpstr>
      <vt:lpstr>Figure S14 – predictions near active genes</vt:lpstr>
      <vt:lpstr>PowerPoint Presentation</vt:lpstr>
      <vt:lpstr>Figure S16 - Patterns of co-TF binding at promoters and enhancers</vt:lpstr>
    </vt:vector>
  </TitlesOfParts>
  <Company>yale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Matched filter figures</dc:title>
  <dc:creator>Anurag Sethi</dc:creator>
  <cp:lastModifiedBy>Anurag Sethi</cp:lastModifiedBy>
  <cp:revision>72</cp:revision>
  <dcterms:created xsi:type="dcterms:W3CDTF">2016-05-04T21:13:13Z</dcterms:created>
  <dcterms:modified xsi:type="dcterms:W3CDTF">2016-05-09T17:04:38Z</dcterms:modified>
</cp:coreProperties>
</file>