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1" r:id="rId5"/>
    <p:sldId id="259" r:id="rId6"/>
    <p:sldId id="264" r:id="rId7"/>
    <p:sldId id="260" r:id="rId8"/>
    <p:sldId id="261" r:id="rId9"/>
    <p:sldId id="263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826E2-DCAF-C640-9BAC-55B1ED9710AB}" type="datetimeFigureOut">
              <a:rPr lang="en-US" smtClean="0"/>
              <a:t>5/5/16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D1DA4-D057-3543-AAE7-324344F0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57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472BA-7E2D-1346-9E78-0994DC38F385}" type="datetimeFigureOut">
              <a:rPr lang="en-US" smtClean="0"/>
              <a:t>5/5/16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D90FE-E0D5-6943-9A43-FB0F7FAD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986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D90FE-E0D5-6943-9A43-FB0F7FADC8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3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3D73-4B28-044B-8998-221DE5137DC9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4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5F4F-3433-644D-9929-2D93B63F4C20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0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A5ED-4700-384E-921C-7CB45C73C079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6D59-F184-D84C-8F83-F486C07FA42B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F0E2-9597-CE46-8E20-0D0E20115558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C3C6-6833-9A42-9B08-23D0F282B42F}" type="datetime1">
              <a:rPr lang="en-US" smtClean="0"/>
              <a:t>5/5/16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4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D1F8-4DB1-EB40-BACE-866BF563452B}" type="datetime1">
              <a:rPr lang="en-US" smtClean="0"/>
              <a:t>5/5/16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7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56C0-A104-1B4F-9091-9612A49389C7}" type="datetime1">
              <a:rPr lang="en-US" smtClean="0"/>
              <a:t>5/5/16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7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7DD-A3CF-E24D-A19C-E2B8A95D24B7}" type="datetime1">
              <a:rPr lang="en-US" smtClean="0"/>
              <a:t>5/5/16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1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0D38-01E3-EA41-AA3C-851D1D6CE4CB}" type="datetime1">
              <a:rPr lang="en-US" smtClean="0"/>
              <a:t>5/5/16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C162-6EFE-8042-8937-EB448377F2C1}" type="datetime1">
              <a:rPr lang="en-US" smtClean="0"/>
              <a:t>5/5/16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2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74C29-FDA3-2B4C-9F9D-44E58FF9296A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B5E8B-C25D-944E-8907-87CDCFD8F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9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6899"/>
            <a:ext cx="9144000" cy="15457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79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DNMs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DNMs: found in offspring(s) but AF&lt;10% in both parents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Evidence for </a:t>
            </a:r>
            <a:r>
              <a:rPr lang="en-US" dirty="0" smtClean="0"/>
              <a:t>Parental </a:t>
            </a:r>
            <a:r>
              <a:rPr lang="en-US" dirty="0" err="1" smtClean="0"/>
              <a:t>Mosaicism</a:t>
            </a:r>
            <a:endParaRPr lang="en-US" dirty="0" smtClean="0"/>
          </a:p>
          <a:p>
            <a:pPr lvl="1"/>
            <a:r>
              <a:rPr lang="en-US" dirty="0" smtClean="0"/>
              <a:t>Recurrence</a:t>
            </a:r>
          </a:p>
          <a:p>
            <a:pPr lvl="1"/>
            <a:r>
              <a:rPr lang="en-US" dirty="0" smtClean="0"/>
              <a:t>Reads supporting 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368" y="3379850"/>
            <a:ext cx="4577289" cy="27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1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Compiled 6,570 DNMs from 109 trios</a:t>
            </a:r>
          </a:p>
          <a:p>
            <a:pPr lvl="1"/>
            <a:r>
              <a:rPr lang="en-US" dirty="0" smtClean="0"/>
              <a:t>No pattern observed in low-res spectra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7259"/>
            <a:ext cx="9144000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5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High-res </a:t>
            </a:r>
            <a:r>
              <a:rPr lang="en-US" dirty="0" err="1" smtClean="0"/>
              <a:t>Spctra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37" y="1417638"/>
            <a:ext cx="71628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2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High-res </a:t>
            </a:r>
            <a:r>
              <a:rPr lang="en-US" dirty="0" err="1" smtClean="0"/>
              <a:t>Spctra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4412"/>
          <a:stretch/>
        </p:blipFill>
        <p:spPr>
          <a:xfrm>
            <a:off x="1119037" y="1417638"/>
            <a:ext cx="7162800" cy="1821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299" y="1417638"/>
            <a:ext cx="1084578" cy="1964096"/>
          </a:xfrm>
          <a:prstGeom prst="rect">
            <a:avLst/>
          </a:prstGeom>
          <a:solidFill>
            <a:schemeClr val="accent2"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6441" y="1417638"/>
            <a:ext cx="1084578" cy="1964096"/>
          </a:xfrm>
          <a:prstGeom prst="rect">
            <a:avLst/>
          </a:prstGeom>
          <a:solidFill>
            <a:schemeClr val="accent2"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55724" y="4137987"/>
            <a:ext cx="60067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Spectrum consistent with </a:t>
            </a:r>
            <a:r>
              <a:rPr lang="en-US" dirty="0"/>
              <a:t>L</a:t>
            </a:r>
            <a:r>
              <a:rPr lang="en-US" dirty="0" smtClean="0"/>
              <a:t>OW AF SNPs in UK10K</a:t>
            </a:r>
          </a:p>
          <a:p>
            <a:r>
              <a:rPr lang="en-US" dirty="0" smtClean="0"/>
              <a:t>But lower C&gt;T/T&gt;C ratio decreases dramatically</a:t>
            </a:r>
            <a:r>
              <a:rPr lang="is-IS" dirty="0" smtClean="0"/>
              <a:t>…why?</a:t>
            </a:r>
          </a:p>
          <a:p>
            <a:endParaRPr lang="is-IS" dirty="0"/>
          </a:p>
          <a:p>
            <a:endParaRPr lang="is-IS" dirty="0" smtClean="0"/>
          </a:p>
          <a:p>
            <a:r>
              <a:rPr lang="is-IS" dirty="0" smtClean="0"/>
              <a:t>Signature 1 &amp; 5 considered as “clock-like” signatures in cancer</a:t>
            </a:r>
          </a:p>
          <a:p>
            <a:endParaRPr lang="is-IS" dirty="0"/>
          </a:p>
          <a:p>
            <a:r>
              <a:rPr lang="is-IS" dirty="0" smtClean="0"/>
              <a:t>Mostly C&gt;T in CpG: Methylation driven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3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signatures known, fit a mutation spectrum</a:t>
            </a:r>
          </a:p>
          <a:p>
            <a:pPr lvl="1"/>
            <a:r>
              <a:rPr lang="en-US" dirty="0" smtClean="0"/>
              <a:t>How many signatures present(</a:t>
            </a:r>
            <a:r>
              <a:rPr lang="en-US" dirty="0" err="1" smtClean="0"/>
              <a:t>sparsity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Which one and what weights(fitting)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3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Signatures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326588"/>
              </p:ext>
            </p:extLst>
          </p:nvPr>
        </p:nvGraphicFramePr>
        <p:xfrm>
          <a:off x="310386" y="1600199"/>
          <a:ext cx="8376417" cy="4482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879"/>
                <a:gridCol w="1319383"/>
                <a:gridCol w="1196631"/>
                <a:gridCol w="1196631"/>
                <a:gridCol w="1196631"/>
                <a:gridCol w="1196631"/>
                <a:gridCol w="1196631"/>
              </a:tblGrid>
              <a:tr h="12821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Alexandrov</a:t>
                      </a:r>
                      <a:r>
                        <a:rPr lang="en-US" dirty="0" smtClean="0"/>
                        <a:t> et al., 13’ (</a:t>
                      </a:r>
                      <a:r>
                        <a:rPr lang="en-US" i="1" dirty="0" smtClean="0"/>
                        <a:t>Cell Reports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Shirashi</a:t>
                      </a:r>
                      <a:r>
                        <a:rPr lang="en-US" i="1" dirty="0" smtClean="0"/>
                        <a:t> et al., 15’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(</a:t>
                      </a:r>
                      <a:r>
                        <a:rPr lang="en-US" i="1" dirty="0" err="1" smtClean="0"/>
                        <a:t>Plos</a:t>
                      </a:r>
                      <a:r>
                        <a:rPr lang="en-US" i="1" baseline="0" dirty="0" smtClean="0"/>
                        <a:t> Genetics)</a:t>
                      </a:r>
                      <a:endParaRPr lang="en-US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Rosenthal et al., 16’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i="1" dirty="0" smtClean="0"/>
                        <a:t>Genome</a:t>
                      </a:r>
                      <a:r>
                        <a:rPr lang="en-US" i="1" baseline="0" dirty="0" smtClean="0"/>
                        <a:t> Biology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Alexandrov</a:t>
                      </a:r>
                      <a:r>
                        <a:rPr lang="en-US" dirty="0" smtClean="0"/>
                        <a:t> et al., 15’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i="1" dirty="0" err="1" smtClean="0"/>
                        <a:t>Ncomm</a:t>
                      </a:r>
                      <a:r>
                        <a:rPr lang="en-US" i="1" dirty="0" smtClean="0"/>
                        <a:t>.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Alexandrov</a:t>
                      </a:r>
                      <a:r>
                        <a:rPr lang="en-US" dirty="0" smtClean="0"/>
                        <a:t> et al., 15’ 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smtClean="0"/>
                        <a:t>DNMs, </a:t>
                      </a:r>
                      <a:r>
                        <a:rPr lang="en-US" i="1" dirty="0" err="1" smtClean="0"/>
                        <a:t>NGen</a:t>
                      </a:r>
                      <a:r>
                        <a:rPr lang="en-US" i="1" dirty="0" smtClean="0"/>
                        <a:t>.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Our Method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i="1" dirty="0" smtClean="0"/>
                        <a:t>a fancy one!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124020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Sparsity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baseline="0" dirty="0" smtClean="0"/>
                        <a:t>finding 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Statistical</a:t>
                      </a:r>
                      <a:r>
                        <a:rPr lang="en-US" baseline="0" dirty="0" smtClean="0"/>
                        <a:t> methods (AIC/BIC/CV);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Statistical</a:t>
                      </a:r>
                      <a:r>
                        <a:rPr lang="en-US" baseline="0" dirty="0" smtClean="0"/>
                        <a:t> methods (AIC/BIC/CV)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Stopping criteria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&amp; Exclude low sig.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Limiting the signature set based on bio. </a:t>
                      </a:r>
                      <a:r>
                        <a:rPr lang="en-US" dirty="0" smtClean="0"/>
                        <a:t>prior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Good fitting at K=2 (</a:t>
                      </a:r>
                      <a:r>
                        <a:rPr lang="en-US" baseline="0" dirty="0" err="1" smtClean="0"/>
                        <a:t>cor</a:t>
                      </a:r>
                      <a:r>
                        <a:rPr lang="en-US" baseline="0" dirty="0" smtClean="0"/>
                        <a:t>=0.98)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LASSO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nextGen?LDA</a:t>
                      </a:r>
                      <a:r>
                        <a:rPr lang="en-US" baseline="0" dirty="0" smtClean="0"/>
                        <a:t> with structure info.)</a:t>
                      </a:r>
                      <a:endParaRPr lang="en-US" dirty="0"/>
                    </a:p>
                  </a:txBody>
                  <a:tcPr/>
                </a:tc>
              </a:tr>
              <a:tr h="1240208">
                <a:tc>
                  <a:txBody>
                    <a:bodyPr/>
                    <a:lstStyle/>
                    <a:p>
                      <a:r>
                        <a:rPr lang="en-US" dirty="0" smtClean="0"/>
                        <a:t>Fitting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NMF &amp; Clustering</a:t>
                      </a:r>
                      <a:r>
                        <a:rPr lang="en-US" baseline="0" dirty="0" smtClean="0"/>
                        <a:t>; </a:t>
                      </a:r>
                    </a:p>
                    <a:p>
                      <a:r>
                        <a:rPr lang="en-US" baseline="0" dirty="0" smtClean="0"/>
                        <a:t>Sum square loss (SSE)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LDA (EM);</a:t>
                      </a:r>
                    </a:p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likehood</a:t>
                      </a:r>
                      <a:r>
                        <a:rPr lang="en-US" baseline="0" dirty="0" smtClean="0"/>
                        <a:t>;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Forward</a:t>
                      </a:r>
                      <a:r>
                        <a:rPr lang="en-US" baseline="0" dirty="0" smtClean="0"/>
                        <a:t> selection;</a:t>
                      </a:r>
                    </a:p>
                    <a:p>
                      <a:r>
                        <a:rPr lang="en-US" dirty="0" smtClean="0"/>
                        <a:t>SSE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</a:t>
                      </a:r>
                      <a:r>
                        <a:rPr lang="en-US" baseline="0" dirty="0" smtClean="0"/>
                        <a:t> programing; </a:t>
                      </a:r>
                      <a:r>
                        <a:rPr lang="en-US" baseline="0" dirty="0" smtClean="0"/>
                        <a:t>SSE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Exhaustive searching; 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L1 norm;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LASSO non-</a:t>
                      </a:r>
                      <a:r>
                        <a:rPr lang="en-US" dirty="0" err="1" smtClean="0"/>
                        <a:t>neg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zero-intercept fitting; SSE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52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them or freeze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2.87/yr.</a:t>
            </a:r>
          </a:p>
          <a:p>
            <a:pPr marL="742950" lvl="2" indent="-342900"/>
            <a:r>
              <a:rPr lang="en-US" dirty="0" smtClean="0"/>
              <a:t>DNMs increase by </a:t>
            </a:r>
            <a:br>
              <a:rPr lang="en-US" dirty="0" smtClean="0"/>
            </a:br>
            <a:r>
              <a:rPr lang="en-US" dirty="0" smtClean="0"/>
              <a:t>50% in 10-15 years</a:t>
            </a:r>
            <a:endParaRPr lang="en-US" dirty="0" smtClean="0"/>
          </a:p>
          <a:p>
            <a:r>
              <a:rPr lang="en-US" dirty="0" err="1" smtClean="0"/>
              <a:t>Epigenetical</a:t>
            </a:r>
            <a:r>
              <a:rPr lang="en-US" dirty="0" smtClean="0"/>
              <a:t> effect?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zh-CN" dirty="0" smtClean="0"/>
              <a:t>Or just hand</a:t>
            </a:r>
            <a:r>
              <a:rPr lang="en-US" altLang="zh-CN" dirty="0"/>
              <a:t> </a:t>
            </a:r>
            <a:r>
              <a:rPr lang="en-US" dirty="0" smtClean="0"/>
              <a:t>them </a:t>
            </a:r>
            <a:br>
              <a:rPr lang="en-US" dirty="0" smtClean="0"/>
            </a:br>
            <a:r>
              <a:rPr lang="en-US" dirty="0" smtClean="0"/>
              <a:t>down early?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944" y="1854960"/>
            <a:ext cx="4183115" cy="438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75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consulting</a:t>
            </a:r>
          </a:p>
          <a:p>
            <a:pPr lvl="1"/>
            <a:r>
              <a:rPr lang="en-US" dirty="0" smtClean="0"/>
              <a:t>Deep sequencing of DNM regions (&gt;500X in this study)</a:t>
            </a:r>
          </a:p>
          <a:p>
            <a:pPr lvl="1"/>
            <a:r>
              <a:rPr lang="en-US" dirty="0" smtClean="0"/>
              <a:t>Sequence gametes directly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Only probed methylation only in testis?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De novo </a:t>
            </a:r>
            <a:r>
              <a:rPr lang="en-US" dirty="0" smtClean="0"/>
              <a:t>mutations</a:t>
            </a:r>
          </a:p>
          <a:p>
            <a:pPr lvl="1"/>
            <a:r>
              <a:rPr lang="en-US" dirty="0" smtClean="0"/>
              <a:t>~70 per generation</a:t>
            </a:r>
          </a:p>
          <a:p>
            <a:pPr lvl="1"/>
            <a:r>
              <a:rPr lang="en-US" dirty="0" smtClean="0"/>
              <a:t>Slightly lower tha</a:t>
            </a:r>
            <a:r>
              <a:rPr lang="en-US" dirty="0"/>
              <a:t>n</a:t>
            </a:r>
            <a:r>
              <a:rPr lang="en-US" dirty="0" smtClean="0"/>
              <a:t> theoretical results ~120</a:t>
            </a:r>
          </a:p>
          <a:p>
            <a:pPr lvl="2"/>
            <a:r>
              <a:rPr lang="en-US" dirty="0" smtClean="0"/>
              <a:t>Based on DNA pol error rate/number of cell replication </a:t>
            </a:r>
            <a:endParaRPr lang="en-US" dirty="0" smtClean="0"/>
          </a:p>
          <a:p>
            <a:pPr lvl="1"/>
            <a:r>
              <a:rPr lang="en-US" dirty="0" smtClean="0"/>
              <a:t>The ultimate source of evolution</a:t>
            </a:r>
          </a:p>
          <a:p>
            <a:r>
              <a:rPr lang="en-US" dirty="0" smtClean="0"/>
              <a:t>Selection should be strong 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Survival bias</a:t>
            </a:r>
            <a:endParaRPr lang="is-IS" dirty="0" smtClean="0"/>
          </a:p>
          <a:p>
            <a:r>
              <a:rPr lang="is-IS" dirty="0" smtClean="0"/>
              <a:t>Sequencing of 3 families: siblings and parents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2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Lineage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PGC: primordial germline cell</a:t>
            </a:r>
          </a:p>
          <a:p>
            <a:r>
              <a:rPr lang="en-US" dirty="0" smtClean="0"/>
              <a:t>Gametogenesis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97" y="2725364"/>
            <a:ext cx="7394402" cy="3631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8238" y="6488668"/>
            <a:ext cx="1689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Ramathal</a:t>
            </a:r>
            <a:r>
              <a:rPr lang="en-US" i="1" dirty="0" smtClean="0"/>
              <a:t> et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0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9" y="1417638"/>
            <a:ext cx="8582801" cy="3842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9995" y="5707568"/>
            <a:ext cx="417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Post-puberty mutation rate lower in males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1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Subjects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417638"/>
            <a:ext cx="7785100" cy="5359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6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 recall your middle school </a:t>
            </a:r>
            <a:r>
              <a:rPr lang="en-US" dirty="0" err="1" smtClean="0"/>
              <a:t>SexEd</a:t>
            </a:r>
            <a:r>
              <a:rPr lang="en-US" dirty="0" smtClean="0"/>
              <a:t>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0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r>
              <a:rPr lang="en-US" dirty="0" smtClean="0"/>
              <a:t>: STAGE 1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02" y="2782441"/>
            <a:ext cx="7394402" cy="3631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09879" y="3909684"/>
            <a:ext cx="4112125" cy="1084438"/>
          </a:xfrm>
          <a:prstGeom prst="rect">
            <a:avLst/>
          </a:prstGeom>
          <a:solidFill>
            <a:schemeClr val="accent2"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8850" y="1902786"/>
            <a:ext cx="6934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mutation after first division of the zygote causes somatic </a:t>
            </a:r>
            <a:r>
              <a:rPr lang="en-US" dirty="0" err="1" smtClean="0"/>
              <a:t>mosaicism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This also affect germline, if before PGC differentiation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9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r>
              <a:rPr lang="en-US" dirty="0" smtClean="0"/>
              <a:t>: STAGE 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02" y="2782441"/>
            <a:ext cx="7394402" cy="3631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7602" y="3681380"/>
            <a:ext cx="3353631" cy="1683733"/>
          </a:xfrm>
          <a:prstGeom prst="rect">
            <a:avLst/>
          </a:prstGeom>
          <a:solidFill>
            <a:schemeClr val="accent2"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8850" y="1902786"/>
            <a:ext cx="7794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mutation after PGC differentiation will be absent from other somatic tissues</a:t>
            </a:r>
          </a:p>
          <a:p>
            <a:r>
              <a:rPr lang="en-US" dirty="0" smtClean="0"/>
              <a:t>(e.g. Blood cells). But mutations in gamete precursors leads to recurrent DNMs in </a:t>
            </a:r>
          </a:p>
          <a:p>
            <a:r>
              <a:rPr lang="en-US" dirty="0" err="1" smtClean="0"/>
              <a:t>offsprings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7602" y="5336576"/>
            <a:ext cx="2911236" cy="956018"/>
          </a:xfrm>
          <a:prstGeom prst="rect">
            <a:avLst/>
          </a:prstGeom>
          <a:solidFill>
            <a:schemeClr val="accent2"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7602" y="2939398"/>
            <a:ext cx="1793537" cy="1041631"/>
          </a:xfrm>
          <a:prstGeom prst="rect">
            <a:avLst/>
          </a:prstGeom>
          <a:solidFill>
            <a:schemeClr val="accent2"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4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r>
              <a:rPr lang="en-US" dirty="0" smtClean="0"/>
              <a:t>: STAGE 3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02" y="2782441"/>
            <a:ext cx="7394402" cy="3631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2070" y="5236694"/>
            <a:ext cx="4238419" cy="956018"/>
          </a:xfrm>
          <a:prstGeom prst="rect">
            <a:avLst/>
          </a:prstGeom>
          <a:solidFill>
            <a:schemeClr val="accent2"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8850" y="1902786"/>
            <a:ext cx="634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Post-puberty divisions: mutations only effects the specific gamete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5E8B-C25D-944E-8907-87CDCFD8FBC4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21139" y="2782441"/>
            <a:ext cx="4999351" cy="1041631"/>
          </a:xfrm>
          <a:prstGeom prst="rect">
            <a:avLst/>
          </a:prstGeom>
          <a:solidFill>
            <a:schemeClr val="accent2"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19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495</Words>
  <Application>Microsoft Macintosh PowerPoint</Application>
  <PresentationFormat>On-screen Show (4:3)</PresentationFormat>
  <Paragraphs>108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DNMs</vt:lpstr>
      <vt:lpstr>Cell Lineage</vt:lpstr>
      <vt:lpstr>PowerPoint Presentation</vt:lpstr>
      <vt:lpstr>Research Subjects</vt:lpstr>
      <vt:lpstr>Now recall your middle school SexEd …</vt:lpstr>
      <vt:lpstr>Inference: STAGE 1 </vt:lpstr>
      <vt:lpstr>Inference: STAGE 2 </vt:lpstr>
      <vt:lpstr>Inference: STAGE 3 </vt:lpstr>
      <vt:lpstr>DNMs Inference</vt:lpstr>
      <vt:lpstr>Mutation Spectra</vt:lpstr>
      <vt:lpstr>High-res Spctra</vt:lpstr>
      <vt:lpstr>High-res Spctra</vt:lpstr>
      <vt:lpstr>Finding Signatures</vt:lpstr>
      <vt:lpstr>Finding Signatures</vt:lpstr>
      <vt:lpstr>Carry them or freeze them?</vt:lpstr>
      <vt:lpstr>Implications</vt:lpstr>
    </vt:vector>
  </TitlesOfParts>
  <Company>Yale 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Shantao</dc:creator>
  <cp:lastModifiedBy>Shantao</cp:lastModifiedBy>
  <cp:revision>11</cp:revision>
  <dcterms:created xsi:type="dcterms:W3CDTF">2016-05-05T18:38:54Z</dcterms:created>
  <dcterms:modified xsi:type="dcterms:W3CDTF">2016-05-05T20:09:02Z</dcterms:modified>
</cp:coreProperties>
</file>