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7" r:id="rId3"/>
    <p:sldId id="278" r:id="rId4"/>
    <p:sldId id="257" r:id="rId5"/>
    <p:sldId id="262" r:id="rId6"/>
    <p:sldId id="264" r:id="rId7"/>
    <p:sldId id="263" r:id="rId8"/>
    <p:sldId id="268" r:id="rId9"/>
    <p:sldId id="265" r:id="rId10"/>
    <p:sldId id="266" r:id="rId11"/>
    <p:sldId id="269" r:id="rId12"/>
    <p:sldId id="267" r:id="rId13"/>
    <p:sldId id="270" r:id="rId14"/>
    <p:sldId id="275" r:id="rId15"/>
    <p:sldId id="271" r:id="rId16"/>
    <p:sldId id="272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01"/>
    <p:restoredTop sz="94674"/>
  </p:normalViewPr>
  <p:slideViewPr>
    <p:cSldViewPr snapToGrid="0" snapToObjects="1">
      <p:cViewPr varScale="1">
        <p:scale>
          <a:sx n="69" d="100"/>
          <a:sy n="69" d="100"/>
        </p:scale>
        <p:origin x="208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3BBF0-9B27-E640-8B2B-1D87443BDBF3}" type="datetimeFigureOut">
              <a:rPr lang="en-US" smtClean="0"/>
              <a:t>5/5/16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55E41-8A01-1B46-9381-7C8448C8C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9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10923-1F4F-4B7F-8B6B-20157DB7E38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28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55E41-8A01-1B46-9381-7C8448C8C2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41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CB531-611D-C842-9163-83CC85B0C4B8}" type="datetime1">
              <a:rPr lang="en-US" smtClean="0"/>
              <a:t>5/5/16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CD87-DF13-E14E-B809-1669E5A65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66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D415F-B22F-3F4B-8BDE-66CEFCB4AF58}" type="datetime1">
              <a:rPr lang="en-US" smtClean="0"/>
              <a:t>5/5/16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CD87-DF13-E14E-B809-1669E5A65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4546-247C-D141-93B2-E3AF0EC24C01}" type="datetime1">
              <a:rPr lang="en-US" smtClean="0"/>
              <a:t>5/5/16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CD87-DF13-E14E-B809-1669E5A65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6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A3DDF-94DE-C54A-9660-6C47FE34D440}" type="datetime1">
              <a:rPr lang="en-US" smtClean="0"/>
              <a:t>5/5/16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CD87-DF13-E14E-B809-1669E5A65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7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95C3-C13E-A94F-A1E9-C3FA68808018}" type="datetime1">
              <a:rPr lang="en-US" smtClean="0"/>
              <a:t>5/5/16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CD87-DF13-E14E-B809-1669E5A65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45A0D-8A66-334A-B124-08E2ECAD0FE7}" type="datetime1">
              <a:rPr lang="en-US" smtClean="0"/>
              <a:t>5/5/16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CD87-DF13-E14E-B809-1669E5A65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2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F3BD-E3B0-B44A-9805-90E8074DB00B}" type="datetime1">
              <a:rPr lang="en-US" smtClean="0"/>
              <a:t>5/5/16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CD87-DF13-E14E-B809-1669E5A65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02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B210F-42C4-F149-8584-95D7E34D389F}" type="datetime1">
              <a:rPr lang="en-US" smtClean="0"/>
              <a:t>5/5/16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CD87-DF13-E14E-B809-1669E5A65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0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08391-74AD-CB46-96E4-0D1630D11127}" type="datetime1">
              <a:rPr lang="en-US" smtClean="0"/>
              <a:t>5/5/16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CD87-DF13-E14E-B809-1669E5A65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ECB5-8B7F-7A47-8916-21210C5CE8EA}" type="datetime1">
              <a:rPr lang="en-US" smtClean="0"/>
              <a:t>5/5/16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CD87-DF13-E14E-B809-1669E5A65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5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BAA1-F4AB-B443-8294-B53C19FE780D}" type="datetime1">
              <a:rPr lang="en-US" smtClean="0"/>
              <a:t>5/5/16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CD87-DF13-E14E-B809-1669E5A65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2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D5058-C780-874A-B1D0-B9CCD3C1083A}" type="datetime1">
              <a:rPr lang="en-US" smtClean="0"/>
              <a:t>5/5/16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8CD87-DF13-E14E-B809-1669E5A65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8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I0gsp16 slide guide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5/5/16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CD87-DF13-E14E-B809-1669E5A655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7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0"/>
            <a:ext cx="8855177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CD87-DF13-E14E-B809-1669E5A655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3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0"/>
            <a:ext cx="9152201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CD87-DF13-E14E-B809-1669E5A655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60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0"/>
            <a:ext cx="9019422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CD87-DF13-E14E-B809-1669E5A655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38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0"/>
            <a:ext cx="9034454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CD87-DF13-E14E-B809-1669E5A655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26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CD87-DF13-E14E-B809-1669E5A655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3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10798311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CD87-DF13-E14E-B809-1669E5A655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94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10805462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CD87-DF13-E14E-B809-1669E5A655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9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0"/>
            <a:ext cx="10868738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CD87-DF13-E14E-B809-1669E5A655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50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28700"/>
          </a:xfrm>
        </p:spPr>
        <p:txBody>
          <a:bodyPr/>
          <a:lstStyle/>
          <a:p>
            <a:r>
              <a:rPr lang="en-US" dirty="0" smtClean="0"/>
              <a:t>I0gsp16 presentations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28701"/>
            <a:ext cx="10515600" cy="56165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D1S3_NHGRI_CMG_face-to-face_jrl2</a:t>
            </a:r>
          </a:p>
          <a:p>
            <a:pPr lvl="1"/>
            <a:r>
              <a:rPr lang="en-US" altLang="en-US" b="1" dirty="0" smtClean="0"/>
              <a:t>Baylor-Hopkins Center for Mendelian Genomics</a:t>
            </a:r>
          </a:p>
          <a:p>
            <a:pPr lvl="1"/>
            <a:r>
              <a:rPr lang="en-US" altLang="en-US" b="1" dirty="0" smtClean="0"/>
              <a:t>CNV detection in research and clinical WES</a:t>
            </a:r>
          </a:p>
          <a:p>
            <a:r>
              <a:rPr lang="en-US" altLang="en-US" dirty="0" smtClean="0"/>
              <a:t>D1S6_CMG.and.ClinGen.Causalilty</a:t>
            </a:r>
          </a:p>
          <a:p>
            <a:pPr lvl="1"/>
            <a:r>
              <a:rPr lang="en-US" b="1" dirty="0" smtClean="0">
                <a:cs typeface="Comic Sans MS"/>
              </a:rPr>
              <a:t>CMG Causal Criteria</a:t>
            </a:r>
          </a:p>
          <a:p>
            <a:r>
              <a:rPr lang="en-US" dirty="0" smtClean="0">
                <a:cs typeface="Comic Sans MS"/>
              </a:rPr>
              <a:t>D2S4_Boerwinkle CCDG presentation 4 6 16</a:t>
            </a:r>
          </a:p>
          <a:p>
            <a:pPr lvl="1"/>
            <a:r>
              <a:rPr lang="en-US" b="1" dirty="0"/>
              <a:t>How to get value-added from a typical case-control study? </a:t>
            </a:r>
            <a:endParaRPr lang="en-US" b="1" dirty="0" smtClean="0"/>
          </a:p>
          <a:p>
            <a:r>
              <a:rPr lang="en-US" dirty="0" smtClean="0">
                <a:effectLst/>
              </a:rPr>
              <a:t>D2S4_NHGRI CCDG Slides (Broad)</a:t>
            </a:r>
          </a:p>
          <a:p>
            <a:pPr lvl="1"/>
            <a:r>
              <a:rPr lang="en-US" b="1" dirty="0"/>
              <a:t>‘Comprehensive Discovery’ of disease </a:t>
            </a:r>
            <a:r>
              <a:rPr lang="en-US" b="1" dirty="0" smtClean="0"/>
              <a:t>alleles </a:t>
            </a:r>
            <a:r>
              <a:rPr lang="en-US" b="1" dirty="0"/>
              <a:t>across type, frequency, </a:t>
            </a:r>
            <a:r>
              <a:rPr lang="en-US" b="1" dirty="0" smtClean="0"/>
              <a:t>location – Power considerations</a:t>
            </a:r>
            <a:endParaRPr lang="en-US" b="1" dirty="0"/>
          </a:p>
          <a:p>
            <a:r>
              <a:rPr lang="en-US" altLang="en-US" dirty="0" smtClean="0"/>
              <a:t>D2S5_Harvard GSPAC presentation</a:t>
            </a:r>
          </a:p>
          <a:p>
            <a:pPr lvl="1"/>
            <a:r>
              <a:rPr lang="en-US" b="1" dirty="0" smtClean="0">
                <a:ea typeface="Helvetica" pitchFamily="-1" charset="0"/>
                <a:cs typeface="Arial"/>
                <a:sym typeface="Helvetica" pitchFamily="-1" charset="0"/>
              </a:rPr>
              <a:t>Analytic Challenges, Aims and Statistical Consideration, Joint GSP-</a:t>
            </a:r>
            <a:r>
              <a:rPr lang="en-US" b="1" dirty="0" err="1" smtClean="0">
                <a:ea typeface="Helvetica" pitchFamily="-1" charset="0"/>
                <a:cs typeface="Arial"/>
                <a:sym typeface="Helvetica" pitchFamily="-1" charset="0"/>
              </a:rPr>
              <a:t>TOPMed</a:t>
            </a:r>
            <a:r>
              <a:rPr lang="en-US" b="1" dirty="0" smtClean="0">
                <a:ea typeface="Helvetica" pitchFamily="-1" charset="0"/>
                <a:cs typeface="Arial"/>
                <a:sym typeface="Helvetica" pitchFamily="-1" charset="0"/>
              </a:rPr>
              <a:t> Analysis Retreat</a:t>
            </a:r>
          </a:p>
          <a:p>
            <a:pPr lvl="1"/>
            <a:r>
              <a:rPr lang="en-US" b="1" dirty="0" smtClean="0">
                <a:ea typeface="Helvetica" pitchFamily="-1" charset="0"/>
                <a:cs typeface="Arial"/>
                <a:sym typeface="Helvetica" pitchFamily="-1" charset="0"/>
              </a:rPr>
              <a:t>Handling Non-Coding Regions and Cross-Phenotype Analysis</a:t>
            </a:r>
          </a:p>
          <a:p>
            <a:pPr lvl="1"/>
            <a:r>
              <a:rPr lang="en-US" b="1" dirty="0" smtClean="0">
                <a:ea typeface="Helvetica" pitchFamily="-1" charset="0"/>
                <a:cs typeface="Arial"/>
                <a:sym typeface="Helvetica" pitchFamily="-1" charset="0"/>
              </a:rPr>
              <a:t>Hail (Cloud-Based Analytic Platform); Building Common Controls</a:t>
            </a:r>
            <a:r>
              <a:rPr lang="en-US" altLang="en-US" b="1" dirty="0" smtClean="0"/>
              <a:t> </a:t>
            </a:r>
          </a:p>
          <a:p>
            <a:r>
              <a:rPr lang="en-US" altLang="en-US" dirty="0" smtClean="0"/>
              <a:t>D3S5_TOPMed overview NHGRI GSP</a:t>
            </a:r>
          </a:p>
          <a:p>
            <a:pPr lvl="1"/>
            <a:r>
              <a:rPr lang="en-US" b="1" dirty="0" smtClean="0"/>
              <a:t>NHLBI Trans-Omics for Precision Medicine (TOP Med)</a:t>
            </a:r>
            <a:endParaRPr lang="en-US" alt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CD87-DF13-E14E-B809-1669E5A655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15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28700"/>
          </a:xfrm>
        </p:spPr>
        <p:txBody>
          <a:bodyPr/>
          <a:lstStyle/>
          <a:p>
            <a:r>
              <a:rPr lang="en-US" dirty="0" smtClean="0"/>
              <a:t>I0gsp16 presentations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28701"/>
            <a:ext cx="10515600" cy="56165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D2S7_Boerwinkle NHGRI CCDG+CMG v4_dm</a:t>
            </a:r>
          </a:p>
          <a:p>
            <a:pPr lvl="1"/>
            <a:r>
              <a:rPr lang="en-US" b="1" dirty="0" smtClean="0"/>
              <a:t>The </a:t>
            </a:r>
            <a:r>
              <a:rPr lang="en-US" b="1" dirty="0"/>
              <a:t>Continuous Spectrum of Mutations Spanning Mendelian and Complex Disease </a:t>
            </a:r>
            <a:endParaRPr lang="en-US" b="1" dirty="0" smtClean="0"/>
          </a:p>
          <a:p>
            <a:r>
              <a:rPr lang="en-US" dirty="0" smtClean="0">
                <a:effectLst/>
              </a:rPr>
              <a:t>D2S9_GSP_DataWG_Progress_041216_v2</a:t>
            </a:r>
          </a:p>
          <a:p>
            <a:pPr lvl="1"/>
            <a:r>
              <a:rPr lang="en-US" b="1" dirty="0"/>
              <a:t>Data Working Group Progress Report </a:t>
            </a:r>
            <a:endParaRPr lang="en-US" b="1" dirty="0" smtClean="0">
              <a:effectLst/>
            </a:endParaRPr>
          </a:p>
          <a:p>
            <a:r>
              <a:rPr lang="en-US" dirty="0" smtClean="0"/>
              <a:t>D2S10_CommonControls-Buyske-2016-04-09</a:t>
            </a:r>
          </a:p>
          <a:p>
            <a:pPr lvl="1"/>
            <a:r>
              <a:rPr lang="en-US" b="1" dirty="0" smtClean="0"/>
              <a:t>Pooling Common Controls</a:t>
            </a:r>
          </a:p>
          <a:p>
            <a:r>
              <a:rPr lang="en-US" dirty="0" smtClean="0"/>
              <a:t>D2S11.Rehm.Phenotype.CMG.CCDG</a:t>
            </a:r>
          </a:p>
          <a:p>
            <a:pPr lvl="1"/>
            <a:r>
              <a:rPr lang="en-US" b="1" dirty="0" smtClean="0"/>
              <a:t>Phenotype Harmonization</a:t>
            </a:r>
          </a:p>
          <a:p>
            <a:r>
              <a:rPr lang="en-US" dirty="0" smtClean="0">
                <a:effectLst/>
              </a:rPr>
              <a:t>D2S12_GSP data sharing Apr 2016 GSP meeting - Copy</a:t>
            </a:r>
          </a:p>
          <a:p>
            <a:pPr lvl="1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Developing NHGRI GSP Data Sharing Agreement </a:t>
            </a:r>
          </a:p>
          <a:p>
            <a:r>
              <a:rPr lang="en-US" altLang="en-US" dirty="0" smtClean="0"/>
              <a:t>D3S1_Neuropsych working group CCDG April 13 2016</a:t>
            </a:r>
          </a:p>
          <a:p>
            <a:pPr lvl="1"/>
            <a:r>
              <a:rPr lang="en-US" b="1" dirty="0"/>
              <a:t>CCDG NEUROPSYCHIATRIC WORKING GROUP </a:t>
            </a:r>
            <a:r>
              <a:rPr lang="en-US" b="1" dirty="0" smtClean="0"/>
              <a:t> NYGC</a:t>
            </a:r>
          </a:p>
          <a:p>
            <a:r>
              <a:rPr lang="en-US" dirty="0" smtClean="0"/>
              <a:t>D3S4_GSP_depth_analyses</a:t>
            </a:r>
          </a:p>
          <a:p>
            <a:pPr lvl="1"/>
            <a:r>
              <a:rPr lang="en-US" b="1" dirty="0" smtClean="0"/>
              <a:t>Read depth coverage for whole genome sequencing</a:t>
            </a:r>
            <a:endParaRPr lang="en-US" b="1" dirty="0" smtClean="0"/>
          </a:p>
          <a:p>
            <a:pPr lvl="1"/>
            <a:endParaRPr lang="en-US" altLang="en-US" b="1" dirty="0" smtClean="0">
              <a:solidFill>
                <a:srgbClr val="FFFF00"/>
              </a:solidFill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CD87-DF13-E14E-B809-1669E5A655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99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>
          <a:xfrm>
            <a:off x="2044373" y="2345897"/>
            <a:ext cx="4709811" cy="4169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Pct val="110000"/>
              <a:buFont typeface="Arial"/>
              <a:buChar char="•"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14,969 genomes</a:t>
            </a:r>
          </a:p>
          <a:p>
            <a:pPr>
              <a:buClrTx/>
              <a:buSzPct val="110000"/>
              <a:buFont typeface="Arial"/>
              <a:buChar char="•"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14,585 pass QC (97.4%)</a:t>
            </a:r>
          </a:p>
          <a:p>
            <a:pPr>
              <a:buClrTx/>
              <a:buSzPct val="110000"/>
              <a:buFont typeface="Arial"/>
              <a:buChar char="•"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Mean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depth: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37.4x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>
              <a:buClrTx/>
              <a:buSzPct val="110000"/>
              <a:buFont typeface="Arial"/>
              <a:buChar char="•"/>
            </a:pPr>
            <a:endParaRPr 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  <a:p>
            <a:pPr>
              <a:spcBef>
                <a:spcPts val="3200"/>
              </a:spcBef>
              <a:spcAft>
                <a:spcPts val="1200"/>
              </a:spcAft>
              <a:buClrTx/>
              <a:buSzPct val="110000"/>
              <a:buFont typeface="Arial"/>
              <a:buChar char="•"/>
            </a:pPr>
            <a:endParaRPr 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376429"/>
            <a:ext cx="9144000" cy="623001"/>
          </a:xfrm>
          <a:prstGeom prst="rect">
            <a:avLst/>
          </a:prstGeom>
          <a:solidFill>
            <a:srgbClr val="15716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1" y="359651"/>
            <a:ext cx="91439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>
                <a:solidFill>
                  <a:prstClr val="white"/>
                </a:solidFill>
                <a:latin typeface="Arial"/>
                <a:cs typeface="Arial"/>
              </a:rPr>
              <a:t>TOPMed</a:t>
            </a:r>
            <a:r>
              <a:rPr lang="en-US" sz="3400" b="1" dirty="0">
                <a:solidFill>
                  <a:prstClr val="white"/>
                </a:solidFill>
                <a:latin typeface="Arial"/>
                <a:cs typeface="Arial"/>
              </a:rPr>
              <a:t> WGS Data (Jan, 2016)</a:t>
            </a:r>
            <a:endParaRPr lang="en-US" sz="34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1524001" y="1038315"/>
            <a:ext cx="4954137" cy="615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Pct val="110000"/>
              <a:buNone/>
            </a:pPr>
            <a:endParaRPr 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825" y="1524881"/>
            <a:ext cx="3535997" cy="4137986"/>
          </a:xfrm>
          <a:prstGeom prst="rect">
            <a:avLst/>
          </a:prstGeom>
        </p:spPr>
      </p:pic>
      <p:sp>
        <p:nvSpPr>
          <p:cNvPr id="12" name="Content Placeholder 4"/>
          <p:cNvSpPr txBox="1">
            <a:spLocks/>
          </p:cNvSpPr>
          <p:nvPr/>
        </p:nvSpPr>
        <p:spPr>
          <a:xfrm>
            <a:off x="6941216" y="5566984"/>
            <a:ext cx="3235081" cy="615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Tx/>
              <a:buSzPct val="110000"/>
              <a:buNone/>
            </a:pP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Courtesy of </a:t>
            </a:r>
            <a:b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</a:br>
            <a:r>
              <a:rPr lang="en-US" sz="2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Gonçalo</a:t>
            </a:r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Abecasis</a:t>
            </a:r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CD87-DF13-E14E-B809-1669E5A655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7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Whole Genome Sequence</a:t>
            </a:r>
          </a:p>
          <a:p>
            <a:pPr lvl="1"/>
            <a:r>
              <a:rPr lang="en-US" dirty="0" smtClean="0"/>
              <a:t>Collaboration with NHGRI</a:t>
            </a:r>
          </a:p>
          <a:p>
            <a:pPr lvl="1"/>
            <a:r>
              <a:rPr lang="en-US" dirty="0" smtClean="0"/>
              <a:t>2015 generate 20,000 WGS</a:t>
            </a:r>
          </a:p>
          <a:p>
            <a:pPr lvl="1"/>
            <a:r>
              <a:rPr lang="en-US" dirty="0" smtClean="0"/>
              <a:t>2016 planning to add up to 55,000 additional WGS</a:t>
            </a:r>
          </a:p>
          <a:p>
            <a:pPr lvl="1"/>
            <a:r>
              <a:rPr lang="en-US" dirty="0" smtClean="0"/>
              <a:t>Currently have 62,000 samples sequenced or in the pipeline</a:t>
            </a:r>
          </a:p>
          <a:p>
            <a:r>
              <a:rPr lang="en-US" dirty="0" smtClean="0"/>
              <a:t>Adding additional “omics” in 2016</a:t>
            </a:r>
          </a:p>
          <a:p>
            <a:pPr lvl="1"/>
            <a:r>
              <a:rPr lang="en-US" dirty="0" smtClean="0"/>
              <a:t>3000 RNASeq</a:t>
            </a:r>
          </a:p>
          <a:p>
            <a:pPr lvl="1"/>
            <a:r>
              <a:rPr lang="en-US" dirty="0" smtClean="0"/>
              <a:t>2000 genome wide methylation</a:t>
            </a:r>
          </a:p>
          <a:p>
            <a:pPr lvl="1"/>
            <a:r>
              <a:rPr lang="en-US" dirty="0" smtClean="0"/>
              <a:t>2000 metabolomics</a:t>
            </a:r>
          </a:p>
          <a:p>
            <a:r>
              <a:rPr lang="en-US" dirty="0" smtClean="0"/>
              <a:t>New Funding Opportunities for analysis and methods development </a:t>
            </a:r>
          </a:p>
          <a:p>
            <a:r>
              <a:rPr lang="en-US" dirty="0" smtClean="0"/>
              <a:t>Partnering to develop the Data Commons to query and analyze data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toward achieving the TOPMed Goals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CD87-DF13-E14E-B809-1669E5A655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2016</a:t>
            </a:r>
          </a:p>
          <a:p>
            <a:pPr lvl="1"/>
            <a:r>
              <a:rPr lang="en-US" dirty="0" smtClean="0"/>
              <a:t>Additional WGS (11,000 participants)</a:t>
            </a:r>
          </a:p>
          <a:p>
            <a:pPr lvl="1"/>
            <a:r>
              <a:rPr lang="en-US" dirty="0" smtClean="0"/>
              <a:t>Omics Pilot Study</a:t>
            </a:r>
          </a:p>
          <a:p>
            <a:pPr lvl="2"/>
            <a:r>
              <a:rPr lang="en-US" dirty="0" smtClean="0"/>
              <a:t>3,000 RNASeq</a:t>
            </a:r>
          </a:p>
          <a:p>
            <a:pPr lvl="2"/>
            <a:r>
              <a:rPr lang="en-US" dirty="0" smtClean="0"/>
              <a:t>2,000 metabolomics</a:t>
            </a:r>
          </a:p>
          <a:p>
            <a:pPr lvl="2"/>
            <a:r>
              <a:rPr lang="en-US" dirty="0" smtClean="0"/>
              <a:t>2,000 methylation</a:t>
            </a:r>
          </a:p>
          <a:p>
            <a:r>
              <a:rPr lang="en-US" dirty="0" smtClean="0"/>
              <a:t>The Future:  Beyond 2016</a:t>
            </a:r>
          </a:p>
          <a:p>
            <a:pPr lvl="1"/>
            <a:r>
              <a:rPr lang="en-US" dirty="0" smtClean="0"/>
              <a:t>WGS targets – 120,000?</a:t>
            </a:r>
          </a:p>
          <a:p>
            <a:pPr lvl="1"/>
            <a:r>
              <a:rPr lang="en-US" dirty="0" smtClean="0"/>
              <a:t>Omics targets ?</a:t>
            </a:r>
          </a:p>
          <a:p>
            <a:pPr lvl="1"/>
            <a:r>
              <a:rPr lang="en-US" dirty="0" smtClean="0"/>
              <a:t>Beyond data generation to functional, systems biology and translation research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Data: Where we are headed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CD87-DF13-E14E-B809-1669E5A655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497" y="274320"/>
            <a:ext cx="8315515" cy="64008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3600" dirty="0"/>
              <a:t>Where we are now:  Phenotype focus of TOPMed</a:t>
            </a:r>
            <a:endParaRPr lang="en-US" sz="2400" dirty="0">
              <a:solidFill>
                <a:srgbClr val="ADA28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140548"/>
            <a:ext cx="5174249" cy="54888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7647" y="4267201"/>
            <a:ext cx="30686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  <a:tab pos="592138" algn="l"/>
              </a:tabLst>
            </a:pPr>
            <a:r>
              <a:rPr lang="en-US" sz="1400" dirty="0">
                <a:latin typeface="Avenir Next" charset="0"/>
                <a:ea typeface="Avenir Next" charset="0"/>
                <a:cs typeface="Avenir Next" charset="0"/>
              </a:rPr>
              <a:t>Phenotype focus </a:t>
            </a:r>
            <a:endParaRPr lang="en-US" sz="1400" dirty="0">
              <a:latin typeface="Avenir Next" charset="0"/>
              <a:ea typeface="Avenir Next" charset="0"/>
              <a:cs typeface="Avenir Next" charset="0"/>
            </a:endParaRPr>
          </a:p>
          <a:p>
            <a:pPr>
              <a:tabLst>
                <a:tab pos="457200" algn="l"/>
                <a:tab pos="592138" algn="l"/>
              </a:tabLst>
            </a:pPr>
            <a:r>
              <a:rPr lang="en-US" sz="1400" dirty="0">
                <a:latin typeface="Avenir Next" charset="0"/>
                <a:ea typeface="Avenir Next" charset="0"/>
                <a:cs typeface="Avenir Next" charset="0"/>
              </a:rPr>
              <a:t>categories </a:t>
            </a:r>
            <a:r>
              <a:rPr lang="en-US" sz="1400" dirty="0">
                <a:latin typeface="Avenir Next" charset="0"/>
                <a:ea typeface="Avenir Next" charset="0"/>
                <a:cs typeface="Avenir Next" charset="0"/>
              </a:rPr>
              <a:t>count </a:t>
            </a:r>
            <a:endParaRPr lang="en-US" sz="1400" dirty="0">
              <a:latin typeface="Avenir Next" charset="0"/>
              <a:ea typeface="Avenir Next" charset="0"/>
              <a:cs typeface="Avenir Next" charset="0"/>
            </a:endParaRPr>
          </a:p>
          <a:p>
            <a:pPr>
              <a:tabLst>
                <a:tab pos="457200" algn="l"/>
                <a:tab pos="592138" algn="l"/>
              </a:tabLst>
            </a:pPr>
            <a:r>
              <a:rPr lang="en-US" sz="1400" dirty="0">
                <a:latin typeface="Avenir Next" charset="0"/>
                <a:ea typeface="Avenir Next" charset="0"/>
                <a:cs typeface="Avenir Next" charset="0"/>
              </a:rPr>
              <a:t>participants </a:t>
            </a:r>
          </a:p>
          <a:p>
            <a:pPr>
              <a:tabLst>
                <a:tab pos="457200" algn="l"/>
                <a:tab pos="592138" algn="l"/>
              </a:tabLst>
            </a:pPr>
            <a:r>
              <a:rPr lang="en-US" sz="1400" dirty="0">
                <a:latin typeface="Avenir Next" charset="0"/>
                <a:ea typeface="Avenir Next" charset="0"/>
                <a:cs typeface="Avenir Next" charset="0"/>
              </a:rPr>
              <a:t>selected </a:t>
            </a:r>
            <a:r>
              <a:rPr lang="en-US" sz="1400" dirty="0">
                <a:latin typeface="Avenir Next" charset="0"/>
                <a:ea typeface="Avenir Next" charset="0"/>
                <a:cs typeface="Avenir Next" charset="0"/>
              </a:rPr>
              <a:t>into </a:t>
            </a:r>
            <a:endParaRPr lang="en-US" sz="1400" dirty="0">
              <a:latin typeface="Avenir Next" charset="0"/>
              <a:ea typeface="Avenir Next" charset="0"/>
              <a:cs typeface="Avenir Next" charset="0"/>
            </a:endParaRPr>
          </a:p>
          <a:p>
            <a:pPr>
              <a:tabLst>
                <a:tab pos="457200" algn="l"/>
                <a:tab pos="592138" algn="l"/>
              </a:tabLst>
            </a:pPr>
            <a:r>
              <a:rPr lang="en-US" sz="1400" dirty="0">
                <a:latin typeface="Avenir Next" charset="0"/>
                <a:ea typeface="Avenir Next" charset="0"/>
                <a:cs typeface="Avenir Next" charset="0"/>
              </a:rPr>
              <a:t>TOPMed </a:t>
            </a:r>
            <a:r>
              <a:rPr lang="en-US" sz="1400" dirty="0">
                <a:latin typeface="Avenir Next" charset="0"/>
                <a:ea typeface="Avenir Next" charset="0"/>
                <a:cs typeface="Avenir Next" charset="0"/>
              </a:rPr>
              <a:t>for a </a:t>
            </a:r>
            <a:endParaRPr lang="en-US" sz="1400" dirty="0">
              <a:latin typeface="Avenir Next" charset="0"/>
              <a:ea typeface="Avenir Next" charset="0"/>
              <a:cs typeface="Avenir Next" charset="0"/>
            </a:endParaRPr>
          </a:p>
          <a:p>
            <a:pPr>
              <a:tabLst>
                <a:tab pos="457200" algn="l"/>
                <a:tab pos="592138" algn="l"/>
              </a:tabLst>
            </a:pPr>
            <a:r>
              <a:rPr lang="en-US" sz="1400" dirty="0">
                <a:latin typeface="Avenir Next" charset="0"/>
                <a:ea typeface="Avenir Next" charset="0"/>
                <a:cs typeface="Avenir Next" charset="0"/>
              </a:rPr>
              <a:t>specific </a:t>
            </a:r>
            <a:r>
              <a:rPr lang="en-US" sz="1400" dirty="0">
                <a:latin typeface="Avenir Next" charset="0"/>
                <a:ea typeface="Avenir Next" charset="0"/>
                <a:cs typeface="Avenir Next" charset="0"/>
              </a:rPr>
              <a:t>phenotype </a:t>
            </a:r>
            <a:endParaRPr lang="en-US" sz="1400" dirty="0">
              <a:latin typeface="Avenir Next" charset="0"/>
              <a:ea typeface="Avenir Next" charset="0"/>
              <a:cs typeface="Avenir Next" charset="0"/>
            </a:endParaRPr>
          </a:p>
          <a:p>
            <a:pPr>
              <a:tabLst>
                <a:tab pos="457200" algn="l"/>
                <a:tab pos="592138" algn="l"/>
              </a:tabLst>
            </a:pPr>
            <a:r>
              <a:rPr lang="en-US" sz="1400" dirty="0">
                <a:latin typeface="Avenir Next" charset="0"/>
                <a:ea typeface="Avenir Next" charset="0"/>
                <a:cs typeface="Avenir Next" charset="0"/>
              </a:rPr>
              <a:t>or </a:t>
            </a:r>
            <a:r>
              <a:rPr lang="en-US" sz="1400" dirty="0">
                <a:latin typeface="Avenir Next" charset="0"/>
                <a:ea typeface="Avenir Next" charset="0"/>
                <a:cs typeface="Avenir Next" charset="0"/>
              </a:rPr>
              <a:t>enrollment </a:t>
            </a:r>
            <a:endParaRPr lang="en-US" sz="1400" dirty="0">
              <a:latin typeface="Avenir Next" charset="0"/>
              <a:ea typeface="Avenir Next" charset="0"/>
              <a:cs typeface="Avenir Next" charset="0"/>
            </a:endParaRPr>
          </a:p>
          <a:p>
            <a:pPr>
              <a:tabLst>
                <a:tab pos="457200" algn="l"/>
                <a:tab pos="592138" algn="l"/>
              </a:tabLst>
            </a:pPr>
            <a:r>
              <a:rPr lang="en-US" sz="1400" dirty="0">
                <a:latin typeface="Avenir Next" charset="0"/>
                <a:ea typeface="Avenir Next" charset="0"/>
                <a:cs typeface="Avenir Next" charset="0"/>
              </a:rPr>
              <a:t>in </a:t>
            </a:r>
            <a:r>
              <a:rPr lang="en-US" sz="1400" dirty="0">
                <a:latin typeface="Avenir Next" charset="0"/>
                <a:ea typeface="Avenir Next" charset="0"/>
                <a:cs typeface="Avenir Next" charset="0"/>
              </a:rPr>
              <a:t>a study of </a:t>
            </a:r>
            <a:r>
              <a:rPr lang="en-US" sz="1400" dirty="0">
                <a:latin typeface="Avenir Next" charset="0"/>
                <a:ea typeface="Avenir Next" charset="0"/>
                <a:cs typeface="Avenir Next" charset="0"/>
              </a:rPr>
              <a:t>specific </a:t>
            </a:r>
          </a:p>
          <a:p>
            <a:pPr>
              <a:tabLst>
                <a:tab pos="457200" algn="l"/>
                <a:tab pos="592138" algn="l"/>
              </a:tabLst>
            </a:pPr>
            <a:r>
              <a:rPr lang="en-US" sz="1400" dirty="0">
                <a:latin typeface="Avenir Next" charset="0"/>
                <a:ea typeface="Avenir Next" charset="0"/>
                <a:cs typeface="Avenir Next" charset="0"/>
              </a:rPr>
              <a:t>phenotype </a:t>
            </a:r>
            <a:r>
              <a:rPr lang="en-US" sz="1400" dirty="0">
                <a:latin typeface="Avenir Next" charset="0"/>
                <a:ea typeface="Avenir Next" charset="0"/>
                <a:cs typeface="Avenir Next" charset="0"/>
              </a:rPr>
              <a:t>focus </a:t>
            </a:r>
            <a:endParaRPr lang="en-US" sz="1400" dirty="0"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60924" y="1295400"/>
            <a:ext cx="22308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  <a:tab pos="592138" algn="l"/>
              </a:tabLst>
            </a:pPr>
            <a:r>
              <a:rPr lang="en-US" sz="1400" dirty="0">
                <a:solidFill>
                  <a:srgbClr val="C00000"/>
                </a:solidFill>
                <a:latin typeface="Avenir Next" charset="0"/>
                <a:ea typeface="Avenir Next" charset="0"/>
                <a:cs typeface="Avenir Next" charset="0"/>
              </a:rPr>
              <a:t>The </a:t>
            </a:r>
            <a:r>
              <a:rPr lang="en-US" sz="1400" dirty="0">
                <a:solidFill>
                  <a:srgbClr val="C00000"/>
                </a:solidFill>
                <a:latin typeface="Avenir Next" charset="0"/>
                <a:ea typeface="Avenir Next" charset="0"/>
                <a:cs typeface="Avenir Next" charset="0"/>
              </a:rPr>
              <a:t>NHLBI cohort </a:t>
            </a:r>
            <a:r>
              <a:rPr lang="en-US" sz="1400" dirty="0">
                <a:solidFill>
                  <a:srgbClr val="C00000"/>
                </a:solidFill>
                <a:latin typeface="Avenir Next" charset="0"/>
                <a:ea typeface="Avenir Next" charset="0"/>
                <a:cs typeface="Avenir Next" charset="0"/>
              </a:rPr>
              <a:t> </a:t>
            </a:r>
          </a:p>
          <a:p>
            <a:pPr>
              <a:tabLst>
                <a:tab pos="457200" algn="l"/>
                <a:tab pos="592138" algn="l"/>
              </a:tabLst>
            </a:pPr>
            <a:r>
              <a:rPr lang="en-US" sz="1400" dirty="0">
                <a:solidFill>
                  <a:srgbClr val="C00000"/>
                </a:solidFill>
                <a:latin typeface="Avenir Next" charset="0"/>
                <a:ea typeface="Avenir Next" charset="0"/>
                <a:cs typeface="Avenir Next" charset="0"/>
              </a:rPr>
              <a:t>category </a:t>
            </a:r>
            <a:r>
              <a:rPr lang="en-US" sz="1400" dirty="0">
                <a:solidFill>
                  <a:srgbClr val="C00000"/>
                </a:solidFill>
                <a:latin typeface="Avenir Next" charset="0"/>
                <a:ea typeface="Avenir Next" charset="0"/>
                <a:cs typeface="Avenir Next" charset="0"/>
              </a:rPr>
              <a:t>counts participants with broad phenotypes that were not selected into TOPMed for a specific </a:t>
            </a:r>
            <a:r>
              <a:rPr lang="en-US" sz="1400" dirty="0">
                <a:solidFill>
                  <a:srgbClr val="C00000"/>
                </a:solidFill>
                <a:latin typeface="Avenir Next" charset="0"/>
                <a:ea typeface="Avenir Next" charset="0"/>
                <a:cs typeface="Avenir Next" charset="0"/>
              </a:rPr>
              <a:t>phenotype.</a:t>
            </a:r>
            <a:endParaRPr lang="en-US" sz="1400" dirty="0">
              <a:solidFill>
                <a:srgbClr val="C00000"/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CD87-DF13-E14E-B809-1669E5A655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700"/>
            <a:ext cx="9121688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CD87-DF13-E14E-B809-1669E5A655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8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0"/>
            <a:ext cx="9105323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8CD87-DF13-E14E-B809-1669E5A655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79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376</Words>
  <Application>Microsoft Macintosh PowerPoint</Application>
  <PresentationFormat>Widescreen</PresentationFormat>
  <Paragraphs>92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Avenir Next</vt:lpstr>
      <vt:lpstr>Calibri</vt:lpstr>
      <vt:lpstr>Calibri Light</vt:lpstr>
      <vt:lpstr>Comic Sans MS</vt:lpstr>
      <vt:lpstr>Helvetica</vt:lpstr>
      <vt:lpstr>Wingdings</vt:lpstr>
      <vt:lpstr>Arial</vt:lpstr>
      <vt:lpstr>Office Theme</vt:lpstr>
      <vt:lpstr>I0gsp16 slide guide</vt:lpstr>
      <vt:lpstr>I0gsp16 presentations guide</vt:lpstr>
      <vt:lpstr>I0gsp16 presentations guide</vt:lpstr>
      <vt:lpstr>PowerPoint Presentation</vt:lpstr>
      <vt:lpstr>Steps toward achieving the TOPMed Goals </vt:lpstr>
      <vt:lpstr>Generating Data: Where we are headed</vt:lpstr>
      <vt:lpstr>Where we are now:  Phenotype focus of TOPMed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i0gsp16</dc:title>
  <dc:creator>Muir, Paul</dc:creator>
  <cp:lastModifiedBy>Muir, Paul</cp:lastModifiedBy>
  <cp:revision>19</cp:revision>
  <dcterms:created xsi:type="dcterms:W3CDTF">2016-05-05T16:35:44Z</dcterms:created>
  <dcterms:modified xsi:type="dcterms:W3CDTF">2016-05-05T18:20:33Z</dcterms:modified>
</cp:coreProperties>
</file>