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7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Override1.xml" ContentType="application/vnd.openxmlformats-officedocument.themeOverride+xml"/>
  <Override PartName="/ppt/slideLayouts/slideLayout12.xml" ContentType="application/vnd.openxmlformats-officedocument.presentationml.slideLayout+xml"/>
  <Override PartName="/ppt/theme/theme8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9.xml" ContentType="application/vnd.openxmlformats-officedocument.theme+xml"/>
  <Override PartName="/ppt/slideLayouts/slideLayout1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theme/themeOverride2.xml" ContentType="application/vnd.openxmlformats-officedocument.themeOverride+xml"/>
  <Override PartName="/ppt/charts/chart2.xml" ContentType="application/vnd.openxmlformats-officedocument.drawingml.chart+xml"/>
  <Override PartName="/ppt/theme/themeOverride3.xml" ContentType="application/vnd.openxmlformats-officedocument.themeOverride+xml"/>
  <Override PartName="/ppt/charts/chart3.xml" ContentType="application/vnd.openxmlformats-officedocument.drawingml.chart+xml"/>
  <Override PartName="/ppt/theme/themeOverride4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theme/themeOverride5.xml" ContentType="application/vnd.openxmlformats-officedocument.themeOverrid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Override6.xml" ContentType="application/vnd.openxmlformats-officedocument.themeOverr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heme/themeOverride7.xml" ContentType="application/vnd.openxmlformats-officedocument.themeOverr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14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15.xml" ContentType="application/vnd.openxmlformats-officedocument.presentationml.notesSlide+xml"/>
  <Override PartName="/ppt/theme/themeOverride8.xml" ContentType="application/vnd.openxmlformats-officedocument.themeOverr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6.xml" ContentType="application/vnd.openxmlformats-officedocument.presentationml.notesSlide+xml"/>
  <Override PartName="/ppt/theme/themeOverride9.xml" ContentType="application/vnd.openxmlformats-officedocument.themeOverr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heme/themeOverride10.xml" ContentType="application/vnd.openxmlformats-officedocument.themeOverr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embeddings/oleObject3.bin" ContentType="application/vnd.openxmlformats-officedocument.oleObject"/>
  <Override PartName="/ppt/notesSlides/notesSlide25.xml" ContentType="application/vnd.openxmlformats-officedocument.presentationml.notesSlide+xml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theme/themeOverride11.xml" ContentType="application/vnd.openxmlformats-officedocument.themeOverr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6.xml" ContentType="application/vnd.openxmlformats-officedocument.presentationml.notesSlide+xml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notesSlides/notesSlide27.xml" ContentType="application/vnd.openxmlformats-officedocument.presentationml.notesSlide+xml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28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notesSlides/notesSlide29.xml" ContentType="application/vnd.openxmlformats-officedocument.presentationml.notesSlide+xml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heme/themeOverride12.xml" ContentType="application/vnd.openxmlformats-officedocument.themeOverr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heme/themeOverride13.xml" ContentType="application/vnd.openxmlformats-officedocument.themeOverr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43.xml" ContentType="application/vnd.openxmlformats-officedocument.presentationml.tags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0278" r:id="rId1"/>
    <p:sldMasterId id="2147490394" r:id="rId2"/>
    <p:sldMasterId id="2147503020" r:id="rId3"/>
    <p:sldMasterId id="2147503806" r:id="rId4"/>
    <p:sldMasterId id="2147504018" r:id="rId5"/>
    <p:sldMasterId id="2147504030" r:id="rId6"/>
    <p:sldMasterId id="2147504068" r:id="rId7"/>
    <p:sldMasterId id="2147504074" r:id="rId8"/>
    <p:sldMasterId id="2147504088" r:id="rId9"/>
    <p:sldMasterId id="2147504113" r:id="rId10"/>
  </p:sldMasterIdLst>
  <p:notesMasterIdLst>
    <p:notesMasterId r:id="rId92"/>
  </p:notesMasterIdLst>
  <p:handoutMasterIdLst>
    <p:handoutMasterId r:id="rId93"/>
  </p:handoutMasterIdLst>
  <p:sldIdLst>
    <p:sldId id="837" r:id="rId11"/>
    <p:sldId id="980" r:id="rId12"/>
    <p:sldId id="1016" r:id="rId13"/>
    <p:sldId id="1017" r:id="rId14"/>
    <p:sldId id="872" r:id="rId15"/>
    <p:sldId id="873" r:id="rId16"/>
    <p:sldId id="874" r:id="rId17"/>
    <p:sldId id="981" r:id="rId18"/>
    <p:sldId id="983" r:id="rId19"/>
    <p:sldId id="984" r:id="rId20"/>
    <p:sldId id="982" r:id="rId21"/>
    <p:sldId id="1018" r:id="rId22"/>
    <p:sldId id="1029" r:id="rId23"/>
    <p:sldId id="985" r:id="rId24"/>
    <p:sldId id="986" r:id="rId25"/>
    <p:sldId id="987" r:id="rId26"/>
    <p:sldId id="988" r:id="rId27"/>
    <p:sldId id="989" r:id="rId28"/>
    <p:sldId id="992" r:id="rId29"/>
    <p:sldId id="993" r:id="rId30"/>
    <p:sldId id="994" r:id="rId31"/>
    <p:sldId id="995" r:id="rId32"/>
    <p:sldId id="996" r:id="rId33"/>
    <p:sldId id="997" r:id="rId34"/>
    <p:sldId id="1030" r:id="rId35"/>
    <p:sldId id="890" r:id="rId36"/>
    <p:sldId id="790" r:id="rId37"/>
    <p:sldId id="876" r:id="rId38"/>
    <p:sldId id="877" r:id="rId39"/>
    <p:sldId id="878" r:id="rId40"/>
    <p:sldId id="903" r:id="rId41"/>
    <p:sldId id="1033" r:id="rId42"/>
    <p:sldId id="998" r:id="rId43"/>
    <p:sldId id="1012" r:id="rId44"/>
    <p:sldId id="1004" r:id="rId45"/>
    <p:sldId id="1006" r:id="rId46"/>
    <p:sldId id="1007" r:id="rId47"/>
    <p:sldId id="1022" r:id="rId48"/>
    <p:sldId id="1021" r:id="rId49"/>
    <p:sldId id="1072" r:id="rId50"/>
    <p:sldId id="1000" r:id="rId51"/>
    <p:sldId id="1048" r:id="rId52"/>
    <p:sldId id="1051" r:id="rId53"/>
    <p:sldId id="1055" r:id="rId54"/>
    <p:sldId id="1059" r:id="rId55"/>
    <p:sldId id="1060" r:id="rId56"/>
    <p:sldId id="1083" r:id="rId57"/>
    <p:sldId id="1084" r:id="rId58"/>
    <p:sldId id="1085" r:id="rId59"/>
    <p:sldId id="1086" r:id="rId60"/>
    <p:sldId id="1087" r:id="rId61"/>
    <p:sldId id="1034" r:id="rId62"/>
    <p:sldId id="408" r:id="rId63"/>
    <p:sldId id="484" r:id="rId64"/>
    <p:sldId id="805" r:id="rId65"/>
    <p:sldId id="862" r:id="rId66"/>
    <p:sldId id="864" r:id="rId67"/>
    <p:sldId id="865" r:id="rId68"/>
    <p:sldId id="1020" r:id="rId69"/>
    <p:sldId id="1035" r:id="rId70"/>
    <p:sldId id="1024" r:id="rId71"/>
    <p:sldId id="1025" r:id="rId72"/>
    <p:sldId id="1026" r:id="rId73"/>
    <p:sldId id="1027" r:id="rId74"/>
    <p:sldId id="910" r:id="rId75"/>
    <p:sldId id="1028" r:id="rId76"/>
    <p:sldId id="912" r:id="rId77"/>
    <p:sldId id="913" r:id="rId78"/>
    <p:sldId id="915" r:id="rId79"/>
    <p:sldId id="1023" r:id="rId80"/>
    <p:sldId id="1036" r:id="rId81"/>
    <p:sldId id="1037" r:id="rId82"/>
    <p:sldId id="1014" r:id="rId83"/>
    <p:sldId id="1039" r:id="rId84"/>
    <p:sldId id="990" r:id="rId85"/>
    <p:sldId id="904" r:id="rId86"/>
    <p:sldId id="1013" r:id="rId87"/>
    <p:sldId id="917" r:id="rId88"/>
    <p:sldId id="1038" r:id="rId89"/>
    <p:sldId id="1062" r:id="rId90"/>
    <p:sldId id="1063" r:id="rId91"/>
  </p:sldIdLst>
  <p:sldSz cx="9144000" cy="6858000" type="screen4x3"/>
  <p:notesSz cx="6858000" cy="9144000"/>
  <p:defaultTextStyle>
    <a:defPPr>
      <a:defRPr lang="en-US"/>
    </a:defPPr>
    <a:lvl1pPr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56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28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00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7213" indent="1588" algn="l" defTabSz="455613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90B2"/>
    <a:srgbClr val="0066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288" y="-3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257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10" Type="http://schemas.openxmlformats.org/officeDocument/2006/relationships/slideMaster" Target="slideMasters/slideMaster10.xml"/><Relationship Id="rId11" Type="http://schemas.openxmlformats.org/officeDocument/2006/relationships/slide" Target="slides/slide1.xml"/><Relationship Id="rId12" Type="http://schemas.openxmlformats.org/officeDocument/2006/relationships/slide" Target="slides/slide2.xml"/><Relationship Id="rId13" Type="http://schemas.openxmlformats.org/officeDocument/2006/relationships/slide" Target="slides/slide3.xml"/><Relationship Id="rId14" Type="http://schemas.openxmlformats.org/officeDocument/2006/relationships/slide" Target="slides/slide4.xml"/><Relationship Id="rId15" Type="http://schemas.openxmlformats.org/officeDocument/2006/relationships/slide" Target="slides/slide5.xml"/><Relationship Id="rId16" Type="http://schemas.openxmlformats.org/officeDocument/2006/relationships/slide" Target="slides/slide6.xml"/><Relationship Id="rId17" Type="http://schemas.openxmlformats.org/officeDocument/2006/relationships/slide" Target="slides/slide7.xml"/><Relationship Id="rId18" Type="http://schemas.openxmlformats.org/officeDocument/2006/relationships/slide" Target="slides/slide8.xml"/><Relationship Id="rId19" Type="http://schemas.openxmlformats.org/officeDocument/2006/relationships/slide" Target="slides/slide9.xml"/><Relationship Id="rId30" Type="http://schemas.openxmlformats.org/officeDocument/2006/relationships/slide" Target="slides/slide20.xml"/><Relationship Id="rId31" Type="http://schemas.openxmlformats.org/officeDocument/2006/relationships/slide" Target="slides/slide21.xml"/><Relationship Id="rId32" Type="http://schemas.openxmlformats.org/officeDocument/2006/relationships/slide" Target="slides/slide22.xml"/><Relationship Id="rId33" Type="http://schemas.openxmlformats.org/officeDocument/2006/relationships/slide" Target="slides/slide23.xml"/><Relationship Id="rId34" Type="http://schemas.openxmlformats.org/officeDocument/2006/relationships/slide" Target="slides/slide24.xml"/><Relationship Id="rId35" Type="http://schemas.openxmlformats.org/officeDocument/2006/relationships/slide" Target="slides/slide25.xml"/><Relationship Id="rId36" Type="http://schemas.openxmlformats.org/officeDocument/2006/relationships/slide" Target="slides/slide26.xml"/><Relationship Id="rId37" Type="http://schemas.openxmlformats.org/officeDocument/2006/relationships/slide" Target="slides/slide27.xml"/><Relationship Id="rId38" Type="http://schemas.openxmlformats.org/officeDocument/2006/relationships/slide" Target="slides/slide28.xml"/><Relationship Id="rId39" Type="http://schemas.openxmlformats.org/officeDocument/2006/relationships/slide" Target="slides/slide29.xml"/><Relationship Id="rId50" Type="http://schemas.openxmlformats.org/officeDocument/2006/relationships/slide" Target="slides/slide40.xml"/><Relationship Id="rId51" Type="http://schemas.openxmlformats.org/officeDocument/2006/relationships/slide" Target="slides/slide41.xml"/><Relationship Id="rId52" Type="http://schemas.openxmlformats.org/officeDocument/2006/relationships/slide" Target="slides/slide42.xml"/><Relationship Id="rId53" Type="http://schemas.openxmlformats.org/officeDocument/2006/relationships/slide" Target="slides/slide43.xml"/><Relationship Id="rId54" Type="http://schemas.openxmlformats.org/officeDocument/2006/relationships/slide" Target="slides/slide44.xml"/><Relationship Id="rId55" Type="http://schemas.openxmlformats.org/officeDocument/2006/relationships/slide" Target="slides/slide45.xml"/><Relationship Id="rId56" Type="http://schemas.openxmlformats.org/officeDocument/2006/relationships/slide" Target="slides/slide46.xml"/><Relationship Id="rId57" Type="http://schemas.openxmlformats.org/officeDocument/2006/relationships/slide" Target="slides/slide47.xml"/><Relationship Id="rId58" Type="http://schemas.openxmlformats.org/officeDocument/2006/relationships/slide" Target="slides/slide48.xml"/><Relationship Id="rId59" Type="http://schemas.openxmlformats.org/officeDocument/2006/relationships/slide" Target="slides/slide49.xml"/><Relationship Id="rId70" Type="http://schemas.openxmlformats.org/officeDocument/2006/relationships/slide" Target="slides/slide60.xml"/><Relationship Id="rId71" Type="http://schemas.openxmlformats.org/officeDocument/2006/relationships/slide" Target="slides/slide61.xml"/><Relationship Id="rId72" Type="http://schemas.openxmlformats.org/officeDocument/2006/relationships/slide" Target="slides/slide62.xml"/><Relationship Id="rId73" Type="http://schemas.openxmlformats.org/officeDocument/2006/relationships/slide" Target="slides/slide63.xml"/><Relationship Id="rId74" Type="http://schemas.openxmlformats.org/officeDocument/2006/relationships/slide" Target="slides/slide64.xml"/><Relationship Id="rId75" Type="http://schemas.openxmlformats.org/officeDocument/2006/relationships/slide" Target="slides/slide65.xml"/><Relationship Id="rId76" Type="http://schemas.openxmlformats.org/officeDocument/2006/relationships/slide" Target="slides/slide66.xml"/><Relationship Id="rId77" Type="http://schemas.openxmlformats.org/officeDocument/2006/relationships/slide" Target="slides/slide67.xml"/><Relationship Id="rId78" Type="http://schemas.openxmlformats.org/officeDocument/2006/relationships/slide" Target="slides/slide68.xml"/><Relationship Id="rId79" Type="http://schemas.openxmlformats.org/officeDocument/2006/relationships/slide" Target="slides/slide69.xml"/><Relationship Id="rId90" Type="http://schemas.openxmlformats.org/officeDocument/2006/relationships/slide" Target="slides/slide80.xml"/><Relationship Id="rId91" Type="http://schemas.openxmlformats.org/officeDocument/2006/relationships/slide" Target="slides/slide81.xml"/><Relationship Id="rId92" Type="http://schemas.openxmlformats.org/officeDocument/2006/relationships/notesMaster" Target="notesMasters/notesMaster1.xml"/><Relationship Id="rId93" Type="http://schemas.openxmlformats.org/officeDocument/2006/relationships/handoutMaster" Target="handoutMasters/handoutMaster1.xml"/><Relationship Id="rId94" Type="http://schemas.openxmlformats.org/officeDocument/2006/relationships/printerSettings" Target="printerSettings/printerSettings1.bin"/><Relationship Id="rId95" Type="http://schemas.openxmlformats.org/officeDocument/2006/relationships/presProps" Target="presProps.xml"/><Relationship Id="rId96" Type="http://schemas.openxmlformats.org/officeDocument/2006/relationships/viewProps" Target="viewProps.xml"/><Relationship Id="rId97" Type="http://schemas.openxmlformats.org/officeDocument/2006/relationships/theme" Target="theme/theme1.xml"/><Relationship Id="rId98" Type="http://schemas.openxmlformats.org/officeDocument/2006/relationships/tableStyles" Target="tableStyles.xml"/><Relationship Id="rId20" Type="http://schemas.openxmlformats.org/officeDocument/2006/relationships/slide" Target="slides/slide10.xml"/><Relationship Id="rId21" Type="http://schemas.openxmlformats.org/officeDocument/2006/relationships/slide" Target="slides/slide11.xml"/><Relationship Id="rId22" Type="http://schemas.openxmlformats.org/officeDocument/2006/relationships/slide" Target="slides/slide12.xml"/><Relationship Id="rId23" Type="http://schemas.openxmlformats.org/officeDocument/2006/relationships/slide" Target="slides/slide13.xml"/><Relationship Id="rId24" Type="http://schemas.openxmlformats.org/officeDocument/2006/relationships/slide" Target="slides/slide14.xml"/><Relationship Id="rId25" Type="http://schemas.openxmlformats.org/officeDocument/2006/relationships/slide" Target="slides/slide15.xml"/><Relationship Id="rId26" Type="http://schemas.openxmlformats.org/officeDocument/2006/relationships/slide" Target="slides/slide16.xml"/><Relationship Id="rId27" Type="http://schemas.openxmlformats.org/officeDocument/2006/relationships/slide" Target="slides/slide17.xml"/><Relationship Id="rId28" Type="http://schemas.openxmlformats.org/officeDocument/2006/relationships/slide" Target="slides/slide18.xml"/><Relationship Id="rId29" Type="http://schemas.openxmlformats.org/officeDocument/2006/relationships/slide" Target="slides/slide19.xml"/><Relationship Id="rId40" Type="http://schemas.openxmlformats.org/officeDocument/2006/relationships/slide" Target="slides/slide30.xml"/><Relationship Id="rId41" Type="http://schemas.openxmlformats.org/officeDocument/2006/relationships/slide" Target="slides/slide31.xml"/><Relationship Id="rId42" Type="http://schemas.openxmlformats.org/officeDocument/2006/relationships/slide" Target="slides/slide32.xml"/><Relationship Id="rId43" Type="http://schemas.openxmlformats.org/officeDocument/2006/relationships/slide" Target="slides/slide33.xml"/><Relationship Id="rId44" Type="http://schemas.openxmlformats.org/officeDocument/2006/relationships/slide" Target="slides/slide34.xml"/><Relationship Id="rId45" Type="http://schemas.openxmlformats.org/officeDocument/2006/relationships/slide" Target="slides/slide35.xml"/><Relationship Id="rId46" Type="http://schemas.openxmlformats.org/officeDocument/2006/relationships/slide" Target="slides/slide36.xml"/><Relationship Id="rId47" Type="http://schemas.openxmlformats.org/officeDocument/2006/relationships/slide" Target="slides/slide37.xml"/><Relationship Id="rId48" Type="http://schemas.openxmlformats.org/officeDocument/2006/relationships/slide" Target="slides/slide38.xml"/><Relationship Id="rId49" Type="http://schemas.openxmlformats.org/officeDocument/2006/relationships/slide" Target="slides/slide39.xml"/><Relationship Id="rId60" Type="http://schemas.openxmlformats.org/officeDocument/2006/relationships/slide" Target="slides/slide50.xml"/><Relationship Id="rId61" Type="http://schemas.openxmlformats.org/officeDocument/2006/relationships/slide" Target="slides/slide51.xml"/><Relationship Id="rId62" Type="http://schemas.openxmlformats.org/officeDocument/2006/relationships/slide" Target="slides/slide52.xml"/><Relationship Id="rId63" Type="http://schemas.openxmlformats.org/officeDocument/2006/relationships/slide" Target="slides/slide53.xml"/><Relationship Id="rId64" Type="http://schemas.openxmlformats.org/officeDocument/2006/relationships/slide" Target="slides/slide54.xml"/><Relationship Id="rId65" Type="http://schemas.openxmlformats.org/officeDocument/2006/relationships/slide" Target="slides/slide55.xml"/><Relationship Id="rId66" Type="http://schemas.openxmlformats.org/officeDocument/2006/relationships/slide" Target="slides/slide56.xml"/><Relationship Id="rId67" Type="http://schemas.openxmlformats.org/officeDocument/2006/relationships/slide" Target="slides/slide57.xml"/><Relationship Id="rId68" Type="http://schemas.openxmlformats.org/officeDocument/2006/relationships/slide" Target="slides/slide58.xml"/><Relationship Id="rId69" Type="http://schemas.openxmlformats.org/officeDocument/2006/relationships/slide" Target="slides/slide59.xml"/><Relationship Id="rId80" Type="http://schemas.openxmlformats.org/officeDocument/2006/relationships/slide" Target="slides/slide70.xml"/><Relationship Id="rId81" Type="http://schemas.openxmlformats.org/officeDocument/2006/relationships/slide" Target="slides/slide71.xml"/><Relationship Id="rId82" Type="http://schemas.openxmlformats.org/officeDocument/2006/relationships/slide" Target="slides/slide72.xml"/><Relationship Id="rId83" Type="http://schemas.openxmlformats.org/officeDocument/2006/relationships/slide" Target="slides/slide73.xml"/><Relationship Id="rId84" Type="http://schemas.openxmlformats.org/officeDocument/2006/relationships/slide" Target="slides/slide74.xml"/><Relationship Id="rId85" Type="http://schemas.openxmlformats.org/officeDocument/2006/relationships/slide" Target="slides/slide75.xml"/><Relationship Id="rId86" Type="http://schemas.openxmlformats.org/officeDocument/2006/relationships/slide" Target="slides/slide76.xml"/><Relationship Id="rId87" Type="http://schemas.openxmlformats.org/officeDocument/2006/relationships/slide" Target="slides/slide77.xml"/><Relationship Id="rId88" Type="http://schemas.openxmlformats.org/officeDocument/2006/relationships/slide" Target="slides/slide78.xml"/><Relationship Id="rId89" Type="http://schemas.openxmlformats.org/officeDocument/2006/relationships/slide" Target="slides/slide7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18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/>
          </c:spPr>
          <c:dPt>
            <c:idx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>
                <a:solidFill>
                  <a:schemeClr val="tx1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33729E"/>
              </a:solidFill>
              <a:ln>
                <a:solidFill>
                  <a:schemeClr val="tx1"/>
                </a:solidFill>
              </a:ln>
              <a:effectLst/>
            </c:spPr>
          </c:dPt>
          <c:val>
            <c:numRef>
              <c:f>Sheet1!$B$9:$B$10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325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  <a:effectLst/>
          </c:spPr>
          <c:dPt>
            <c:idx val="0"/>
            <c:bubble3D val="0"/>
            <c:spPr>
              <a:solidFill>
                <a:srgbClr val="33729E"/>
              </a:solidFill>
              <a:effectLst/>
            </c:spPr>
          </c:dPt>
          <c:dPt>
            <c:idx val="1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effectLst/>
            </c:spPr>
          </c:dPt>
          <c:val>
            <c:numRef>
              <c:f>Sheet1!$B$9:$B$10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1"/>
    </mc:Choice>
    <mc:Fallback>
      <c:style val="3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18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spPr>
            <a:solidFill>
              <a:schemeClr val="accent5">
                <a:lumMod val="60000"/>
                <a:lumOff val="40000"/>
              </a:schemeClr>
            </a:solidFill>
          </c:spPr>
          <c:dPt>
            <c:idx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</c:dPt>
          <c:dPt>
            <c:idx val="1"/>
            <c:bubble3D val="0"/>
            <c:spPr>
              <a:solidFill>
                <a:srgbClr val="33729E"/>
              </a:solidFill>
            </c:spPr>
          </c:dPt>
          <c:val>
            <c:numRef>
              <c:f>Sheet1!$B$9:$B$10</c:f>
              <c:numCache>
                <c:formatCode>General</c:formatCode>
                <c:ptCount val="2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0.emf"/><Relationship Id="rId1" Type="http://schemas.openxmlformats.org/officeDocument/2006/relationships/image" Target="../media/image71.emf"/><Relationship Id="rId2" Type="http://schemas.openxmlformats.org/officeDocument/2006/relationships/image" Target="../media/image7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684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5684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7291B58-A5F0-D645-B2BF-2E4CB8333C4B}" type="datetimeFigureOut">
              <a:rPr lang="en-US"/>
              <a:pPr>
                <a:defRPr/>
              </a:pPr>
              <a:t>5/3/16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684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5684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AD44BDB-1F1F-5048-93AC-B379957EDB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921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45684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45684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7DB1320-FB87-6F41-8F93-AFEEDF10B6D2}" type="datetimeFigureOut">
              <a:rPr lang="en-US"/>
              <a:pPr>
                <a:defRPr/>
              </a:pPr>
              <a:t>5/3/16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45684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456846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ED32E36-293B-EF42-84C9-1D25EFCD21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77116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56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28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00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7213" algn="l" defTabSz="4556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4245" algn="l" defTabSz="4568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098" algn="l" defTabSz="4568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941" algn="l" defTabSz="4568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795" algn="l" defTabSz="456846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7"/>
          <p:cNvSpPr txBox="1">
            <a:spLocks noGrp="1" noChangeArrowheads="1"/>
          </p:cNvSpPr>
          <p:nvPr/>
        </p:nvSpPr>
        <p:spPr bwMode="auto">
          <a:xfrm>
            <a:off x="3887788" y="8686800"/>
            <a:ext cx="2970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7503" tIns="48752" rIns="97503" bIns="48752" anchor="b"/>
          <a:lstStyle>
            <a:lvl1pPr defTabSz="10239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10239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10239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10239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1023938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1023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1023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1023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10239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/>
            <a:fld id="{38FF2EE7-6DCC-A242-AEEF-FE83CDB64265}" type="slidenum">
              <a:rPr lang="en-US" sz="1300">
                <a:solidFill>
                  <a:srgbClr val="000000"/>
                </a:solidFill>
                <a:latin typeface="Arial" charset="0"/>
              </a:rPr>
              <a:pPr algn="r"/>
              <a:t>1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1413" y="685800"/>
            <a:ext cx="4573587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6575"/>
            <a:ext cx="5026025" cy="4111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lIns="88959" tIns="44480" rIns="88959" bIns="4448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25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FDE697-1F50-8D48-9510-4D4E7623714B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35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8C1600A-2F81-9145-A5E9-51C6EDE594E4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46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24B5396-71C6-1840-B549-4BB11E352D89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5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7F9BC4-246C-744A-9641-4C1926643344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23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6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1116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</a:pPr>
            <a:fld id="{454971B6-96E3-D246-B354-5AFA7B049655}" type="slidenum">
              <a:rPr lang="en-US" sz="1200">
                <a:solidFill>
                  <a:srgbClr val="000000"/>
                </a:solidFill>
              </a:rPr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57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C1E12F8-BA66-D146-A939-2D579A3195A4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31</a:t>
            </a:fld>
            <a:endParaRPr lang="en-US" smtClean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5482C2-95CC-42D0-AB45-75B22BA064D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513809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Compatible</a:t>
            </a:r>
            <a:r>
              <a:rPr lang="en-US" baseline="0" dirty="0" smtClean="0"/>
              <a:t> </a:t>
            </a:r>
            <a:r>
              <a:rPr lang="en-US" dirty="0" err="1" smtClean="0"/>
              <a:t>subseq</a:t>
            </a:r>
            <a:r>
              <a:rPr lang="en-US" dirty="0" smtClean="0"/>
              <a:t> in downstream processing or analyses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e.g</a:t>
            </a:r>
            <a:r>
              <a:rPr lang="en-US" baseline="0" dirty="0" smtClean="0"/>
              <a:t> </a:t>
            </a:r>
            <a:r>
              <a:rPr lang="en-US" dirty="0" smtClean="0"/>
              <a:t>with</a:t>
            </a:r>
            <a:r>
              <a:rPr lang="en-US" baseline="0" dirty="0" smtClean="0"/>
              <a:t> </a:t>
            </a:r>
            <a:r>
              <a:rPr lang="en-US" dirty="0" smtClean="0"/>
              <a:t>aligners for</a:t>
            </a:r>
            <a:r>
              <a:rPr lang="en-US" baseline="0" dirty="0" smtClean="0"/>
              <a:t> indexing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37E91-7460-4413-92B0-FF657A2AD34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35022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Het/</a:t>
            </a:r>
            <a:r>
              <a:rPr lang="en-US" dirty="0" err="1" smtClean="0"/>
              <a:t>hom</a:t>
            </a:r>
            <a:r>
              <a:rPr lang="en-US" dirty="0" smtClean="0"/>
              <a:t> ratio</a:t>
            </a:r>
          </a:p>
          <a:p>
            <a:r>
              <a:rPr lang="en-US" dirty="0" err="1" smtClean="0"/>
              <a:t>Ti</a:t>
            </a:r>
            <a:r>
              <a:rPr lang="en-US" dirty="0" smtClean="0"/>
              <a:t>/</a:t>
            </a:r>
            <a:r>
              <a:rPr lang="en-US" dirty="0" err="1" smtClean="0"/>
              <a:t>tv</a:t>
            </a:r>
            <a:r>
              <a:rPr lang="en-US" dirty="0" smtClean="0"/>
              <a:t> ratio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37E91-7460-4413-92B0-FF657A2AD34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99809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observe that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37E91-7460-4413-92B0-FF657A2AD34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45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8819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33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4640855-5B26-6643-B5D3-9EEC1BB3A595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There is</a:t>
            </a:r>
            <a:r>
              <a:rPr lang="en-US" baseline="0" dirty="0" smtClean="0"/>
              <a:t> currently a number of different methods that can help with this issue and one of more common methods is to do a simulation </a:t>
            </a:r>
            <a:r>
              <a:rPr lang="en-US" baseline="0" smtClean="0"/>
              <a:t>of flipped reads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37E91-7460-4413-92B0-FF657A2AD34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530674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flipping simulation can also be used in the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C37E91-7460-4413-92B0-FF657A2AD34A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60447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0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Calibri" charset="0"/>
              </a:rPr>
              <a:t>Just have one path </a:t>
            </a:r>
          </a:p>
        </p:txBody>
      </p:sp>
      <p:sp>
        <p:nvSpPr>
          <p:cNvPr id="1710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</a:pPr>
            <a:fld id="{B388E1D9-E58C-7342-AC02-A6F3E99D9528}" type="slidenum">
              <a:rPr lang="en-US" sz="1200"/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sz="12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51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FF0000"/>
                </a:solidFill>
                <a:latin typeface="Calibri" charset="0"/>
              </a:rPr>
              <a:t>Better schematic ….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C4326D3-4496-5F49-88FD-48B4EE8C7D60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56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715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FF0000"/>
                </a:solidFill>
                <a:latin typeface="Calibri" charset="0"/>
              </a:rPr>
              <a:t>Better schematic ….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52D0EF9-3729-BE43-AE16-61E7AF9484FB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57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920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>
                <a:solidFill>
                  <a:srgbClr val="FF0000"/>
                </a:solidFill>
                <a:latin typeface="Calibri" charset="0"/>
              </a:rPr>
              <a:t>Better schematic ….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8569DD4-8484-6C4C-99E3-2650CCB0C82F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58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32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CF2D55-3A10-8745-92B8-42138C223AEF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534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167F7F-BD9F-BB4F-868F-CE1B6AA652C3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7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6CD66E6-1D13-F34D-B593-927DFB7C6728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894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C6FC0A-F376-5F42-9A91-D729A24D9587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43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DE3065-B02D-A74A-9B31-CE2D4C568B64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1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F5B81F0-539D-6743-8677-B89AB2575381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35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97B7C1-A14E-6E45-B935-DF39A178A92C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558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BED25C4-46F6-1C4E-B8B6-D03167E20CFB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67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763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08A35D-8439-804D-A2FC-7BE9B21D8EE5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68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05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B8D6E7C-022A-F040-A8F2-7385CE8794C4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75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telomerase reverse transcriptase </a:t>
            </a:r>
          </a:p>
          <a:p>
            <a:pPr>
              <a:defRPr/>
            </a:pPr>
            <a:endParaRPr lang="en-US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telomeres become progressively shorter as the cell divides. After a certain number of cell divisions, the telomeres become so short that they trigger the cell to stop dividing or to self-destruct (undergo apoptosis). </a:t>
            </a:r>
          </a:p>
          <a:p>
            <a:pPr>
              <a:defRPr/>
            </a:pPr>
            <a:endParaRPr lang="en-US" dirty="0" smtClean="0">
              <a:ea typeface="+mn-ea"/>
              <a:cs typeface="+mn-cs"/>
            </a:endParaRPr>
          </a:p>
          <a:p>
            <a:pPr>
              <a:defRPr/>
            </a:pPr>
            <a:r>
              <a:rPr lang="en-US" dirty="0" smtClean="0">
                <a:ea typeface="+mn-ea"/>
                <a:cs typeface="+mn-cs"/>
              </a:rPr>
              <a:t>Telomerase counteracts the shortening of telomeres by adding small repeated segments of DNA to the ends of chromosomes each time the cell divides.</a:t>
            </a:r>
          </a:p>
          <a:p>
            <a:pPr>
              <a:defRPr/>
            </a:pPr>
            <a:endParaRPr lang="en-US" dirty="0" smtClean="0">
              <a:ea typeface="+mn-ea"/>
              <a:cs typeface="+mn-cs"/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335346-3217-8340-8ED5-748A455990CF}" type="slidenum">
              <a:rPr lang="en-US">
                <a:solidFill>
                  <a:prstClr val="black"/>
                </a:solidFill>
                <a:latin typeface="Calibri"/>
              </a:rPr>
              <a:pPr>
                <a:defRPr/>
              </a:pPr>
              <a:t>76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7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Arial" charset="0"/>
              </a:rPr>
              <a:t>Alternative allele/Reference allele</a:t>
            </a:r>
          </a:p>
        </p:txBody>
      </p:sp>
      <p:sp>
        <p:nvSpPr>
          <p:cNvPr id="157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9683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9683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9683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9683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968375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96837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DC28B905-631B-4346-A3A8-96061DB01279}" type="slidenum">
              <a:rPr lang="en-US" sz="1300">
                <a:solidFill>
                  <a:srgbClr val="000000"/>
                </a:solidFill>
                <a:latin typeface="Arial" charset="0"/>
              </a:rPr>
              <a:pPr/>
              <a:t>77</a:t>
            </a:fld>
            <a:endParaRPr lang="en-US" sz="130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And the diploid reference is very useful in functional read alignment especially</a:t>
            </a:r>
            <a:r>
              <a:rPr lang="en-US" baseline="0" dirty="0" smtClean="0"/>
              <a:t> with the current ability to detect rare variants in each individual that are not found in the reference</a:t>
            </a:r>
          </a:p>
          <a:p>
            <a:endParaRPr lang="en-US" baseline="0" dirty="0" smtClean="0"/>
          </a:p>
          <a:p>
            <a:r>
              <a:rPr lang="en-US" baseline="0" dirty="0" smtClean="0"/>
              <a:t>A simpler example is a non-ref insertion occurring in an exon and then RNA-</a:t>
            </a:r>
            <a:r>
              <a:rPr lang="en-US" baseline="0" dirty="0" err="1" smtClean="0"/>
              <a:t>seq</a:t>
            </a:r>
            <a:r>
              <a:rPr lang="en-US" baseline="0" dirty="0" smtClean="0"/>
              <a:t> mapping to that missing insertion in the reference – but should be rarer, since </a:t>
            </a:r>
            <a:r>
              <a:rPr lang="en-US" baseline="0" dirty="0" err="1" smtClean="0"/>
              <a:t>indel</a:t>
            </a:r>
            <a:r>
              <a:rPr lang="en-US" baseline="0" dirty="0" smtClean="0"/>
              <a:t> doesn’t occur much in exon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7073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8865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53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02B569-546C-9247-9B5C-F4B654A04E00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64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7E825B1-D03F-144F-A9BC-AC6C1297F6AE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4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9CB6AD-5B65-D64B-8E95-5347120C6A64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84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4A8EE85-BAE0-BB46-BFFA-53FDDDFDAC1E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17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94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9565C28-BF00-144F-B3A2-B41FCCB4DAB3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18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2153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Calibri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5FB140E-F191-E149-B43E-25BCC0902E99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86"/>
            <a:ext cx="3810000" cy="4638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86"/>
            <a:ext cx="3810000" cy="46386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63215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8561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5270C-3294-2945-973E-B265A792EAFF}" type="datetime1">
              <a:rPr lang="en-US"/>
              <a:pPr>
                <a:defRPr/>
              </a:pPr>
              <a:t>5/3/16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63E97-85E0-5544-ABC1-0F395CAB8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424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9B065-9F9E-403F-8C8D-213DA649832D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8AA581-3C7A-4175-96A2-5C54E2C0C5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23621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0288131-5B30-0F4D-B210-47F39A744F14}" type="datetime1">
              <a:rPr lang="en-US"/>
              <a:pPr>
                <a:defRPr/>
              </a:pPr>
              <a:t>5/3/16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D2922DA-4E9A-C64C-BF1E-EC993A710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01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4C6C361-663F-A245-8049-A10E7E59C837}" type="datetime1">
              <a:rPr lang="en-US"/>
              <a:pPr>
                <a:defRPr/>
              </a:pPr>
              <a:t>5/3/16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6F9A6A2-38C1-A04E-ACAA-07EA83F603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1639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D1CA9A9-F93F-3C45-A9CD-A5FB820E9976}" type="datetime1">
              <a:rPr lang="en-US"/>
              <a:pPr>
                <a:defRPr/>
              </a:pPr>
              <a:t>5/3/16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 fontAlgn="base">
              <a:spcBef>
                <a:spcPct val="0"/>
              </a:spcBef>
              <a:spcAft>
                <a:spcPct val="0"/>
              </a:spcAft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06E61D95-C8B1-004D-8AD9-6C5EC3663B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3259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0128B5-B110-4EC1-95BC-D661F0D3BB9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EC2DC-E2F6-47DA-8A26-F1696D083F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0290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CF47C5DF-5232-B845-A787-AC6A9F2B800A}" type="datetimeFigureOut">
              <a:rPr lang="en-US"/>
              <a:pPr>
                <a:defRPr/>
              </a:pPr>
              <a:t>5/3/16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fontAlgn="base">
              <a:spcBef>
                <a:spcPct val="0"/>
              </a:spcBef>
              <a:spcAft>
                <a:spcPct val="0"/>
              </a:spcAft>
              <a:defRPr b="1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BE6ECC4-918C-ED43-9E76-A50E5B5EC3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215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fld id="{53CEE135-AFCA-2845-8666-F0B09132D4F0}" type="datetime1">
              <a:rPr lang="en-US"/>
              <a:pPr>
                <a:defRPr/>
              </a:pPr>
              <a:t>5/3/16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5613">
              <a:defRPr/>
            </a:lvl1pPr>
          </a:lstStyle>
          <a:p>
            <a:pPr>
              <a:defRPr/>
            </a:pPr>
            <a:fld id="{64D94797-DDB9-CC4D-BD69-7F513288A5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935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1197091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sz="1800" b="1"/>
            </a:lvl1pPr>
          </a:lstStyle>
          <a:p>
            <a:pPr>
              <a:defRPr/>
            </a:pPr>
            <a:fld id="{3A0C03E2-95A5-5F40-9DD2-DB8536F0280D}" type="datetime1">
              <a:rPr lang="en-US"/>
              <a:pPr>
                <a:defRPr/>
              </a:pPr>
              <a:t>5/3/16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832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z="1800" b="1"/>
            </a:lvl1pPr>
          </a:lstStyle>
          <a:p>
            <a:pPr>
              <a:defRPr/>
            </a:pPr>
            <a:fld id="{E5BBEBCE-BDDA-F542-B3C9-3BCE029B7B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973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65775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08426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657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16720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ags" Target="../tags/tag1.xml"/><Relationship Id="rId4" Type="http://schemas.openxmlformats.org/officeDocument/2006/relationships/tags" Target="../tags/tag2.xml"/><Relationship Id="rId5" Type="http://schemas.openxmlformats.org/officeDocument/2006/relationships/tags" Target="../tags/tag3.xml"/><Relationship Id="rId1" Type="http://schemas.openxmlformats.org/officeDocument/2006/relationships/slideLayout" Target="../slideLayouts/slideLayout4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openxmlformats.org/officeDocument/2006/relationships/tags" Target="../tags/tag5.xml"/><Relationship Id="rId5" Type="http://schemas.openxmlformats.org/officeDocument/2006/relationships/tags" Target="../tags/tag6.xml"/><Relationship Id="rId1" Type="http://schemas.openxmlformats.org/officeDocument/2006/relationships/slideLayout" Target="../slideLayouts/slideLayout6.xml"/><Relationship Id="rId2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theme" Target="../theme/theme7.xml"/><Relationship Id="rId7" Type="http://schemas.openxmlformats.org/officeDocument/2006/relationships/tags" Target="../tags/tag7.xml"/><Relationship Id="rId8" Type="http://schemas.openxmlformats.org/officeDocument/2006/relationships/tags" Target="../tags/tag8.xml"/><Relationship Id="rId9" Type="http://schemas.openxmlformats.org/officeDocument/2006/relationships/tags" Target="../tags/tag9.xml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4" Type="http://schemas.openxmlformats.org/officeDocument/2006/relationships/theme" Target="../theme/theme9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6" tIns="46033" rIns="92066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2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6" tIns="46033" rIns="92066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Se2_default_3_cbb752_11apr10con2_default_3_cbb752_11apr10d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 userDrawn="1"/>
        </p:nvSpPr>
        <p:spPr bwMode="auto">
          <a:xfrm rot="16200000">
            <a:off x="7411245" y="525385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6" tIns="46033" rIns="92066" bIns="46033"/>
          <a:lstStyle/>
          <a:p>
            <a:pPr defTabSz="912813" eaLnBrk="0" hangingPunct="0">
              <a:defRPr/>
            </a:pPr>
            <a:fld id="{4BFB168B-F5F9-CC45-8A76-219FDEE1A419}" type="slidenum">
              <a:rPr lang="en-US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urier New" charset="0"/>
                <a:ea typeface="ＭＳ Ｐゴシック" charset="-128"/>
                <a:cs typeface="ＭＳ Ｐゴシック" charset="-128"/>
              </a:rPr>
              <a:pPr defTabSz="912813" eaLnBrk="0" hangingPunct="0">
                <a:defRPr/>
              </a:pPr>
              <a:t>‹#›</a:t>
            </a:fld>
            <a:r>
              <a:rPr lang="en-US" b="1" dirty="0">
                <a:solidFill>
                  <a:srgbClr val="80808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- </a:t>
            </a:r>
            <a:r>
              <a:rPr lang="en-US" sz="1000" b="1" dirty="0" err="1">
                <a:solidFill>
                  <a:srgbClr val="969696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Lectures.GersteinLab.org</a:t>
            </a:r>
            <a:endParaRPr lang="en-US" sz="300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3905" r:id="rId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4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6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8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8600" indent="-228600" algn="l" defTabSz="9128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71500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12813" indent="-2270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6363" indent="-228600" algn="l" defTabSz="91281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7213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6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0196E79D-0737-425F-BDCC-4535CCF35BC6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5/3/16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644EC2DC-E2F6-47DA-8A26-F1696D083F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133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4115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CF47C5DF-5232-B845-A787-AC6A9F2B800A}" type="datetimeFigureOut">
              <a:rPr lang="en-US"/>
              <a:pPr>
                <a:defRPr/>
              </a:pPr>
              <a:t>5/3/16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F792C344-9FB0-1B4C-87E8-C7D4997162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3932" r:id="rId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48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F09CD480-7555-C849-8EC4-794986AF0488}" type="datetime1">
              <a:rPr lang="en-US"/>
              <a:pPr>
                <a:defRPr/>
              </a:pPr>
              <a:t>5/3/16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60787F18-82D8-564A-85B5-67A4F45140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3950" r:id="rId1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000090"/>
          </a:solidFill>
          <a:latin typeface="Arial"/>
          <a:ea typeface="ＭＳ Ｐゴシック" charset="0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Arial" charset="0"/>
          <a:ea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Arial" charset="0"/>
          <a:ea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Arial" charset="0"/>
          <a:ea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Arial" charset="0"/>
          <a:ea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Arial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Arial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Arial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600">
          <a:solidFill>
            <a:srgbClr val="000090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6" tIns="46032" rIns="92066" bIns="4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80579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 bwMode="auto">
          <a:xfrm>
            <a:off x="685800" y="198122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66" tIns="46032" rIns="92066" bIns="460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6200000">
            <a:off x="7411245" y="525385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6" tIns="46032" rIns="92066" bIns="46032"/>
          <a:lstStyle/>
          <a:p>
            <a:pPr defTabSz="912804" eaLnBrk="0" hangingPunct="0">
              <a:defRPr/>
            </a:pPr>
            <a:fld id="{DB2AB19D-ACF3-7B47-859B-479806B853B4}" type="slidenum">
              <a:rPr lang="en-US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urier New" charset="0"/>
                <a:ea typeface="ＭＳ Ｐゴシック" charset="-128"/>
                <a:cs typeface="ＭＳ Ｐゴシック" charset="-128"/>
              </a:rPr>
              <a:pPr defTabSz="912804" eaLnBrk="0" hangingPunct="0">
                <a:defRPr/>
              </a:pPr>
              <a:t>‹#›</a:t>
            </a:fld>
            <a:r>
              <a:rPr lang="en-US" b="1" dirty="0">
                <a:solidFill>
                  <a:srgbClr val="808080"/>
                </a:solidFill>
                <a:latin typeface="Arial" charset="0"/>
                <a:ea typeface="ＭＳ Ｐゴシック" charset="-128"/>
                <a:cs typeface="ＭＳ Ｐゴシック" charset="-128"/>
              </a:rPr>
              <a:t> - </a:t>
            </a:r>
            <a:r>
              <a:rPr lang="en-US" sz="1000" b="1" dirty="0" err="1">
                <a:solidFill>
                  <a:srgbClr val="969696"/>
                </a:solidFill>
                <a:latin typeface="Arial" charset="0"/>
                <a:ea typeface="ＭＳ Ｐゴシック" charset="-128"/>
                <a:cs typeface="ＭＳ Ｐゴシック" charset="-128"/>
              </a:rPr>
              <a:t>Lectures.GersteinLab.org</a:t>
            </a:r>
            <a:endParaRPr lang="en-US" sz="300" dirty="0">
              <a:solidFill>
                <a:srgbClr val="000000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503928" r:id="rId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196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391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587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782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7013" indent="-227013" algn="l" defTabSz="911225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9913" indent="-227013" algn="l" defTabSz="911225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11225" indent="-225425" algn="l" defTabSz="911225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4775" indent="-227013" algn="l" defTabSz="911225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5625" indent="-227013" algn="l" defTabSz="911225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575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770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8966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161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83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>
            <a:lvl1pPr defTabSz="914400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7B3DBAEB-35D0-CE40-9BC8-FD34328FC55D}" type="datetime1">
              <a:rPr lang="en-US"/>
              <a:pPr>
                <a:defRPr/>
              </a:pPr>
              <a:t>5/3/16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>
            <a:lvl1pPr algn="ctr" defTabSz="914400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6C1C87C8-7A4F-A546-A3B8-71A57FF80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57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4020" r:id="rId1"/>
  </p:sldLayoutIdLst>
  <p:hf hdr="0" ftr="0" dt="0"/>
  <p:txStyles>
    <p:titleStyle>
      <a:lvl1pPr algn="ctr" defTabSz="454025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6915" algn="ctr" defTabSz="45691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3832" algn="ctr" defTabSz="45691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0748" algn="ctr" defTabSz="45691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7662" algn="ctr" defTabSz="45691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39725" indent="-339725" algn="l" defTabSz="45402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39775" indent="-282575" algn="l" defTabSz="45402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39825" indent="-225425" algn="l" defTabSz="45402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7025" indent="-225425" algn="l" defTabSz="45402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4225" indent="-225425" algn="l" defTabSz="45402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3036" indent="-228459" algn="l" defTabSz="45691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52" indent="-228459" algn="l" defTabSz="45691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68" indent="-228459" algn="l" defTabSz="45691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83" indent="-228459" algn="l" defTabSz="45691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5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2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48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62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79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94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08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25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/>
          <a:p>
            <a:pPr defTabSz="910659" eaLnBrk="0" hangingPunct="0">
              <a:defRPr/>
            </a:pPr>
            <a:fld id="{67CEDC52-66C0-EB48-A105-58148C04DC87}" type="slidenum">
              <a:rPr lang="en-US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urier New" charset="0"/>
              </a:rPr>
              <a:pPr defTabSz="910659" eaLnBrk="0" hangingPunct="0">
                <a:defRPr/>
              </a:pPr>
              <a:t>‹#›</a:t>
            </a:fld>
            <a:r>
              <a:rPr lang="en-US" b="1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sz="1000" b="1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sz="3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99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4032" r:id="rId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7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  <p:custDataLst>
              <p:tags r:id="rId8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/>
          <a:p>
            <a:pPr defTabSz="910659" eaLnBrk="0" hangingPunct="0">
              <a:defRPr/>
            </a:pPr>
            <a:fld id="{67CEDC52-66C0-EB48-A105-58148C04DC87}" type="slidenum">
              <a:rPr lang="en-US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urier New" charset="0"/>
              </a:rPr>
              <a:pPr defTabSz="910659" eaLnBrk="0" hangingPunct="0">
                <a:defRPr/>
              </a:pPr>
              <a:t>‹#›</a:t>
            </a:fld>
            <a:r>
              <a:rPr lang="en-US" b="1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sz="1000" b="1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sz="3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999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4069" r:id="rId1"/>
    <p:sldLayoutId id="2147504070" r:id="rId2"/>
    <p:sldLayoutId id="2147504071" r:id="rId3"/>
    <p:sldLayoutId id="2147504072" r:id="rId4"/>
    <p:sldLayoutId id="2147504086" r:id="rId5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1" fontAlgn="base" hangingPunct="1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1" fontAlgn="base" hangingPunct="1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B18F7B72-A9EB-4E3F-885F-9BDF0C4D8B11}" type="datetime1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5/3/16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fld id="{9B8AA581-3C7A-4175-96A2-5C54E2C0C5D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4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6469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4076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25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102019CD-E822-194C-ADB9-001E171D81B0}" type="datetime1">
              <a:rPr lang="en-US"/>
              <a:pPr>
                <a:defRPr/>
              </a:pPr>
              <a:t>5/3/16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fld id="{FCFEB82B-BEB9-B144-951A-5849E5E29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4695" name="TextBox 6"/>
          <p:cNvSpPr txBox="1">
            <a:spLocks noChangeArrowheads="1"/>
          </p:cNvSpPr>
          <p:nvPr userDrawn="1"/>
        </p:nvSpPr>
        <p:spPr bwMode="auto">
          <a:xfrm rot="16200000">
            <a:off x="8165544" y="5722561"/>
            <a:ext cx="172039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 smtClean="0">
                <a:solidFill>
                  <a:srgbClr val="595959"/>
                </a:solidFill>
              </a:rPr>
              <a:t>Lectures.Gersteinlab.org</a:t>
            </a:r>
          </a:p>
        </p:txBody>
      </p:sp>
    </p:spTree>
    <p:extLst>
      <p:ext uri="{BB962C8B-B14F-4D97-AF65-F5344CB8AC3E}">
        <p14:creationId xmlns:p14="http://schemas.microsoft.com/office/powerpoint/2010/main" val="4086029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04090" r:id="rId1"/>
    <p:sldLayoutId id="2147504092" r:id="rId2"/>
    <p:sldLayoutId id="2147504095" r:id="rId3"/>
  </p:sldLayoutIdLst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/>
          <a:ea typeface="ＭＳ Ｐゴシック" charset="0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ＭＳ Ｐゴシック" charset="0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0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4.emf"/><Relationship Id="rId5" Type="http://schemas.openxmlformats.org/officeDocument/2006/relationships/oleObject" Target="../embeddings/oleObject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4" Type="http://schemas.openxmlformats.org/officeDocument/2006/relationships/tags" Target="../tags/tag12.xml"/><Relationship Id="rId5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2" Type="http://schemas.openxmlformats.org/officeDocument/2006/relationships/tags" Target="../tags/tag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4" Type="http://schemas.openxmlformats.org/officeDocument/2006/relationships/tags" Target="../tags/tag15.xml"/><Relationship Id="rId5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2" Type="http://schemas.openxmlformats.org/officeDocument/2006/relationships/tags" Target="../tags/tag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emf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emf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29.emf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tags" Target="../tags/tag17.xml"/><Relationship Id="rId4" Type="http://schemas.openxmlformats.org/officeDocument/2006/relationships/tags" Target="../tags/tag18.xml"/><Relationship Id="rId5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2" Type="http://schemas.openxmlformats.org/officeDocument/2006/relationships/tags" Target="../tags/tag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1" Type="http://schemas.openxmlformats.org/officeDocument/2006/relationships/tags" Target="../tags/tag19.xml"/><Relationship Id="rId2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tags" Target="../tags/tag20.xml"/><Relationship Id="rId2" Type="http://schemas.openxmlformats.org/officeDocument/2006/relationships/slideLayout" Target="../slideLayouts/slideLayout8.xml"/><Relationship Id="rId3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tags" Target="../tags/tag21.xml"/><Relationship Id="rId2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45.png"/><Relationship Id="rId1" Type="http://schemas.openxmlformats.org/officeDocument/2006/relationships/tags" Target="../tags/tag22.xml"/><Relationship Id="rId2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4" Type="http://schemas.openxmlformats.org/officeDocument/2006/relationships/tags" Target="../tags/tag25.xml"/><Relationship Id="rId5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2" Type="http://schemas.openxmlformats.org/officeDocument/2006/relationships/tags" Target="../tags/tag2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tags" Target="../tags/tag27.xml"/><Relationship Id="rId4" Type="http://schemas.openxmlformats.org/officeDocument/2006/relationships/tags" Target="../tags/tag28.xml"/><Relationship Id="rId5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2" Type="http://schemas.openxmlformats.org/officeDocument/2006/relationships/tags" Target="../tags/tag2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59.em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0.e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2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3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tags" Target="../tags/tag30.xml"/><Relationship Id="rId4" Type="http://schemas.openxmlformats.org/officeDocument/2006/relationships/tags" Target="../tags/tag31.xml"/><Relationship Id="rId5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2" Type="http://schemas.openxmlformats.org/officeDocument/2006/relationships/tags" Target="../tags/tag29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tags" Target="../tags/tag32.xml"/><Relationship Id="rId2" Type="http://schemas.openxmlformats.org/officeDocument/2006/relationships/slideLayout" Target="../slideLayouts/slideLayout11.xml"/><Relationship Id="rId3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1" Type="http://schemas.openxmlformats.org/officeDocument/2006/relationships/tags" Target="../tags/tag33.xml"/><Relationship Id="rId2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70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7.bin"/><Relationship Id="rId12" Type="http://schemas.openxmlformats.org/officeDocument/2006/relationships/image" Target="../media/image7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8.xml"/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4.bin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71.emf"/><Relationship Id="rId7" Type="http://schemas.openxmlformats.org/officeDocument/2006/relationships/oleObject" Target="../embeddings/oleObject5.bin"/><Relationship Id="rId8" Type="http://schemas.openxmlformats.org/officeDocument/2006/relationships/image" Target="../media/image72.emf"/><Relationship Id="rId9" Type="http://schemas.openxmlformats.org/officeDocument/2006/relationships/oleObject" Target="../embeddings/oleObject6.bin"/><Relationship Id="rId10" Type="http://schemas.openxmlformats.org/officeDocument/2006/relationships/image" Target="../media/image73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74.emf"/><Relationship Id="rId3" Type="http://schemas.openxmlformats.org/officeDocument/2006/relationships/image" Target="../media/image75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3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4" Type="http://schemas.openxmlformats.org/officeDocument/2006/relationships/tags" Target="../tags/tag36.xml"/><Relationship Id="rId5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2" Type="http://schemas.openxmlformats.org/officeDocument/2006/relationships/tags" Target="../tags/tag3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oleObject" Target="../embeddings/oleObject8.bin"/><Relationship Id="rId7" Type="http://schemas.openxmlformats.org/officeDocument/2006/relationships/image" Target="../media/image14.emf"/><Relationship Id="rId8" Type="http://schemas.openxmlformats.org/officeDocument/2006/relationships/oleObject" Target="../embeddings/oleObject9.bin"/><Relationship Id="rId9" Type="http://schemas.openxmlformats.org/officeDocument/2006/relationships/oleObject" Target="../embeddings/oleObject10.bin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1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oleObject" Target="../embeddings/oleObject11.bin"/><Relationship Id="rId7" Type="http://schemas.openxmlformats.org/officeDocument/2006/relationships/image" Target="../media/image14.emf"/><Relationship Id="rId8" Type="http://schemas.openxmlformats.org/officeDocument/2006/relationships/oleObject" Target="../embeddings/oleObject12.bin"/><Relationship Id="rId9" Type="http://schemas.openxmlformats.org/officeDocument/2006/relationships/oleObject" Target="../embeddings/oleObject13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1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oleObject" Target="../embeddings/oleObject14.bin"/><Relationship Id="rId7" Type="http://schemas.openxmlformats.org/officeDocument/2006/relationships/image" Target="../media/image14.emf"/><Relationship Id="rId8" Type="http://schemas.openxmlformats.org/officeDocument/2006/relationships/oleObject" Target="../embeddings/oleObject15.bin"/><Relationship Id="rId9" Type="http://schemas.openxmlformats.org/officeDocument/2006/relationships/oleObject" Target="../embeddings/oleObject16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oleObject" Target="../embeddings/oleObject17.bin"/><Relationship Id="rId7" Type="http://schemas.openxmlformats.org/officeDocument/2006/relationships/image" Target="../media/image14.emf"/><Relationship Id="rId8" Type="http://schemas.openxmlformats.org/officeDocument/2006/relationships/oleObject" Target="../embeddings/oleObject18.bin"/><Relationship Id="rId9" Type="http://schemas.openxmlformats.org/officeDocument/2006/relationships/oleObject" Target="../embeddings/oleObject19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5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87.emf"/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8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90.em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9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4" Type="http://schemas.openxmlformats.org/officeDocument/2006/relationships/tags" Target="../tags/tag39.xml"/><Relationship Id="rId5" Type="http://schemas.openxmlformats.org/officeDocument/2006/relationships/slideLayout" Target="../slideLayouts/slideLayout1.xml"/><Relationship Id="rId1" Type="http://schemas.openxmlformats.org/officeDocument/2006/relationships/themeOverride" Target="../theme/themeOverride12.xml"/><Relationship Id="rId2" Type="http://schemas.openxmlformats.org/officeDocument/2006/relationships/tags" Target="../tags/tag3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4" Type="http://schemas.openxmlformats.org/officeDocument/2006/relationships/tags" Target="../tags/tag42.xml"/><Relationship Id="rId5" Type="http://schemas.openxmlformats.org/officeDocument/2006/relationships/slideLayout" Target="../slideLayouts/slideLayout1.xml"/><Relationship Id="rId1" Type="http://schemas.openxmlformats.org/officeDocument/2006/relationships/themeOverride" Target="../theme/themeOverride13.xml"/><Relationship Id="rId2" Type="http://schemas.openxmlformats.org/officeDocument/2006/relationships/tags" Target="../tags/tag40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9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9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4" Type="http://schemas.openxmlformats.org/officeDocument/2006/relationships/image" Target="../media/image94.emf"/><Relationship Id="rId5" Type="http://schemas.openxmlformats.org/officeDocument/2006/relationships/image" Target="../media/image95.emf"/><Relationship Id="rId6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4" Type="http://schemas.openxmlformats.org/officeDocument/2006/relationships/image" Target="../media/image98.emf"/><Relationship Id="rId5" Type="http://schemas.openxmlformats.org/officeDocument/2006/relationships/image" Target="../media/image99.emf"/><Relationship Id="rId6" Type="http://schemas.openxmlformats.org/officeDocument/2006/relationships/image" Target="../media/image100.emf"/><Relationship Id="rId7" Type="http://schemas.openxmlformats.org/officeDocument/2006/relationships/image" Target="../media/image101.emf"/><Relationship Id="rId8" Type="http://schemas.openxmlformats.org/officeDocument/2006/relationships/image" Target="../media/image102.emf"/><Relationship Id="rId9" Type="http://schemas.openxmlformats.org/officeDocument/2006/relationships/image" Target="../media/image103.emf"/><Relationship Id="rId10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0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106.png"/><Relationship Id="rId5" Type="http://schemas.openxmlformats.org/officeDocument/2006/relationships/image" Target="../media/image107.png"/><Relationship Id="rId1" Type="http://schemas.openxmlformats.org/officeDocument/2006/relationships/tags" Target="../tags/tag43.xml"/><Relationship Id="rId2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4" Type="http://schemas.openxmlformats.org/officeDocument/2006/relationships/chart" Target="../charts/chart2.xml"/><Relationship Id="rId5" Type="http://schemas.openxmlformats.org/officeDocument/2006/relationships/image" Target="../media/image12.png"/><Relationship Id="rId6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08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0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4"/>
          <p:cNvSpPr>
            <a:spLocks noChangeArrowheads="1"/>
          </p:cNvSpPr>
          <p:nvPr/>
        </p:nvSpPr>
        <p:spPr bwMode="auto">
          <a:xfrm>
            <a:off x="8956677" y="2268538"/>
            <a:ext cx="203200" cy="45894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pPr algn="ctr" defTabSz="914400"/>
            <a:endParaRPr lang="en-US" sz="1200" b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8067" name="Rectangle 2"/>
          <p:cNvSpPr>
            <a:spLocks noChangeArrowheads="1"/>
          </p:cNvSpPr>
          <p:nvPr/>
        </p:nvSpPr>
        <p:spPr bwMode="auto">
          <a:xfrm>
            <a:off x="5421324" y="5797023"/>
            <a:ext cx="247967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66" tIns="46033" rIns="92066" bIns="46033" anchor="ctr"/>
          <a:lstStyle/>
          <a:p>
            <a:pPr algn="ctr" defTabSz="912813"/>
            <a:endParaRPr lang="en-US" sz="900" dirty="0">
              <a:solidFill>
                <a:srgbClr val="595959"/>
              </a:solidFill>
              <a:latin typeface="Arial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51862"/>
            <a:ext cx="7772400" cy="1014942"/>
          </a:xfrm>
        </p:spPr>
        <p:txBody>
          <a:bodyPr/>
          <a:lstStyle/>
          <a:p>
            <a:r>
              <a:rPr lang="en-US" sz="1800" dirty="0" smtClean="0">
                <a:solidFill>
                  <a:schemeClr val="tx1"/>
                </a:solidFill>
              </a:rPr>
              <a:t>Personal Genomics:</a:t>
            </a: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Prioritizing High-impact Rare &amp; Somatic </a:t>
            </a:r>
            <a:r>
              <a:rPr lang="en-US" sz="2400" dirty="0" smtClean="0">
                <a:solidFill>
                  <a:schemeClr val="tx1"/>
                </a:solidFill>
              </a:rPr>
              <a:t>Variants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371600" y="5520228"/>
            <a:ext cx="6400800" cy="1752600"/>
          </a:xfrm>
        </p:spPr>
        <p:txBody>
          <a:bodyPr/>
          <a:lstStyle/>
          <a:p>
            <a:pPr defTabSz="912813"/>
            <a:endParaRPr lang="en-US" sz="1400" b="0" dirty="0" smtClean="0">
              <a:solidFill>
                <a:srgbClr val="000000"/>
              </a:solidFill>
              <a:latin typeface="Arial" charset="0"/>
            </a:endParaRPr>
          </a:p>
          <a:p>
            <a:pPr defTabSz="912813"/>
            <a:r>
              <a:rPr lang="en-US" sz="1400" b="0" dirty="0" smtClean="0">
                <a:solidFill>
                  <a:srgbClr val="000000"/>
                </a:solidFill>
                <a:latin typeface="Arial" charset="0"/>
              </a:rPr>
              <a:t>Mark Gerstein, Yale</a:t>
            </a:r>
          </a:p>
          <a:p>
            <a:pPr defTabSz="912813"/>
            <a:endParaRPr lang="en-US" sz="600" b="0" dirty="0" smtClean="0">
              <a:solidFill>
                <a:srgbClr val="000000"/>
              </a:solidFill>
              <a:latin typeface="Arial" charset="0"/>
            </a:endParaRPr>
          </a:p>
          <a:p>
            <a:pPr defTabSz="912813"/>
            <a:r>
              <a:rPr lang="en-US" sz="1400" b="0" dirty="0">
                <a:solidFill>
                  <a:srgbClr val="000000"/>
                </a:solidFill>
                <a:latin typeface="Arial" charset="0"/>
              </a:rPr>
              <a:t>Slides freely downloadable from </a:t>
            </a:r>
            <a:r>
              <a:rPr lang="en-US" sz="1400" b="0" dirty="0" err="1">
                <a:solidFill>
                  <a:srgbClr val="000000"/>
                </a:solidFill>
                <a:latin typeface="Arial" charset="0"/>
              </a:rPr>
              <a:t>Lectures.GersteinLab.org</a:t>
            </a:r>
            <a:endParaRPr lang="en-US" sz="1400" b="0" dirty="0">
              <a:solidFill>
                <a:srgbClr val="000000"/>
              </a:solidFill>
              <a:latin typeface="Arial" charset="0"/>
            </a:endParaRPr>
          </a:p>
          <a:p>
            <a:pPr defTabSz="912813"/>
            <a:r>
              <a:rPr lang="en-US" sz="1400" b="0" dirty="0">
                <a:solidFill>
                  <a:srgbClr val="000000"/>
                </a:solidFill>
                <a:latin typeface="Arial" charset="0"/>
              </a:rPr>
              <a:t>&amp; “</a:t>
            </a:r>
            <a:r>
              <a:rPr lang="en-US" altLang="ja-JP" sz="1400" b="0" dirty="0" err="1">
                <a:solidFill>
                  <a:srgbClr val="000000"/>
                </a:solidFill>
                <a:latin typeface="Arial" charset="0"/>
              </a:rPr>
              <a:t>tweetable</a:t>
            </a:r>
            <a:r>
              <a:rPr lang="en-US" sz="1400" b="0" dirty="0">
                <a:solidFill>
                  <a:srgbClr val="000000"/>
                </a:solidFill>
                <a:latin typeface="Arial" charset="0"/>
              </a:rPr>
              <a:t>”</a:t>
            </a:r>
            <a:r>
              <a:rPr lang="en-US" altLang="ja-JP" sz="1400" b="0" dirty="0">
                <a:solidFill>
                  <a:srgbClr val="000000"/>
                </a:solidFill>
                <a:latin typeface="Arial" charset="0"/>
              </a:rPr>
              <a:t> (via @</a:t>
            </a:r>
            <a:r>
              <a:rPr lang="en-US" altLang="ja-JP" sz="1400" b="0" dirty="0" err="1">
                <a:solidFill>
                  <a:srgbClr val="000000"/>
                </a:solidFill>
                <a:latin typeface="Arial" charset="0"/>
              </a:rPr>
              <a:t>markgerstein</a:t>
            </a:r>
            <a:r>
              <a:rPr lang="en-US" altLang="ja-JP" sz="1400" b="0" dirty="0">
                <a:solidFill>
                  <a:srgbClr val="000000"/>
                </a:solidFill>
                <a:latin typeface="Arial" charset="0"/>
              </a:rPr>
              <a:t>). </a:t>
            </a:r>
            <a:r>
              <a:rPr lang="en-US" altLang="ja-JP" sz="1400" b="0" dirty="0" smtClean="0">
                <a:solidFill>
                  <a:srgbClr val="000000"/>
                </a:solidFill>
                <a:latin typeface="Arial" charset="0"/>
              </a:rPr>
              <a:t>See </a:t>
            </a:r>
            <a:r>
              <a:rPr lang="en-US" altLang="ja-JP" sz="1400" b="0" dirty="0">
                <a:solidFill>
                  <a:srgbClr val="000000"/>
                </a:solidFill>
                <a:latin typeface="Arial" charset="0"/>
              </a:rPr>
              <a:t>last slide for more info</a:t>
            </a:r>
            <a:r>
              <a:rPr lang="en-US" altLang="ja-JP" sz="1400" b="0" dirty="0" smtClean="0">
                <a:solidFill>
                  <a:srgbClr val="000000"/>
                </a:solidFill>
                <a:latin typeface="Arial" charset="0"/>
              </a:rPr>
              <a:t>.</a:t>
            </a:r>
            <a:endParaRPr lang="en-US" sz="1400" b="0" dirty="0">
              <a:solidFill>
                <a:srgbClr val="000000"/>
              </a:solidFill>
              <a:latin typeface="Arial" charset="0"/>
            </a:endParaRPr>
          </a:p>
          <a:p>
            <a:endParaRPr lang="en-US" sz="4000" b="0" dirty="0">
              <a:solidFill>
                <a:srgbClr val="00000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639596" y="1275825"/>
            <a:ext cx="5864809" cy="4284133"/>
            <a:chOff x="1780787" y="1360490"/>
            <a:chExt cx="5864809" cy="428413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80787" y="1360490"/>
              <a:ext cx="3182498" cy="4284133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9597" y="1360490"/>
              <a:ext cx="2545999" cy="4284133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1669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3" name="Title 1"/>
          <p:cNvSpPr>
            <a:spLocks noGrp="1"/>
          </p:cNvSpPr>
          <p:nvPr>
            <p:ph type="title"/>
          </p:nvPr>
        </p:nvSpPr>
        <p:spPr>
          <a:xfrm>
            <a:off x="452440" y="261958"/>
            <a:ext cx="3141662" cy="2111375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Finding Key Variants</a:t>
            </a:r>
            <a:br>
              <a:rPr lang="en-US" sz="32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32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Somatic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" y="3204129"/>
            <a:ext cx="8843963" cy="3316287"/>
          </a:xfrm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b="1" kern="1200" dirty="0">
                <a:solidFill>
                  <a:srgbClr val="008000"/>
                </a:solidFill>
                <a:latin typeface="Arial"/>
                <a:ea typeface="+mn-ea"/>
                <a:cs typeface="+mn-cs"/>
              </a:rPr>
              <a:t>Overall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>
                <a:ea typeface="+mn-ea"/>
              </a:rPr>
              <a:t>Often these can be conceptualized </a:t>
            </a:r>
            <a:r>
              <a:rPr lang="en-US" sz="1800" dirty="0" smtClean="0">
                <a:ea typeface="+mn-ea"/>
              </a:rPr>
              <a:t>as</a:t>
            </a:r>
            <a:r>
              <a:rPr lang="en-US" sz="1800" u="sng" dirty="0" smtClean="0">
                <a:ea typeface="+mn-ea"/>
              </a:rPr>
              <a:t> very rare variants </a:t>
            </a:r>
            <a:endParaRPr lang="en-US" sz="1800" u="sng" dirty="0">
              <a:ea typeface="+mn-ea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>
                <a:ea typeface="+mn-ea"/>
              </a:rPr>
              <a:t>A challenge to identify somatic mutations contributing to cancer is to find driver mutations </a:t>
            </a:r>
            <a:r>
              <a:rPr lang="en-US" sz="1800" dirty="0" smtClean="0">
                <a:ea typeface="+mn-ea"/>
              </a:rPr>
              <a:t>&amp; distinguish </a:t>
            </a:r>
            <a:r>
              <a:rPr lang="en-US" sz="1800" dirty="0">
                <a:ea typeface="+mn-ea"/>
              </a:rPr>
              <a:t>them from passengers.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b="1" kern="1200" dirty="0" smtClean="0">
                <a:solidFill>
                  <a:srgbClr val="008000"/>
                </a:solidFill>
                <a:latin typeface="Arial"/>
                <a:ea typeface="+mn-ea"/>
                <a:cs typeface="+mn-cs"/>
              </a:rPr>
              <a:t>Drivers</a:t>
            </a:r>
            <a:endParaRPr lang="en-US" b="1" kern="1200" dirty="0">
              <a:solidFill>
                <a:srgbClr val="008000"/>
              </a:solidFill>
              <a:latin typeface="Arial"/>
              <a:ea typeface="+mn-ea"/>
              <a:cs typeface="+mn-cs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 smtClean="0">
                <a:ea typeface="+mn-ea"/>
              </a:rPr>
              <a:t>Driver mutation is a mutation </a:t>
            </a:r>
            <a:r>
              <a:rPr lang="en-US" sz="1800" dirty="0">
                <a:ea typeface="+mn-ea"/>
              </a:rPr>
              <a:t>that </a:t>
            </a:r>
            <a:r>
              <a:rPr lang="en-US" sz="1800" dirty="0" smtClean="0">
                <a:ea typeface="+mn-ea"/>
              </a:rPr>
              <a:t>directly or indirectly confers </a:t>
            </a:r>
            <a:r>
              <a:rPr lang="en-US" sz="1800" dirty="0">
                <a:ea typeface="+mn-ea"/>
              </a:rPr>
              <a:t>a selective growth </a:t>
            </a:r>
            <a:r>
              <a:rPr lang="en-US" sz="1800" dirty="0" smtClean="0">
                <a:ea typeface="+mn-ea"/>
              </a:rPr>
              <a:t>advantage to the cell in which it occurs.</a:t>
            </a: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/>
              <a:t>A typical tumor contains </a:t>
            </a:r>
            <a:r>
              <a:rPr lang="en-US" sz="1800" dirty="0" smtClean="0"/>
              <a:t>2-8 drivers; </a:t>
            </a:r>
            <a:r>
              <a:rPr lang="en-US" sz="1800" dirty="0"/>
              <a:t>the remaining mutations are passengers</a:t>
            </a:r>
            <a:r>
              <a:rPr lang="en-US" sz="1800" dirty="0" smtClean="0"/>
              <a:t>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b="1" kern="1200" dirty="0" smtClean="0">
                <a:solidFill>
                  <a:srgbClr val="008000"/>
                </a:solidFill>
                <a:latin typeface="Arial"/>
                <a:ea typeface="+mn-ea"/>
                <a:cs typeface="+mn-cs"/>
              </a:rPr>
              <a:t>Passengers</a:t>
            </a:r>
            <a:endParaRPr lang="en-US" b="1" kern="1200" dirty="0">
              <a:solidFill>
                <a:srgbClr val="008000"/>
              </a:solidFill>
              <a:latin typeface="Arial"/>
              <a:ea typeface="+mn-ea"/>
              <a:cs typeface="+mn-cs"/>
            </a:endParaRPr>
          </a:p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800" dirty="0" smtClean="0">
                <a:ea typeface="+mn-ea"/>
              </a:rPr>
              <a:t>Conceptually, a passenger mutation has </a:t>
            </a:r>
            <a:r>
              <a:rPr lang="en-US" sz="1800" dirty="0">
                <a:ea typeface="+mn-ea"/>
              </a:rPr>
              <a:t>no direct or indirect effect on the selective growth advantage of the cell in which it </a:t>
            </a:r>
            <a:r>
              <a:rPr lang="en-US" sz="1800" dirty="0" smtClean="0">
                <a:ea typeface="+mn-ea"/>
              </a:rPr>
              <a:t>occurred</a:t>
            </a:r>
            <a:r>
              <a:rPr lang="en-US" sz="1800" dirty="0">
                <a:ea typeface="+mn-ea"/>
              </a:rPr>
              <a:t>.</a:t>
            </a:r>
            <a:endParaRPr lang="en-US" sz="1800" dirty="0" smtClean="0">
              <a:ea typeface="+mn-ea"/>
            </a:endParaRPr>
          </a:p>
        </p:txBody>
      </p:sp>
      <p:pic>
        <p:nvPicPr>
          <p:cNvPr id="300035" name="Picture 10" descr="Featured-Image1-759x4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85" y="388938"/>
            <a:ext cx="4710113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11"/>
          <p:cNvSpPr/>
          <p:nvPr/>
        </p:nvSpPr>
        <p:spPr bwMode="auto">
          <a:xfrm>
            <a:off x="7421564" y="2911475"/>
            <a:ext cx="657225" cy="547688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38638" y="17463"/>
            <a:ext cx="373769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Helvetica"/>
                <a:ea typeface="+mn-ea"/>
                <a:cs typeface="Helvetica"/>
              </a:rPr>
              <a:t>CAN YOU FIND THE </a:t>
            </a:r>
            <a:r>
              <a:rPr lang="en-US" sz="2000" b="1" dirty="0" smtClean="0">
                <a:solidFill>
                  <a:srgbClr val="FF0000"/>
                </a:solidFill>
                <a:latin typeface="Helvetica"/>
                <a:ea typeface="+mn-ea"/>
                <a:cs typeface="Helvetica"/>
              </a:rPr>
              <a:t>PANDA?</a:t>
            </a:r>
            <a:endParaRPr lang="en-US" sz="2000" b="1" dirty="0">
              <a:solidFill>
                <a:srgbClr val="FF0000"/>
              </a:solidFill>
              <a:latin typeface="Helvetica"/>
              <a:ea typeface="+mn-ea"/>
              <a:cs typeface="Helvetica"/>
            </a:endParaRPr>
          </a:p>
        </p:txBody>
      </p:sp>
      <p:sp>
        <p:nvSpPr>
          <p:cNvPr id="300038" name="TextBox 5"/>
          <p:cNvSpPr txBox="1">
            <a:spLocks noChangeArrowheads="1"/>
          </p:cNvSpPr>
          <p:nvPr/>
        </p:nvSpPr>
        <p:spPr bwMode="auto">
          <a:xfrm>
            <a:off x="5473702" y="6574895"/>
            <a:ext cx="33289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>
                <a:solidFill>
                  <a:srgbClr val="000000"/>
                </a:solidFill>
                <a:latin typeface="Helvetica" charset="0"/>
                <a:cs typeface="Helvetica" charset="0"/>
              </a:rPr>
              <a:t>Vogelstein B. Science 2013. 339(6127):1546-1558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233" name="Straight Connector 21"/>
          <p:cNvCxnSpPr>
            <a:cxnSpLocks noChangeShapeType="1"/>
          </p:cNvCxnSpPr>
          <p:nvPr/>
        </p:nvCxnSpPr>
        <p:spPr bwMode="auto">
          <a:xfrm>
            <a:off x="6397625" y="1658943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Connector 33"/>
          <p:cNvCxnSpPr/>
          <p:nvPr/>
        </p:nvCxnSpPr>
        <p:spPr bwMode="auto">
          <a:xfrm>
            <a:off x="1235085" y="1822450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graphicFrame>
        <p:nvGraphicFramePr>
          <p:cNvPr id="95235" name="Object 169"/>
          <p:cNvGraphicFramePr>
            <a:graphicFrameLocks noChangeAspect="1"/>
          </p:cNvGraphicFramePr>
          <p:nvPr/>
        </p:nvGraphicFramePr>
        <p:xfrm>
          <a:off x="939800" y="1746250"/>
          <a:ext cx="550863" cy="1817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43" name="Equation" r:id="rId3" imgW="355600" imgH="889000" progId="Equation.3">
                  <p:embed/>
                </p:oleObj>
              </mc:Choice>
              <mc:Fallback>
                <p:oleObj name="Equation" r:id="rId3" imgW="355600" imgH="889000" progId="Equation.3">
                  <p:embed/>
                  <p:pic>
                    <p:nvPicPr>
                      <p:cNvPr id="0" name="Object 1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9800" y="1746250"/>
                        <a:ext cx="550863" cy="18176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 bwMode="auto">
          <a:xfrm>
            <a:off x="1235085" y="2244725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95237" name="Straight Connector 9"/>
          <p:cNvCxnSpPr>
            <a:cxnSpLocks noChangeShapeType="1"/>
          </p:cNvCxnSpPr>
          <p:nvPr/>
        </p:nvCxnSpPr>
        <p:spPr bwMode="auto">
          <a:xfrm>
            <a:off x="1235085" y="4421188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95238" name="Object 169"/>
          <p:cNvGraphicFramePr>
            <a:graphicFrameLocks noChangeAspect="1"/>
          </p:cNvGraphicFramePr>
          <p:nvPr/>
        </p:nvGraphicFramePr>
        <p:xfrm>
          <a:off x="1004898" y="4333895"/>
          <a:ext cx="549275" cy="185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444" name="Equation" r:id="rId5" imgW="355600" imgH="889000" progId="Equation.3">
                  <p:embed/>
                </p:oleObj>
              </mc:Choice>
              <mc:Fallback>
                <p:oleObj name="Equation" r:id="rId5" imgW="355600" imgH="889000" progId="Equation.3">
                  <p:embed/>
                  <p:pic>
                    <p:nvPicPr>
                      <p:cNvPr id="0" name="Object 1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4898" y="4333895"/>
                        <a:ext cx="549275" cy="185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/>
          <p:cNvSpPr txBox="1"/>
          <p:nvPr/>
        </p:nvSpPr>
        <p:spPr bwMode="auto">
          <a:xfrm rot="16200000">
            <a:off x="287066" y="2465676"/>
            <a:ext cx="96733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Healthy</a:t>
            </a:r>
          </a:p>
        </p:txBody>
      </p:sp>
      <p:sp>
        <p:nvSpPr>
          <p:cNvPr id="17" name="TextBox 16"/>
          <p:cNvSpPr txBox="1"/>
          <p:nvPr/>
        </p:nvSpPr>
        <p:spPr bwMode="auto">
          <a:xfrm rot="16200000">
            <a:off x="260736" y="5069970"/>
            <a:ext cx="114699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Diseased</a:t>
            </a: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1235076" y="3921125"/>
            <a:ext cx="6661150" cy="0"/>
          </a:xfrm>
          <a:prstGeom prst="line">
            <a:avLst/>
          </a:prstGeom>
          <a:noFill/>
          <a:ln w="762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19" name="TextBox 18"/>
          <p:cNvSpPr txBox="1"/>
          <p:nvPr/>
        </p:nvSpPr>
        <p:spPr bwMode="auto">
          <a:xfrm>
            <a:off x="276235" y="3582991"/>
            <a:ext cx="1018227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Pooled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Helvetica"/>
                <a:ea typeface="+mn-ea"/>
                <a:cs typeface="Helvetica"/>
              </a:rPr>
              <a:t>Variants</a:t>
            </a:r>
          </a:p>
        </p:txBody>
      </p:sp>
      <p:sp>
        <p:nvSpPr>
          <p:cNvPr id="20" name="Oval 19"/>
          <p:cNvSpPr/>
          <p:nvPr/>
        </p:nvSpPr>
        <p:spPr bwMode="auto">
          <a:xfrm>
            <a:off x="6343660" y="4351358"/>
            <a:ext cx="130175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>
            <a:off x="1235085" y="3052763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1235085" y="3475038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>
            <a:off x="1263660" y="2657475"/>
            <a:ext cx="6632575" cy="0"/>
          </a:xfrm>
          <a:prstGeom prst="line">
            <a:avLst/>
          </a:prstGeom>
          <a:noFill/>
          <a:ln w="381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95247" name="Straight Connector 38"/>
          <p:cNvCxnSpPr>
            <a:cxnSpLocks noChangeShapeType="1"/>
          </p:cNvCxnSpPr>
          <p:nvPr/>
        </p:nvCxnSpPr>
        <p:spPr bwMode="auto">
          <a:xfrm>
            <a:off x="1235085" y="5191125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48" name="Straight Connector 39"/>
          <p:cNvCxnSpPr>
            <a:cxnSpLocks noChangeShapeType="1"/>
          </p:cNvCxnSpPr>
          <p:nvPr/>
        </p:nvCxnSpPr>
        <p:spPr bwMode="auto">
          <a:xfrm>
            <a:off x="1235085" y="4814888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49" name="Straight Connector 40"/>
          <p:cNvCxnSpPr>
            <a:cxnSpLocks noChangeShapeType="1"/>
          </p:cNvCxnSpPr>
          <p:nvPr/>
        </p:nvCxnSpPr>
        <p:spPr bwMode="auto">
          <a:xfrm>
            <a:off x="1235085" y="5678488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50" name="Straight Connector 41"/>
          <p:cNvCxnSpPr>
            <a:cxnSpLocks noChangeShapeType="1"/>
          </p:cNvCxnSpPr>
          <p:nvPr/>
        </p:nvCxnSpPr>
        <p:spPr bwMode="auto">
          <a:xfrm>
            <a:off x="1235085" y="6165850"/>
            <a:ext cx="6632575" cy="0"/>
          </a:xfrm>
          <a:prstGeom prst="line">
            <a:avLst/>
          </a:prstGeom>
          <a:noFill/>
          <a:ln w="38100">
            <a:solidFill>
              <a:srgbClr val="4835F6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6" name="Oval 45"/>
          <p:cNvSpPr/>
          <p:nvPr/>
        </p:nvSpPr>
        <p:spPr bwMode="auto">
          <a:xfrm>
            <a:off x="6337310" y="2174895"/>
            <a:ext cx="130175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6337310" y="4749820"/>
            <a:ext cx="130175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48" name="Oval 47"/>
          <p:cNvSpPr/>
          <p:nvPr/>
        </p:nvSpPr>
        <p:spPr bwMode="auto">
          <a:xfrm>
            <a:off x="6330960" y="5608658"/>
            <a:ext cx="130175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49" name="Oval 48"/>
          <p:cNvSpPr/>
          <p:nvPr/>
        </p:nvSpPr>
        <p:spPr bwMode="auto">
          <a:xfrm>
            <a:off x="6342073" y="6096020"/>
            <a:ext cx="130175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53" name="Oval 52"/>
          <p:cNvSpPr/>
          <p:nvPr/>
        </p:nvSpPr>
        <p:spPr bwMode="auto">
          <a:xfrm>
            <a:off x="6334135" y="3849688"/>
            <a:ext cx="136525" cy="138112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54" name="Rounded Rectangle 53"/>
          <p:cNvSpPr/>
          <p:nvPr/>
        </p:nvSpPr>
        <p:spPr bwMode="auto">
          <a:xfrm>
            <a:off x="6057900" y="1552575"/>
            <a:ext cx="687388" cy="4873625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603876" y="6456364"/>
            <a:ext cx="1582484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GWAS Positive</a:t>
            </a:r>
          </a:p>
        </p:txBody>
      </p:sp>
      <p:cxnSp>
        <p:nvCxnSpPr>
          <p:cNvPr id="95258" name="Straight Connector 57"/>
          <p:cNvCxnSpPr>
            <a:cxnSpLocks noChangeShapeType="1"/>
          </p:cNvCxnSpPr>
          <p:nvPr/>
        </p:nvCxnSpPr>
        <p:spPr bwMode="auto">
          <a:xfrm>
            <a:off x="7237413" y="165258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9" name="Oval 58"/>
          <p:cNvSpPr/>
          <p:nvPr/>
        </p:nvSpPr>
        <p:spPr bwMode="auto">
          <a:xfrm>
            <a:off x="7178677" y="1762125"/>
            <a:ext cx="128588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60" name="Oval 59"/>
          <p:cNvSpPr/>
          <p:nvPr/>
        </p:nvSpPr>
        <p:spPr bwMode="auto">
          <a:xfrm>
            <a:off x="7172326" y="2179658"/>
            <a:ext cx="128588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61" name="Oval 60"/>
          <p:cNvSpPr/>
          <p:nvPr/>
        </p:nvSpPr>
        <p:spPr bwMode="auto">
          <a:xfrm>
            <a:off x="7172326" y="2990870"/>
            <a:ext cx="128588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62" name="Oval 61"/>
          <p:cNvSpPr/>
          <p:nvPr/>
        </p:nvSpPr>
        <p:spPr bwMode="auto">
          <a:xfrm>
            <a:off x="7172326" y="3852866"/>
            <a:ext cx="128588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63" name="Oval 62"/>
          <p:cNvSpPr/>
          <p:nvPr/>
        </p:nvSpPr>
        <p:spPr bwMode="auto">
          <a:xfrm>
            <a:off x="7172326" y="4756150"/>
            <a:ext cx="128588" cy="12858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64" name="Oval 63"/>
          <p:cNvSpPr/>
          <p:nvPr/>
        </p:nvSpPr>
        <p:spPr bwMode="auto">
          <a:xfrm>
            <a:off x="7172326" y="5126058"/>
            <a:ext cx="128588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65" name="Oval 64"/>
          <p:cNvSpPr/>
          <p:nvPr/>
        </p:nvSpPr>
        <p:spPr bwMode="auto">
          <a:xfrm>
            <a:off x="7172326" y="5619770"/>
            <a:ext cx="128588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cxnSp>
        <p:nvCxnSpPr>
          <p:cNvPr id="95266" name="Straight Connector 65"/>
          <p:cNvCxnSpPr>
            <a:cxnSpLocks noChangeShapeType="1"/>
          </p:cNvCxnSpPr>
          <p:nvPr/>
        </p:nvCxnSpPr>
        <p:spPr bwMode="auto">
          <a:xfrm>
            <a:off x="1874838" y="165258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7" name="Oval 66"/>
          <p:cNvSpPr/>
          <p:nvPr/>
        </p:nvSpPr>
        <p:spPr bwMode="auto">
          <a:xfrm>
            <a:off x="1816102" y="3403608"/>
            <a:ext cx="128588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68" name="Oval 67"/>
          <p:cNvSpPr/>
          <p:nvPr/>
        </p:nvSpPr>
        <p:spPr bwMode="auto">
          <a:xfrm>
            <a:off x="1809750" y="4737120"/>
            <a:ext cx="128588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69" name="Oval 68"/>
          <p:cNvSpPr/>
          <p:nvPr/>
        </p:nvSpPr>
        <p:spPr bwMode="auto">
          <a:xfrm>
            <a:off x="1809750" y="5126058"/>
            <a:ext cx="128588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70" name="Oval 69"/>
          <p:cNvSpPr/>
          <p:nvPr/>
        </p:nvSpPr>
        <p:spPr bwMode="auto">
          <a:xfrm>
            <a:off x="2849573" y="4349770"/>
            <a:ext cx="130175" cy="130175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71" name="Oval 70"/>
          <p:cNvSpPr/>
          <p:nvPr/>
        </p:nvSpPr>
        <p:spPr bwMode="auto">
          <a:xfrm>
            <a:off x="3209925" y="3778250"/>
            <a:ext cx="274638" cy="27305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73" name="Oval 72"/>
          <p:cNvSpPr/>
          <p:nvPr/>
        </p:nvSpPr>
        <p:spPr bwMode="auto">
          <a:xfrm>
            <a:off x="2614623" y="3849695"/>
            <a:ext cx="128587" cy="128587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74" name="Oval 73"/>
          <p:cNvSpPr/>
          <p:nvPr/>
        </p:nvSpPr>
        <p:spPr bwMode="auto">
          <a:xfrm>
            <a:off x="3284548" y="5119708"/>
            <a:ext cx="130175" cy="130175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76" name="Oval 75"/>
          <p:cNvSpPr/>
          <p:nvPr/>
        </p:nvSpPr>
        <p:spPr bwMode="auto">
          <a:xfrm>
            <a:off x="2847975" y="3854450"/>
            <a:ext cx="130175" cy="130175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77" name="Oval 76"/>
          <p:cNvSpPr/>
          <p:nvPr/>
        </p:nvSpPr>
        <p:spPr bwMode="auto">
          <a:xfrm>
            <a:off x="3598863" y="3825881"/>
            <a:ext cx="201612" cy="200025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78" name="Oval 77"/>
          <p:cNvSpPr/>
          <p:nvPr/>
        </p:nvSpPr>
        <p:spPr bwMode="auto">
          <a:xfrm>
            <a:off x="3644910" y="4754583"/>
            <a:ext cx="130175" cy="128587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80" name="Oval 79"/>
          <p:cNvSpPr/>
          <p:nvPr/>
        </p:nvSpPr>
        <p:spPr bwMode="auto">
          <a:xfrm>
            <a:off x="3990976" y="3867153"/>
            <a:ext cx="128588" cy="130175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81" name="Oval 80"/>
          <p:cNvSpPr/>
          <p:nvPr/>
        </p:nvSpPr>
        <p:spPr bwMode="auto">
          <a:xfrm>
            <a:off x="3984625" y="2978170"/>
            <a:ext cx="128588" cy="130175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83" name="Oval 82"/>
          <p:cNvSpPr/>
          <p:nvPr/>
        </p:nvSpPr>
        <p:spPr bwMode="auto">
          <a:xfrm>
            <a:off x="4435485" y="5600720"/>
            <a:ext cx="130175" cy="130175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84" name="Oval 83"/>
          <p:cNvSpPr/>
          <p:nvPr/>
        </p:nvSpPr>
        <p:spPr bwMode="auto">
          <a:xfrm>
            <a:off x="4368802" y="3789363"/>
            <a:ext cx="273050" cy="273050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85" name="Oval 84"/>
          <p:cNvSpPr/>
          <p:nvPr/>
        </p:nvSpPr>
        <p:spPr bwMode="auto">
          <a:xfrm>
            <a:off x="4448176" y="6105545"/>
            <a:ext cx="128588" cy="130175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87" name="Oval 86"/>
          <p:cNvSpPr/>
          <p:nvPr/>
        </p:nvSpPr>
        <p:spPr bwMode="auto">
          <a:xfrm>
            <a:off x="2614623" y="5613420"/>
            <a:ext cx="128587" cy="130175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90" name="Rounded Rectangle 89"/>
          <p:cNvSpPr/>
          <p:nvPr/>
        </p:nvSpPr>
        <p:spPr bwMode="auto">
          <a:xfrm>
            <a:off x="2381260" y="1597028"/>
            <a:ext cx="2416175" cy="4805363"/>
          </a:xfrm>
          <a:prstGeom prst="roundRect">
            <a:avLst/>
          </a:prstGeom>
          <a:noFill/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2992438" y="6450014"/>
            <a:ext cx="1276010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Burden Test</a:t>
            </a:r>
          </a:p>
        </p:txBody>
      </p:sp>
      <p:sp>
        <p:nvSpPr>
          <p:cNvPr id="95285" name="Title 3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9" tIns="45685" rIns="91369" bIns="45685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 dirty="0">
                <a:solidFill>
                  <a:srgbClr val="000090"/>
                </a:solidFill>
                <a:latin typeface="Arial" charset="0"/>
                <a:cs typeface="Arial" charset="0"/>
              </a:rPr>
              <a:t>Association of Variants with </a:t>
            </a:r>
            <a:r>
              <a:rPr lang="en-US" sz="3600" dirty="0" smtClean="0">
                <a:solidFill>
                  <a:srgbClr val="000090"/>
                </a:solidFill>
                <a:latin typeface="Arial" charset="0"/>
                <a:cs typeface="Arial" charset="0"/>
              </a:rPr>
              <a:t>Diseases</a:t>
            </a:r>
            <a:endParaRPr lang="en-US" sz="3600" dirty="0">
              <a:solidFill>
                <a:srgbClr val="000090"/>
              </a:solidFill>
              <a:latin typeface="Arial" charset="0"/>
              <a:cs typeface="Arial" charset="0"/>
            </a:endParaRPr>
          </a:p>
        </p:txBody>
      </p:sp>
      <p:sp>
        <p:nvSpPr>
          <p:cNvPr id="93" name="Oval 92"/>
          <p:cNvSpPr/>
          <p:nvPr/>
        </p:nvSpPr>
        <p:spPr bwMode="auto">
          <a:xfrm>
            <a:off x="1809750" y="2586058"/>
            <a:ext cx="128588" cy="128587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94" name="Oval 93"/>
          <p:cNvSpPr/>
          <p:nvPr/>
        </p:nvSpPr>
        <p:spPr bwMode="auto">
          <a:xfrm>
            <a:off x="8012123" y="2190770"/>
            <a:ext cx="130175" cy="130175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8124834" y="1971675"/>
            <a:ext cx="1017025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Common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Variants</a:t>
            </a:r>
          </a:p>
        </p:txBody>
      </p:sp>
      <p:sp>
        <p:nvSpPr>
          <p:cNvPr id="98" name="Oval 97"/>
          <p:cNvSpPr/>
          <p:nvPr/>
        </p:nvSpPr>
        <p:spPr bwMode="auto">
          <a:xfrm>
            <a:off x="8012123" y="2979758"/>
            <a:ext cx="130175" cy="130175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8142302" y="2636857"/>
            <a:ext cx="928459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Rare or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Somatic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Variants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8159750" y="3648078"/>
            <a:ext cx="971640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High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Function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Impact</a:t>
            </a:r>
          </a:p>
        </p:txBody>
      </p:sp>
      <p:sp>
        <p:nvSpPr>
          <p:cNvPr id="103" name="Oval 102"/>
          <p:cNvSpPr/>
          <p:nvPr/>
        </p:nvSpPr>
        <p:spPr bwMode="auto">
          <a:xfrm>
            <a:off x="1809750" y="3856041"/>
            <a:ext cx="128588" cy="128587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cxnSp>
        <p:nvCxnSpPr>
          <p:cNvPr id="95293" name="Straight Connector 107"/>
          <p:cNvCxnSpPr>
            <a:cxnSpLocks noChangeShapeType="1"/>
          </p:cNvCxnSpPr>
          <p:nvPr/>
        </p:nvCxnSpPr>
        <p:spPr bwMode="auto">
          <a:xfrm>
            <a:off x="2679700" y="1663700"/>
            <a:ext cx="0" cy="47259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94" name="Straight Connector 108"/>
          <p:cNvCxnSpPr>
            <a:cxnSpLocks noChangeShapeType="1"/>
          </p:cNvCxnSpPr>
          <p:nvPr/>
        </p:nvCxnSpPr>
        <p:spPr bwMode="auto">
          <a:xfrm>
            <a:off x="2903538" y="165258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95" name="Straight Connector 109"/>
          <p:cNvCxnSpPr>
            <a:cxnSpLocks noChangeShapeType="1"/>
          </p:cNvCxnSpPr>
          <p:nvPr/>
        </p:nvCxnSpPr>
        <p:spPr bwMode="auto">
          <a:xfrm>
            <a:off x="3348038" y="165258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96" name="Straight Connector 110"/>
          <p:cNvCxnSpPr>
            <a:cxnSpLocks noChangeShapeType="1"/>
          </p:cNvCxnSpPr>
          <p:nvPr/>
        </p:nvCxnSpPr>
        <p:spPr bwMode="auto">
          <a:xfrm>
            <a:off x="3700463" y="1651000"/>
            <a:ext cx="0" cy="47259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97" name="Straight Connector 111"/>
          <p:cNvCxnSpPr>
            <a:cxnSpLocks noChangeShapeType="1"/>
          </p:cNvCxnSpPr>
          <p:nvPr/>
        </p:nvCxnSpPr>
        <p:spPr bwMode="auto">
          <a:xfrm>
            <a:off x="4048125" y="1662121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298" name="Straight Connector 112"/>
          <p:cNvCxnSpPr>
            <a:cxnSpLocks noChangeShapeType="1"/>
          </p:cNvCxnSpPr>
          <p:nvPr/>
        </p:nvCxnSpPr>
        <p:spPr bwMode="auto">
          <a:xfrm>
            <a:off x="4506913" y="1658943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4" name="Oval 113"/>
          <p:cNvSpPr/>
          <p:nvPr/>
        </p:nvSpPr>
        <p:spPr bwMode="auto">
          <a:xfrm>
            <a:off x="5553085" y="3856041"/>
            <a:ext cx="130175" cy="128587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115" name="Oval 114"/>
          <p:cNvSpPr/>
          <p:nvPr/>
        </p:nvSpPr>
        <p:spPr bwMode="auto">
          <a:xfrm>
            <a:off x="5565775" y="4343400"/>
            <a:ext cx="128588" cy="128588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cxnSp>
        <p:nvCxnSpPr>
          <p:cNvPr id="95301" name="Straight Connector 115"/>
          <p:cNvCxnSpPr>
            <a:cxnSpLocks noChangeShapeType="1"/>
          </p:cNvCxnSpPr>
          <p:nvPr/>
        </p:nvCxnSpPr>
        <p:spPr bwMode="auto">
          <a:xfrm>
            <a:off x="5629275" y="1652588"/>
            <a:ext cx="0" cy="4725987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5302" name="Straight Connector 116"/>
          <p:cNvCxnSpPr>
            <a:cxnSpLocks noChangeShapeType="1"/>
          </p:cNvCxnSpPr>
          <p:nvPr/>
        </p:nvCxnSpPr>
        <p:spPr bwMode="auto">
          <a:xfrm>
            <a:off x="7510463" y="1651000"/>
            <a:ext cx="0" cy="4725988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8" name="Oval 117"/>
          <p:cNvSpPr/>
          <p:nvPr/>
        </p:nvSpPr>
        <p:spPr bwMode="auto">
          <a:xfrm>
            <a:off x="7440623" y="2586058"/>
            <a:ext cx="130175" cy="128587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119" name="Oval 118"/>
          <p:cNvSpPr/>
          <p:nvPr/>
        </p:nvSpPr>
        <p:spPr bwMode="auto">
          <a:xfrm>
            <a:off x="7453323" y="3849695"/>
            <a:ext cx="128587" cy="128587"/>
          </a:xfrm>
          <a:prstGeom prst="ellipse">
            <a:avLst/>
          </a:prstGeom>
          <a:solidFill>
            <a:srgbClr val="000000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82" name="Oval 81"/>
          <p:cNvSpPr/>
          <p:nvPr/>
        </p:nvSpPr>
        <p:spPr bwMode="auto">
          <a:xfrm>
            <a:off x="7989898" y="4022725"/>
            <a:ext cx="128587" cy="128588"/>
          </a:xfrm>
          <a:prstGeom prst="ellipse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88" name="Oval 87"/>
          <p:cNvSpPr/>
          <p:nvPr/>
        </p:nvSpPr>
        <p:spPr bwMode="auto">
          <a:xfrm>
            <a:off x="7951788" y="3984625"/>
            <a:ext cx="201612" cy="201613"/>
          </a:xfrm>
          <a:prstGeom prst="ellipse">
            <a:avLst/>
          </a:prstGeom>
          <a:noFill/>
          <a:ln w="12700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89" name="Oval 88"/>
          <p:cNvSpPr/>
          <p:nvPr/>
        </p:nvSpPr>
        <p:spPr bwMode="auto">
          <a:xfrm>
            <a:off x="7134235" y="3814763"/>
            <a:ext cx="201613" cy="201612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95" name="Oval 94"/>
          <p:cNvSpPr/>
          <p:nvPr/>
        </p:nvSpPr>
        <p:spPr bwMode="auto">
          <a:xfrm>
            <a:off x="4403735" y="3824288"/>
            <a:ext cx="201613" cy="201612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96" name="Oval 95"/>
          <p:cNvSpPr/>
          <p:nvPr/>
        </p:nvSpPr>
        <p:spPr bwMode="auto">
          <a:xfrm>
            <a:off x="4438660" y="3860800"/>
            <a:ext cx="138113" cy="136525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102" name="Oval 101"/>
          <p:cNvSpPr/>
          <p:nvPr/>
        </p:nvSpPr>
        <p:spPr bwMode="auto">
          <a:xfrm>
            <a:off x="3629035" y="3859216"/>
            <a:ext cx="138113" cy="136525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104" name="Oval 103"/>
          <p:cNvSpPr/>
          <p:nvPr/>
        </p:nvSpPr>
        <p:spPr bwMode="auto">
          <a:xfrm>
            <a:off x="3246440" y="3813182"/>
            <a:ext cx="200025" cy="201613"/>
          </a:xfrm>
          <a:prstGeom prst="ellips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105" name="Oval 104"/>
          <p:cNvSpPr/>
          <p:nvPr/>
        </p:nvSpPr>
        <p:spPr bwMode="auto">
          <a:xfrm>
            <a:off x="3281373" y="3848100"/>
            <a:ext cx="136525" cy="138113"/>
          </a:xfrm>
          <a:prstGeom prst="ellipse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85800" y="50811"/>
            <a:ext cx="7772400" cy="1143000"/>
          </a:xfrm>
        </p:spPr>
        <p:txBody>
          <a:bodyPr/>
          <a:lstStyle/>
          <a:p>
            <a:pPr defTabSz="907350">
              <a:defRPr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Personal Genomics:</a:t>
            </a:r>
            <a:b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Prioritizing High-impact Rare &amp; Somatic Variants </a:t>
            </a:r>
            <a:endParaRPr lang="en-US" sz="4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7283" name="Content Placeholder 3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186274" y="1185435"/>
            <a:ext cx="3471325" cy="4638675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Introduction: the landscape of variants in personal genomes</a:t>
            </a:r>
            <a:r>
              <a:rPr lang="en-US" sz="14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Characterizing Rare Variants in Coding Regions</a:t>
            </a:r>
          </a:p>
          <a:p>
            <a:pPr lvl="1"/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Identifying with 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STRESS</a:t>
            </a:r>
            <a:b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cryptic allosteric sites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O</a:t>
            </a:r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n 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surface &amp; in interior bottlenecks 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1: 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rare variants 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1" u="sng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sensitive sites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” (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human-conserved)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3793067" y="1185435"/>
            <a:ext cx="5147725" cy="4638675"/>
          </a:xfrm>
        </p:spPr>
        <p:txBody>
          <a:bodyPr/>
          <a:lstStyle/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2: </a:t>
            </a:r>
            <a:b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using </a:t>
            </a:r>
            <a:r>
              <a:rPr lang="en-US" sz="1800" b="1" dirty="0" err="1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AlleleDB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in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terms of </a:t>
            </a:r>
            <a:r>
              <a:rPr lang="en-US" sz="1800" b="1" u="sng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allelic elements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1"/>
            <a:r>
              <a:rPr lang="en-US" sz="18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Having observed difference in molecular activity in many </a:t>
            </a:r>
            <a:r>
              <a:rPr lang="en-US" sz="18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contexts</a:t>
            </a:r>
          </a:p>
          <a:p>
            <a:pPr lvl="1"/>
            <a:r>
              <a:rPr lang="en-US" sz="1800" b="1" u="sng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Key technical Issue: </a:t>
            </a:r>
            <a:r>
              <a:rPr lang="en-US" sz="1800" b="1" u="sng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1800" b="1" u="sng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Need </a:t>
            </a:r>
            <a:r>
              <a:rPr lang="en-US" sz="1800" b="1" u="sng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to build personal genomes</a:t>
            </a:r>
          </a:p>
          <a:p>
            <a:pPr lvl="2"/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Assessing their quality via read mapping</a:t>
            </a:r>
            <a:endParaRPr lang="en-US" sz="14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Putting it together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in workflows</a:t>
            </a:r>
            <a:endParaRPr lang="en-US" sz="20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u="sng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Integrating evidence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variants with </a:t>
            </a:r>
            <a:r>
              <a:rPr lang="en-US" sz="1800" b="1" dirty="0" err="1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FunSeq</a:t>
            </a:r>
            <a:endParaRPr lang="en-US" sz="1800" b="1" dirty="0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Systematically weighting all the features</a:t>
            </a:r>
          </a:p>
          <a:p>
            <a:pPr lvl="2"/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suggesting non-coding drivers</a:t>
            </a:r>
          </a:p>
          <a:p>
            <a:pPr lvl="2"/>
            <a:r>
              <a:rPr lang="en-US" sz="1400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Prioritzing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rare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germline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variants</a:t>
            </a:r>
          </a:p>
          <a:p>
            <a:pPr lvl="1"/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Using Larva to do</a:t>
            </a:r>
            <a:r>
              <a:rPr lang="en-US" sz="1800" b="1" u="sng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burden testing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annotation</a:t>
            </a:r>
          </a:p>
          <a:p>
            <a:pPr lvl="2"/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Need to correct for </a:t>
            </a:r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over-dispersion 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in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bionomial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lvl="2"/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Parameterized 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according to replication timing </a:t>
            </a:r>
          </a:p>
          <a:p>
            <a:pPr marL="0" indent="0">
              <a:buNone/>
            </a:pP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076219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259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85800" y="50811"/>
            <a:ext cx="7772400" cy="1143000"/>
          </a:xfrm>
        </p:spPr>
        <p:txBody>
          <a:bodyPr/>
          <a:lstStyle/>
          <a:p>
            <a:pPr defTabSz="907350">
              <a:defRPr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Analyzing Personal Genomes:</a:t>
            </a:r>
            <a:b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Prioritizing High-impact Rare &amp; Somatic Variants 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7283" name="Content Placeholder 3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186275" y="1185435"/>
            <a:ext cx="4368792" cy="4638675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Introduction: the landscape of variants in personal genomes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Characterizing Rare Variants in Coding Regions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Identifying with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STRESS</a:t>
            </a:r>
            <a:b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cryptic allosteric sites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O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n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surface &amp; in interior bottlenecks 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#1 </a:t>
            </a:r>
          </a:p>
          <a:p>
            <a:pPr lvl="1"/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Annotating non-coding regions on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different scales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with MUSIC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rare variants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sensitive sites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b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human-conserved) 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in terms of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  <a:r>
              <a:rPr lang="en-US" sz="1800" b="1" u="sng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connectivity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eg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hubs)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00" y="1185435"/>
            <a:ext cx="4368792" cy="4638675"/>
          </a:xfrm>
        </p:spPr>
        <p:txBody>
          <a:bodyPr/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#2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using 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AlleleDB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terms of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allelic elements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Having observed difference in molecular activity in many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contexts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</a:endParaRP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Putting it together 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 workflows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Integrating evidence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variants with 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FunSeq</a:t>
            </a:r>
            <a:endParaRPr lang="en-US" sz="18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Systematically weighting all the features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suggesting non-coding drivers</a:t>
            </a:r>
          </a:p>
          <a:p>
            <a:pPr lvl="2"/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Prioritzing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rare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germline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variants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Larva to do</a:t>
            </a:r>
            <a:r>
              <a:rPr lang="en-US" sz="1800" b="1" u="sng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burden testing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annotation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Need to correct for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over-dispersion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in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bionomial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lvl="2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Parameterized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according to replication timing 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377604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259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556BB094-ED21-034D-82E7-1B5A2341F023}" type="slidenum">
              <a:rPr lang="en-US" sz="1200">
                <a:solidFill>
                  <a:srgbClr val="898989"/>
                </a:solidFill>
              </a:rPr>
              <a:pPr eaLnBrk="1" hangingPunct="1"/>
              <a:t>14</a:t>
            </a:fld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301058" name="Picture 1" descr="rare_common_intro_4-page-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51466" y="6519446"/>
            <a:ext cx="2118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Sethi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COSB (</a:t>
            </a:r>
            <a:r>
              <a:rPr lang="fr-FR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’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15)] 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Box 55"/>
          <p:cNvSpPr txBox="1"/>
          <p:nvPr/>
        </p:nvSpPr>
        <p:spPr>
          <a:xfrm>
            <a:off x="0" y="58758"/>
            <a:ext cx="91440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Models of Protein Conformational Change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821239" y="2208213"/>
            <a:ext cx="3563937" cy="283845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998663" y="666750"/>
            <a:ext cx="5080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Motion Vectors from Normal Modes (ANMs)</a:t>
            </a:r>
          </a:p>
        </p:txBody>
      </p:sp>
      <p:pic>
        <p:nvPicPr>
          <p:cNvPr id="302084" name="Picture 5" descr="spring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490" y="2160588"/>
            <a:ext cx="3175000" cy="317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085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139" y="1617663"/>
            <a:ext cx="2493962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1011238" y="5503863"/>
            <a:ext cx="3497262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PDB ID: 3RFU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</a:t>
            </a:r>
            <a:r>
              <a:rPr lang="en-US" sz="1600" i="1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Fuglebakk</a:t>
            </a:r>
            <a:r>
              <a:rPr lang="en-US" sz="16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et al, 2014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120776" y="2513013"/>
            <a:ext cx="230188" cy="2159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16000" y="1581150"/>
            <a:ext cx="3160713" cy="4527550"/>
          </a:xfrm>
          <a:prstGeom prst="rect">
            <a:avLst/>
          </a:prstGeom>
          <a:noFill/>
          <a:ln w="571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34972" y="5433040"/>
            <a:ext cx="41703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Characterizing uncharacterized variants</a:t>
            </a:r>
          </a:p>
          <a:p>
            <a:r>
              <a:rPr lang="en-US" dirty="0" smtClean="0"/>
              <a:t>&lt;= Finding Allosteric sites</a:t>
            </a:r>
          </a:p>
          <a:p>
            <a:r>
              <a:rPr lang="en-US" dirty="0" smtClean="0"/>
              <a:t>&lt;= Modeling motion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5" name="Picture 11" descr="1j3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9" r="21016"/>
          <a:stretch>
            <a:fillRect/>
          </a:stretch>
        </p:blipFill>
        <p:spPr bwMode="auto">
          <a:xfrm>
            <a:off x="6224598" y="2116138"/>
            <a:ext cx="2528887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4" name="Straight Connector 43"/>
          <p:cNvCxnSpPr/>
          <p:nvPr/>
        </p:nvCxnSpPr>
        <p:spPr>
          <a:xfrm flipH="1" flipV="1">
            <a:off x="7502535" y="3573463"/>
            <a:ext cx="601663" cy="1617662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7073900" y="5170489"/>
            <a:ext cx="20393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Surface region with high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density of candidate sites</a:t>
            </a:r>
          </a:p>
        </p:txBody>
      </p:sp>
      <p:cxnSp>
        <p:nvCxnSpPr>
          <p:cNvPr id="50" name="Straight Connector 49"/>
          <p:cNvCxnSpPr/>
          <p:nvPr/>
        </p:nvCxnSpPr>
        <p:spPr>
          <a:xfrm flipV="1">
            <a:off x="6583364" y="4254500"/>
            <a:ext cx="790575" cy="1517650"/>
          </a:xfrm>
          <a:prstGeom prst="line">
            <a:avLst/>
          </a:prstGeom>
          <a:ln w="50800">
            <a:solidFill>
              <a:schemeClr val="accent6">
                <a:lumMod val="75000"/>
              </a:schemeClr>
            </a:solidFill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854710" y="5726133"/>
            <a:ext cx="2073275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Surface region with low density of candidate sites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61923" y="58758"/>
            <a:ext cx="90185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Predicting Allosterically-Important Residues at the Surface </a:t>
            </a:r>
          </a:p>
        </p:txBody>
      </p:sp>
      <p:sp>
        <p:nvSpPr>
          <p:cNvPr id="57" name="Rectangle 56"/>
          <p:cNvSpPr/>
          <p:nvPr/>
        </p:nvSpPr>
        <p:spPr>
          <a:xfrm>
            <a:off x="6329373" y="2116139"/>
            <a:ext cx="7433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i="1" dirty="0" err="1">
                <a:solidFill>
                  <a:prstClr val="white"/>
                </a:solidFill>
                <a:latin typeface="Calibri"/>
                <a:ea typeface="+mn-ea"/>
                <a:cs typeface="+mn-cs"/>
              </a:rPr>
              <a:t>pdb</a:t>
            </a:r>
            <a:r>
              <a:rPr lang="en-US" sz="1100" i="1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 1J3H</a:t>
            </a:r>
          </a:p>
        </p:txBody>
      </p:sp>
      <p:sp>
        <p:nvSpPr>
          <p:cNvPr id="5" name="Rectangle 4"/>
          <p:cNvSpPr/>
          <p:nvPr/>
        </p:nvSpPr>
        <p:spPr>
          <a:xfrm>
            <a:off x="390525" y="795358"/>
            <a:ext cx="8362950" cy="9223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MC simulations generate a large number of candidate sites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Score each candidate site by the degree to which it perturbs large-scale motions</a:t>
            </a:r>
          </a:p>
          <a:p>
            <a:pPr marL="342900" indent="-342900" defTabSz="457200" fontAlgn="auto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Prioritize &amp; threshold the list to identify the set of high confidence-sites</a:t>
            </a:r>
          </a:p>
        </p:txBody>
      </p:sp>
      <p:pic>
        <p:nvPicPr>
          <p:cNvPr id="3031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85" y="5103813"/>
            <a:ext cx="4729163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3114" name="Picture 1" descr="bl_formalis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t="20065" r="3874" b="15482"/>
          <a:stretch>
            <a:fillRect/>
          </a:stretch>
        </p:blipFill>
        <p:spPr bwMode="auto">
          <a:xfrm>
            <a:off x="42863" y="2368550"/>
            <a:ext cx="6181725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26987" y="6534170"/>
            <a:ext cx="43608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Clarke*,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Sethi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*, et al 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4129" name="Picture 3" descr="3pfk_im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415" y="1241425"/>
            <a:ext cx="2200275" cy="272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Box 55"/>
          <p:cNvSpPr txBox="1"/>
          <p:nvPr/>
        </p:nvSpPr>
        <p:spPr>
          <a:xfrm>
            <a:off x="61923" y="58758"/>
            <a:ext cx="9018587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Predicting Allosterically-Important Residues at the Surface </a:t>
            </a:r>
          </a:p>
        </p:txBody>
      </p:sp>
      <p:pic>
        <p:nvPicPr>
          <p:cNvPr id="304131" name="Picture 1" descr="bl_formalis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3" t="20065" r="3874" b="15482"/>
          <a:stretch>
            <a:fillRect/>
          </a:stretch>
        </p:blipFill>
        <p:spPr bwMode="auto">
          <a:xfrm>
            <a:off x="42863" y="2368550"/>
            <a:ext cx="6181725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-26987" y="6534170"/>
            <a:ext cx="43608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Clarke*,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Sethi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*, et al 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50098" y="911225"/>
            <a:ext cx="1290637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PDB: 3PFK</a:t>
            </a:r>
          </a:p>
        </p:txBody>
      </p:sp>
      <p:sp>
        <p:nvSpPr>
          <p:cNvPr id="17" name="Rectangle 16"/>
          <p:cNvSpPr/>
          <p:nvPr/>
        </p:nvSpPr>
        <p:spPr>
          <a:xfrm>
            <a:off x="-15875" y="2184400"/>
            <a:ext cx="3352800" cy="296068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82950" y="3732213"/>
            <a:ext cx="2941638" cy="137795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Curved Up Arrow 18"/>
          <p:cNvSpPr/>
          <p:nvPr/>
        </p:nvSpPr>
        <p:spPr>
          <a:xfrm>
            <a:off x="4486275" y="3529020"/>
            <a:ext cx="3314700" cy="904875"/>
          </a:xfrm>
          <a:prstGeom prst="curvedUpArrow">
            <a:avLst>
              <a:gd name="adj1" fmla="val 9822"/>
              <a:gd name="adj2" fmla="val 19623"/>
              <a:gd name="adj3" fmla="val 22626"/>
            </a:avLst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1923" y="266700"/>
            <a:ext cx="9018587" cy="493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Predicting Allosterically-Important Residues within the Interior </a:t>
            </a:r>
          </a:p>
        </p:txBody>
      </p:sp>
      <p:pic>
        <p:nvPicPr>
          <p:cNvPr id="305154" name="Picture 3" descr="GN_formalism_a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83" t="16920" r="28366" b="10857"/>
          <a:stretch>
            <a:fillRect/>
          </a:stretch>
        </p:blipFill>
        <p:spPr bwMode="auto">
          <a:xfrm>
            <a:off x="144473" y="1317625"/>
            <a:ext cx="4270375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-26987" y="6534170"/>
            <a:ext cx="43608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Clarke*,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Sethi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*, et al 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26987" y="6534170"/>
            <a:ext cx="43608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Clarke*,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Sethi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*, et al 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</a:p>
        </p:txBody>
      </p:sp>
      <p:pic>
        <p:nvPicPr>
          <p:cNvPr id="307203" name="Picture 8" descr="GN_formalism_crit_res-page-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4" y="1271588"/>
            <a:ext cx="4437062" cy="456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6223000" y="4959350"/>
            <a:ext cx="12065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PDB: 1XTT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923" y="266700"/>
            <a:ext cx="9018587" cy="493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Predicting Allosterically-Important Residues within the Interior </a:t>
            </a:r>
          </a:p>
        </p:txBody>
      </p:sp>
      <p:pic>
        <p:nvPicPr>
          <p:cNvPr id="307206" name="Picture 2" descr="1xtt_net_blu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835" y="1693883"/>
            <a:ext cx="4175125" cy="313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1871673" y="2540000"/>
            <a:ext cx="4681537" cy="2840038"/>
          </a:xfrm>
          <a:prstGeom prst="line">
            <a:avLst/>
          </a:prstGeom>
          <a:ln w="63500">
            <a:solidFill>
              <a:srgbClr val="FF0000"/>
            </a:solidFill>
            <a:tailEnd type="triangle" w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913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06" t="13929" r="35637" b="61662"/>
          <a:stretch/>
        </p:blipFill>
        <p:spPr bwMode="auto">
          <a:xfrm>
            <a:off x="0" y="931333"/>
            <a:ext cx="9223376" cy="6166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6458605"/>
            <a:ext cx="3104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[Muir et al., </a:t>
            </a:r>
            <a:r>
              <a:rPr lang="en-US" dirty="0" err="1" smtClean="0"/>
              <a:t>GenomeBiol</a:t>
            </a:r>
            <a:r>
              <a:rPr lang="en-US" dirty="0" smtClean="0"/>
              <a:t>. (‘16)]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118543"/>
            <a:ext cx="7772400" cy="1143000"/>
          </a:xfrm>
        </p:spPr>
        <p:txBody>
          <a:bodyPr/>
          <a:lstStyle/>
          <a:p>
            <a:r>
              <a:rPr lang="en-US" dirty="0" smtClean="0"/>
              <a:t>Increase in number of bases in SRA, </a:t>
            </a:r>
            <a:br>
              <a:rPr lang="en-US" dirty="0" smtClean="0"/>
            </a:br>
            <a:r>
              <a:rPr lang="en-US" dirty="0" err="1" smtClean="0"/>
              <a:t>Peta</a:t>
            </a:r>
            <a:r>
              <a:rPr lang="en-US" dirty="0" smtClean="0"/>
              <a:t>-scale after ‘10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225" name="Group 4"/>
          <p:cNvGrpSpPr>
            <a:grpSpLocks/>
          </p:cNvGrpSpPr>
          <p:nvPr/>
        </p:nvGrpSpPr>
        <p:grpSpPr bwMode="auto">
          <a:xfrm>
            <a:off x="33338" y="879475"/>
            <a:ext cx="9144000" cy="2478088"/>
            <a:chOff x="1" y="527038"/>
            <a:chExt cx="9144000" cy="2478100"/>
          </a:xfrm>
        </p:grpSpPr>
        <p:pic>
          <p:nvPicPr>
            <p:cNvPr id="308230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527038"/>
              <a:ext cx="9144000" cy="2478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8231" name="Picture 3" descr="server_screenshot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8" t="16718" r="17169" b="45000"/>
            <a:stretch>
              <a:fillRect/>
            </a:stretch>
          </p:blipFill>
          <p:spPr bwMode="auto">
            <a:xfrm>
              <a:off x="538481" y="1601011"/>
              <a:ext cx="4231096" cy="1292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-26987" y="6534170"/>
            <a:ext cx="43608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Clarke*,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Sethi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*, et al 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923" y="-68263"/>
            <a:ext cx="9018587" cy="8921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STRESS Server Architecture: Highlights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stress.molmovdb.org</a:t>
            </a:r>
            <a:endParaRPr lang="en-US" sz="2400" b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5485" y="3781436"/>
            <a:ext cx="7775575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 light front-end server handles incoming requests, and powerful back-end servers perform calculations. 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Auto Scaling adjusts the number of back-end servers as needed. 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 typical structure takes ~30 minutes on a E5-2660 v3 (2.60GHz) core.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Input &amp; output (i.e., predicted allosteric residues) are stored in S3 buckets.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249" name="Picture 5" descr="thous_gen_i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215" y="1871670"/>
            <a:ext cx="2200275" cy="376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50" name="Picture 4" descr="thous_gen_sur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60" y="1973263"/>
            <a:ext cx="2193925" cy="368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307977"/>
            <a:ext cx="9144000" cy="430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1000 Genomes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290551" y="5641975"/>
            <a:ext cx="8624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p=0.309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37531" y="5641975"/>
            <a:ext cx="11378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p=1.80e-05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400" y="-57150"/>
            <a:ext cx="91440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Intra-species conservation of predicted allosteric residues</a:t>
            </a:r>
          </a:p>
        </p:txBody>
      </p:sp>
      <p:pic>
        <p:nvPicPr>
          <p:cNvPr id="309255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" r="53769" b="91470"/>
          <a:stretch>
            <a:fillRect/>
          </a:stretch>
        </p:blipFill>
        <p:spPr bwMode="auto">
          <a:xfrm>
            <a:off x="3854460" y="3573463"/>
            <a:ext cx="1744663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549400" y="1358920"/>
            <a:ext cx="107235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i="1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Surface</a:t>
            </a:r>
            <a:endParaRPr lang="en-US" sz="2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253176" y="1358920"/>
            <a:ext cx="10849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i="1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Interior</a:t>
            </a:r>
            <a:endParaRPr lang="en-US" sz="2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09258" name="Picture 20" descr="conservation_logo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9" t="38261" r="2010" b="26364"/>
          <a:stretch>
            <a:fillRect/>
          </a:stretch>
        </p:blipFill>
        <p:spPr bwMode="auto">
          <a:xfrm>
            <a:off x="3776673" y="796945"/>
            <a:ext cx="15382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260" name="Picture 3" descr="int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5" y="1847850"/>
            <a:ext cx="1243012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11262" y="3514781"/>
            <a:ext cx="2207223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Derived Allele Freq.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81661" y="3508431"/>
            <a:ext cx="2207223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Derived Allele Freq.</a:t>
            </a:r>
          </a:p>
        </p:txBody>
      </p:sp>
      <p:sp>
        <p:nvSpPr>
          <p:cNvPr id="32" name="Rectangle 31"/>
          <p:cNvSpPr/>
          <p:nvPr/>
        </p:nvSpPr>
        <p:spPr>
          <a:xfrm>
            <a:off x="-26987" y="6534170"/>
            <a:ext cx="43608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Clarke*,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Sethi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*, et al 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</a:p>
        </p:txBody>
      </p:sp>
      <p:pic>
        <p:nvPicPr>
          <p:cNvPr id="309264" name="Picture 27" descr="3pfk_im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870075"/>
            <a:ext cx="11811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3" name="Picture 5" descr="exac_in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6035" y="1863725"/>
            <a:ext cx="1616075" cy="380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74" name="Picture 4" descr="exac_surf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263" y="1974851"/>
            <a:ext cx="1573212" cy="370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307977"/>
            <a:ext cx="9144000" cy="430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i="1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ExAC</a:t>
            </a:r>
            <a:endParaRPr lang="en-US" sz="2200" b="1" i="1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287597" y="5641975"/>
            <a:ext cx="10338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p=1.49e-3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640514" y="5641975"/>
            <a:ext cx="113785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p=7.98e-09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400" y="-57150"/>
            <a:ext cx="9144000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Intra-species conservation of predicted allosteric residues</a:t>
            </a:r>
          </a:p>
        </p:txBody>
      </p:sp>
      <p:pic>
        <p:nvPicPr>
          <p:cNvPr id="310279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9" r="53769" b="91470"/>
          <a:stretch>
            <a:fillRect/>
          </a:stretch>
        </p:blipFill>
        <p:spPr bwMode="auto">
          <a:xfrm>
            <a:off x="3854460" y="3573463"/>
            <a:ext cx="1744663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1549400" y="1358920"/>
            <a:ext cx="107235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i="1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Surface</a:t>
            </a:r>
            <a:endParaRPr lang="en-US" sz="2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253176" y="1358920"/>
            <a:ext cx="10849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 i="1" u="sng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Interior</a:t>
            </a:r>
            <a:endParaRPr lang="en-US" sz="2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10282" name="Picture 20" descr="conservation_logo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9" t="38261" r="2010" b="26364"/>
          <a:stretch>
            <a:fillRect/>
          </a:stretch>
        </p:blipFill>
        <p:spPr bwMode="auto">
          <a:xfrm>
            <a:off x="3776673" y="796945"/>
            <a:ext cx="153828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284" name="Picture 3" descr="inte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5" y="1847850"/>
            <a:ext cx="1243012" cy="146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" name="TextBox 35"/>
          <p:cNvSpPr txBox="1"/>
          <p:nvPr/>
        </p:nvSpPr>
        <p:spPr>
          <a:xfrm>
            <a:off x="511262" y="3514781"/>
            <a:ext cx="2207223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Minor Allele Freq.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981661" y="3508431"/>
            <a:ext cx="2207223" cy="338554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Minor Allele Freq.</a:t>
            </a:r>
          </a:p>
        </p:txBody>
      </p:sp>
      <p:sp>
        <p:nvSpPr>
          <p:cNvPr id="38" name="Rectangle 37"/>
          <p:cNvSpPr/>
          <p:nvPr/>
        </p:nvSpPr>
        <p:spPr>
          <a:xfrm>
            <a:off x="-26987" y="6534170"/>
            <a:ext cx="43608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Clarke*,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Sethi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*, et al 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</a:p>
        </p:txBody>
      </p:sp>
      <p:pic>
        <p:nvPicPr>
          <p:cNvPr id="310288" name="Picture 21" descr="3pfk_img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1870075"/>
            <a:ext cx="1181100" cy="146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7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B4850D77-D10C-454C-A3CE-6E6A3E7EB614}" type="slidenum">
              <a:rPr lang="en-US" sz="1200">
                <a:solidFill>
                  <a:srgbClr val="898989"/>
                </a:solidFill>
              </a:rPr>
              <a:pPr eaLnBrk="1" hangingPunct="1"/>
              <a:t>23</a:t>
            </a:fld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311298" name="Picture 4" descr="rare_common_intro_4-page-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51466" y="6519446"/>
            <a:ext cx="2118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Sethi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COSB (</a:t>
            </a:r>
            <a:r>
              <a:rPr lang="fr-FR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’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15)] 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1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7010400" y="6356350"/>
            <a:ext cx="21336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8F513FB-379E-0540-9BA5-1CB432AF467C}" type="slidenum">
              <a:rPr lang="en-US" sz="1200">
                <a:solidFill>
                  <a:srgbClr val="898989"/>
                </a:solidFill>
              </a:rPr>
              <a:pPr eaLnBrk="1" hangingPunct="1"/>
              <a:t>24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-26987" y="6534170"/>
            <a:ext cx="43608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Clarke*,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Sethi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*, et al 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</a:p>
        </p:txBody>
      </p:sp>
      <p:sp>
        <p:nvSpPr>
          <p:cNvPr id="312323" name="Slide Number Placeholder 1"/>
          <p:cNvSpPr txBox="1">
            <a:spLocks/>
          </p:cNvSpPr>
          <p:nvPr/>
        </p:nvSpPr>
        <p:spPr bwMode="auto">
          <a:xfrm>
            <a:off x="6550025" y="635319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r" eaLnBrk="1" hangingPunct="1"/>
            <a:fld id="{05D3B325-646A-6A45-8161-E0E0BB5A353C}" type="slidenum">
              <a:rPr lang="en-US" sz="1200">
                <a:solidFill>
                  <a:srgbClr val="898989"/>
                </a:solidFill>
              </a:rPr>
              <a:pPr algn="r" eaLnBrk="1" hangingPunct="1"/>
              <a:t>24</a:t>
            </a:fld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312324" name="Picture 1" descr="stress_EGFF_FIG_exp_new-page-0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51466" y="6519446"/>
            <a:ext cx="21187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Sethi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COSB (</a:t>
            </a:r>
            <a:r>
              <a:rPr lang="fr-FR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’</a:t>
            </a:r>
            <a:r>
              <a:rPr lang="en-US" sz="16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15)] 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85800" y="50811"/>
            <a:ext cx="7772400" cy="1143000"/>
          </a:xfrm>
        </p:spPr>
        <p:txBody>
          <a:bodyPr/>
          <a:lstStyle/>
          <a:p>
            <a:pPr defTabSz="907350">
              <a:defRPr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Analyzing Personal Genomes:</a:t>
            </a:r>
            <a:b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Prioritizing High-impact Rare &amp; Somatic Variants 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7283" name="Content Placeholder 3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186275" y="1185435"/>
            <a:ext cx="4368792" cy="4638675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Introduction: the landscape of variants in personal genomes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Characterizing Rare Variants in Coding Regions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Identifying with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STRESS</a:t>
            </a:r>
            <a:b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cryptic allosteric sites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O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n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surface &amp; in interior bottlenecks 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#1 </a:t>
            </a:r>
          </a:p>
          <a:p>
            <a:pPr lvl="1"/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Annotating non-coding regions on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different scales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with MUSIC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rare variants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sensitive sites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b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human-conserved) 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in terms of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  <a:r>
              <a:rPr lang="en-US" sz="1800" b="1" u="sng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connectivity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eg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hubs)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00" y="1185435"/>
            <a:ext cx="4368792" cy="4638675"/>
          </a:xfrm>
        </p:spPr>
        <p:txBody>
          <a:bodyPr/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#2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using 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AlleleDB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terms of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allelic elements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Having observed difference in molecular activity in many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contexts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</a:endParaRP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Putting it together 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 workflows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Integrating evidence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variants with 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FunSeq</a:t>
            </a:r>
            <a:endParaRPr lang="en-US" sz="18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Systematically weighting all the features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suggesting non-coding drivers</a:t>
            </a:r>
          </a:p>
          <a:p>
            <a:pPr lvl="2"/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Prioritzing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rare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germline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variants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Larva to do</a:t>
            </a:r>
            <a:r>
              <a:rPr lang="en-US" sz="1800" b="1" u="sng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burden testing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annotation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Need to correct for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over-dispersion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in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bionomial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lvl="2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Parameterized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according to replication timing 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922600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259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>
          <a:xfrm>
            <a:off x="457200" y="524933"/>
            <a:ext cx="8229600" cy="940329"/>
          </a:xfr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Non-coding Annotations: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Overview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0850" y="976314"/>
            <a:ext cx="8229600" cy="4967287"/>
          </a:xfrm>
        </p:spPr>
        <p:txBody>
          <a:bodyPr/>
          <a:lstStyle/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 typeface="Arial" charset="0"/>
              <a:buNone/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 </a:t>
            </a: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 typeface="Arial" charset="0"/>
              <a:buNone/>
              <a:defRPr/>
            </a:pPr>
            <a:endParaRPr lang="en-US" sz="1600" dirty="0" smtClean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 typeface="Arial" charset="0"/>
              <a:buNone/>
              <a:defRPr/>
            </a:pPr>
            <a:endParaRPr lang="en-US" sz="1600" dirty="0" smtClean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 typeface="Arial" charset="0"/>
              <a:buNone/>
              <a:defRPr/>
            </a:pP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 typeface="Arial" charset="0"/>
              <a:buNone/>
              <a:defRPr/>
            </a:pPr>
            <a:endParaRPr lang="en-US" sz="1600" dirty="0" smtClean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 typeface="Arial" charset="0"/>
              <a:buNone/>
              <a:defRPr/>
            </a:pP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Tx/>
              <a:buNone/>
              <a:defRPr/>
            </a:pPr>
            <a:r>
              <a:rPr lang="en-US" sz="1600" dirty="0">
                <a:solidFill>
                  <a:srgbClr val="000000"/>
                </a:solidFill>
                <a:latin typeface="Arial" charset="0"/>
                <a:sym typeface="Arial" charset="0"/>
              </a:rPr>
              <a:t>Sequence features, incl. </a:t>
            </a:r>
            <a:r>
              <a:rPr lang="en-US" sz="1600" b="1" u="sng" dirty="0" smtClean="0">
                <a:solidFill>
                  <a:srgbClr val="000000"/>
                </a:solidFill>
                <a:latin typeface="Arial" charset="0"/>
                <a:sym typeface="Arial" charset="0"/>
              </a:rPr>
              <a:t>Conservation</a:t>
            </a:r>
            <a:endParaRPr lang="en-US" sz="1600" b="1" u="sng" dirty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 marL="0" indent="0">
              <a:spcBef>
                <a:spcPct val="0"/>
              </a:spcBef>
              <a:buClr>
                <a:srgbClr val="000000"/>
              </a:buClr>
              <a:buSzPct val="25000"/>
              <a:buFont typeface="Arial" charset="0"/>
              <a:buNone/>
              <a:defRPr/>
            </a:pPr>
            <a:endParaRPr lang="en-US" sz="1600" dirty="0">
              <a:solidFill>
                <a:srgbClr val="000000"/>
              </a:solidFill>
              <a:latin typeface="Arial" charset="0"/>
              <a:sym typeface="Arial" charset="0"/>
            </a:endParaRPr>
          </a:p>
          <a:p>
            <a:pPr>
              <a:defRPr/>
            </a:pPr>
            <a:endParaRPr lang="en-US" sz="1600" dirty="0"/>
          </a:p>
        </p:txBody>
      </p:sp>
      <p:grpSp>
        <p:nvGrpSpPr>
          <p:cNvPr id="100355" name="Shape 57"/>
          <p:cNvGrpSpPr>
            <a:grpSpLocks/>
          </p:cNvGrpSpPr>
          <p:nvPr/>
        </p:nvGrpSpPr>
        <p:grpSpPr bwMode="auto">
          <a:xfrm>
            <a:off x="4146551" y="3130570"/>
            <a:ext cx="4600575" cy="3757613"/>
            <a:chOff x="4061355" y="98425"/>
            <a:chExt cx="5037137" cy="3245907"/>
          </a:xfrm>
        </p:grpSpPr>
        <p:pic>
          <p:nvPicPr>
            <p:cNvPr id="100358" name="Shape 58"/>
            <p:cNvPicPr preferRelativeResize="0"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98" b="17830"/>
            <a:stretch>
              <a:fillRect/>
            </a:stretch>
          </p:blipFill>
          <p:spPr bwMode="auto">
            <a:xfrm>
              <a:off x="4061355" y="98425"/>
              <a:ext cx="5037137" cy="2932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359" name="Shape 59"/>
            <p:cNvSpPr>
              <a:spLocks noChangeArrowheads="1"/>
            </p:cNvSpPr>
            <p:nvPr/>
          </p:nvSpPr>
          <p:spPr bwMode="auto">
            <a:xfrm>
              <a:off x="6350000" y="2861733"/>
              <a:ext cx="2675467" cy="4825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25" tIns="45700" rIns="91425" bIns="45700" anchor="ctr"/>
            <a:lstStyle/>
            <a:p>
              <a:pPr algn="ctr">
                <a:buClr>
                  <a:srgbClr val="000000"/>
                </a:buClr>
                <a:buFont typeface="Arial" charset="0"/>
                <a:buNone/>
              </a:pPr>
              <a:endParaRPr lang="en-US"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endParaRPr>
            </a:p>
          </p:txBody>
        </p:sp>
      </p:grpSp>
      <p:pic>
        <p:nvPicPr>
          <p:cNvPr id="100356" name="Shape 60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" t="10893" r="50407" b="17873"/>
          <a:stretch>
            <a:fillRect/>
          </a:stretch>
        </p:blipFill>
        <p:spPr bwMode="auto">
          <a:xfrm>
            <a:off x="334973" y="3114695"/>
            <a:ext cx="3698875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7" name="Shape 63"/>
          <p:cNvSpPr txBox="1">
            <a:spLocks noChangeArrowheads="1"/>
          </p:cNvSpPr>
          <p:nvPr/>
        </p:nvSpPr>
        <p:spPr bwMode="auto">
          <a:xfrm>
            <a:off x="4654551" y="2198708"/>
            <a:ext cx="3697288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sz="1400" b="1" u="sng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Functional Genomics</a:t>
            </a:r>
          </a:p>
          <a:p>
            <a:pPr eaLnBrk="1" hangingPunct="1">
              <a:buClr>
                <a:srgbClr val="000000"/>
              </a:buClr>
              <a:buSzPct val="25000"/>
              <a:buFont typeface="Arial" charset="0"/>
              <a:buNone/>
            </a:pPr>
            <a:r>
              <a:rPr lang="en-US"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rPr>
              <a:t>Chip-seq (Epigenome &amp; seq. specific TF) and ncRNA &amp; un-annotated transcription</a:t>
            </a:r>
          </a:p>
          <a:p>
            <a:pPr eaLnBrk="1" hangingPunct="1">
              <a:buClr>
                <a:srgbClr val="000000"/>
              </a:buClr>
              <a:buFont typeface="Arial" charset="0"/>
              <a:buNone/>
            </a:pPr>
            <a:endParaRPr lang="en-US" sz="1400">
              <a:solidFill>
                <a:srgbClr val="000000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71105" y="6514215"/>
            <a:ext cx="46769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</a:rPr>
              <a:t>[Alexander et al., </a:t>
            </a:r>
            <a:r>
              <a:rPr lang="en-US" sz="1600" i="1" dirty="0" smtClean="0">
                <a:solidFill>
                  <a:srgbClr val="7F7F7F"/>
                </a:solidFill>
              </a:rPr>
              <a:t>Nat. Rev. Genet. </a:t>
            </a:r>
            <a:r>
              <a:rPr lang="en-US" sz="1600" dirty="0" smtClean="0">
                <a:solidFill>
                  <a:srgbClr val="7F7F7F"/>
                </a:solidFill>
              </a:rPr>
              <a:t>(</a:t>
            </a:r>
            <a:r>
              <a:rPr lang="fr-FR" sz="1600" dirty="0" smtClean="0">
                <a:solidFill>
                  <a:srgbClr val="7F7F7F"/>
                </a:solidFill>
              </a:rPr>
              <a:t>’</a:t>
            </a:r>
            <a:r>
              <a:rPr lang="en-US" sz="1600" dirty="0" smtClean="0">
                <a:solidFill>
                  <a:srgbClr val="7F7F7F"/>
                </a:solidFill>
              </a:rPr>
              <a:t>10)]</a:t>
            </a:r>
            <a:endParaRPr lang="en-US" sz="1600" dirty="0">
              <a:solidFill>
                <a:srgbClr val="7F7F7F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5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7215" y="1149350"/>
            <a:ext cx="5970587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6" name="Title 1"/>
          <p:cNvSpPr>
            <a:spLocks noGrp="1"/>
          </p:cNvSpPr>
          <p:nvPr>
            <p:ph type="title"/>
          </p:nvPr>
        </p:nvSpPr>
        <p:spPr>
          <a:xfrm>
            <a:off x="442913" y="-163513"/>
            <a:ext cx="8229600" cy="1143001"/>
          </a:xfrm>
        </p:spPr>
        <p:txBody>
          <a:bodyPr/>
          <a:lstStyle/>
          <a:p>
            <a:r>
              <a:rPr lang="en-US" sz="3200">
                <a:latin typeface="Calibri" charset="0"/>
              </a:rPr>
              <a:t>Summarizing the Signal: </a:t>
            </a:r>
            <a:br>
              <a:rPr lang="en-US" sz="3200">
                <a:latin typeface="Calibri" charset="0"/>
              </a:rPr>
            </a:br>
            <a:r>
              <a:rPr lang="en-US" sz="3200">
                <a:latin typeface="Calibri" charset="0"/>
              </a:rPr>
              <a:t>"Traditional" ChipSeq Peak Calling</a:t>
            </a:r>
          </a:p>
        </p:txBody>
      </p:sp>
      <p:sp>
        <p:nvSpPr>
          <p:cNvPr id="103428" name="Content Placeholder 2"/>
          <p:cNvSpPr>
            <a:spLocks noGrp="1"/>
          </p:cNvSpPr>
          <p:nvPr>
            <p:ph idx="1"/>
          </p:nvPr>
        </p:nvSpPr>
        <p:spPr>
          <a:xfrm>
            <a:off x="0" y="1225550"/>
            <a:ext cx="3097215" cy="1828800"/>
          </a:xfrm>
        </p:spPr>
        <p:txBody>
          <a:bodyPr/>
          <a:lstStyle/>
          <a:p>
            <a:r>
              <a:rPr lang="en-US" sz="1600" dirty="0">
                <a:latin typeface="Calibri" charset="0"/>
              </a:rPr>
              <a:t>Generate &amp; threshold the signal profile to identify candidate target regions</a:t>
            </a:r>
          </a:p>
          <a:p>
            <a:pPr lvl="1"/>
            <a:r>
              <a:rPr lang="en-US" sz="1200" dirty="0">
                <a:latin typeface="Calibri" charset="0"/>
              </a:rPr>
              <a:t>Simulation (</a:t>
            </a:r>
            <a:r>
              <a:rPr lang="en-US" sz="1200" dirty="0" err="1">
                <a:latin typeface="Calibri" charset="0"/>
              </a:rPr>
              <a:t>PeakSeq</a:t>
            </a:r>
            <a:r>
              <a:rPr lang="en-US" sz="1200" dirty="0">
                <a:latin typeface="Calibri" charset="0"/>
              </a:rPr>
              <a:t>), </a:t>
            </a:r>
          </a:p>
          <a:p>
            <a:pPr lvl="1"/>
            <a:r>
              <a:rPr lang="en-US" sz="1200" dirty="0">
                <a:latin typeface="Calibri" charset="0"/>
              </a:rPr>
              <a:t>Local window based Poisson (MACS), </a:t>
            </a:r>
          </a:p>
          <a:p>
            <a:pPr lvl="1"/>
            <a:r>
              <a:rPr lang="en-US" sz="1200" dirty="0">
                <a:latin typeface="Calibri" charset="0"/>
              </a:rPr>
              <a:t>Fold change statistics (SPP)</a:t>
            </a:r>
          </a:p>
          <a:p>
            <a:pPr lvl="1"/>
            <a:endParaRPr lang="en-US" sz="1200" dirty="0">
              <a:latin typeface="Calibri" charset="0"/>
            </a:endParaRPr>
          </a:p>
        </p:txBody>
      </p:sp>
      <p:sp>
        <p:nvSpPr>
          <p:cNvPr id="103427" name="TextBox 4"/>
          <p:cNvSpPr txBox="1">
            <a:spLocks noChangeArrowheads="1"/>
          </p:cNvSpPr>
          <p:nvPr/>
        </p:nvSpPr>
        <p:spPr bwMode="auto">
          <a:xfrm>
            <a:off x="7110413" y="2216150"/>
            <a:ext cx="11212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Threshold</a:t>
            </a:r>
          </a:p>
        </p:txBody>
      </p:sp>
      <p:sp>
        <p:nvSpPr>
          <p:cNvPr id="103429" name="Content Placeholder 2"/>
          <p:cNvSpPr txBox="1">
            <a:spLocks/>
          </p:cNvSpPr>
          <p:nvPr/>
        </p:nvSpPr>
        <p:spPr bwMode="auto">
          <a:xfrm>
            <a:off x="0" y="3968750"/>
            <a:ext cx="3276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600"/>
              <a:t>Score against the control</a:t>
            </a:r>
          </a:p>
        </p:txBody>
      </p:sp>
      <p:pic>
        <p:nvPicPr>
          <p:cNvPr id="10343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054350"/>
            <a:ext cx="5143500" cy="24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1" name="TextBox 14"/>
          <p:cNvSpPr txBox="1">
            <a:spLocks noChangeArrowheads="1"/>
          </p:cNvSpPr>
          <p:nvPr/>
        </p:nvSpPr>
        <p:spPr bwMode="auto">
          <a:xfrm>
            <a:off x="336559" y="2965450"/>
            <a:ext cx="17780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Potential Targets</a:t>
            </a:r>
          </a:p>
        </p:txBody>
      </p:sp>
      <p:pic>
        <p:nvPicPr>
          <p:cNvPr id="1034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435350"/>
            <a:ext cx="58674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2" y="4730750"/>
            <a:ext cx="15716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34" name="TextBox 17"/>
          <p:cNvSpPr txBox="1">
            <a:spLocks noChangeArrowheads="1"/>
          </p:cNvSpPr>
          <p:nvPr/>
        </p:nvSpPr>
        <p:spPr bwMode="auto">
          <a:xfrm>
            <a:off x="228610" y="4641850"/>
            <a:ext cx="2930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Significantly Enriched targets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116273" y="4837113"/>
            <a:ext cx="1608137" cy="0"/>
          </a:xfrm>
          <a:prstGeom prst="straightConnector1">
            <a:avLst/>
          </a:prstGeom>
          <a:ln w="317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2057400" y="3154363"/>
            <a:ext cx="1447800" cy="0"/>
          </a:xfrm>
          <a:prstGeom prst="straightConnector1">
            <a:avLst/>
          </a:prstGeom>
          <a:ln w="3175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437" name="TextBox 25"/>
          <p:cNvSpPr txBox="1">
            <a:spLocks noChangeArrowheads="1"/>
          </p:cNvSpPr>
          <p:nvPr/>
        </p:nvSpPr>
        <p:spPr bwMode="auto">
          <a:xfrm>
            <a:off x="3287713" y="3452813"/>
            <a:ext cx="20148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Normalized Control</a:t>
            </a:r>
          </a:p>
        </p:txBody>
      </p:sp>
      <p:sp>
        <p:nvSpPr>
          <p:cNvPr id="103438" name="TextBox 31"/>
          <p:cNvSpPr txBox="1">
            <a:spLocks noChangeArrowheads="1"/>
          </p:cNvSpPr>
          <p:nvPr/>
        </p:nvSpPr>
        <p:spPr bwMode="auto">
          <a:xfrm>
            <a:off x="3317885" y="996950"/>
            <a:ext cx="60785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ChIP</a:t>
            </a:r>
          </a:p>
        </p:txBody>
      </p:sp>
      <p:sp>
        <p:nvSpPr>
          <p:cNvPr id="103439" name="TextBox 1"/>
          <p:cNvSpPr txBox="1">
            <a:spLocks noChangeArrowheads="1"/>
          </p:cNvSpPr>
          <p:nvPr/>
        </p:nvSpPr>
        <p:spPr bwMode="auto">
          <a:xfrm>
            <a:off x="233364" y="5697538"/>
            <a:ext cx="6701274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200"/>
              <a:t>Now an update: "PeakSeq 2" =&gt; MUSIC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34556" y="6488114"/>
            <a:ext cx="352477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[</a:t>
            </a:r>
            <a:r>
              <a:rPr lang="en-US" b="1" dirty="0" err="1">
                <a:solidFill>
                  <a:schemeClr val="bg1">
                    <a:lumMod val="65000"/>
                  </a:schemeClr>
                </a:solidFill>
              </a:rPr>
              <a:t>Rozowsky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 et al. ('09) </a:t>
            </a:r>
            <a:r>
              <a:rPr lang="en-US" b="1" i="1" dirty="0">
                <a:solidFill>
                  <a:schemeClr val="bg1">
                    <a:lumMod val="65000"/>
                  </a:schemeClr>
                </a:solidFill>
              </a:rPr>
              <a:t>Nat Biotech</a:t>
            </a:r>
            <a:r>
              <a:rPr lang="en-US" b="1" dirty="0">
                <a:solidFill>
                  <a:schemeClr val="bg1">
                    <a:lumMod val="65000"/>
                  </a:schemeClr>
                </a:solidFill>
              </a:rPr>
              <a:t>]</a:t>
            </a:r>
            <a:r>
              <a:rPr lang="en-US" b="1" i="1" dirty="0">
                <a:solidFill>
                  <a:schemeClr val="bg1">
                    <a:lumMod val="65000"/>
                  </a:schemeClr>
                </a:solidFill>
              </a:rPr>
              <a:t>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-860425" y="5543550"/>
            <a:ext cx="10706100" cy="0"/>
          </a:xfrm>
          <a:prstGeom prst="line">
            <a:avLst/>
          </a:prstGeom>
          <a:ln w="508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4495801" y="666750"/>
            <a:ext cx="368300" cy="3444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0595" name="Title 5"/>
          <p:cNvSpPr>
            <a:spLocks noGrp="1"/>
          </p:cNvSpPr>
          <p:nvPr>
            <p:ph type="title"/>
          </p:nvPr>
        </p:nvSpPr>
        <p:spPr>
          <a:xfrm>
            <a:off x="457200" y="39688"/>
            <a:ext cx="8229600" cy="1143000"/>
          </a:xfrm>
        </p:spPr>
        <p:txBody>
          <a:bodyPr/>
          <a:lstStyle/>
          <a:p>
            <a:pPr eaLnBrk="1" hangingPunct="1"/>
            <a:r>
              <a:rPr lang="en-US" sz="2400">
                <a:latin typeface="Arial" charset="0"/>
              </a:rPr>
              <a:t>Finding "Conserved” Sites in the Human Population:</a:t>
            </a:r>
            <a:br>
              <a:rPr lang="en-US" sz="2400">
                <a:latin typeface="Arial" charset="0"/>
              </a:rPr>
            </a:br>
            <a:r>
              <a:rPr lang="en-US" sz="2400">
                <a:latin typeface="Arial" charset="0"/>
              </a:rPr>
              <a:t> </a:t>
            </a:r>
            <a:r>
              <a:rPr lang="en-US" sz="1800">
                <a:latin typeface="Arial" charset="0"/>
              </a:rPr>
              <a:t>Negative selection in non-coding elements based on </a:t>
            </a:r>
            <a:br>
              <a:rPr lang="en-US" sz="1800">
                <a:latin typeface="Arial" charset="0"/>
              </a:rPr>
            </a:br>
            <a:r>
              <a:rPr lang="en-US" sz="1800">
                <a:latin typeface="Arial" charset="0"/>
              </a:rPr>
              <a:t>Production ENCODE &amp; 1000G Phase 1</a:t>
            </a:r>
          </a:p>
        </p:txBody>
      </p:sp>
      <p:grpSp>
        <p:nvGrpSpPr>
          <p:cNvPr id="110596" name="Group 18"/>
          <p:cNvGrpSpPr>
            <a:grpSpLocks/>
          </p:cNvGrpSpPr>
          <p:nvPr/>
        </p:nvGrpSpPr>
        <p:grpSpPr bwMode="auto">
          <a:xfrm>
            <a:off x="457200" y="1335088"/>
            <a:ext cx="4972050" cy="4922837"/>
            <a:chOff x="4261367" y="667163"/>
            <a:chExt cx="4971998" cy="4923228"/>
          </a:xfrm>
        </p:grpSpPr>
        <p:sp>
          <p:nvSpPr>
            <p:cNvPr id="20" name="Rectangle 19"/>
            <p:cNvSpPr/>
            <p:nvPr/>
          </p:nvSpPr>
          <p:spPr>
            <a:xfrm>
              <a:off x="4496315" y="667163"/>
              <a:ext cx="366709" cy="344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10607" name="Picture 20" descr="Khurana.Figure2.23Jan2013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5" t="33331" r="60252" b="62669"/>
            <a:stretch>
              <a:fillRect/>
            </a:stretch>
          </p:blipFill>
          <p:spPr bwMode="auto">
            <a:xfrm>
              <a:off x="4270892" y="4767431"/>
              <a:ext cx="4937746" cy="8229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10608" name="Group 21"/>
            <p:cNvGrpSpPr>
              <a:grpSpLocks/>
            </p:cNvGrpSpPr>
            <p:nvPr/>
          </p:nvGrpSpPr>
          <p:grpSpPr bwMode="auto">
            <a:xfrm>
              <a:off x="4261367" y="839321"/>
              <a:ext cx="4971998" cy="3931920"/>
              <a:chOff x="4261367" y="839321"/>
              <a:chExt cx="4971998" cy="3931920"/>
            </a:xfrm>
          </p:grpSpPr>
          <p:pic>
            <p:nvPicPr>
              <p:cNvPr id="110611" name="Picture 24" descr="Khurana.Figure2.23Jan2013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14" t="9776" r="60323" b="71114"/>
              <a:stretch>
                <a:fillRect/>
              </a:stretch>
            </p:blipFill>
            <p:spPr bwMode="auto">
              <a:xfrm>
                <a:off x="4261367" y="839321"/>
                <a:ext cx="4937746" cy="39319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7304573" y="1661017"/>
                <a:ext cx="1928792" cy="274183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8953968" y="4736248"/>
              <a:ext cx="174623" cy="238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496315" y="667163"/>
              <a:ext cx="366709" cy="3445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7" name="Content Placeholder 6"/>
          <p:cNvSpPr>
            <a:spLocks noGrp="1"/>
          </p:cNvSpPr>
          <p:nvPr/>
        </p:nvSpPr>
        <p:spPr>
          <a:xfrm>
            <a:off x="5686427" y="2582863"/>
            <a:ext cx="2886075" cy="2698750"/>
          </a:xfrm>
          <a:prstGeom prst="rect">
            <a:avLst/>
          </a:prstGeom>
        </p:spPr>
        <p:txBody>
          <a:bodyPr>
            <a:normAutofit fontScale="4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sz="2600" dirty="0" smtClean="0">
              <a:solidFill>
                <a:prstClr val="black"/>
              </a:solidFill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en-US" sz="4600" dirty="0" smtClean="0">
                <a:solidFill>
                  <a:prstClr val="black"/>
                </a:solidFill>
              </a:rPr>
              <a:t>Broad categories of regulatory </a:t>
            </a:r>
            <a:r>
              <a:rPr lang="en-US" sz="4600" dirty="0">
                <a:solidFill>
                  <a:prstClr val="black"/>
                </a:solidFill>
              </a:rPr>
              <a:t>regions </a:t>
            </a:r>
            <a:r>
              <a:rPr lang="en-US" sz="4600" dirty="0" smtClean="0">
                <a:solidFill>
                  <a:prstClr val="black"/>
                </a:solidFill>
              </a:rPr>
              <a:t>under </a:t>
            </a:r>
            <a:r>
              <a:rPr lang="en-US" sz="4600" dirty="0">
                <a:solidFill>
                  <a:prstClr val="black"/>
                </a:solidFill>
              </a:rPr>
              <a:t>negative </a:t>
            </a:r>
            <a:r>
              <a:rPr lang="en-US" sz="4600" dirty="0" smtClean="0">
                <a:solidFill>
                  <a:prstClr val="black"/>
                </a:solidFill>
              </a:rPr>
              <a:t>selection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4600" dirty="0" smtClean="0">
                <a:solidFill>
                  <a:prstClr val="black"/>
                </a:solidFill>
              </a:rPr>
              <a:t>Related to:</a:t>
            </a: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sz="2300" dirty="0" smtClean="0">
                <a:solidFill>
                  <a:prstClr val="black"/>
                </a:solidFill>
              </a:rPr>
              <a:t>        </a:t>
            </a: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sz="2300" dirty="0" smtClean="0">
                <a:solidFill>
                  <a:prstClr val="black"/>
                </a:solidFill>
              </a:rPr>
              <a:t>ENCODE, </a:t>
            </a:r>
            <a:r>
              <a:rPr lang="en-US" sz="2300" i="1" dirty="0" smtClean="0">
                <a:solidFill>
                  <a:prstClr val="black"/>
                </a:solidFill>
              </a:rPr>
              <a:t>Nature</a:t>
            </a:r>
            <a:r>
              <a:rPr lang="en-US" sz="2300" dirty="0" smtClean="0">
                <a:solidFill>
                  <a:prstClr val="black"/>
                </a:solidFill>
              </a:rPr>
              <a:t>, 2012</a:t>
            </a: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sz="2300" dirty="0" smtClean="0">
                <a:solidFill>
                  <a:prstClr val="black"/>
                </a:solidFill>
              </a:rPr>
              <a:t>Ward &amp; </a:t>
            </a:r>
            <a:r>
              <a:rPr lang="en-US" sz="2300" dirty="0" err="1" smtClean="0">
                <a:solidFill>
                  <a:prstClr val="black"/>
                </a:solidFill>
              </a:rPr>
              <a:t>Kellis</a:t>
            </a:r>
            <a:r>
              <a:rPr lang="en-US" sz="2300" dirty="0" smtClean="0">
                <a:solidFill>
                  <a:prstClr val="black"/>
                </a:solidFill>
              </a:rPr>
              <a:t>, </a:t>
            </a:r>
            <a:r>
              <a:rPr lang="en-US" sz="2300" i="1" dirty="0" smtClean="0">
                <a:solidFill>
                  <a:prstClr val="black"/>
                </a:solidFill>
              </a:rPr>
              <a:t>Science</a:t>
            </a:r>
            <a:r>
              <a:rPr lang="en-US" sz="2300" dirty="0" smtClean="0">
                <a:solidFill>
                  <a:prstClr val="black"/>
                </a:solidFill>
              </a:rPr>
              <a:t>, 2012</a:t>
            </a:r>
          </a:p>
          <a:p>
            <a:pPr marL="0" indent="0" algn="ctr" fontAlgn="auto">
              <a:spcAft>
                <a:spcPts val="0"/>
              </a:spcAft>
              <a:buFont typeface="Arial"/>
              <a:buNone/>
              <a:defRPr/>
            </a:pPr>
            <a:r>
              <a:rPr lang="en-US" sz="2300" dirty="0" smtClean="0">
                <a:solidFill>
                  <a:prstClr val="black"/>
                </a:solidFill>
              </a:rPr>
              <a:t>Mu et al, </a:t>
            </a:r>
            <a:r>
              <a:rPr lang="en-US" sz="2300" i="1" dirty="0" smtClean="0">
                <a:solidFill>
                  <a:prstClr val="black"/>
                </a:solidFill>
              </a:rPr>
              <a:t>NAR</a:t>
            </a:r>
            <a:r>
              <a:rPr lang="en-US" sz="2300" dirty="0" smtClean="0">
                <a:solidFill>
                  <a:prstClr val="black"/>
                </a:solidFill>
              </a:rPr>
              <a:t>, 2011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endParaRPr lang="en-US" sz="4600" dirty="0" smtClean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276850" y="2189163"/>
            <a:ext cx="287338" cy="393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243513" y="5281613"/>
            <a:ext cx="287337" cy="393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0600" name="TextBox 29"/>
          <p:cNvSpPr txBox="1">
            <a:spLocks noChangeArrowheads="1"/>
          </p:cNvSpPr>
          <p:nvPr/>
        </p:nvSpPr>
        <p:spPr bwMode="auto">
          <a:xfrm>
            <a:off x="28585" y="3205163"/>
            <a:ext cx="13874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</a:rPr>
              <a:t>(Non-coding RNA)</a:t>
            </a:r>
          </a:p>
        </p:txBody>
      </p:sp>
      <p:sp>
        <p:nvSpPr>
          <p:cNvPr id="110601" name="TextBox 30"/>
          <p:cNvSpPr txBox="1">
            <a:spLocks noChangeArrowheads="1"/>
          </p:cNvSpPr>
          <p:nvPr/>
        </p:nvSpPr>
        <p:spPr bwMode="auto">
          <a:xfrm>
            <a:off x="28585" y="3497269"/>
            <a:ext cx="13874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000000"/>
                </a:solidFill>
              </a:rPr>
              <a:t>(DNase I hypersensitive sites)</a:t>
            </a:r>
          </a:p>
        </p:txBody>
      </p:sp>
      <p:sp>
        <p:nvSpPr>
          <p:cNvPr id="110602" name="TextBox 31"/>
          <p:cNvSpPr txBox="1">
            <a:spLocks noChangeArrowheads="1"/>
          </p:cNvSpPr>
          <p:nvPr/>
        </p:nvSpPr>
        <p:spPr bwMode="auto">
          <a:xfrm>
            <a:off x="6360" y="4244995"/>
            <a:ext cx="138747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000000"/>
                </a:solidFill>
              </a:rPr>
              <a:t>(Transcription factor binding sites)</a:t>
            </a:r>
          </a:p>
        </p:txBody>
      </p:sp>
      <p:sp>
        <p:nvSpPr>
          <p:cNvPr id="110603" name="TextBox 32"/>
          <p:cNvSpPr txBox="1">
            <a:spLocks noChangeArrowheads="1"/>
          </p:cNvSpPr>
          <p:nvPr/>
        </p:nvSpPr>
        <p:spPr bwMode="auto">
          <a:xfrm>
            <a:off x="3244860" y="3935413"/>
            <a:ext cx="1387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200">
                <a:solidFill>
                  <a:srgbClr val="000000"/>
                </a:solidFill>
              </a:rPr>
              <a:t>(TFSS: Sequence-specific TFs)</a:t>
            </a:r>
          </a:p>
        </p:txBody>
      </p:sp>
      <p:sp>
        <p:nvSpPr>
          <p:cNvPr id="110604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616710" y="6551614"/>
            <a:ext cx="20702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000000"/>
                </a:solidFill>
                <a:latin typeface="Arial" charset="0"/>
              </a:rPr>
              <a:t>[Khurana et al., </a:t>
            </a:r>
            <a:r>
              <a:rPr lang="en-US" sz="1100" i="1">
                <a:solidFill>
                  <a:srgbClr val="000000"/>
                </a:solidFill>
                <a:latin typeface="Arial" charset="0"/>
              </a:rPr>
              <a:t>Science</a:t>
            </a:r>
            <a:r>
              <a:rPr lang="en-US" sz="1100">
                <a:solidFill>
                  <a:srgbClr val="000000"/>
                </a:solidFill>
                <a:latin typeface="Arial" charset="0"/>
              </a:rPr>
              <a:t> (‘13)]</a:t>
            </a:r>
            <a:endParaRPr lang="en-US" sz="11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0605" name="TextBox 1"/>
          <p:cNvSpPr txBox="1">
            <a:spLocks noChangeArrowheads="1"/>
          </p:cNvSpPr>
          <p:nvPr/>
        </p:nvSpPr>
        <p:spPr bwMode="auto">
          <a:xfrm>
            <a:off x="1498600" y="6200795"/>
            <a:ext cx="3733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b="1"/>
              <a:t>Depletion of Common Variants </a:t>
            </a:r>
            <a:br>
              <a:rPr lang="en-US" sz="1800" b="1"/>
            </a:br>
            <a:r>
              <a:rPr lang="en-US" sz="1800" b="1"/>
              <a:t>in the Human Population</a:t>
            </a:r>
          </a:p>
        </p:txBody>
      </p:sp>
    </p:spTree>
  </p:cSld>
  <p:clrMapOvr>
    <a:masterClrMapping/>
  </p:clrMapOvr>
  <p:transition xmlns:p14="http://schemas.microsoft.com/office/powerpoint/2010/main" spd="slow" advTm="55876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1" name="Picture 9" descr="Figure2-May30.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779588"/>
            <a:ext cx="904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2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95998" y="6421439"/>
            <a:ext cx="20702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000000"/>
                </a:solidFill>
                <a:latin typeface="Arial" charset="0"/>
              </a:rPr>
              <a:t>[Khurana et al., </a:t>
            </a:r>
            <a:r>
              <a:rPr lang="en-US" sz="1100" i="1">
                <a:solidFill>
                  <a:srgbClr val="000000"/>
                </a:solidFill>
                <a:latin typeface="Arial" charset="0"/>
              </a:rPr>
              <a:t>Science</a:t>
            </a:r>
            <a:r>
              <a:rPr lang="en-US" sz="1100">
                <a:solidFill>
                  <a:srgbClr val="000000"/>
                </a:solidFill>
                <a:latin typeface="Arial" charset="0"/>
              </a:rPr>
              <a:t> (‘13)]</a:t>
            </a:r>
            <a:endParaRPr lang="en-US" sz="11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2643" name="TextBox 1"/>
          <p:cNvSpPr txBox="1">
            <a:spLocks noChangeArrowheads="1"/>
          </p:cNvSpPr>
          <p:nvPr/>
        </p:nvSpPr>
        <p:spPr bwMode="auto">
          <a:xfrm>
            <a:off x="1252539" y="5894399"/>
            <a:ext cx="33385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Sub-categorization possible because of better statistics from 1000G phase 1 v pilot</a:t>
            </a:r>
          </a:p>
        </p:txBody>
      </p:sp>
      <p:sp>
        <p:nvSpPr>
          <p:cNvPr id="112644" name="Title 1"/>
          <p:cNvSpPr>
            <a:spLocks noGrp="1"/>
          </p:cNvSpPr>
          <p:nvPr>
            <p:ph type="title"/>
          </p:nvPr>
        </p:nvSpPr>
        <p:spPr>
          <a:xfrm>
            <a:off x="6461125" y="706458"/>
            <a:ext cx="2376488" cy="1385887"/>
          </a:xfrm>
        </p:spPr>
        <p:txBody>
          <a:bodyPr/>
          <a:lstStyle/>
          <a:p>
            <a:pPr eaLnBrk="1" hangingPunct="1"/>
            <a:r>
              <a:rPr lang="en-US" sz="2400">
                <a:solidFill>
                  <a:srgbClr val="000090"/>
                </a:solidFill>
                <a:latin typeface="Arial" charset="0"/>
              </a:rPr>
              <a:t>Differential selective constraints </a:t>
            </a:r>
            <a:br>
              <a:rPr lang="en-US" sz="2400">
                <a:solidFill>
                  <a:srgbClr val="000090"/>
                </a:solidFill>
                <a:latin typeface="Arial" charset="0"/>
              </a:rPr>
            </a:br>
            <a:r>
              <a:rPr lang="en-US" sz="2400">
                <a:solidFill>
                  <a:srgbClr val="000090"/>
                </a:solidFill>
                <a:latin typeface="Arial" charset="0"/>
              </a:rPr>
              <a:t>among specific sub-categories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8837613" y="5858932"/>
            <a:ext cx="1153054" cy="66410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</p:spTree>
  </p:cSld>
  <p:clrMapOvr>
    <a:masterClrMapping/>
  </p:clrMapOvr>
  <p:transition xmlns:p14="http://schemas.microsoft.com/office/powerpoint/2010/main" spd="slow" advTm="39195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5" y="85070"/>
            <a:ext cx="7643813" cy="626175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250826"/>
            <a:ext cx="5943599" cy="777875"/>
          </a:xfrm>
        </p:spPr>
        <p:txBody>
          <a:bodyPr>
            <a:noAutofit/>
          </a:bodyPr>
          <a:lstStyle/>
          <a:p>
            <a:r>
              <a:rPr lang="en-US" b="1" dirty="0" smtClean="0"/>
              <a:t>The Rise of the Personal Genome</a:t>
            </a:r>
            <a:br>
              <a:rPr lang="en-US" b="1" dirty="0" smtClean="0"/>
            </a:br>
            <a:r>
              <a:rPr lang="en-US" b="1" dirty="0" smtClean="0"/>
              <a:t>to ‘10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933732" y="6472277"/>
            <a:ext cx="2719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Adapted from </a:t>
            </a:r>
            <a:r>
              <a:rPr lang="en-US" i="1" dirty="0" smtClean="0"/>
              <a:t>Nature</a:t>
            </a:r>
            <a:r>
              <a:rPr lang="en-US" dirty="0" smtClean="0"/>
              <a:t>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8533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5" name="Picture 9" descr="Figure2-May30.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779588"/>
            <a:ext cx="904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6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95998" y="6421439"/>
            <a:ext cx="20702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000000"/>
                </a:solidFill>
                <a:latin typeface="Arial" charset="0"/>
              </a:rPr>
              <a:t>[Khurana et al., </a:t>
            </a:r>
            <a:r>
              <a:rPr lang="en-US" sz="1100" i="1">
                <a:solidFill>
                  <a:srgbClr val="000000"/>
                </a:solidFill>
                <a:latin typeface="Arial" charset="0"/>
              </a:rPr>
              <a:t>Science</a:t>
            </a:r>
            <a:r>
              <a:rPr lang="en-US" sz="1100">
                <a:solidFill>
                  <a:srgbClr val="000000"/>
                </a:solidFill>
                <a:latin typeface="Arial" charset="0"/>
              </a:rPr>
              <a:t> (‘13)]</a:t>
            </a:r>
            <a:endParaRPr lang="en-US" sz="11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3667" name="TextBox 1"/>
          <p:cNvSpPr txBox="1">
            <a:spLocks noChangeArrowheads="1"/>
          </p:cNvSpPr>
          <p:nvPr/>
        </p:nvSpPr>
        <p:spPr bwMode="auto">
          <a:xfrm>
            <a:off x="1252539" y="5894399"/>
            <a:ext cx="333851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Sub-categorization possible because of better statistics from 1000G phase 1 v pilot</a:t>
            </a:r>
          </a:p>
        </p:txBody>
      </p:sp>
      <p:pic>
        <p:nvPicPr>
          <p:cNvPr id="113668" name="Picture 5" descr="Figure2-May30,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9"/>
          <a:stretch>
            <a:fillRect/>
          </a:stretch>
        </p:blipFill>
        <p:spPr bwMode="auto">
          <a:xfrm>
            <a:off x="101601" y="850920"/>
            <a:ext cx="4230688" cy="113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2"/>
          <p:cNvSpPr txBox="1">
            <a:spLocks noChangeArrowheads="1"/>
          </p:cNvSpPr>
          <p:nvPr/>
        </p:nvSpPr>
        <p:spPr bwMode="auto">
          <a:xfrm>
            <a:off x="6604010" y="2619378"/>
            <a:ext cx="2233613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indent="0" eaLnBrk="1" hangingPunct="1">
              <a:defRPr/>
            </a:pPr>
            <a:r>
              <a:rPr lang="en-US" sz="1600" dirty="0" smtClean="0">
                <a:solidFill>
                  <a:srgbClr val="000000"/>
                </a:solidFill>
              </a:rPr>
              <a:t>Start</a:t>
            </a:r>
            <a:r>
              <a:rPr lang="en-US" sz="3600" dirty="0" smtClean="0">
                <a:solidFill>
                  <a:srgbClr val="000000"/>
                </a:solidFill>
              </a:rPr>
              <a:t> 677</a:t>
            </a:r>
            <a:r>
              <a:rPr lang="en-US" sz="1600" dirty="0" smtClean="0">
                <a:solidFill>
                  <a:srgbClr val="000000"/>
                </a:solidFill>
              </a:rPr>
              <a:t> high-resolution non-coding categories; Rank &amp; find those under strongest selection</a:t>
            </a:r>
          </a:p>
          <a:p>
            <a:pPr eaLnBrk="1" hangingPunct="1">
              <a:buFont typeface="Wingdings" charset="0"/>
              <a:buChar char="q"/>
              <a:defRPr/>
            </a:pPr>
            <a:endParaRPr lang="en-US" sz="1600" dirty="0" smtClean="0">
              <a:solidFill>
                <a:srgbClr val="000000"/>
              </a:solidFill>
            </a:endParaRPr>
          </a:p>
        </p:txBody>
      </p:sp>
      <p:sp>
        <p:nvSpPr>
          <p:cNvPr id="113670" name="TextBox 14"/>
          <p:cNvSpPr txBox="1">
            <a:spLocks noChangeArrowheads="1"/>
          </p:cNvSpPr>
          <p:nvPr/>
        </p:nvSpPr>
        <p:spPr bwMode="auto">
          <a:xfrm>
            <a:off x="3214688" y="822325"/>
            <a:ext cx="3181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~0.4% genomic coverage  (~ top 25)</a:t>
            </a:r>
          </a:p>
        </p:txBody>
      </p:sp>
      <p:sp>
        <p:nvSpPr>
          <p:cNvPr id="113671" name="TextBox 13"/>
          <p:cNvSpPr txBox="1">
            <a:spLocks noChangeArrowheads="1"/>
          </p:cNvSpPr>
          <p:nvPr/>
        </p:nvSpPr>
        <p:spPr bwMode="auto">
          <a:xfrm>
            <a:off x="3216275" y="1092220"/>
            <a:ext cx="29908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solidFill>
                  <a:srgbClr val="000000"/>
                </a:solidFill>
              </a:rPr>
              <a:t>~0.02% genomic coverage (top 5)</a:t>
            </a:r>
          </a:p>
        </p:txBody>
      </p:sp>
      <p:sp>
        <p:nvSpPr>
          <p:cNvPr id="113672" name="Title 1"/>
          <p:cNvSpPr>
            <a:spLocks noGrp="1"/>
          </p:cNvSpPr>
          <p:nvPr>
            <p:ph type="title"/>
          </p:nvPr>
        </p:nvSpPr>
        <p:spPr>
          <a:xfrm>
            <a:off x="6461125" y="515958"/>
            <a:ext cx="2376488" cy="1385887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rgbClr val="000090"/>
                </a:solidFill>
                <a:latin typeface="Arial" charset="0"/>
              </a:rPr>
              <a:t>Defining Sensitive </a:t>
            </a:r>
            <a:br>
              <a:rPr lang="en-US" sz="3200">
                <a:solidFill>
                  <a:srgbClr val="000090"/>
                </a:solidFill>
                <a:latin typeface="Arial" charset="0"/>
              </a:rPr>
            </a:br>
            <a:r>
              <a:rPr lang="en-US" sz="3200">
                <a:solidFill>
                  <a:srgbClr val="000090"/>
                </a:solidFill>
                <a:latin typeface="Arial" charset="0"/>
              </a:rPr>
              <a:t>non-coding Regions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8837613" y="5858932"/>
            <a:ext cx="1153054" cy="66410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</p:spTree>
  </p:cSld>
  <p:clrMapOvr>
    <a:masterClrMapping/>
  </p:clrMapOvr>
  <p:transition xmlns:p14="http://schemas.microsoft.com/office/powerpoint/2010/main" spd="slow" advTm="39195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/>
          <p:cNvSpPr>
            <a:spLocks noGrp="1"/>
          </p:cNvSpPr>
          <p:nvPr>
            <p:ph type="title"/>
          </p:nvPr>
        </p:nvSpPr>
        <p:spPr>
          <a:xfrm>
            <a:off x="485775" y="136525"/>
            <a:ext cx="8229600" cy="1143000"/>
          </a:xfrm>
        </p:spPr>
        <p:txBody>
          <a:bodyPr/>
          <a:lstStyle/>
          <a:p>
            <a:pPr eaLnBrk="1" hangingPunct="1"/>
            <a:r>
              <a:rPr lang="en-US" sz="3200">
                <a:solidFill>
                  <a:srgbClr val="000090"/>
                </a:solidFill>
                <a:latin typeface="Arial" charset="0"/>
              </a:rPr>
              <a:t>SNPs which break TF motifs are under stronger selection</a:t>
            </a:r>
          </a:p>
        </p:txBody>
      </p:sp>
      <p:pic>
        <p:nvPicPr>
          <p:cNvPr id="114690" name="Picture 10" descr="Figure2-May3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779588"/>
            <a:ext cx="904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1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95998" y="6421439"/>
            <a:ext cx="20702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000000"/>
                </a:solidFill>
                <a:latin typeface="Arial" charset="0"/>
              </a:rPr>
              <a:t>[Khurana et al., </a:t>
            </a:r>
            <a:r>
              <a:rPr lang="en-US" sz="1100" i="1">
                <a:solidFill>
                  <a:srgbClr val="000000"/>
                </a:solidFill>
                <a:latin typeface="Arial" charset="0"/>
              </a:rPr>
              <a:t>Science</a:t>
            </a:r>
            <a:r>
              <a:rPr lang="en-US" sz="1100">
                <a:solidFill>
                  <a:srgbClr val="000000"/>
                </a:solidFill>
                <a:latin typeface="Arial" charset="0"/>
              </a:rPr>
              <a:t> (‘13)]</a:t>
            </a:r>
            <a:endParaRPr lang="en-US" sz="1100" i="1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8837613" y="5858932"/>
            <a:ext cx="1153054" cy="664106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</p:spTree>
  </p:cSld>
  <p:clrMapOvr>
    <a:masterClrMapping/>
  </p:clrMapOvr>
  <p:transition xmlns:p14="http://schemas.microsoft.com/office/powerpoint/2010/main" spd="slow" advTm="15052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85800" y="50811"/>
            <a:ext cx="7772400" cy="1143000"/>
          </a:xfrm>
        </p:spPr>
        <p:txBody>
          <a:bodyPr/>
          <a:lstStyle/>
          <a:p>
            <a:pPr defTabSz="907350">
              <a:defRPr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Analyzing Personal Genomes:</a:t>
            </a:r>
            <a:b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Prioritizing High-impact Rare &amp; Somatic Variants 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7283" name="Content Placeholder 3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186275" y="1185435"/>
            <a:ext cx="4368792" cy="4638675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Introduction: the landscape of variants in personal genomes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Characterizing Rare Variants in Coding Regions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Identifying with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STRESS</a:t>
            </a:r>
            <a:b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cryptic allosteric sites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O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n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surface &amp; in interior bottlenecks 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#1 </a:t>
            </a:r>
          </a:p>
          <a:p>
            <a:pPr lvl="1"/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Annotating non-coding regions on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different scales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with MUSIC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rare variants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sensitive sites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b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human-conserved) 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in terms of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  <a:r>
              <a:rPr lang="en-US" sz="1800" b="1" u="sng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connectivity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eg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hubs)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00" y="1185435"/>
            <a:ext cx="4368792" cy="4638675"/>
          </a:xfrm>
        </p:spPr>
        <p:txBody>
          <a:bodyPr/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#2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using 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AlleleDB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terms of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allelic elements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Having observed difference in molecular activity in many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contexts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</a:endParaRP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Putting it together 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 workflows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Integrating evidence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variants with 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FunSeq</a:t>
            </a:r>
            <a:endParaRPr lang="en-US" sz="18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Systematically weighting all the features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suggesting non-coding drivers</a:t>
            </a:r>
          </a:p>
          <a:p>
            <a:pPr lvl="2"/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Prioritzing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rare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germline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variants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Larva to do</a:t>
            </a:r>
            <a:r>
              <a:rPr lang="en-US" sz="1800" b="1" u="sng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burden testing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annotation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Need to correct for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over-dispersion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in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bionomial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lvl="2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Parameterized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according to replication timing 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1307944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259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1" y="364239"/>
            <a:ext cx="8113329" cy="731841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Allele-specific binding and expression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6" t="60766" r="1836" b="27703"/>
          <a:stretch/>
        </p:blipFill>
        <p:spPr>
          <a:xfrm>
            <a:off x="5213556" y="1743017"/>
            <a:ext cx="2145382" cy="1359063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9" y="1381432"/>
            <a:ext cx="3846481" cy="5347258"/>
          </a:xfrm>
          <a:prstGeom prst="rect">
            <a:avLst/>
          </a:prstGeom>
        </p:spPr>
      </p:pic>
      <p:pic>
        <p:nvPicPr>
          <p:cNvPr id="19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6" t="81724" r="1836" b="12019"/>
          <a:stretch/>
        </p:blipFill>
        <p:spPr>
          <a:xfrm>
            <a:off x="5213556" y="4537385"/>
            <a:ext cx="2145382" cy="7374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63591" y="1720154"/>
            <a:ext cx="112299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variants</a:t>
            </a:r>
          </a:p>
        </p:txBody>
      </p:sp>
    </p:spTree>
    <p:extLst>
      <p:ext uri="{BB962C8B-B14F-4D97-AF65-F5344CB8AC3E}">
        <p14:creationId xmlns:p14="http://schemas.microsoft.com/office/powerpoint/2010/main" val="2691255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" charset="0"/>
                <a:cs typeface="Arial" charset="0"/>
              </a:rPr>
              <a:t>Inferring Allele Specific Binding/Expression </a:t>
            </a:r>
            <a:br>
              <a:rPr lang="en-US" sz="2800" dirty="0">
                <a:latin typeface="Arial" charset="0"/>
                <a:cs typeface="Arial" charset="0"/>
              </a:rPr>
            </a:br>
            <a:r>
              <a:rPr lang="en-US" sz="2800" dirty="0">
                <a:latin typeface="Arial" charset="0"/>
                <a:cs typeface="Arial" charset="0"/>
              </a:rPr>
              <a:t>using </a:t>
            </a:r>
            <a:r>
              <a:rPr lang="en-US" sz="2800" dirty="0" smtClean="0">
                <a:latin typeface="Arial" charset="0"/>
                <a:cs typeface="Arial" charset="0"/>
              </a:rPr>
              <a:t>Sequence </a:t>
            </a:r>
            <a:r>
              <a:rPr lang="en-US" sz="2800" dirty="0">
                <a:latin typeface="Arial" charset="0"/>
                <a:cs typeface="Arial" charset="0"/>
              </a:rPr>
              <a:t>Reads</a:t>
            </a:r>
          </a:p>
        </p:txBody>
      </p:sp>
      <p:sp>
        <p:nvSpPr>
          <p:cNvPr id="155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 b="1">
                <a:latin typeface="Courier" charset="0"/>
                <a:cs typeface="Courier" charset="0"/>
              </a:rPr>
              <a:t>RNA/ChIP-Seq Reads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ACTTTGATAGCGTCAA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CTTTGATAGCGTCAA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CTTTGATAGCGTCAA</a:t>
            </a:r>
            <a:r>
              <a:rPr lang="en-US" sz="1600">
                <a:solidFill>
                  <a:srgbClr val="0000FF"/>
                </a:solidFill>
                <a:latin typeface="Courier" charset="0"/>
                <a:cs typeface="Courier" charset="0"/>
              </a:rPr>
              <a:t>C</a:t>
            </a:r>
            <a:r>
              <a:rPr lang="en-US" sz="1600">
                <a:latin typeface="Courier" charset="0"/>
                <a:cs typeface="Courier" charset="0"/>
              </a:rPr>
              <a:t>GC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TTGACAGCGTCAA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GCAC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TGATAGCGTCAA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GCACG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ATAGCGTCAA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GCACGTC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 TAGCGTCAA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GCACGTCG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    CGTCAA</a:t>
            </a:r>
            <a:r>
              <a:rPr lang="en-US" sz="1600">
                <a:solidFill>
                  <a:srgbClr val="0000FF"/>
                </a:solidFill>
                <a:latin typeface="Courier" charset="0"/>
                <a:cs typeface="Courier" charset="0"/>
              </a:rPr>
              <a:t>C</a:t>
            </a:r>
            <a:r>
              <a:rPr lang="en-US" sz="1600">
                <a:latin typeface="Courier" charset="0"/>
                <a:cs typeface="Courier" charset="0"/>
              </a:rPr>
              <a:t>GCACGTCGGGA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     GTCAA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GCACGTCGAGAG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       CAA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GCACGTCGGGAGTT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        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GCACGTCGGGAGTTG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          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GCACGTTGGGAGTTGGC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sz="1600">
              <a:latin typeface="Courier" charset="0"/>
              <a:cs typeface="Courier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     10 x 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      2 x </a:t>
            </a:r>
            <a:r>
              <a:rPr lang="en-US" sz="1600">
                <a:solidFill>
                  <a:srgbClr val="0000FF"/>
                </a:solidFill>
                <a:latin typeface="Courier" charset="0"/>
                <a:cs typeface="Courier" charset="0"/>
              </a:rPr>
              <a:t>C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>
              <a:latin typeface="Courier" charset="0"/>
              <a:cs typeface="Courier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>
              <a:latin typeface="Courier" charset="0"/>
              <a:cs typeface="Courier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>
              <a:latin typeface="Courier" charset="0"/>
              <a:cs typeface="Courier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>
              <a:latin typeface="Courier" charset="0"/>
              <a:cs typeface="Courier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943600" y="4343400"/>
            <a:ext cx="2590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943600" y="4648200"/>
            <a:ext cx="2590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5944394" y="4496594"/>
            <a:ext cx="303213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6099175" y="449421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6249987" y="4497388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6402387" y="4497388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6554787" y="4497388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707187" y="4497388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6859587" y="4497388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7011987" y="4494213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7164387" y="4494213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7316787" y="4497388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7469187" y="4494213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7621587" y="4494213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7772400" y="450056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7924800" y="4497388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8077200" y="4497388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8229600" y="450056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669" name="TextBox 25"/>
          <p:cNvSpPr txBox="1">
            <a:spLocks noChangeArrowheads="1"/>
          </p:cNvSpPr>
          <p:nvPr/>
        </p:nvSpPr>
        <p:spPr bwMode="auto">
          <a:xfrm>
            <a:off x="6726238" y="4006850"/>
            <a:ext cx="1154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1800" smtClean="0">
                <a:solidFill>
                  <a:srgbClr val="000000"/>
                </a:solidFill>
                <a:latin typeface="Courier" charset="0"/>
              </a:rPr>
              <a:t>…AA</a:t>
            </a:r>
            <a:r>
              <a:rPr lang="en-US" sz="1800" smtClean="0">
                <a:solidFill>
                  <a:srgbClr val="FF0000"/>
                </a:solidFill>
                <a:latin typeface="Courier" charset="0"/>
              </a:rPr>
              <a:t>T</a:t>
            </a:r>
            <a:r>
              <a:rPr lang="en-US" sz="1800" smtClean="0">
                <a:solidFill>
                  <a:srgbClr val="000000"/>
                </a:solidFill>
                <a:latin typeface="Courier" charset="0"/>
              </a:rPr>
              <a:t>GC…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5945188" y="2670175"/>
            <a:ext cx="2590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945188" y="2974975"/>
            <a:ext cx="2590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5946776" y="2822575"/>
            <a:ext cx="303212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6100762" y="2820988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6251575" y="282416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6403975" y="282416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6556375" y="282416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6708775" y="282416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6861175" y="282416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7013575" y="2820988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7165975" y="2820988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7318375" y="282416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7470775" y="2820988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7623175" y="2820988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7773988" y="2825750"/>
            <a:ext cx="3032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7926388" y="2822575"/>
            <a:ext cx="3032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8078788" y="2822575"/>
            <a:ext cx="3032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8231188" y="2825750"/>
            <a:ext cx="3032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688" name="TextBox 62"/>
          <p:cNvSpPr txBox="1">
            <a:spLocks noChangeArrowheads="1"/>
          </p:cNvSpPr>
          <p:nvPr/>
        </p:nvSpPr>
        <p:spPr bwMode="auto">
          <a:xfrm>
            <a:off x="6705600" y="2301875"/>
            <a:ext cx="1154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457200" eaLnBrk="1" hangingPunct="1"/>
            <a:r>
              <a:rPr lang="en-US" sz="1800" smtClean="0">
                <a:solidFill>
                  <a:srgbClr val="000000"/>
                </a:solidFill>
                <a:latin typeface="Courier" charset="0"/>
              </a:rPr>
              <a:t>…AA</a:t>
            </a:r>
            <a:r>
              <a:rPr lang="en-US" sz="1800" smtClean="0">
                <a:solidFill>
                  <a:srgbClr val="0000FF"/>
                </a:solidFill>
                <a:latin typeface="Courier" charset="0"/>
              </a:rPr>
              <a:t>C</a:t>
            </a:r>
            <a:r>
              <a:rPr lang="en-US" sz="1800" smtClean="0">
                <a:solidFill>
                  <a:srgbClr val="000000"/>
                </a:solidFill>
                <a:latin typeface="Courier" charset="0"/>
              </a:rPr>
              <a:t>GC…</a:t>
            </a:r>
          </a:p>
        </p:txBody>
      </p:sp>
      <p:pic>
        <p:nvPicPr>
          <p:cNvPr id="64" name="Picture 63" descr="WL004006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4349217" y="3072864"/>
            <a:ext cx="609600" cy="468828"/>
          </a:xfrm>
          <a:prstGeom prst="rect">
            <a:avLst/>
          </a:prstGeom>
        </p:spPr>
      </p:pic>
      <p:cxnSp>
        <p:nvCxnSpPr>
          <p:cNvPr id="68" name="Shape 67"/>
          <p:cNvCxnSpPr>
            <a:stCxn id="64" idx="2"/>
            <a:endCxn id="155688" idx="0"/>
          </p:cNvCxnSpPr>
          <p:nvPr/>
        </p:nvCxnSpPr>
        <p:spPr>
          <a:xfrm flipV="1">
            <a:off x="4887913" y="2301875"/>
            <a:ext cx="2393950" cy="1004888"/>
          </a:xfrm>
          <a:prstGeom prst="curvedConnector4">
            <a:avLst>
              <a:gd name="adj1" fmla="val 36479"/>
              <a:gd name="adj2" fmla="val 122737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hape 77"/>
          <p:cNvCxnSpPr>
            <a:stCxn id="64" idx="2"/>
            <a:endCxn id="155669" idx="0"/>
          </p:cNvCxnSpPr>
          <p:nvPr/>
        </p:nvCxnSpPr>
        <p:spPr>
          <a:xfrm>
            <a:off x="4887913" y="3306763"/>
            <a:ext cx="2414587" cy="700087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" name="Picture 91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03547" y="1591736"/>
            <a:ext cx="914400" cy="914400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10968" y="3307278"/>
            <a:ext cx="685800" cy="685800"/>
          </a:xfrm>
          <a:prstGeom prst="rect">
            <a:avLst/>
          </a:prstGeom>
          <a:ln>
            <a:noFill/>
          </a:ln>
        </p:spPr>
      </p:pic>
      <p:sp>
        <p:nvSpPr>
          <p:cNvPr id="155694" name="TextBox 94"/>
          <p:cNvSpPr txBox="1">
            <a:spLocks noChangeArrowheads="1"/>
          </p:cNvSpPr>
          <p:nvPr/>
        </p:nvSpPr>
        <p:spPr bwMode="auto">
          <a:xfrm>
            <a:off x="5842000" y="4800600"/>
            <a:ext cx="2963863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7200" eaLnBrk="1" hangingPunct="1"/>
            <a:r>
              <a:rPr lang="en-US" sz="1800" b="1" smtClean="0">
                <a:solidFill>
                  <a:srgbClr val="000000"/>
                </a:solidFill>
              </a:rPr>
              <a:t>Haplotypes with a </a:t>
            </a:r>
          </a:p>
          <a:p>
            <a:pPr algn="ctr" defTabSz="457200" eaLnBrk="1" hangingPunct="1"/>
            <a:r>
              <a:rPr lang="en-US" sz="1800" b="1" smtClean="0">
                <a:solidFill>
                  <a:srgbClr val="000000"/>
                </a:solidFill>
              </a:rPr>
              <a:t>Heterozygous Polymorphism </a:t>
            </a:r>
          </a:p>
        </p:txBody>
      </p:sp>
      <p:sp>
        <p:nvSpPr>
          <p:cNvPr id="155695" name="TextBox 95"/>
          <p:cNvSpPr txBox="1">
            <a:spLocks noChangeArrowheads="1"/>
          </p:cNvSpPr>
          <p:nvPr/>
        </p:nvSpPr>
        <p:spPr bwMode="auto">
          <a:xfrm>
            <a:off x="4419600" y="2633663"/>
            <a:ext cx="40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457200" eaLnBrk="1" hangingPunct="1"/>
            <a:r>
              <a:rPr lang="en-US" sz="1800" smtClean="0">
                <a:solidFill>
                  <a:srgbClr val="000000"/>
                </a:solidFill>
              </a:rPr>
              <a:t>TF</a:t>
            </a:r>
          </a:p>
        </p:txBody>
      </p:sp>
      <p:sp>
        <p:nvSpPr>
          <p:cNvPr id="155696" name="TextBox 1"/>
          <p:cNvSpPr txBox="1">
            <a:spLocks noChangeArrowheads="1"/>
          </p:cNvSpPr>
          <p:nvPr/>
        </p:nvSpPr>
        <p:spPr bwMode="auto">
          <a:xfrm>
            <a:off x="233363" y="6342063"/>
            <a:ext cx="57023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600" smtClean="0">
                <a:solidFill>
                  <a:srgbClr val="000000"/>
                </a:solidFill>
                <a:latin typeface="Arial" charset="0"/>
              </a:rPr>
              <a:t>Interplay of the annotation and individual sequence variants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42402" y="6717990"/>
            <a:ext cx="2895070" cy="646331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Does not format to std. theme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3939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2049"/>
            <a:ext cx="7886700" cy="1325563"/>
          </a:xfrm>
        </p:spPr>
        <p:txBody>
          <a:bodyPr>
            <a:normAutofit fontScale="90000"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AlleleDB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 Building 382 personal genomes to detect allele-specific variants on a large-scale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0" t="4556" r="24055" b="81839"/>
          <a:stretch/>
        </p:blipFill>
        <p:spPr>
          <a:xfrm>
            <a:off x="4572001" y="1450537"/>
            <a:ext cx="780073" cy="15007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7" t="4556" r="57110" b="81839"/>
          <a:stretch/>
        </p:blipFill>
        <p:spPr>
          <a:xfrm>
            <a:off x="5544439" y="1541410"/>
            <a:ext cx="1125433" cy="1318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75" t="55550" r="23635" b="25635"/>
          <a:stretch/>
        </p:blipFill>
        <p:spPr>
          <a:xfrm>
            <a:off x="5446426" y="4078035"/>
            <a:ext cx="1286768" cy="220110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44664" y="1934068"/>
            <a:ext cx="463256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Build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personal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genomes</a:t>
            </a:r>
          </a:p>
          <a:p>
            <a:pPr marL="514350" indent="-51435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14350" indent="-51435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lang="en-US" dirty="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14350" indent="-51435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14350" indent="-51435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Align 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ChIP-seq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&amp; RNA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</a:t>
            </a: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seq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reads </a:t>
            </a:r>
            <a:endParaRPr lang="en-US" dirty="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14350" indent="-51435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14350" indent="-51435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14350" indent="-51435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Detect allele-specific variants </a:t>
            </a: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US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via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series of filters and tests</a:t>
            </a:r>
          </a:p>
          <a:p>
            <a:pPr marL="514350" indent="-514350" defTabSz="914400" fontAlgn="auto">
              <a:spcBef>
                <a:spcPts val="0"/>
              </a:spcBef>
              <a:spcAft>
                <a:spcPts val="0"/>
              </a:spcAft>
              <a:buFontTx/>
              <a:buAutoNum type="arabicPeriod"/>
            </a:pP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62" t="4556" r="38734" b="81839"/>
          <a:stretch/>
        </p:blipFill>
        <p:spPr>
          <a:xfrm>
            <a:off x="5571285" y="2738600"/>
            <a:ext cx="1037051" cy="137712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5329033" y="6550223"/>
            <a:ext cx="34574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Chen J. 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en-US" sz="1400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Nature </a:t>
            </a:r>
            <a:r>
              <a:rPr lang="en-US" sz="1400" i="1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</a:t>
            </a: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in press)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77127" y="6334680"/>
            <a:ext cx="20411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alleledb.gersteinlab.org</a:t>
            </a:r>
          </a:p>
        </p:txBody>
      </p:sp>
      <p:sp>
        <p:nvSpPr>
          <p:cNvPr id="4" name="Rectangle 3"/>
          <p:cNvSpPr/>
          <p:nvPr/>
        </p:nvSpPr>
        <p:spPr>
          <a:xfrm>
            <a:off x="1502214" y="4925337"/>
            <a:ext cx="306978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Many Technical Issues: Reference bias, Ambiguous </a:t>
            </a:r>
            <a:r>
              <a:rPr lang="en-US" b="1" dirty="0">
                <a:solidFill>
                  <a:srgbClr val="FF0000"/>
                </a:solidFill>
              </a:rPr>
              <a:t>mapping </a:t>
            </a:r>
            <a:r>
              <a:rPr lang="en-US" b="1" dirty="0" smtClean="0">
                <a:solidFill>
                  <a:srgbClr val="FF0000"/>
                </a:solidFill>
              </a:rPr>
              <a:t>bias, Over</a:t>
            </a:r>
            <a:r>
              <a:rPr lang="en-US" b="1" dirty="0">
                <a:solidFill>
                  <a:srgbClr val="FF0000"/>
                </a:solidFill>
              </a:rPr>
              <a:t>-</a:t>
            </a:r>
            <a:r>
              <a:rPr lang="en-US" b="1" dirty="0" smtClean="0">
                <a:solidFill>
                  <a:srgbClr val="FF0000"/>
                </a:solidFill>
              </a:rPr>
              <a:t>dispersed (non binomial null) </a:t>
            </a:r>
            <a:endParaRPr lang="en-US" b="1" u="sng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7945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5034878" y="6334680"/>
            <a:ext cx="39249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Chen J. 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Nature </a:t>
            </a:r>
            <a:r>
              <a:rPr lang="en-US" sz="1600" i="1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in press)</a:t>
            </a:r>
          </a:p>
        </p:txBody>
      </p:sp>
      <p:pic>
        <p:nvPicPr>
          <p:cNvPr id="25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" b="69130"/>
          <a:stretch/>
        </p:blipFill>
        <p:spPr>
          <a:xfrm>
            <a:off x="101809" y="1269914"/>
            <a:ext cx="6196353" cy="19812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5770" y="154930"/>
            <a:ext cx="8572499" cy="1325563"/>
          </a:xfrm>
        </p:spPr>
        <p:txBody>
          <a:bodyPr>
            <a:normAutofit/>
          </a:bodyPr>
          <a:lstStyle/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AlleleDB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Annotating rare &amp; common allele-specific variants over a population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56933" y="1480492"/>
            <a:ext cx="28762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Interfaces with UCSC genome browser</a:t>
            </a:r>
          </a:p>
          <a:p>
            <a:pPr marL="457200" indent="-4572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Showing ZNF331 gene structure</a:t>
            </a:r>
          </a:p>
        </p:txBody>
      </p:sp>
      <p:sp>
        <p:nvSpPr>
          <p:cNvPr id="9" name="Rectangle 8"/>
          <p:cNvSpPr/>
          <p:nvPr/>
        </p:nvSpPr>
        <p:spPr>
          <a:xfrm>
            <a:off x="-22953" y="1828330"/>
            <a:ext cx="886871" cy="806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AlleleDB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output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99048" y="1455259"/>
            <a:ext cx="464820" cy="75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3491" y="1315170"/>
            <a:ext cx="126541" cy="227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0388" y="2657828"/>
            <a:ext cx="794003" cy="806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UCSC track</a:t>
            </a:r>
          </a:p>
        </p:txBody>
      </p:sp>
      <p:sp>
        <p:nvSpPr>
          <p:cNvPr id="5" name="Left Brace 4"/>
          <p:cNvSpPr/>
          <p:nvPr/>
        </p:nvSpPr>
        <p:spPr>
          <a:xfrm>
            <a:off x="758190" y="1690690"/>
            <a:ext cx="76200" cy="1204910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Left Brace 22"/>
          <p:cNvSpPr/>
          <p:nvPr/>
        </p:nvSpPr>
        <p:spPr>
          <a:xfrm>
            <a:off x="758190" y="2941320"/>
            <a:ext cx="76200" cy="275308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44304" y="1340327"/>
            <a:ext cx="126936" cy="176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48844" y="1306276"/>
            <a:ext cx="490538" cy="252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88947" y="1306276"/>
            <a:ext cx="99775" cy="139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36349" y="1428752"/>
            <a:ext cx="161449" cy="1135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6" name="Content Placeholder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t="45602" r="87222" b="50013"/>
          <a:stretch/>
        </p:blipFill>
        <p:spPr>
          <a:xfrm>
            <a:off x="64830" y="3471053"/>
            <a:ext cx="1208946" cy="460551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177127" y="6334680"/>
            <a:ext cx="2571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alleledb.gersteinlab.org</a:t>
            </a:r>
          </a:p>
        </p:txBody>
      </p:sp>
    </p:spTree>
    <p:extLst>
      <p:ext uri="{BB962C8B-B14F-4D97-AF65-F5344CB8AC3E}">
        <p14:creationId xmlns:p14="http://schemas.microsoft.com/office/powerpoint/2010/main" val="20279656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/>
          <p:cNvSpPr/>
          <p:nvPr/>
        </p:nvSpPr>
        <p:spPr>
          <a:xfrm>
            <a:off x="5034878" y="6334680"/>
            <a:ext cx="39249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Chen J. 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Nature </a:t>
            </a:r>
            <a:r>
              <a:rPr lang="en-US" sz="1600" i="1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in press)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356933" y="1480492"/>
            <a:ext cx="287622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Interfaces with UCSC genome browser</a:t>
            </a:r>
          </a:p>
          <a:p>
            <a:pPr marL="457200" indent="-4572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Showing ZNF331 gene structure</a:t>
            </a:r>
          </a:p>
        </p:txBody>
      </p:sp>
      <p:sp>
        <p:nvSpPr>
          <p:cNvPr id="50" name="Rectangle 49"/>
          <p:cNvSpPr/>
          <p:nvPr/>
        </p:nvSpPr>
        <p:spPr>
          <a:xfrm>
            <a:off x="-22953" y="1828330"/>
            <a:ext cx="886871" cy="806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AlleleDB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output</a:t>
            </a:r>
          </a:p>
        </p:txBody>
      </p:sp>
      <p:sp>
        <p:nvSpPr>
          <p:cNvPr id="51" name="Rectangle 50"/>
          <p:cNvSpPr/>
          <p:nvPr/>
        </p:nvSpPr>
        <p:spPr>
          <a:xfrm>
            <a:off x="40388" y="2657828"/>
            <a:ext cx="794003" cy="8066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UCSC track</a:t>
            </a:r>
          </a:p>
        </p:txBody>
      </p:sp>
      <p:pic>
        <p:nvPicPr>
          <p:cNvPr id="25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7" b="69130"/>
          <a:stretch/>
        </p:blipFill>
        <p:spPr>
          <a:xfrm>
            <a:off x="101809" y="1269914"/>
            <a:ext cx="6196353" cy="19812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030" y="154930"/>
            <a:ext cx="8675370" cy="1325563"/>
          </a:xfrm>
        </p:spPr>
        <p:txBody>
          <a:bodyPr>
            <a:norm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AlleleDB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Annotating rare &amp; common allele-specific variants over a population</a:t>
            </a:r>
          </a:p>
        </p:txBody>
      </p:sp>
      <p:pic>
        <p:nvPicPr>
          <p:cNvPr id="18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1" t="40463"/>
          <a:stretch/>
        </p:blipFill>
        <p:spPr>
          <a:xfrm>
            <a:off x="480060" y="3371853"/>
            <a:ext cx="5575554" cy="3349627"/>
          </a:xfrm>
        </p:spPr>
      </p:pic>
      <p:sp>
        <p:nvSpPr>
          <p:cNvPr id="21" name="Rectangle 20"/>
          <p:cNvSpPr/>
          <p:nvPr/>
        </p:nvSpPr>
        <p:spPr>
          <a:xfrm>
            <a:off x="856535" y="1428749"/>
            <a:ext cx="464820" cy="752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3491" y="1315170"/>
            <a:ext cx="126541" cy="2271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09412" y="1327153"/>
            <a:ext cx="126936" cy="176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748844" y="1306276"/>
            <a:ext cx="490538" cy="252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088947" y="1306276"/>
            <a:ext cx="99775" cy="1392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36349" y="1428752"/>
            <a:ext cx="161449" cy="1135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031927" y="3383516"/>
            <a:ext cx="1282787" cy="3258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59367" y="4127705"/>
            <a:ext cx="138980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Allele-specific binding variants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55615" y="4103888"/>
            <a:ext cx="1389806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Allele-specific expression variants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454528" y="3638888"/>
            <a:ext cx="408025" cy="27174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20611" y="6375401"/>
            <a:ext cx="1813034" cy="3651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2557572" y="3078977"/>
            <a:ext cx="312192" cy="29224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3042484" y="3079816"/>
            <a:ext cx="146410" cy="2920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4189720" y="3047684"/>
            <a:ext cx="1496562" cy="33583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flipH="1">
            <a:off x="6073734" y="3119122"/>
            <a:ext cx="119105" cy="34534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670733" y="1829782"/>
            <a:ext cx="528066" cy="124919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2887883" y="1791817"/>
            <a:ext cx="148465" cy="1327305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0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" t="50706" r="97196" b="33194"/>
          <a:stretch/>
        </p:blipFill>
        <p:spPr>
          <a:xfrm>
            <a:off x="101808" y="4047755"/>
            <a:ext cx="351924" cy="1930365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7770" y="3473450"/>
            <a:ext cx="849210" cy="4127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" name="Content Placeholder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" t="45602" r="87222" b="50013"/>
          <a:stretch/>
        </p:blipFill>
        <p:spPr>
          <a:xfrm>
            <a:off x="64830" y="3471053"/>
            <a:ext cx="1208946" cy="460551"/>
          </a:xfrm>
          <a:prstGeom prst="rect">
            <a:avLst/>
          </a:prstGeom>
        </p:spPr>
      </p:pic>
      <p:sp>
        <p:nvSpPr>
          <p:cNvPr id="46" name="Left Brace 45"/>
          <p:cNvSpPr/>
          <p:nvPr/>
        </p:nvSpPr>
        <p:spPr>
          <a:xfrm>
            <a:off x="758190" y="2941320"/>
            <a:ext cx="76200" cy="275308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2" name="Left Brace 51"/>
          <p:cNvSpPr/>
          <p:nvPr/>
        </p:nvSpPr>
        <p:spPr>
          <a:xfrm>
            <a:off x="758190" y="1690690"/>
            <a:ext cx="76200" cy="1204910"/>
          </a:xfrm>
          <a:prstGeom prst="lef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2015683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8" grpId="0" animBg="1"/>
      <p:bldP spid="3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Rectangle 308"/>
          <p:cNvSpPr/>
          <p:nvPr/>
        </p:nvSpPr>
        <p:spPr>
          <a:xfrm>
            <a:off x="4491123" y="6332260"/>
            <a:ext cx="4392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Chen J.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 </a:t>
            </a:r>
            <a:r>
              <a:rPr lang="en-US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 press)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31980" y="2481941"/>
            <a:ext cx="1546196" cy="991335"/>
          </a:xfrm>
          <a:prstGeom prst="rect">
            <a:avLst/>
          </a:prstGeom>
          <a:noFill/>
          <a:ln>
            <a:solidFill>
              <a:schemeClr val="tx1">
                <a:alpha val="7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419" y="88903"/>
            <a:ext cx="8501063" cy="105021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Collecting ASE/ASB variants 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into allele-specific genomic regions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9600" y="1145836"/>
            <a:ext cx="7886700" cy="1065283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Does a particular genomic element have a higher tendency to be allele-specific? Fisher’s exact test, for the </a:t>
            </a:r>
            <a:r>
              <a:rPr lang="en-US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enrichment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of allele-specific variants in the element (with respect to non-allele-specific variants that could potentially be called as allelic)</a:t>
            </a:r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7055" y="2481938"/>
            <a:ext cx="123444" cy="749808"/>
          </a:xfrm>
          <a:prstGeom prst="rect">
            <a:avLst/>
          </a:prstGeom>
        </p:spPr>
      </p:pic>
      <p:pic>
        <p:nvPicPr>
          <p:cNvPr id="176" name="Picture 3" descr="C:\Users\JM\Pics\science graphics\stickman_blue.png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/>
          <a:stretch>
            <a:fillRect/>
          </a:stretch>
        </p:blipFill>
        <p:spPr bwMode="auto">
          <a:xfrm flipH="1">
            <a:off x="1884413" y="3474883"/>
            <a:ext cx="126087" cy="751579"/>
          </a:xfrm>
          <a:prstGeom prst="rect">
            <a:avLst/>
          </a:prstGeom>
          <a:noFill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88450" y="4527073"/>
            <a:ext cx="125790" cy="7498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159230" y="2704442"/>
            <a:ext cx="5143500" cy="381000"/>
            <a:chOff x="2878973" y="2512418"/>
            <a:chExt cx="6858000" cy="381000"/>
          </a:xfrm>
        </p:grpSpPr>
        <p:sp>
          <p:nvSpPr>
            <p:cNvPr id="69" name="Rectangle 68"/>
            <p:cNvSpPr/>
            <p:nvPr/>
          </p:nvSpPr>
          <p:spPr>
            <a:xfrm flipV="1">
              <a:off x="2878973" y="2710537"/>
              <a:ext cx="6858000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33444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6492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8016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9540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41064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9" name="Rectangle 88"/>
            <p:cNvSpPr/>
            <p:nvPr/>
          </p:nvSpPr>
          <p:spPr>
            <a:xfrm>
              <a:off x="62317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63841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65365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2" name="Rectangle 91"/>
            <p:cNvSpPr/>
            <p:nvPr/>
          </p:nvSpPr>
          <p:spPr>
            <a:xfrm>
              <a:off x="66889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3" name="Rectangle 92"/>
            <p:cNvSpPr/>
            <p:nvPr/>
          </p:nvSpPr>
          <p:spPr>
            <a:xfrm>
              <a:off x="68413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6993773" y="2512418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8060573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8212973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8517773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8822573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34968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4258886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7908173" y="2512418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5469773" y="2512418"/>
              <a:ext cx="152400" cy="381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7603373" y="2512418"/>
              <a:ext cx="152400" cy="3810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878973" y="2512418"/>
              <a:ext cx="6858000" cy="381000"/>
              <a:chOff x="2878973" y="3127559"/>
              <a:chExt cx="6858000" cy="381000"/>
            </a:xfrm>
          </p:grpSpPr>
          <p:sp>
            <p:nvSpPr>
              <p:cNvPr id="70" name="Rectangle 69"/>
              <p:cNvSpPr/>
              <p:nvPr/>
            </p:nvSpPr>
            <p:spPr>
              <a:xfrm>
                <a:off x="2878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3031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31837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4402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4555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47077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48601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50125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5164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5317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56221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57745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7" name="Rectangle 86"/>
              <p:cNvSpPr/>
              <p:nvPr/>
            </p:nvSpPr>
            <p:spPr>
              <a:xfrm>
                <a:off x="5926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8" name="Rectangle 87"/>
              <p:cNvSpPr/>
              <p:nvPr/>
            </p:nvSpPr>
            <p:spPr>
              <a:xfrm>
                <a:off x="6079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5" name="Rectangle 94"/>
              <p:cNvSpPr/>
              <p:nvPr/>
            </p:nvSpPr>
            <p:spPr>
              <a:xfrm>
                <a:off x="71461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6" name="Rectangle 95"/>
              <p:cNvSpPr/>
              <p:nvPr/>
            </p:nvSpPr>
            <p:spPr>
              <a:xfrm>
                <a:off x="72985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7" name="Rectangle 96"/>
              <p:cNvSpPr/>
              <p:nvPr/>
            </p:nvSpPr>
            <p:spPr>
              <a:xfrm>
                <a:off x="7450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8" name="Rectangle 97"/>
              <p:cNvSpPr/>
              <p:nvPr/>
            </p:nvSpPr>
            <p:spPr>
              <a:xfrm>
                <a:off x="77557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1" name="Rectangle 100"/>
              <p:cNvSpPr/>
              <p:nvPr/>
            </p:nvSpPr>
            <p:spPr>
              <a:xfrm>
                <a:off x="8365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3" name="Rectangle 102"/>
              <p:cNvSpPr/>
              <p:nvPr/>
            </p:nvSpPr>
            <p:spPr>
              <a:xfrm>
                <a:off x="86701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89749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91273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7" name="Rectangle 106"/>
              <p:cNvSpPr/>
              <p:nvPr/>
            </p:nvSpPr>
            <p:spPr>
              <a:xfrm>
                <a:off x="92797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8" name="Rectangle 107"/>
              <p:cNvSpPr/>
              <p:nvPr/>
            </p:nvSpPr>
            <p:spPr>
              <a:xfrm>
                <a:off x="94321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9" name="Rectangle 108"/>
              <p:cNvSpPr/>
              <p:nvPr/>
            </p:nvSpPr>
            <p:spPr>
              <a:xfrm>
                <a:off x="9584573" y="3127559"/>
                <a:ext cx="152400" cy="381000"/>
              </a:xfrm>
              <a:prstGeom prst="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3488573" y="2512418"/>
              <a:ext cx="4876800" cy="304800"/>
              <a:chOff x="3488573" y="3127559"/>
              <a:chExt cx="4876800" cy="304800"/>
            </a:xfrm>
          </p:grpSpPr>
          <p:sp>
            <p:nvSpPr>
              <p:cNvPr id="115" name="4-Point Star 114"/>
              <p:cNvSpPr/>
              <p:nvPr/>
            </p:nvSpPr>
            <p:spPr>
              <a:xfrm>
                <a:off x="3488573" y="3127559"/>
                <a:ext cx="143256" cy="304800"/>
              </a:xfrm>
              <a:prstGeom prst="star4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6" name="4-Point Star 115"/>
              <p:cNvSpPr/>
              <p:nvPr/>
            </p:nvSpPr>
            <p:spPr>
              <a:xfrm>
                <a:off x="4250573" y="3127559"/>
                <a:ext cx="143256" cy="304800"/>
              </a:xfrm>
              <a:prstGeom prst="star4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8" name="4-Point Star 117"/>
              <p:cNvSpPr/>
              <p:nvPr/>
            </p:nvSpPr>
            <p:spPr>
              <a:xfrm>
                <a:off x="7612517" y="3127559"/>
                <a:ext cx="143256" cy="304800"/>
              </a:xfrm>
              <a:prstGeom prst="star4">
                <a:avLst/>
              </a:prstGeom>
              <a:solidFill>
                <a:schemeClr val="bg1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19" name="4-Point Star 118"/>
              <p:cNvSpPr/>
              <p:nvPr/>
            </p:nvSpPr>
            <p:spPr>
              <a:xfrm>
                <a:off x="8222117" y="3127559"/>
                <a:ext cx="143256" cy="304800"/>
              </a:xfrm>
              <a:prstGeom prst="star4">
                <a:avLst/>
              </a:prstGeom>
              <a:solidFill>
                <a:srgbClr val="41719C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17" name="4-Point Star 116"/>
            <p:cNvSpPr/>
            <p:nvPr/>
          </p:nvSpPr>
          <p:spPr>
            <a:xfrm>
              <a:off x="5469773" y="2512418"/>
              <a:ext cx="143256" cy="304800"/>
            </a:xfrm>
            <a:prstGeom prst="star4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2154925" y="4650769"/>
            <a:ext cx="5143500" cy="381004"/>
            <a:chOff x="2873233" y="4458745"/>
            <a:chExt cx="6858000" cy="381004"/>
          </a:xfrm>
        </p:grpSpPr>
        <p:sp>
          <p:nvSpPr>
            <p:cNvPr id="177" name="Rectangle 176"/>
            <p:cNvSpPr/>
            <p:nvPr/>
          </p:nvSpPr>
          <p:spPr>
            <a:xfrm flipV="1">
              <a:off x="2873233" y="4656868"/>
              <a:ext cx="6858000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3338746" y="4458749"/>
              <a:ext cx="152400" cy="381000"/>
            </a:xfrm>
            <a:prstGeom prst="rect">
              <a:avLst/>
            </a:prstGeom>
            <a:solidFill>
              <a:srgbClr val="66FFFF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36435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0" name="Rectangle 179"/>
            <p:cNvSpPr/>
            <p:nvPr/>
          </p:nvSpPr>
          <p:spPr>
            <a:xfrm>
              <a:off x="37959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39483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41007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6378433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6530833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6683233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6835633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8054833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8207233" y="4458749"/>
              <a:ext cx="152400" cy="381000"/>
            </a:xfrm>
            <a:prstGeom prst="rect">
              <a:avLst/>
            </a:prstGeom>
            <a:solidFill>
              <a:srgbClr val="66FFFF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8512033" y="4458749"/>
              <a:ext cx="152400" cy="381000"/>
            </a:xfrm>
            <a:prstGeom prst="rect">
              <a:avLst/>
            </a:prstGeom>
            <a:solidFill>
              <a:srgbClr val="66FFFF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8816833" y="4458749"/>
              <a:ext cx="152400" cy="381000"/>
            </a:xfrm>
            <a:prstGeom prst="rect">
              <a:avLst/>
            </a:prstGeom>
            <a:solidFill>
              <a:srgbClr val="66FFFF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3491146" y="4458749"/>
              <a:ext cx="152400" cy="3810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4253146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7902433" y="4458749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96" name="Group 195"/>
            <p:cNvGrpSpPr/>
            <p:nvPr/>
          </p:nvGrpSpPr>
          <p:grpSpPr>
            <a:xfrm>
              <a:off x="2873233" y="4458749"/>
              <a:ext cx="6858000" cy="381000"/>
              <a:chOff x="2873232" y="3468151"/>
              <a:chExt cx="6858000" cy="381000"/>
            </a:xfrm>
            <a:solidFill>
              <a:srgbClr val="66FFFF"/>
            </a:solidFill>
          </p:grpSpPr>
          <p:sp>
            <p:nvSpPr>
              <p:cNvPr id="197" name="Rectangle 196"/>
              <p:cNvSpPr/>
              <p:nvPr/>
            </p:nvSpPr>
            <p:spPr>
              <a:xfrm>
                <a:off x="5464032" y="3468151"/>
                <a:ext cx="152400" cy="381000"/>
              </a:xfrm>
              <a:prstGeom prst="rect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98" name="Rectangle 197"/>
              <p:cNvSpPr/>
              <p:nvPr/>
            </p:nvSpPr>
            <p:spPr>
              <a:xfrm>
                <a:off x="7597632" y="3468151"/>
                <a:ext cx="152400" cy="381000"/>
              </a:xfrm>
              <a:prstGeom prst="rect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199" name="Group 198"/>
              <p:cNvGrpSpPr/>
              <p:nvPr/>
            </p:nvGrpSpPr>
            <p:grpSpPr>
              <a:xfrm>
                <a:off x="2873232" y="3468151"/>
                <a:ext cx="6858000" cy="381000"/>
                <a:chOff x="2878973" y="3127559"/>
                <a:chExt cx="6858000" cy="381000"/>
              </a:xfrm>
              <a:grpFill/>
            </p:grpSpPr>
            <p:sp>
              <p:nvSpPr>
                <p:cNvPr id="200" name="Rectangle 199"/>
                <p:cNvSpPr/>
                <p:nvPr/>
              </p:nvSpPr>
              <p:spPr>
                <a:xfrm>
                  <a:off x="2878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1" name="Rectangle 200"/>
                <p:cNvSpPr/>
                <p:nvPr/>
              </p:nvSpPr>
              <p:spPr>
                <a:xfrm>
                  <a:off x="30313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2" name="Rectangle 201"/>
                <p:cNvSpPr/>
                <p:nvPr/>
              </p:nvSpPr>
              <p:spPr>
                <a:xfrm>
                  <a:off x="3183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3" name="Rectangle 202"/>
                <p:cNvSpPr/>
                <p:nvPr/>
              </p:nvSpPr>
              <p:spPr>
                <a:xfrm>
                  <a:off x="4402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4" name="Rectangle 203"/>
                <p:cNvSpPr/>
                <p:nvPr/>
              </p:nvSpPr>
              <p:spPr>
                <a:xfrm>
                  <a:off x="4707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5" name="Rectangle 204"/>
                <p:cNvSpPr/>
                <p:nvPr/>
              </p:nvSpPr>
              <p:spPr>
                <a:xfrm>
                  <a:off x="48601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6" name="Rectangle 205"/>
                <p:cNvSpPr/>
                <p:nvPr/>
              </p:nvSpPr>
              <p:spPr>
                <a:xfrm>
                  <a:off x="50125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7" name="Rectangle 206"/>
                <p:cNvSpPr/>
                <p:nvPr/>
              </p:nvSpPr>
              <p:spPr>
                <a:xfrm>
                  <a:off x="5164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8" name="Rectangle 207"/>
                <p:cNvSpPr/>
                <p:nvPr/>
              </p:nvSpPr>
              <p:spPr>
                <a:xfrm>
                  <a:off x="53173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09" name="Rectangle 208"/>
                <p:cNvSpPr/>
                <p:nvPr/>
              </p:nvSpPr>
              <p:spPr>
                <a:xfrm>
                  <a:off x="56221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0" name="Rectangle 209"/>
                <p:cNvSpPr/>
                <p:nvPr/>
              </p:nvSpPr>
              <p:spPr>
                <a:xfrm>
                  <a:off x="57745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1" name="Rectangle 210"/>
                <p:cNvSpPr/>
                <p:nvPr/>
              </p:nvSpPr>
              <p:spPr>
                <a:xfrm>
                  <a:off x="5926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3" name="Rectangle 212"/>
                <p:cNvSpPr/>
                <p:nvPr/>
              </p:nvSpPr>
              <p:spPr>
                <a:xfrm>
                  <a:off x="71442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4" name="Rectangle 213"/>
                <p:cNvSpPr/>
                <p:nvPr/>
              </p:nvSpPr>
              <p:spPr>
                <a:xfrm>
                  <a:off x="72985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5" name="Rectangle 214"/>
                <p:cNvSpPr/>
                <p:nvPr/>
              </p:nvSpPr>
              <p:spPr>
                <a:xfrm>
                  <a:off x="7450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6" name="Rectangle 215"/>
                <p:cNvSpPr/>
                <p:nvPr/>
              </p:nvSpPr>
              <p:spPr>
                <a:xfrm>
                  <a:off x="7755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7" name="Rectangle 216"/>
                <p:cNvSpPr/>
                <p:nvPr/>
              </p:nvSpPr>
              <p:spPr>
                <a:xfrm>
                  <a:off x="8365373" y="3127559"/>
                  <a:ext cx="152400" cy="3810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8" name="Rectangle 217"/>
                <p:cNvSpPr/>
                <p:nvPr/>
              </p:nvSpPr>
              <p:spPr>
                <a:xfrm>
                  <a:off x="8670173" y="3127559"/>
                  <a:ext cx="152400" cy="381000"/>
                </a:xfrm>
                <a:prstGeom prst="rect">
                  <a:avLst/>
                </a:prstGeom>
                <a:solidFill>
                  <a:schemeClr val="accent4"/>
                </a:solidFill>
                <a:ln>
                  <a:solidFill>
                    <a:schemeClr val="accent4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19" name="Rectangle 218"/>
                <p:cNvSpPr/>
                <p:nvPr/>
              </p:nvSpPr>
              <p:spPr>
                <a:xfrm>
                  <a:off x="89749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20" name="Rectangle 219"/>
                <p:cNvSpPr/>
                <p:nvPr/>
              </p:nvSpPr>
              <p:spPr>
                <a:xfrm>
                  <a:off x="91273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21" name="Rectangle 220"/>
                <p:cNvSpPr/>
                <p:nvPr/>
              </p:nvSpPr>
              <p:spPr>
                <a:xfrm>
                  <a:off x="92797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22" name="Rectangle 221"/>
                <p:cNvSpPr/>
                <p:nvPr/>
              </p:nvSpPr>
              <p:spPr>
                <a:xfrm>
                  <a:off x="94321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223" name="Rectangle 222"/>
                <p:cNvSpPr/>
                <p:nvPr/>
              </p:nvSpPr>
              <p:spPr>
                <a:xfrm>
                  <a:off x="9584573" y="3127559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</p:grpSp>
        </p:grpSp>
        <p:sp>
          <p:nvSpPr>
            <p:cNvPr id="224" name="4-Point Star 223"/>
            <p:cNvSpPr/>
            <p:nvPr/>
          </p:nvSpPr>
          <p:spPr>
            <a:xfrm>
              <a:off x="3805730" y="4458749"/>
              <a:ext cx="143256" cy="304800"/>
            </a:xfrm>
            <a:prstGeom prst="star4">
              <a:avLst/>
            </a:prstGeom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5" name="4-Point Star 224"/>
            <p:cNvSpPr/>
            <p:nvPr/>
          </p:nvSpPr>
          <p:spPr>
            <a:xfrm>
              <a:off x="4244833" y="4458749"/>
              <a:ext cx="143256" cy="304800"/>
            </a:xfrm>
            <a:prstGeom prst="star4">
              <a:avLst/>
            </a:prstGeom>
            <a:solidFill>
              <a:srgbClr val="41719C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6" name="4-Point Star 225"/>
            <p:cNvSpPr/>
            <p:nvPr/>
          </p:nvSpPr>
          <p:spPr>
            <a:xfrm>
              <a:off x="6528441" y="4458749"/>
              <a:ext cx="143256" cy="304800"/>
            </a:xfrm>
            <a:prstGeom prst="star4">
              <a:avLst/>
            </a:prstGeom>
            <a:solidFill>
              <a:srgbClr val="41719C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4549634" y="4458747"/>
              <a:ext cx="152400" cy="381000"/>
            </a:xfrm>
            <a:prstGeom prst="rect">
              <a:avLst/>
            </a:prstGeom>
            <a:solidFill>
              <a:srgbClr val="66FFFF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6223360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6074129" y="4458749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6988033" y="4458745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2" name="4-Point Star 231"/>
            <p:cNvSpPr/>
            <p:nvPr/>
          </p:nvSpPr>
          <p:spPr>
            <a:xfrm>
              <a:off x="8373174" y="4464187"/>
              <a:ext cx="143256" cy="304800"/>
            </a:xfrm>
            <a:prstGeom prst="star4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7751079" y="4458745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9" name="4-Point Star 238"/>
            <p:cNvSpPr/>
            <p:nvPr/>
          </p:nvSpPr>
          <p:spPr>
            <a:xfrm>
              <a:off x="7453727" y="4469631"/>
              <a:ext cx="143256" cy="304800"/>
            </a:xfrm>
            <a:prstGeom prst="star4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5" name="4-Point Star 194"/>
            <p:cNvSpPr/>
            <p:nvPr/>
          </p:nvSpPr>
          <p:spPr>
            <a:xfrm>
              <a:off x="5464033" y="4458749"/>
              <a:ext cx="143256" cy="304800"/>
            </a:xfrm>
            <a:prstGeom prst="star4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cxnSp>
        <p:nvCxnSpPr>
          <p:cNvPr id="187" name="Straight Connector 186"/>
          <p:cNvCxnSpPr/>
          <p:nvPr/>
        </p:nvCxnSpPr>
        <p:spPr>
          <a:xfrm>
            <a:off x="2505444" y="3123187"/>
            <a:ext cx="226048" cy="516669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Straight Connector 211"/>
          <p:cNvCxnSpPr/>
          <p:nvPr/>
        </p:nvCxnSpPr>
        <p:spPr>
          <a:xfrm>
            <a:off x="3304159" y="3123184"/>
            <a:ext cx="132182" cy="508202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Straight Connector 226"/>
          <p:cNvCxnSpPr/>
          <p:nvPr/>
        </p:nvCxnSpPr>
        <p:spPr>
          <a:xfrm flipV="1">
            <a:off x="2617199" y="4065852"/>
            <a:ext cx="101341" cy="556341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3" name="Straight Connector 232"/>
          <p:cNvCxnSpPr/>
          <p:nvPr/>
        </p:nvCxnSpPr>
        <p:spPr>
          <a:xfrm flipV="1">
            <a:off x="3304813" y="4065851"/>
            <a:ext cx="101341" cy="556341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5" name="Straight Connector 234"/>
          <p:cNvCxnSpPr/>
          <p:nvPr/>
        </p:nvCxnSpPr>
        <p:spPr>
          <a:xfrm>
            <a:off x="4694386" y="3140961"/>
            <a:ext cx="100585" cy="482212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>
            <a:off x="5360708" y="3147836"/>
            <a:ext cx="100585" cy="482212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5940541" y="3151264"/>
            <a:ext cx="100585" cy="482212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>
            <a:off x="6748684" y="3136179"/>
            <a:ext cx="100585" cy="482212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 flipV="1">
            <a:off x="4567106" y="4065852"/>
            <a:ext cx="208235" cy="550059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 flipV="1">
            <a:off x="5359630" y="4065850"/>
            <a:ext cx="108062" cy="550058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 flipV="1">
            <a:off x="5831511" y="4075617"/>
            <a:ext cx="208235" cy="550059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 flipV="1">
            <a:off x="6633168" y="4075617"/>
            <a:ext cx="208235" cy="550059"/>
          </a:xfrm>
          <a:prstGeom prst="line">
            <a:avLst/>
          </a:prstGeom>
          <a:ln w="9525">
            <a:solidFill>
              <a:schemeClr val="accent1">
                <a:alpha val="97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0" name="Group 239"/>
          <p:cNvGrpSpPr/>
          <p:nvPr/>
        </p:nvGrpSpPr>
        <p:grpSpPr>
          <a:xfrm>
            <a:off x="2152920" y="5629231"/>
            <a:ext cx="5143500" cy="381000"/>
            <a:chOff x="2421774" y="3917266"/>
            <a:chExt cx="6858000" cy="381000"/>
          </a:xfrm>
        </p:grpSpPr>
        <p:sp>
          <p:nvSpPr>
            <p:cNvPr id="241" name="Rectangle 240"/>
            <p:cNvSpPr/>
            <p:nvPr/>
          </p:nvSpPr>
          <p:spPr>
            <a:xfrm>
              <a:off x="2421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2574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2726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2878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3183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3336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3488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4" name="Rectangle 253"/>
            <p:cNvSpPr/>
            <p:nvPr/>
          </p:nvSpPr>
          <p:spPr>
            <a:xfrm>
              <a:off x="3640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5" name="Rectangle 254"/>
            <p:cNvSpPr/>
            <p:nvPr/>
          </p:nvSpPr>
          <p:spPr>
            <a:xfrm>
              <a:off x="3945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4098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4250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4402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4555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4707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4860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5164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5317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5469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5622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57745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59269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60793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62317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63841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1" name="Rectangle 270"/>
            <p:cNvSpPr/>
            <p:nvPr/>
          </p:nvSpPr>
          <p:spPr>
            <a:xfrm>
              <a:off x="6536574" y="3917266"/>
              <a:ext cx="152400" cy="381000"/>
            </a:xfrm>
            <a:prstGeom prst="rect">
              <a:avLst/>
            </a:prstGeom>
            <a:solidFill>
              <a:srgbClr val="DED340"/>
            </a:solidFill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2" name="Rectangle 271"/>
            <p:cNvSpPr/>
            <p:nvPr/>
          </p:nvSpPr>
          <p:spPr>
            <a:xfrm>
              <a:off x="6688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6841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6993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5" name="Rectangle 274"/>
            <p:cNvSpPr/>
            <p:nvPr/>
          </p:nvSpPr>
          <p:spPr>
            <a:xfrm>
              <a:off x="7298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7603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7755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7908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8060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8212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8365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85177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8670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8822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8974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9127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3031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8" name="Rectangle 287"/>
            <p:cNvSpPr/>
            <p:nvPr/>
          </p:nvSpPr>
          <p:spPr>
            <a:xfrm>
              <a:off x="37933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89" name="Rectangle 288"/>
            <p:cNvSpPr/>
            <p:nvPr/>
          </p:nvSpPr>
          <p:spPr>
            <a:xfrm>
              <a:off x="50125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0" name="Rectangle 289"/>
            <p:cNvSpPr/>
            <p:nvPr/>
          </p:nvSpPr>
          <p:spPr>
            <a:xfrm>
              <a:off x="71461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1" name="Rectangle 290"/>
            <p:cNvSpPr/>
            <p:nvPr/>
          </p:nvSpPr>
          <p:spPr>
            <a:xfrm>
              <a:off x="7450974" y="3917266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2" name="4-Point Star 291"/>
            <p:cNvSpPr/>
            <p:nvPr/>
          </p:nvSpPr>
          <p:spPr>
            <a:xfrm>
              <a:off x="3031374" y="3917266"/>
              <a:ext cx="143256" cy="304800"/>
            </a:xfrm>
            <a:prstGeom prst="star4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3" name="4-Point Star 292"/>
            <p:cNvSpPr/>
            <p:nvPr/>
          </p:nvSpPr>
          <p:spPr>
            <a:xfrm>
              <a:off x="3793374" y="3917266"/>
              <a:ext cx="143256" cy="304800"/>
            </a:xfrm>
            <a:prstGeom prst="star4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96" name="4-Point Star 295"/>
            <p:cNvSpPr/>
            <p:nvPr/>
          </p:nvSpPr>
          <p:spPr>
            <a:xfrm>
              <a:off x="7764918" y="3917266"/>
              <a:ext cx="143256" cy="304800"/>
            </a:xfrm>
            <a:prstGeom prst="star4">
              <a:avLst/>
            </a:prstGeom>
            <a:solidFill>
              <a:srgbClr val="41719C"/>
            </a:solidFill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97" name="4-Point Star 296"/>
          <p:cNvSpPr/>
          <p:nvPr/>
        </p:nvSpPr>
        <p:spPr>
          <a:xfrm>
            <a:off x="2610120" y="5656937"/>
            <a:ext cx="107442" cy="304800"/>
          </a:xfrm>
          <a:prstGeom prst="star4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8" name="4-Point Star 297"/>
          <p:cNvSpPr/>
          <p:nvPr/>
        </p:nvSpPr>
        <p:spPr>
          <a:xfrm>
            <a:off x="3183697" y="5643482"/>
            <a:ext cx="107442" cy="304800"/>
          </a:xfrm>
          <a:prstGeom prst="star4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9" name="4-Point Star 298"/>
          <p:cNvSpPr/>
          <p:nvPr/>
        </p:nvSpPr>
        <p:spPr>
          <a:xfrm>
            <a:off x="4877424" y="5629231"/>
            <a:ext cx="107442" cy="304800"/>
          </a:xfrm>
          <a:prstGeom prst="star4">
            <a:avLst/>
          </a:prstGeom>
          <a:solidFill>
            <a:srgbClr val="41719C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7" name="4-Point Star 306"/>
          <p:cNvSpPr/>
          <p:nvPr/>
        </p:nvSpPr>
        <p:spPr>
          <a:xfrm>
            <a:off x="2616430" y="5681184"/>
            <a:ext cx="107442" cy="304800"/>
          </a:xfrm>
          <a:prstGeom prst="star4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8" name="4-Point Star 307"/>
          <p:cNvSpPr/>
          <p:nvPr/>
        </p:nvSpPr>
        <p:spPr>
          <a:xfrm>
            <a:off x="3062464" y="5636158"/>
            <a:ext cx="107442" cy="304800"/>
          </a:xfrm>
          <a:prstGeom prst="star4">
            <a:avLst/>
          </a:prstGeom>
          <a:solidFill>
            <a:srgbClr val="41719C"/>
          </a:solidFill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0" name="4-Point Star 309"/>
          <p:cNvSpPr/>
          <p:nvPr/>
        </p:nvSpPr>
        <p:spPr>
          <a:xfrm>
            <a:off x="6383227" y="5629231"/>
            <a:ext cx="107442" cy="304800"/>
          </a:xfrm>
          <a:prstGeom prst="star4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3125" y="5502120"/>
            <a:ext cx="18278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Human reference</a:t>
            </a:r>
          </a:p>
          <a:p>
            <a:pPr algn="r"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genome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504987" y="6121814"/>
            <a:ext cx="806410" cy="0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Arrow Connector 300"/>
          <p:cNvCxnSpPr/>
          <p:nvPr/>
        </p:nvCxnSpPr>
        <p:spPr>
          <a:xfrm>
            <a:off x="4694385" y="6141387"/>
            <a:ext cx="665246" cy="0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Arrow Connector 301"/>
          <p:cNvCxnSpPr/>
          <p:nvPr/>
        </p:nvCxnSpPr>
        <p:spPr>
          <a:xfrm>
            <a:off x="5924821" y="6159513"/>
            <a:ext cx="823862" cy="0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3" name="4-Point Star 302"/>
          <p:cNvSpPr/>
          <p:nvPr/>
        </p:nvSpPr>
        <p:spPr>
          <a:xfrm>
            <a:off x="198703" y="2552042"/>
            <a:ext cx="107442" cy="304800"/>
          </a:xfrm>
          <a:prstGeom prst="star4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4" name="4-Point Star 303"/>
          <p:cNvSpPr/>
          <p:nvPr/>
        </p:nvSpPr>
        <p:spPr>
          <a:xfrm>
            <a:off x="205517" y="3072485"/>
            <a:ext cx="107442" cy="304800"/>
          </a:xfrm>
          <a:prstGeom prst="star4">
            <a:avLst/>
          </a:prstGeom>
          <a:solidFill>
            <a:srgbClr val="41719C"/>
          </a:solidFill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2959" y="2552042"/>
            <a:ext cx="1018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 Light"/>
              </a:rPr>
              <a:t>allele-specific</a:t>
            </a:r>
          </a:p>
        </p:txBody>
      </p:sp>
      <p:sp>
        <p:nvSpPr>
          <p:cNvPr id="305" name="TextBox 304"/>
          <p:cNvSpPr txBox="1"/>
          <p:nvPr/>
        </p:nvSpPr>
        <p:spPr>
          <a:xfrm>
            <a:off x="309019" y="3009241"/>
            <a:ext cx="1305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 Light"/>
              </a:rPr>
              <a:t>non-allele-specific</a:t>
            </a:r>
          </a:p>
        </p:txBody>
      </p:sp>
      <p:sp>
        <p:nvSpPr>
          <p:cNvPr id="306" name="4-Point Star 305"/>
          <p:cNvSpPr/>
          <p:nvPr/>
        </p:nvSpPr>
        <p:spPr>
          <a:xfrm>
            <a:off x="4879640" y="5651794"/>
            <a:ext cx="107442" cy="304800"/>
          </a:xfrm>
          <a:prstGeom prst="star4">
            <a:avLst/>
          </a:prstGeom>
          <a:solidFill>
            <a:srgbClr val="41719C"/>
          </a:solidFill>
          <a:ln>
            <a:solidFill>
              <a:schemeClr val="accent5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154924" y="3660173"/>
            <a:ext cx="5143500" cy="383732"/>
            <a:chOff x="2873232" y="3974498"/>
            <a:chExt cx="6858000" cy="383732"/>
          </a:xfrm>
        </p:grpSpPr>
        <p:grpSp>
          <p:nvGrpSpPr>
            <p:cNvPr id="14" name="Group 13"/>
            <p:cNvGrpSpPr/>
            <p:nvPr/>
          </p:nvGrpSpPr>
          <p:grpSpPr>
            <a:xfrm>
              <a:off x="2873232" y="3974498"/>
              <a:ext cx="6858000" cy="381034"/>
              <a:chOff x="2873232" y="3468149"/>
              <a:chExt cx="6858000" cy="381034"/>
            </a:xfrm>
          </p:grpSpPr>
          <p:sp>
            <p:nvSpPr>
              <p:cNvPr id="66" name="Rectangle 65"/>
              <p:cNvSpPr/>
              <p:nvPr/>
            </p:nvSpPr>
            <p:spPr>
              <a:xfrm flipV="1">
                <a:off x="2873232" y="3666270"/>
                <a:ext cx="6858000" cy="45719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3338745" y="3468151"/>
                <a:ext cx="152400" cy="381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3643545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3795945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2" name="Rectangle 121"/>
              <p:cNvSpPr/>
              <p:nvPr/>
            </p:nvSpPr>
            <p:spPr>
              <a:xfrm>
                <a:off x="3948345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4100745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8" name="Rectangle 127"/>
              <p:cNvSpPr/>
              <p:nvPr/>
            </p:nvSpPr>
            <p:spPr>
              <a:xfrm>
                <a:off x="6378432" y="3468151"/>
                <a:ext cx="152400" cy="381000"/>
              </a:xfrm>
              <a:prstGeom prst="rect">
                <a:avLst/>
              </a:prstGeom>
              <a:solidFill>
                <a:srgbClr val="DED34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29" name="Rectangle 128"/>
              <p:cNvSpPr/>
              <p:nvPr/>
            </p:nvSpPr>
            <p:spPr>
              <a:xfrm>
                <a:off x="6530832" y="3468151"/>
                <a:ext cx="152400" cy="381000"/>
              </a:xfrm>
              <a:prstGeom prst="rect">
                <a:avLst/>
              </a:prstGeom>
              <a:solidFill>
                <a:srgbClr val="DED34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0" name="Rectangle 129"/>
              <p:cNvSpPr/>
              <p:nvPr/>
            </p:nvSpPr>
            <p:spPr>
              <a:xfrm>
                <a:off x="6683232" y="3468151"/>
                <a:ext cx="152400" cy="381000"/>
              </a:xfrm>
              <a:prstGeom prst="rect">
                <a:avLst/>
              </a:prstGeom>
              <a:solidFill>
                <a:srgbClr val="DED34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1" name="Rectangle 130"/>
              <p:cNvSpPr/>
              <p:nvPr/>
            </p:nvSpPr>
            <p:spPr>
              <a:xfrm>
                <a:off x="6835632" y="3468151"/>
                <a:ext cx="152400" cy="381000"/>
              </a:xfrm>
              <a:prstGeom prst="rect">
                <a:avLst/>
              </a:prstGeom>
              <a:solidFill>
                <a:srgbClr val="DED34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6988032" y="3468151"/>
                <a:ext cx="152400" cy="381000"/>
              </a:xfrm>
              <a:prstGeom prst="rect">
                <a:avLst/>
              </a:prstGeom>
              <a:solidFill>
                <a:srgbClr val="DED34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3" name="Rectangle 132"/>
              <p:cNvSpPr/>
              <p:nvPr/>
            </p:nvSpPr>
            <p:spPr>
              <a:xfrm>
                <a:off x="8054832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8207232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6" name="Rectangle 135"/>
              <p:cNvSpPr/>
              <p:nvPr/>
            </p:nvSpPr>
            <p:spPr>
              <a:xfrm>
                <a:off x="8816832" y="3468151"/>
                <a:ext cx="152400" cy="381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7" name="Rectangle 136"/>
              <p:cNvSpPr/>
              <p:nvPr/>
            </p:nvSpPr>
            <p:spPr>
              <a:xfrm>
                <a:off x="3491145" y="3468151"/>
                <a:ext cx="152400" cy="381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38" name="Rectangle 137"/>
              <p:cNvSpPr/>
              <p:nvPr/>
            </p:nvSpPr>
            <p:spPr>
              <a:xfrm>
                <a:off x="4253145" y="3468151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grpSp>
            <p:nvGrpSpPr>
              <p:cNvPr id="6" name="Group 5"/>
              <p:cNvGrpSpPr/>
              <p:nvPr/>
            </p:nvGrpSpPr>
            <p:grpSpPr>
              <a:xfrm>
                <a:off x="2873232" y="3468151"/>
                <a:ext cx="6858000" cy="381000"/>
                <a:chOff x="2873232" y="3468151"/>
                <a:chExt cx="6858000" cy="381000"/>
              </a:xfrm>
              <a:solidFill>
                <a:schemeClr val="tx1">
                  <a:lumMod val="50000"/>
                  <a:lumOff val="50000"/>
                </a:schemeClr>
              </a:solidFill>
            </p:grpSpPr>
            <p:sp>
              <p:nvSpPr>
                <p:cNvPr id="141" name="Rectangle 140"/>
                <p:cNvSpPr/>
                <p:nvPr/>
              </p:nvSpPr>
              <p:spPr>
                <a:xfrm>
                  <a:off x="5464032" y="3468151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sp>
              <p:nvSpPr>
                <p:cNvPr id="142" name="Rectangle 141"/>
                <p:cNvSpPr/>
                <p:nvPr/>
              </p:nvSpPr>
              <p:spPr>
                <a:xfrm>
                  <a:off x="7597632" y="3468151"/>
                  <a:ext cx="152400" cy="38100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9144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>
                    <a:solidFill>
                      <a:prstClr val="white"/>
                    </a:solidFill>
                    <a:latin typeface="Calibri"/>
                  </a:endParaRPr>
                </a:p>
              </p:txBody>
            </p:sp>
            <p:grpSp>
              <p:nvGrpSpPr>
                <p:cNvPr id="143" name="Group 142"/>
                <p:cNvGrpSpPr/>
                <p:nvPr/>
              </p:nvGrpSpPr>
              <p:grpSpPr>
                <a:xfrm>
                  <a:off x="2873232" y="3468151"/>
                  <a:ext cx="6858000" cy="381000"/>
                  <a:chOff x="2878973" y="3127559"/>
                  <a:chExt cx="6858000" cy="381000"/>
                </a:xfrm>
                <a:grpFill/>
              </p:grpSpPr>
              <p:sp>
                <p:nvSpPr>
                  <p:cNvPr id="144" name="Rectangle 143"/>
                  <p:cNvSpPr/>
                  <p:nvPr/>
                </p:nvSpPr>
                <p:spPr>
                  <a:xfrm>
                    <a:off x="28789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5" name="Rectangle 144"/>
                  <p:cNvSpPr/>
                  <p:nvPr/>
                </p:nvSpPr>
                <p:spPr>
                  <a:xfrm>
                    <a:off x="30313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6" name="Rectangle 145"/>
                  <p:cNvSpPr/>
                  <p:nvPr/>
                </p:nvSpPr>
                <p:spPr>
                  <a:xfrm>
                    <a:off x="31837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7" name="Rectangle 146"/>
                  <p:cNvSpPr/>
                  <p:nvPr/>
                </p:nvSpPr>
                <p:spPr>
                  <a:xfrm>
                    <a:off x="4402973" y="3127559"/>
                    <a:ext cx="152400" cy="381000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>
                    <a:solidFill>
                      <a:schemeClr val="bg1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49" name="Rectangle 148"/>
                  <p:cNvSpPr/>
                  <p:nvPr/>
                </p:nvSpPr>
                <p:spPr>
                  <a:xfrm>
                    <a:off x="47077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0" name="Rectangle 149"/>
                  <p:cNvSpPr/>
                  <p:nvPr/>
                </p:nvSpPr>
                <p:spPr>
                  <a:xfrm>
                    <a:off x="48601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1" name="Rectangle 150"/>
                  <p:cNvSpPr/>
                  <p:nvPr/>
                </p:nvSpPr>
                <p:spPr>
                  <a:xfrm>
                    <a:off x="50125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2" name="Rectangle 151"/>
                  <p:cNvSpPr/>
                  <p:nvPr/>
                </p:nvSpPr>
                <p:spPr>
                  <a:xfrm>
                    <a:off x="51649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3" name="Rectangle 152"/>
                  <p:cNvSpPr/>
                  <p:nvPr/>
                </p:nvSpPr>
                <p:spPr>
                  <a:xfrm>
                    <a:off x="53173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4" name="Rectangle 153"/>
                  <p:cNvSpPr/>
                  <p:nvPr/>
                </p:nvSpPr>
                <p:spPr>
                  <a:xfrm>
                    <a:off x="56221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5" name="Rectangle 154"/>
                  <p:cNvSpPr/>
                  <p:nvPr/>
                </p:nvSpPr>
                <p:spPr>
                  <a:xfrm>
                    <a:off x="57745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6" name="Rectangle 155"/>
                  <p:cNvSpPr/>
                  <p:nvPr/>
                </p:nvSpPr>
                <p:spPr>
                  <a:xfrm>
                    <a:off x="59269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7" name="Rectangle 156"/>
                  <p:cNvSpPr/>
                  <p:nvPr/>
                </p:nvSpPr>
                <p:spPr>
                  <a:xfrm>
                    <a:off x="60793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8" name="Rectangle 157"/>
                  <p:cNvSpPr/>
                  <p:nvPr/>
                </p:nvSpPr>
                <p:spPr>
                  <a:xfrm>
                    <a:off x="62317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59" name="Rectangle 158"/>
                  <p:cNvSpPr/>
                  <p:nvPr/>
                </p:nvSpPr>
                <p:spPr>
                  <a:xfrm>
                    <a:off x="72985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0" name="Rectangle 159"/>
                  <p:cNvSpPr/>
                  <p:nvPr/>
                </p:nvSpPr>
                <p:spPr>
                  <a:xfrm>
                    <a:off x="74509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1" name="Rectangle 160"/>
                  <p:cNvSpPr/>
                  <p:nvPr/>
                </p:nvSpPr>
                <p:spPr>
                  <a:xfrm>
                    <a:off x="77557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2" name="Rectangle 161"/>
                  <p:cNvSpPr/>
                  <p:nvPr/>
                </p:nvSpPr>
                <p:spPr>
                  <a:xfrm>
                    <a:off x="83653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4" name="Rectangle 163"/>
                  <p:cNvSpPr/>
                  <p:nvPr/>
                </p:nvSpPr>
                <p:spPr>
                  <a:xfrm>
                    <a:off x="7908177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5" name="Rectangle 164"/>
                  <p:cNvSpPr/>
                  <p:nvPr/>
                </p:nvSpPr>
                <p:spPr>
                  <a:xfrm>
                    <a:off x="91273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6" name="Rectangle 165"/>
                  <p:cNvSpPr/>
                  <p:nvPr/>
                </p:nvSpPr>
                <p:spPr>
                  <a:xfrm>
                    <a:off x="92797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7" name="Rectangle 166"/>
                  <p:cNvSpPr/>
                  <p:nvPr/>
                </p:nvSpPr>
                <p:spPr>
                  <a:xfrm>
                    <a:off x="94321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  <p:sp>
                <p:nvSpPr>
                  <p:cNvPr id="168" name="Rectangle 167"/>
                  <p:cNvSpPr/>
                  <p:nvPr/>
                </p:nvSpPr>
                <p:spPr>
                  <a:xfrm>
                    <a:off x="9584573" y="3127559"/>
                    <a:ext cx="152400" cy="38100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defTabSz="9144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>
                      <a:solidFill>
                        <a:prstClr val="white"/>
                      </a:solidFill>
                      <a:latin typeface="Calibri"/>
                    </a:endParaRPr>
                  </a:p>
                </p:txBody>
              </p:sp>
            </p:grpSp>
          </p:grpSp>
          <p:sp>
            <p:nvSpPr>
              <p:cNvPr id="170" name="4-Point Star 169"/>
              <p:cNvSpPr/>
              <p:nvPr/>
            </p:nvSpPr>
            <p:spPr>
              <a:xfrm>
                <a:off x="3797637" y="3468151"/>
                <a:ext cx="143256" cy="304800"/>
              </a:xfrm>
              <a:prstGeom prst="star4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1" name="4-Point Star 170"/>
              <p:cNvSpPr/>
              <p:nvPr/>
            </p:nvSpPr>
            <p:spPr>
              <a:xfrm>
                <a:off x="4244832" y="3468151"/>
                <a:ext cx="143256" cy="304800"/>
              </a:xfrm>
              <a:prstGeom prst="star4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2" name="4-Point Star 171"/>
              <p:cNvSpPr/>
              <p:nvPr/>
            </p:nvSpPr>
            <p:spPr>
              <a:xfrm>
                <a:off x="6528440" y="3468151"/>
                <a:ext cx="143256" cy="304800"/>
              </a:xfrm>
              <a:prstGeom prst="star4">
                <a:avLst/>
              </a:prstGeom>
              <a:solidFill>
                <a:srgbClr val="41719C"/>
              </a:solidFill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74" name="Rectangle 173"/>
              <p:cNvSpPr/>
              <p:nvPr/>
            </p:nvSpPr>
            <p:spPr>
              <a:xfrm>
                <a:off x="7142124" y="3468151"/>
                <a:ext cx="152400" cy="381000"/>
              </a:xfrm>
              <a:prstGeom prst="rect">
                <a:avLst/>
              </a:prstGeom>
              <a:solidFill>
                <a:srgbClr val="DED340"/>
              </a:solidFill>
              <a:ln>
                <a:solidFill>
                  <a:schemeClr val="accent4">
                    <a:lumMod val="50000"/>
                  </a:schemeClr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5" name="Rectangle 174"/>
              <p:cNvSpPr/>
              <p:nvPr/>
            </p:nvSpPr>
            <p:spPr>
              <a:xfrm>
                <a:off x="4549633" y="3468149"/>
                <a:ext cx="152400" cy="381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6" name="Rectangle 235"/>
              <p:cNvSpPr/>
              <p:nvPr/>
            </p:nvSpPr>
            <p:spPr>
              <a:xfrm>
                <a:off x="8969414" y="3468183"/>
                <a:ext cx="152400" cy="381000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37" name="Rectangle 236"/>
              <p:cNvSpPr/>
              <p:nvPr/>
            </p:nvSpPr>
            <p:spPr>
              <a:xfrm>
                <a:off x="8512032" y="3468151"/>
                <a:ext cx="152400" cy="381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0" name="4-Point Star 139"/>
              <p:cNvSpPr/>
              <p:nvPr/>
            </p:nvSpPr>
            <p:spPr>
              <a:xfrm>
                <a:off x="5464032" y="3468151"/>
                <a:ext cx="143256" cy="304800"/>
              </a:xfrm>
              <a:prstGeom prst="star4">
                <a:avLst/>
              </a:prstGeom>
              <a:ln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94" name="Rectangle 293"/>
            <p:cNvSpPr/>
            <p:nvPr/>
          </p:nvSpPr>
          <p:spPr>
            <a:xfrm>
              <a:off x="8658914" y="3977230"/>
              <a:ext cx="152400" cy="381000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311" name="Rectangle 310"/>
          <p:cNvSpPr/>
          <p:nvPr/>
        </p:nvSpPr>
        <p:spPr>
          <a:xfrm>
            <a:off x="177127" y="6334680"/>
            <a:ext cx="25715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alleledb.gersteinlab.org</a:t>
            </a:r>
          </a:p>
        </p:txBody>
      </p:sp>
      <p:sp>
        <p:nvSpPr>
          <p:cNvPr id="295" name="TextBox 294"/>
          <p:cNvSpPr txBox="1"/>
          <p:nvPr/>
        </p:nvSpPr>
        <p:spPr>
          <a:xfrm>
            <a:off x="9042402" y="6717990"/>
            <a:ext cx="2895070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Does not format to std. theme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9017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034878" y="6334680"/>
            <a:ext cx="39249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Chen J. 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lang="en-US" sz="1600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Nature </a:t>
            </a:r>
            <a:r>
              <a:rPr lang="en-US" sz="1600" i="1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Commun</a:t>
            </a:r>
            <a:r>
              <a:rPr lang="en-US" sz="16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in press)</a:t>
            </a:r>
          </a:p>
        </p:txBody>
      </p:sp>
      <p:pic>
        <p:nvPicPr>
          <p:cNvPr id="14" name="Content Placeholder 1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9" b="56804"/>
          <a:stretch/>
        </p:blipFill>
        <p:spPr>
          <a:xfrm>
            <a:off x="415519" y="1764197"/>
            <a:ext cx="6042433" cy="2596999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519" y="165103"/>
            <a:ext cx="8378437" cy="1325563"/>
          </a:xfrm>
        </p:spPr>
        <p:txBody>
          <a:bodyPr>
            <a:no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Groups of elements that are enriched or depleted in allelic activity</a:t>
            </a:r>
          </a:p>
        </p:txBody>
      </p:sp>
      <p:sp>
        <p:nvSpPr>
          <p:cNvPr id="6" name="Rectangle 5"/>
          <p:cNvSpPr/>
          <p:nvPr/>
        </p:nvSpPr>
        <p:spPr>
          <a:xfrm>
            <a:off x="4516810" y="1823137"/>
            <a:ext cx="1193006" cy="8014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5510" t="1789" r="76543" b="91966"/>
          <a:stretch/>
        </p:blipFill>
        <p:spPr bwMode="auto">
          <a:xfrm>
            <a:off x="4385930" y="1662215"/>
            <a:ext cx="575750" cy="52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Content Placeholder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89" b="-765"/>
          <a:stretch/>
        </p:blipFill>
        <p:spPr>
          <a:xfrm>
            <a:off x="415516" y="4444419"/>
            <a:ext cx="6042434" cy="1470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58866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963" y="365125"/>
            <a:ext cx="7593806" cy="6251074"/>
          </a:xfr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609599"/>
            <a:ext cx="4055533" cy="1557867"/>
          </a:xfrm>
        </p:spPr>
        <p:txBody>
          <a:bodyPr>
            <a:normAutofit/>
          </a:bodyPr>
          <a:lstStyle/>
          <a:p>
            <a:r>
              <a:rPr lang="en-US" b="1" dirty="0" smtClean="0"/>
              <a:t>Number genomes exploding since ‘10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230785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85800" y="50811"/>
            <a:ext cx="7772400" cy="1143000"/>
          </a:xfrm>
        </p:spPr>
        <p:txBody>
          <a:bodyPr/>
          <a:lstStyle/>
          <a:p>
            <a:pPr defTabSz="907350">
              <a:defRPr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Analyzing Personal Genomes:</a:t>
            </a:r>
            <a:b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Prioritizing High-impact Rare &amp; Somatic Variants 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7283" name="Content Placeholder 3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186275" y="1185435"/>
            <a:ext cx="4368792" cy="4638675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Introduction: the landscape of variants in personal genomes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Characterizing Rare Variants in Coding Regions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Identifying with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STRESS</a:t>
            </a:r>
            <a:b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cryptic allosteric sites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O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n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surface &amp; in interior bottlenecks 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#1 </a:t>
            </a:r>
          </a:p>
          <a:p>
            <a:pPr lvl="1"/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Annotating non-coding regions on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different scales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with MUSIC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rare variants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sensitive sites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b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human-conserved) 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in terms of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  <a:r>
              <a:rPr lang="en-US" sz="1800" b="1" u="sng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connectivity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eg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hubs)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00" y="1185435"/>
            <a:ext cx="4368792" cy="4638675"/>
          </a:xfrm>
        </p:spPr>
        <p:txBody>
          <a:bodyPr/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#2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using 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AlleleDB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terms of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allelic elements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Having observed difference in molecular activity in many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contexts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</a:endParaRP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Putting it together 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 workflows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Integrating evidence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variants with 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FunSeq</a:t>
            </a:r>
            <a:endParaRPr lang="en-US" sz="18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Systematically weighting all the features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suggesting non-coding drivers</a:t>
            </a:r>
          </a:p>
          <a:p>
            <a:pPr lvl="2"/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Prioritzing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rare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germline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variants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Larva to do</a:t>
            </a:r>
            <a:r>
              <a:rPr lang="en-US" sz="1800" b="1" u="sng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burden testing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annotation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Need to correct for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over-dispersion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in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bionomial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lvl="2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Parameterized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according to replication timing 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551852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259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93409"/>
            <a:ext cx="7886700" cy="808653"/>
          </a:xfrm>
        </p:spPr>
        <p:txBody>
          <a:bodyPr>
            <a:norm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How to build a personal genome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20587" y="6334680"/>
            <a:ext cx="3913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Rozowsky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et al.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Mol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Syst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i="1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Biol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(2011)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26595" y="2244865"/>
            <a:ext cx="18074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fasta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; reference)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026595" y="2763505"/>
            <a:ext cx="21628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vcf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, variants</a:t>
            </a:r>
            <a:b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phased or 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unphased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026594" y="3942480"/>
            <a:ext cx="15969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</a:t>
            </a:r>
            <a:r>
              <a:rPr lang="en-US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fasta</a:t>
            </a: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; for each </a:t>
            </a:r>
            <a:b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haplotype)</a:t>
            </a:r>
          </a:p>
        </p:txBody>
      </p:sp>
      <p:sp>
        <p:nvSpPr>
          <p:cNvPr id="22" name="Plus 21"/>
          <p:cNvSpPr/>
          <p:nvPr/>
        </p:nvSpPr>
        <p:spPr>
          <a:xfrm>
            <a:off x="7710725" y="2562046"/>
            <a:ext cx="197677" cy="307724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5" name="Down Arrow 24"/>
          <p:cNvSpPr/>
          <p:nvPr/>
        </p:nvSpPr>
        <p:spPr>
          <a:xfrm>
            <a:off x="7752395" y="3549835"/>
            <a:ext cx="158871" cy="343326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14" y="1899578"/>
            <a:ext cx="6960979" cy="28175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7127" y="6334680"/>
            <a:ext cx="2686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alleleseq.gersteinlab.org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1239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the personal genome (PG) should be the platform for functional genomics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744138"/>
            <a:ext cx="7772400" cy="4638675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b="1" dirty="0" smtClean="0"/>
              <a:t>Diploid</a:t>
            </a:r>
            <a:br>
              <a:rPr lang="en-US" sz="2400" b="1" dirty="0" smtClean="0"/>
            </a:br>
            <a:r>
              <a:rPr lang="en-US" sz="2400" dirty="0" smtClean="0"/>
              <a:t>--Ability </a:t>
            </a:r>
            <a:r>
              <a:rPr lang="en-US" sz="2400" dirty="0"/>
              <a:t>to incorporate private variants of any </a:t>
            </a:r>
            <a:r>
              <a:rPr lang="en-US" sz="2400" dirty="0" smtClean="0"/>
              <a:t>size</a:t>
            </a:r>
            <a:br>
              <a:rPr lang="en-US" sz="2400" dirty="0" smtClean="0"/>
            </a:br>
            <a:r>
              <a:rPr lang="en-US" sz="2400" dirty="0" smtClean="0"/>
              <a:t>--exhibit </a:t>
            </a:r>
            <a:r>
              <a:rPr lang="en-US" sz="2400" dirty="0"/>
              <a:t>phase </a:t>
            </a:r>
            <a:r>
              <a:rPr lang="en-US" sz="2400" dirty="0" smtClean="0"/>
              <a:t>information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b="1" dirty="0"/>
              <a:t>Scale easily with more samples </a:t>
            </a:r>
            <a:r>
              <a:rPr lang="en-US" sz="2400" b="1" dirty="0" smtClean="0"/>
              <a:t>(v graph genome) and </a:t>
            </a:r>
            <a:r>
              <a:rPr lang="en-US" sz="2400" b="1" dirty="0"/>
              <a:t>improving sequencing technologies: longer reads </a:t>
            </a:r>
            <a:r>
              <a:rPr lang="en-US" sz="2400" b="1" dirty="0" smtClean="0"/>
              <a:t>and more accurate </a:t>
            </a:r>
            <a:r>
              <a:rPr lang="en-US" sz="2400" b="1" dirty="0"/>
              <a:t>phase </a:t>
            </a:r>
            <a:r>
              <a:rPr lang="en-US" sz="2400" b="1" dirty="0" smtClean="0"/>
              <a:t>information</a:t>
            </a:r>
            <a:endParaRPr lang="en-US" sz="24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2400" b="1" dirty="0" smtClean="0"/>
              <a:t>Very useful in functional genomic assay analyses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a) read alignment</a:t>
            </a:r>
            <a:br>
              <a:rPr lang="en-US" sz="2400" dirty="0" smtClean="0"/>
            </a:br>
            <a:r>
              <a:rPr lang="en-US" sz="2400" dirty="0" smtClean="0"/>
              <a:t>b) RNA-</a:t>
            </a:r>
            <a:r>
              <a:rPr lang="en-US" sz="2400" dirty="0" err="1" smtClean="0"/>
              <a:t>seq</a:t>
            </a:r>
            <a:r>
              <a:rPr lang="en-US" sz="2400" dirty="0" smtClean="0"/>
              <a:t> quantification</a:t>
            </a:r>
            <a:br>
              <a:rPr lang="en-US" sz="2400" dirty="0" smtClean="0"/>
            </a:br>
            <a:r>
              <a:rPr lang="en-US" sz="2400" dirty="0" smtClean="0"/>
              <a:t>c) allele-specific analyses</a:t>
            </a:r>
            <a:br>
              <a:rPr lang="en-US" sz="2400" dirty="0" smtClean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1078138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construction considerations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1. </a:t>
            </a:r>
            <a:r>
              <a:rPr lang="en-US" b="1" dirty="0" smtClean="0"/>
              <a:t>Choice </a:t>
            </a:r>
            <a:r>
              <a:rPr lang="en-US" b="1" dirty="0"/>
              <a:t>of call set(s) </a:t>
            </a:r>
            <a:endParaRPr lang="en-US" b="1" dirty="0" smtClean="0"/>
          </a:p>
          <a:p>
            <a:pPr marL="0" indent="0">
              <a:buNone/>
            </a:pPr>
            <a:r>
              <a:rPr lang="en-US" dirty="0" smtClean="0"/>
              <a:t>-- e.g</a:t>
            </a:r>
            <a:r>
              <a:rPr lang="en-US" dirty="0"/>
              <a:t>. different versions of 1000GP call </a:t>
            </a:r>
            <a:r>
              <a:rPr lang="en-US" dirty="0" smtClean="0"/>
              <a:t>sets</a:t>
            </a:r>
          </a:p>
          <a:p>
            <a:pPr marL="0" indent="0">
              <a:buNone/>
            </a:pPr>
            <a:r>
              <a:rPr lang="en-US" dirty="0" smtClean="0"/>
              <a:t>2. </a:t>
            </a:r>
            <a:r>
              <a:rPr lang="en-US" b="1" dirty="0"/>
              <a:t>Choice of variants </a:t>
            </a:r>
          </a:p>
          <a:p>
            <a:pPr marL="0" indent="0">
              <a:buNone/>
            </a:pPr>
            <a:r>
              <a:rPr lang="en-US" dirty="0"/>
              <a:t>-- e.g. SVs or </a:t>
            </a:r>
            <a:r>
              <a:rPr lang="en-US" dirty="0" err="1"/>
              <a:t>indels</a:t>
            </a:r>
            <a:r>
              <a:rPr lang="en-US" dirty="0"/>
              <a:t> or SNVs </a:t>
            </a:r>
            <a:r>
              <a:rPr lang="en-US" dirty="0" smtClean="0"/>
              <a:t>only</a:t>
            </a:r>
          </a:p>
          <a:p>
            <a:pPr marL="0" indent="0">
              <a:buNone/>
            </a:pPr>
            <a:r>
              <a:rPr lang="en-US" dirty="0" smtClean="0"/>
              <a:t>3.</a:t>
            </a:r>
            <a:r>
              <a:rPr lang="en-US" b="1" dirty="0" smtClean="0"/>
              <a:t> Choice </a:t>
            </a:r>
            <a:r>
              <a:rPr lang="en-US" b="1" dirty="0"/>
              <a:t>of reference </a:t>
            </a:r>
          </a:p>
          <a:p>
            <a:pPr marL="0" indent="0">
              <a:buNone/>
            </a:pPr>
            <a:r>
              <a:rPr lang="en-US" dirty="0"/>
              <a:t>-- choose the </a:t>
            </a:r>
            <a:r>
              <a:rPr lang="en-US" dirty="0" smtClean="0"/>
              <a:t>reference genome in which the call set is derived from</a:t>
            </a:r>
          </a:p>
          <a:p>
            <a:pPr marL="0" indent="0">
              <a:buNone/>
            </a:pPr>
            <a:r>
              <a:rPr lang="en-US" dirty="0" smtClean="0"/>
              <a:t>4. </a:t>
            </a:r>
            <a:r>
              <a:rPr lang="en-US" b="1" dirty="0" smtClean="0"/>
              <a:t>Assessment of call set quality</a:t>
            </a:r>
          </a:p>
          <a:p>
            <a:pPr marL="0" indent="0">
              <a:buNone/>
            </a:pPr>
            <a:r>
              <a:rPr lang="en-US" dirty="0" smtClean="0"/>
              <a:t>-- e.g. analysis of </a:t>
            </a:r>
            <a:r>
              <a:rPr lang="en-US" dirty="0"/>
              <a:t>Mendelian </a:t>
            </a:r>
            <a:r>
              <a:rPr lang="en-US" dirty="0" smtClean="0"/>
              <a:t>inconsistency in family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4033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38353"/>
            <a:ext cx="7886700" cy="1090742"/>
          </a:xfrm>
        </p:spPr>
        <p:txBody>
          <a:bodyPr>
            <a:normAutofit/>
          </a:bodyPr>
          <a:lstStyle/>
          <a:p>
            <a:r>
              <a:rPr lang="en-US" dirty="0"/>
              <a:t>NA12878 family </a:t>
            </a:r>
            <a:r>
              <a:rPr lang="en-US" dirty="0" smtClean="0"/>
              <a:t>of PGs we already have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1438130"/>
              </p:ext>
            </p:extLst>
          </p:nvPr>
        </p:nvGraphicFramePr>
        <p:xfrm>
          <a:off x="296361" y="1376853"/>
          <a:ext cx="8382556" cy="490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5"/>
                <a:gridCol w="4106746"/>
                <a:gridCol w="951893"/>
                <a:gridCol w="1137248"/>
                <a:gridCol w="1916664"/>
              </a:tblGrid>
              <a:tr h="316812">
                <a:tc>
                  <a:txBody>
                    <a:bodyPr/>
                    <a:lstStyle/>
                    <a:p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Source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dirty="0" err="1" smtClean="0"/>
                        <a:t>Refgen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Depth</a:t>
                      </a:r>
                      <a:endParaRPr lang="en-US" sz="16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Variants</a:t>
                      </a:r>
                      <a:endParaRPr lang="en-US" sz="1600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1000 Genomes Project (1000GP) pilot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hg18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60x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SNVs,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indels</a:t>
                      </a:r>
                      <a:r>
                        <a:rPr lang="en-US" sz="2000" baseline="0" dirty="0" smtClean="0"/>
                        <a:t>, deletions (including 33 from </a:t>
                      </a:r>
                      <a:r>
                        <a:rPr lang="en-US" sz="2000" baseline="0" dirty="0" err="1" smtClean="0"/>
                        <a:t>fosmid</a:t>
                      </a:r>
                      <a:r>
                        <a:rPr lang="en-US" sz="2000" baseline="0" dirty="0" smtClean="0"/>
                        <a:t> sequencing)</a:t>
                      </a:r>
                      <a:endParaRPr lang="en-US" sz="2000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GATK Best Practices v3 (</a:t>
                      </a:r>
                      <a:r>
                        <a:rPr lang="en-US" sz="2000" dirty="0" err="1" smtClean="0"/>
                        <a:t>UnifiedGenotype</a:t>
                      </a:r>
                      <a:r>
                        <a:rPr lang="en-US" sz="2000" dirty="0" smtClean="0"/>
                        <a:t>) 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hg19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64x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SNVs, </a:t>
                      </a:r>
                      <a:r>
                        <a:rPr lang="en-US" sz="2000" dirty="0" err="1" smtClean="0"/>
                        <a:t>indels</a:t>
                      </a:r>
                      <a:endParaRPr lang="en-US" sz="2000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GATK Best Practices v4 (</a:t>
                      </a:r>
                      <a:r>
                        <a:rPr lang="en-US" sz="2000" dirty="0" err="1" smtClean="0"/>
                        <a:t>HaplotypeCaller</a:t>
                      </a:r>
                      <a:r>
                        <a:rPr lang="en-US" sz="2000" dirty="0" smtClean="0"/>
                        <a:t>, PCR-free)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hg19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64x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SNVs, </a:t>
                      </a:r>
                      <a:r>
                        <a:rPr lang="en-US" sz="2000" dirty="0" err="1" smtClean="0"/>
                        <a:t>indels</a:t>
                      </a:r>
                      <a:endParaRPr lang="en-US" sz="2000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1000GP Phase 3 SNVs-only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hg19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7.4x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SNVs</a:t>
                      </a:r>
                      <a:endParaRPr lang="en-US" sz="2000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1000GP Phase 3 SNVs-</a:t>
                      </a:r>
                      <a:r>
                        <a:rPr lang="en-US" sz="2000" dirty="0" err="1" smtClean="0"/>
                        <a:t>indels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hg19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7.4x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SNVs,</a:t>
                      </a:r>
                      <a:r>
                        <a:rPr lang="en-US" sz="2000" baseline="0" dirty="0" smtClean="0"/>
                        <a:t> </a:t>
                      </a:r>
                      <a:r>
                        <a:rPr lang="en-US" sz="2000" baseline="0" dirty="0" err="1" smtClean="0"/>
                        <a:t>indels</a:t>
                      </a:r>
                      <a:endParaRPr lang="en-US" sz="2000" dirty="0"/>
                    </a:p>
                  </a:txBody>
                  <a:tcPr marL="68580" marR="68580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1000GP Phase 3 SNVs-</a:t>
                      </a:r>
                      <a:r>
                        <a:rPr lang="en-US" sz="2000" dirty="0" err="1" smtClean="0"/>
                        <a:t>indels</a:t>
                      </a:r>
                      <a:r>
                        <a:rPr lang="en-US" sz="2000" dirty="0" smtClean="0"/>
                        <a:t>-SVs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hg19</a:t>
                      </a:r>
                      <a:endParaRPr lang="en-US" sz="20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7.4x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SNVs, </a:t>
                      </a:r>
                      <a:r>
                        <a:rPr lang="en-US" sz="2000" dirty="0" err="1" smtClean="0"/>
                        <a:t>indels</a:t>
                      </a:r>
                      <a:r>
                        <a:rPr lang="en-US" sz="2000" dirty="0" smtClean="0"/>
                        <a:t>, SVs</a:t>
                      </a:r>
                      <a:endParaRPr lang="en-US" sz="2000" dirty="0"/>
                    </a:p>
                  </a:txBody>
                  <a:tcPr marL="68580" marR="6858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326936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" y="240485"/>
            <a:ext cx="8869943" cy="1378108"/>
          </a:xfrm>
        </p:spPr>
        <p:txBody>
          <a:bodyPr>
            <a:noAutofit/>
          </a:bodyPr>
          <a:lstStyle/>
          <a:p>
            <a:r>
              <a:rPr lang="en-US" sz="3733" dirty="0"/>
              <a:t>Alignment gets better as variant sets </a:t>
            </a:r>
            <a:r>
              <a:rPr lang="en-US" sz="3733" dirty="0" smtClean="0"/>
              <a:t>get more </a:t>
            </a:r>
            <a:r>
              <a:rPr lang="en-US" sz="3733" dirty="0"/>
              <a:t>complete: NA12878 Pol2 </a:t>
            </a:r>
            <a:r>
              <a:rPr lang="en-US" sz="3733" dirty="0" err="1" smtClean="0"/>
              <a:t>ChIP-seq</a:t>
            </a:r>
            <a:r>
              <a:rPr lang="en-US" sz="3733" dirty="0" smtClean="0"/>
              <a:t> (ENCODE)</a:t>
            </a:r>
            <a:endParaRPr lang="en-US" sz="3733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32528281"/>
              </p:ext>
            </p:extLst>
          </p:nvPr>
        </p:nvGraphicFramePr>
        <p:xfrm>
          <a:off x="79293" y="1856344"/>
          <a:ext cx="8935570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69995"/>
                <a:gridCol w="1741393"/>
                <a:gridCol w="1741394"/>
                <a:gridCol w="1730174"/>
                <a:gridCol w="1752614"/>
              </a:tblGrid>
              <a:tr h="538480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Ref genome</a:t>
                      </a:r>
                      <a:endParaRPr lang="en-US" sz="19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900" dirty="0" err="1" smtClean="0"/>
                        <a:t>Pgenome</a:t>
                      </a:r>
                      <a:r>
                        <a:rPr lang="en-US" sz="1900" dirty="0" smtClean="0"/>
                        <a:t>: SNVs only</a:t>
                      </a:r>
                      <a:endParaRPr lang="en-US" sz="19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900" dirty="0" err="1" smtClean="0"/>
                        <a:t>Pgenome</a:t>
                      </a:r>
                      <a:r>
                        <a:rPr lang="en-US" sz="1900" dirty="0" smtClean="0"/>
                        <a:t>:</a:t>
                      </a:r>
                      <a:r>
                        <a:rPr lang="en-US" sz="1900" baseline="0" dirty="0" smtClean="0"/>
                        <a:t> </a:t>
                      </a:r>
                      <a:r>
                        <a:rPr lang="en-US" sz="1900" dirty="0" smtClean="0"/>
                        <a:t>SNVs + </a:t>
                      </a:r>
                      <a:r>
                        <a:rPr lang="en-US" sz="1900" dirty="0" err="1" smtClean="0"/>
                        <a:t>indels</a:t>
                      </a:r>
                      <a:r>
                        <a:rPr lang="en-US" sz="1900" dirty="0" smtClean="0"/>
                        <a:t> only</a:t>
                      </a:r>
                      <a:endParaRPr lang="en-US" sz="19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900" dirty="0" err="1" smtClean="0"/>
                        <a:t>Pgenome</a:t>
                      </a:r>
                      <a:r>
                        <a:rPr lang="en-US" sz="1900" dirty="0" smtClean="0"/>
                        <a:t>: SNVs + </a:t>
                      </a:r>
                      <a:r>
                        <a:rPr lang="en-US" sz="1900" dirty="0" err="1" smtClean="0"/>
                        <a:t>indels</a:t>
                      </a:r>
                      <a:r>
                        <a:rPr lang="en-US" sz="1900" dirty="0" smtClean="0"/>
                        <a:t> + SVs</a:t>
                      </a:r>
                      <a:endParaRPr lang="en-US" sz="1900" dirty="0"/>
                    </a:p>
                  </a:txBody>
                  <a:tcPr marL="68580" marR="68580"/>
                </a:tc>
              </a:tr>
              <a:tr h="37592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Reads processed</a:t>
                      </a:r>
                      <a:endParaRPr lang="en-US" sz="19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208,051,087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</a:tr>
              <a:tr h="173736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# reads uniquely aligned</a:t>
                      </a:r>
                      <a:endParaRPr lang="en-US" sz="19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171,944,588 (82.65%)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172,591,380 (82.96%)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172,738,321 (83.03%)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172,743,175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(83.03%)</a:t>
                      </a:r>
                    </a:p>
                  </a:txBody>
                  <a:tcPr marL="68580" marR="68580"/>
                </a:tc>
              </a:tr>
              <a:tr h="118872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# reads that </a:t>
                      </a:r>
                      <a:r>
                        <a:rPr lang="en-US" sz="1900" dirty="0" err="1" smtClean="0"/>
                        <a:t>multimap</a:t>
                      </a:r>
                      <a:endParaRPr lang="en-US" sz="19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17,826,675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(8.57%)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17,795,258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(8.55%)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17,782,167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(8.55%)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17,779,800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(8.55%)</a:t>
                      </a:r>
                    </a:p>
                  </a:txBody>
                  <a:tcPr marL="68580" marR="68580"/>
                </a:tc>
              </a:tr>
            </a:tbl>
          </a:graphicData>
        </a:graphic>
      </p:graphicFrame>
      <p:sp>
        <p:nvSpPr>
          <p:cNvPr id="3" name="Curved Up Arrow 2"/>
          <p:cNvSpPr/>
          <p:nvPr/>
        </p:nvSpPr>
        <p:spPr>
          <a:xfrm>
            <a:off x="2845214" y="3782270"/>
            <a:ext cx="4935071" cy="518041"/>
          </a:xfrm>
          <a:prstGeom prst="curvedUpArrow">
            <a:avLst/>
          </a:prstGeom>
          <a:solidFill>
            <a:schemeClr val="accent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70AD47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7849" y="3841234"/>
            <a:ext cx="3213515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ln/>
                <a:solidFill>
                  <a:srgbClr val="70AD47"/>
                </a:solidFill>
                <a:latin typeface="Calibri"/>
                <a:ea typeface="+mn-ea"/>
                <a:cs typeface="+mn-cs"/>
              </a:rPr>
              <a:t>Almost 1M increase in reads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42402" y="6717990"/>
            <a:ext cx="2895070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Does not format to std. theme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2582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775" y="2"/>
            <a:ext cx="8687089" cy="1895931"/>
          </a:xfrm>
        </p:spPr>
        <p:txBody>
          <a:bodyPr>
            <a:noAutofit/>
          </a:bodyPr>
          <a:lstStyle/>
          <a:p>
            <a:r>
              <a:rPr lang="en-US" sz="3733" dirty="0"/>
              <a:t>Alignment gets better as variant sets </a:t>
            </a:r>
            <a:r>
              <a:rPr lang="en-US" sz="3733" dirty="0" smtClean="0"/>
              <a:t>get more </a:t>
            </a:r>
            <a:r>
              <a:rPr lang="en-US" sz="3733" dirty="0"/>
              <a:t>complete: </a:t>
            </a:r>
            <a:r>
              <a:rPr lang="en-US" sz="3467" dirty="0"/>
              <a:t>NA12878 RNA-</a:t>
            </a:r>
            <a:r>
              <a:rPr lang="en-US" sz="3467" dirty="0" err="1"/>
              <a:t>seq</a:t>
            </a:r>
            <a:r>
              <a:rPr lang="en-US" sz="3467" dirty="0"/>
              <a:t> (Kilpinen </a:t>
            </a:r>
            <a:r>
              <a:rPr lang="en-US" sz="3467" i="1" dirty="0"/>
              <a:t>et al. </a:t>
            </a:r>
            <a:r>
              <a:rPr lang="en-US" sz="3467" dirty="0"/>
              <a:t>2013)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8057345"/>
              </p:ext>
            </p:extLst>
          </p:nvPr>
        </p:nvGraphicFramePr>
        <p:xfrm>
          <a:off x="114305" y="1895931"/>
          <a:ext cx="8801097" cy="4018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1024"/>
                <a:gridCol w="1664933"/>
                <a:gridCol w="1664933"/>
                <a:gridCol w="1702772"/>
                <a:gridCol w="1667435"/>
              </a:tblGrid>
              <a:tr h="660400">
                <a:tc>
                  <a:txBody>
                    <a:bodyPr/>
                    <a:lstStyle/>
                    <a:p>
                      <a:endParaRPr lang="en-US" sz="19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Ref genome</a:t>
                      </a:r>
                      <a:endParaRPr lang="en-US" sz="19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900" dirty="0" err="1" smtClean="0"/>
                        <a:t>Pgenome</a:t>
                      </a:r>
                      <a:r>
                        <a:rPr lang="en-US" sz="1900" dirty="0" smtClean="0"/>
                        <a:t>: </a:t>
                      </a:r>
                      <a:r>
                        <a:rPr lang="en-US" sz="1900" dirty="0" err="1" smtClean="0"/>
                        <a:t>snvs</a:t>
                      </a:r>
                      <a:r>
                        <a:rPr lang="en-US" sz="1900" dirty="0" smtClean="0"/>
                        <a:t> only</a:t>
                      </a:r>
                      <a:endParaRPr lang="en-US" sz="19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900" dirty="0" err="1" smtClean="0"/>
                        <a:t>Pgenome</a:t>
                      </a:r>
                      <a:r>
                        <a:rPr lang="en-US" sz="1900" dirty="0" smtClean="0"/>
                        <a:t>:</a:t>
                      </a:r>
                      <a:r>
                        <a:rPr lang="en-US" sz="1900" baseline="0" dirty="0" smtClean="0"/>
                        <a:t> </a:t>
                      </a:r>
                      <a:r>
                        <a:rPr lang="en-US" sz="1900" dirty="0" err="1" smtClean="0"/>
                        <a:t>snvs</a:t>
                      </a:r>
                      <a:r>
                        <a:rPr lang="en-US" sz="1900" dirty="0" smtClean="0"/>
                        <a:t> + </a:t>
                      </a:r>
                      <a:r>
                        <a:rPr lang="en-US" sz="1900" dirty="0" err="1" smtClean="0"/>
                        <a:t>indels</a:t>
                      </a:r>
                      <a:r>
                        <a:rPr lang="en-US" sz="1900" dirty="0" smtClean="0"/>
                        <a:t> only</a:t>
                      </a:r>
                      <a:endParaRPr lang="en-US" sz="19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900" dirty="0" err="1" smtClean="0"/>
                        <a:t>Pgenome</a:t>
                      </a:r>
                      <a:r>
                        <a:rPr lang="en-US" sz="1900" dirty="0" smtClean="0"/>
                        <a:t>: </a:t>
                      </a:r>
                      <a:r>
                        <a:rPr lang="en-US" sz="1900" dirty="0" err="1" smtClean="0"/>
                        <a:t>snvs</a:t>
                      </a:r>
                      <a:r>
                        <a:rPr lang="en-US" sz="1900" dirty="0" smtClean="0"/>
                        <a:t> + </a:t>
                      </a:r>
                      <a:r>
                        <a:rPr lang="en-US" sz="1900" dirty="0" err="1" smtClean="0"/>
                        <a:t>indels</a:t>
                      </a:r>
                      <a:r>
                        <a:rPr lang="en-US" sz="1900" dirty="0" smtClean="0"/>
                        <a:t> + SVs</a:t>
                      </a:r>
                      <a:endParaRPr lang="en-US" sz="1900" dirty="0"/>
                    </a:p>
                  </a:txBody>
                  <a:tcPr marL="68580" marR="68580"/>
                </a:tc>
              </a:tr>
              <a:tr h="37592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Reads processed</a:t>
                      </a:r>
                      <a:endParaRPr lang="en-US" sz="19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37,558,398</a:t>
                      </a:r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sz="1900" dirty="0">
                        <a:solidFill>
                          <a:schemeClr val="tx1"/>
                        </a:solidFill>
                      </a:endParaRP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/>
                </a:tc>
              </a:tr>
              <a:tr h="173736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# reads uniquely aligned</a:t>
                      </a:r>
                      <a:endParaRPr lang="en-US" sz="19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25,303,498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(67.37%)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25,486,837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(67.86%)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25,538,449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(68.00%)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25,568,042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rgbClr val="FF0000"/>
                          </a:solidFill>
                        </a:rPr>
                        <a:t>(68.08%)</a:t>
                      </a:r>
                    </a:p>
                  </a:txBody>
                  <a:tcPr marL="68580" marR="68580"/>
                </a:tc>
              </a:tr>
              <a:tr h="1229360">
                <a:tc>
                  <a:txBody>
                    <a:bodyPr/>
                    <a:lstStyle/>
                    <a:p>
                      <a:r>
                        <a:rPr lang="en-US" sz="1900" dirty="0" smtClean="0"/>
                        <a:t># reads that </a:t>
                      </a:r>
                      <a:r>
                        <a:rPr lang="en-US" sz="1900" dirty="0" err="1" smtClean="0"/>
                        <a:t>multimap</a:t>
                      </a:r>
                      <a:endParaRPr lang="en-US" sz="1900" dirty="0"/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4,041,495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(10.76%)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4,010,417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(10.68%)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4,012,297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(10.68%)</a:t>
                      </a:r>
                    </a:p>
                  </a:txBody>
                  <a:tcPr marL="68580" marR="6858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3,972,990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smtClean="0">
                          <a:solidFill>
                            <a:schemeClr val="tx1"/>
                          </a:solidFill>
                        </a:rPr>
                        <a:t>(10.58%)</a:t>
                      </a:r>
                    </a:p>
                  </a:txBody>
                  <a:tcPr marL="68580" marR="68580"/>
                </a:tc>
              </a:tr>
            </a:tbl>
          </a:graphicData>
        </a:graphic>
      </p:graphicFrame>
      <p:sp>
        <p:nvSpPr>
          <p:cNvPr id="5" name="Curved Up Arrow 4"/>
          <p:cNvSpPr/>
          <p:nvPr/>
        </p:nvSpPr>
        <p:spPr>
          <a:xfrm>
            <a:off x="3065931" y="3897884"/>
            <a:ext cx="4935071" cy="518041"/>
          </a:xfrm>
          <a:prstGeom prst="curvedUpArrow">
            <a:avLst/>
          </a:prstGeom>
          <a:solidFill>
            <a:schemeClr val="accent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 sz="1400">
              <a:solidFill>
                <a:srgbClr val="70AD47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0097" y="3956849"/>
            <a:ext cx="3135694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2000" b="1" dirty="0" smtClean="0">
                <a:ln/>
                <a:solidFill>
                  <a:srgbClr val="70AD47"/>
                </a:solidFill>
                <a:latin typeface="Calibri"/>
                <a:ea typeface="+mn-ea"/>
                <a:cs typeface="+mn-cs"/>
              </a:rPr>
              <a:t>Over 260K increase </a:t>
            </a:r>
            <a:r>
              <a:rPr lang="en-US" sz="2000" b="1" dirty="0">
                <a:ln/>
                <a:solidFill>
                  <a:srgbClr val="70AD47"/>
                </a:solidFill>
                <a:latin typeface="Calibri"/>
                <a:ea typeface="+mn-ea"/>
                <a:cs typeface="+mn-cs"/>
              </a:rPr>
              <a:t>in reads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42402" y="6717990"/>
            <a:ext cx="2895070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Does not format to std. theme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780662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9521"/>
            <a:ext cx="7886700" cy="551816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PG alleviates reference bias in alignment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1939158" y="1228155"/>
            <a:ext cx="173420" cy="1366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78319" y="3941379"/>
            <a:ext cx="496613" cy="2780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20819" y="3965082"/>
            <a:ext cx="496613" cy="2780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35118" y="6664378"/>
            <a:ext cx="5675586" cy="2121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72911" y="3902984"/>
            <a:ext cx="472965" cy="2731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88522" y="4047320"/>
            <a:ext cx="472965" cy="2731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57301" y="3801159"/>
            <a:ext cx="472965" cy="2731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71601" y="6511975"/>
            <a:ext cx="5316921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38200"/>
            <a:ext cx="3657600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49781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9521"/>
            <a:ext cx="7886700" cy="551816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PG alleviates reference bias in alignment</a:t>
            </a:r>
            <a:endParaRPr lang="en-US" sz="2800" b="1" dirty="0"/>
          </a:p>
        </p:txBody>
      </p:sp>
      <p:sp>
        <p:nvSpPr>
          <p:cNvPr id="5" name="Rectangle 4"/>
          <p:cNvSpPr/>
          <p:nvPr/>
        </p:nvSpPr>
        <p:spPr>
          <a:xfrm>
            <a:off x="1939158" y="1228155"/>
            <a:ext cx="173420" cy="1366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01700"/>
            <a:ext cx="7010400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157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/>
              <a:t>Ambiguous mapping bias due to sequence similarity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For </a:t>
            </a:r>
            <a:r>
              <a:rPr lang="en-US" sz="1800" dirty="0">
                <a:latin typeface="Arial"/>
                <a:cs typeface="Arial"/>
              </a:rPr>
              <a:t>AS </a:t>
            </a:r>
            <a:r>
              <a:rPr lang="en-US" sz="1800" dirty="0" smtClean="0">
                <a:latin typeface="Arial"/>
                <a:cs typeface="Arial"/>
              </a:rPr>
              <a:t>analyses, discard reads that multi-map</a:t>
            </a:r>
            <a:endParaRPr lang="en-US" sz="1800" dirty="0">
              <a:latin typeface="Arial"/>
              <a:cs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819400"/>
            <a:ext cx="4367507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5248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7" name="Group 90"/>
          <p:cNvGrpSpPr>
            <a:grpSpLocks/>
          </p:cNvGrpSpPr>
          <p:nvPr/>
        </p:nvGrpSpPr>
        <p:grpSpPr bwMode="auto">
          <a:xfrm>
            <a:off x="4343410" y="3962400"/>
            <a:ext cx="841375" cy="2503488"/>
            <a:chOff x="4343400" y="3962400"/>
            <a:chExt cx="841248" cy="2502932"/>
          </a:xfrm>
        </p:grpSpPr>
        <p:pic>
          <p:nvPicPr>
            <p:cNvPr id="91154" name="Picture 4" descr="C:\Users\JM\Desktop\Untitled-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8183" b="-33333"/>
            <a:stretch>
              <a:fillRect/>
            </a:stretch>
          </p:blipFill>
          <p:spPr bwMode="auto">
            <a:xfrm>
              <a:off x="4343400" y="5486400"/>
              <a:ext cx="838200" cy="914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155" name="Picture 7" descr="C:\Users\JM\Desktop\Untitled-3.png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9846" t="-14285" r="-8304" b="-57143"/>
            <a:stretch>
              <a:fillRect/>
            </a:stretch>
          </p:blipFill>
          <p:spPr bwMode="auto">
            <a:xfrm>
              <a:off x="4343400" y="3962400"/>
              <a:ext cx="841248" cy="91440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1156" name="TextBox 33"/>
            <p:cNvSpPr txBox="1">
              <a:spLocks noChangeArrowheads="1"/>
            </p:cNvSpPr>
            <p:nvPr/>
          </p:nvSpPr>
          <p:spPr bwMode="auto">
            <a:xfrm>
              <a:off x="4343400" y="6095526"/>
              <a:ext cx="838073" cy="369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defTabSz="914400" eaLnBrk="1" hangingPunct="1"/>
              <a:r>
                <a:rPr lang="en-US" sz="1800">
                  <a:solidFill>
                    <a:srgbClr val="000000"/>
                  </a:solidFill>
                  <a:latin typeface="Arno Pro" charset="0"/>
                </a:rPr>
                <a:t>tumor</a:t>
              </a:r>
            </a:p>
          </p:txBody>
        </p:sp>
        <p:sp>
          <p:nvSpPr>
            <p:cNvPr id="91157" name="TextBox 80"/>
            <p:cNvSpPr txBox="1">
              <a:spLocks noChangeArrowheads="1"/>
            </p:cNvSpPr>
            <p:nvPr/>
          </p:nvSpPr>
          <p:spPr bwMode="auto">
            <a:xfrm>
              <a:off x="4343400" y="4571865"/>
              <a:ext cx="838073" cy="338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algn="ctr" defTabSz="914400" eaLnBrk="1" hangingPunct="1"/>
              <a:r>
                <a:rPr lang="en-US" sz="1600">
                  <a:solidFill>
                    <a:srgbClr val="000000"/>
                  </a:solidFill>
                  <a:latin typeface="Arno Pro" charset="0"/>
                </a:rPr>
                <a:t>normal</a:t>
              </a:r>
            </a:p>
          </p:txBody>
        </p:sp>
      </p:grpSp>
      <p:pic>
        <p:nvPicPr>
          <p:cNvPr id="91138" name="Picture 3" descr="C:\Users\JM\Desktop\adult-male-body-no-descriptors-hi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 bwMode="auto">
          <a:xfrm>
            <a:off x="304800" y="2209800"/>
            <a:ext cx="40005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1139" name="Group 85"/>
          <p:cNvGrpSpPr>
            <a:grpSpLocks/>
          </p:cNvGrpSpPr>
          <p:nvPr/>
        </p:nvGrpSpPr>
        <p:grpSpPr bwMode="auto">
          <a:xfrm>
            <a:off x="4800600" y="2895600"/>
            <a:ext cx="1295400" cy="3733800"/>
            <a:chOff x="4800600" y="2895600"/>
            <a:chExt cx="1295400" cy="3733800"/>
          </a:xfrm>
        </p:grpSpPr>
        <p:cxnSp>
          <p:nvCxnSpPr>
            <p:cNvPr id="26" name="Straight Connector 25"/>
            <p:cNvCxnSpPr/>
            <p:nvPr/>
          </p:nvCxnSpPr>
          <p:spPr>
            <a:xfrm flipV="1">
              <a:off x="4800600" y="4800600"/>
              <a:ext cx="1295400" cy="838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4800600" y="5638800"/>
              <a:ext cx="1295400" cy="9906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flipV="1">
              <a:off x="4876800" y="2895600"/>
              <a:ext cx="1219200" cy="1295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4876800" y="4191000"/>
              <a:ext cx="1219200" cy="5334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140" name="Group 91"/>
          <p:cNvGrpSpPr>
            <a:grpSpLocks/>
          </p:cNvGrpSpPr>
          <p:nvPr/>
        </p:nvGrpSpPr>
        <p:grpSpPr bwMode="auto">
          <a:xfrm>
            <a:off x="2514600" y="3962400"/>
            <a:ext cx="1828800" cy="2743200"/>
            <a:chOff x="2514600" y="3962400"/>
            <a:chExt cx="1828800" cy="2743200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2514600" y="5486400"/>
              <a:ext cx="1828800" cy="1219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V="1">
              <a:off x="2514600" y="6400800"/>
              <a:ext cx="1828800" cy="304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flipV="1">
              <a:off x="2514600" y="3962400"/>
              <a:ext cx="1828800" cy="27432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V="1">
              <a:off x="2514600" y="4876800"/>
              <a:ext cx="1828800" cy="18288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1141" name="Group 84"/>
          <p:cNvGrpSpPr>
            <a:grpSpLocks/>
          </p:cNvGrpSpPr>
          <p:nvPr/>
        </p:nvGrpSpPr>
        <p:grpSpPr bwMode="auto">
          <a:xfrm>
            <a:off x="6096000" y="2895600"/>
            <a:ext cx="2133600" cy="3771900"/>
            <a:chOff x="6096000" y="2895600"/>
            <a:chExt cx="2133600" cy="3771900"/>
          </a:xfrm>
        </p:grpSpPr>
        <p:pic>
          <p:nvPicPr>
            <p:cNvPr id="91144" name="Picture 6" descr="C:\Users\JM\Desktop\karyograms670.jpg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6096000" y="2895600"/>
              <a:ext cx="2130552" cy="1865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45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6096000" y="4800600"/>
              <a:ext cx="2133600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1142" name="TextBox 1"/>
          <p:cNvSpPr txBox="1">
            <a:spLocks noChangeArrowheads="1"/>
          </p:cNvSpPr>
          <p:nvPr/>
        </p:nvSpPr>
        <p:spPr bwMode="auto">
          <a:xfrm>
            <a:off x="304801" y="1493839"/>
            <a:ext cx="85979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600">
                <a:solidFill>
                  <a:srgbClr val="000000"/>
                </a:solidFill>
              </a:rPr>
              <a:t>Personal genomes soon will become a commonplace part of medical research &amp; eventually treatment (esp. for cancer). They will provide a primary connection for biological science to the general public.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22" name="Title 2"/>
          <p:cNvSpPr txBox="1">
            <a:spLocks/>
          </p:cNvSpPr>
          <p:nvPr/>
        </p:nvSpPr>
        <p:spPr>
          <a:xfrm>
            <a:off x="457200" y="274638"/>
            <a:ext cx="8229600" cy="1020762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Personal Genomics </a:t>
            </a:r>
            <a:br>
              <a:rPr lang="en-US" dirty="0" smtClean="0">
                <a:solidFill>
                  <a:srgbClr val="000000"/>
                </a:solidFill>
                <a:latin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</a:rPr>
              <a:t>as a Gateway into Biology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/>
              <a:t>Account for ambiguous mapping bias</a:t>
            </a:r>
            <a:endParaRPr lang="en-US" sz="36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8"/>
            <a:ext cx="7886700" cy="791451"/>
          </a:xfrm>
        </p:spPr>
        <p:txBody>
          <a:bodyPr>
            <a:normAutofit/>
          </a:bodyPr>
          <a:lstStyle/>
          <a:p>
            <a:r>
              <a:rPr lang="en-US" sz="1800" dirty="0" smtClean="0">
                <a:latin typeface="Arial"/>
                <a:cs typeface="Arial"/>
              </a:rPr>
              <a:t>Using the reference genome, new simulated reads are created where alleles of the original reads are flipped (at het SNV positions)</a:t>
            </a:r>
            <a:endParaRPr lang="en-US" sz="1800" dirty="0"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83243" y="4961317"/>
            <a:ext cx="25599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>
                <a:solidFill>
                  <a:prstClr val="black"/>
                </a:solidFill>
                <a:latin typeface="Calibri"/>
              </a:rPr>
              <a:t>Lappalainen 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et al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. (2013)</a:t>
            </a:r>
          </a:p>
          <a:p>
            <a:pPr algn="r"/>
            <a:r>
              <a:rPr lang="en-US" dirty="0" err="1" smtClean="0">
                <a:solidFill>
                  <a:prstClr val="black"/>
                </a:solidFill>
                <a:latin typeface="Calibri"/>
              </a:rPr>
              <a:t>Panousis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et al.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(2014)</a:t>
            </a:r>
          </a:p>
          <a:p>
            <a:pPr algn="r"/>
            <a:r>
              <a:rPr lang="en-US" dirty="0" smtClean="0">
                <a:solidFill>
                  <a:prstClr val="black"/>
                </a:solidFill>
                <a:latin typeface="Calibri"/>
              </a:rPr>
              <a:t>Van de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Geijn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i="1" dirty="0" smtClean="0">
                <a:solidFill>
                  <a:prstClr val="black"/>
                </a:solidFill>
                <a:latin typeface="Calibri"/>
              </a:rPr>
              <a:t>et al.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(2015)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048000"/>
            <a:ext cx="8763000" cy="2047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864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 smtClean="0"/>
              <a:t>PG facilitates the resolution of ambiguous mapping bias</a:t>
            </a:r>
            <a:endParaRPr lang="en-US" sz="36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28650" y="1825628"/>
            <a:ext cx="8302516" cy="791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prstClr val="black"/>
                </a:solidFill>
                <a:latin typeface="Arial"/>
                <a:cs typeface="Arial"/>
              </a:rPr>
              <a:t>Using the personal genome, we do not need to simulate reads.</a:t>
            </a:r>
          </a:p>
          <a:p>
            <a:r>
              <a:rPr lang="en-US" sz="1800" dirty="0" smtClean="0">
                <a:solidFill>
                  <a:prstClr val="black"/>
                </a:solidFill>
                <a:latin typeface="Arial"/>
                <a:cs typeface="Arial"/>
              </a:rPr>
              <a:t>We can directly test affected sites using multi-mapping read pile</a:t>
            </a:r>
            <a:endParaRPr lang="en-US" sz="18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895601"/>
            <a:ext cx="831873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31099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85800" y="50811"/>
            <a:ext cx="7772400" cy="1143000"/>
          </a:xfrm>
        </p:spPr>
        <p:txBody>
          <a:bodyPr/>
          <a:lstStyle/>
          <a:p>
            <a:pPr defTabSz="907350">
              <a:defRPr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Analyzing Personal Genomes:</a:t>
            </a:r>
            <a:b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Prioritizing High-impact Rare &amp; Somatic Variants 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7283" name="Content Placeholder 3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186275" y="1185435"/>
            <a:ext cx="4368792" cy="4638675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Introduction: the landscape of variants in personal genomes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Characterizing Rare Variants in Coding Regions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Identifying with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STRESS</a:t>
            </a:r>
            <a:b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cryptic allosteric sites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O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n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surface &amp; in interior bottlenecks 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#1 </a:t>
            </a:r>
          </a:p>
          <a:p>
            <a:pPr lvl="1"/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Annotating non-coding regions on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different scales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with MUSIC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rare variants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sensitive sites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b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human-conserved) 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in terms of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  <a:r>
              <a:rPr lang="en-US" sz="1800" b="1" u="sng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connectivity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eg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hubs)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00" y="1185435"/>
            <a:ext cx="4368792" cy="4638675"/>
          </a:xfrm>
        </p:spPr>
        <p:txBody>
          <a:bodyPr/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#2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using 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AlleleDB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terms of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allelic elements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Having observed difference in molecular activity in many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contexts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</a:endParaRP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Putting it together 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 workflows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Integrating evidence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variants with 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FunSeq</a:t>
            </a:r>
            <a:endParaRPr lang="en-US" sz="18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Systematically weighting all the features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suggesting non-coding drivers</a:t>
            </a:r>
          </a:p>
          <a:p>
            <a:pPr lvl="2"/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Prioritzing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rare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germline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variants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Larva to do</a:t>
            </a:r>
            <a:r>
              <a:rPr lang="en-US" sz="1800" b="1" u="sng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burden testing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annotation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Need to correct for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over-dispersion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in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bionomial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lvl="2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Parameterized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according to replication timing 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20423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259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84139" y="38100"/>
            <a:ext cx="8940800" cy="1143000"/>
          </a:xfrm>
        </p:spPr>
        <p:txBody>
          <a:bodyPr rtlCol="0">
            <a:normAutofit/>
          </a:bodyPr>
          <a:lstStyle/>
          <a:p>
            <a:pPr defTabSz="456846"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I</a:t>
            </a:r>
            <a:r>
              <a:rPr lang="en-US" dirty="0" smtClean="0">
                <a:ea typeface="+mj-ea"/>
              </a:rPr>
              <a:t>dentification of non-coding candidate drivers amongst somatic variants: Scheme</a:t>
            </a:r>
            <a:endParaRPr lang="en-US" dirty="0">
              <a:ea typeface="+mj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EEDF66-6537-3A4A-8F3C-1ACCE828D23A}" type="slidenum">
              <a:rPr lang="en-US"/>
              <a:pPr>
                <a:defRPr/>
              </a:pPr>
              <a:t>53</a:t>
            </a:fld>
            <a:endParaRPr lang="en-US"/>
          </a:p>
        </p:txBody>
      </p:sp>
      <p:pic>
        <p:nvPicPr>
          <p:cNvPr id="168963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1" y="1157288"/>
            <a:ext cx="7297738" cy="566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4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95991" y="6421458"/>
            <a:ext cx="2070081" cy="26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369" tIns="45685" rIns="91369" bIns="4568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000000"/>
                </a:solidFill>
                <a:latin typeface="Arial" charset="0"/>
              </a:rPr>
              <a:t>[Khurana et al., </a:t>
            </a:r>
            <a:r>
              <a:rPr lang="en-US" sz="1100" i="1">
                <a:solidFill>
                  <a:srgbClr val="000000"/>
                </a:solidFill>
                <a:latin typeface="Arial" charset="0"/>
              </a:rPr>
              <a:t>Science</a:t>
            </a:r>
            <a:r>
              <a:rPr lang="en-US" sz="1100">
                <a:solidFill>
                  <a:srgbClr val="000000"/>
                </a:solidFill>
                <a:latin typeface="Arial" charset="0"/>
              </a:rPr>
              <a:t> (‘13)]</a:t>
            </a:r>
            <a:endParaRPr lang="en-US" sz="1100" i="1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 advTm="18934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985" name="Group 2"/>
          <p:cNvGrpSpPr>
            <a:grpSpLocks/>
          </p:cNvGrpSpPr>
          <p:nvPr/>
        </p:nvGrpSpPr>
        <p:grpSpPr bwMode="auto">
          <a:xfrm>
            <a:off x="908060" y="233363"/>
            <a:ext cx="7083425" cy="6567487"/>
            <a:chOff x="908700" y="234096"/>
            <a:chExt cx="7083487" cy="6567371"/>
          </a:xfrm>
        </p:grpSpPr>
        <p:grpSp>
          <p:nvGrpSpPr>
            <p:cNvPr id="169987" name="Group 25"/>
            <p:cNvGrpSpPr>
              <a:grpSpLocks/>
            </p:cNvGrpSpPr>
            <p:nvPr/>
          </p:nvGrpSpPr>
          <p:grpSpPr bwMode="auto">
            <a:xfrm>
              <a:off x="908700" y="234096"/>
              <a:ext cx="7083487" cy="6567371"/>
              <a:chOff x="908700" y="234096"/>
              <a:chExt cx="7083487" cy="6567371"/>
            </a:xfrm>
          </p:grpSpPr>
          <p:grpSp>
            <p:nvGrpSpPr>
              <p:cNvPr id="169990" name="Group 19"/>
              <p:cNvGrpSpPr>
                <a:grpSpLocks noChangeAspect="1"/>
              </p:cNvGrpSpPr>
              <p:nvPr/>
            </p:nvGrpSpPr>
            <p:grpSpPr bwMode="auto">
              <a:xfrm>
                <a:off x="1097847" y="501355"/>
                <a:ext cx="6894340" cy="6300112"/>
                <a:chOff x="964174" y="284098"/>
                <a:chExt cx="7147776" cy="6531703"/>
              </a:xfrm>
            </p:grpSpPr>
            <p:grpSp>
              <p:nvGrpSpPr>
                <p:cNvPr id="169994" name="Group 11"/>
                <p:cNvGrpSpPr>
                  <a:grpSpLocks/>
                </p:cNvGrpSpPr>
                <p:nvPr/>
              </p:nvGrpSpPr>
              <p:grpSpPr bwMode="auto">
                <a:xfrm>
                  <a:off x="964174" y="284098"/>
                  <a:ext cx="6431430" cy="6531703"/>
                  <a:chOff x="529740" y="284098"/>
                  <a:chExt cx="6431430" cy="6531703"/>
                </a:xfrm>
              </p:grpSpPr>
              <p:pic>
                <p:nvPicPr>
                  <p:cNvPr id="169996" name="Picture 3" descr="Khurana6.2.png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594970" y="722536"/>
                    <a:ext cx="3606645" cy="559758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5" name="Rectangle 4"/>
                  <p:cNvSpPr/>
                  <p:nvPr/>
                </p:nvSpPr>
                <p:spPr>
                  <a:xfrm>
                    <a:off x="529499" y="2648566"/>
                    <a:ext cx="130023" cy="35056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6" name="Rectangle 5"/>
                  <p:cNvSpPr/>
                  <p:nvPr/>
                </p:nvSpPr>
                <p:spPr>
                  <a:xfrm>
                    <a:off x="2802447" y="4768392"/>
                    <a:ext cx="1270612" cy="1747869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7" name="Rectangle 6"/>
                  <p:cNvSpPr/>
                  <p:nvPr/>
                </p:nvSpPr>
                <p:spPr>
                  <a:xfrm>
                    <a:off x="2659256" y="5555097"/>
                    <a:ext cx="641890" cy="143187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8" name="Rectangle 7"/>
                  <p:cNvSpPr/>
                  <p:nvPr/>
                </p:nvSpPr>
                <p:spPr>
                  <a:xfrm>
                    <a:off x="1788590" y="3181814"/>
                    <a:ext cx="972710" cy="2753469"/>
                  </a:xfrm>
                  <a:prstGeom prst="rect">
                    <a:avLst/>
                  </a:prstGeom>
                  <a:noFill/>
                  <a:ln w="9525" cmpd="sng">
                    <a:solidFill>
                      <a:srgbClr val="000000"/>
                    </a:solidFill>
                    <a:prstDash val="solid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2" name="Trapezoid 1"/>
                  <p:cNvSpPr/>
                  <p:nvPr/>
                </p:nvSpPr>
                <p:spPr>
                  <a:xfrm rot="16200000">
                    <a:off x="1468530" y="3506838"/>
                    <a:ext cx="4601733" cy="2016191"/>
                  </a:xfrm>
                  <a:prstGeom prst="trapezoid">
                    <a:avLst>
                      <a:gd name="adj" fmla="val 43834"/>
                    </a:avLst>
                  </a:prstGeom>
                  <a:gradFill flip="none" rotWithShape="1">
                    <a:gsLst>
                      <a:gs pos="0">
                        <a:schemeClr val="bg1">
                          <a:lumMod val="65000"/>
                          <a:alpha val="48000"/>
                        </a:schemeClr>
                      </a:gs>
                      <a:gs pos="100000">
                        <a:schemeClr val="bg1">
                          <a:lumMod val="95000"/>
                          <a:alpha val="48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3" name="Rectangle 12"/>
                  <p:cNvSpPr/>
                  <p:nvPr/>
                </p:nvSpPr>
                <p:spPr>
                  <a:xfrm>
                    <a:off x="1912031" y="601157"/>
                    <a:ext cx="1245924" cy="1152079"/>
                  </a:xfrm>
                  <a:prstGeom prst="rect">
                    <a:avLst/>
                  </a:prstGeom>
                  <a:noFill/>
                  <a:ln w="9525" cmpd="sng">
                    <a:solidFill>
                      <a:srgbClr val="000000"/>
                    </a:solidFill>
                    <a:prstDash val="solid"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sp>
                <p:nvSpPr>
                  <p:cNvPr id="14" name="Trapezoid 13"/>
                  <p:cNvSpPr/>
                  <p:nvPr/>
                </p:nvSpPr>
                <p:spPr>
                  <a:xfrm rot="16200000">
                    <a:off x="3073216" y="368252"/>
                    <a:ext cx="1789014" cy="1619537"/>
                  </a:xfrm>
                  <a:prstGeom prst="trapezoid">
                    <a:avLst>
                      <a:gd name="adj" fmla="val 19942"/>
                    </a:avLst>
                  </a:prstGeom>
                  <a:gradFill flip="none" rotWithShape="1">
                    <a:gsLst>
                      <a:gs pos="0">
                        <a:schemeClr val="bg1">
                          <a:lumMod val="65000"/>
                          <a:alpha val="48000"/>
                        </a:schemeClr>
                      </a:gs>
                      <a:gs pos="100000">
                        <a:schemeClr val="bg1">
                          <a:lumMod val="95000"/>
                          <a:alpha val="48000"/>
                        </a:schemeClr>
                      </a:gs>
                    </a:gsLst>
                    <a:lin ang="16200000" scaled="0"/>
                    <a:tileRect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defTabSz="456846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/>
                  </a:p>
                </p:txBody>
              </p:sp>
              <p:pic>
                <p:nvPicPr>
                  <p:cNvPr id="9" name="Picture 8" descr="Khurana6.5.png"/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777492" y="283513"/>
                    <a:ext cx="2184071" cy="1789014"/>
                  </a:xfrm>
                  <a:prstGeom prst="rect">
                    <a:avLst/>
                  </a:prstGeom>
                  <a:ln>
                    <a:solidFill>
                      <a:srgbClr val="FFFFFF"/>
                    </a:solidFill>
                  </a:ln>
                  <a:effectLst>
                    <a:outerShdw blurRad="50800" dist="38100" algn="l" rotWithShape="0">
                      <a:prstClr val="black">
                        <a:alpha val="40000"/>
                      </a:prstClr>
                    </a:outerShdw>
                  </a:effectLst>
                </p:spPr>
              </p:pic>
            </p:grpSp>
            <p:sp>
              <p:nvSpPr>
                <p:cNvPr id="19" name="Rectangle 18"/>
                <p:cNvSpPr/>
                <p:nvPr/>
              </p:nvSpPr>
              <p:spPr>
                <a:xfrm>
                  <a:off x="7981927" y="6024159"/>
                  <a:ext cx="130023" cy="35056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56846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</p:grpSp>
          <p:sp>
            <p:nvSpPr>
              <p:cNvPr id="169991" name="Rectangle 20"/>
              <p:cNvSpPr>
                <a:spLocks noChangeArrowheads="1"/>
              </p:cNvSpPr>
              <p:nvPr/>
            </p:nvSpPr>
            <p:spPr bwMode="auto">
              <a:xfrm>
                <a:off x="908700" y="234096"/>
                <a:ext cx="3681435" cy="5847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sz="2400" baseline="30000"/>
                  <a:t>Flowchart for 1 Prostate Cancer Genome (from Berger et al. '11)</a:t>
                </a:r>
                <a:endParaRPr lang="en-US" sz="240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849311" y="6037893"/>
                <a:ext cx="125414" cy="33813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8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5510903" y="2367658"/>
                <a:ext cx="620717" cy="10636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6846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/>
              </a:p>
            </p:txBody>
          </p:sp>
        </p:grpSp>
        <p:sp>
          <p:nvSpPr>
            <p:cNvPr id="28" name="Rectangle 27"/>
            <p:cNvSpPr/>
            <p:nvPr/>
          </p:nvSpPr>
          <p:spPr>
            <a:xfrm>
              <a:off x="6657088" y="2367658"/>
              <a:ext cx="620717" cy="460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6846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pic>
          <p:nvPicPr>
            <p:cNvPr id="15" name="Picture 14" descr="Khurana6.1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0863" y="2359720"/>
              <a:ext cx="2103456" cy="4430635"/>
            </a:xfrm>
            <a:prstGeom prst="rect">
              <a:avLst/>
            </a:prstGeom>
            <a:ln>
              <a:solidFill>
                <a:srgbClr val="FFFFFF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9986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16200000">
            <a:off x="7941486" y="3470249"/>
            <a:ext cx="2070081" cy="261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369" tIns="45685" rIns="91369" bIns="45685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 dirty="0">
                <a:solidFill>
                  <a:srgbClr val="000000"/>
                </a:solidFill>
                <a:latin typeface="Arial" charset="0"/>
              </a:rPr>
              <a:t>[</a:t>
            </a:r>
            <a:r>
              <a:rPr lang="en-US" sz="1100" dirty="0" err="1">
                <a:solidFill>
                  <a:srgbClr val="000000"/>
                </a:solidFill>
                <a:latin typeface="Arial" charset="0"/>
              </a:rPr>
              <a:t>Khurana</a:t>
            </a:r>
            <a:r>
              <a:rPr lang="en-US" sz="1100" dirty="0">
                <a:solidFill>
                  <a:srgbClr val="000000"/>
                </a:solidFill>
                <a:latin typeface="Arial" charset="0"/>
              </a:rPr>
              <a:t> et al., </a:t>
            </a:r>
            <a:r>
              <a:rPr lang="en-US" sz="1100" i="1" dirty="0">
                <a:solidFill>
                  <a:srgbClr val="000000"/>
                </a:solidFill>
                <a:latin typeface="Arial" charset="0"/>
              </a:rPr>
              <a:t>Science</a:t>
            </a:r>
            <a:r>
              <a:rPr lang="en-US" sz="1100" dirty="0">
                <a:solidFill>
                  <a:srgbClr val="000000"/>
                </a:solidFill>
                <a:latin typeface="Arial" charset="0"/>
              </a:rPr>
              <a:t> (‘13)]</a:t>
            </a:r>
            <a:endParaRPr lang="en-US" sz="1100" i="1" dirty="0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p:transition xmlns:p14="http://schemas.microsoft.com/office/powerpoint/2010/main" spd="slow" advTm="13366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7" name="Picture 2" descr="Variant prioritizat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9384" y="2080173"/>
            <a:ext cx="4738688" cy="474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3058" name="Title 1"/>
          <p:cNvSpPr txBox="1">
            <a:spLocks/>
          </p:cNvSpPr>
          <p:nvPr/>
        </p:nvSpPr>
        <p:spPr bwMode="auto">
          <a:xfrm>
            <a:off x="404823" y="4643438"/>
            <a:ext cx="3546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000090"/>
                </a:solidFill>
              </a:rPr>
              <a:t>FunSeq</a:t>
            </a:r>
            <a:r>
              <a:rPr lang="en-US" sz="2000" b="1">
                <a:solidFill>
                  <a:srgbClr val="000090"/>
                </a:solidFill>
              </a:rPr>
              <a:t>.gersteinlab.org</a:t>
            </a:r>
          </a:p>
        </p:txBody>
      </p:sp>
      <p:sp>
        <p:nvSpPr>
          <p:cNvPr id="173060" name="TextBox 6"/>
          <p:cNvSpPr txBox="1">
            <a:spLocks noChangeArrowheads="1"/>
          </p:cNvSpPr>
          <p:nvPr/>
        </p:nvSpPr>
        <p:spPr bwMode="auto">
          <a:xfrm>
            <a:off x="10" y="6562725"/>
            <a:ext cx="28202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7F7F7F"/>
                </a:solidFill>
              </a:rPr>
              <a:t>[Fu et al., GenomeBiology ('14)]</a:t>
            </a:r>
          </a:p>
        </p:txBody>
      </p:sp>
      <p:pic>
        <p:nvPicPr>
          <p:cNvPr id="173061" name="Picture 2" descr="Screen Shot 2014-09-29 at 10.05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101600"/>
            <a:ext cx="5592762" cy="4000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3062" name="TextBox 2"/>
          <p:cNvSpPr txBox="1">
            <a:spLocks noChangeArrowheads="1"/>
          </p:cNvSpPr>
          <p:nvPr/>
        </p:nvSpPr>
        <p:spPr bwMode="auto">
          <a:xfrm>
            <a:off x="6748473" y="338143"/>
            <a:ext cx="166528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Site integrates user variants with large-scale context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182533" y="4402665"/>
            <a:ext cx="1551517" cy="646331"/>
          </a:xfrm>
          <a:prstGeom prst="rect">
            <a:avLst/>
          </a:prstGeom>
          <a:pattFill prst="dkUpDiag">
            <a:fgClr>
              <a:schemeClr val="bg1">
                <a:lumMod val="85000"/>
              </a:schemeClr>
            </a:fgClr>
            <a:bgClr>
              <a:prstClr val="white"/>
            </a:bgClr>
          </a:patt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User </a:t>
            </a:r>
          </a:p>
          <a:p>
            <a:pPr algn="ctr"/>
            <a:r>
              <a:rPr lang="en-US" dirty="0" smtClean="0"/>
              <a:t>Variants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41373" y="338138"/>
            <a:ext cx="7939087" cy="19224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Feature weight  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latin typeface="Calibri"/>
                <a:ea typeface="+mn-ea"/>
                <a:cs typeface="Calibri"/>
              </a:rPr>
              <a:t> </a:t>
            </a:r>
            <a:r>
              <a:rPr lang="en-US" sz="2000" dirty="0" smtClean="0">
                <a:latin typeface="Calibri"/>
                <a:ea typeface="+mn-ea"/>
                <a:cs typeface="Calibri"/>
              </a:rPr>
              <a:t>   - Weighted with mutation patterns in natural polymorphisms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latin typeface="Calibri"/>
                <a:ea typeface="+mn-ea"/>
                <a:cs typeface="Calibri"/>
              </a:rPr>
              <a:t>	</a:t>
            </a:r>
            <a:r>
              <a:rPr lang="en-US" sz="2000" dirty="0" smtClean="0">
                <a:latin typeface="Calibri"/>
                <a:ea typeface="+mn-ea"/>
                <a:cs typeface="Calibri"/>
              </a:rPr>
              <a:t>(features frequently observed weight less)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    - entropy based method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000" dirty="0" smtClean="0">
              <a:latin typeface="Calibri"/>
              <a:ea typeface="+mn-ea"/>
              <a:cs typeface="Calibri"/>
            </a:endParaRP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2000" dirty="0" smtClean="0">
              <a:latin typeface="Calibri"/>
              <a:ea typeface="+mn-ea"/>
              <a:cs typeface="Calibri"/>
            </a:endParaRPr>
          </a:p>
        </p:txBody>
      </p:sp>
      <p:grpSp>
        <p:nvGrpSpPr>
          <p:cNvPr id="174082" name="Group 5"/>
          <p:cNvGrpSpPr>
            <a:grpSpLocks/>
          </p:cNvGrpSpPr>
          <p:nvPr/>
        </p:nvGrpSpPr>
        <p:grpSpPr bwMode="auto">
          <a:xfrm>
            <a:off x="6654810" y="1601788"/>
            <a:ext cx="1844675" cy="1046162"/>
            <a:chOff x="6917241" y="2181964"/>
            <a:chExt cx="1844806" cy="1046062"/>
          </a:xfrm>
        </p:grpSpPr>
        <p:sp>
          <p:nvSpPr>
            <p:cNvPr id="5" name="Rectangle 4"/>
            <p:cNvSpPr/>
            <p:nvPr/>
          </p:nvSpPr>
          <p:spPr>
            <a:xfrm>
              <a:off x="6917241" y="2181964"/>
              <a:ext cx="1844806" cy="1046062"/>
            </a:xfrm>
            <a:prstGeom prst="rect">
              <a:avLst/>
            </a:prstGeom>
            <a:solidFill>
              <a:srgbClr val="ECECEC"/>
            </a:solidFill>
            <a:ln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9173" name="Rectangle 23"/>
            <p:cNvSpPr>
              <a:spLocks noChangeArrowheads="1"/>
            </p:cNvSpPr>
            <p:nvPr/>
          </p:nvSpPr>
          <p:spPr bwMode="auto">
            <a:xfrm>
              <a:off x="7280805" y="2256569"/>
              <a:ext cx="1010184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HOT region</a:t>
              </a:r>
            </a:p>
          </p:txBody>
        </p:sp>
        <p:sp>
          <p:nvSpPr>
            <p:cNvPr id="219174" name="Rectangle 24"/>
            <p:cNvSpPr>
              <a:spLocks noChangeArrowheads="1"/>
            </p:cNvSpPr>
            <p:nvPr/>
          </p:nvSpPr>
          <p:spPr bwMode="auto">
            <a:xfrm>
              <a:off x="6950581" y="2545466"/>
              <a:ext cx="1340000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Sensitive region</a:t>
              </a: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8257186" y="2370858"/>
              <a:ext cx="387378" cy="119052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8254011" y="2643882"/>
              <a:ext cx="393728" cy="119052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9177" name="Rectangle 31"/>
            <p:cNvSpPr>
              <a:spLocks noChangeArrowheads="1"/>
            </p:cNvSpPr>
            <p:nvPr/>
          </p:nvSpPr>
          <p:spPr bwMode="auto">
            <a:xfrm>
              <a:off x="6999797" y="2835951"/>
              <a:ext cx="1309053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Polymorphisms</a:t>
              </a: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>
              <a:off x="8454050" y="2896271"/>
              <a:ext cx="0" cy="185719"/>
            </a:xfrm>
            <a:prstGeom prst="line">
              <a:avLst/>
            </a:prstGeom>
            <a:ln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 bwMode="auto">
          <a:xfrm>
            <a:off x="1219200" y="3511550"/>
            <a:ext cx="7315200" cy="1857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288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>
            <a:off x="19812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>
            <a:off x="22526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7602538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>
            <a:off x="765651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>
            <a:off x="42672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auto">
          <a:xfrm>
            <a:off x="3843338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>
            <a:off x="33020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>
            <a:off x="65198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>
            <a:off x="72818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>
            <a:off x="77216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9163" name="Rectangle 20"/>
          <p:cNvSpPr>
            <a:spLocks noChangeArrowheads="1"/>
          </p:cNvSpPr>
          <p:nvPr/>
        </p:nvSpPr>
        <p:spPr bwMode="auto">
          <a:xfrm>
            <a:off x="271473" y="3406776"/>
            <a:ext cx="85360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Genome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1676400" y="3051175"/>
            <a:ext cx="687388" cy="1857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102101" y="3051175"/>
            <a:ext cx="458788" cy="1857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4410075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 bwMode="auto">
          <a:xfrm>
            <a:off x="6654800" y="3046413"/>
            <a:ext cx="1314450" cy="1905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74101" name="Group 5"/>
          <p:cNvGrpSpPr>
            <a:grpSpLocks/>
          </p:cNvGrpSpPr>
          <p:nvPr/>
        </p:nvGrpSpPr>
        <p:grpSpPr bwMode="auto">
          <a:xfrm>
            <a:off x="2363798" y="2740045"/>
            <a:ext cx="3635375" cy="200025"/>
            <a:chOff x="2363787" y="2739321"/>
            <a:chExt cx="3635376" cy="201168"/>
          </a:xfrm>
        </p:grpSpPr>
        <p:sp>
          <p:nvSpPr>
            <p:cNvPr id="23" name="Rectangle 22"/>
            <p:cNvSpPr/>
            <p:nvPr/>
          </p:nvSpPr>
          <p:spPr bwMode="auto">
            <a:xfrm>
              <a:off x="4711700" y="2739321"/>
              <a:ext cx="1287463" cy="19957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2363787" y="2739321"/>
              <a:ext cx="674687" cy="199572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3519487" y="2739321"/>
              <a:ext cx="171450" cy="20116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46" name="Straight Connector 45"/>
          <p:cNvCxnSpPr/>
          <p:nvPr/>
        </p:nvCxnSpPr>
        <p:spPr bwMode="auto">
          <a:xfrm>
            <a:off x="634365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 bwMode="auto">
          <a:xfrm>
            <a:off x="831215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 bwMode="auto">
          <a:xfrm>
            <a:off x="144621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>
            <a:off x="8391525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 bwMode="auto">
          <a:xfrm>
            <a:off x="3413125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>
            <a:off x="51816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>
            <a:off x="2976563" y="3511555"/>
            <a:ext cx="0" cy="187325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>
            <a:off x="50593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4110" name="TextBox 27"/>
          <p:cNvSpPr txBox="1">
            <a:spLocks noChangeArrowheads="1"/>
          </p:cNvSpPr>
          <p:nvPr/>
        </p:nvSpPr>
        <p:spPr bwMode="auto">
          <a:xfrm>
            <a:off x="10" y="6562725"/>
            <a:ext cx="28202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7F7F7F"/>
                </a:solidFill>
              </a:rPr>
              <a:t>[Fu et al., GenomeBiology ('14)]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41373" y="338138"/>
            <a:ext cx="7939087" cy="19224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Feature weight  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latin typeface="Calibri"/>
                <a:ea typeface="+mn-ea"/>
                <a:cs typeface="Calibri"/>
              </a:rPr>
              <a:t> </a:t>
            </a:r>
            <a:r>
              <a:rPr lang="en-US" sz="2000" dirty="0" smtClean="0">
                <a:latin typeface="Calibri"/>
                <a:ea typeface="+mn-ea"/>
                <a:cs typeface="Calibri"/>
              </a:rPr>
              <a:t>   - Weighted with mutation patterns in natural polymorphisms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latin typeface="Calibri"/>
                <a:ea typeface="+mn-ea"/>
                <a:cs typeface="Calibri"/>
              </a:rPr>
              <a:t>	</a:t>
            </a:r>
            <a:r>
              <a:rPr lang="en-US" sz="2000" dirty="0" smtClean="0">
                <a:latin typeface="Calibri"/>
                <a:ea typeface="+mn-ea"/>
                <a:cs typeface="Calibri"/>
              </a:rPr>
              <a:t>(features frequently observed weight less)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    - entropy based method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000" dirty="0" smtClean="0">
              <a:latin typeface="Calibri"/>
              <a:ea typeface="+mn-ea"/>
              <a:cs typeface="Calibri"/>
            </a:endParaRP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2000" dirty="0" smtClean="0">
              <a:latin typeface="Calibri"/>
              <a:ea typeface="+mn-ea"/>
              <a:cs typeface="Calibri"/>
            </a:endParaRPr>
          </a:p>
        </p:txBody>
      </p:sp>
      <p:grpSp>
        <p:nvGrpSpPr>
          <p:cNvPr id="176130" name="Group 5"/>
          <p:cNvGrpSpPr>
            <a:grpSpLocks/>
          </p:cNvGrpSpPr>
          <p:nvPr/>
        </p:nvGrpSpPr>
        <p:grpSpPr bwMode="auto">
          <a:xfrm>
            <a:off x="6654810" y="1601788"/>
            <a:ext cx="1844675" cy="1046162"/>
            <a:chOff x="6917241" y="2181964"/>
            <a:chExt cx="1844806" cy="1046062"/>
          </a:xfrm>
        </p:grpSpPr>
        <p:sp>
          <p:nvSpPr>
            <p:cNvPr id="5" name="Rectangle 4"/>
            <p:cNvSpPr/>
            <p:nvPr/>
          </p:nvSpPr>
          <p:spPr>
            <a:xfrm>
              <a:off x="6917241" y="2181964"/>
              <a:ext cx="1844806" cy="1046062"/>
            </a:xfrm>
            <a:prstGeom prst="rect">
              <a:avLst/>
            </a:prstGeom>
            <a:solidFill>
              <a:srgbClr val="ECECEC"/>
            </a:solidFill>
            <a:ln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9173" name="Rectangle 23"/>
            <p:cNvSpPr>
              <a:spLocks noChangeArrowheads="1"/>
            </p:cNvSpPr>
            <p:nvPr/>
          </p:nvSpPr>
          <p:spPr bwMode="auto">
            <a:xfrm>
              <a:off x="7280805" y="2256569"/>
              <a:ext cx="1010184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HOT region</a:t>
              </a:r>
            </a:p>
          </p:txBody>
        </p:sp>
        <p:sp>
          <p:nvSpPr>
            <p:cNvPr id="219174" name="Rectangle 24"/>
            <p:cNvSpPr>
              <a:spLocks noChangeArrowheads="1"/>
            </p:cNvSpPr>
            <p:nvPr/>
          </p:nvSpPr>
          <p:spPr bwMode="auto">
            <a:xfrm>
              <a:off x="6950581" y="2545466"/>
              <a:ext cx="1340000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Sensitive region</a:t>
              </a: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8257186" y="2370858"/>
              <a:ext cx="387378" cy="119052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8254011" y="2643882"/>
              <a:ext cx="393728" cy="119052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9177" name="Rectangle 31"/>
            <p:cNvSpPr>
              <a:spLocks noChangeArrowheads="1"/>
            </p:cNvSpPr>
            <p:nvPr/>
          </p:nvSpPr>
          <p:spPr bwMode="auto">
            <a:xfrm>
              <a:off x="6999797" y="2835951"/>
              <a:ext cx="1309053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Polymorphisms</a:t>
              </a: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>
              <a:off x="8454050" y="2896271"/>
              <a:ext cx="0" cy="185719"/>
            </a:xfrm>
            <a:prstGeom prst="line">
              <a:avLst/>
            </a:prstGeom>
            <a:ln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 bwMode="auto">
          <a:xfrm>
            <a:off x="1219200" y="3511550"/>
            <a:ext cx="7315200" cy="1857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288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>
            <a:off x="19812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>
            <a:off x="22526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7602538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>
            <a:off x="765651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>
            <a:off x="42672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auto">
          <a:xfrm>
            <a:off x="3843338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>
            <a:off x="33020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>
            <a:off x="65198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>
            <a:off x="72818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>
            <a:off x="77216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9163" name="Rectangle 20"/>
          <p:cNvSpPr>
            <a:spLocks noChangeArrowheads="1"/>
          </p:cNvSpPr>
          <p:nvPr/>
        </p:nvSpPr>
        <p:spPr bwMode="auto">
          <a:xfrm>
            <a:off x="271473" y="3406776"/>
            <a:ext cx="85360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Genome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1676400" y="3051175"/>
            <a:ext cx="687388" cy="1857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102101" y="3051175"/>
            <a:ext cx="458788" cy="1857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4410075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 bwMode="auto">
          <a:xfrm>
            <a:off x="6654800" y="3046413"/>
            <a:ext cx="1314450" cy="1905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176149" name="Group 5"/>
          <p:cNvGrpSpPr>
            <a:grpSpLocks/>
          </p:cNvGrpSpPr>
          <p:nvPr/>
        </p:nvGrpSpPr>
        <p:grpSpPr bwMode="auto">
          <a:xfrm>
            <a:off x="2363798" y="3508376"/>
            <a:ext cx="3635375" cy="201613"/>
            <a:chOff x="2363787" y="2739321"/>
            <a:chExt cx="3635376" cy="201168"/>
          </a:xfrm>
        </p:grpSpPr>
        <p:sp>
          <p:nvSpPr>
            <p:cNvPr id="23" name="Rectangle 22"/>
            <p:cNvSpPr/>
            <p:nvPr/>
          </p:nvSpPr>
          <p:spPr bwMode="auto">
            <a:xfrm>
              <a:off x="4711700" y="2739321"/>
              <a:ext cx="1287463" cy="19958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2363787" y="2739321"/>
              <a:ext cx="674687" cy="19958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3519487" y="2739321"/>
              <a:ext cx="171450" cy="20116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46" name="Straight Connector 45"/>
          <p:cNvCxnSpPr/>
          <p:nvPr/>
        </p:nvCxnSpPr>
        <p:spPr bwMode="auto">
          <a:xfrm>
            <a:off x="634365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 bwMode="auto">
          <a:xfrm>
            <a:off x="831215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 bwMode="auto">
          <a:xfrm>
            <a:off x="144621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>
            <a:off x="8391525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 bwMode="auto">
          <a:xfrm>
            <a:off x="3413125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 bwMode="auto">
          <a:xfrm>
            <a:off x="51816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>
            <a:off x="2976563" y="3511555"/>
            <a:ext cx="0" cy="187325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>
            <a:off x="50593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176158" name="Object 6"/>
          <p:cNvGraphicFramePr>
            <a:graphicFrameLocks noChangeAspect="1"/>
          </p:cNvGraphicFramePr>
          <p:nvPr/>
        </p:nvGraphicFramePr>
        <p:xfrm>
          <a:off x="3890973" y="3821116"/>
          <a:ext cx="58737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6239" name="Equation" r:id="rId4" imgW="469900" imgH="393700" progId="Equation.3">
                  <p:embed/>
                </p:oleObj>
              </mc:Choice>
              <mc:Fallback>
                <p:oleObj name="Equation" r:id="rId4" imgW="469900" imgH="393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0973" y="3821116"/>
                        <a:ext cx="587375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159" name="TextBox 27"/>
          <p:cNvSpPr txBox="1">
            <a:spLocks noChangeArrowheads="1"/>
          </p:cNvSpPr>
          <p:nvPr/>
        </p:nvSpPr>
        <p:spPr bwMode="auto">
          <a:xfrm>
            <a:off x="10" y="6562725"/>
            <a:ext cx="28202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7F7F7F"/>
                </a:solidFill>
              </a:rPr>
              <a:t>[Fu et al., GenomeBiology ('14)]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741373" y="338138"/>
            <a:ext cx="7939087" cy="192246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" charset="2"/>
              <a:buChar char="§"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Feature weight  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latin typeface="Calibri"/>
                <a:ea typeface="+mn-ea"/>
                <a:cs typeface="Calibri"/>
              </a:rPr>
              <a:t> </a:t>
            </a:r>
            <a:r>
              <a:rPr lang="en-US" sz="2000" dirty="0" smtClean="0">
                <a:latin typeface="Calibri"/>
                <a:ea typeface="+mn-ea"/>
                <a:cs typeface="Calibri"/>
              </a:rPr>
              <a:t>   - Weighted with mutation patterns in natural polymorphisms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>
                <a:latin typeface="Calibri"/>
                <a:ea typeface="+mn-ea"/>
                <a:cs typeface="Calibri"/>
              </a:rPr>
              <a:t>	</a:t>
            </a:r>
            <a:r>
              <a:rPr lang="en-US" sz="2000" dirty="0" smtClean="0">
                <a:latin typeface="Calibri"/>
                <a:ea typeface="+mn-ea"/>
                <a:cs typeface="Calibri"/>
              </a:rPr>
              <a:t>(features frequently observed weight less)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>
                <a:latin typeface="Calibri"/>
                <a:ea typeface="+mn-ea"/>
                <a:cs typeface="Calibri"/>
              </a:rPr>
              <a:t>    - entropy based method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000" dirty="0" smtClean="0">
              <a:latin typeface="Calibri"/>
              <a:ea typeface="+mn-ea"/>
              <a:cs typeface="Calibri"/>
            </a:endParaRP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en-US" sz="2000" dirty="0" smtClean="0">
              <a:latin typeface="Calibri"/>
              <a:ea typeface="+mn-ea"/>
              <a:cs typeface="Calibri"/>
            </a:endParaRPr>
          </a:p>
        </p:txBody>
      </p:sp>
      <p:grpSp>
        <p:nvGrpSpPr>
          <p:cNvPr id="178178" name="Group 5"/>
          <p:cNvGrpSpPr>
            <a:grpSpLocks/>
          </p:cNvGrpSpPr>
          <p:nvPr/>
        </p:nvGrpSpPr>
        <p:grpSpPr bwMode="auto">
          <a:xfrm>
            <a:off x="6654810" y="1601788"/>
            <a:ext cx="1844675" cy="1046162"/>
            <a:chOff x="6917241" y="2181964"/>
            <a:chExt cx="1844806" cy="1046062"/>
          </a:xfrm>
        </p:grpSpPr>
        <p:sp>
          <p:nvSpPr>
            <p:cNvPr id="5" name="Rectangle 4"/>
            <p:cNvSpPr/>
            <p:nvPr/>
          </p:nvSpPr>
          <p:spPr>
            <a:xfrm>
              <a:off x="6917241" y="2181964"/>
              <a:ext cx="1844806" cy="1046062"/>
            </a:xfrm>
            <a:prstGeom prst="rect">
              <a:avLst/>
            </a:prstGeom>
            <a:solidFill>
              <a:srgbClr val="ECECEC"/>
            </a:solidFill>
            <a:ln>
              <a:solidFill>
                <a:schemeClr val="tx1"/>
              </a:solidFill>
              <a:prstDash val="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9173" name="Rectangle 23"/>
            <p:cNvSpPr>
              <a:spLocks noChangeArrowheads="1"/>
            </p:cNvSpPr>
            <p:nvPr/>
          </p:nvSpPr>
          <p:spPr bwMode="auto">
            <a:xfrm>
              <a:off x="7280805" y="2256569"/>
              <a:ext cx="1010184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HOT region</a:t>
              </a:r>
            </a:p>
          </p:txBody>
        </p:sp>
        <p:sp>
          <p:nvSpPr>
            <p:cNvPr id="219174" name="Rectangle 24"/>
            <p:cNvSpPr>
              <a:spLocks noChangeArrowheads="1"/>
            </p:cNvSpPr>
            <p:nvPr/>
          </p:nvSpPr>
          <p:spPr bwMode="auto">
            <a:xfrm>
              <a:off x="6950581" y="2545466"/>
              <a:ext cx="1340000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Sensitive region</a:t>
              </a: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8257186" y="2370858"/>
              <a:ext cx="387378" cy="119052"/>
            </a:xfrm>
            <a:prstGeom prst="rect">
              <a:avLst/>
            </a:prstGeom>
            <a:solidFill>
              <a:srgbClr val="77933C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8254011" y="2643882"/>
              <a:ext cx="393728" cy="119052"/>
            </a:xfrm>
            <a:prstGeom prst="rect">
              <a:avLst/>
            </a:prstGeom>
            <a:solidFill>
              <a:srgbClr val="558ED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9177" name="Rectangle 31"/>
            <p:cNvSpPr>
              <a:spLocks noChangeArrowheads="1"/>
            </p:cNvSpPr>
            <p:nvPr/>
          </p:nvSpPr>
          <p:spPr bwMode="auto">
            <a:xfrm>
              <a:off x="6999797" y="2835951"/>
              <a:ext cx="1309053" cy="3077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Polymorphisms</a:t>
              </a: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>
              <a:off x="8454050" y="2896271"/>
              <a:ext cx="0" cy="185719"/>
            </a:xfrm>
            <a:prstGeom prst="line">
              <a:avLst/>
            </a:prstGeom>
            <a:ln>
              <a:solidFill>
                <a:srgbClr val="FFFF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39687" y="4421208"/>
            <a:ext cx="10709276" cy="1698625"/>
            <a:chOff x="-39688" y="4420836"/>
            <a:chExt cx="10709276" cy="1698625"/>
          </a:xfrm>
        </p:grpSpPr>
        <p:graphicFrame>
          <p:nvGraphicFramePr>
            <p:cNvPr id="178212" name="Object 4"/>
            <p:cNvGraphicFramePr>
              <a:graphicFrameLocks noChangeAspect="1"/>
            </p:cNvGraphicFramePr>
            <p:nvPr/>
          </p:nvGraphicFramePr>
          <p:xfrm>
            <a:off x="-39688" y="4420836"/>
            <a:ext cx="10269538" cy="16986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479" name="Document" r:id="rId5" imgW="5270500" imgH="876300" progId="Word.Document.12">
                    <p:embed/>
                  </p:oleObj>
                </mc:Choice>
                <mc:Fallback>
                  <p:oleObj name="Document" r:id="rId5" imgW="5270500" imgH="876300" progId="Word.Document.12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39688" y="4420836"/>
                          <a:ext cx="10269538" cy="16986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9143" name="Rectangle 2"/>
            <p:cNvSpPr>
              <a:spLocks noChangeArrowheads="1"/>
            </p:cNvSpPr>
            <p:nvPr/>
          </p:nvSpPr>
          <p:spPr bwMode="auto">
            <a:xfrm>
              <a:off x="2609850" y="5051073"/>
              <a:ext cx="8059738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 p = probability of the feature overlapping natural polymorphisms</a:t>
              </a:r>
            </a:p>
          </p:txBody>
        </p:sp>
        <p:sp>
          <p:nvSpPr>
            <p:cNvPr id="219144" name="Rectangle 44"/>
            <p:cNvSpPr>
              <a:spLocks noChangeArrowheads="1"/>
            </p:cNvSpPr>
            <p:nvPr/>
          </p:nvSpPr>
          <p:spPr bwMode="auto">
            <a:xfrm>
              <a:off x="657225" y="4428773"/>
              <a:ext cx="4572000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 dirty="0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Feature weight: </a:t>
              </a:r>
            </a:p>
          </p:txBody>
        </p:sp>
        <p:sp>
          <p:nvSpPr>
            <p:cNvPr id="219145" name="Rectangle 45"/>
            <p:cNvSpPr>
              <a:spLocks noChangeArrowheads="1"/>
            </p:cNvSpPr>
            <p:nvPr/>
          </p:nvSpPr>
          <p:spPr bwMode="auto">
            <a:xfrm>
              <a:off x="1446213" y="5654323"/>
              <a:ext cx="1493837" cy="36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i="1">
                  <a:solidFill>
                    <a:srgbClr val="000000"/>
                  </a:solidFill>
                  <a:latin typeface="Calibri"/>
                  <a:ea typeface="+mn-ea"/>
                  <a:cs typeface="+mn-cs"/>
                </a:rPr>
                <a:t>For a variant: </a:t>
              </a:r>
            </a:p>
          </p:txBody>
        </p:sp>
        <p:graphicFrame>
          <p:nvGraphicFramePr>
            <p:cNvPr id="178216" name="Object 5"/>
            <p:cNvGraphicFramePr>
              <a:graphicFrameLocks noChangeAspect="1"/>
            </p:cNvGraphicFramePr>
            <p:nvPr/>
          </p:nvGraphicFramePr>
          <p:xfrm>
            <a:off x="1687513" y="5033611"/>
            <a:ext cx="442912" cy="441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480" name="Equation" r:id="rId7" imgW="203200" imgH="203200" progId="Equation.DSMT4">
                    <p:embed/>
                  </p:oleObj>
                </mc:Choice>
                <mc:Fallback>
                  <p:oleObj name="Equation" r:id="rId7" imgW="203200" imgH="203200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87513" y="5033611"/>
                          <a:ext cx="442912" cy="441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8217" name="Object 6"/>
            <p:cNvGraphicFramePr>
              <a:graphicFrameLocks noChangeAspect="1"/>
            </p:cNvGraphicFramePr>
            <p:nvPr/>
          </p:nvGraphicFramePr>
          <p:xfrm>
            <a:off x="927100" y="5111398"/>
            <a:ext cx="307975" cy="3635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8481" name="Equation" r:id="rId9" imgW="139700" imgH="165100" progId="Equation.DSMT4">
                    <p:embed/>
                  </p:oleObj>
                </mc:Choice>
                <mc:Fallback>
                  <p:oleObj name="Equation" r:id="rId9" imgW="139700" imgH="165100" progId="Equation.DSMT4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7100" y="5111398"/>
                          <a:ext cx="307975" cy="3635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30" name="Straight Arrow Connector 29"/>
            <p:cNvCxnSpPr/>
            <p:nvPr/>
          </p:nvCxnSpPr>
          <p:spPr>
            <a:xfrm flipV="1">
              <a:off x="1358900" y="5097111"/>
              <a:ext cx="0" cy="36512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>
              <a:off x="2209800" y="5084411"/>
              <a:ext cx="0" cy="39370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 bwMode="auto">
          <a:xfrm>
            <a:off x="1219200" y="3511550"/>
            <a:ext cx="7315200" cy="185738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18288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 bwMode="auto">
          <a:xfrm>
            <a:off x="19812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 bwMode="auto">
          <a:xfrm>
            <a:off x="22526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 bwMode="auto">
          <a:xfrm>
            <a:off x="7602538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 bwMode="auto">
          <a:xfrm>
            <a:off x="765651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 bwMode="auto">
          <a:xfrm>
            <a:off x="42672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 bwMode="auto">
          <a:xfrm>
            <a:off x="3843338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 bwMode="auto">
          <a:xfrm>
            <a:off x="33020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 bwMode="auto">
          <a:xfrm>
            <a:off x="65198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>
            <a:off x="72818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 bwMode="auto">
          <a:xfrm>
            <a:off x="77216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9163" name="Rectangle 20"/>
          <p:cNvSpPr>
            <a:spLocks noChangeArrowheads="1"/>
          </p:cNvSpPr>
          <p:nvPr/>
        </p:nvSpPr>
        <p:spPr bwMode="auto">
          <a:xfrm>
            <a:off x="271473" y="3406776"/>
            <a:ext cx="85360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>
                <a:solidFill>
                  <a:srgbClr val="000000"/>
                </a:solidFill>
                <a:latin typeface="Calibri"/>
                <a:ea typeface="+mn-ea"/>
                <a:cs typeface="+mn-cs"/>
              </a:rPr>
              <a:t>Genome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1676400" y="3051175"/>
            <a:ext cx="687388" cy="1857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Rectangle 25"/>
          <p:cNvSpPr/>
          <p:nvPr/>
        </p:nvSpPr>
        <p:spPr bwMode="auto">
          <a:xfrm>
            <a:off x="4102101" y="3051175"/>
            <a:ext cx="458788" cy="185738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4410075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 bwMode="auto">
          <a:xfrm>
            <a:off x="6654800" y="3046413"/>
            <a:ext cx="1314450" cy="1905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12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46" name="Straight Connector 45"/>
          <p:cNvCxnSpPr/>
          <p:nvPr/>
        </p:nvCxnSpPr>
        <p:spPr bwMode="auto">
          <a:xfrm>
            <a:off x="634365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 bwMode="auto">
          <a:xfrm>
            <a:off x="831215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 bwMode="auto">
          <a:xfrm>
            <a:off x="144621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 bwMode="auto">
          <a:xfrm>
            <a:off x="8391525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 bwMode="auto">
          <a:xfrm>
            <a:off x="3413125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78203" name="Group 55"/>
          <p:cNvGrpSpPr>
            <a:grpSpLocks/>
          </p:cNvGrpSpPr>
          <p:nvPr/>
        </p:nvGrpSpPr>
        <p:grpSpPr bwMode="auto">
          <a:xfrm>
            <a:off x="2363798" y="3508376"/>
            <a:ext cx="3635375" cy="201613"/>
            <a:chOff x="2363787" y="2739321"/>
            <a:chExt cx="3635376" cy="201168"/>
          </a:xfrm>
        </p:grpSpPr>
        <p:sp>
          <p:nvSpPr>
            <p:cNvPr id="57" name="Rectangle 56"/>
            <p:cNvSpPr/>
            <p:nvPr/>
          </p:nvSpPr>
          <p:spPr bwMode="auto">
            <a:xfrm>
              <a:off x="4711700" y="2739321"/>
              <a:ext cx="1287463" cy="19958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2363787" y="2739321"/>
              <a:ext cx="674687" cy="199584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3519487" y="2739321"/>
              <a:ext cx="171450" cy="201168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12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cxnSp>
        <p:nvCxnSpPr>
          <p:cNvPr id="20" name="Straight Connector 19"/>
          <p:cNvCxnSpPr/>
          <p:nvPr/>
        </p:nvCxnSpPr>
        <p:spPr bwMode="auto">
          <a:xfrm>
            <a:off x="5181600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 bwMode="auto">
          <a:xfrm>
            <a:off x="2976563" y="3511555"/>
            <a:ext cx="0" cy="187325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 bwMode="auto">
          <a:xfrm>
            <a:off x="5059363" y="3513146"/>
            <a:ext cx="0" cy="185737"/>
          </a:xfrm>
          <a:prstGeom prst="line">
            <a:avLst/>
          </a:prstGeom>
          <a:ln>
            <a:solidFill>
              <a:srgbClr val="FFFF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8207" name="TextBox 27"/>
          <p:cNvSpPr txBox="1">
            <a:spLocks noChangeArrowheads="1"/>
          </p:cNvSpPr>
          <p:nvPr/>
        </p:nvSpPr>
        <p:spPr bwMode="auto">
          <a:xfrm>
            <a:off x="10" y="6562725"/>
            <a:ext cx="28202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rgbClr val="7F7F7F"/>
                </a:solidFill>
              </a:rPr>
              <a:t>[Fu et al., GenomeBiology ('14)]</a:t>
            </a:r>
          </a:p>
        </p:txBody>
      </p:sp>
      <p:graphicFrame>
        <p:nvGraphicFramePr>
          <p:cNvPr id="178208" name="Object 6"/>
          <p:cNvGraphicFramePr>
            <a:graphicFrameLocks noChangeAspect="1"/>
          </p:cNvGraphicFramePr>
          <p:nvPr/>
        </p:nvGraphicFramePr>
        <p:xfrm>
          <a:off x="3890973" y="3821116"/>
          <a:ext cx="58737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8482" name="Equation" r:id="rId11" imgW="469900" imgH="393700" progId="Equation.3">
                  <p:embed/>
                </p:oleObj>
              </mc:Choice>
              <mc:Fallback>
                <p:oleObj name="Equation" r:id="rId11" imgW="469900" imgH="3937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0973" y="3821116"/>
                        <a:ext cx="587375" cy="492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 noGrp="1"/>
          </p:cNvSpPr>
          <p:nvPr>
            <p:ph type="title"/>
          </p:nvPr>
        </p:nvSpPr>
        <p:spPr>
          <a:xfrm>
            <a:off x="457200" y="138113"/>
            <a:ext cx="8229600" cy="908050"/>
          </a:xfrm>
        </p:spPr>
        <p:txBody>
          <a:bodyPr rtlCol="0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dirty="0" err="1" smtClean="0">
                <a:solidFill>
                  <a:srgbClr val="000090"/>
                </a:solidFill>
              </a:rPr>
              <a:t>Germline</a:t>
            </a:r>
            <a:r>
              <a:rPr lang="en-US" sz="3600" b="1" dirty="0" smtClean="0">
                <a:solidFill>
                  <a:srgbClr val="000090"/>
                </a:solidFill>
              </a:rPr>
              <a:t> pathogenic variants show higher core scores than controls</a:t>
            </a:r>
            <a:endParaRPr lang="en-US" sz="3600" b="1" dirty="0">
              <a:solidFill>
                <a:srgbClr val="000090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812800" y="4933950"/>
            <a:ext cx="7662863" cy="1508125"/>
          </a:xfrm>
        </p:spPr>
        <p:txBody>
          <a:bodyPr>
            <a:normAutofit/>
          </a:bodyPr>
          <a:lstStyle/>
          <a:p>
            <a:pPr marL="0" indent="0">
              <a:buFont typeface="Arial" charset="0"/>
              <a:buNone/>
              <a:defRPr/>
            </a:pPr>
            <a:r>
              <a:rPr lang="en-US" sz="1800" dirty="0" smtClean="0"/>
              <a:t>3 controls with natural polymorphisms </a:t>
            </a:r>
            <a:r>
              <a:rPr lang="en-US" sz="1800" dirty="0"/>
              <a:t>(</a:t>
            </a:r>
            <a:r>
              <a:rPr lang="en-US" sz="1800" dirty="0" smtClean="0"/>
              <a:t>allele frequency &gt;= 1% )</a:t>
            </a:r>
          </a:p>
          <a:p>
            <a:pPr marL="0" indent="0">
              <a:buFont typeface="Arial" charset="0"/>
              <a:buNone/>
              <a:defRPr/>
            </a:pPr>
            <a:r>
              <a:rPr lang="en-US" sz="1800" dirty="0" smtClean="0"/>
              <a:t>1.     Matched region:  1kb around HGMD variants</a:t>
            </a:r>
          </a:p>
          <a:p>
            <a:pPr marL="457200" indent="-457200">
              <a:buFont typeface="Arial" charset="0"/>
              <a:buAutoNum type="arabicPeriod" startAt="2"/>
              <a:defRPr/>
            </a:pPr>
            <a:r>
              <a:rPr lang="en-US" sz="1800" dirty="0" smtClean="0"/>
              <a:t>Matched TSS:  matched for distance to TSS</a:t>
            </a:r>
          </a:p>
          <a:p>
            <a:pPr marL="457200" indent="-457200">
              <a:buFont typeface="Arial" charset="0"/>
              <a:buAutoNum type="arabicPeriod" startAt="2"/>
              <a:defRPr/>
            </a:pPr>
            <a:r>
              <a:rPr lang="en-US" sz="1800" dirty="0" smtClean="0"/>
              <a:t>Unmatched: randomly selected</a:t>
            </a:r>
          </a:p>
        </p:txBody>
      </p:sp>
      <p:pic>
        <p:nvPicPr>
          <p:cNvPr id="224259" name="Picture 1" descr="germline_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06500"/>
            <a:ext cx="5002213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0" name="Rectangle 2"/>
          <p:cNvSpPr>
            <a:spLocks noChangeArrowheads="1"/>
          </p:cNvSpPr>
          <p:nvPr/>
        </p:nvSpPr>
        <p:spPr bwMode="auto">
          <a:xfrm>
            <a:off x="136525" y="6442075"/>
            <a:ext cx="24733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200" i="1" smtClean="0">
                <a:solidFill>
                  <a:srgbClr val="000000"/>
                </a:solidFill>
              </a:rPr>
              <a:t>Ritchie et al., Nature Methods, 2014</a:t>
            </a:r>
          </a:p>
        </p:txBody>
      </p:sp>
      <p:pic>
        <p:nvPicPr>
          <p:cNvPr id="224261" name="Picture 4" descr="germline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763" y="1320800"/>
            <a:ext cx="4598987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4263" name="TextBox 7"/>
          <p:cNvSpPr txBox="1">
            <a:spLocks noChangeArrowheads="1"/>
          </p:cNvSpPr>
          <p:nvPr/>
        </p:nvSpPr>
        <p:spPr bwMode="auto">
          <a:xfrm>
            <a:off x="4529138" y="6562725"/>
            <a:ext cx="37750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smtClean="0">
                <a:solidFill>
                  <a:srgbClr val="7F7F7F"/>
                </a:solidFill>
              </a:rPr>
              <a:t>[Fu et al., GenomeBiology ('14, in revision)]</a:t>
            </a:r>
          </a:p>
        </p:txBody>
      </p:sp>
    </p:spTree>
    <p:extLst>
      <p:ext uri="{BB962C8B-B14F-4D97-AF65-F5344CB8AC3E}">
        <p14:creationId xmlns:p14="http://schemas.microsoft.com/office/powerpoint/2010/main" val="320834781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1" name="Picture 3" descr="C:\Users\JM\Desktop\adult-male-body-no-descriptors-h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 bwMode="auto">
          <a:xfrm>
            <a:off x="304800" y="2209800"/>
            <a:ext cx="40005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2162" name="Group 88"/>
          <p:cNvGrpSpPr>
            <a:grpSpLocks/>
          </p:cNvGrpSpPr>
          <p:nvPr/>
        </p:nvGrpSpPr>
        <p:grpSpPr bwMode="auto">
          <a:xfrm>
            <a:off x="3581400" y="2679700"/>
            <a:ext cx="2133600" cy="3771900"/>
            <a:chOff x="6096000" y="2895600"/>
            <a:chExt cx="2133600" cy="3771900"/>
          </a:xfrm>
        </p:grpSpPr>
        <p:pic>
          <p:nvPicPr>
            <p:cNvPr id="92165" name="Picture 6" descr="C:\Users\JM\Desktop\karyograms670.jpg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6096000" y="2895600"/>
              <a:ext cx="2130552" cy="1865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166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6096000" y="4800600"/>
              <a:ext cx="2133600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2163" name="TextBox 1"/>
          <p:cNvSpPr txBox="1">
            <a:spLocks noChangeArrowheads="1"/>
          </p:cNvSpPr>
          <p:nvPr/>
        </p:nvSpPr>
        <p:spPr bwMode="auto">
          <a:xfrm>
            <a:off x="304801" y="1493839"/>
            <a:ext cx="85979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1600">
                <a:solidFill>
                  <a:srgbClr val="000000"/>
                </a:solidFill>
              </a:rPr>
              <a:t>Personal genomes soon will become a commonplace part of medical research &amp; eventually treatment (esp. for cancer). They will provide a primary connection for biological science to the general public.</a:t>
            </a:r>
            <a:endParaRPr lang="en-US" sz="1600">
              <a:solidFill>
                <a:srgbClr val="FFFFFF"/>
              </a:solidFill>
            </a:endParaRPr>
          </a:p>
        </p:txBody>
      </p:sp>
      <p:sp>
        <p:nvSpPr>
          <p:cNvPr id="53" name="Title 2"/>
          <p:cNvSpPr txBox="1">
            <a:spLocks/>
          </p:cNvSpPr>
          <p:nvPr/>
        </p:nvSpPr>
        <p:spPr>
          <a:xfrm>
            <a:off x="457200" y="274638"/>
            <a:ext cx="8229600" cy="1020762"/>
          </a:xfrm>
          <a:prstGeom prst="rect">
            <a:avLst/>
          </a:prstGeom>
        </p:spPr>
        <p:txBody>
          <a:bodyPr anchor="ctr">
            <a:normAutofit fontScale="8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Personal Genomics </a:t>
            </a:r>
            <a:br>
              <a:rPr lang="en-US" dirty="0" smtClean="0">
                <a:solidFill>
                  <a:srgbClr val="000000"/>
                </a:solidFill>
                <a:latin typeface="Arial"/>
              </a:rPr>
            </a:br>
            <a:r>
              <a:rPr lang="en-US" dirty="0" smtClean="0">
                <a:solidFill>
                  <a:srgbClr val="000000"/>
                </a:solidFill>
                <a:latin typeface="Arial"/>
              </a:rPr>
              <a:t>as a Gateway into Biology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85800" y="50811"/>
            <a:ext cx="7772400" cy="1143000"/>
          </a:xfrm>
        </p:spPr>
        <p:txBody>
          <a:bodyPr/>
          <a:lstStyle/>
          <a:p>
            <a:pPr defTabSz="907350">
              <a:defRPr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Analyzing Personal Genomes:</a:t>
            </a:r>
            <a:b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Prioritizing High-impact Rare &amp; Somatic Variants 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7283" name="Content Placeholder 3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186275" y="1185435"/>
            <a:ext cx="4368792" cy="4638675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Introduction: the landscape of variants in personal genomes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Characterizing Rare Variants in Coding Regions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Identifying with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STRESS</a:t>
            </a:r>
            <a:b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cryptic allosteric sites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O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n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surface &amp; in interior bottlenecks 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#1 </a:t>
            </a:r>
          </a:p>
          <a:p>
            <a:pPr lvl="1"/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Annotating non-coding regions on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different scales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with MUSIC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rare variants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sensitive sites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b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human-conserved) 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in terms of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  <a:r>
              <a:rPr lang="en-US" sz="1800" b="1" u="sng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connectivity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eg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hubs)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00" y="1185435"/>
            <a:ext cx="4368792" cy="4638675"/>
          </a:xfrm>
        </p:spPr>
        <p:txBody>
          <a:bodyPr/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#2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using 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AlleleDB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terms of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allelic elements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Having observed difference in molecular activity in many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contexts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</a:endParaRP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Putting it together 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 workflows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Integrating evidence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variants with 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FunSeq</a:t>
            </a:r>
            <a:endParaRPr lang="en-US" sz="18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Systematically weighting all the features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suggesting non-coding drivers</a:t>
            </a:r>
          </a:p>
          <a:p>
            <a:pPr lvl="2"/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Prioritzing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rare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germline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variants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Larva to do</a:t>
            </a:r>
            <a:r>
              <a:rPr lang="en-US" sz="1800" b="1" u="sng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burden testing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annotation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Need to correct for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over-dispersion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in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bionomial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lvl="2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Parameterized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according to replication timing 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314896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259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10395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4739136-02DD-FD41-9937-597F26FD4B17}" type="slidenum">
              <a:rPr lang="en-US" sz="1200">
                <a:solidFill>
                  <a:srgbClr val="898989"/>
                </a:solidFill>
              </a:rPr>
              <a:pPr eaLnBrk="1" hangingPunct="1"/>
              <a:t>61</a:t>
            </a:fld>
            <a:endParaRPr lang="en-US" sz="1200" dirty="0">
              <a:solidFill>
                <a:srgbClr val="898989"/>
              </a:solidFill>
            </a:endParaRPr>
          </a:p>
        </p:txBody>
      </p:sp>
      <p:grpSp>
        <p:nvGrpSpPr>
          <p:cNvPr id="182274" name="Group 2"/>
          <p:cNvGrpSpPr>
            <a:grpSpLocks/>
          </p:cNvGrpSpPr>
          <p:nvPr/>
        </p:nvGrpSpPr>
        <p:grpSpPr bwMode="auto">
          <a:xfrm>
            <a:off x="396973" y="696933"/>
            <a:ext cx="8270784" cy="5411787"/>
            <a:chOff x="396417" y="680758"/>
            <a:chExt cx="8271045" cy="5410550"/>
          </a:xfrm>
        </p:grpSpPr>
        <p:grpSp>
          <p:nvGrpSpPr>
            <p:cNvPr id="182276" name="Group 166"/>
            <p:cNvGrpSpPr>
              <a:grpSpLocks/>
            </p:cNvGrpSpPr>
            <p:nvPr/>
          </p:nvGrpSpPr>
          <p:grpSpPr bwMode="auto">
            <a:xfrm>
              <a:off x="396418" y="680758"/>
              <a:ext cx="8271044" cy="1586865"/>
              <a:chOff x="388768" y="680758"/>
              <a:chExt cx="8271044" cy="1586865"/>
            </a:xfrm>
          </p:grpSpPr>
          <p:grpSp>
            <p:nvGrpSpPr>
              <p:cNvPr id="182396" name="Group 167"/>
              <p:cNvGrpSpPr>
                <a:grpSpLocks/>
              </p:cNvGrpSpPr>
              <p:nvPr/>
            </p:nvGrpSpPr>
            <p:grpSpPr bwMode="auto">
              <a:xfrm>
                <a:off x="899691" y="680758"/>
                <a:ext cx="7760121" cy="1586865"/>
                <a:chOff x="899691" y="1047934"/>
                <a:chExt cx="7760121" cy="1586865"/>
              </a:xfrm>
            </p:grpSpPr>
            <p:grpSp>
              <p:nvGrpSpPr>
                <p:cNvPr id="182400" name="Group 171"/>
                <p:cNvGrpSpPr>
                  <a:grpSpLocks/>
                </p:cNvGrpSpPr>
                <p:nvPr/>
              </p:nvGrpSpPr>
              <p:grpSpPr bwMode="auto">
                <a:xfrm>
                  <a:off x="899691" y="1047934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83" name="Straight Connector 182"/>
                  <p:cNvCxnSpPr/>
                  <p:nvPr/>
                </p:nvCxnSpPr>
                <p:spPr>
                  <a:xfrm>
                    <a:off x="1093845" y="1222519"/>
                    <a:ext cx="7566272" cy="0"/>
                  </a:xfrm>
                  <a:prstGeom prst="line">
                    <a:avLst/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412" name="Picture 183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2401" name="Group 172"/>
                <p:cNvGrpSpPr>
                  <a:grpSpLocks/>
                </p:cNvGrpSpPr>
                <p:nvPr/>
              </p:nvGrpSpPr>
              <p:grpSpPr bwMode="auto">
                <a:xfrm>
                  <a:off x="899691" y="1399516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81" name="Straight Connector 180"/>
                  <p:cNvCxnSpPr/>
                  <p:nvPr/>
                </p:nvCxnSpPr>
                <p:spPr>
                  <a:xfrm>
                    <a:off x="1093845" y="1223282"/>
                    <a:ext cx="7566272" cy="0"/>
                  </a:xfrm>
                  <a:prstGeom prst="line">
                    <a:avLst/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410" name="Picture 181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2402" name="Group 173"/>
                <p:cNvGrpSpPr>
                  <a:grpSpLocks/>
                </p:cNvGrpSpPr>
                <p:nvPr/>
              </p:nvGrpSpPr>
              <p:grpSpPr bwMode="auto">
                <a:xfrm>
                  <a:off x="899691" y="1751098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79" name="Straight Connector 178"/>
                  <p:cNvCxnSpPr/>
                  <p:nvPr/>
                </p:nvCxnSpPr>
                <p:spPr>
                  <a:xfrm>
                    <a:off x="1093845" y="1222456"/>
                    <a:ext cx="7566272" cy="0"/>
                  </a:xfrm>
                  <a:prstGeom prst="line">
                    <a:avLst/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408" name="Picture 179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2403" name="Group 174"/>
                <p:cNvGrpSpPr>
                  <a:grpSpLocks/>
                </p:cNvGrpSpPr>
                <p:nvPr/>
              </p:nvGrpSpPr>
              <p:grpSpPr bwMode="auto">
                <a:xfrm>
                  <a:off x="899691" y="2286563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77" name="Straight Connector 176"/>
                  <p:cNvCxnSpPr/>
                  <p:nvPr/>
                </p:nvCxnSpPr>
                <p:spPr>
                  <a:xfrm>
                    <a:off x="1093845" y="1223444"/>
                    <a:ext cx="7566272" cy="0"/>
                  </a:xfrm>
                  <a:prstGeom prst="line">
                    <a:avLst/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406" name="Picture 177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82404" name="Picture 175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4600421" y="2113627"/>
                  <a:ext cx="358660" cy="1938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2397" name="Group 168"/>
              <p:cNvGrpSpPr>
                <a:grpSpLocks/>
              </p:cNvGrpSpPr>
              <p:nvPr/>
            </p:nvGrpSpPr>
            <p:grpSpPr bwMode="auto">
              <a:xfrm>
                <a:off x="388768" y="759524"/>
                <a:ext cx="800539" cy="1454902"/>
                <a:chOff x="459543" y="1775465"/>
                <a:chExt cx="1138141" cy="1954688"/>
              </a:xfrm>
            </p:grpSpPr>
            <p:graphicFrame>
              <p:nvGraphicFramePr>
                <p:cNvPr id="182398" name="Object 169"/>
                <p:cNvGraphicFramePr>
                  <a:graphicFrameLocks noChangeAspect="1"/>
                </p:cNvGraphicFramePr>
                <p:nvPr/>
              </p:nvGraphicFramePr>
              <p:xfrm>
                <a:off x="815809" y="1775465"/>
                <a:ext cx="781875" cy="195468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2568" name="Equation" r:id="rId6" imgW="355600" imgH="889000" progId="Equation.3">
                        <p:embed/>
                      </p:oleObj>
                    </mc:Choice>
                    <mc:Fallback>
                      <p:oleObj name="Equation" r:id="rId6" imgW="355600" imgH="8890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15809" y="1775465"/>
                              <a:ext cx="781875" cy="195468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71" name="TextBox 170"/>
                <p:cNvSpPr txBox="1"/>
                <p:nvPr/>
              </p:nvSpPr>
              <p:spPr>
                <a:xfrm rot="16200000">
                  <a:off x="-136418" y="2551139"/>
                  <a:ext cx="1629507" cy="43758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Calibri"/>
                    </a:rPr>
                    <a:t>Cancer Type 1</a:t>
                  </a:r>
                </a:p>
              </p:txBody>
            </p:sp>
          </p:grpSp>
        </p:grpSp>
        <p:grpSp>
          <p:nvGrpSpPr>
            <p:cNvPr id="182277" name="Group 184"/>
            <p:cNvGrpSpPr>
              <a:grpSpLocks/>
            </p:cNvGrpSpPr>
            <p:nvPr/>
          </p:nvGrpSpPr>
          <p:grpSpPr bwMode="auto">
            <a:xfrm>
              <a:off x="396417" y="2562001"/>
              <a:ext cx="8271045" cy="1586865"/>
              <a:chOff x="388767" y="680758"/>
              <a:chExt cx="8271045" cy="1586865"/>
            </a:xfrm>
          </p:grpSpPr>
          <p:grpSp>
            <p:nvGrpSpPr>
              <p:cNvPr id="182379" name="Group 185"/>
              <p:cNvGrpSpPr>
                <a:grpSpLocks/>
              </p:cNvGrpSpPr>
              <p:nvPr/>
            </p:nvGrpSpPr>
            <p:grpSpPr bwMode="auto">
              <a:xfrm>
                <a:off x="899691" y="680758"/>
                <a:ext cx="7760121" cy="1586865"/>
                <a:chOff x="899691" y="1047934"/>
                <a:chExt cx="7760121" cy="1586865"/>
              </a:xfrm>
            </p:grpSpPr>
            <p:grpSp>
              <p:nvGrpSpPr>
                <p:cNvPr id="182383" name="Group 189"/>
                <p:cNvGrpSpPr>
                  <a:grpSpLocks/>
                </p:cNvGrpSpPr>
                <p:nvPr/>
              </p:nvGrpSpPr>
              <p:grpSpPr bwMode="auto">
                <a:xfrm>
                  <a:off x="899691" y="1047934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201" name="Straight Connector 200"/>
                  <p:cNvCxnSpPr/>
                  <p:nvPr/>
                </p:nvCxnSpPr>
                <p:spPr>
                  <a:xfrm>
                    <a:off x="1093845" y="1217272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395" name="Picture 201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2384" name="Group 190"/>
                <p:cNvGrpSpPr>
                  <a:grpSpLocks/>
                </p:cNvGrpSpPr>
                <p:nvPr/>
              </p:nvGrpSpPr>
              <p:grpSpPr bwMode="auto">
                <a:xfrm>
                  <a:off x="899691" y="1399516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99" name="Straight Connector 198"/>
                  <p:cNvCxnSpPr/>
                  <p:nvPr/>
                </p:nvCxnSpPr>
                <p:spPr>
                  <a:xfrm>
                    <a:off x="1093845" y="1222796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604A7B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393" name="Picture 199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2385" name="Group 191"/>
                <p:cNvGrpSpPr>
                  <a:grpSpLocks/>
                </p:cNvGrpSpPr>
                <p:nvPr/>
              </p:nvGrpSpPr>
              <p:grpSpPr bwMode="auto">
                <a:xfrm>
                  <a:off x="899691" y="1751098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97" name="Straight Connector 196"/>
                  <p:cNvCxnSpPr/>
                  <p:nvPr/>
                </p:nvCxnSpPr>
                <p:spPr>
                  <a:xfrm>
                    <a:off x="1093845" y="1221971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604A7B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391" name="Picture 197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2386" name="Group 192"/>
                <p:cNvGrpSpPr>
                  <a:grpSpLocks/>
                </p:cNvGrpSpPr>
                <p:nvPr/>
              </p:nvGrpSpPr>
              <p:grpSpPr bwMode="auto">
                <a:xfrm>
                  <a:off x="899691" y="2286563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95" name="Straight Connector 194"/>
                  <p:cNvCxnSpPr/>
                  <p:nvPr/>
                </p:nvCxnSpPr>
                <p:spPr>
                  <a:xfrm>
                    <a:off x="1093845" y="1222959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604A7B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389" name="Picture 195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82387" name="Picture 19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4600421" y="2113627"/>
                  <a:ext cx="358660" cy="1938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2380" name="Group 186"/>
              <p:cNvGrpSpPr>
                <a:grpSpLocks/>
              </p:cNvGrpSpPr>
              <p:nvPr/>
            </p:nvGrpSpPr>
            <p:grpSpPr bwMode="auto">
              <a:xfrm>
                <a:off x="388767" y="759524"/>
                <a:ext cx="800541" cy="1454902"/>
                <a:chOff x="459541" y="1775465"/>
                <a:chExt cx="1138143" cy="1954688"/>
              </a:xfrm>
            </p:grpSpPr>
            <p:graphicFrame>
              <p:nvGraphicFramePr>
                <p:cNvPr id="182381" name="Object 187"/>
                <p:cNvGraphicFramePr>
                  <a:graphicFrameLocks noChangeAspect="1"/>
                </p:cNvGraphicFramePr>
                <p:nvPr/>
              </p:nvGraphicFramePr>
              <p:xfrm>
                <a:off x="815809" y="1775465"/>
                <a:ext cx="781875" cy="195468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2569" name="Equation" r:id="rId8" imgW="355600" imgH="889000" progId="Equation.3">
                        <p:embed/>
                      </p:oleObj>
                    </mc:Choice>
                    <mc:Fallback>
                      <p:oleObj name="Equation" r:id="rId8" imgW="355600" imgH="8890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15809" y="1775465"/>
                              <a:ext cx="781875" cy="195468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89" name="TextBox 188"/>
                <p:cNvSpPr txBox="1"/>
                <p:nvPr/>
              </p:nvSpPr>
              <p:spPr>
                <a:xfrm rot="16200000">
                  <a:off x="-136420" y="2548355"/>
                  <a:ext cx="1629507" cy="43758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Calibri"/>
                    </a:rPr>
                    <a:t>Cancer Type 2</a:t>
                  </a:r>
                </a:p>
              </p:txBody>
            </p:sp>
          </p:grpSp>
        </p:grpSp>
        <p:grpSp>
          <p:nvGrpSpPr>
            <p:cNvPr id="182278" name="Group 202"/>
            <p:cNvGrpSpPr>
              <a:grpSpLocks/>
            </p:cNvGrpSpPr>
            <p:nvPr/>
          </p:nvGrpSpPr>
          <p:grpSpPr bwMode="auto">
            <a:xfrm>
              <a:off x="396418" y="4504443"/>
              <a:ext cx="8271044" cy="1586865"/>
              <a:chOff x="388768" y="680758"/>
              <a:chExt cx="8271044" cy="1586865"/>
            </a:xfrm>
          </p:grpSpPr>
          <p:grpSp>
            <p:nvGrpSpPr>
              <p:cNvPr id="182362" name="Group 203"/>
              <p:cNvGrpSpPr>
                <a:grpSpLocks/>
              </p:cNvGrpSpPr>
              <p:nvPr/>
            </p:nvGrpSpPr>
            <p:grpSpPr bwMode="auto">
              <a:xfrm>
                <a:off x="899691" y="680758"/>
                <a:ext cx="7760121" cy="1586865"/>
                <a:chOff x="899691" y="1047934"/>
                <a:chExt cx="7760121" cy="1586865"/>
              </a:xfrm>
            </p:grpSpPr>
            <p:grpSp>
              <p:nvGrpSpPr>
                <p:cNvPr id="182366" name="Group 207"/>
                <p:cNvGrpSpPr>
                  <a:grpSpLocks/>
                </p:cNvGrpSpPr>
                <p:nvPr/>
              </p:nvGrpSpPr>
              <p:grpSpPr bwMode="auto">
                <a:xfrm>
                  <a:off x="899691" y="1047934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219" name="Straight Connector 218"/>
                  <p:cNvCxnSpPr/>
                  <p:nvPr/>
                </p:nvCxnSpPr>
                <p:spPr>
                  <a:xfrm>
                    <a:off x="1093845" y="1222247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FFCC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378" name="Picture 219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2367" name="Group 208"/>
                <p:cNvGrpSpPr>
                  <a:grpSpLocks/>
                </p:cNvGrpSpPr>
                <p:nvPr/>
              </p:nvGrpSpPr>
              <p:grpSpPr bwMode="auto">
                <a:xfrm>
                  <a:off x="899691" y="1399516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217" name="Straight Connector 216"/>
                  <p:cNvCxnSpPr/>
                  <p:nvPr/>
                </p:nvCxnSpPr>
                <p:spPr>
                  <a:xfrm>
                    <a:off x="1093845" y="1223010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FFCC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376" name="Picture 217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2368" name="Group 209"/>
                <p:cNvGrpSpPr>
                  <a:grpSpLocks/>
                </p:cNvGrpSpPr>
                <p:nvPr/>
              </p:nvGrpSpPr>
              <p:grpSpPr bwMode="auto">
                <a:xfrm>
                  <a:off x="899691" y="1751098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215" name="Straight Connector 214"/>
                  <p:cNvCxnSpPr/>
                  <p:nvPr/>
                </p:nvCxnSpPr>
                <p:spPr>
                  <a:xfrm>
                    <a:off x="1093845" y="1222185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FFCC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374" name="Picture 215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2369" name="Group 210"/>
                <p:cNvGrpSpPr>
                  <a:grpSpLocks/>
                </p:cNvGrpSpPr>
                <p:nvPr/>
              </p:nvGrpSpPr>
              <p:grpSpPr bwMode="auto">
                <a:xfrm>
                  <a:off x="899691" y="2286563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213" name="Straight Connector 212"/>
                  <p:cNvCxnSpPr/>
                  <p:nvPr/>
                </p:nvCxnSpPr>
                <p:spPr>
                  <a:xfrm>
                    <a:off x="1093845" y="1223173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FFCC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2372" name="Picture 213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82370" name="Picture 211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4600421" y="2113627"/>
                  <a:ext cx="358660" cy="1938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2363" name="Group 204"/>
              <p:cNvGrpSpPr>
                <a:grpSpLocks/>
              </p:cNvGrpSpPr>
              <p:nvPr/>
            </p:nvGrpSpPr>
            <p:grpSpPr bwMode="auto">
              <a:xfrm>
                <a:off x="388768" y="759524"/>
                <a:ext cx="800539" cy="1454902"/>
                <a:chOff x="459543" y="1775465"/>
                <a:chExt cx="1138141" cy="1954688"/>
              </a:xfrm>
            </p:grpSpPr>
            <p:graphicFrame>
              <p:nvGraphicFramePr>
                <p:cNvPr id="182364" name="Object 205"/>
                <p:cNvGraphicFramePr>
                  <a:graphicFrameLocks noChangeAspect="1"/>
                </p:cNvGraphicFramePr>
                <p:nvPr/>
              </p:nvGraphicFramePr>
              <p:xfrm>
                <a:off x="815809" y="1775465"/>
                <a:ext cx="781875" cy="195468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2570" name="Equation" r:id="rId9" imgW="355600" imgH="889000" progId="Equation.3">
                        <p:embed/>
                      </p:oleObj>
                    </mc:Choice>
                    <mc:Fallback>
                      <p:oleObj name="Equation" r:id="rId9" imgW="355600" imgH="8890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15809" y="1775465"/>
                              <a:ext cx="781875" cy="195468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07" name="TextBox 206"/>
                <p:cNvSpPr txBox="1"/>
                <p:nvPr/>
              </p:nvSpPr>
              <p:spPr>
                <a:xfrm rot="16200000">
                  <a:off x="-136418" y="2550774"/>
                  <a:ext cx="1629507" cy="43758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Calibri"/>
                    </a:rPr>
                    <a:t>Cancer Type </a:t>
                  </a:r>
                  <a:r>
                    <a:rPr lang="en-US" altLang="zh-CN" sz="1400" dirty="0">
                      <a:solidFill>
                        <a:prstClr val="black"/>
                      </a:solidFill>
                      <a:latin typeface="Calibri"/>
                      <a:ea typeface="宋体"/>
                    </a:rPr>
                    <a:t>3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82279" name="Group 220"/>
            <p:cNvGrpSpPr>
              <a:grpSpLocks/>
            </p:cNvGrpSpPr>
            <p:nvPr/>
          </p:nvGrpSpPr>
          <p:grpSpPr bwMode="auto">
            <a:xfrm>
              <a:off x="1331150" y="736934"/>
              <a:ext cx="7068264" cy="269470"/>
              <a:chOff x="1331150" y="736934"/>
              <a:chExt cx="7068264" cy="269470"/>
            </a:xfrm>
          </p:grpSpPr>
          <p:cxnSp>
            <p:nvCxnSpPr>
              <p:cNvPr id="222" name="Straight Connector 221"/>
              <p:cNvCxnSpPr/>
              <p:nvPr/>
            </p:nvCxnSpPr>
            <p:spPr>
              <a:xfrm>
                <a:off x="1331386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2477598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>
                <a:off x="5462196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3242798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852576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>
                <a:off x="8399167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7389484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>
                <a:off x="7219615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6440128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>
                <a:off x="5967038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5155798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>
                <a:off x="6544906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7811773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5" name="Straight Connector 234"/>
            <p:cNvCxnSpPr/>
            <p:nvPr/>
          </p:nvCxnSpPr>
          <p:spPr>
            <a:xfrm>
              <a:off x="1452039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/>
          </p:nvCxnSpPr>
          <p:spPr>
            <a:xfrm>
              <a:off x="2185488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>
              <a:off x="5582849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>
              <a:off x="3363452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>
              <a:off x="4973229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>
              <a:off x="8229298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>
              <a:off x="6562368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>
              <a:off x="6087691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>
              <a:off x="5403455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>
              <a:off x="6667147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>
              <a:off x="6995770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>
              <a:off x="7694293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>
              <a:off x="1340911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>
              <a:off x="3153895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>
              <a:off x="5471721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>
              <a:off x="3252323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>
              <a:off x="4687470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>
              <a:off x="8118169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>
              <a:off x="7229140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>
              <a:off x="5976562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>
              <a:off x="6556018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>
              <a:off x="6695723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>
              <a:off x="1880678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>
              <a:off x="5598725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>
              <a:off x="3379327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>
              <a:off x="4989105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>
              <a:off x="8459493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>
              <a:off x="7356144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>
              <a:off x="6578244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>
              <a:off x="6468703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>
              <a:off x="6683022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>
              <a:off x="7710169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>
              <a:off x="2726843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>
              <a:off x="4855751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/>
          </p:nvCxnSpPr>
          <p:spPr>
            <a:xfrm>
              <a:off x="8111819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>
              <a:off x="7222790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>
              <a:off x="6444889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>
              <a:off x="6549668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>
              <a:off x="1588569" y="2915447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>
              <a:off x="4696995" y="2915447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>
              <a:off x="8302325" y="2915447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>
              <a:off x="7064035" y="2915447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6390913" y="2915447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>
              <a:off x="3372977" y="3280489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>
              <a:off x="8397578" y="3280489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>
              <a:off x="7508549" y="3280489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6541731" y="3280489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>
              <a:off x="1906079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>
              <a:off x="5014506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>
              <a:off x="8270574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/>
            <p:nvPr/>
          </p:nvCxnSpPr>
          <p:spPr>
            <a:xfrm>
              <a:off x="7381545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/>
            <p:nvPr/>
          </p:nvCxnSpPr>
          <p:spPr>
            <a:xfrm>
              <a:off x="6540143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>
              <a:off x="8545221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>
              <a:off x="1626670" y="45359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>
              <a:off x="2664929" y="45359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>
              <a:off x="5147860" y="45359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>
              <a:off x="6736999" y="45359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>
              <a:off x="6262321" y="45359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>
              <a:off x="7257716" y="49184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>
              <a:off x="5363767" y="4910478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>
              <a:off x="6525855" y="4910478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>
              <a:off x="3317412" y="5246951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>
              <a:off x="5300265" y="5275520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>
              <a:off x="6557606" y="5275520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>
              <a:off x="8021329" y="5275520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>
              <a:off x="1477440" y="578499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>
              <a:off x="4998630" y="578499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>
              <a:off x="6587769" y="578499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>
              <a:off x="5890834" y="578499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2275" name="Title 1"/>
          <p:cNvSpPr txBox="1">
            <a:spLocks/>
          </p:cNvSpPr>
          <p:nvPr/>
        </p:nvSpPr>
        <p:spPr bwMode="auto">
          <a:xfrm>
            <a:off x="685800" y="-96838"/>
            <a:ext cx="7772400" cy="51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000000"/>
                </a:solidFill>
                <a:latin typeface="Arial" charset="0"/>
                <a:cs typeface="Arial" charset="0"/>
              </a:rPr>
              <a:t>Mutation recurrence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9042401" y="6717990"/>
            <a:ext cx="364066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Does not format to std. theme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68136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103958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22B030AF-8AF3-314C-B242-7CDD8DC37BC8}" type="slidenum">
              <a:rPr lang="en-US" sz="1200">
                <a:solidFill>
                  <a:srgbClr val="898989"/>
                </a:solidFill>
              </a:rPr>
              <a:pPr eaLnBrk="1" hangingPunct="1"/>
              <a:t>62</a:t>
            </a:fld>
            <a:endParaRPr lang="en-US" sz="1200">
              <a:solidFill>
                <a:srgbClr val="898989"/>
              </a:solidFill>
            </a:endParaRPr>
          </a:p>
        </p:txBody>
      </p:sp>
      <p:grpSp>
        <p:nvGrpSpPr>
          <p:cNvPr id="184322" name="Group 2"/>
          <p:cNvGrpSpPr>
            <a:grpSpLocks/>
          </p:cNvGrpSpPr>
          <p:nvPr/>
        </p:nvGrpSpPr>
        <p:grpSpPr bwMode="auto">
          <a:xfrm>
            <a:off x="396973" y="696933"/>
            <a:ext cx="8270784" cy="5411787"/>
            <a:chOff x="396417" y="680758"/>
            <a:chExt cx="8271045" cy="5410550"/>
          </a:xfrm>
        </p:grpSpPr>
        <p:grpSp>
          <p:nvGrpSpPr>
            <p:cNvPr id="184330" name="Group 166"/>
            <p:cNvGrpSpPr>
              <a:grpSpLocks/>
            </p:cNvGrpSpPr>
            <p:nvPr/>
          </p:nvGrpSpPr>
          <p:grpSpPr bwMode="auto">
            <a:xfrm>
              <a:off x="396418" y="680758"/>
              <a:ext cx="8271044" cy="1586865"/>
              <a:chOff x="388768" y="680758"/>
              <a:chExt cx="8271044" cy="1586865"/>
            </a:xfrm>
          </p:grpSpPr>
          <p:grpSp>
            <p:nvGrpSpPr>
              <p:cNvPr id="184450" name="Group 167"/>
              <p:cNvGrpSpPr>
                <a:grpSpLocks/>
              </p:cNvGrpSpPr>
              <p:nvPr/>
            </p:nvGrpSpPr>
            <p:grpSpPr bwMode="auto">
              <a:xfrm>
                <a:off x="899691" y="680758"/>
                <a:ext cx="7760121" cy="1586865"/>
                <a:chOff x="899691" y="1047934"/>
                <a:chExt cx="7760121" cy="1586865"/>
              </a:xfrm>
            </p:grpSpPr>
            <p:grpSp>
              <p:nvGrpSpPr>
                <p:cNvPr id="184454" name="Group 171"/>
                <p:cNvGrpSpPr>
                  <a:grpSpLocks/>
                </p:cNvGrpSpPr>
                <p:nvPr/>
              </p:nvGrpSpPr>
              <p:grpSpPr bwMode="auto">
                <a:xfrm>
                  <a:off x="899691" y="1047934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83" name="Straight Connector 182"/>
                  <p:cNvCxnSpPr/>
                  <p:nvPr/>
                </p:nvCxnSpPr>
                <p:spPr>
                  <a:xfrm>
                    <a:off x="1093845" y="1222519"/>
                    <a:ext cx="7566272" cy="0"/>
                  </a:xfrm>
                  <a:prstGeom prst="line">
                    <a:avLst/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66" name="Picture 183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4455" name="Group 172"/>
                <p:cNvGrpSpPr>
                  <a:grpSpLocks/>
                </p:cNvGrpSpPr>
                <p:nvPr/>
              </p:nvGrpSpPr>
              <p:grpSpPr bwMode="auto">
                <a:xfrm>
                  <a:off x="899691" y="1399516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81" name="Straight Connector 180"/>
                  <p:cNvCxnSpPr/>
                  <p:nvPr/>
                </p:nvCxnSpPr>
                <p:spPr>
                  <a:xfrm>
                    <a:off x="1093845" y="1223282"/>
                    <a:ext cx="7566272" cy="0"/>
                  </a:xfrm>
                  <a:prstGeom prst="line">
                    <a:avLst/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64" name="Picture 181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4456" name="Group 173"/>
                <p:cNvGrpSpPr>
                  <a:grpSpLocks/>
                </p:cNvGrpSpPr>
                <p:nvPr/>
              </p:nvGrpSpPr>
              <p:grpSpPr bwMode="auto">
                <a:xfrm>
                  <a:off x="899691" y="1751098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79" name="Straight Connector 178"/>
                  <p:cNvCxnSpPr/>
                  <p:nvPr/>
                </p:nvCxnSpPr>
                <p:spPr>
                  <a:xfrm>
                    <a:off x="1093845" y="1222456"/>
                    <a:ext cx="7566272" cy="0"/>
                  </a:xfrm>
                  <a:prstGeom prst="line">
                    <a:avLst/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62" name="Picture 179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4457" name="Group 174"/>
                <p:cNvGrpSpPr>
                  <a:grpSpLocks/>
                </p:cNvGrpSpPr>
                <p:nvPr/>
              </p:nvGrpSpPr>
              <p:grpSpPr bwMode="auto">
                <a:xfrm>
                  <a:off x="899691" y="2286563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77" name="Straight Connector 176"/>
                  <p:cNvCxnSpPr/>
                  <p:nvPr/>
                </p:nvCxnSpPr>
                <p:spPr>
                  <a:xfrm>
                    <a:off x="1093845" y="1223444"/>
                    <a:ext cx="7566272" cy="0"/>
                  </a:xfrm>
                  <a:prstGeom prst="line">
                    <a:avLst/>
                  </a:prstGeom>
                  <a:ln w="76200" cmpd="sng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60" name="Picture 177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84458" name="Picture 175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4600421" y="2113627"/>
                  <a:ext cx="358660" cy="1938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4451" name="Group 168"/>
              <p:cNvGrpSpPr>
                <a:grpSpLocks/>
              </p:cNvGrpSpPr>
              <p:nvPr/>
            </p:nvGrpSpPr>
            <p:grpSpPr bwMode="auto">
              <a:xfrm>
                <a:off x="388768" y="759524"/>
                <a:ext cx="800539" cy="1454902"/>
                <a:chOff x="459543" y="1775465"/>
                <a:chExt cx="1138141" cy="1954688"/>
              </a:xfrm>
            </p:grpSpPr>
            <p:graphicFrame>
              <p:nvGraphicFramePr>
                <p:cNvPr id="184452" name="Object 169"/>
                <p:cNvGraphicFramePr>
                  <a:graphicFrameLocks noChangeAspect="1"/>
                </p:cNvGraphicFramePr>
                <p:nvPr/>
              </p:nvGraphicFramePr>
              <p:xfrm>
                <a:off x="815809" y="1775465"/>
                <a:ext cx="781875" cy="195468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3592" name="Equation" r:id="rId6" imgW="355600" imgH="889000" progId="Equation.3">
                        <p:embed/>
                      </p:oleObj>
                    </mc:Choice>
                    <mc:Fallback>
                      <p:oleObj name="Equation" r:id="rId6" imgW="355600" imgH="8890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15809" y="1775465"/>
                              <a:ext cx="781875" cy="195468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71" name="TextBox 170"/>
                <p:cNvSpPr txBox="1"/>
                <p:nvPr/>
              </p:nvSpPr>
              <p:spPr>
                <a:xfrm rot="16200000">
                  <a:off x="-136418" y="2551139"/>
                  <a:ext cx="1629507" cy="43758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Calibri"/>
                    </a:rPr>
                    <a:t>Cancer Type 1</a:t>
                  </a:r>
                </a:p>
              </p:txBody>
            </p:sp>
          </p:grpSp>
        </p:grpSp>
        <p:grpSp>
          <p:nvGrpSpPr>
            <p:cNvPr id="184331" name="Group 184"/>
            <p:cNvGrpSpPr>
              <a:grpSpLocks/>
            </p:cNvGrpSpPr>
            <p:nvPr/>
          </p:nvGrpSpPr>
          <p:grpSpPr bwMode="auto">
            <a:xfrm>
              <a:off x="396417" y="2562001"/>
              <a:ext cx="8271045" cy="1586865"/>
              <a:chOff x="388767" y="680758"/>
              <a:chExt cx="8271045" cy="1586865"/>
            </a:xfrm>
          </p:grpSpPr>
          <p:grpSp>
            <p:nvGrpSpPr>
              <p:cNvPr id="184433" name="Group 185"/>
              <p:cNvGrpSpPr>
                <a:grpSpLocks/>
              </p:cNvGrpSpPr>
              <p:nvPr/>
            </p:nvGrpSpPr>
            <p:grpSpPr bwMode="auto">
              <a:xfrm>
                <a:off x="899691" y="680758"/>
                <a:ext cx="7760121" cy="1586865"/>
                <a:chOff x="899691" y="1047934"/>
                <a:chExt cx="7760121" cy="1586865"/>
              </a:xfrm>
            </p:grpSpPr>
            <p:grpSp>
              <p:nvGrpSpPr>
                <p:cNvPr id="184437" name="Group 189"/>
                <p:cNvGrpSpPr>
                  <a:grpSpLocks/>
                </p:cNvGrpSpPr>
                <p:nvPr/>
              </p:nvGrpSpPr>
              <p:grpSpPr bwMode="auto">
                <a:xfrm>
                  <a:off x="899691" y="1047934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201" name="Straight Connector 200"/>
                  <p:cNvCxnSpPr/>
                  <p:nvPr/>
                </p:nvCxnSpPr>
                <p:spPr>
                  <a:xfrm>
                    <a:off x="1093845" y="1217272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chemeClr val="accent4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49" name="Picture 201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4438" name="Group 190"/>
                <p:cNvGrpSpPr>
                  <a:grpSpLocks/>
                </p:cNvGrpSpPr>
                <p:nvPr/>
              </p:nvGrpSpPr>
              <p:grpSpPr bwMode="auto">
                <a:xfrm>
                  <a:off x="899691" y="1399516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99" name="Straight Connector 198"/>
                  <p:cNvCxnSpPr/>
                  <p:nvPr/>
                </p:nvCxnSpPr>
                <p:spPr>
                  <a:xfrm>
                    <a:off x="1093845" y="1222796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604A7B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47" name="Picture 199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4439" name="Group 191"/>
                <p:cNvGrpSpPr>
                  <a:grpSpLocks/>
                </p:cNvGrpSpPr>
                <p:nvPr/>
              </p:nvGrpSpPr>
              <p:grpSpPr bwMode="auto">
                <a:xfrm>
                  <a:off x="899691" y="1751098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97" name="Straight Connector 196"/>
                  <p:cNvCxnSpPr/>
                  <p:nvPr/>
                </p:nvCxnSpPr>
                <p:spPr>
                  <a:xfrm>
                    <a:off x="1093845" y="1221971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604A7B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45" name="Picture 197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4440" name="Group 192"/>
                <p:cNvGrpSpPr>
                  <a:grpSpLocks/>
                </p:cNvGrpSpPr>
                <p:nvPr/>
              </p:nvGrpSpPr>
              <p:grpSpPr bwMode="auto">
                <a:xfrm>
                  <a:off x="899691" y="2286563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195" name="Straight Connector 194"/>
                  <p:cNvCxnSpPr/>
                  <p:nvPr/>
                </p:nvCxnSpPr>
                <p:spPr>
                  <a:xfrm>
                    <a:off x="1093845" y="1222959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604A7B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43" name="Picture 195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84441" name="Picture 193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4600421" y="2113627"/>
                  <a:ext cx="358660" cy="1938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4434" name="Group 186"/>
              <p:cNvGrpSpPr>
                <a:grpSpLocks/>
              </p:cNvGrpSpPr>
              <p:nvPr/>
            </p:nvGrpSpPr>
            <p:grpSpPr bwMode="auto">
              <a:xfrm>
                <a:off x="388767" y="759524"/>
                <a:ext cx="800541" cy="1454902"/>
                <a:chOff x="459541" y="1775465"/>
                <a:chExt cx="1138143" cy="1954688"/>
              </a:xfrm>
            </p:grpSpPr>
            <p:graphicFrame>
              <p:nvGraphicFramePr>
                <p:cNvPr id="184435" name="Object 187"/>
                <p:cNvGraphicFramePr>
                  <a:graphicFrameLocks noChangeAspect="1"/>
                </p:cNvGraphicFramePr>
                <p:nvPr/>
              </p:nvGraphicFramePr>
              <p:xfrm>
                <a:off x="815809" y="1775465"/>
                <a:ext cx="781875" cy="195468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3593" name="Equation" r:id="rId8" imgW="355600" imgH="889000" progId="Equation.3">
                        <p:embed/>
                      </p:oleObj>
                    </mc:Choice>
                    <mc:Fallback>
                      <p:oleObj name="Equation" r:id="rId8" imgW="355600" imgH="8890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15809" y="1775465"/>
                              <a:ext cx="781875" cy="195468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189" name="TextBox 188"/>
                <p:cNvSpPr txBox="1"/>
                <p:nvPr/>
              </p:nvSpPr>
              <p:spPr>
                <a:xfrm rot="16200000">
                  <a:off x="-136420" y="2548355"/>
                  <a:ext cx="1629507" cy="43758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Calibri"/>
                    </a:rPr>
                    <a:t>Cancer Type 2</a:t>
                  </a:r>
                </a:p>
              </p:txBody>
            </p:sp>
          </p:grpSp>
        </p:grpSp>
        <p:grpSp>
          <p:nvGrpSpPr>
            <p:cNvPr id="184332" name="Group 202"/>
            <p:cNvGrpSpPr>
              <a:grpSpLocks/>
            </p:cNvGrpSpPr>
            <p:nvPr/>
          </p:nvGrpSpPr>
          <p:grpSpPr bwMode="auto">
            <a:xfrm>
              <a:off x="396418" y="4504443"/>
              <a:ext cx="8271044" cy="1586865"/>
              <a:chOff x="388768" y="680758"/>
              <a:chExt cx="8271044" cy="1586865"/>
            </a:xfrm>
          </p:grpSpPr>
          <p:grpSp>
            <p:nvGrpSpPr>
              <p:cNvPr id="184416" name="Group 203"/>
              <p:cNvGrpSpPr>
                <a:grpSpLocks/>
              </p:cNvGrpSpPr>
              <p:nvPr/>
            </p:nvGrpSpPr>
            <p:grpSpPr bwMode="auto">
              <a:xfrm>
                <a:off x="899691" y="680758"/>
                <a:ext cx="7760121" cy="1586865"/>
                <a:chOff x="899691" y="1047934"/>
                <a:chExt cx="7760121" cy="1586865"/>
              </a:xfrm>
            </p:grpSpPr>
            <p:grpSp>
              <p:nvGrpSpPr>
                <p:cNvPr id="184420" name="Group 207"/>
                <p:cNvGrpSpPr>
                  <a:grpSpLocks/>
                </p:cNvGrpSpPr>
                <p:nvPr/>
              </p:nvGrpSpPr>
              <p:grpSpPr bwMode="auto">
                <a:xfrm>
                  <a:off x="899691" y="1047934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219" name="Straight Connector 218"/>
                  <p:cNvCxnSpPr/>
                  <p:nvPr/>
                </p:nvCxnSpPr>
                <p:spPr>
                  <a:xfrm>
                    <a:off x="1093845" y="1222247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FFCC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32" name="Picture 219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4421" name="Group 208"/>
                <p:cNvGrpSpPr>
                  <a:grpSpLocks/>
                </p:cNvGrpSpPr>
                <p:nvPr/>
              </p:nvGrpSpPr>
              <p:grpSpPr bwMode="auto">
                <a:xfrm>
                  <a:off x="899691" y="1399516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217" name="Straight Connector 216"/>
                  <p:cNvCxnSpPr/>
                  <p:nvPr/>
                </p:nvCxnSpPr>
                <p:spPr>
                  <a:xfrm>
                    <a:off x="1093845" y="1223010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FFCC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30" name="Picture 217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4422" name="Group 209"/>
                <p:cNvGrpSpPr>
                  <a:grpSpLocks/>
                </p:cNvGrpSpPr>
                <p:nvPr/>
              </p:nvGrpSpPr>
              <p:grpSpPr bwMode="auto">
                <a:xfrm>
                  <a:off x="899691" y="1751098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215" name="Straight Connector 214"/>
                  <p:cNvCxnSpPr/>
                  <p:nvPr/>
                </p:nvCxnSpPr>
                <p:spPr>
                  <a:xfrm>
                    <a:off x="1093845" y="1222185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FFCC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28" name="Picture 215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184423" name="Group 210"/>
                <p:cNvGrpSpPr>
                  <a:grpSpLocks/>
                </p:cNvGrpSpPr>
                <p:nvPr/>
              </p:nvGrpSpPr>
              <p:grpSpPr bwMode="auto">
                <a:xfrm>
                  <a:off x="899691" y="2286563"/>
                  <a:ext cx="7760121" cy="348236"/>
                  <a:chOff x="899996" y="1047934"/>
                  <a:chExt cx="7760121" cy="348236"/>
                </a:xfrm>
              </p:grpSpPr>
              <p:cxnSp>
                <p:nvCxnSpPr>
                  <p:cNvPr id="213" name="Straight Connector 212"/>
                  <p:cNvCxnSpPr/>
                  <p:nvPr/>
                </p:nvCxnSpPr>
                <p:spPr>
                  <a:xfrm>
                    <a:off x="1093845" y="1223173"/>
                    <a:ext cx="7566272" cy="0"/>
                  </a:xfrm>
                  <a:prstGeom prst="line">
                    <a:avLst/>
                  </a:prstGeom>
                  <a:ln w="76200" cmpd="sng">
                    <a:solidFill>
                      <a:srgbClr val="FFCC66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pic>
                <p:nvPicPr>
                  <p:cNvPr id="184426" name="Picture 213"/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7500" t="12666" r="34666" b="11166"/>
                  <a:stretch>
                    <a:fillRect/>
                  </a:stretch>
                </p:blipFill>
                <p:spPr bwMode="auto">
                  <a:xfrm flipH="1">
                    <a:off x="899996" y="1047934"/>
                    <a:ext cx="127252" cy="34823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184424" name="Picture 211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5400000">
                  <a:off x="4600421" y="2113627"/>
                  <a:ext cx="358660" cy="19384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4417" name="Group 204"/>
              <p:cNvGrpSpPr>
                <a:grpSpLocks/>
              </p:cNvGrpSpPr>
              <p:nvPr/>
            </p:nvGrpSpPr>
            <p:grpSpPr bwMode="auto">
              <a:xfrm>
                <a:off x="388768" y="759524"/>
                <a:ext cx="800539" cy="1454902"/>
                <a:chOff x="459543" y="1775465"/>
                <a:chExt cx="1138141" cy="1954688"/>
              </a:xfrm>
            </p:grpSpPr>
            <p:graphicFrame>
              <p:nvGraphicFramePr>
                <p:cNvPr id="184418" name="Object 205"/>
                <p:cNvGraphicFramePr>
                  <a:graphicFrameLocks noChangeAspect="1"/>
                </p:cNvGraphicFramePr>
                <p:nvPr/>
              </p:nvGraphicFramePr>
              <p:xfrm>
                <a:off x="815809" y="1775465"/>
                <a:ext cx="781875" cy="1954688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93594" name="Equation" r:id="rId9" imgW="355600" imgH="889000" progId="Equation.3">
                        <p:embed/>
                      </p:oleObj>
                    </mc:Choice>
                    <mc:Fallback>
                      <p:oleObj name="Equation" r:id="rId9" imgW="355600" imgH="889000" progId="Equation.3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7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815809" y="1775465"/>
                              <a:ext cx="781875" cy="1954688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rgbClr val="FFFFFF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sp>
              <p:nvSpPr>
                <p:cNvPr id="207" name="TextBox 206"/>
                <p:cNvSpPr txBox="1"/>
                <p:nvPr/>
              </p:nvSpPr>
              <p:spPr>
                <a:xfrm rot="16200000">
                  <a:off x="-136418" y="2550774"/>
                  <a:ext cx="1629507" cy="437586"/>
                </a:xfrm>
                <a:prstGeom prst="rect">
                  <a:avLst/>
                </a:prstGeom>
                <a:noFill/>
              </p:spPr>
              <p:txBody>
                <a:bodyPr wrap="none">
                  <a:spAutoFit/>
                </a:bodyPr>
                <a:lstStyle/>
                <a:p>
                  <a:pPr defTabSz="457200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sz="1400" dirty="0">
                      <a:solidFill>
                        <a:prstClr val="black"/>
                      </a:solidFill>
                      <a:latin typeface="Calibri"/>
                    </a:rPr>
                    <a:t>Cancer Type </a:t>
                  </a:r>
                  <a:r>
                    <a:rPr lang="en-US" altLang="zh-CN" sz="1400" dirty="0">
                      <a:solidFill>
                        <a:prstClr val="black"/>
                      </a:solidFill>
                      <a:latin typeface="Calibri"/>
                      <a:ea typeface="宋体"/>
                    </a:rPr>
                    <a:t>3</a:t>
                  </a:r>
                  <a:endParaRPr lang="en-US" sz="1400" dirty="0">
                    <a:solidFill>
                      <a:prstClr val="black"/>
                    </a:solidFill>
                    <a:latin typeface="Calibri"/>
                  </a:endParaRPr>
                </a:p>
              </p:txBody>
            </p:sp>
          </p:grpSp>
        </p:grpSp>
        <p:grpSp>
          <p:nvGrpSpPr>
            <p:cNvPr id="184333" name="Group 220"/>
            <p:cNvGrpSpPr>
              <a:grpSpLocks/>
            </p:cNvGrpSpPr>
            <p:nvPr/>
          </p:nvGrpSpPr>
          <p:grpSpPr bwMode="auto">
            <a:xfrm>
              <a:off x="1331150" y="736934"/>
              <a:ext cx="7068264" cy="269470"/>
              <a:chOff x="1331150" y="736934"/>
              <a:chExt cx="7068264" cy="269470"/>
            </a:xfrm>
          </p:grpSpPr>
          <p:cxnSp>
            <p:nvCxnSpPr>
              <p:cNvPr id="222" name="Straight Connector 221"/>
              <p:cNvCxnSpPr/>
              <p:nvPr/>
            </p:nvCxnSpPr>
            <p:spPr>
              <a:xfrm>
                <a:off x="1331386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/>
              <p:cNvCxnSpPr/>
              <p:nvPr/>
            </p:nvCxnSpPr>
            <p:spPr>
              <a:xfrm>
                <a:off x="2477598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/>
              <p:cNvCxnSpPr/>
              <p:nvPr/>
            </p:nvCxnSpPr>
            <p:spPr>
              <a:xfrm>
                <a:off x="5462196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/>
              <p:cNvCxnSpPr/>
              <p:nvPr/>
            </p:nvCxnSpPr>
            <p:spPr>
              <a:xfrm>
                <a:off x="3242798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852576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/>
              <p:nvPr/>
            </p:nvCxnSpPr>
            <p:spPr>
              <a:xfrm>
                <a:off x="8399167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8" name="Straight Connector 227"/>
              <p:cNvCxnSpPr/>
              <p:nvPr/>
            </p:nvCxnSpPr>
            <p:spPr>
              <a:xfrm>
                <a:off x="7389484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/>
              <p:nvPr/>
            </p:nvCxnSpPr>
            <p:spPr>
              <a:xfrm>
                <a:off x="7219615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/>
              <p:nvPr/>
            </p:nvCxnSpPr>
            <p:spPr>
              <a:xfrm>
                <a:off x="6440128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/>
              <p:nvPr/>
            </p:nvCxnSpPr>
            <p:spPr>
              <a:xfrm>
                <a:off x="5967038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2" name="Straight Connector 231"/>
              <p:cNvCxnSpPr/>
              <p:nvPr/>
            </p:nvCxnSpPr>
            <p:spPr>
              <a:xfrm>
                <a:off x="5155798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3" name="Straight Connector 232"/>
              <p:cNvCxnSpPr/>
              <p:nvPr/>
            </p:nvCxnSpPr>
            <p:spPr>
              <a:xfrm>
                <a:off x="6544906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4" name="Straight Connector 233"/>
              <p:cNvCxnSpPr/>
              <p:nvPr/>
            </p:nvCxnSpPr>
            <p:spPr>
              <a:xfrm>
                <a:off x="7811773" y="736307"/>
                <a:ext cx="0" cy="269813"/>
              </a:xfrm>
              <a:prstGeom prst="line">
                <a:avLst/>
              </a:prstGeom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5" name="Straight Connector 234"/>
            <p:cNvCxnSpPr/>
            <p:nvPr/>
          </p:nvCxnSpPr>
          <p:spPr>
            <a:xfrm>
              <a:off x="1452039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6" name="Straight Connector 235"/>
            <p:cNvCxnSpPr/>
            <p:nvPr/>
          </p:nvCxnSpPr>
          <p:spPr>
            <a:xfrm>
              <a:off x="2185488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>
              <a:off x="5582849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>
              <a:off x="3363452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>
              <a:off x="4973229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>
              <a:off x="8229298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>
              <a:off x="6562368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>
              <a:off x="6087691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>
              <a:off x="5403455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>
              <a:off x="6667147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>
              <a:off x="6995770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>
              <a:off x="7694293" y="10315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>
              <a:off x="1340911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>
              <a:off x="3153895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>
              <a:off x="5471721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>
              <a:off x="3252323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>
              <a:off x="4687470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>
              <a:off x="8118169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>
              <a:off x="7229140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>
              <a:off x="5976562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>
              <a:off x="6556018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6" name="Straight Connector 255"/>
            <p:cNvCxnSpPr/>
            <p:nvPr/>
          </p:nvCxnSpPr>
          <p:spPr>
            <a:xfrm>
              <a:off x="6695723" y="1396556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>
              <a:off x="1880678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>
              <a:off x="5598725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>
              <a:off x="3379327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>
              <a:off x="4989105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>
              <a:off x="8459493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>
              <a:off x="7356144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3" name="Straight Connector 262"/>
            <p:cNvCxnSpPr/>
            <p:nvPr/>
          </p:nvCxnSpPr>
          <p:spPr>
            <a:xfrm>
              <a:off x="6578244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>
              <a:off x="6468703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>
              <a:off x="6683022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>
              <a:off x="7710169" y="193777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>
              <a:off x="2726843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>
              <a:off x="4855751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Straight Connector 268"/>
            <p:cNvCxnSpPr/>
            <p:nvPr/>
          </p:nvCxnSpPr>
          <p:spPr>
            <a:xfrm>
              <a:off x="8111819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>
              <a:off x="7222790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>
              <a:off x="6444889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Straight Connector 271"/>
            <p:cNvCxnSpPr/>
            <p:nvPr/>
          </p:nvCxnSpPr>
          <p:spPr>
            <a:xfrm>
              <a:off x="6549668" y="2582148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Straight Connector 272"/>
            <p:cNvCxnSpPr/>
            <p:nvPr/>
          </p:nvCxnSpPr>
          <p:spPr>
            <a:xfrm>
              <a:off x="1588569" y="2915447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Straight Connector 273"/>
            <p:cNvCxnSpPr/>
            <p:nvPr/>
          </p:nvCxnSpPr>
          <p:spPr>
            <a:xfrm>
              <a:off x="4696995" y="2915447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5" name="Straight Connector 274"/>
            <p:cNvCxnSpPr/>
            <p:nvPr/>
          </p:nvCxnSpPr>
          <p:spPr>
            <a:xfrm>
              <a:off x="8302325" y="2915447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6" name="Straight Connector 275"/>
            <p:cNvCxnSpPr/>
            <p:nvPr/>
          </p:nvCxnSpPr>
          <p:spPr>
            <a:xfrm>
              <a:off x="7064035" y="2915447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/>
            <p:cNvCxnSpPr/>
            <p:nvPr/>
          </p:nvCxnSpPr>
          <p:spPr>
            <a:xfrm>
              <a:off x="6390913" y="2915447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>
              <a:off x="3372977" y="3280489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Straight Connector 278"/>
            <p:cNvCxnSpPr/>
            <p:nvPr/>
          </p:nvCxnSpPr>
          <p:spPr>
            <a:xfrm>
              <a:off x="8397578" y="3280489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Straight Connector 279"/>
            <p:cNvCxnSpPr/>
            <p:nvPr/>
          </p:nvCxnSpPr>
          <p:spPr>
            <a:xfrm>
              <a:off x="7508549" y="3280489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Straight Connector 280"/>
            <p:cNvCxnSpPr/>
            <p:nvPr/>
          </p:nvCxnSpPr>
          <p:spPr>
            <a:xfrm>
              <a:off x="6541731" y="3280489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2" name="Straight Connector 281"/>
            <p:cNvCxnSpPr/>
            <p:nvPr/>
          </p:nvCxnSpPr>
          <p:spPr>
            <a:xfrm>
              <a:off x="1906079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>
              <a:off x="5014506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Straight Connector 283"/>
            <p:cNvCxnSpPr/>
            <p:nvPr/>
          </p:nvCxnSpPr>
          <p:spPr>
            <a:xfrm>
              <a:off x="8270574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Straight Connector 284"/>
            <p:cNvCxnSpPr/>
            <p:nvPr/>
          </p:nvCxnSpPr>
          <p:spPr>
            <a:xfrm>
              <a:off x="7381545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Straight Connector 285"/>
            <p:cNvCxnSpPr/>
            <p:nvPr/>
          </p:nvCxnSpPr>
          <p:spPr>
            <a:xfrm>
              <a:off x="6540143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Straight Connector 286"/>
            <p:cNvCxnSpPr/>
            <p:nvPr/>
          </p:nvCxnSpPr>
          <p:spPr>
            <a:xfrm>
              <a:off x="8545221" y="3820115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8" name="Straight Connector 287"/>
            <p:cNvCxnSpPr/>
            <p:nvPr/>
          </p:nvCxnSpPr>
          <p:spPr>
            <a:xfrm>
              <a:off x="1626670" y="45359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>
              <a:off x="2664929" y="45359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0" name="Straight Connector 289"/>
            <p:cNvCxnSpPr/>
            <p:nvPr/>
          </p:nvCxnSpPr>
          <p:spPr>
            <a:xfrm>
              <a:off x="5147860" y="45359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>
              <a:off x="6736999" y="45359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>
              <a:off x="6262321" y="45359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/>
            <p:nvPr/>
          </p:nvCxnSpPr>
          <p:spPr>
            <a:xfrm>
              <a:off x="7257716" y="4918414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>
              <a:off x="5363767" y="4910478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>
              <a:off x="6525855" y="4910478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6" name="Straight Connector 295"/>
            <p:cNvCxnSpPr/>
            <p:nvPr/>
          </p:nvCxnSpPr>
          <p:spPr>
            <a:xfrm>
              <a:off x="3317412" y="5246951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7" name="Straight Connector 296"/>
            <p:cNvCxnSpPr/>
            <p:nvPr/>
          </p:nvCxnSpPr>
          <p:spPr>
            <a:xfrm>
              <a:off x="5300265" y="5275520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>
              <a:off x="6557606" y="5275520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>
              <a:off x="8021329" y="5275520"/>
              <a:ext cx="0" cy="269813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0" name="Straight Connector 299"/>
            <p:cNvCxnSpPr/>
            <p:nvPr/>
          </p:nvCxnSpPr>
          <p:spPr>
            <a:xfrm>
              <a:off x="1477440" y="578499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1" name="Straight Connector 300"/>
            <p:cNvCxnSpPr/>
            <p:nvPr/>
          </p:nvCxnSpPr>
          <p:spPr>
            <a:xfrm>
              <a:off x="4998630" y="578499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>
              <a:off x="6587769" y="578499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3" name="Straight Connector 302"/>
            <p:cNvCxnSpPr/>
            <p:nvPr/>
          </p:nvCxnSpPr>
          <p:spPr>
            <a:xfrm>
              <a:off x="5890834" y="5784991"/>
              <a:ext cx="0" cy="268226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4323" name="Group 1"/>
          <p:cNvGrpSpPr>
            <a:grpSpLocks/>
          </p:cNvGrpSpPr>
          <p:nvPr/>
        </p:nvGrpSpPr>
        <p:grpSpPr bwMode="auto">
          <a:xfrm>
            <a:off x="1101735" y="555626"/>
            <a:ext cx="7566025" cy="6174820"/>
            <a:chOff x="1101445" y="535482"/>
            <a:chExt cx="7566017" cy="6173850"/>
          </a:xfrm>
        </p:grpSpPr>
        <p:cxnSp>
          <p:nvCxnSpPr>
            <p:cNvPr id="304" name="Straight Arrow Connector 303"/>
            <p:cNvCxnSpPr/>
            <p:nvPr/>
          </p:nvCxnSpPr>
          <p:spPr>
            <a:xfrm flipV="1">
              <a:off x="1101445" y="6238474"/>
              <a:ext cx="3025772" cy="15873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5" name="Straight Arrow Connector 304"/>
            <p:cNvCxnSpPr/>
            <p:nvPr/>
          </p:nvCxnSpPr>
          <p:spPr>
            <a:xfrm>
              <a:off x="4127217" y="6247998"/>
              <a:ext cx="4540245" cy="6349"/>
            </a:xfrm>
            <a:prstGeom prst="straightConnector1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6" name="Straight Connector 305"/>
            <p:cNvCxnSpPr/>
            <p:nvPr/>
          </p:nvCxnSpPr>
          <p:spPr>
            <a:xfrm>
              <a:off x="4073242" y="535482"/>
              <a:ext cx="63500" cy="6042664"/>
            </a:xfrm>
            <a:prstGeom prst="line">
              <a:avLst/>
            </a:prstGeom>
            <a:ln>
              <a:solidFill>
                <a:srgbClr val="7F7F7F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7" name="TextBox 306"/>
            <p:cNvSpPr txBox="1"/>
            <p:nvPr/>
          </p:nvSpPr>
          <p:spPr>
            <a:xfrm>
              <a:off x="1385608" y="6340058"/>
              <a:ext cx="2596794" cy="3692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C0504D">
                      <a:lumMod val="75000"/>
                    </a:srgbClr>
                  </a:solidFill>
                  <a:latin typeface="Arial"/>
                  <a:cs typeface="Arial"/>
                </a:rPr>
                <a:t>Early replicated regions</a:t>
              </a:r>
            </a:p>
          </p:txBody>
        </p:sp>
        <p:sp>
          <p:nvSpPr>
            <p:cNvPr id="308" name="TextBox 307"/>
            <p:cNvSpPr txBox="1"/>
            <p:nvPr/>
          </p:nvSpPr>
          <p:spPr>
            <a:xfrm>
              <a:off x="5130516" y="6340058"/>
              <a:ext cx="2520151" cy="36927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dirty="0">
                  <a:solidFill>
                    <a:srgbClr val="953735"/>
                  </a:solidFill>
                  <a:latin typeface="Arial"/>
                  <a:cs typeface="Arial"/>
                </a:rPr>
                <a:t>Late replicated regions</a:t>
              </a:r>
            </a:p>
          </p:txBody>
        </p:sp>
      </p:grpSp>
      <p:sp>
        <p:nvSpPr>
          <p:cNvPr id="184324" name="Title 1"/>
          <p:cNvSpPr txBox="1">
            <a:spLocks/>
          </p:cNvSpPr>
          <p:nvPr/>
        </p:nvSpPr>
        <p:spPr bwMode="auto">
          <a:xfrm>
            <a:off x="685800" y="-96838"/>
            <a:ext cx="7772400" cy="511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4000">
                <a:solidFill>
                  <a:srgbClr val="000000"/>
                </a:solidFill>
                <a:latin typeface="Arial" charset="0"/>
                <a:cs typeface="Arial" charset="0"/>
              </a:rPr>
              <a:t>Mutation recurrence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9042401" y="6717990"/>
            <a:ext cx="364066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Does not format to std. theme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15342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75420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644EBB53-9B4A-D546-899D-EE325F00D099}" type="slidenum">
              <a:rPr lang="en-US" sz="1200">
                <a:solidFill>
                  <a:srgbClr val="898989"/>
                </a:solidFill>
              </a:rPr>
              <a:pPr eaLnBrk="1" hangingPunct="1"/>
              <a:t>63</a:t>
            </a:fld>
            <a:endParaRPr lang="en-US" sz="1200">
              <a:solidFill>
                <a:srgbClr val="898989"/>
              </a:solidFill>
            </a:endParaRPr>
          </a:p>
        </p:txBody>
      </p:sp>
      <p:grpSp>
        <p:nvGrpSpPr>
          <p:cNvPr id="186370" name="Group 166"/>
          <p:cNvGrpSpPr>
            <a:grpSpLocks/>
          </p:cNvGrpSpPr>
          <p:nvPr/>
        </p:nvGrpSpPr>
        <p:grpSpPr bwMode="auto">
          <a:xfrm>
            <a:off x="396977" y="700088"/>
            <a:ext cx="8270775" cy="1587500"/>
            <a:chOff x="388785" y="680758"/>
            <a:chExt cx="8271027" cy="1586865"/>
          </a:xfrm>
        </p:grpSpPr>
        <p:grpSp>
          <p:nvGrpSpPr>
            <p:cNvPr id="186512" name="Group 167"/>
            <p:cNvGrpSpPr>
              <a:grpSpLocks/>
            </p:cNvGrpSpPr>
            <p:nvPr/>
          </p:nvGrpSpPr>
          <p:grpSpPr bwMode="auto">
            <a:xfrm>
              <a:off x="899691" y="680758"/>
              <a:ext cx="7760121" cy="1586865"/>
              <a:chOff x="899691" y="1047934"/>
              <a:chExt cx="7760121" cy="1586865"/>
            </a:xfrm>
          </p:grpSpPr>
          <p:grpSp>
            <p:nvGrpSpPr>
              <p:cNvPr id="186516" name="Group 171"/>
              <p:cNvGrpSpPr>
                <a:grpSpLocks/>
              </p:cNvGrpSpPr>
              <p:nvPr/>
            </p:nvGrpSpPr>
            <p:grpSpPr bwMode="auto">
              <a:xfrm>
                <a:off x="899691" y="1047934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83" name="Straight Connector 182"/>
                <p:cNvCxnSpPr/>
                <p:nvPr/>
              </p:nvCxnSpPr>
              <p:spPr>
                <a:xfrm>
                  <a:off x="1093862" y="1222489"/>
                  <a:ext cx="7566255" cy="0"/>
                </a:xfrm>
                <a:prstGeom prst="line">
                  <a:avLst/>
                </a:prstGeom>
                <a:ln w="762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528" name="Picture 18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6517" name="Group 172"/>
              <p:cNvGrpSpPr>
                <a:grpSpLocks/>
              </p:cNvGrpSpPr>
              <p:nvPr/>
            </p:nvGrpSpPr>
            <p:grpSpPr bwMode="auto">
              <a:xfrm>
                <a:off x="899691" y="1399516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81" name="Straight Connector 180"/>
                <p:cNvCxnSpPr/>
                <p:nvPr/>
              </p:nvCxnSpPr>
              <p:spPr>
                <a:xfrm>
                  <a:off x="1093862" y="1223191"/>
                  <a:ext cx="7566255" cy="0"/>
                </a:xfrm>
                <a:prstGeom prst="line">
                  <a:avLst/>
                </a:prstGeom>
                <a:ln w="762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526" name="Picture 181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6518" name="Group 173"/>
              <p:cNvGrpSpPr>
                <a:grpSpLocks/>
              </p:cNvGrpSpPr>
              <p:nvPr/>
            </p:nvGrpSpPr>
            <p:grpSpPr bwMode="auto">
              <a:xfrm>
                <a:off x="899691" y="1751098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79" name="Straight Connector 178"/>
                <p:cNvCxnSpPr/>
                <p:nvPr/>
              </p:nvCxnSpPr>
              <p:spPr>
                <a:xfrm>
                  <a:off x="1093862" y="1222306"/>
                  <a:ext cx="7566255" cy="0"/>
                </a:xfrm>
                <a:prstGeom prst="line">
                  <a:avLst/>
                </a:prstGeom>
                <a:ln w="762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524" name="Picture 179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6519" name="Group 174"/>
              <p:cNvGrpSpPr>
                <a:grpSpLocks/>
              </p:cNvGrpSpPr>
              <p:nvPr/>
            </p:nvGrpSpPr>
            <p:grpSpPr bwMode="auto">
              <a:xfrm>
                <a:off x="899691" y="2286563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77" name="Straight Connector 176"/>
                <p:cNvCxnSpPr/>
                <p:nvPr/>
              </p:nvCxnSpPr>
              <p:spPr>
                <a:xfrm>
                  <a:off x="1093862" y="1223201"/>
                  <a:ext cx="7566255" cy="0"/>
                </a:xfrm>
                <a:prstGeom prst="line">
                  <a:avLst/>
                </a:prstGeom>
                <a:ln w="762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522" name="Picture 17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86520" name="Picture 17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600421" y="2113627"/>
                <a:ext cx="358660" cy="193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6513" name="Group 168"/>
            <p:cNvGrpSpPr>
              <a:grpSpLocks/>
            </p:cNvGrpSpPr>
            <p:nvPr/>
          </p:nvGrpSpPr>
          <p:grpSpPr bwMode="auto">
            <a:xfrm>
              <a:off x="388785" y="759524"/>
              <a:ext cx="800539" cy="1454902"/>
              <a:chOff x="459544" y="1775465"/>
              <a:chExt cx="1138140" cy="1954688"/>
            </a:xfrm>
          </p:grpSpPr>
          <p:graphicFrame>
            <p:nvGraphicFramePr>
              <p:cNvPr id="186514" name="Object 169"/>
              <p:cNvGraphicFramePr>
                <a:graphicFrameLocks noChangeAspect="1"/>
              </p:cNvGraphicFramePr>
              <p:nvPr/>
            </p:nvGraphicFramePr>
            <p:xfrm>
              <a:off x="815809" y="1775465"/>
              <a:ext cx="781875" cy="19546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4616" name="Equation" r:id="rId6" imgW="355600" imgH="889000" progId="Equation.3">
                      <p:embed/>
                    </p:oleObj>
                  </mc:Choice>
                  <mc:Fallback>
                    <p:oleObj name="Equation" r:id="rId6" imgW="355600" imgH="8890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5809" y="1775465"/>
                            <a:ext cx="781875" cy="19546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1" name="TextBox 170"/>
              <p:cNvSpPr txBox="1"/>
              <p:nvPr/>
            </p:nvSpPr>
            <p:spPr>
              <a:xfrm rot="16200000">
                <a:off x="-136278" y="2550951"/>
                <a:ext cx="1629229" cy="43758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Calibri"/>
                  </a:rPr>
                  <a:t>Cancer Type 1</a:t>
                </a:r>
              </a:p>
            </p:txBody>
          </p:sp>
        </p:grpSp>
      </p:grpSp>
      <p:grpSp>
        <p:nvGrpSpPr>
          <p:cNvPr id="186371" name="Group 184"/>
          <p:cNvGrpSpPr>
            <a:grpSpLocks/>
          </p:cNvGrpSpPr>
          <p:nvPr/>
        </p:nvGrpSpPr>
        <p:grpSpPr bwMode="auto">
          <a:xfrm>
            <a:off x="396977" y="2581275"/>
            <a:ext cx="8270775" cy="1587500"/>
            <a:chOff x="388785" y="680758"/>
            <a:chExt cx="8271027" cy="1586865"/>
          </a:xfrm>
        </p:grpSpPr>
        <p:grpSp>
          <p:nvGrpSpPr>
            <p:cNvPr id="186495" name="Group 185"/>
            <p:cNvGrpSpPr>
              <a:grpSpLocks/>
            </p:cNvGrpSpPr>
            <p:nvPr/>
          </p:nvGrpSpPr>
          <p:grpSpPr bwMode="auto">
            <a:xfrm>
              <a:off x="899691" y="680758"/>
              <a:ext cx="7760121" cy="1586865"/>
              <a:chOff x="899691" y="1047934"/>
              <a:chExt cx="7760121" cy="1586865"/>
            </a:xfrm>
          </p:grpSpPr>
          <p:grpSp>
            <p:nvGrpSpPr>
              <p:cNvPr id="186499" name="Group 189"/>
              <p:cNvGrpSpPr>
                <a:grpSpLocks/>
              </p:cNvGrpSpPr>
              <p:nvPr/>
            </p:nvGrpSpPr>
            <p:grpSpPr bwMode="auto">
              <a:xfrm>
                <a:off x="899691" y="1047934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201" name="Straight Connector 200"/>
                <p:cNvCxnSpPr/>
                <p:nvPr/>
              </p:nvCxnSpPr>
              <p:spPr>
                <a:xfrm>
                  <a:off x="1093862" y="1222489"/>
                  <a:ext cx="7566255" cy="0"/>
                </a:xfrm>
                <a:prstGeom prst="line">
                  <a:avLst/>
                </a:prstGeom>
                <a:ln w="76200" cmpd="sng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511" name="Picture 201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6500" name="Group 190"/>
              <p:cNvGrpSpPr>
                <a:grpSpLocks/>
              </p:cNvGrpSpPr>
              <p:nvPr/>
            </p:nvGrpSpPr>
            <p:grpSpPr bwMode="auto">
              <a:xfrm>
                <a:off x="899691" y="1399516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99" name="Straight Connector 198"/>
                <p:cNvCxnSpPr/>
                <p:nvPr/>
              </p:nvCxnSpPr>
              <p:spPr>
                <a:xfrm>
                  <a:off x="1093862" y="1223191"/>
                  <a:ext cx="7566255" cy="0"/>
                </a:xfrm>
                <a:prstGeom prst="line">
                  <a:avLst/>
                </a:prstGeom>
                <a:ln w="76200" cmpd="sng">
                  <a:solidFill>
                    <a:srgbClr val="604A7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509" name="Picture 199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6501" name="Group 191"/>
              <p:cNvGrpSpPr>
                <a:grpSpLocks/>
              </p:cNvGrpSpPr>
              <p:nvPr/>
            </p:nvGrpSpPr>
            <p:grpSpPr bwMode="auto">
              <a:xfrm>
                <a:off x="899691" y="1751098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97" name="Straight Connector 196"/>
                <p:cNvCxnSpPr/>
                <p:nvPr/>
              </p:nvCxnSpPr>
              <p:spPr>
                <a:xfrm>
                  <a:off x="1093862" y="1222307"/>
                  <a:ext cx="7566255" cy="0"/>
                </a:xfrm>
                <a:prstGeom prst="line">
                  <a:avLst/>
                </a:prstGeom>
                <a:ln w="76200" cmpd="sng">
                  <a:solidFill>
                    <a:srgbClr val="604A7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507" name="Picture 19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6502" name="Group 192"/>
              <p:cNvGrpSpPr>
                <a:grpSpLocks/>
              </p:cNvGrpSpPr>
              <p:nvPr/>
            </p:nvGrpSpPr>
            <p:grpSpPr bwMode="auto">
              <a:xfrm>
                <a:off x="899691" y="2286563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1093862" y="1223202"/>
                  <a:ext cx="7566255" cy="0"/>
                </a:xfrm>
                <a:prstGeom prst="line">
                  <a:avLst/>
                </a:prstGeom>
                <a:ln w="76200" cmpd="sng">
                  <a:solidFill>
                    <a:srgbClr val="604A7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505" name="Picture 19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86503" name="Picture 19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600421" y="2113627"/>
                <a:ext cx="358660" cy="193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6496" name="Group 186"/>
            <p:cNvGrpSpPr>
              <a:grpSpLocks/>
            </p:cNvGrpSpPr>
            <p:nvPr/>
          </p:nvGrpSpPr>
          <p:grpSpPr bwMode="auto">
            <a:xfrm>
              <a:off x="388785" y="759524"/>
              <a:ext cx="800539" cy="1454902"/>
              <a:chOff x="459544" y="1775465"/>
              <a:chExt cx="1138140" cy="1954688"/>
            </a:xfrm>
          </p:grpSpPr>
          <p:graphicFrame>
            <p:nvGraphicFramePr>
              <p:cNvPr id="186497" name="Object 187"/>
              <p:cNvGraphicFramePr>
                <a:graphicFrameLocks noChangeAspect="1"/>
              </p:cNvGraphicFramePr>
              <p:nvPr/>
            </p:nvGraphicFramePr>
            <p:xfrm>
              <a:off x="815809" y="1775465"/>
              <a:ext cx="781875" cy="19546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4617" name="Equation" r:id="rId8" imgW="355600" imgH="889000" progId="Equation.3">
                      <p:embed/>
                    </p:oleObj>
                  </mc:Choice>
                  <mc:Fallback>
                    <p:oleObj name="Equation" r:id="rId8" imgW="355600" imgH="8890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5809" y="1775465"/>
                            <a:ext cx="781875" cy="19546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89" name="TextBox 188"/>
              <p:cNvSpPr txBox="1"/>
              <p:nvPr/>
            </p:nvSpPr>
            <p:spPr>
              <a:xfrm rot="16200000">
                <a:off x="-136278" y="2550951"/>
                <a:ext cx="1629229" cy="43758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Calibri"/>
                  </a:rPr>
                  <a:t>Cancer Type 2</a:t>
                </a:r>
              </a:p>
            </p:txBody>
          </p:sp>
        </p:grpSp>
      </p:grpSp>
      <p:grpSp>
        <p:nvGrpSpPr>
          <p:cNvPr id="186372" name="Group 202"/>
          <p:cNvGrpSpPr>
            <a:grpSpLocks/>
          </p:cNvGrpSpPr>
          <p:nvPr/>
        </p:nvGrpSpPr>
        <p:grpSpPr bwMode="auto">
          <a:xfrm>
            <a:off x="396977" y="4524395"/>
            <a:ext cx="8270775" cy="1585913"/>
            <a:chOff x="388768" y="680758"/>
            <a:chExt cx="8271044" cy="1586865"/>
          </a:xfrm>
        </p:grpSpPr>
        <p:grpSp>
          <p:nvGrpSpPr>
            <p:cNvPr id="186478" name="Group 203"/>
            <p:cNvGrpSpPr>
              <a:grpSpLocks/>
            </p:cNvGrpSpPr>
            <p:nvPr/>
          </p:nvGrpSpPr>
          <p:grpSpPr bwMode="auto">
            <a:xfrm>
              <a:off x="899691" y="680758"/>
              <a:ext cx="7760121" cy="1586865"/>
              <a:chOff x="899691" y="1047934"/>
              <a:chExt cx="7760121" cy="1586865"/>
            </a:xfrm>
          </p:grpSpPr>
          <p:grpSp>
            <p:nvGrpSpPr>
              <p:cNvPr id="186482" name="Group 207"/>
              <p:cNvGrpSpPr>
                <a:grpSpLocks/>
              </p:cNvGrpSpPr>
              <p:nvPr/>
            </p:nvGrpSpPr>
            <p:grpSpPr bwMode="auto">
              <a:xfrm>
                <a:off x="899691" y="1047934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219" name="Straight Connector 218"/>
                <p:cNvCxnSpPr/>
                <p:nvPr/>
              </p:nvCxnSpPr>
              <p:spPr>
                <a:xfrm>
                  <a:off x="1093846" y="1222664"/>
                  <a:ext cx="7566271" cy="0"/>
                </a:xfrm>
                <a:prstGeom prst="line">
                  <a:avLst/>
                </a:prstGeom>
                <a:ln w="76200" cmpd="sng">
                  <a:solidFill>
                    <a:srgbClr val="FFCC6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494" name="Picture 219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6483" name="Group 208"/>
              <p:cNvGrpSpPr>
                <a:grpSpLocks/>
              </p:cNvGrpSpPr>
              <p:nvPr/>
            </p:nvGrpSpPr>
            <p:grpSpPr bwMode="auto">
              <a:xfrm>
                <a:off x="899691" y="1399516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217" name="Straight Connector 216"/>
                <p:cNvCxnSpPr/>
                <p:nvPr/>
              </p:nvCxnSpPr>
              <p:spPr>
                <a:xfrm>
                  <a:off x="1093846" y="1222131"/>
                  <a:ext cx="7566271" cy="0"/>
                </a:xfrm>
                <a:prstGeom prst="line">
                  <a:avLst/>
                </a:prstGeom>
                <a:ln w="76200" cmpd="sng">
                  <a:solidFill>
                    <a:srgbClr val="FFCC6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492" name="Picture 21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6484" name="Group 209"/>
              <p:cNvGrpSpPr>
                <a:grpSpLocks/>
              </p:cNvGrpSpPr>
              <p:nvPr/>
            </p:nvGrpSpPr>
            <p:grpSpPr bwMode="auto">
              <a:xfrm>
                <a:off x="899691" y="1751098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215" name="Straight Connector 214"/>
                <p:cNvCxnSpPr/>
                <p:nvPr/>
              </p:nvCxnSpPr>
              <p:spPr>
                <a:xfrm>
                  <a:off x="1093846" y="1223185"/>
                  <a:ext cx="7566271" cy="0"/>
                </a:xfrm>
                <a:prstGeom prst="line">
                  <a:avLst/>
                </a:prstGeom>
                <a:ln w="76200" cmpd="sng">
                  <a:solidFill>
                    <a:srgbClr val="FFCC6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490" name="Picture 21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6485" name="Group 210"/>
              <p:cNvGrpSpPr>
                <a:grpSpLocks/>
              </p:cNvGrpSpPr>
              <p:nvPr/>
            </p:nvGrpSpPr>
            <p:grpSpPr bwMode="auto">
              <a:xfrm>
                <a:off x="899691" y="2286563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213" name="Straight Connector 212"/>
                <p:cNvCxnSpPr/>
                <p:nvPr/>
              </p:nvCxnSpPr>
              <p:spPr>
                <a:xfrm>
                  <a:off x="1093846" y="1223028"/>
                  <a:ext cx="7566271" cy="0"/>
                </a:xfrm>
                <a:prstGeom prst="line">
                  <a:avLst/>
                </a:prstGeom>
                <a:ln w="76200" cmpd="sng">
                  <a:solidFill>
                    <a:srgbClr val="FFCC6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6488" name="Picture 21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86486" name="Picture 2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600421" y="2113627"/>
                <a:ext cx="358660" cy="193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6479" name="Group 204"/>
            <p:cNvGrpSpPr>
              <a:grpSpLocks/>
            </p:cNvGrpSpPr>
            <p:nvPr/>
          </p:nvGrpSpPr>
          <p:grpSpPr bwMode="auto">
            <a:xfrm>
              <a:off x="388768" y="759524"/>
              <a:ext cx="800541" cy="1454902"/>
              <a:chOff x="459542" y="1775465"/>
              <a:chExt cx="1138142" cy="1954688"/>
            </a:xfrm>
          </p:grpSpPr>
          <p:graphicFrame>
            <p:nvGraphicFramePr>
              <p:cNvPr id="186480" name="Object 205"/>
              <p:cNvGraphicFramePr>
                <a:graphicFrameLocks noChangeAspect="1"/>
              </p:cNvGraphicFramePr>
              <p:nvPr/>
            </p:nvGraphicFramePr>
            <p:xfrm>
              <a:off x="815809" y="1775465"/>
              <a:ext cx="781875" cy="19546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4618" name="Equation" r:id="rId9" imgW="355600" imgH="889000" progId="Equation.3">
                      <p:embed/>
                    </p:oleObj>
                  </mc:Choice>
                  <mc:Fallback>
                    <p:oleObj name="Equation" r:id="rId9" imgW="355600" imgH="8890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5809" y="1775465"/>
                            <a:ext cx="781875" cy="19546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7" name="TextBox 206"/>
              <p:cNvSpPr txBox="1"/>
              <p:nvPr/>
            </p:nvSpPr>
            <p:spPr>
              <a:xfrm rot="16200000">
                <a:off x="-137095" y="2553119"/>
                <a:ext cx="1630859" cy="437586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Calibri"/>
                  </a:rPr>
                  <a:t>Cancer Type </a:t>
                </a:r>
                <a:r>
                  <a:rPr lang="en-US" altLang="zh-CN" sz="1400" dirty="0">
                    <a:solidFill>
                      <a:prstClr val="black"/>
                    </a:solidFill>
                    <a:latin typeface="Calibri"/>
                    <a:ea typeface="宋体"/>
                  </a:rPr>
                  <a:t>3</a:t>
                </a:r>
                <a:endParaRPr lang="en-US" sz="14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86373" name="Group 220"/>
          <p:cNvGrpSpPr>
            <a:grpSpLocks/>
          </p:cNvGrpSpPr>
          <p:nvPr/>
        </p:nvGrpSpPr>
        <p:grpSpPr bwMode="auto">
          <a:xfrm>
            <a:off x="1331913" y="755654"/>
            <a:ext cx="7067550" cy="269875"/>
            <a:chOff x="1331150" y="736934"/>
            <a:chExt cx="7068264" cy="269470"/>
          </a:xfrm>
        </p:grpSpPr>
        <p:cxnSp>
          <p:nvCxnSpPr>
            <p:cNvPr id="222" name="Straight Connector 221"/>
            <p:cNvCxnSpPr/>
            <p:nvPr/>
          </p:nvCxnSpPr>
          <p:spPr>
            <a:xfrm>
              <a:off x="1331150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>
              <a:off x="2477441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>
              <a:off x="5462242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>
              <a:off x="3242693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>
              <a:off x="4852581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>
              <a:off x="8399414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>
              <a:off x="7389662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>
              <a:off x="7219782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>
              <a:off x="6440241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>
              <a:off x="5967118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/>
          </p:nvCxnSpPr>
          <p:spPr>
            <a:xfrm>
              <a:off x="5155823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>
              <a:off x="6545027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/>
          </p:nvCxnSpPr>
          <p:spPr>
            <a:xfrm>
              <a:off x="7811980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5" name="Straight Connector 234"/>
          <p:cNvCxnSpPr/>
          <p:nvPr/>
        </p:nvCxnSpPr>
        <p:spPr>
          <a:xfrm>
            <a:off x="1452563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>
          <a:xfrm>
            <a:off x="2185988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>
          <a:xfrm>
            <a:off x="5581650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>
            <a:off x="3363913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/>
        </p:nvCxnSpPr>
        <p:spPr>
          <a:xfrm>
            <a:off x="4973638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>
            <a:off x="8229600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>
            <a:off x="6562725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6086475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5403850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>
            <a:off x="6665913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>
            <a:off x="6996113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>
            <a:off x="7694613" y="10509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>
            <a:off x="1341438" y="141607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>
            <a:off x="3154363" y="141607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>
            <a:off x="5470525" y="141607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/>
        </p:nvCxnSpPr>
        <p:spPr>
          <a:xfrm>
            <a:off x="3252788" y="141607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>
            <a:off x="4687888" y="141607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/>
          <p:nvPr/>
        </p:nvCxnSpPr>
        <p:spPr>
          <a:xfrm>
            <a:off x="8118475" y="141607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/>
          <p:nvPr/>
        </p:nvCxnSpPr>
        <p:spPr>
          <a:xfrm>
            <a:off x="7229475" y="141607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>
            <a:off x="5975350" y="141607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/>
        </p:nvCxnSpPr>
        <p:spPr>
          <a:xfrm>
            <a:off x="6554788" y="141607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/>
        </p:nvCxnSpPr>
        <p:spPr>
          <a:xfrm>
            <a:off x="6696075" y="141607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>
            <a:off x="1881188" y="1955804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/>
          <p:nvPr/>
        </p:nvCxnSpPr>
        <p:spPr>
          <a:xfrm>
            <a:off x="5597525" y="1955804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>
            <a:off x="3379788" y="1955804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4989513" y="1955804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>
            <a:off x="8459788" y="1955804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7356475" y="1955804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/>
        </p:nvCxnSpPr>
        <p:spPr>
          <a:xfrm>
            <a:off x="6577013" y="1955804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>
            <a:off x="6467475" y="1955804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>
            <a:off x="6681788" y="1955804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7710488" y="1955804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>
            <a:off x="2725738" y="26003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4856163" y="26003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/>
          <p:nvPr/>
        </p:nvCxnSpPr>
        <p:spPr>
          <a:xfrm>
            <a:off x="8112125" y="26003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/>
          <p:nvPr/>
        </p:nvCxnSpPr>
        <p:spPr>
          <a:xfrm>
            <a:off x="7223125" y="26003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>
            <a:off x="6443663" y="26003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6548438" y="26003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>
            <a:off x="1589088" y="29337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4697413" y="29337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>
            <a:off x="8302625" y="29337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>
            <a:off x="7064375" y="29337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>
            <a:off x="6389688" y="29337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3373438" y="329882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>
            <a:off x="8397875" y="329882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7508875" y="329882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/>
        </p:nvCxnSpPr>
        <p:spPr>
          <a:xfrm>
            <a:off x="6540500" y="329882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>
            <a:off x="1906588" y="3838579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>
            <a:off x="5014913" y="3838579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8270875" y="3838579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>
            <a:off x="7381875" y="3838579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6538913" y="3838579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/>
          <p:nvPr/>
        </p:nvCxnSpPr>
        <p:spPr>
          <a:xfrm>
            <a:off x="8545513" y="3838579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/>
          <p:nvPr/>
        </p:nvCxnSpPr>
        <p:spPr>
          <a:xfrm>
            <a:off x="1627188" y="45561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/>
          <p:nvPr/>
        </p:nvCxnSpPr>
        <p:spPr>
          <a:xfrm>
            <a:off x="2665413" y="45561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/>
          <p:cNvCxnSpPr/>
          <p:nvPr/>
        </p:nvCxnSpPr>
        <p:spPr>
          <a:xfrm>
            <a:off x="5148263" y="45561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/>
          <p:nvPr/>
        </p:nvCxnSpPr>
        <p:spPr>
          <a:xfrm>
            <a:off x="6735763" y="45561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/>
          <p:nvPr/>
        </p:nvCxnSpPr>
        <p:spPr>
          <a:xfrm>
            <a:off x="6261100" y="45561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/>
          <p:cNvCxnSpPr/>
          <p:nvPr/>
        </p:nvCxnSpPr>
        <p:spPr>
          <a:xfrm>
            <a:off x="7256463" y="4938733"/>
            <a:ext cx="0" cy="26828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/>
          <p:nvPr/>
        </p:nvCxnSpPr>
        <p:spPr>
          <a:xfrm>
            <a:off x="5364163" y="493079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/>
          <p:cNvCxnSpPr/>
          <p:nvPr/>
        </p:nvCxnSpPr>
        <p:spPr>
          <a:xfrm>
            <a:off x="6524625" y="493079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/>
          <p:nvPr/>
        </p:nvCxnSpPr>
        <p:spPr>
          <a:xfrm>
            <a:off x="3317875" y="526575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/>
          <p:nvPr/>
        </p:nvCxnSpPr>
        <p:spPr>
          <a:xfrm>
            <a:off x="5300663" y="52959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/>
          <p:nvPr/>
        </p:nvCxnSpPr>
        <p:spPr>
          <a:xfrm>
            <a:off x="6556375" y="52959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/>
        </p:nvCxnSpPr>
        <p:spPr>
          <a:xfrm>
            <a:off x="8021638" y="52959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>
            <a:off x="1477963" y="58039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>
            <a:off x="4999038" y="58039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>
            <a:off x="6586538" y="58039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/>
        </p:nvCxnSpPr>
        <p:spPr>
          <a:xfrm>
            <a:off x="5889625" y="5803920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Arrow Connector 303"/>
          <p:cNvCxnSpPr/>
          <p:nvPr/>
        </p:nvCxnSpPr>
        <p:spPr>
          <a:xfrm flipV="1">
            <a:off x="1101735" y="6257945"/>
            <a:ext cx="3025775" cy="1587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Arrow Connector 304"/>
          <p:cNvCxnSpPr/>
          <p:nvPr/>
        </p:nvCxnSpPr>
        <p:spPr>
          <a:xfrm>
            <a:off x="4127500" y="6267450"/>
            <a:ext cx="4540250" cy="635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>
            <a:off x="4073526" y="554038"/>
            <a:ext cx="63500" cy="6043612"/>
          </a:xfrm>
          <a:prstGeom prst="line">
            <a:avLst/>
          </a:prstGeom>
          <a:ln>
            <a:solidFill>
              <a:srgbClr val="7F7F7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" name="TextBox 306"/>
          <p:cNvSpPr txBox="1"/>
          <p:nvPr/>
        </p:nvSpPr>
        <p:spPr>
          <a:xfrm>
            <a:off x="1385891" y="6361114"/>
            <a:ext cx="259679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C0504D">
                    <a:lumMod val="75000"/>
                  </a:srgbClr>
                </a:solidFill>
                <a:latin typeface="Arial"/>
                <a:cs typeface="Arial"/>
              </a:rPr>
              <a:t>Early replicated regions</a:t>
            </a:r>
          </a:p>
        </p:txBody>
      </p:sp>
      <p:sp>
        <p:nvSpPr>
          <p:cNvPr id="308" name="TextBox 307"/>
          <p:cNvSpPr txBox="1"/>
          <p:nvPr/>
        </p:nvSpPr>
        <p:spPr>
          <a:xfrm>
            <a:off x="5130800" y="6361114"/>
            <a:ext cx="252015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953735"/>
                </a:solidFill>
                <a:latin typeface="Arial"/>
                <a:cs typeface="Arial"/>
              </a:rPr>
              <a:t>Late replicated regions</a:t>
            </a:r>
          </a:p>
        </p:txBody>
      </p:sp>
      <p:grpSp>
        <p:nvGrpSpPr>
          <p:cNvPr id="186448" name="Group 308"/>
          <p:cNvGrpSpPr>
            <a:grpSpLocks/>
          </p:cNvGrpSpPr>
          <p:nvPr/>
        </p:nvGrpSpPr>
        <p:grpSpPr bwMode="auto">
          <a:xfrm>
            <a:off x="6261101" y="355600"/>
            <a:ext cx="627063" cy="5778500"/>
            <a:chOff x="6261890" y="336589"/>
            <a:chExt cx="626731" cy="5778017"/>
          </a:xfrm>
        </p:grpSpPr>
        <p:sp>
          <p:nvSpPr>
            <p:cNvPr id="310" name="Rectangle 309"/>
            <p:cNvSpPr/>
            <p:nvPr/>
          </p:nvSpPr>
          <p:spPr>
            <a:xfrm>
              <a:off x="6261890" y="336589"/>
              <a:ext cx="623558" cy="1984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11" name="Straight Connector 310"/>
            <p:cNvCxnSpPr/>
            <p:nvPr/>
          </p:nvCxnSpPr>
          <p:spPr>
            <a:xfrm>
              <a:off x="6261890" y="512787"/>
              <a:ext cx="0" cy="5601819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/>
            <p:cNvCxnSpPr/>
            <p:nvPr/>
          </p:nvCxnSpPr>
          <p:spPr>
            <a:xfrm>
              <a:off x="6888621" y="511199"/>
              <a:ext cx="0" cy="5603407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6449" name="Group 312"/>
          <p:cNvGrpSpPr>
            <a:grpSpLocks/>
          </p:cNvGrpSpPr>
          <p:nvPr/>
        </p:nvGrpSpPr>
        <p:grpSpPr bwMode="auto">
          <a:xfrm>
            <a:off x="7435850" y="354013"/>
            <a:ext cx="627063" cy="5776912"/>
            <a:chOff x="6261890" y="336589"/>
            <a:chExt cx="626731" cy="5778017"/>
          </a:xfrm>
        </p:grpSpPr>
        <p:sp>
          <p:nvSpPr>
            <p:cNvPr id="314" name="Rectangle 313"/>
            <p:cNvSpPr/>
            <p:nvPr/>
          </p:nvSpPr>
          <p:spPr>
            <a:xfrm>
              <a:off x="6261890" y="336589"/>
              <a:ext cx="623558" cy="1984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15" name="Straight Connector 314"/>
            <p:cNvCxnSpPr/>
            <p:nvPr/>
          </p:nvCxnSpPr>
          <p:spPr>
            <a:xfrm>
              <a:off x="6261890" y="512835"/>
              <a:ext cx="0" cy="5601771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/>
            <p:cNvCxnSpPr/>
            <p:nvPr/>
          </p:nvCxnSpPr>
          <p:spPr>
            <a:xfrm>
              <a:off x="6888621" y="511247"/>
              <a:ext cx="0" cy="5603359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6450" name="Group 316"/>
          <p:cNvGrpSpPr>
            <a:grpSpLocks/>
          </p:cNvGrpSpPr>
          <p:nvPr/>
        </p:nvGrpSpPr>
        <p:grpSpPr bwMode="auto">
          <a:xfrm>
            <a:off x="3005148" y="350838"/>
            <a:ext cx="625475" cy="5778500"/>
            <a:chOff x="6261890" y="336589"/>
            <a:chExt cx="626731" cy="5778017"/>
          </a:xfrm>
        </p:grpSpPr>
        <p:sp>
          <p:nvSpPr>
            <p:cNvPr id="318" name="Rectangle 317"/>
            <p:cNvSpPr/>
            <p:nvPr/>
          </p:nvSpPr>
          <p:spPr>
            <a:xfrm>
              <a:off x="6261890" y="336589"/>
              <a:ext cx="623550" cy="1984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19" name="Straight Connector 318"/>
            <p:cNvCxnSpPr/>
            <p:nvPr/>
          </p:nvCxnSpPr>
          <p:spPr>
            <a:xfrm>
              <a:off x="6261890" y="512786"/>
              <a:ext cx="0" cy="5601820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/>
            <p:cNvCxnSpPr/>
            <p:nvPr/>
          </p:nvCxnSpPr>
          <p:spPr>
            <a:xfrm>
              <a:off x="6888621" y="511199"/>
              <a:ext cx="0" cy="5603407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6451" name="Group 320"/>
          <p:cNvGrpSpPr>
            <a:grpSpLocks/>
          </p:cNvGrpSpPr>
          <p:nvPr/>
        </p:nvGrpSpPr>
        <p:grpSpPr bwMode="auto">
          <a:xfrm>
            <a:off x="1763723" y="363538"/>
            <a:ext cx="625475" cy="5778500"/>
            <a:chOff x="6261890" y="336589"/>
            <a:chExt cx="626731" cy="5778017"/>
          </a:xfrm>
        </p:grpSpPr>
        <p:sp>
          <p:nvSpPr>
            <p:cNvPr id="322" name="Rectangle 321"/>
            <p:cNvSpPr/>
            <p:nvPr/>
          </p:nvSpPr>
          <p:spPr>
            <a:xfrm>
              <a:off x="6261890" y="336589"/>
              <a:ext cx="623550" cy="19842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23" name="Straight Connector 322"/>
            <p:cNvCxnSpPr/>
            <p:nvPr/>
          </p:nvCxnSpPr>
          <p:spPr>
            <a:xfrm>
              <a:off x="6261890" y="512786"/>
              <a:ext cx="0" cy="5601820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/>
            <p:nvPr/>
          </p:nvCxnSpPr>
          <p:spPr>
            <a:xfrm>
              <a:off x="6888621" y="511199"/>
              <a:ext cx="0" cy="5603407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/>
          <p:cNvSpPr txBox="1"/>
          <p:nvPr/>
        </p:nvSpPr>
        <p:spPr>
          <a:xfrm>
            <a:off x="76202" y="90492"/>
            <a:ext cx="17621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Arial"/>
                <a:ea typeface="宋体"/>
                <a:cs typeface="Arial"/>
              </a:rPr>
              <a:t>Noncoding annotations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2" name="TextBox 161"/>
          <p:cNvSpPr txBox="1"/>
          <p:nvPr/>
        </p:nvSpPr>
        <p:spPr>
          <a:xfrm>
            <a:off x="9042401" y="6717990"/>
            <a:ext cx="364066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Does not format to std. theme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921822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Slide Number Placeholder 3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365895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2960E230-C9F1-6845-A354-474D4E7E70CE}" type="slidenum">
              <a:rPr lang="en-US" sz="1200">
                <a:solidFill>
                  <a:srgbClr val="898989"/>
                </a:solidFill>
              </a:rPr>
              <a:pPr eaLnBrk="1" hangingPunct="1"/>
              <a:t>64</a:t>
            </a:fld>
            <a:endParaRPr lang="en-US" sz="1200">
              <a:solidFill>
                <a:srgbClr val="898989"/>
              </a:solidFill>
            </a:endParaRPr>
          </a:p>
        </p:txBody>
      </p:sp>
      <p:grpSp>
        <p:nvGrpSpPr>
          <p:cNvPr id="188418" name="Group 166"/>
          <p:cNvGrpSpPr>
            <a:grpSpLocks/>
          </p:cNvGrpSpPr>
          <p:nvPr/>
        </p:nvGrpSpPr>
        <p:grpSpPr bwMode="auto">
          <a:xfrm>
            <a:off x="396977" y="698500"/>
            <a:ext cx="8270775" cy="1587500"/>
            <a:chOff x="388785" y="680758"/>
            <a:chExt cx="8271027" cy="1586865"/>
          </a:xfrm>
        </p:grpSpPr>
        <p:grpSp>
          <p:nvGrpSpPr>
            <p:cNvPr id="188562" name="Group 167"/>
            <p:cNvGrpSpPr>
              <a:grpSpLocks/>
            </p:cNvGrpSpPr>
            <p:nvPr/>
          </p:nvGrpSpPr>
          <p:grpSpPr bwMode="auto">
            <a:xfrm>
              <a:off x="899691" y="680758"/>
              <a:ext cx="7760121" cy="1586865"/>
              <a:chOff x="899691" y="1047934"/>
              <a:chExt cx="7760121" cy="1586865"/>
            </a:xfrm>
          </p:grpSpPr>
          <p:grpSp>
            <p:nvGrpSpPr>
              <p:cNvPr id="188566" name="Group 171"/>
              <p:cNvGrpSpPr>
                <a:grpSpLocks/>
              </p:cNvGrpSpPr>
              <p:nvPr/>
            </p:nvGrpSpPr>
            <p:grpSpPr bwMode="auto">
              <a:xfrm>
                <a:off x="899691" y="1047934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83" name="Straight Connector 182"/>
                <p:cNvCxnSpPr/>
                <p:nvPr/>
              </p:nvCxnSpPr>
              <p:spPr>
                <a:xfrm>
                  <a:off x="1093862" y="1222489"/>
                  <a:ext cx="7566255" cy="0"/>
                </a:xfrm>
                <a:prstGeom prst="line">
                  <a:avLst/>
                </a:prstGeom>
                <a:ln w="762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78" name="Picture 18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8567" name="Group 172"/>
              <p:cNvGrpSpPr>
                <a:grpSpLocks/>
              </p:cNvGrpSpPr>
              <p:nvPr/>
            </p:nvGrpSpPr>
            <p:grpSpPr bwMode="auto">
              <a:xfrm>
                <a:off x="899691" y="1399516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81" name="Straight Connector 180"/>
                <p:cNvCxnSpPr/>
                <p:nvPr/>
              </p:nvCxnSpPr>
              <p:spPr>
                <a:xfrm>
                  <a:off x="1093862" y="1223191"/>
                  <a:ext cx="7566255" cy="0"/>
                </a:xfrm>
                <a:prstGeom prst="line">
                  <a:avLst/>
                </a:prstGeom>
                <a:ln w="762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76" name="Picture 181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8568" name="Group 173"/>
              <p:cNvGrpSpPr>
                <a:grpSpLocks/>
              </p:cNvGrpSpPr>
              <p:nvPr/>
            </p:nvGrpSpPr>
            <p:grpSpPr bwMode="auto">
              <a:xfrm>
                <a:off x="899691" y="1751098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79" name="Straight Connector 178"/>
                <p:cNvCxnSpPr/>
                <p:nvPr/>
              </p:nvCxnSpPr>
              <p:spPr>
                <a:xfrm>
                  <a:off x="1093862" y="1222307"/>
                  <a:ext cx="7566255" cy="0"/>
                </a:xfrm>
                <a:prstGeom prst="line">
                  <a:avLst/>
                </a:prstGeom>
                <a:ln w="762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74" name="Picture 179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8569" name="Group 174"/>
              <p:cNvGrpSpPr>
                <a:grpSpLocks/>
              </p:cNvGrpSpPr>
              <p:nvPr/>
            </p:nvGrpSpPr>
            <p:grpSpPr bwMode="auto">
              <a:xfrm>
                <a:off x="899691" y="2286563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77" name="Straight Connector 176"/>
                <p:cNvCxnSpPr/>
                <p:nvPr/>
              </p:nvCxnSpPr>
              <p:spPr>
                <a:xfrm>
                  <a:off x="1093862" y="1223202"/>
                  <a:ext cx="7566255" cy="0"/>
                </a:xfrm>
                <a:prstGeom prst="line">
                  <a:avLst/>
                </a:prstGeom>
                <a:ln w="76200" cmpd="sng"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72" name="Picture 17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88570" name="Picture 17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600421" y="2113627"/>
                <a:ext cx="358660" cy="193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8563" name="Group 168"/>
            <p:cNvGrpSpPr>
              <a:grpSpLocks/>
            </p:cNvGrpSpPr>
            <p:nvPr/>
          </p:nvGrpSpPr>
          <p:grpSpPr bwMode="auto">
            <a:xfrm>
              <a:off x="388785" y="759524"/>
              <a:ext cx="800539" cy="1454902"/>
              <a:chOff x="459544" y="1775465"/>
              <a:chExt cx="1138140" cy="1954688"/>
            </a:xfrm>
          </p:grpSpPr>
          <p:graphicFrame>
            <p:nvGraphicFramePr>
              <p:cNvPr id="188564" name="Object 169"/>
              <p:cNvGraphicFramePr>
                <a:graphicFrameLocks noChangeAspect="1"/>
              </p:cNvGraphicFramePr>
              <p:nvPr/>
            </p:nvGraphicFramePr>
            <p:xfrm>
              <a:off x="815809" y="1775465"/>
              <a:ext cx="781875" cy="19546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5640" name="Equation" r:id="rId6" imgW="355600" imgH="889000" progId="Equation.3">
                      <p:embed/>
                    </p:oleObj>
                  </mc:Choice>
                  <mc:Fallback>
                    <p:oleObj name="Equation" r:id="rId6" imgW="355600" imgH="8890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5809" y="1775465"/>
                            <a:ext cx="781875" cy="19546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71" name="TextBox 170"/>
              <p:cNvSpPr txBox="1"/>
              <p:nvPr/>
            </p:nvSpPr>
            <p:spPr>
              <a:xfrm rot="16200000">
                <a:off x="-136278" y="2550951"/>
                <a:ext cx="1629229" cy="43758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Calibri"/>
                  </a:rPr>
                  <a:t>Cancer Type 1</a:t>
                </a:r>
              </a:p>
            </p:txBody>
          </p:sp>
        </p:grpSp>
      </p:grpSp>
      <p:grpSp>
        <p:nvGrpSpPr>
          <p:cNvPr id="188419" name="Group 184"/>
          <p:cNvGrpSpPr>
            <a:grpSpLocks/>
          </p:cNvGrpSpPr>
          <p:nvPr/>
        </p:nvGrpSpPr>
        <p:grpSpPr bwMode="auto">
          <a:xfrm>
            <a:off x="396977" y="2579688"/>
            <a:ext cx="8270775" cy="1587500"/>
            <a:chOff x="388785" y="680758"/>
            <a:chExt cx="8271027" cy="1586865"/>
          </a:xfrm>
        </p:grpSpPr>
        <p:grpSp>
          <p:nvGrpSpPr>
            <p:cNvPr id="188545" name="Group 185"/>
            <p:cNvGrpSpPr>
              <a:grpSpLocks/>
            </p:cNvGrpSpPr>
            <p:nvPr/>
          </p:nvGrpSpPr>
          <p:grpSpPr bwMode="auto">
            <a:xfrm>
              <a:off x="899691" y="680758"/>
              <a:ext cx="7760121" cy="1586865"/>
              <a:chOff x="899691" y="1047934"/>
              <a:chExt cx="7760121" cy="1586865"/>
            </a:xfrm>
          </p:grpSpPr>
          <p:grpSp>
            <p:nvGrpSpPr>
              <p:cNvPr id="188549" name="Group 189"/>
              <p:cNvGrpSpPr>
                <a:grpSpLocks/>
              </p:cNvGrpSpPr>
              <p:nvPr/>
            </p:nvGrpSpPr>
            <p:grpSpPr bwMode="auto">
              <a:xfrm>
                <a:off x="899691" y="1047934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201" name="Straight Connector 200"/>
                <p:cNvCxnSpPr/>
                <p:nvPr/>
              </p:nvCxnSpPr>
              <p:spPr>
                <a:xfrm>
                  <a:off x="1093862" y="1222489"/>
                  <a:ext cx="7566255" cy="0"/>
                </a:xfrm>
                <a:prstGeom prst="line">
                  <a:avLst/>
                </a:prstGeom>
                <a:ln w="76200" cmpd="sng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61" name="Picture 201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8550" name="Group 190"/>
              <p:cNvGrpSpPr>
                <a:grpSpLocks/>
              </p:cNvGrpSpPr>
              <p:nvPr/>
            </p:nvGrpSpPr>
            <p:grpSpPr bwMode="auto">
              <a:xfrm>
                <a:off x="899691" y="1399516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99" name="Straight Connector 198"/>
                <p:cNvCxnSpPr/>
                <p:nvPr/>
              </p:nvCxnSpPr>
              <p:spPr>
                <a:xfrm>
                  <a:off x="1093862" y="1223191"/>
                  <a:ext cx="7566255" cy="0"/>
                </a:xfrm>
                <a:prstGeom prst="line">
                  <a:avLst/>
                </a:prstGeom>
                <a:ln w="76200" cmpd="sng">
                  <a:solidFill>
                    <a:srgbClr val="604A7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59" name="Picture 199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8551" name="Group 191"/>
              <p:cNvGrpSpPr>
                <a:grpSpLocks/>
              </p:cNvGrpSpPr>
              <p:nvPr/>
            </p:nvGrpSpPr>
            <p:grpSpPr bwMode="auto">
              <a:xfrm>
                <a:off x="899691" y="1751098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97" name="Straight Connector 196"/>
                <p:cNvCxnSpPr/>
                <p:nvPr/>
              </p:nvCxnSpPr>
              <p:spPr>
                <a:xfrm>
                  <a:off x="1093862" y="1222306"/>
                  <a:ext cx="7566255" cy="0"/>
                </a:xfrm>
                <a:prstGeom prst="line">
                  <a:avLst/>
                </a:prstGeom>
                <a:ln w="76200" cmpd="sng">
                  <a:solidFill>
                    <a:srgbClr val="604A7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57" name="Picture 19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8552" name="Group 192"/>
              <p:cNvGrpSpPr>
                <a:grpSpLocks/>
              </p:cNvGrpSpPr>
              <p:nvPr/>
            </p:nvGrpSpPr>
            <p:grpSpPr bwMode="auto">
              <a:xfrm>
                <a:off x="899691" y="2286563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195" name="Straight Connector 194"/>
                <p:cNvCxnSpPr/>
                <p:nvPr/>
              </p:nvCxnSpPr>
              <p:spPr>
                <a:xfrm>
                  <a:off x="1093862" y="1223201"/>
                  <a:ext cx="7566255" cy="0"/>
                </a:xfrm>
                <a:prstGeom prst="line">
                  <a:avLst/>
                </a:prstGeom>
                <a:ln w="76200" cmpd="sng">
                  <a:solidFill>
                    <a:srgbClr val="604A7B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55" name="Picture 19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88553" name="Picture 19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600421" y="2113627"/>
                <a:ext cx="358660" cy="193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8546" name="Group 186"/>
            <p:cNvGrpSpPr>
              <a:grpSpLocks/>
            </p:cNvGrpSpPr>
            <p:nvPr/>
          </p:nvGrpSpPr>
          <p:grpSpPr bwMode="auto">
            <a:xfrm>
              <a:off x="388785" y="759524"/>
              <a:ext cx="800539" cy="1454902"/>
              <a:chOff x="459544" y="1775465"/>
              <a:chExt cx="1138140" cy="1954688"/>
            </a:xfrm>
          </p:grpSpPr>
          <p:graphicFrame>
            <p:nvGraphicFramePr>
              <p:cNvPr id="188547" name="Object 187"/>
              <p:cNvGraphicFramePr>
                <a:graphicFrameLocks noChangeAspect="1"/>
              </p:cNvGraphicFramePr>
              <p:nvPr/>
            </p:nvGraphicFramePr>
            <p:xfrm>
              <a:off x="815809" y="1775465"/>
              <a:ext cx="781875" cy="19546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5641" name="Equation" r:id="rId8" imgW="355600" imgH="889000" progId="Equation.3">
                      <p:embed/>
                    </p:oleObj>
                  </mc:Choice>
                  <mc:Fallback>
                    <p:oleObj name="Equation" r:id="rId8" imgW="355600" imgH="8890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5809" y="1775465"/>
                            <a:ext cx="781875" cy="19546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89" name="TextBox 188"/>
              <p:cNvSpPr txBox="1"/>
              <p:nvPr/>
            </p:nvSpPr>
            <p:spPr>
              <a:xfrm rot="16200000">
                <a:off x="-136278" y="2550951"/>
                <a:ext cx="1629229" cy="43758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Calibri"/>
                  </a:rPr>
                  <a:t>Cancer Type 2</a:t>
                </a:r>
              </a:p>
            </p:txBody>
          </p:sp>
        </p:grpSp>
      </p:grpSp>
      <p:grpSp>
        <p:nvGrpSpPr>
          <p:cNvPr id="188420" name="Group 202"/>
          <p:cNvGrpSpPr>
            <a:grpSpLocks/>
          </p:cNvGrpSpPr>
          <p:nvPr/>
        </p:nvGrpSpPr>
        <p:grpSpPr bwMode="auto">
          <a:xfrm>
            <a:off x="396977" y="4522788"/>
            <a:ext cx="8270775" cy="1587500"/>
            <a:chOff x="388785" y="680758"/>
            <a:chExt cx="8271027" cy="1586865"/>
          </a:xfrm>
        </p:grpSpPr>
        <p:grpSp>
          <p:nvGrpSpPr>
            <p:cNvPr id="188528" name="Group 203"/>
            <p:cNvGrpSpPr>
              <a:grpSpLocks/>
            </p:cNvGrpSpPr>
            <p:nvPr/>
          </p:nvGrpSpPr>
          <p:grpSpPr bwMode="auto">
            <a:xfrm>
              <a:off x="899691" y="680758"/>
              <a:ext cx="7760121" cy="1586865"/>
              <a:chOff x="899691" y="1047934"/>
              <a:chExt cx="7760121" cy="1586865"/>
            </a:xfrm>
          </p:grpSpPr>
          <p:grpSp>
            <p:nvGrpSpPr>
              <p:cNvPr id="188532" name="Group 207"/>
              <p:cNvGrpSpPr>
                <a:grpSpLocks/>
              </p:cNvGrpSpPr>
              <p:nvPr/>
            </p:nvGrpSpPr>
            <p:grpSpPr bwMode="auto">
              <a:xfrm>
                <a:off x="899691" y="1047934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219" name="Straight Connector 218"/>
                <p:cNvCxnSpPr/>
                <p:nvPr/>
              </p:nvCxnSpPr>
              <p:spPr>
                <a:xfrm>
                  <a:off x="1093862" y="1222489"/>
                  <a:ext cx="7566255" cy="0"/>
                </a:xfrm>
                <a:prstGeom prst="line">
                  <a:avLst/>
                </a:prstGeom>
                <a:ln w="76200" cmpd="sng">
                  <a:solidFill>
                    <a:srgbClr val="FFCC6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44" name="Picture 219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8533" name="Group 208"/>
              <p:cNvGrpSpPr>
                <a:grpSpLocks/>
              </p:cNvGrpSpPr>
              <p:nvPr/>
            </p:nvGrpSpPr>
            <p:grpSpPr bwMode="auto">
              <a:xfrm>
                <a:off x="899691" y="1399516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217" name="Straight Connector 216"/>
                <p:cNvCxnSpPr/>
                <p:nvPr/>
              </p:nvCxnSpPr>
              <p:spPr>
                <a:xfrm>
                  <a:off x="1093862" y="1223191"/>
                  <a:ext cx="7566255" cy="0"/>
                </a:xfrm>
                <a:prstGeom prst="line">
                  <a:avLst/>
                </a:prstGeom>
                <a:ln w="76200" cmpd="sng">
                  <a:solidFill>
                    <a:srgbClr val="FFCC6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42" name="Picture 21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8534" name="Group 209"/>
              <p:cNvGrpSpPr>
                <a:grpSpLocks/>
              </p:cNvGrpSpPr>
              <p:nvPr/>
            </p:nvGrpSpPr>
            <p:grpSpPr bwMode="auto">
              <a:xfrm>
                <a:off x="899691" y="1751098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215" name="Straight Connector 214"/>
                <p:cNvCxnSpPr/>
                <p:nvPr/>
              </p:nvCxnSpPr>
              <p:spPr>
                <a:xfrm>
                  <a:off x="1093862" y="1222306"/>
                  <a:ext cx="7566255" cy="0"/>
                </a:xfrm>
                <a:prstGeom prst="line">
                  <a:avLst/>
                </a:prstGeom>
                <a:ln w="76200" cmpd="sng">
                  <a:solidFill>
                    <a:srgbClr val="FFCC6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40" name="Picture 215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188535" name="Group 210"/>
              <p:cNvGrpSpPr>
                <a:grpSpLocks/>
              </p:cNvGrpSpPr>
              <p:nvPr/>
            </p:nvGrpSpPr>
            <p:grpSpPr bwMode="auto">
              <a:xfrm>
                <a:off x="899691" y="2286563"/>
                <a:ext cx="7760121" cy="348236"/>
                <a:chOff x="899996" y="1047934"/>
                <a:chExt cx="7760121" cy="348236"/>
              </a:xfrm>
            </p:grpSpPr>
            <p:cxnSp>
              <p:nvCxnSpPr>
                <p:cNvPr id="213" name="Straight Connector 212"/>
                <p:cNvCxnSpPr/>
                <p:nvPr/>
              </p:nvCxnSpPr>
              <p:spPr>
                <a:xfrm>
                  <a:off x="1093862" y="1223201"/>
                  <a:ext cx="7566255" cy="0"/>
                </a:xfrm>
                <a:prstGeom prst="line">
                  <a:avLst/>
                </a:prstGeom>
                <a:ln w="76200" cmpd="sng">
                  <a:solidFill>
                    <a:srgbClr val="FFCC66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88538" name="Picture 213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7500" t="12666" r="34666" b="11166"/>
                <a:stretch>
                  <a:fillRect/>
                </a:stretch>
              </p:blipFill>
              <p:spPr bwMode="auto">
                <a:xfrm flipH="1">
                  <a:off x="899996" y="1047934"/>
                  <a:ext cx="127252" cy="3482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88536" name="Picture 2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4600421" y="2113627"/>
                <a:ext cx="358660" cy="1938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88529" name="Group 204"/>
            <p:cNvGrpSpPr>
              <a:grpSpLocks/>
            </p:cNvGrpSpPr>
            <p:nvPr/>
          </p:nvGrpSpPr>
          <p:grpSpPr bwMode="auto">
            <a:xfrm>
              <a:off x="388785" y="759524"/>
              <a:ext cx="800539" cy="1454902"/>
              <a:chOff x="459544" y="1775465"/>
              <a:chExt cx="1138140" cy="1954688"/>
            </a:xfrm>
          </p:grpSpPr>
          <p:graphicFrame>
            <p:nvGraphicFramePr>
              <p:cNvPr id="188530" name="Object 205"/>
              <p:cNvGraphicFramePr>
                <a:graphicFrameLocks noChangeAspect="1"/>
              </p:cNvGraphicFramePr>
              <p:nvPr/>
            </p:nvGraphicFramePr>
            <p:xfrm>
              <a:off x="815809" y="1775465"/>
              <a:ext cx="781875" cy="195468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95642" name="Equation" r:id="rId9" imgW="355600" imgH="889000" progId="Equation.3">
                      <p:embed/>
                    </p:oleObj>
                  </mc:Choice>
                  <mc:Fallback>
                    <p:oleObj name="Equation" r:id="rId9" imgW="355600" imgH="8890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15809" y="1775465"/>
                            <a:ext cx="781875" cy="195468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07" name="TextBox 206"/>
              <p:cNvSpPr txBox="1"/>
              <p:nvPr/>
            </p:nvSpPr>
            <p:spPr>
              <a:xfrm rot="16200000">
                <a:off x="-136278" y="2550951"/>
                <a:ext cx="1629229" cy="437585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400" dirty="0">
                    <a:solidFill>
                      <a:prstClr val="black"/>
                    </a:solidFill>
                    <a:latin typeface="Calibri"/>
                  </a:rPr>
                  <a:t>Cancer Type </a:t>
                </a:r>
                <a:r>
                  <a:rPr lang="en-US" altLang="zh-CN" sz="1400" dirty="0">
                    <a:solidFill>
                      <a:prstClr val="black"/>
                    </a:solidFill>
                    <a:latin typeface="Calibri"/>
                    <a:ea typeface="宋体"/>
                  </a:rPr>
                  <a:t>3</a:t>
                </a:r>
                <a:endParaRPr lang="en-US" sz="14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grpSp>
        <p:nvGrpSpPr>
          <p:cNvPr id="188421" name="Group 220"/>
          <p:cNvGrpSpPr>
            <a:grpSpLocks/>
          </p:cNvGrpSpPr>
          <p:nvPr/>
        </p:nvGrpSpPr>
        <p:grpSpPr bwMode="auto">
          <a:xfrm>
            <a:off x="1331913" y="755650"/>
            <a:ext cx="7067550" cy="268288"/>
            <a:chOff x="1331150" y="736934"/>
            <a:chExt cx="7068264" cy="269470"/>
          </a:xfrm>
        </p:grpSpPr>
        <p:cxnSp>
          <p:nvCxnSpPr>
            <p:cNvPr id="222" name="Straight Connector 221"/>
            <p:cNvCxnSpPr/>
            <p:nvPr/>
          </p:nvCxnSpPr>
          <p:spPr>
            <a:xfrm>
              <a:off x="1331150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>
              <a:off x="2477441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>
              <a:off x="5462242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>
              <a:off x="3242693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>
              <a:off x="4852581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>
              <a:off x="8399414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>
              <a:off x="7389662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>
              <a:off x="7219782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>
              <a:off x="6440241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Straight Connector 230"/>
            <p:cNvCxnSpPr/>
            <p:nvPr/>
          </p:nvCxnSpPr>
          <p:spPr>
            <a:xfrm>
              <a:off x="5967118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/>
            <p:cNvCxnSpPr/>
            <p:nvPr/>
          </p:nvCxnSpPr>
          <p:spPr>
            <a:xfrm>
              <a:off x="5155823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/>
            <p:cNvCxnSpPr/>
            <p:nvPr/>
          </p:nvCxnSpPr>
          <p:spPr>
            <a:xfrm>
              <a:off x="6545027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4" name="Straight Connector 233"/>
            <p:cNvCxnSpPr/>
            <p:nvPr/>
          </p:nvCxnSpPr>
          <p:spPr>
            <a:xfrm>
              <a:off x="7811980" y="736934"/>
              <a:ext cx="0" cy="269470"/>
            </a:xfrm>
            <a:prstGeom prst="line">
              <a:avLst/>
            </a:prstGeom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5" name="Straight Connector 234"/>
          <p:cNvCxnSpPr/>
          <p:nvPr/>
        </p:nvCxnSpPr>
        <p:spPr>
          <a:xfrm>
            <a:off x="1452563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Straight Connector 235"/>
          <p:cNvCxnSpPr/>
          <p:nvPr/>
        </p:nvCxnSpPr>
        <p:spPr>
          <a:xfrm>
            <a:off x="2185988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Straight Connector 236"/>
          <p:cNvCxnSpPr/>
          <p:nvPr/>
        </p:nvCxnSpPr>
        <p:spPr>
          <a:xfrm>
            <a:off x="5581650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Straight Connector 237"/>
          <p:cNvCxnSpPr/>
          <p:nvPr/>
        </p:nvCxnSpPr>
        <p:spPr>
          <a:xfrm>
            <a:off x="3363913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Straight Connector 238"/>
          <p:cNvCxnSpPr/>
          <p:nvPr/>
        </p:nvCxnSpPr>
        <p:spPr>
          <a:xfrm>
            <a:off x="4973638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Straight Connector 239"/>
          <p:cNvCxnSpPr/>
          <p:nvPr/>
        </p:nvCxnSpPr>
        <p:spPr>
          <a:xfrm>
            <a:off x="8229600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Straight Connector 240"/>
          <p:cNvCxnSpPr/>
          <p:nvPr/>
        </p:nvCxnSpPr>
        <p:spPr>
          <a:xfrm>
            <a:off x="6562725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Straight Connector 241"/>
          <p:cNvCxnSpPr/>
          <p:nvPr/>
        </p:nvCxnSpPr>
        <p:spPr>
          <a:xfrm>
            <a:off x="6086475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Straight Connector 242"/>
          <p:cNvCxnSpPr/>
          <p:nvPr/>
        </p:nvCxnSpPr>
        <p:spPr>
          <a:xfrm>
            <a:off x="5403850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Straight Connector 243"/>
          <p:cNvCxnSpPr/>
          <p:nvPr/>
        </p:nvCxnSpPr>
        <p:spPr>
          <a:xfrm>
            <a:off x="6665913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Straight Connector 244"/>
          <p:cNvCxnSpPr/>
          <p:nvPr/>
        </p:nvCxnSpPr>
        <p:spPr>
          <a:xfrm>
            <a:off x="6996113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Straight Connector 245"/>
          <p:cNvCxnSpPr/>
          <p:nvPr/>
        </p:nvCxnSpPr>
        <p:spPr>
          <a:xfrm>
            <a:off x="7694613" y="10509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Straight Connector 246"/>
          <p:cNvCxnSpPr/>
          <p:nvPr/>
        </p:nvCxnSpPr>
        <p:spPr>
          <a:xfrm>
            <a:off x="1341438" y="141605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8" name="Straight Connector 247"/>
          <p:cNvCxnSpPr/>
          <p:nvPr/>
        </p:nvCxnSpPr>
        <p:spPr>
          <a:xfrm>
            <a:off x="3154363" y="141605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9" name="Straight Connector 248"/>
          <p:cNvCxnSpPr/>
          <p:nvPr/>
        </p:nvCxnSpPr>
        <p:spPr>
          <a:xfrm>
            <a:off x="5470525" y="141605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0" name="Straight Connector 249"/>
          <p:cNvCxnSpPr/>
          <p:nvPr/>
        </p:nvCxnSpPr>
        <p:spPr>
          <a:xfrm>
            <a:off x="3252788" y="141605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1" name="Straight Connector 250"/>
          <p:cNvCxnSpPr/>
          <p:nvPr/>
        </p:nvCxnSpPr>
        <p:spPr>
          <a:xfrm>
            <a:off x="4687888" y="141605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2" name="Straight Connector 251"/>
          <p:cNvCxnSpPr/>
          <p:nvPr/>
        </p:nvCxnSpPr>
        <p:spPr>
          <a:xfrm>
            <a:off x="8118475" y="141605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3" name="Straight Connector 252"/>
          <p:cNvCxnSpPr/>
          <p:nvPr/>
        </p:nvCxnSpPr>
        <p:spPr>
          <a:xfrm>
            <a:off x="7229475" y="141605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4" name="Straight Connector 253"/>
          <p:cNvCxnSpPr/>
          <p:nvPr/>
        </p:nvCxnSpPr>
        <p:spPr>
          <a:xfrm>
            <a:off x="5975350" y="141605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5" name="Straight Connector 254"/>
          <p:cNvCxnSpPr/>
          <p:nvPr/>
        </p:nvCxnSpPr>
        <p:spPr>
          <a:xfrm>
            <a:off x="6554788" y="141605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6" name="Straight Connector 255"/>
          <p:cNvCxnSpPr/>
          <p:nvPr/>
        </p:nvCxnSpPr>
        <p:spPr>
          <a:xfrm>
            <a:off x="6696075" y="141605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7" name="Straight Connector 256"/>
          <p:cNvCxnSpPr/>
          <p:nvPr/>
        </p:nvCxnSpPr>
        <p:spPr>
          <a:xfrm>
            <a:off x="1881188" y="19558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8" name="Straight Connector 257"/>
          <p:cNvCxnSpPr/>
          <p:nvPr/>
        </p:nvCxnSpPr>
        <p:spPr>
          <a:xfrm>
            <a:off x="5597525" y="19558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9" name="Straight Connector 258"/>
          <p:cNvCxnSpPr/>
          <p:nvPr/>
        </p:nvCxnSpPr>
        <p:spPr>
          <a:xfrm>
            <a:off x="3379788" y="19558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0" name="Straight Connector 259"/>
          <p:cNvCxnSpPr/>
          <p:nvPr/>
        </p:nvCxnSpPr>
        <p:spPr>
          <a:xfrm>
            <a:off x="4989513" y="19558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1" name="Straight Connector 260"/>
          <p:cNvCxnSpPr/>
          <p:nvPr/>
        </p:nvCxnSpPr>
        <p:spPr>
          <a:xfrm>
            <a:off x="8459788" y="19558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2" name="Straight Connector 261"/>
          <p:cNvCxnSpPr/>
          <p:nvPr/>
        </p:nvCxnSpPr>
        <p:spPr>
          <a:xfrm>
            <a:off x="7356475" y="19558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3" name="Straight Connector 262"/>
          <p:cNvCxnSpPr/>
          <p:nvPr/>
        </p:nvCxnSpPr>
        <p:spPr>
          <a:xfrm>
            <a:off x="6577013" y="19558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4" name="Straight Connector 263"/>
          <p:cNvCxnSpPr/>
          <p:nvPr/>
        </p:nvCxnSpPr>
        <p:spPr>
          <a:xfrm>
            <a:off x="6467475" y="19558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5" name="Straight Connector 264"/>
          <p:cNvCxnSpPr/>
          <p:nvPr/>
        </p:nvCxnSpPr>
        <p:spPr>
          <a:xfrm>
            <a:off x="6681788" y="19558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6" name="Straight Connector 265"/>
          <p:cNvCxnSpPr/>
          <p:nvPr/>
        </p:nvCxnSpPr>
        <p:spPr>
          <a:xfrm>
            <a:off x="7710488" y="19558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7" name="Straight Connector 266"/>
          <p:cNvCxnSpPr/>
          <p:nvPr/>
        </p:nvCxnSpPr>
        <p:spPr>
          <a:xfrm>
            <a:off x="2725738" y="26003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8" name="Straight Connector 267"/>
          <p:cNvCxnSpPr/>
          <p:nvPr/>
        </p:nvCxnSpPr>
        <p:spPr>
          <a:xfrm>
            <a:off x="4856163" y="26003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9" name="Straight Connector 268"/>
          <p:cNvCxnSpPr/>
          <p:nvPr/>
        </p:nvCxnSpPr>
        <p:spPr>
          <a:xfrm>
            <a:off x="8112125" y="26003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0" name="Straight Connector 269"/>
          <p:cNvCxnSpPr/>
          <p:nvPr/>
        </p:nvCxnSpPr>
        <p:spPr>
          <a:xfrm>
            <a:off x="7223125" y="26003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1" name="Straight Connector 270"/>
          <p:cNvCxnSpPr/>
          <p:nvPr/>
        </p:nvCxnSpPr>
        <p:spPr>
          <a:xfrm>
            <a:off x="6443663" y="26003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2" name="Straight Connector 271"/>
          <p:cNvCxnSpPr/>
          <p:nvPr/>
        </p:nvCxnSpPr>
        <p:spPr>
          <a:xfrm>
            <a:off x="6548438" y="26003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3" name="Straight Connector 272"/>
          <p:cNvCxnSpPr/>
          <p:nvPr/>
        </p:nvCxnSpPr>
        <p:spPr>
          <a:xfrm>
            <a:off x="1589088" y="29337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4" name="Straight Connector 273"/>
          <p:cNvCxnSpPr/>
          <p:nvPr/>
        </p:nvCxnSpPr>
        <p:spPr>
          <a:xfrm>
            <a:off x="4697413" y="29337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5" name="Straight Connector 274"/>
          <p:cNvCxnSpPr/>
          <p:nvPr/>
        </p:nvCxnSpPr>
        <p:spPr>
          <a:xfrm>
            <a:off x="8302625" y="29337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6" name="Straight Connector 275"/>
          <p:cNvCxnSpPr/>
          <p:nvPr/>
        </p:nvCxnSpPr>
        <p:spPr>
          <a:xfrm>
            <a:off x="7064375" y="29337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7" name="Straight Connector 276"/>
          <p:cNvCxnSpPr/>
          <p:nvPr/>
        </p:nvCxnSpPr>
        <p:spPr>
          <a:xfrm>
            <a:off x="6389688" y="2933700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8" name="Straight Connector 277"/>
          <p:cNvCxnSpPr/>
          <p:nvPr/>
        </p:nvCxnSpPr>
        <p:spPr>
          <a:xfrm>
            <a:off x="3373438" y="32988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/>
          <p:cNvCxnSpPr/>
          <p:nvPr/>
        </p:nvCxnSpPr>
        <p:spPr>
          <a:xfrm>
            <a:off x="8397875" y="32988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/>
          <p:cNvCxnSpPr/>
          <p:nvPr/>
        </p:nvCxnSpPr>
        <p:spPr>
          <a:xfrm>
            <a:off x="7508875" y="32988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/>
          <p:cNvCxnSpPr/>
          <p:nvPr/>
        </p:nvCxnSpPr>
        <p:spPr>
          <a:xfrm>
            <a:off x="6540500" y="329882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/>
          <p:cNvCxnSpPr/>
          <p:nvPr/>
        </p:nvCxnSpPr>
        <p:spPr>
          <a:xfrm>
            <a:off x="1906588" y="383857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3" name="Straight Connector 282"/>
          <p:cNvCxnSpPr/>
          <p:nvPr/>
        </p:nvCxnSpPr>
        <p:spPr>
          <a:xfrm>
            <a:off x="5014913" y="383857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4" name="Straight Connector 283"/>
          <p:cNvCxnSpPr/>
          <p:nvPr/>
        </p:nvCxnSpPr>
        <p:spPr>
          <a:xfrm>
            <a:off x="8270875" y="383857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5" name="Straight Connector 284"/>
          <p:cNvCxnSpPr/>
          <p:nvPr/>
        </p:nvCxnSpPr>
        <p:spPr>
          <a:xfrm>
            <a:off x="7381875" y="383857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6" name="Straight Connector 285"/>
          <p:cNvCxnSpPr/>
          <p:nvPr/>
        </p:nvCxnSpPr>
        <p:spPr>
          <a:xfrm>
            <a:off x="6538913" y="383857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7" name="Straight Connector 286"/>
          <p:cNvCxnSpPr/>
          <p:nvPr/>
        </p:nvCxnSpPr>
        <p:spPr>
          <a:xfrm>
            <a:off x="8545513" y="3838575"/>
            <a:ext cx="0" cy="2682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8" name="Straight Connector 287"/>
          <p:cNvCxnSpPr/>
          <p:nvPr/>
        </p:nvCxnSpPr>
        <p:spPr>
          <a:xfrm>
            <a:off x="1627188" y="455455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9" name="Straight Connector 288"/>
          <p:cNvCxnSpPr/>
          <p:nvPr/>
        </p:nvCxnSpPr>
        <p:spPr>
          <a:xfrm>
            <a:off x="2665413" y="455455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0" name="Straight Connector 289"/>
          <p:cNvCxnSpPr/>
          <p:nvPr/>
        </p:nvCxnSpPr>
        <p:spPr>
          <a:xfrm>
            <a:off x="5148263" y="455455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1" name="Straight Connector 290"/>
          <p:cNvCxnSpPr/>
          <p:nvPr/>
        </p:nvCxnSpPr>
        <p:spPr>
          <a:xfrm>
            <a:off x="6735763" y="455455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2" name="Straight Connector 291"/>
          <p:cNvCxnSpPr/>
          <p:nvPr/>
        </p:nvCxnSpPr>
        <p:spPr>
          <a:xfrm>
            <a:off x="6261100" y="455455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3" name="Straight Connector 292"/>
          <p:cNvCxnSpPr/>
          <p:nvPr/>
        </p:nvCxnSpPr>
        <p:spPr>
          <a:xfrm>
            <a:off x="7256463" y="4937145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4" name="Straight Connector 293"/>
          <p:cNvCxnSpPr/>
          <p:nvPr/>
        </p:nvCxnSpPr>
        <p:spPr>
          <a:xfrm>
            <a:off x="5364163" y="492920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5" name="Straight Connector 294"/>
          <p:cNvCxnSpPr/>
          <p:nvPr/>
        </p:nvCxnSpPr>
        <p:spPr>
          <a:xfrm>
            <a:off x="6524625" y="4929208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6" name="Straight Connector 295"/>
          <p:cNvCxnSpPr/>
          <p:nvPr/>
        </p:nvCxnSpPr>
        <p:spPr>
          <a:xfrm>
            <a:off x="3317875" y="5265758"/>
            <a:ext cx="0" cy="26828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7" name="Straight Connector 296"/>
          <p:cNvCxnSpPr/>
          <p:nvPr/>
        </p:nvCxnSpPr>
        <p:spPr>
          <a:xfrm>
            <a:off x="5300663" y="5294333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8" name="Straight Connector 297"/>
          <p:cNvCxnSpPr/>
          <p:nvPr/>
        </p:nvCxnSpPr>
        <p:spPr>
          <a:xfrm>
            <a:off x="6556375" y="5294333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9" name="Straight Connector 298"/>
          <p:cNvCxnSpPr/>
          <p:nvPr/>
        </p:nvCxnSpPr>
        <p:spPr>
          <a:xfrm>
            <a:off x="8021638" y="5294333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0" name="Straight Connector 299"/>
          <p:cNvCxnSpPr/>
          <p:nvPr/>
        </p:nvCxnSpPr>
        <p:spPr>
          <a:xfrm>
            <a:off x="1477963" y="5802333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1" name="Straight Connector 300"/>
          <p:cNvCxnSpPr/>
          <p:nvPr/>
        </p:nvCxnSpPr>
        <p:spPr>
          <a:xfrm>
            <a:off x="4999038" y="5802333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2" name="Straight Connector 301"/>
          <p:cNvCxnSpPr/>
          <p:nvPr/>
        </p:nvCxnSpPr>
        <p:spPr>
          <a:xfrm>
            <a:off x="6586538" y="5802333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3" name="Straight Connector 302"/>
          <p:cNvCxnSpPr/>
          <p:nvPr/>
        </p:nvCxnSpPr>
        <p:spPr>
          <a:xfrm>
            <a:off x="5889625" y="5802333"/>
            <a:ext cx="0" cy="26987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4" name="Straight Arrow Connector 303"/>
          <p:cNvCxnSpPr/>
          <p:nvPr/>
        </p:nvCxnSpPr>
        <p:spPr>
          <a:xfrm flipV="1">
            <a:off x="1101735" y="6257945"/>
            <a:ext cx="3025775" cy="15875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5" name="Straight Arrow Connector 304"/>
          <p:cNvCxnSpPr/>
          <p:nvPr/>
        </p:nvCxnSpPr>
        <p:spPr>
          <a:xfrm>
            <a:off x="4127500" y="6267450"/>
            <a:ext cx="4540250" cy="635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6" name="Straight Connector 305"/>
          <p:cNvCxnSpPr/>
          <p:nvPr/>
        </p:nvCxnSpPr>
        <p:spPr>
          <a:xfrm>
            <a:off x="4073526" y="554038"/>
            <a:ext cx="63500" cy="6043612"/>
          </a:xfrm>
          <a:prstGeom prst="line">
            <a:avLst/>
          </a:prstGeom>
          <a:ln>
            <a:solidFill>
              <a:srgbClr val="7F7F7F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" name="TextBox 306"/>
          <p:cNvSpPr txBox="1"/>
          <p:nvPr/>
        </p:nvSpPr>
        <p:spPr>
          <a:xfrm>
            <a:off x="1385891" y="6359525"/>
            <a:ext cx="2596797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C0504D">
                    <a:lumMod val="75000"/>
                  </a:srgbClr>
                </a:solidFill>
                <a:latin typeface="Arial"/>
                <a:cs typeface="Arial"/>
              </a:rPr>
              <a:t>Early replicated regions</a:t>
            </a:r>
          </a:p>
        </p:txBody>
      </p:sp>
      <p:sp>
        <p:nvSpPr>
          <p:cNvPr id="308" name="TextBox 307"/>
          <p:cNvSpPr txBox="1"/>
          <p:nvPr/>
        </p:nvSpPr>
        <p:spPr>
          <a:xfrm>
            <a:off x="5130800" y="6359525"/>
            <a:ext cx="2520154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rgbClr val="953735"/>
                </a:solidFill>
                <a:latin typeface="Arial"/>
                <a:cs typeface="Arial"/>
              </a:rPr>
              <a:t>Late replicated regions</a:t>
            </a:r>
          </a:p>
        </p:txBody>
      </p:sp>
      <p:grpSp>
        <p:nvGrpSpPr>
          <p:cNvPr id="188496" name="Group 308"/>
          <p:cNvGrpSpPr>
            <a:grpSpLocks/>
          </p:cNvGrpSpPr>
          <p:nvPr/>
        </p:nvGrpSpPr>
        <p:grpSpPr bwMode="auto">
          <a:xfrm>
            <a:off x="6261101" y="355620"/>
            <a:ext cx="627063" cy="5776913"/>
            <a:chOff x="6261890" y="336589"/>
            <a:chExt cx="626731" cy="5778017"/>
          </a:xfrm>
        </p:grpSpPr>
        <p:sp>
          <p:nvSpPr>
            <p:cNvPr id="310" name="Rectangle 309"/>
            <p:cNvSpPr/>
            <p:nvPr/>
          </p:nvSpPr>
          <p:spPr>
            <a:xfrm>
              <a:off x="6261890" y="336589"/>
              <a:ext cx="623558" cy="19847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11" name="Straight Connector 310"/>
            <p:cNvCxnSpPr/>
            <p:nvPr/>
          </p:nvCxnSpPr>
          <p:spPr>
            <a:xfrm>
              <a:off x="6261890" y="512836"/>
              <a:ext cx="0" cy="5601770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2" name="Straight Connector 311"/>
            <p:cNvCxnSpPr/>
            <p:nvPr/>
          </p:nvCxnSpPr>
          <p:spPr>
            <a:xfrm>
              <a:off x="6888621" y="511247"/>
              <a:ext cx="0" cy="5603359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8497" name="Group 312"/>
          <p:cNvGrpSpPr>
            <a:grpSpLocks/>
          </p:cNvGrpSpPr>
          <p:nvPr/>
        </p:nvGrpSpPr>
        <p:grpSpPr bwMode="auto">
          <a:xfrm>
            <a:off x="7435850" y="352425"/>
            <a:ext cx="627063" cy="5778500"/>
            <a:chOff x="6261890" y="336589"/>
            <a:chExt cx="626731" cy="5778017"/>
          </a:xfrm>
        </p:grpSpPr>
        <p:sp>
          <p:nvSpPr>
            <p:cNvPr id="314" name="Rectangle 313"/>
            <p:cNvSpPr/>
            <p:nvPr/>
          </p:nvSpPr>
          <p:spPr>
            <a:xfrm>
              <a:off x="6261890" y="336589"/>
              <a:ext cx="623558" cy="1984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15" name="Straight Connector 314"/>
            <p:cNvCxnSpPr/>
            <p:nvPr/>
          </p:nvCxnSpPr>
          <p:spPr>
            <a:xfrm>
              <a:off x="6261890" y="512787"/>
              <a:ext cx="0" cy="5601819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6" name="Straight Connector 315"/>
            <p:cNvCxnSpPr/>
            <p:nvPr/>
          </p:nvCxnSpPr>
          <p:spPr>
            <a:xfrm>
              <a:off x="6888621" y="511199"/>
              <a:ext cx="0" cy="5603407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8498" name="Group 316"/>
          <p:cNvGrpSpPr>
            <a:grpSpLocks/>
          </p:cNvGrpSpPr>
          <p:nvPr/>
        </p:nvGrpSpPr>
        <p:grpSpPr bwMode="auto">
          <a:xfrm>
            <a:off x="3005148" y="349250"/>
            <a:ext cx="625475" cy="5778500"/>
            <a:chOff x="6261890" y="336589"/>
            <a:chExt cx="626731" cy="5778017"/>
          </a:xfrm>
        </p:grpSpPr>
        <p:sp>
          <p:nvSpPr>
            <p:cNvPr id="318" name="Rectangle 317"/>
            <p:cNvSpPr/>
            <p:nvPr/>
          </p:nvSpPr>
          <p:spPr>
            <a:xfrm>
              <a:off x="6261890" y="336589"/>
              <a:ext cx="623550" cy="19842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19" name="Straight Connector 318"/>
            <p:cNvCxnSpPr/>
            <p:nvPr/>
          </p:nvCxnSpPr>
          <p:spPr>
            <a:xfrm>
              <a:off x="6261890" y="512787"/>
              <a:ext cx="0" cy="5601819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0" name="Straight Connector 319"/>
            <p:cNvCxnSpPr/>
            <p:nvPr/>
          </p:nvCxnSpPr>
          <p:spPr>
            <a:xfrm>
              <a:off x="6888621" y="511199"/>
              <a:ext cx="0" cy="5603407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8499" name="Group 320"/>
          <p:cNvGrpSpPr>
            <a:grpSpLocks/>
          </p:cNvGrpSpPr>
          <p:nvPr/>
        </p:nvGrpSpPr>
        <p:grpSpPr bwMode="auto">
          <a:xfrm>
            <a:off x="1763723" y="363538"/>
            <a:ext cx="625475" cy="5776912"/>
            <a:chOff x="6261890" y="336589"/>
            <a:chExt cx="626731" cy="5778017"/>
          </a:xfrm>
        </p:grpSpPr>
        <p:sp>
          <p:nvSpPr>
            <p:cNvPr id="322" name="Rectangle 321"/>
            <p:cNvSpPr/>
            <p:nvPr/>
          </p:nvSpPr>
          <p:spPr>
            <a:xfrm>
              <a:off x="6261890" y="336589"/>
              <a:ext cx="623550" cy="19847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323" name="Straight Connector 322"/>
            <p:cNvCxnSpPr/>
            <p:nvPr/>
          </p:nvCxnSpPr>
          <p:spPr>
            <a:xfrm>
              <a:off x="6261890" y="512835"/>
              <a:ext cx="0" cy="5601771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4" name="Straight Connector 323"/>
            <p:cNvCxnSpPr/>
            <p:nvPr/>
          </p:nvCxnSpPr>
          <p:spPr>
            <a:xfrm>
              <a:off x="6888621" y="511247"/>
              <a:ext cx="0" cy="5603359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5" name="Rectangle 324"/>
          <p:cNvSpPr/>
          <p:nvPr/>
        </p:nvSpPr>
        <p:spPr>
          <a:xfrm>
            <a:off x="3005139" y="342900"/>
            <a:ext cx="622300" cy="5767388"/>
          </a:xfrm>
          <a:prstGeom prst="rect">
            <a:avLst/>
          </a:prstGeom>
          <a:solidFill>
            <a:srgbClr val="55CD17">
              <a:alpha val="3000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6" name="Rectangle 325"/>
          <p:cNvSpPr/>
          <p:nvPr/>
        </p:nvSpPr>
        <p:spPr>
          <a:xfrm>
            <a:off x="6267451" y="350838"/>
            <a:ext cx="623888" cy="5765800"/>
          </a:xfrm>
          <a:prstGeom prst="rect">
            <a:avLst/>
          </a:prstGeom>
          <a:solidFill>
            <a:schemeClr val="accent6">
              <a:lumMod val="60000"/>
              <a:lumOff val="40000"/>
              <a:alpha val="3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7" name="TextBox 326"/>
          <p:cNvSpPr txBox="1"/>
          <p:nvPr/>
        </p:nvSpPr>
        <p:spPr>
          <a:xfrm>
            <a:off x="76202" y="90492"/>
            <a:ext cx="1762125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Arial"/>
                <a:ea typeface="宋体"/>
                <a:cs typeface="Arial"/>
              </a:rPr>
              <a:t>Noncoding annotations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9042401" y="6717990"/>
            <a:ext cx="364066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Does not format to std. theme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922970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Picture 1" descr="heterogeneity_figure_v2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78"/>
          <a:stretch>
            <a:fillRect/>
          </a:stretch>
        </p:blipFill>
        <p:spPr bwMode="auto">
          <a:xfrm>
            <a:off x="2169067" y="4162445"/>
            <a:ext cx="6708775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0466" name="Picture 11" descr="Fig. 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46814"/>
          <a:stretch>
            <a:fillRect/>
          </a:stretch>
        </p:blipFill>
        <p:spPr bwMode="auto">
          <a:xfrm>
            <a:off x="2137309" y="42883"/>
            <a:ext cx="6772275" cy="429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7" name="Title 1"/>
          <p:cNvSpPr>
            <a:spLocks noGrp="1"/>
          </p:cNvSpPr>
          <p:nvPr>
            <p:ph type="title"/>
          </p:nvPr>
        </p:nvSpPr>
        <p:spPr>
          <a:xfrm>
            <a:off x="147638" y="604858"/>
            <a:ext cx="2000250" cy="1673225"/>
          </a:xfrm>
        </p:spPr>
        <p:txBody>
          <a:bodyPr/>
          <a:lstStyle/>
          <a:p>
            <a:pPr eaLnBrk="1" hangingPunct="1"/>
            <a:r>
              <a:rPr lang="en-US" sz="2000">
                <a:latin typeface="Arial" charset="0"/>
                <a:cs typeface="ＭＳ Ｐゴシック" charset="0"/>
              </a:rPr>
              <a:t>Cancer Somatic Mutational Heterogeneity, across cancer types, samples &amp; regions</a:t>
            </a:r>
          </a:p>
        </p:txBody>
      </p:sp>
      <p:sp>
        <p:nvSpPr>
          <p:cNvPr id="8" name="Rectangle 7"/>
          <p:cNvSpPr/>
          <p:nvPr/>
        </p:nvSpPr>
        <p:spPr>
          <a:xfrm>
            <a:off x="1" y="6621464"/>
            <a:ext cx="19329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[</a:t>
            </a:r>
            <a:r>
              <a:rPr lang="en-US" sz="11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Lochovsky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 et al. </a:t>
            </a:r>
            <a:r>
              <a:rPr lang="en-US" sz="11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NAR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 (</a:t>
            </a:r>
            <a:r>
              <a:rPr lang="fr-FR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’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15)]</a:t>
            </a:r>
            <a:endParaRPr lang="en-US" sz="11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>
          <a:xfrm>
            <a:off x="457200" y="73025"/>
            <a:ext cx="8229600" cy="8128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</a:rPr>
              <a:t>Cancer Somatic Mutation 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3 models to evaluate the significance of mutation burden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Suppose there are </a:t>
            </a:r>
            <a:r>
              <a:rPr lang="en-US" i="1" dirty="0" smtClean="0">
                <a:ea typeface="+mn-ea"/>
                <a:cs typeface="+mn-cs"/>
              </a:rPr>
              <a:t>k</a:t>
            </a:r>
            <a:r>
              <a:rPr lang="en-US" dirty="0" smtClean="0">
                <a:ea typeface="+mn-ea"/>
                <a:cs typeface="+mn-cs"/>
              </a:rPr>
              <a:t> genome elements. For element </a:t>
            </a:r>
            <a:r>
              <a:rPr lang="en-US" i="1" dirty="0" err="1" smtClean="0">
                <a:ea typeface="+mn-ea"/>
                <a:cs typeface="+mn-cs"/>
              </a:rPr>
              <a:t>i</a:t>
            </a:r>
            <a:r>
              <a:rPr lang="en-US" dirty="0" smtClean="0">
                <a:ea typeface="+mn-ea"/>
                <a:cs typeface="+mn-cs"/>
              </a:rPr>
              <a:t>, define: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i="1" dirty="0" err="1" smtClean="0">
                <a:solidFill>
                  <a:srgbClr val="FF0000"/>
                </a:solidFill>
                <a:ea typeface="+mn-ea"/>
              </a:rPr>
              <a:t>n</a:t>
            </a:r>
            <a:r>
              <a:rPr lang="en-US" i="1" baseline="-25000" dirty="0" err="1" smtClean="0">
                <a:solidFill>
                  <a:srgbClr val="FF0000"/>
                </a:solidFill>
                <a:ea typeface="+mn-ea"/>
              </a:rPr>
              <a:t>i</a:t>
            </a:r>
            <a:r>
              <a:rPr lang="en-US" dirty="0" smtClean="0">
                <a:solidFill>
                  <a:srgbClr val="0000FF"/>
                </a:solidFill>
                <a:ea typeface="+mn-ea"/>
              </a:rPr>
              <a:t>: total number of nucleotides</a:t>
            </a:r>
            <a:endParaRPr lang="en-US" i="1" dirty="0" smtClean="0">
              <a:solidFill>
                <a:srgbClr val="0000FF"/>
              </a:solidFill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i="1" dirty="0" smtClean="0">
                <a:solidFill>
                  <a:srgbClr val="4C9900"/>
                </a:solidFill>
                <a:ea typeface="+mn-ea"/>
              </a:rPr>
              <a:t>x</a:t>
            </a:r>
            <a:r>
              <a:rPr lang="en-US" i="1" baseline="-25000" dirty="0" smtClean="0">
                <a:solidFill>
                  <a:srgbClr val="008000"/>
                </a:solidFill>
                <a:ea typeface="+mn-ea"/>
              </a:rPr>
              <a:t>i</a:t>
            </a:r>
            <a:r>
              <a:rPr lang="en-US" dirty="0" smtClean="0">
                <a:solidFill>
                  <a:srgbClr val="0000FF"/>
                </a:solidFill>
                <a:ea typeface="+mn-ea"/>
              </a:rPr>
              <a:t>: the number of mutations within the element</a:t>
            </a:r>
            <a:endParaRPr lang="en-US" i="1" dirty="0" smtClean="0">
              <a:solidFill>
                <a:srgbClr val="0000FF"/>
              </a:solidFill>
              <a:ea typeface="+mn-ea"/>
            </a:endParaRP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i="1" dirty="0" smtClean="0">
                <a:solidFill>
                  <a:srgbClr val="996633"/>
                </a:solidFill>
                <a:ea typeface="+mn-ea"/>
              </a:rPr>
              <a:t>p</a:t>
            </a:r>
            <a:r>
              <a:rPr lang="en-US" dirty="0" smtClean="0">
                <a:solidFill>
                  <a:srgbClr val="0000FF"/>
                </a:solidFill>
                <a:ea typeface="+mn-ea"/>
              </a:rPr>
              <a:t>: the mutation rate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i="1" dirty="0" smtClean="0">
                <a:solidFill>
                  <a:srgbClr val="660066"/>
                </a:solidFill>
                <a:ea typeface="+mn-ea"/>
              </a:rPr>
              <a:t>R</a:t>
            </a:r>
            <a:r>
              <a:rPr lang="en-US" dirty="0" smtClean="0">
                <a:solidFill>
                  <a:srgbClr val="0000FF"/>
                </a:solidFill>
                <a:ea typeface="+mn-ea"/>
              </a:rPr>
              <a:t>: the replication timing bin of the element</a:t>
            </a:r>
            <a:endParaRPr lang="en-US" i="1" dirty="0" smtClean="0">
              <a:solidFill>
                <a:srgbClr val="0000FF"/>
              </a:solidFill>
              <a:ea typeface="+mn-ea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 rtlCol="0">
            <a:normAutofit fontScale="925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100" b="1" dirty="0" smtClean="0">
                <a:ea typeface="+mn-ea"/>
                <a:cs typeface="+mn-cs"/>
              </a:rPr>
              <a:t>Model 1: Constant Background Mutation Rate (Model from Previous Work)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100" b="1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100" b="1" dirty="0" smtClean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100" b="1" dirty="0" smtClean="0">
                <a:ea typeface="+mn-ea"/>
                <a:cs typeface="+mn-cs"/>
              </a:rPr>
              <a:t>Model 2: Varying Mutation Rate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100" b="1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100" b="1" dirty="0" smtClean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100" b="1" dirty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sz="2100" b="1" dirty="0" smtClean="0">
                <a:ea typeface="+mn-ea"/>
                <a:cs typeface="+mn-cs"/>
              </a:rPr>
              <a:t>Model 3: Varying Mutation Rate with Replication Timing Correction</a:t>
            </a:r>
            <a:endParaRPr lang="en-US" sz="2100" dirty="0" smtClean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100" dirty="0" smtClean="0">
              <a:ea typeface="+mn-ea"/>
              <a:cs typeface="+mn-cs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sz="2100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sz="2100" dirty="0">
              <a:ea typeface="+mn-ea"/>
              <a:cs typeface="+mn-cs"/>
            </a:endParaRPr>
          </a:p>
        </p:txBody>
      </p:sp>
      <p:sp>
        <p:nvSpPr>
          <p:cNvPr id="19251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F57F8556-57E2-4549-9244-1C4F47C749E5}" type="slidenum">
              <a:rPr lang="en-US" sz="1200">
                <a:solidFill>
                  <a:srgbClr val="898989"/>
                </a:solidFill>
              </a:rPr>
              <a:pPr eaLnBrk="1" hangingPunct="1"/>
              <a:t>66</a:t>
            </a:fld>
            <a:endParaRPr lang="en-US" sz="1200">
              <a:solidFill>
                <a:srgbClr val="898989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4648200" y="1600200"/>
            <a:ext cx="0" cy="43957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8200" y="5984875"/>
            <a:ext cx="442118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4648200" y="1600200"/>
            <a:ext cx="442118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648200" y="2874963"/>
            <a:ext cx="442118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638675" y="4024313"/>
            <a:ext cx="4421188" cy="0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088188" y="5995989"/>
            <a:ext cx="19329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[</a:t>
            </a:r>
            <a:r>
              <a:rPr lang="en-US" sz="11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Lochovsky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 et al. </a:t>
            </a:r>
            <a:r>
              <a:rPr lang="en-US" sz="11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NAR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 (</a:t>
            </a:r>
            <a:r>
              <a:rPr lang="fr-FR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’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15)]</a:t>
            </a:r>
            <a:endParaRPr lang="en-US" sz="11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pic>
        <p:nvPicPr>
          <p:cNvPr id="192523" name="Picture 5" descr="eq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2" y="2408238"/>
            <a:ext cx="2174875" cy="37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4" name="Picture 7" descr="eq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1" y="3233758"/>
            <a:ext cx="25209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5" name="Picture 18" descr="eq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1" y="3611568"/>
            <a:ext cx="158750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6" name="Picture 19" descr="eq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50" y="4856163"/>
            <a:ext cx="2484438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7" name="Picture 20" descr="eq4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360" y="5229225"/>
            <a:ext cx="2073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2528" name="Picture 21" descr="eq5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176" y="5597545"/>
            <a:ext cx="4356100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Rectangle 22"/>
          <p:cNvSpPr/>
          <p:nvPr/>
        </p:nvSpPr>
        <p:spPr>
          <a:xfrm>
            <a:off x="8955088" y="5996008"/>
            <a:ext cx="188912" cy="7254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945563" y="5053033"/>
            <a:ext cx="114300" cy="5540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080500" y="5070475"/>
            <a:ext cx="63500" cy="1550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9069388" y="1600200"/>
            <a:ext cx="0" cy="4395788"/>
          </a:xfrm>
          <a:prstGeom prst="lin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9042401" y="6717990"/>
            <a:ext cx="364066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Does not format to std. theme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05603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itle 1"/>
          <p:cNvSpPr>
            <a:spLocks noGrp="1"/>
          </p:cNvSpPr>
          <p:nvPr>
            <p:ph type="title"/>
          </p:nvPr>
        </p:nvSpPr>
        <p:spPr>
          <a:xfrm>
            <a:off x="685800" y="-131763"/>
            <a:ext cx="7772400" cy="1143001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  <a:cs typeface="ＭＳ Ｐゴシック" charset="0"/>
              </a:rPr>
              <a:t>LARVA Model Comparison</a:t>
            </a:r>
          </a:p>
        </p:txBody>
      </p:sp>
      <p:sp>
        <p:nvSpPr>
          <p:cNvPr id="194562" name="Content Placeholder 2"/>
          <p:cNvSpPr>
            <a:spLocks noGrp="1"/>
          </p:cNvSpPr>
          <p:nvPr>
            <p:ph idx="1"/>
          </p:nvPr>
        </p:nvSpPr>
        <p:spPr>
          <a:xfrm>
            <a:off x="457200" y="806450"/>
            <a:ext cx="8229600" cy="1779588"/>
          </a:xfrm>
        </p:spPr>
        <p:txBody>
          <a:bodyPr/>
          <a:lstStyle/>
          <a:p>
            <a:pPr eaLnBrk="1" hangingPunct="1"/>
            <a:r>
              <a:rPr lang="en-US" sz="2000">
                <a:latin typeface="Arial" charset="0"/>
                <a:cs typeface="ＭＳ Ｐゴシック" charset="0"/>
              </a:rPr>
              <a:t>Comparison of mutation count frequency implied by the binomial model (model 1) and the beta-binomial model (model 2) relative to the empirical distribution</a:t>
            </a:r>
          </a:p>
          <a:p>
            <a:pPr eaLnBrk="1" hangingPunct="1"/>
            <a:r>
              <a:rPr lang="en-US" sz="2000">
                <a:latin typeface="Arial" charset="0"/>
                <a:cs typeface="ＭＳ Ｐゴシック" charset="0"/>
              </a:rPr>
              <a:t>The beta-binomial distribution is significantly better, especially for accurately modeling the over-dispersion of the empirical distribution</a:t>
            </a:r>
          </a:p>
        </p:txBody>
      </p:sp>
      <p:pic>
        <p:nvPicPr>
          <p:cNvPr id="19456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688"/>
          <a:stretch>
            <a:fillRect/>
          </a:stretch>
        </p:blipFill>
        <p:spPr bwMode="auto">
          <a:xfrm>
            <a:off x="1370013" y="2416195"/>
            <a:ext cx="5821362" cy="444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-6351" y="6521450"/>
            <a:ext cx="19329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[</a:t>
            </a:r>
            <a:r>
              <a:rPr lang="en-US" sz="11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Lochovsky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 et al. </a:t>
            </a:r>
            <a:r>
              <a:rPr lang="en-US" sz="11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NAR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 (</a:t>
            </a:r>
            <a:r>
              <a:rPr lang="fr-FR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’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15)]</a:t>
            </a:r>
            <a:endParaRPr lang="en-US" sz="11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98627" y="2768600"/>
            <a:ext cx="420688" cy="2555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64389" y="2757508"/>
            <a:ext cx="420687" cy="2555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609" name="Picture 3" descr="model_3_fig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160"/>
          <a:stretch>
            <a:fillRect/>
          </a:stretch>
        </p:blipFill>
        <p:spPr bwMode="auto">
          <a:xfrm>
            <a:off x="-293103" y="2528255"/>
            <a:ext cx="5790813" cy="444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0" name="Title 1"/>
          <p:cNvSpPr>
            <a:spLocks noGrp="1"/>
          </p:cNvSpPr>
          <p:nvPr>
            <p:ph type="title"/>
          </p:nvPr>
        </p:nvSpPr>
        <p:spPr>
          <a:xfrm>
            <a:off x="228600" y="933490"/>
            <a:ext cx="4254500" cy="858837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Arial" charset="0"/>
              </a:rPr>
              <a:t>Adding DNA replication timing correction further improves the beta-binomial model</a:t>
            </a:r>
            <a:endParaRPr lang="en-US" sz="2800" dirty="0">
              <a:latin typeface="Arial" charset="0"/>
              <a:cs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136067" y="3148775"/>
            <a:ext cx="19329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[</a:t>
            </a:r>
            <a:r>
              <a:rPr lang="en-US" sz="11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Lochovsky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 et al. </a:t>
            </a:r>
            <a:r>
              <a:rPr lang="en-US" sz="11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NAR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 (</a:t>
            </a:r>
            <a:r>
              <a:rPr lang="fr-FR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’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  <a:ea typeface="+mn-ea"/>
                <a:cs typeface="+mn-cs"/>
              </a:rPr>
              <a:t>15)]</a:t>
            </a:r>
            <a:endParaRPr lang="en-US" sz="11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37893" y="4331959"/>
            <a:ext cx="430212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80030C"/>
                </a:solidFill>
                <a:latin typeface="Calibri"/>
                <a:ea typeface="+mn-ea"/>
                <a:cs typeface="+mn-cs"/>
              </a:rPr>
              <a:t>Bottom 10% of rep. timing bins requires large correction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2000" b="1" dirty="0">
              <a:solidFill>
                <a:srgbClr val="80030C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37883" y="5354183"/>
            <a:ext cx="4572000" cy="7080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E52BBF"/>
                </a:solidFill>
                <a:latin typeface="Calibri"/>
                <a:ea typeface="+mn-ea"/>
                <a:cs typeface="+mn-cs"/>
              </a:rPr>
              <a:t>Top 10% of rep. timing bins </a:t>
            </a:r>
            <a:br>
              <a:rPr lang="en-US" sz="2000" b="1" dirty="0">
                <a:solidFill>
                  <a:srgbClr val="E52BBF"/>
                </a:solidFill>
                <a:latin typeface="Calibri"/>
                <a:ea typeface="+mn-ea"/>
                <a:cs typeface="+mn-cs"/>
              </a:rPr>
            </a:br>
            <a:r>
              <a:rPr lang="en-US" sz="2000" b="1" dirty="0">
                <a:solidFill>
                  <a:srgbClr val="E52BBF"/>
                </a:solidFill>
                <a:latin typeface="Calibri"/>
                <a:ea typeface="+mn-ea"/>
                <a:cs typeface="+mn-cs"/>
              </a:rPr>
              <a:t>requires little correction</a:t>
            </a:r>
          </a:p>
        </p:txBody>
      </p:sp>
      <p:pic>
        <p:nvPicPr>
          <p:cNvPr id="9" name="Picture 8" descr="Fig.S4 correlated genomic features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0" r="49417" b="1617"/>
          <a:stretch/>
        </p:blipFill>
        <p:spPr>
          <a:xfrm>
            <a:off x="4646490" y="-52711"/>
            <a:ext cx="4518116" cy="31741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993689" y="2990850"/>
            <a:ext cx="3359229" cy="1415130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850900"/>
          </a:xfrm>
        </p:spPr>
        <p:txBody>
          <a:bodyPr/>
          <a:lstStyle/>
          <a:p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LARVA 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0904"/>
            <a:ext cx="8229600" cy="2200275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en-US" dirty="0"/>
              <a:t>http://</a:t>
            </a:r>
            <a:r>
              <a:rPr lang="en-US" dirty="0" err="1"/>
              <a:t>larva.gersteinlab.org</a:t>
            </a:r>
            <a:r>
              <a:rPr lang="en-US" dirty="0"/>
              <a:t>/</a:t>
            </a:r>
          </a:p>
          <a:p>
            <a:pPr>
              <a:defRPr/>
            </a:pPr>
            <a:r>
              <a:rPr lang="en-US" dirty="0" smtClean="0"/>
              <a:t>Freely downloadable C++ program</a:t>
            </a:r>
          </a:p>
          <a:p>
            <a:pPr lvl="1">
              <a:defRPr/>
            </a:pPr>
            <a:r>
              <a:rPr lang="en-US" dirty="0" smtClean="0"/>
              <a:t>Verified compilation and correct execution on Linux</a:t>
            </a:r>
          </a:p>
          <a:p>
            <a:pPr>
              <a:defRPr/>
            </a:pPr>
            <a:r>
              <a:rPr lang="en-US" dirty="0" smtClean="0"/>
              <a:t>A </a:t>
            </a:r>
            <a:r>
              <a:rPr lang="en-US" dirty="0" err="1" smtClean="0"/>
              <a:t>Docker</a:t>
            </a:r>
            <a:r>
              <a:rPr lang="en-US" dirty="0" smtClean="0"/>
              <a:t> image is also available to download</a:t>
            </a:r>
          </a:p>
          <a:p>
            <a:pPr lvl="1">
              <a:defRPr/>
            </a:pPr>
            <a:r>
              <a:rPr lang="en-US" dirty="0" smtClean="0"/>
              <a:t>Runs on any operating system supported by </a:t>
            </a:r>
            <a:r>
              <a:rPr lang="en-US" dirty="0" err="1" smtClean="0"/>
              <a:t>Docker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Running time on transcription factor binding sites (a worst case input size) is ~80 min</a:t>
            </a:r>
          </a:p>
          <a:p>
            <a:pPr lvl="1">
              <a:defRPr/>
            </a:pPr>
            <a:r>
              <a:rPr lang="en-US" dirty="0" smtClean="0"/>
              <a:t>Running time scales linearly with the number of annotations in the input</a:t>
            </a:r>
            <a:endParaRPr lang="en-US" dirty="0"/>
          </a:p>
        </p:txBody>
      </p:sp>
      <p:pic>
        <p:nvPicPr>
          <p:cNvPr id="209924" name="Picture 4" descr="LARVA_website_screensho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4" b="42606"/>
          <a:stretch>
            <a:fillRect/>
          </a:stretch>
        </p:blipFill>
        <p:spPr bwMode="auto">
          <a:xfrm>
            <a:off x="790576" y="2833688"/>
            <a:ext cx="7759700" cy="368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5" name="Picture 4" descr="C:\Users\JM\Desktop\Untitled-4.png"/>
          <p:cNvPicPr>
            <a:picLocks noChangeAspect="1" noChangeArrowheads="1"/>
          </p:cNvPicPr>
          <p:nvPr/>
        </p:nvPicPr>
        <p:blipFill>
          <a:blip r:embed="rId2">
            <a:lum brigh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101"/>
          <a:stretch>
            <a:fillRect/>
          </a:stretch>
        </p:blipFill>
        <p:spPr bwMode="auto">
          <a:xfrm>
            <a:off x="228600" y="152400"/>
            <a:ext cx="8610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6" name="Picture 3" descr="C:\Users\JM\Desktop\adult-male-body-no-descriptors-h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567"/>
          <a:stretch>
            <a:fillRect/>
          </a:stretch>
        </p:blipFill>
        <p:spPr bwMode="auto">
          <a:xfrm>
            <a:off x="304800" y="2209800"/>
            <a:ext cx="40005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87" name="Group 16"/>
          <p:cNvGrpSpPr>
            <a:grpSpLocks/>
          </p:cNvGrpSpPr>
          <p:nvPr/>
        </p:nvGrpSpPr>
        <p:grpSpPr bwMode="auto">
          <a:xfrm>
            <a:off x="5562602" y="228620"/>
            <a:ext cx="390525" cy="722313"/>
            <a:chOff x="5562600" y="267946"/>
            <a:chExt cx="390462" cy="722654"/>
          </a:xfrm>
        </p:grpSpPr>
        <p:pic>
          <p:nvPicPr>
            <p:cNvPr id="93224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5562600" y="2679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5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5562600" y="6489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3188" name="Group 15"/>
          <p:cNvGrpSpPr>
            <a:grpSpLocks/>
          </p:cNvGrpSpPr>
          <p:nvPr/>
        </p:nvGrpSpPr>
        <p:grpSpPr bwMode="auto">
          <a:xfrm>
            <a:off x="533402" y="228620"/>
            <a:ext cx="390525" cy="722313"/>
            <a:chOff x="533400" y="228600"/>
            <a:chExt cx="390462" cy="722654"/>
          </a:xfrm>
        </p:grpSpPr>
        <p:pic>
          <p:nvPicPr>
            <p:cNvPr id="93222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533400" y="228600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3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533400" y="609600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3189" name="Group 19"/>
          <p:cNvGrpSpPr>
            <a:grpSpLocks/>
          </p:cNvGrpSpPr>
          <p:nvPr/>
        </p:nvGrpSpPr>
        <p:grpSpPr bwMode="auto">
          <a:xfrm>
            <a:off x="7924802" y="228620"/>
            <a:ext cx="390525" cy="722313"/>
            <a:chOff x="7924800" y="267946"/>
            <a:chExt cx="390462" cy="722654"/>
          </a:xfrm>
        </p:grpSpPr>
        <p:pic>
          <p:nvPicPr>
            <p:cNvPr id="93220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7924800" y="2679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1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7924800" y="6489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3190" name="Group 20"/>
          <p:cNvGrpSpPr>
            <a:grpSpLocks/>
          </p:cNvGrpSpPr>
          <p:nvPr/>
        </p:nvGrpSpPr>
        <p:grpSpPr bwMode="auto">
          <a:xfrm>
            <a:off x="7162802" y="1828820"/>
            <a:ext cx="390525" cy="722313"/>
            <a:chOff x="7162800" y="1868146"/>
            <a:chExt cx="390462" cy="722654"/>
          </a:xfrm>
        </p:grpSpPr>
        <p:pic>
          <p:nvPicPr>
            <p:cNvPr id="93218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7162800" y="18681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9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7162800" y="22491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3191" name="Group 25"/>
          <p:cNvGrpSpPr>
            <a:grpSpLocks/>
          </p:cNvGrpSpPr>
          <p:nvPr/>
        </p:nvGrpSpPr>
        <p:grpSpPr bwMode="auto">
          <a:xfrm>
            <a:off x="8001002" y="1828820"/>
            <a:ext cx="390525" cy="722313"/>
            <a:chOff x="8001000" y="1868146"/>
            <a:chExt cx="390462" cy="722654"/>
          </a:xfrm>
        </p:grpSpPr>
        <p:pic>
          <p:nvPicPr>
            <p:cNvPr id="93216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8001000" y="18681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7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8001000" y="22491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3192" name="Group 88"/>
          <p:cNvGrpSpPr>
            <a:grpSpLocks/>
          </p:cNvGrpSpPr>
          <p:nvPr/>
        </p:nvGrpSpPr>
        <p:grpSpPr bwMode="auto">
          <a:xfrm>
            <a:off x="3581400" y="2679700"/>
            <a:ext cx="2133600" cy="3771900"/>
            <a:chOff x="6096000" y="2895600"/>
            <a:chExt cx="2133600" cy="3771900"/>
          </a:xfrm>
        </p:grpSpPr>
        <p:pic>
          <p:nvPicPr>
            <p:cNvPr id="93214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6096000" y="2895600"/>
              <a:ext cx="2130552" cy="1865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5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6096000" y="4800600"/>
              <a:ext cx="2133600" cy="186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3193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1209677" y="22862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4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1971677" y="22862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5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2657477" y="22862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6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3343277" y="22862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7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4029077" y="22862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8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4724402" y="22862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9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6248402" y="22862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0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7077077" y="22862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1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8686802" y="22862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2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8677277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3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6248402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4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5476876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5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4724402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6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4029077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7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2428877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8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1600202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09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838202" y="182880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210" name="Picture 6" descr="C:\Users\JM\Desktop\karyograms670.jpg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" t="17073" r="51045" b="2438"/>
          <a:stretch>
            <a:fillRect/>
          </a:stretch>
        </p:blipFill>
        <p:spPr bwMode="auto">
          <a:xfrm>
            <a:off x="76202" y="2133620"/>
            <a:ext cx="39052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211" name="Group 20"/>
          <p:cNvGrpSpPr>
            <a:grpSpLocks/>
          </p:cNvGrpSpPr>
          <p:nvPr/>
        </p:nvGrpSpPr>
        <p:grpSpPr bwMode="auto">
          <a:xfrm>
            <a:off x="3267076" y="1828820"/>
            <a:ext cx="390525" cy="722313"/>
            <a:chOff x="7162800" y="1868146"/>
            <a:chExt cx="390462" cy="722654"/>
          </a:xfrm>
        </p:grpSpPr>
        <p:pic>
          <p:nvPicPr>
            <p:cNvPr id="93212" name="Picture 6" descr="C:\Users\JM\Desktop\karyograms670.jpg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8" t="17073" r="51045" b="2438"/>
            <a:stretch>
              <a:fillRect/>
            </a:stretch>
          </p:blipFill>
          <p:spPr bwMode="auto">
            <a:xfrm>
              <a:off x="7162800" y="1868146"/>
              <a:ext cx="389904" cy="341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3" name="Picture 6" descr="C:\Users\JM\Desktop\karyograms670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96" t="10062" r="1343" b="4573"/>
            <a:stretch>
              <a:fillRect/>
            </a:stretch>
          </p:blipFill>
          <p:spPr bwMode="auto">
            <a:xfrm>
              <a:off x="7162800" y="2249146"/>
              <a:ext cx="390462" cy="3416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itle 5"/>
          <p:cNvSpPr>
            <a:spLocks noGrp="1"/>
          </p:cNvSpPr>
          <p:nvPr>
            <p:ph type="title"/>
          </p:nvPr>
        </p:nvSpPr>
        <p:spPr>
          <a:xfrm>
            <a:off x="457200" y="123826"/>
            <a:ext cx="8229600" cy="766763"/>
          </a:xfrm>
        </p:spPr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LARVA Results</a:t>
            </a:r>
          </a:p>
        </p:txBody>
      </p:sp>
      <p:sp>
        <p:nvSpPr>
          <p:cNvPr id="198658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C7AC2C08-21EF-D74E-A5E4-AE2A73119956}" type="slidenum">
              <a:rPr lang="en-US" sz="1200">
                <a:solidFill>
                  <a:srgbClr val="898989"/>
                </a:solidFill>
              </a:rPr>
              <a:pPr eaLnBrk="1" hangingPunct="1"/>
              <a:t>70</a:t>
            </a:fld>
            <a:endParaRPr lang="en-US" sz="1200">
              <a:solidFill>
                <a:srgbClr val="898989"/>
              </a:solidFill>
            </a:endParaRPr>
          </a:p>
        </p:txBody>
      </p:sp>
      <p:pic>
        <p:nvPicPr>
          <p:cNvPr id="198659" name="Picture 7" descr="Fig. 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68"/>
          <a:stretch>
            <a:fillRect/>
          </a:stretch>
        </p:blipFill>
        <p:spPr bwMode="auto">
          <a:xfrm>
            <a:off x="101600" y="1573213"/>
            <a:ext cx="5051425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9700" y="1744663"/>
            <a:ext cx="457200" cy="3286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8661" name="Picture 10" descr="model_3_figur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97"/>
          <a:stretch>
            <a:fillRect/>
          </a:stretch>
        </p:blipFill>
        <p:spPr bwMode="auto">
          <a:xfrm>
            <a:off x="4868863" y="863620"/>
            <a:ext cx="4183062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8662" name="Content Placeholder 4" descr="Fig. 7.pdf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75" r="-14175"/>
          <a:stretch>
            <a:fillRect/>
          </a:stretch>
        </p:blipFill>
        <p:spPr>
          <a:xfrm>
            <a:off x="4348173" y="3800475"/>
            <a:ext cx="5291137" cy="2909888"/>
          </a:xfrm>
        </p:spPr>
      </p:pic>
      <p:sp>
        <p:nvSpPr>
          <p:cNvPr id="3" name="Rectangle 2"/>
          <p:cNvSpPr/>
          <p:nvPr/>
        </p:nvSpPr>
        <p:spPr>
          <a:xfrm>
            <a:off x="4773623" y="1062058"/>
            <a:ext cx="377825" cy="280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56173" y="3835400"/>
            <a:ext cx="282575" cy="206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859348" y="5272088"/>
            <a:ext cx="282575" cy="209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-6351" y="6521450"/>
            <a:ext cx="193295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[</a:t>
            </a:r>
            <a:r>
              <a:rPr lang="en-US" sz="11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Lochovsky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 et al. </a:t>
            </a:r>
            <a:r>
              <a:rPr lang="en-US" sz="1100" i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NAR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 (</a:t>
            </a:r>
            <a:r>
              <a:rPr lang="fr-FR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’</a:t>
            </a:r>
            <a:r>
              <a:rPr lang="en-US" sz="1100" dirty="0">
                <a:solidFill>
                  <a:prstClr val="black">
                    <a:lumMod val="50000"/>
                    <a:lumOff val="50000"/>
                  </a:prstClr>
                </a:solidFill>
                <a:latin typeface="Arial" charset="0"/>
              </a:rPr>
              <a:t>15)]</a:t>
            </a:r>
            <a:endParaRPr lang="en-US" sz="1100" dirty="0">
              <a:solidFill>
                <a:prstClr val="black">
                  <a:lumMod val="50000"/>
                  <a:lumOff val="50000"/>
                </a:prstClr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15976" y="5588000"/>
            <a:ext cx="4097338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noncoding annotation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p-values in sorted order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981325" y="5241925"/>
            <a:ext cx="12954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927235" y="1249364"/>
            <a:ext cx="186461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TSS LARVA results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46398" y="2476501"/>
            <a:ext cx="199514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These have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literature-verified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cancer associations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flipH="1" flipV="1">
            <a:off x="1736735" y="2393970"/>
            <a:ext cx="1109663" cy="219075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2"/>
          </p:cNvCxnSpPr>
          <p:nvPr/>
        </p:nvCxnSpPr>
        <p:spPr>
          <a:xfrm flipH="1">
            <a:off x="2119328" y="3399831"/>
            <a:ext cx="1724643" cy="994370"/>
          </a:xfrm>
          <a:prstGeom prst="straightConnector1">
            <a:avLst/>
          </a:prstGeom>
          <a:ln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9043998" y="5070475"/>
            <a:ext cx="90487" cy="15509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745422" y="3857625"/>
            <a:ext cx="1200193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Symbol" charset="2"/>
                <a:cs typeface="Symbol" charset="2"/>
              </a:rPr>
              <a:t>b</a:t>
            </a:r>
            <a:r>
              <a:rPr lang="en-US" dirty="0">
                <a:solidFill>
                  <a:prstClr val="black"/>
                </a:solidFill>
                <a:latin typeface="Calibri"/>
              </a:rPr>
              <a:t>-binomial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745414" y="5588000"/>
            <a:ext cx="1002836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binomial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042401" y="6717990"/>
            <a:ext cx="3640665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/>
              <a:t>     Does not format to std. theme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656414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85800" y="50811"/>
            <a:ext cx="7772400" cy="1143000"/>
          </a:xfrm>
        </p:spPr>
        <p:txBody>
          <a:bodyPr/>
          <a:lstStyle/>
          <a:p>
            <a:pPr defTabSz="907350">
              <a:defRPr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Analyzing Personal Genomes:</a:t>
            </a:r>
            <a:b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Prioritizing High-impact Rare &amp; Somatic Variants </a:t>
            </a:r>
            <a:endParaRPr lang="en-US" sz="4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7283" name="Content Placeholder 3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186275" y="1185435"/>
            <a:ext cx="4368792" cy="4638675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Introduction: the landscape of variants in personal genomes</a:t>
            </a:r>
            <a:r>
              <a:rPr lang="en-US" sz="14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Characterizing Rare Variants in Coding Regions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Identifying with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STRESS</a:t>
            </a:r>
            <a:b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cryptic allosteric sites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O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n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surface &amp; in interior bottlenecks </a:t>
            </a: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#1 </a:t>
            </a:r>
          </a:p>
          <a:p>
            <a:pPr lvl="1"/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Annotating non-coding regions on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different scales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with MUSIC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rare variants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sensitive sites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b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human-conserved) 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in terms of </a:t>
            </a:r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</a:t>
            </a:r>
            <a:r>
              <a:rPr lang="en-US" sz="1800" b="1" u="sng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connectivity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eg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hubs)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00" y="1185435"/>
            <a:ext cx="4368792" cy="4638675"/>
          </a:xfrm>
        </p:spPr>
        <p:txBody>
          <a:bodyPr/>
          <a:lstStyle/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#2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using 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AlleleDB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terms of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allelic elements</a:t>
            </a:r>
            <a:r>
              <a:rPr lang="en-US" sz="1800" b="1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Having observed difference in molecular activity in many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contexts</a:t>
            </a:r>
            <a:endParaRPr lang="en-US" sz="1400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</a:endParaRPr>
          </a:p>
          <a:p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Putting it together </a:t>
            </a:r>
            <a:r>
              <a:rPr lang="en-US" sz="20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in workflows</a:t>
            </a:r>
            <a:endParaRPr lang="en-US" sz="20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u="sng" dirty="0" smtClean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Integrating evidence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</a:t>
            </a:r>
            <a:r>
              <a:rPr lang="en-US" sz="1800" b="1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variants with </a:t>
            </a:r>
            <a:r>
              <a:rPr lang="en-US" sz="1800" b="1" dirty="0" err="1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FunSeq</a:t>
            </a:r>
            <a:endParaRPr lang="en-US" sz="1800" b="1" dirty="0">
              <a:solidFill>
                <a:schemeClr val="bg1">
                  <a:lumMod val="75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Systematically weighting all the features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suggesting non-coding drivers</a:t>
            </a:r>
          </a:p>
          <a:p>
            <a:pPr lvl="2"/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Prioritzing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rare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germline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variants</a:t>
            </a:r>
          </a:p>
          <a:p>
            <a:pPr lvl="1"/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Using Larva to do</a:t>
            </a:r>
            <a:r>
              <a:rPr lang="en-US" sz="1800" b="1" u="sng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u="sng" dirty="0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rPr>
              <a:t>burden testing </a:t>
            </a:r>
            <a:r>
              <a:rPr lang="en-US" sz="1800" b="1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annotation</a:t>
            </a:r>
          </a:p>
          <a:p>
            <a:pPr lvl="2"/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Need to correct for 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over-dispersion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in </a:t>
            </a:r>
            <a:r>
              <a:rPr lang="en-US" sz="1400" dirty="0" err="1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bionomial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lvl="2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Parameterized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Arial" charset="0"/>
                <a:ea typeface="ＭＳ Ｐゴシック" charset="0"/>
              </a:rPr>
              <a:t>according to replication timing 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318616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259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Title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85800" y="50811"/>
            <a:ext cx="7772400" cy="1143000"/>
          </a:xfrm>
        </p:spPr>
        <p:txBody>
          <a:bodyPr/>
          <a:lstStyle/>
          <a:p>
            <a:pPr defTabSz="907350">
              <a:defRPr/>
            </a:pP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Analyzing Personal Genomes:</a:t>
            </a:r>
            <a:b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sz="2400" dirty="0" smtClean="0">
                <a:solidFill>
                  <a:schemeClr val="bg1">
                    <a:lumMod val="65000"/>
                  </a:schemeClr>
                </a:solidFill>
              </a:rPr>
              <a:t>Prioritizing High-impact Rare &amp; Somatic Variants </a:t>
            </a:r>
            <a:endParaRPr lang="en-US" sz="4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97283" name="Content Placeholder 3"/>
          <p:cNvSpPr>
            <a:spLocks noGrp="1"/>
          </p:cNvSpPr>
          <p:nvPr>
            <p:ph sz="half" idx="1"/>
            <p:custDataLst>
              <p:tags r:id="rId4"/>
            </p:custDataLst>
          </p:nvPr>
        </p:nvSpPr>
        <p:spPr>
          <a:xfrm>
            <a:off x="186275" y="1185435"/>
            <a:ext cx="4368792" cy="4638675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Introduction: the landscape of variants in personal genomes</a:t>
            </a:r>
            <a:r>
              <a:rPr lang="en-US" sz="14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Characterizing Rare Variants in Coding Regions</a:t>
            </a:r>
          </a:p>
          <a:p>
            <a:pPr lvl="1"/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Identifying with 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STRESS</a:t>
            </a:r>
            <a:b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u="sng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cryptic allosteric sites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O</a:t>
            </a:r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n 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surface &amp; in interior bottlenecks </a:t>
            </a:r>
          </a:p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#1 </a:t>
            </a:r>
          </a:p>
          <a:p>
            <a:pPr lvl="1"/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Annotating non-coding regions on </a:t>
            </a:r>
            <a:r>
              <a:rPr lang="en-US" sz="1800" b="1" u="sng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different scales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with MUSIC</a:t>
            </a:r>
          </a:p>
          <a:p>
            <a:pPr lvl="1"/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rare variants 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with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sz="1800" b="1" u="sng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sensitive sites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b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human-conserved) </a:t>
            </a:r>
          </a:p>
          <a:p>
            <a:pPr lvl="1"/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in terms of </a:t>
            </a:r>
            <a:r>
              <a:rPr lang="en-US" sz="1800" b="1" u="sng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network 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connectivity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(</a:t>
            </a:r>
            <a:r>
              <a:rPr lang="en-US" sz="1800" b="1" dirty="0" err="1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eg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hubs)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572000" y="1185435"/>
            <a:ext cx="4368792" cy="4638675"/>
          </a:xfrm>
        </p:spPr>
        <p:txBody>
          <a:bodyPr/>
          <a:lstStyle/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Non-coding Variants #2</a:t>
            </a:r>
          </a:p>
          <a:p>
            <a:pPr lvl="1"/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Prioritizing using </a:t>
            </a:r>
            <a:r>
              <a:rPr lang="en-US" sz="1800" b="1" dirty="0" err="1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AlleleDB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in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terms of </a:t>
            </a:r>
            <a:r>
              <a:rPr lang="en-US" sz="1800" b="1" u="sng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allelic elements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  <a:p>
            <a:pPr lvl="2"/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Having observed difference in molecular activity in many </a:t>
            </a:r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contexts</a:t>
            </a:r>
            <a:endParaRPr lang="en-US" sz="1400" dirty="0">
              <a:solidFill>
                <a:schemeClr val="bg1"/>
              </a:solidFill>
              <a:latin typeface="Arial" charset="0"/>
              <a:ea typeface="ＭＳ Ｐゴシック" charset="0"/>
            </a:endParaRPr>
          </a:p>
          <a:p>
            <a:r>
              <a:rPr lang="en-US" sz="2000" b="1" dirty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Putting it together </a:t>
            </a:r>
            <a:r>
              <a:rPr lang="en-US" sz="2000" b="1" dirty="0" smtClean="0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rPr>
              <a:t>in workflows</a:t>
            </a:r>
            <a:endParaRPr lang="en-US" sz="2000" b="1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1800" b="1" u="sng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Integrating evidence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</a:t>
            </a:r>
            <a:r>
              <a:rPr lang="en-US" sz="1800" b="1" dirty="0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variants with </a:t>
            </a:r>
            <a:r>
              <a:rPr lang="en-US" sz="1800" b="1" dirty="0" err="1" smtClean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FunSeq</a:t>
            </a:r>
            <a:endParaRPr lang="en-US" sz="1800" b="1" dirty="0">
              <a:solidFill>
                <a:srgbClr val="FF6600"/>
              </a:solidFill>
              <a:latin typeface="Arial" charset="0"/>
              <a:ea typeface="ＭＳ Ｐゴシック" charset="0"/>
              <a:cs typeface="ＭＳ Ｐゴシック" charset="0"/>
            </a:endParaRPr>
          </a:p>
          <a:p>
            <a:pPr lvl="2"/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Systematically weighting all the features</a:t>
            </a:r>
          </a:p>
          <a:p>
            <a:pPr lvl="2"/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suggesting non-coding drivers</a:t>
            </a:r>
          </a:p>
          <a:p>
            <a:pPr lvl="2"/>
            <a:r>
              <a:rPr lang="en-US" sz="1400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Prioritzing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rare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germline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variants</a:t>
            </a:r>
          </a:p>
          <a:p>
            <a:pPr lvl="1"/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Using Larva to do</a:t>
            </a:r>
            <a:r>
              <a:rPr lang="en-US" sz="1800" b="1" u="sng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 burden testing </a:t>
            </a:r>
            <a:r>
              <a:rPr lang="en-US" sz="1800" b="1" dirty="0">
                <a:solidFill>
                  <a:srgbClr val="FF6600"/>
                </a:solidFill>
                <a:latin typeface="Arial" charset="0"/>
                <a:ea typeface="ＭＳ Ｐゴシック" charset="0"/>
                <a:cs typeface="ＭＳ Ｐゴシック" charset="0"/>
              </a:rPr>
              <a:t>on non-coding annotation</a:t>
            </a:r>
          </a:p>
          <a:p>
            <a:pPr lvl="2"/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Need to correct for </a:t>
            </a:r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over-dispersion 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in </a:t>
            </a:r>
            <a:r>
              <a:rPr lang="en-US" sz="1400" dirty="0" err="1">
                <a:solidFill>
                  <a:schemeClr val="bg1"/>
                </a:solidFill>
                <a:latin typeface="Arial" charset="0"/>
                <a:ea typeface="ＭＳ Ｐゴシック" charset="0"/>
              </a:rPr>
              <a:t>bionomial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 </a:t>
            </a:r>
          </a:p>
          <a:p>
            <a:pPr lvl="2"/>
            <a:r>
              <a:rPr lang="en-US" sz="1400" dirty="0" smtClean="0">
                <a:solidFill>
                  <a:schemeClr val="bg1"/>
                </a:solidFill>
                <a:latin typeface="Arial" charset="0"/>
                <a:ea typeface="ＭＳ Ｐゴシック" charset="0"/>
              </a:rPr>
              <a:t>Parameterized </a:t>
            </a:r>
            <a:r>
              <a:rPr lang="en-US" sz="1400" dirty="0">
                <a:solidFill>
                  <a:schemeClr val="bg1"/>
                </a:solidFill>
                <a:latin typeface="Arial" charset="0"/>
                <a:ea typeface="ＭＳ Ｐゴシック" charset="0"/>
              </a:rPr>
              <a:t>according to replication timing </a:t>
            </a:r>
          </a:p>
          <a:p>
            <a:pPr marL="0" indent="0">
              <a:buNone/>
            </a:pPr>
            <a:endParaRPr lang="en-US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556409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xmlns:p14="http://schemas.microsoft.com/office/powerpoint/2010/main" advTm="25982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Rectangle 2"/>
          <p:cNvSpPr>
            <a:spLocks noChangeArrowheads="1"/>
          </p:cNvSpPr>
          <p:nvPr/>
        </p:nvSpPr>
        <p:spPr bwMode="auto">
          <a:xfrm>
            <a:off x="34927" y="191923"/>
            <a:ext cx="2987678" cy="6309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AlleleDB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.gersteinlab.org</a:t>
            </a:r>
            <a:endParaRPr lang="en-US" sz="1600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J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Chen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, J </a:t>
            </a:r>
            <a:r>
              <a:rPr lang="en-US" sz="2400" b="1" dirty="0" err="1">
                <a:solidFill>
                  <a:srgbClr val="0000FF"/>
                </a:solidFill>
                <a:latin typeface="Arial"/>
                <a:ea typeface="+mn-ea"/>
                <a:cs typeface="Arial"/>
              </a:rPr>
              <a:t>Rozowsky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, </a:t>
            </a:r>
            <a:b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</a:b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TR </a:t>
            </a:r>
            <a:r>
              <a:rPr lang="en-US" sz="2400" b="1" dirty="0" err="1">
                <a:solidFill>
                  <a:srgbClr val="0000FF"/>
                </a:solidFill>
                <a:latin typeface="Arial"/>
                <a:ea typeface="+mn-ea"/>
                <a:cs typeface="Arial"/>
              </a:rPr>
              <a:t>Galeev</a:t>
            </a:r>
            <a: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, A </a:t>
            </a:r>
            <a:r>
              <a:rPr lang="en-US" sz="1600" dirty="0" err="1">
                <a:solidFill>
                  <a:prstClr val="black"/>
                </a:solidFill>
                <a:latin typeface="Arial"/>
                <a:ea typeface="+mn-ea"/>
                <a:cs typeface="Arial"/>
              </a:rPr>
              <a:t>Harmanci</a:t>
            </a:r>
            <a: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,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/>
            </a:r>
            <a:b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</a:b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 </a:t>
            </a:r>
            <a: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Kitchen, J Bedford,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/>
            </a:r>
            <a:b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</a:b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A </a:t>
            </a:r>
            <a:r>
              <a:rPr lang="en-US" sz="1600" dirty="0" err="1">
                <a:solidFill>
                  <a:prstClr val="black"/>
                </a:solidFill>
                <a:latin typeface="Arial"/>
                <a:ea typeface="+mn-ea"/>
                <a:cs typeface="Arial"/>
              </a:rPr>
              <a:t>Abyzov</a:t>
            </a:r>
            <a: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, Y Kong, L Regan</a:t>
            </a:r>
            <a:endParaRPr lang="en-US" sz="1600" dirty="0" smtClean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CostSeq2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P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Muir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,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S Li, S Lou,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/>
            </a:r>
            <a:b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</a:b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D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Wang, DJ </a:t>
            </a:r>
            <a:r>
              <a:rPr lang="en-US" sz="16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Spakowicz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,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/>
            </a:r>
            <a:b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</a:b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L </a:t>
            </a:r>
            <a:r>
              <a:rPr lang="en-US" sz="16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Salichos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, J Zhang, F Isaacs,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/>
            </a:r>
            <a:b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</a:b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J </a:t>
            </a:r>
            <a:r>
              <a:rPr lang="en-US" sz="1600" dirty="0" err="1">
                <a:solidFill>
                  <a:srgbClr val="000000"/>
                </a:solidFill>
                <a:latin typeface="Arial"/>
                <a:ea typeface="+mn-ea"/>
                <a:cs typeface="Arial"/>
              </a:rPr>
              <a:t>Rozowsky</a:t>
            </a:r>
            <a:endParaRPr lang="en-US" sz="1600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FunSeq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.gersteinlab.org</a:t>
            </a:r>
            <a:endParaRPr lang="en-US" sz="1600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400" b="1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105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   - &amp; -</a:t>
            </a:r>
            <a:endParaRPr lang="en-US" sz="1400" dirty="0" smtClean="0">
              <a:solidFill>
                <a:prstClr val="black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FunSeq2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.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gersteinlab.org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Y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Fu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, E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Khurana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, Z Liu, S Lou, J Bedford, XJ Mu, KY Yip, V Colonna, XJ Mu, … ,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1000 Genomes Project </a:t>
            </a:r>
            <a: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Consortium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, et a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l</a:t>
            </a:r>
            <a:endParaRPr lang="en-US" dirty="0" smtClean="0"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288771" name="Rectangle 2"/>
          <p:cNvSpPr>
            <a:spLocks noChangeArrowheads="1"/>
          </p:cNvSpPr>
          <p:nvPr/>
        </p:nvSpPr>
        <p:spPr bwMode="auto">
          <a:xfrm>
            <a:off x="4389161" y="5727276"/>
            <a:ext cx="30649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Acknowledgments</a:t>
            </a: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022605" y="191923"/>
            <a:ext cx="283209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LARVA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.gersteinlab.org</a:t>
            </a:r>
          </a:p>
          <a:p>
            <a:pPr marL="0" lvl="1" indent="0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L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Lochovsky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b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J </a:t>
            </a:r>
            <a:r>
              <a:rPr lang="en-US" sz="2400" b="1" dirty="0" smtClean="0">
                <a:solidFill>
                  <a:srgbClr val="0000FF"/>
                </a:solidFill>
                <a:latin typeface="Arial"/>
                <a:cs typeface="Arial"/>
              </a:rPr>
              <a:t>Zhang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, </a:t>
            </a:r>
            <a:r>
              <a:rPr lang="en-US" sz="1600" dirty="0">
                <a:solidFill>
                  <a:prstClr val="black"/>
                </a:solidFill>
                <a:latin typeface="Arial"/>
                <a:cs typeface="Arial"/>
              </a:rPr>
              <a:t>Y Fu,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/>
            </a:r>
            <a:b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</a:br>
            <a:r>
              <a:rPr lang="en-US" sz="1600" dirty="0" smtClean="0">
                <a:solidFill>
                  <a:prstClr val="black"/>
                </a:solidFill>
                <a:latin typeface="Arial"/>
                <a:cs typeface="Arial"/>
              </a:rPr>
              <a:t>E </a:t>
            </a:r>
            <a:r>
              <a:rPr lang="en-US" sz="1600" dirty="0" err="1" smtClean="0">
                <a:solidFill>
                  <a:prstClr val="black"/>
                </a:solidFill>
                <a:latin typeface="Arial"/>
                <a:cs typeface="Arial"/>
              </a:rPr>
              <a:t>Khurana</a:t>
            </a:r>
            <a:endParaRPr lang="en-US" sz="16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38087" y="6347489"/>
            <a:ext cx="3767081" cy="3077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square" lIns="91369" tIns="45685" rIns="91369" bIns="45685">
            <a:spAutoFit/>
          </a:bodyPr>
          <a:lstStyle/>
          <a:p>
            <a:pPr algn="r" defTabSz="913696">
              <a:defRPr/>
            </a:pPr>
            <a:r>
              <a:rPr lang="en-US" sz="1400" b="1" dirty="0">
                <a:solidFill>
                  <a:srgbClr val="FFFFFF"/>
                </a:solidFill>
                <a:latin typeface="Arial" charset="0"/>
              </a:rPr>
              <a:t>Hiring Postdocs. See </a:t>
            </a:r>
            <a:r>
              <a:rPr lang="en-US" sz="1400" b="1" dirty="0" err="1">
                <a:solidFill>
                  <a:srgbClr val="FFFFFF"/>
                </a:solidFill>
                <a:latin typeface="Arial" charset="0"/>
              </a:rPr>
              <a:t>gersteinlab.org</a:t>
            </a:r>
            <a:r>
              <a:rPr lang="en-US" sz="1400" b="1" dirty="0">
                <a:solidFill>
                  <a:srgbClr val="FFFFFF"/>
                </a:solidFill>
                <a:latin typeface="Arial" charset="0"/>
              </a:rPr>
              <a:t>/</a:t>
            </a:r>
            <a:r>
              <a:rPr lang="en-US" sz="1400" b="1" dirty="0" smtClean="0">
                <a:solidFill>
                  <a:srgbClr val="FFFFFF"/>
                </a:solidFill>
                <a:latin typeface="Arial" charset="0"/>
              </a:rPr>
              <a:t>jobs</a:t>
            </a:r>
            <a:endParaRPr lang="en-US" sz="1400" b="1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703" y="1862667"/>
            <a:ext cx="4983848" cy="37412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908759" y="191923"/>
            <a:ext cx="283209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 smtClean="0">
                <a:solidFill>
                  <a:srgbClr val="FF0000"/>
                </a:solidFill>
                <a:latin typeface="Arial"/>
                <a:ea typeface="+mn-ea"/>
                <a:cs typeface="Arial"/>
              </a:rPr>
              <a:t>STRESS</a:t>
            </a:r>
            <a:r>
              <a:rPr lang="en-US" sz="1600" dirty="0" err="1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.molmovdb.org</a:t>
            </a:r>
            <a: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/>
            </a:r>
            <a:b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</a:b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D </a:t>
            </a:r>
            <a:r>
              <a:rPr lang="en-US" sz="2400" b="1" dirty="0">
                <a:solidFill>
                  <a:srgbClr val="0000FF"/>
                </a:solidFill>
                <a:latin typeface="Arial"/>
                <a:ea typeface="+mn-ea"/>
                <a:cs typeface="Arial"/>
              </a:rPr>
              <a:t>Clarke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,</a:t>
            </a:r>
            <a: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A </a:t>
            </a:r>
            <a:r>
              <a:rPr lang="en-US" sz="2400" b="1" dirty="0" err="1">
                <a:solidFill>
                  <a:srgbClr val="0000FF"/>
                </a:solidFill>
                <a:latin typeface="Arial"/>
                <a:ea typeface="+mn-ea"/>
                <a:cs typeface="Arial"/>
              </a:rPr>
              <a:t>Sethi</a:t>
            </a:r>
            <a:r>
              <a:rPr lang="en-US" sz="1100" dirty="0">
                <a:solidFill>
                  <a:srgbClr val="3366FF"/>
                </a:solidFill>
                <a:latin typeface="Arial"/>
                <a:ea typeface="+mn-ea"/>
                <a:cs typeface="Arial"/>
              </a:rPr>
              <a:t>,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 Li, </a:t>
            </a:r>
            <a: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S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Kumar, </a:t>
            </a:r>
            <a: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R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W.F. Chang</a:t>
            </a:r>
            <a:r>
              <a:rPr lang="en-US" sz="1600" dirty="0">
                <a:solidFill>
                  <a:prstClr val="black"/>
                </a:solidFill>
                <a:latin typeface="Arial"/>
                <a:ea typeface="+mn-ea"/>
                <a:cs typeface="Arial"/>
              </a:rPr>
              <a:t>, </a:t>
            </a: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/>
            </a:r>
            <a:b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</a:br>
            <a:r>
              <a:rPr lang="en-US" sz="1600" dirty="0" smtClean="0">
                <a:solidFill>
                  <a:prstClr val="black"/>
                </a:solidFill>
                <a:latin typeface="Arial"/>
                <a:ea typeface="+mn-ea"/>
                <a:cs typeface="Arial"/>
              </a:rPr>
              <a:t>J Chen</a:t>
            </a:r>
            <a:endParaRPr lang="en-US" sz="1600" dirty="0">
              <a:solidFill>
                <a:prstClr val="black"/>
              </a:solidFill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296910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Title 1"/>
          <p:cNvSpPr>
            <a:spLocks noGrp="1"/>
          </p:cNvSpPr>
          <p:nvPr>
            <p:ph type="title"/>
          </p:nvPr>
        </p:nvSpPr>
        <p:spPr>
          <a:xfrm>
            <a:off x="668867" y="609600"/>
            <a:ext cx="7772400" cy="1143000"/>
          </a:xfrm>
        </p:spPr>
        <p:txBody>
          <a:bodyPr/>
          <a:lstStyle/>
          <a:p>
            <a:r>
              <a:rPr lang="en-US" sz="3200" dirty="0" smtClean="0">
                <a:latin typeface="Arial" charset="0"/>
                <a:ea typeface="ＭＳ Ｐゴシック" charset="0"/>
                <a:cs typeface="ＭＳ Ｐゴシック" charset="0"/>
              </a:rPr>
              <a:t>Extra</a:t>
            </a: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77" y="1752600"/>
            <a:ext cx="6502400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6821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725614" y="466745"/>
            <a:ext cx="306387" cy="3730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06178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98" y="1687517"/>
            <a:ext cx="275907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6179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9" y="2395538"/>
            <a:ext cx="4287837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6180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3128983"/>
            <a:ext cx="260985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6181" name="Picture 4" descr="GN_formalism_weighting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41" t="16789" r="28156" b="11098"/>
          <a:stretch>
            <a:fillRect/>
          </a:stretch>
        </p:blipFill>
        <p:spPr bwMode="auto">
          <a:xfrm>
            <a:off x="119073" y="1322388"/>
            <a:ext cx="4340225" cy="448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-26987" y="6534170"/>
            <a:ext cx="4360863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Adapted from Clarke*, 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Sethi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*, et al </a:t>
            </a:r>
            <a:r>
              <a:rPr lang="en-US" sz="1400" i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(in press)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923" y="266700"/>
            <a:ext cx="9018587" cy="493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Predicting Allosterically-Important Residues within the Interior 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7" name="Straight Connector 106"/>
          <p:cNvCxnSpPr/>
          <p:nvPr/>
        </p:nvCxnSpPr>
        <p:spPr bwMode="auto">
          <a:xfrm flipV="1">
            <a:off x="5891213" y="2801958"/>
            <a:ext cx="0" cy="255587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738" name="Content Placeholder 2"/>
          <p:cNvSpPr>
            <a:spLocks noGrp="1"/>
          </p:cNvSpPr>
          <p:nvPr>
            <p:ph idx="1"/>
          </p:nvPr>
        </p:nvSpPr>
        <p:spPr>
          <a:xfrm>
            <a:off x="457202" y="293688"/>
            <a:ext cx="8829675" cy="950912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en-US" sz="2800" b="1">
                <a:solidFill>
                  <a:srgbClr val="000090"/>
                </a:solidFill>
                <a:latin typeface="Calibri" charset="0"/>
              </a:rPr>
              <a:t>Loss- and gain- of motif mutations</a:t>
            </a:r>
          </a:p>
          <a:p>
            <a:pPr marL="0" indent="0" eaLnBrk="1" hangingPunct="1">
              <a:buFont typeface="Arial" charset="0"/>
              <a:buNone/>
            </a:pPr>
            <a:r>
              <a:rPr lang="en-US">
                <a:solidFill>
                  <a:srgbClr val="000000"/>
                </a:solidFill>
                <a:latin typeface="Calibri" charset="0"/>
              </a:rPr>
              <a:t> </a:t>
            </a:r>
            <a:endParaRPr lang="en-US" sz="2400" b="1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16739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fld id="{934EEEE5-0FEA-6440-A988-FBE8EA0A3146}" type="slidenum">
              <a:rPr lang="en-US" sz="1200">
                <a:solidFill>
                  <a:srgbClr val="898989"/>
                </a:solidFill>
              </a:rPr>
              <a:pPr eaLnBrk="1" hangingPunct="1"/>
              <a:t>76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116740" name="TextBox 5"/>
          <p:cNvSpPr txBox="1">
            <a:spLocks noChangeArrowheads="1"/>
          </p:cNvSpPr>
          <p:nvPr/>
        </p:nvSpPr>
        <p:spPr bwMode="auto">
          <a:xfrm rot="16200000">
            <a:off x="-1225159" y="5281641"/>
            <a:ext cx="282020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solidFill>
                  <a:srgbClr val="7F7F7F"/>
                </a:solidFill>
              </a:rPr>
              <a:t>[Fu et al., </a:t>
            </a:r>
            <a:r>
              <a:rPr lang="en-US" sz="1600" dirty="0" err="1">
                <a:solidFill>
                  <a:srgbClr val="7F7F7F"/>
                </a:solidFill>
              </a:rPr>
              <a:t>GenomeBiology</a:t>
            </a:r>
            <a:r>
              <a:rPr lang="en-US" sz="1600" dirty="0">
                <a:solidFill>
                  <a:srgbClr val="7F7F7F"/>
                </a:solidFill>
              </a:rPr>
              <a:t> ('</a:t>
            </a:r>
            <a:r>
              <a:rPr lang="en-US" sz="1600" dirty="0" smtClean="0">
                <a:solidFill>
                  <a:srgbClr val="7F7F7F"/>
                </a:solidFill>
              </a:rPr>
              <a:t>14)</a:t>
            </a:r>
            <a:r>
              <a:rPr lang="en-US" sz="1600" dirty="0">
                <a:solidFill>
                  <a:srgbClr val="7F7F7F"/>
                </a:solidFill>
              </a:rPr>
              <a:t>]</a:t>
            </a:r>
          </a:p>
        </p:txBody>
      </p:sp>
      <p:pic>
        <p:nvPicPr>
          <p:cNvPr id="116741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1" y="4670425"/>
            <a:ext cx="3321050" cy="4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2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9464" y="4608513"/>
            <a:ext cx="1182687" cy="190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43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3026" y="5248275"/>
            <a:ext cx="2540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4" name="Rectangle 9"/>
          <p:cNvSpPr>
            <a:spLocks noChangeArrowheads="1"/>
          </p:cNvSpPr>
          <p:nvPr/>
        </p:nvSpPr>
        <p:spPr bwMode="auto">
          <a:xfrm>
            <a:off x="4532327" y="4376758"/>
            <a:ext cx="8515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400" b="1">
                <a:solidFill>
                  <a:srgbClr val="000000"/>
                </a:solidFill>
              </a:rPr>
              <a:t>CGGA</a:t>
            </a:r>
            <a:r>
              <a:rPr lang="en-US" sz="1400" b="1">
                <a:solidFill>
                  <a:srgbClr val="FF9E1A"/>
                </a:solidFill>
              </a:rPr>
              <a:t>G</a:t>
            </a:r>
            <a:r>
              <a:rPr lang="en-US" sz="1400" b="1">
                <a:solidFill>
                  <a:srgbClr val="000000"/>
                </a:solidFill>
              </a:rPr>
              <a:t>G</a:t>
            </a:r>
          </a:p>
        </p:txBody>
      </p:sp>
      <p:pic>
        <p:nvPicPr>
          <p:cNvPr id="116745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927" y="5470545"/>
            <a:ext cx="142875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6" name="Rectangle 15"/>
          <p:cNvSpPr>
            <a:spLocks noChangeArrowheads="1"/>
          </p:cNvSpPr>
          <p:nvPr/>
        </p:nvSpPr>
        <p:spPr bwMode="auto">
          <a:xfrm>
            <a:off x="6167448" y="1866904"/>
            <a:ext cx="5709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400">
                <a:solidFill>
                  <a:srgbClr val="000000"/>
                </a:solidFill>
              </a:rPr>
              <a:t>Gene</a:t>
            </a:r>
          </a:p>
        </p:txBody>
      </p:sp>
      <p:pic>
        <p:nvPicPr>
          <p:cNvPr id="116747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5961063"/>
            <a:ext cx="3322638" cy="4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8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23" y="5897563"/>
            <a:ext cx="1184275" cy="190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6749" name="Rectangle 22"/>
          <p:cNvSpPr>
            <a:spLocks noChangeArrowheads="1"/>
          </p:cNvSpPr>
          <p:nvPr/>
        </p:nvSpPr>
        <p:spPr bwMode="auto">
          <a:xfrm>
            <a:off x="4525963" y="5667395"/>
            <a:ext cx="84048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400" b="1">
                <a:solidFill>
                  <a:srgbClr val="000000"/>
                </a:solidFill>
              </a:rPr>
              <a:t>CGGA</a:t>
            </a:r>
            <a:r>
              <a:rPr lang="en-US" sz="1400" b="1">
                <a:solidFill>
                  <a:srgbClr val="FF0000"/>
                </a:solidFill>
              </a:rPr>
              <a:t>A</a:t>
            </a:r>
            <a:r>
              <a:rPr lang="en-US" sz="1400" b="1">
                <a:solidFill>
                  <a:srgbClr val="000000"/>
                </a:solidFill>
              </a:rPr>
              <a:t>G</a:t>
            </a:r>
          </a:p>
        </p:txBody>
      </p:sp>
      <p:pic>
        <p:nvPicPr>
          <p:cNvPr id="116750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450" y="4124345"/>
            <a:ext cx="369888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51" name="Rectangle 17"/>
          <p:cNvSpPr>
            <a:spLocks noChangeArrowheads="1"/>
          </p:cNvSpPr>
          <p:nvPr/>
        </p:nvSpPr>
        <p:spPr bwMode="auto">
          <a:xfrm>
            <a:off x="7808926" y="5414982"/>
            <a:ext cx="5822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200">
                <a:solidFill>
                  <a:srgbClr val="000000"/>
                </a:solidFill>
              </a:rPr>
              <a:t>mRNA</a:t>
            </a:r>
          </a:p>
        </p:txBody>
      </p:sp>
      <p:pic>
        <p:nvPicPr>
          <p:cNvPr id="116752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5399088"/>
            <a:ext cx="1001712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" name="Straight Connector 28"/>
          <p:cNvCxnSpPr/>
          <p:nvPr/>
        </p:nvCxnSpPr>
        <p:spPr bwMode="auto">
          <a:xfrm flipV="1">
            <a:off x="5851525" y="5661025"/>
            <a:ext cx="0" cy="255588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 bwMode="auto">
          <a:xfrm>
            <a:off x="5846773" y="5665788"/>
            <a:ext cx="593725" cy="0"/>
          </a:xfrm>
          <a:prstGeom prst="straightConnector1">
            <a:avLst/>
          </a:prstGeom>
          <a:ln w="9525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6755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5511800"/>
            <a:ext cx="1001712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56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413" y="5635625"/>
            <a:ext cx="1001712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57" name="Rectangle 169990"/>
          <p:cNvSpPr>
            <a:spLocks noChangeArrowheads="1"/>
          </p:cNvSpPr>
          <p:nvPr/>
        </p:nvSpPr>
        <p:spPr bwMode="auto">
          <a:xfrm>
            <a:off x="3749675" y="4117995"/>
            <a:ext cx="3303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200">
                <a:solidFill>
                  <a:srgbClr val="000000"/>
                </a:solidFill>
              </a:rPr>
              <a:t>TF</a:t>
            </a:r>
          </a:p>
        </p:txBody>
      </p:sp>
      <p:pic>
        <p:nvPicPr>
          <p:cNvPr id="116758" name="Pictur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5480070"/>
            <a:ext cx="369888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59" name="Rectangle 42"/>
          <p:cNvSpPr>
            <a:spLocks noChangeArrowheads="1"/>
          </p:cNvSpPr>
          <p:nvPr/>
        </p:nvSpPr>
        <p:spPr bwMode="auto">
          <a:xfrm>
            <a:off x="4764089" y="5473720"/>
            <a:ext cx="3303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200">
                <a:solidFill>
                  <a:srgbClr val="000000"/>
                </a:solidFill>
              </a:rPr>
              <a:t>TF</a:t>
            </a:r>
          </a:p>
        </p:txBody>
      </p:sp>
      <p:cxnSp>
        <p:nvCxnSpPr>
          <p:cNvPr id="59" name="Straight Arrow Connector 58"/>
          <p:cNvCxnSpPr/>
          <p:nvPr/>
        </p:nvCxnSpPr>
        <p:spPr bwMode="auto">
          <a:xfrm>
            <a:off x="5670550" y="5076845"/>
            <a:ext cx="0" cy="309563"/>
          </a:xfrm>
          <a:prstGeom prst="straightConnector1">
            <a:avLst/>
          </a:prstGeom>
          <a:ln w="9525" cmpd="sng">
            <a:solidFill>
              <a:srgbClr val="00009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761" name="Rectangle 4"/>
          <p:cNvSpPr>
            <a:spLocks noChangeArrowheads="1"/>
          </p:cNvSpPr>
          <p:nvPr/>
        </p:nvSpPr>
        <p:spPr bwMode="auto">
          <a:xfrm>
            <a:off x="968375" y="3848100"/>
            <a:ext cx="14542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>
                <a:solidFill>
                  <a:srgbClr val="000000"/>
                </a:solidFill>
              </a:rPr>
              <a:t>Gain-of-motif </a:t>
            </a:r>
          </a:p>
        </p:txBody>
      </p:sp>
      <p:sp>
        <p:nvSpPr>
          <p:cNvPr id="116762" name="Rectangle 77"/>
          <p:cNvSpPr>
            <a:spLocks noChangeArrowheads="1"/>
          </p:cNvSpPr>
          <p:nvPr/>
        </p:nvSpPr>
        <p:spPr bwMode="auto">
          <a:xfrm>
            <a:off x="968375" y="955675"/>
            <a:ext cx="142859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>
                <a:solidFill>
                  <a:srgbClr val="000000"/>
                </a:solidFill>
              </a:rPr>
              <a:t>Loss-of-motif </a:t>
            </a:r>
          </a:p>
        </p:txBody>
      </p:sp>
      <p:pic>
        <p:nvPicPr>
          <p:cNvPr id="11676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038" y="1808164"/>
            <a:ext cx="3321050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6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23" y="1746250"/>
            <a:ext cx="1184275" cy="190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65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8" y="2366963"/>
            <a:ext cx="2540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66" name="Rectangle 9"/>
          <p:cNvSpPr>
            <a:spLocks noChangeArrowheads="1"/>
          </p:cNvSpPr>
          <p:nvPr/>
        </p:nvSpPr>
        <p:spPr bwMode="auto">
          <a:xfrm>
            <a:off x="4578362" y="1514495"/>
            <a:ext cx="85151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400" b="1">
                <a:solidFill>
                  <a:srgbClr val="000000"/>
                </a:solidFill>
              </a:rPr>
              <a:t>TAT</a:t>
            </a:r>
            <a:r>
              <a:rPr lang="en-US" sz="1400" b="1">
                <a:solidFill>
                  <a:srgbClr val="FF9E1A"/>
                </a:solidFill>
              </a:rPr>
              <a:t>T</a:t>
            </a:r>
            <a:r>
              <a:rPr lang="en-US" sz="1400" b="1">
                <a:solidFill>
                  <a:srgbClr val="000000"/>
                </a:solidFill>
              </a:rPr>
              <a:t>TAT</a:t>
            </a:r>
          </a:p>
        </p:txBody>
      </p:sp>
      <p:pic>
        <p:nvPicPr>
          <p:cNvPr id="116767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689" y="2586038"/>
            <a:ext cx="142875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68" name="Rectangle 11"/>
          <p:cNvSpPr>
            <a:spLocks noChangeArrowheads="1"/>
          </p:cNvSpPr>
          <p:nvPr/>
        </p:nvSpPr>
        <p:spPr bwMode="auto">
          <a:xfrm>
            <a:off x="4210051" y="2303483"/>
            <a:ext cx="86765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400">
                <a:solidFill>
                  <a:srgbClr val="000000"/>
                </a:solidFill>
              </a:rPr>
              <a:t>Mutation</a:t>
            </a:r>
          </a:p>
        </p:txBody>
      </p:sp>
      <p:sp>
        <p:nvSpPr>
          <p:cNvPr id="116769" name="Rectangle 15"/>
          <p:cNvSpPr>
            <a:spLocks noChangeArrowheads="1"/>
          </p:cNvSpPr>
          <p:nvPr/>
        </p:nvSpPr>
        <p:spPr bwMode="auto">
          <a:xfrm>
            <a:off x="4578361" y="1866904"/>
            <a:ext cx="8899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400">
                <a:solidFill>
                  <a:srgbClr val="000000"/>
                </a:solidFill>
              </a:rPr>
              <a:t>Promoter</a:t>
            </a:r>
          </a:p>
        </p:txBody>
      </p:sp>
      <p:pic>
        <p:nvPicPr>
          <p:cNvPr id="116770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698" y="3097233"/>
            <a:ext cx="3322637" cy="4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71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3035300"/>
            <a:ext cx="1182688" cy="190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772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1" y="1289070"/>
            <a:ext cx="371475" cy="26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73" name="Rectangle 17"/>
          <p:cNvSpPr>
            <a:spLocks noChangeArrowheads="1"/>
          </p:cNvSpPr>
          <p:nvPr/>
        </p:nvSpPr>
        <p:spPr bwMode="auto">
          <a:xfrm>
            <a:off x="7742252" y="1225570"/>
            <a:ext cx="58221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200">
                <a:solidFill>
                  <a:srgbClr val="000000"/>
                </a:solidFill>
              </a:rPr>
              <a:t>mRNA</a:t>
            </a:r>
          </a:p>
        </p:txBody>
      </p:sp>
      <p:pic>
        <p:nvPicPr>
          <p:cNvPr id="116774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1209675"/>
            <a:ext cx="100012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7" name="Straight Connector 96"/>
          <p:cNvCxnSpPr/>
          <p:nvPr/>
        </p:nvCxnSpPr>
        <p:spPr bwMode="auto">
          <a:xfrm flipV="1">
            <a:off x="5889625" y="1495425"/>
            <a:ext cx="0" cy="255588"/>
          </a:xfrm>
          <a:prstGeom prst="line">
            <a:avLst/>
          </a:prstGeom>
          <a:ln w="952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 bwMode="auto">
          <a:xfrm>
            <a:off x="5884873" y="1500188"/>
            <a:ext cx="593725" cy="0"/>
          </a:xfrm>
          <a:prstGeom prst="straightConnector1">
            <a:avLst/>
          </a:prstGeom>
          <a:ln w="9525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6777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1322388"/>
            <a:ext cx="100012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78" name="Picture 3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325" y="1447800"/>
            <a:ext cx="100012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79" name="Rectangle 169990"/>
          <p:cNvSpPr>
            <a:spLocks noChangeArrowheads="1"/>
          </p:cNvSpPr>
          <p:nvPr/>
        </p:nvSpPr>
        <p:spPr bwMode="auto">
          <a:xfrm>
            <a:off x="4845050" y="1282720"/>
            <a:ext cx="3303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200">
                <a:solidFill>
                  <a:srgbClr val="000000"/>
                </a:solidFill>
              </a:rPr>
              <a:t>TF</a:t>
            </a:r>
          </a:p>
        </p:txBody>
      </p:sp>
      <p:pic>
        <p:nvPicPr>
          <p:cNvPr id="116780" name="Pictur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9198" y="2271713"/>
            <a:ext cx="369887" cy="26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81" name="Rectangle 42"/>
          <p:cNvSpPr>
            <a:spLocks noChangeArrowheads="1"/>
          </p:cNvSpPr>
          <p:nvPr/>
        </p:nvSpPr>
        <p:spPr bwMode="auto">
          <a:xfrm>
            <a:off x="3694113" y="2265382"/>
            <a:ext cx="33036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200">
                <a:solidFill>
                  <a:srgbClr val="000000"/>
                </a:solidFill>
              </a:rPr>
              <a:t>TF</a:t>
            </a:r>
          </a:p>
        </p:txBody>
      </p:sp>
      <p:cxnSp>
        <p:nvCxnSpPr>
          <p:cNvPr id="104" name="Straight Arrow Connector 103"/>
          <p:cNvCxnSpPr/>
          <p:nvPr/>
        </p:nvCxnSpPr>
        <p:spPr bwMode="auto">
          <a:xfrm>
            <a:off x="5716588" y="2214563"/>
            <a:ext cx="0" cy="309562"/>
          </a:xfrm>
          <a:prstGeom prst="straightConnector1">
            <a:avLst/>
          </a:prstGeom>
          <a:ln w="9525" cmpd="sng">
            <a:solidFill>
              <a:srgbClr val="000090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783" name="Rectangle 9"/>
          <p:cNvSpPr>
            <a:spLocks noChangeArrowheads="1"/>
          </p:cNvSpPr>
          <p:nvPr/>
        </p:nvSpPr>
        <p:spPr bwMode="auto">
          <a:xfrm>
            <a:off x="4549784" y="2806720"/>
            <a:ext cx="85284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1400" b="1">
                <a:solidFill>
                  <a:srgbClr val="000000"/>
                </a:solidFill>
              </a:rPr>
              <a:t>TAT</a:t>
            </a:r>
            <a:r>
              <a:rPr lang="en-US" sz="1400" b="1">
                <a:solidFill>
                  <a:srgbClr val="FF0000"/>
                </a:solidFill>
              </a:rPr>
              <a:t>C</a:t>
            </a:r>
            <a:r>
              <a:rPr lang="en-US" sz="1400" b="1">
                <a:solidFill>
                  <a:srgbClr val="000000"/>
                </a:solidFill>
              </a:rPr>
              <a:t>TAT</a:t>
            </a:r>
          </a:p>
        </p:txBody>
      </p:sp>
      <p:cxnSp>
        <p:nvCxnSpPr>
          <p:cNvPr id="108" name="Straight Arrow Connector 107"/>
          <p:cNvCxnSpPr/>
          <p:nvPr/>
        </p:nvCxnSpPr>
        <p:spPr bwMode="auto">
          <a:xfrm>
            <a:off x="5886460" y="2806700"/>
            <a:ext cx="593725" cy="0"/>
          </a:xfrm>
          <a:prstGeom prst="straightConnector1">
            <a:avLst/>
          </a:prstGeom>
          <a:ln w="9525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785" name="Rectangle 17"/>
          <p:cNvSpPr>
            <a:spLocks noChangeArrowheads="1"/>
          </p:cNvSpPr>
          <p:nvPr/>
        </p:nvSpPr>
        <p:spPr bwMode="auto">
          <a:xfrm>
            <a:off x="5965825" y="2581275"/>
            <a:ext cx="31779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457200"/>
            <a:r>
              <a:rPr lang="en-US" sz="200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6786" name="TextBox 17"/>
          <p:cNvSpPr txBox="1">
            <a:spLocks noChangeArrowheads="1"/>
          </p:cNvSpPr>
          <p:nvPr/>
        </p:nvSpPr>
        <p:spPr bwMode="auto">
          <a:xfrm>
            <a:off x="-1090614" y="6769100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0415" y="1763715"/>
            <a:ext cx="828675" cy="16668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4570415" y="3060720"/>
            <a:ext cx="828675" cy="1682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4570415" y="4633933"/>
            <a:ext cx="828675" cy="1682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4570415" y="5929333"/>
            <a:ext cx="828675" cy="1682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57200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16791" name="Picture 3" descr="pwm_2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7" y="4395808"/>
            <a:ext cx="25273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92" name="Picture 4" descr="pwm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35" y="1543050"/>
            <a:ext cx="2606675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itle 1"/>
          <p:cNvSpPr>
            <a:spLocks noGrp="1"/>
          </p:cNvSpPr>
          <p:nvPr>
            <p:ph type="title"/>
          </p:nvPr>
        </p:nvSpPr>
        <p:spPr>
          <a:xfrm>
            <a:off x="685800" y="29845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Many Technical Issues in Determining ASE/ASB: </a:t>
            </a:r>
            <a:b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</a:br>
            <a: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Reference Bias </a:t>
            </a:r>
            <a:b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</a:br>
            <a:r>
              <a:rPr lang="en-US" altLang="zh-CN" sz="18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rPr>
              <a:t>(naïve alignment against reference)</a:t>
            </a:r>
            <a:endParaRPr lang="en-US" sz="18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6674" name="Content Placeholder 3" descr="RNA_a-r.bmp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2"/>
          <a:stretch>
            <a:fillRect/>
          </a:stretch>
        </p:blipFill>
        <p:spPr>
          <a:xfrm>
            <a:off x="228600" y="2251075"/>
            <a:ext cx="8667750" cy="4225925"/>
          </a:xfrm>
        </p:spPr>
      </p:pic>
      <p:sp>
        <p:nvSpPr>
          <p:cNvPr id="156675" name="TextBox 3"/>
          <p:cNvSpPr txBox="1">
            <a:spLocks noChangeArrowheads="1"/>
          </p:cNvSpPr>
          <p:nvPr/>
        </p:nvSpPr>
        <p:spPr bwMode="auto">
          <a:xfrm>
            <a:off x="2681288" y="5962650"/>
            <a:ext cx="4202112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400" b="1" smtClean="0">
                <a:solidFill>
                  <a:srgbClr val="000000"/>
                </a:solidFill>
                <a:latin typeface="Arial" charset="0"/>
              </a:rPr>
              <a:t>Fraction of Reads Mapping to Alternative Allele </a:t>
            </a:r>
          </a:p>
        </p:txBody>
      </p:sp>
      <p:sp>
        <p:nvSpPr>
          <p:cNvPr id="5" name="Oval 4"/>
          <p:cNvSpPr/>
          <p:nvPr/>
        </p:nvSpPr>
        <p:spPr>
          <a:xfrm>
            <a:off x="1193800" y="2530475"/>
            <a:ext cx="563563" cy="3016250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0" tIns="45692" rIns="91380" bIns="45692" anchor="ctr"/>
          <a:lstStyle/>
          <a:p>
            <a:pPr algn="ctr" defTabSz="914400">
              <a:defRPr/>
            </a:pPr>
            <a:endParaRPr lang="en-US" sz="1200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Oval 5"/>
          <p:cNvSpPr/>
          <p:nvPr/>
        </p:nvSpPr>
        <p:spPr>
          <a:xfrm>
            <a:off x="7924800" y="4038600"/>
            <a:ext cx="334963" cy="1384300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0" tIns="45692" rIns="91380" bIns="45692" anchor="ctr"/>
          <a:lstStyle/>
          <a:p>
            <a:pPr algn="ctr" defTabSz="914400">
              <a:defRPr/>
            </a:pPr>
            <a:endParaRPr lang="en-US" sz="1200" b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6678" name="TextBox 7"/>
          <p:cNvSpPr txBox="1">
            <a:spLocks noChangeArrowheads="1"/>
          </p:cNvSpPr>
          <p:nvPr/>
        </p:nvSpPr>
        <p:spPr bwMode="auto">
          <a:xfrm>
            <a:off x="1766888" y="2206625"/>
            <a:ext cx="16938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200" b="1" smtClean="0">
                <a:solidFill>
                  <a:srgbClr val="0033CC"/>
                </a:solidFill>
                <a:latin typeface="Arial" charset="0"/>
              </a:rPr>
              <a:t>Allele-Specific SNPs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935832" y="3140869"/>
            <a:ext cx="2349500" cy="98583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680" name="TextBox 10"/>
          <p:cNvSpPr txBox="1">
            <a:spLocks noChangeArrowheads="1"/>
          </p:cNvSpPr>
          <p:nvPr/>
        </p:nvSpPr>
        <p:spPr bwMode="auto">
          <a:xfrm>
            <a:off x="728663" y="5772150"/>
            <a:ext cx="13763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200" b="1" smtClean="0">
                <a:solidFill>
                  <a:srgbClr val="000000"/>
                </a:solidFill>
                <a:latin typeface="Arial" charset="0"/>
              </a:rPr>
              <a:t>Reference Allele</a:t>
            </a:r>
          </a:p>
        </p:txBody>
      </p:sp>
      <p:sp>
        <p:nvSpPr>
          <p:cNvPr id="156681" name="TextBox 11"/>
          <p:cNvSpPr txBox="1">
            <a:spLocks noChangeArrowheads="1"/>
          </p:cNvSpPr>
          <p:nvPr/>
        </p:nvSpPr>
        <p:spPr bwMode="auto">
          <a:xfrm>
            <a:off x="7518400" y="5772150"/>
            <a:ext cx="1311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200" b="1" smtClean="0">
                <a:solidFill>
                  <a:srgbClr val="000000"/>
                </a:solidFill>
                <a:latin typeface="Arial" charset="0"/>
              </a:rPr>
              <a:t>Alternate Allele</a:t>
            </a:r>
          </a:p>
        </p:txBody>
      </p:sp>
      <p:sp>
        <p:nvSpPr>
          <p:cNvPr id="156682" name="Text Box 4"/>
          <p:cNvSpPr txBox="1">
            <a:spLocks noChangeArrowheads="1"/>
          </p:cNvSpPr>
          <p:nvPr/>
        </p:nvSpPr>
        <p:spPr bwMode="auto">
          <a:xfrm>
            <a:off x="6111875" y="6581775"/>
            <a:ext cx="21478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/>
            <a:r>
              <a:rPr lang="en-US" sz="1200" smtClean="0">
                <a:solidFill>
                  <a:srgbClr val="808080"/>
                </a:solidFill>
                <a:latin typeface="Arial" charset="0"/>
              </a:rPr>
              <a:t>[Rozowsky et al., MSB (</a:t>
            </a:r>
            <a:r>
              <a:rPr lang="ja-JP" altLang="en-US" sz="1200" smtClean="0">
                <a:solidFill>
                  <a:srgbClr val="808080"/>
                </a:solidFill>
                <a:latin typeface="Arial" charset="0"/>
              </a:rPr>
              <a:t>‘</a:t>
            </a:r>
            <a:r>
              <a:rPr lang="en-US" altLang="ja-JP" sz="1200" smtClean="0">
                <a:solidFill>
                  <a:srgbClr val="808080"/>
                </a:solidFill>
                <a:latin typeface="Arial" charset="0"/>
              </a:rPr>
              <a:t>11)]</a:t>
            </a:r>
            <a:endParaRPr lang="en-US" sz="1200" smtClean="0">
              <a:solidFill>
                <a:srgbClr val="808080"/>
              </a:solidFill>
              <a:latin typeface="Arial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5443538" y="2620963"/>
            <a:ext cx="906462" cy="7826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684" name="TextBox 7"/>
          <p:cNvSpPr txBox="1">
            <a:spLocks noChangeArrowheads="1"/>
          </p:cNvSpPr>
          <p:nvPr/>
        </p:nvSpPr>
        <p:spPr bwMode="auto">
          <a:xfrm>
            <a:off x="5208588" y="2078038"/>
            <a:ext cx="2209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defTabSz="914400" eaLnBrk="1" hangingPunct="1"/>
            <a:r>
              <a:rPr lang="en-US" sz="1200" b="1" smtClean="0">
                <a:solidFill>
                  <a:srgbClr val="FF0000"/>
                </a:solidFill>
                <a:latin typeface="Arial" charset="0"/>
              </a:rPr>
              <a:t>Binomial Null Distribution</a:t>
            </a:r>
          </a:p>
          <a:p>
            <a:pPr algn="ctr" defTabSz="914400" eaLnBrk="1" hangingPunct="1"/>
            <a:r>
              <a:rPr lang="en-US" sz="1200" b="1" smtClean="0">
                <a:solidFill>
                  <a:srgbClr val="FF0000"/>
                </a:solidFill>
                <a:latin typeface="Arial" charset="0"/>
              </a:rPr>
              <a:t>(no allele-specific behavior)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593975" y="2459038"/>
            <a:ext cx="5397500" cy="227647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686" name="TextBox 14"/>
          <p:cNvSpPr txBox="1">
            <a:spLocks noChangeArrowheads="1"/>
          </p:cNvSpPr>
          <p:nvPr/>
        </p:nvSpPr>
        <p:spPr bwMode="auto">
          <a:xfrm>
            <a:off x="0" y="922338"/>
            <a:ext cx="1941513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12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ASE/ASB Example:</a:t>
            </a:r>
          </a:p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   …GTCAA</a:t>
            </a:r>
            <a:r>
              <a:rPr lang="en-US" sz="900" b="1" smtClean="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GCAC</a:t>
            </a:r>
          </a:p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   …GTCAA</a:t>
            </a:r>
            <a:r>
              <a:rPr lang="en-US" sz="900" b="1" smtClean="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GCACG</a:t>
            </a:r>
          </a:p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   …GTCAA</a:t>
            </a:r>
            <a:r>
              <a:rPr lang="en-US" sz="900" b="1" smtClean="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GCACGTC</a:t>
            </a:r>
          </a:p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   …GTCAA</a:t>
            </a:r>
            <a:r>
              <a:rPr lang="en-US" sz="900" b="1" smtClean="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GCACGTCG</a:t>
            </a:r>
          </a:p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   …GTCAA</a:t>
            </a:r>
            <a:r>
              <a:rPr lang="en-US" sz="900" b="1" smtClean="0">
                <a:solidFill>
                  <a:srgbClr val="0000FF"/>
                </a:solidFill>
                <a:latin typeface="Courier" charset="0"/>
                <a:cs typeface="Courier" charset="0"/>
              </a:rPr>
              <a:t>C</a:t>
            </a: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GCACGTCGGGA</a:t>
            </a:r>
          </a:p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    GTCAA</a:t>
            </a:r>
            <a:r>
              <a:rPr lang="en-US" sz="900" b="1" smtClean="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GCACGTCGAGAG</a:t>
            </a:r>
          </a:p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      CAA</a:t>
            </a:r>
            <a:r>
              <a:rPr lang="en-US" sz="900" b="1" smtClean="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GCACGTCGGGAGTT</a:t>
            </a:r>
          </a:p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       AA</a:t>
            </a:r>
            <a:r>
              <a:rPr lang="en-US" sz="900" b="1" smtClean="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GCACGTCGGGAGTTG</a:t>
            </a:r>
          </a:p>
        </p:txBody>
      </p:sp>
      <p:sp>
        <p:nvSpPr>
          <p:cNvPr id="156687" name="TextBox 16"/>
          <p:cNvSpPr txBox="1">
            <a:spLocks noChangeArrowheads="1"/>
          </p:cNvSpPr>
          <p:nvPr/>
        </p:nvSpPr>
        <p:spPr bwMode="auto">
          <a:xfrm>
            <a:off x="6977063" y="1465263"/>
            <a:ext cx="1846262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12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Null Example:</a:t>
            </a:r>
          </a:p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ACTTTGATAGCGTCAA</a:t>
            </a:r>
            <a:r>
              <a:rPr lang="en-US" sz="900" b="1" smtClean="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G</a:t>
            </a:r>
          </a:p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 CTTTGATAGCGTCAA</a:t>
            </a:r>
            <a:r>
              <a:rPr lang="en-US" sz="900" b="1" smtClean="0">
                <a:solidFill>
                  <a:srgbClr val="0033CC"/>
                </a:solidFill>
                <a:latin typeface="Courier" charset="0"/>
                <a:cs typeface="Courier" charset="0"/>
              </a:rPr>
              <a:t>C</a:t>
            </a: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GC</a:t>
            </a:r>
          </a:p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   TTGACAGCGTCAA</a:t>
            </a:r>
            <a:r>
              <a:rPr lang="en-US" sz="900" b="1" smtClean="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GCAC</a:t>
            </a:r>
          </a:p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      ATAGCGTCAA</a:t>
            </a:r>
            <a:r>
              <a:rPr lang="en-US" sz="900" b="1" smtClean="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GCACGT…</a:t>
            </a:r>
          </a:p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       TAGCGTCAA</a:t>
            </a:r>
            <a:r>
              <a:rPr lang="en-US" sz="900" b="1" smtClean="0">
                <a:solidFill>
                  <a:srgbClr val="0033CC"/>
                </a:solidFill>
                <a:latin typeface="Courier" charset="0"/>
                <a:cs typeface="Courier" charset="0"/>
              </a:rPr>
              <a:t>C</a:t>
            </a: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GCACGT…</a:t>
            </a:r>
          </a:p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          CGTCAA</a:t>
            </a:r>
            <a:r>
              <a:rPr lang="en-US" sz="900" b="1" smtClean="0">
                <a:solidFill>
                  <a:srgbClr val="0000FF"/>
                </a:solidFill>
                <a:latin typeface="Courier" charset="0"/>
                <a:cs typeface="Courier" charset="0"/>
              </a:rPr>
              <a:t>C</a:t>
            </a: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GCACGT…</a:t>
            </a:r>
          </a:p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             CAA</a:t>
            </a:r>
            <a:r>
              <a:rPr lang="en-US" sz="900" b="1" smtClean="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GCACGT…</a:t>
            </a:r>
          </a:p>
          <a:p>
            <a:pPr defTabSz="914400" eaLnBrk="1" hangingPunct="1">
              <a:lnSpc>
                <a:spcPct val="90000"/>
              </a:lnSpc>
              <a:buFont typeface="Arial" charset="0"/>
              <a:buNone/>
            </a:pP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              AA</a:t>
            </a:r>
            <a:r>
              <a:rPr lang="en-US" sz="900" b="1" smtClean="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900" b="1" smtClean="0">
                <a:solidFill>
                  <a:srgbClr val="000000"/>
                </a:solidFill>
                <a:latin typeface="Courier" charset="0"/>
                <a:cs typeface="Courier" charset="0"/>
              </a:rPr>
              <a:t>GCACGT…</a:t>
            </a:r>
          </a:p>
        </p:txBody>
      </p:sp>
      <p:cxnSp>
        <p:nvCxnSpPr>
          <p:cNvPr id="18" name="Straight Arrow Connector 17"/>
          <p:cNvCxnSpPr>
            <a:stCxn id="156686" idx="2"/>
          </p:cNvCxnSpPr>
          <p:nvPr/>
        </p:nvCxnSpPr>
        <p:spPr>
          <a:xfrm>
            <a:off x="969963" y="2173288"/>
            <a:ext cx="503237" cy="76517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6687" idx="2"/>
          </p:cNvCxnSpPr>
          <p:nvPr/>
        </p:nvCxnSpPr>
        <p:spPr>
          <a:xfrm rot="5400000">
            <a:off x="6256338" y="1970088"/>
            <a:ext cx="892175" cy="23971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261947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033" name="Group 45"/>
          <p:cNvGrpSpPr>
            <a:grpSpLocks/>
          </p:cNvGrpSpPr>
          <p:nvPr/>
        </p:nvGrpSpPr>
        <p:grpSpPr bwMode="auto">
          <a:xfrm>
            <a:off x="373063" y="144466"/>
            <a:ext cx="8888412" cy="6848475"/>
            <a:chOff x="373561" y="144965"/>
            <a:chExt cx="8887402" cy="6847530"/>
          </a:xfrm>
        </p:grpSpPr>
        <p:sp>
          <p:nvSpPr>
            <p:cNvPr id="14" name="Rectangle 13"/>
            <p:cNvSpPr/>
            <p:nvPr/>
          </p:nvSpPr>
          <p:spPr>
            <a:xfrm>
              <a:off x="975155" y="2584615"/>
              <a:ext cx="130160" cy="3507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72036" name="Rectangle 5"/>
            <p:cNvSpPr>
              <a:spLocks noChangeArrowheads="1"/>
            </p:cNvSpPr>
            <p:nvPr/>
          </p:nvSpPr>
          <p:spPr bwMode="auto">
            <a:xfrm>
              <a:off x="1188656" y="144965"/>
              <a:ext cx="7065584" cy="748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 defTabSz="457200"/>
              <a:r>
                <a:rPr lang="en-US" sz="3200" baseline="30000">
                  <a:solidFill>
                    <a:srgbClr val="000090"/>
                  </a:solidFill>
                  <a:latin typeface="Helvetica" charset="0"/>
                  <a:cs typeface="Helvetica" charset="0"/>
                </a:rPr>
                <a:t>Identification of non-coding candidate drivers amongst somatic variants: Examples</a:t>
              </a:r>
              <a:endParaRPr lang="en-US" sz="3200">
                <a:solidFill>
                  <a:srgbClr val="000090"/>
                </a:solidFill>
                <a:latin typeface="Helvetica" charset="0"/>
                <a:cs typeface="Helvetica" charset="0"/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1097379" y="2781438"/>
              <a:ext cx="126986" cy="3380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pic>
          <p:nvPicPr>
            <p:cNvPr id="172038" name="Picture 19" descr="Khurana6.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0764" y="924247"/>
              <a:ext cx="3478766" cy="53991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3289467" y="4827444"/>
              <a:ext cx="1225411" cy="16856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151370" y="5586164"/>
              <a:ext cx="619055" cy="138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100553" y="2816358"/>
              <a:ext cx="125398" cy="339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73561" y="4365545"/>
              <a:ext cx="119048" cy="3190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399004" y="1138603"/>
              <a:ext cx="4861959" cy="37851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Helvetica"/>
                  <a:cs typeface="Helvetica"/>
                </a:rPr>
                <a:t>Validation of a candidate driver identified in prostate cancer sample in </a:t>
              </a:r>
              <a:r>
                <a:rPr lang="en-US" sz="1200" b="1" i="1" dirty="0">
                  <a:solidFill>
                    <a:prstClr val="black"/>
                  </a:solidFill>
                  <a:latin typeface="Helvetica"/>
                  <a:cs typeface="Helvetica"/>
                </a:rPr>
                <a:t>WDR74 </a:t>
              </a:r>
              <a:r>
                <a:rPr lang="en-US" sz="1200" b="1" dirty="0">
                  <a:solidFill>
                    <a:prstClr val="black"/>
                  </a:solidFill>
                  <a:latin typeface="Helvetica"/>
                  <a:cs typeface="Helvetica"/>
                </a:rPr>
                <a:t>gene promoter</a:t>
              </a: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="1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q"/>
                <a:defRPr/>
              </a:pPr>
              <a:r>
                <a:rPr lang="en-US" sz="1200" dirty="0">
                  <a:solidFill>
                    <a:prstClr val="black"/>
                  </a:solidFill>
                  <a:latin typeface="Helvetica"/>
                  <a:cs typeface="Helvetica"/>
                </a:rPr>
                <a:t>Sanger sequencing in 19 additional samples confirms the recurrence</a:t>
              </a:r>
              <a:br>
                <a:rPr lang="en-US" sz="1200" dirty="0">
                  <a:solidFill>
                    <a:prstClr val="black"/>
                  </a:solidFill>
                  <a:latin typeface="Helvetica"/>
                  <a:cs typeface="Helvetica"/>
                </a:rPr>
              </a:b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200" baseline="30000" dirty="0">
                <a:solidFill>
                  <a:prstClr val="black"/>
                </a:solidFill>
                <a:latin typeface="Helvetica"/>
                <a:cs typeface="Helvetica"/>
              </a:endParaRPr>
            </a:p>
            <a:p>
              <a:pPr marL="285750" indent="-285750" defTabSz="457200" fontAlgn="auto"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q"/>
                <a:defRPr/>
              </a:pPr>
              <a:r>
                <a:rPr lang="en-US" sz="1200" i="1" dirty="0">
                  <a:solidFill>
                    <a:prstClr val="black"/>
                  </a:solidFill>
                  <a:latin typeface="Helvetica"/>
                  <a:cs typeface="Helvetica"/>
                </a:rPr>
                <a:t>WDR74 </a:t>
              </a:r>
              <a:r>
                <a:rPr lang="en-US" sz="1200" dirty="0">
                  <a:solidFill>
                    <a:prstClr val="black"/>
                  </a:solidFill>
                  <a:latin typeface="Helvetica"/>
                  <a:cs typeface="Helvetica"/>
                </a:rPr>
                <a:t>shows increased expression in tumor samples</a:t>
              </a:r>
            </a:p>
          </p:txBody>
        </p:sp>
        <p:pic>
          <p:nvPicPr>
            <p:cNvPr id="172044" name="Picture 1" descr="Khurana6.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93769" y="2099678"/>
              <a:ext cx="1975822" cy="2546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72045" name="Group 26"/>
            <p:cNvGrpSpPr>
              <a:grpSpLocks/>
            </p:cNvGrpSpPr>
            <p:nvPr/>
          </p:nvGrpSpPr>
          <p:grpSpPr bwMode="auto">
            <a:xfrm>
              <a:off x="4898870" y="4846587"/>
              <a:ext cx="3024410" cy="2145908"/>
              <a:chOff x="5015833" y="4746315"/>
              <a:chExt cx="3024410" cy="2145908"/>
            </a:xfrm>
          </p:grpSpPr>
          <p:pic>
            <p:nvPicPr>
              <p:cNvPr id="172049" name="Picture 2" descr="6.7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15833" y="4746315"/>
                <a:ext cx="3024410" cy="21025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8" name="Rectangle 27"/>
              <p:cNvSpPr/>
              <p:nvPr/>
            </p:nvSpPr>
            <p:spPr>
              <a:xfrm>
                <a:off x="5996935" y="6554132"/>
                <a:ext cx="126986" cy="3380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7231870" y="6554132"/>
                <a:ext cx="125399" cy="33809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72052" name="TextBox 25"/>
              <p:cNvSpPr txBox="1">
                <a:spLocks noChangeArrowheads="1"/>
              </p:cNvSpPr>
              <p:nvPr/>
            </p:nvSpPr>
            <p:spPr bwMode="auto">
              <a:xfrm>
                <a:off x="5710986" y="4965323"/>
                <a:ext cx="87236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defTabSz="4572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defTabSz="4572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defTabSz="4572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  <a:latin typeface="Helvetica" charset="0"/>
                    <a:cs typeface="Helvetica" charset="0"/>
                  </a:rPr>
                  <a:t>benign</a:t>
                </a:r>
              </a:p>
            </p:txBody>
          </p:sp>
          <p:sp>
            <p:nvSpPr>
              <p:cNvPr id="172053" name="TextBox 30"/>
              <p:cNvSpPr txBox="1">
                <a:spLocks noChangeArrowheads="1"/>
              </p:cNvSpPr>
              <p:nvPr/>
            </p:nvSpPr>
            <p:spPr bwMode="auto">
              <a:xfrm>
                <a:off x="7059537" y="4965323"/>
                <a:ext cx="87236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defTabSz="4572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defTabSz="4572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 defTabSz="4572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 defTabSz="4572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 defTabSz="457200" eaLnBrk="0" hangingPunct="0"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200">
                    <a:solidFill>
                      <a:srgbClr val="000000"/>
                    </a:solidFill>
                    <a:latin typeface="Helvetica" charset="0"/>
                    <a:cs typeface="Helvetica" charset="0"/>
                  </a:rPr>
                  <a:t>PCs</a:t>
                </a: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2957717" y="5586164"/>
              <a:ext cx="315876" cy="363487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  <a:prstDash val="soli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481544" y="1008446"/>
              <a:ext cx="4507988" cy="5738020"/>
            </a:xfrm>
            <a:prstGeom prst="rect">
              <a:avLst/>
            </a:prstGeom>
            <a:noFill/>
            <a:ln w="9525" cmpd="sng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6959350" y="4230626"/>
              <a:ext cx="379370" cy="3380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572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172034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 rot="16200000">
            <a:off x="7890617" y="5531808"/>
            <a:ext cx="207022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000000"/>
                </a:solidFill>
                <a:latin typeface="Arial" charset="0"/>
              </a:rPr>
              <a:t>[Khurana et al., </a:t>
            </a:r>
            <a:r>
              <a:rPr lang="en-US" sz="1100" i="1">
                <a:solidFill>
                  <a:srgbClr val="000000"/>
                </a:solidFill>
                <a:latin typeface="Arial" charset="0"/>
              </a:rPr>
              <a:t>Science</a:t>
            </a:r>
            <a:r>
              <a:rPr lang="en-US" sz="1100">
                <a:solidFill>
                  <a:srgbClr val="000000"/>
                </a:solidFill>
                <a:latin typeface="Arial" charset="0"/>
              </a:rPr>
              <a:t> (‘13)]</a:t>
            </a:r>
            <a:endParaRPr lang="en-US" sz="1100" i="1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Title 1"/>
          <p:cNvSpPr>
            <a:spLocks noGrp="1"/>
          </p:cNvSpPr>
          <p:nvPr>
            <p:ph type="title"/>
          </p:nvPr>
        </p:nvSpPr>
        <p:spPr>
          <a:xfrm>
            <a:off x="685800" y="338138"/>
            <a:ext cx="7772400" cy="1143000"/>
          </a:xfrm>
        </p:spPr>
        <p:txBody>
          <a:bodyPr/>
          <a:lstStyle/>
          <a:p>
            <a:r>
              <a:rPr lang="en-US" sz="3200" dirty="0">
                <a:latin typeface="Arial" charset="0"/>
                <a:ea typeface="ＭＳ Ｐゴシック" charset="0"/>
                <a:cs typeface="ＭＳ Ｐゴシック" charset="0"/>
              </a:rPr>
              <a:t>Info about content in this slide pack</a:t>
            </a:r>
          </a:p>
        </p:txBody>
      </p:sp>
      <p:sp>
        <p:nvSpPr>
          <p:cNvPr id="175106" name="Content Placeholder 2"/>
          <p:cNvSpPr>
            <a:spLocks noGrp="1"/>
          </p:cNvSpPr>
          <p:nvPr>
            <p:ph idx="1"/>
          </p:nvPr>
        </p:nvSpPr>
        <p:spPr>
          <a:xfrm>
            <a:off x="685800" y="1341438"/>
            <a:ext cx="7772400" cy="5245100"/>
          </a:xfrm>
        </p:spPr>
        <p:txBody>
          <a:bodyPr/>
          <a:lstStyle/>
          <a:p>
            <a:pPr marL="228422" indent="-228422" defTabSz="912113"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General PERMISSIONS</a:t>
            </a:r>
          </a:p>
          <a:p>
            <a:pPr marL="571065" lvl="1" indent="-228422" defTabSz="912113"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This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Presentation is copyright Mark Gerstein,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Yale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University,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2015. </a:t>
            </a:r>
          </a:p>
          <a:p>
            <a:pPr marL="571065" lvl="1" indent="-228422" defTabSz="912113"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Please 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read permissions statement at </a:t>
            </a:r>
            <a:br>
              <a:rPr lang="en-US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err="1" smtClean="0">
                <a:latin typeface="Arial" charset="0"/>
                <a:ea typeface="ＭＳ Ｐゴシック" charset="0"/>
                <a:cs typeface="ＭＳ Ｐゴシック" charset="0"/>
              </a:rPr>
              <a:t>www.</a:t>
            </a:r>
            <a:r>
              <a:rPr lang="en-US" b="1" dirty="0" err="1" smtClean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gersteinlab.org</a:t>
            </a:r>
            <a:r>
              <a:rPr lang="en-US" b="1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n-US" b="1" dirty="0" err="1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misc</a:t>
            </a:r>
            <a:r>
              <a:rPr lang="en-US" b="1" dirty="0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n-US" b="1" dirty="0" err="1">
                <a:solidFill>
                  <a:srgbClr val="800000"/>
                </a:solidFill>
                <a:latin typeface="Arial" charset="0"/>
                <a:ea typeface="ＭＳ Ｐゴシック" charset="0"/>
                <a:cs typeface="ＭＳ Ｐゴシック" charset="0"/>
              </a:rPr>
              <a:t>permissions.html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.</a:t>
            </a:r>
          </a:p>
          <a:p>
            <a:pPr marL="571065" lvl="1" indent="-228422" defTabSz="912113"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Feel free to use slides &amp; images in the talk with PROPER acknowledgement </a:t>
            </a:r>
            <a:b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(via citation to relevant papers or link to </a:t>
            </a:r>
            <a:r>
              <a:rPr lang="en-US" sz="1600" dirty="0" err="1">
                <a:latin typeface="Arial" charset="0"/>
                <a:ea typeface="ＭＳ Ｐゴシック" charset="0"/>
                <a:cs typeface="ＭＳ Ｐゴシック" charset="0"/>
              </a:rPr>
              <a:t>gersteinlab.org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). </a:t>
            </a:r>
          </a:p>
          <a:p>
            <a:pPr marL="571065" lvl="1" indent="-228422" defTabSz="912113">
              <a:defRPr/>
            </a:pP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Paper references in the talk were mostly from </a:t>
            </a:r>
            <a:r>
              <a:rPr lang="en-US" sz="1600" dirty="0" err="1">
                <a:latin typeface="Arial" charset="0"/>
                <a:ea typeface="ＭＳ Ｐゴシック" charset="0"/>
                <a:cs typeface="ＭＳ Ｐゴシック" charset="0"/>
              </a:rPr>
              <a:t>Papers.GersteinLab.org</a:t>
            </a:r>
            <a:r>
              <a:rPr lang="en-US" sz="1600" dirty="0">
                <a:latin typeface="Arial" charset="0"/>
                <a:ea typeface="ＭＳ Ｐゴシック" charset="0"/>
                <a:cs typeface="ＭＳ Ｐゴシック" charset="0"/>
              </a:rPr>
              <a:t>. </a:t>
            </a:r>
          </a:p>
          <a:p>
            <a:pPr marL="0" indent="0" defTabSz="912113">
              <a:buFontTx/>
              <a:buNone/>
              <a:defRPr/>
            </a:pPr>
            <a:endParaRPr lang="en-US" sz="13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228422" indent="-228422" defTabSz="912113">
              <a:defRPr/>
            </a:pP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PHOTOS &amp; IMAGES. For thoughts on the source and permissions of many of the photos and clipped images in this presentation see http://</a:t>
            </a:r>
            <a:r>
              <a:rPr lang="en-US" sz="1300" dirty="0" err="1">
                <a:latin typeface="Arial" charset="0"/>
                <a:ea typeface="ＭＳ Ｐゴシック" charset="0"/>
                <a:cs typeface="ＭＳ Ｐゴシック" charset="0"/>
              </a:rPr>
              <a:t>streams.gerstein.info</a:t>
            </a: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 . </a:t>
            </a:r>
          </a:p>
          <a:p>
            <a:pPr marL="571065" lvl="1" indent="-228422" defTabSz="912113">
              <a:defRPr/>
            </a:pP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In particular, many of the images have particular EXIF tags, such as  </a:t>
            </a:r>
            <a:r>
              <a:rPr lang="en-US" sz="1300" dirty="0" err="1">
                <a:latin typeface="Arial" charset="0"/>
                <a:ea typeface="ＭＳ Ｐゴシック" charset="0"/>
                <a:cs typeface="ＭＳ Ｐゴシック" charset="0"/>
              </a:rPr>
              <a:t>kwpotppt</a:t>
            </a: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 , that can be easily queried from </a:t>
            </a:r>
            <a:r>
              <a:rPr lang="en-US" sz="1300" dirty="0" err="1">
                <a:latin typeface="Arial" charset="0"/>
                <a:ea typeface="ＭＳ Ｐゴシック" charset="0"/>
                <a:cs typeface="ＭＳ Ｐゴシック" charset="0"/>
              </a:rPr>
              <a:t>flickr</a:t>
            </a: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, </a:t>
            </a:r>
            <a:r>
              <a:rPr lang="en-US" sz="1300" dirty="0" err="1">
                <a:latin typeface="Arial" charset="0"/>
                <a:ea typeface="ＭＳ Ｐゴシック" charset="0"/>
                <a:cs typeface="ＭＳ Ｐゴシック" charset="0"/>
              </a:rPr>
              <a:t>viz</a:t>
            </a: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: http://</a:t>
            </a:r>
            <a:r>
              <a:rPr lang="en-US" sz="1300" dirty="0" err="1">
                <a:latin typeface="Arial" charset="0"/>
                <a:ea typeface="ＭＳ Ｐゴシック" charset="0"/>
                <a:cs typeface="ＭＳ Ｐゴシック" charset="0"/>
              </a:rPr>
              <a:t>www.flickr.com</a:t>
            </a: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/photos/</a:t>
            </a:r>
            <a:r>
              <a:rPr lang="en-US" sz="1300" dirty="0" err="1">
                <a:latin typeface="Arial" charset="0"/>
                <a:ea typeface="ＭＳ Ｐゴシック" charset="0"/>
                <a:cs typeface="ＭＳ Ｐゴシック" charset="0"/>
              </a:rPr>
              <a:t>mbgmbg</a:t>
            </a: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/tags/</a:t>
            </a:r>
            <a:r>
              <a:rPr lang="en-US" sz="1300" dirty="0" err="1">
                <a:latin typeface="Arial" charset="0"/>
                <a:ea typeface="ＭＳ Ｐゴシック" charset="0"/>
                <a:cs typeface="ＭＳ Ｐゴシック" charset="0"/>
              </a:rPr>
              <a:t>kwpotppt</a:t>
            </a:r>
            <a:r>
              <a:rPr lang="en-US" sz="1300" dirty="0"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endParaRPr lang="en-US" sz="1300" dirty="0" smtClean="0"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643" lvl="1" indent="0" defTabSz="912113">
              <a:buFont typeface="Lucida Grande" charset="0"/>
              <a:buNone/>
              <a:defRPr/>
            </a:pPr>
            <a:endParaRPr lang="en-US" sz="13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108470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9" t="66921" r="9861" b="17223"/>
          <a:stretch/>
        </p:blipFill>
        <p:spPr>
          <a:xfrm>
            <a:off x="698500" y="4563916"/>
            <a:ext cx="7543800" cy="1087438"/>
          </a:xfrm>
          <a:prstGeom prst="rect">
            <a:avLst/>
          </a:prstGeom>
        </p:spPr>
      </p:pic>
      <p:graphicFrame>
        <p:nvGraphicFramePr>
          <p:cNvPr id="6" name="Chart 5"/>
          <p:cNvGraphicFramePr>
            <a:graphicFrameLocks/>
          </p:cNvGraphicFramePr>
          <p:nvPr/>
        </p:nvGraphicFramePr>
        <p:xfrm>
          <a:off x="3439797" y="4508887"/>
          <a:ext cx="2109234" cy="1265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6354281" y="4482180"/>
          <a:ext cx="2109234" cy="12655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95939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2" t="5051" r="26044" b="84633"/>
          <a:stretch>
            <a:fillRect/>
          </a:stretch>
        </p:blipFill>
        <p:spPr bwMode="auto">
          <a:xfrm>
            <a:off x="4300540" y="1709738"/>
            <a:ext cx="303212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5940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2" t="5051" r="26044" b="84633"/>
          <a:stretch>
            <a:fillRect/>
          </a:stretch>
        </p:blipFill>
        <p:spPr bwMode="auto">
          <a:xfrm>
            <a:off x="7212013" y="1636713"/>
            <a:ext cx="34131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5941" name="Group 47"/>
          <p:cNvGrpSpPr>
            <a:grpSpLocks/>
          </p:cNvGrpSpPr>
          <p:nvPr/>
        </p:nvGrpSpPr>
        <p:grpSpPr bwMode="auto">
          <a:xfrm>
            <a:off x="7078663" y="1630367"/>
            <a:ext cx="615950" cy="682625"/>
            <a:chOff x="5569073" y="346372"/>
            <a:chExt cx="1045112" cy="1160641"/>
          </a:xfrm>
        </p:grpSpPr>
        <p:pic>
          <p:nvPicPr>
            <p:cNvPr id="296027" name="Picture 2" descr="C:\Users\JM\thesis\mark_work\allele_specificity\manuscript\figures\fig1-process\fig1 v10a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42" t="5051" r="26044" b="84633"/>
            <a:stretch>
              <a:fillRect/>
            </a:stretch>
          </p:blipFill>
          <p:spPr bwMode="auto">
            <a:xfrm>
              <a:off x="5569073" y="364013"/>
              <a:ext cx="514350" cy="1143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6028" name="Picture 2" descr="C:\Users\JM\thesis\mark_work\allele_specificity\manuscript\figures\fig1-process\fig1 v10a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942" t="5051" r="26044" b="84633"/>
            <a:stretch>
              <a:fillRect/>
            </a:stretch>
          </p:blipFill>
          <p:spPr bwMode="auto">
            <a:xfrm>
              <a:off x="6099834" y="346372"/>
              <a:ext cx="514351" cy="1143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TextBox 11"/>
          <p:cNvSpPr txBox="1"/>
          <p:nvPr/>
        </p:nvSpPr>
        <p:spPr>
          <a:xfrm>
            <a:off x="4110048" y="4695845"/>
            <a:ext cx="80893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Common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45013" y="5676920"/>
            <a:ext cx="1082598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Rare* (1-4%)</a:t>
            </a:r>
          </a:p>
        </p:txBody>
      </p:sp>
      <p:grpSp>
        <p:nvGrpSpPr>
          <p:cNvPr id="295944" name="Group 36"/>
          <p:cNvGrpSpPr>
            <a:grpSpLocks/>
          </p:cNvGrpSpPr>
          <p:nvPr/>
        </p:nvGrpSpPr>
        <p:grpSpPr bwMode="auto">
          <a:xfrm>
            <a:off x="4451350" y="5483245"/>
            <a:ext cx="152400" cy="365125"/>
            <a:chOff x="687950" y="4216237"/>
            <a:chExt cx="152400" cy="364094"/>
          </a:xfrm>
        </p:grpSpPr>
        <p:cxnSp>
          <p:nvCxnSpPr>
            <p:cNvPr id="296025" name="Straight Connector 32"/>
            <p:cNvCxnSpPr>
              <a:cxnSpLocks noChangeShapeType="1"/>
            </p:cNvCxnSpPr>
            <p:nvPr/>
          </p:nvCxnSpPr>
          <p:spPr bwMode="auto">
            <a:xfrm>
              <a:off x="687950" y="4216237"/>
              <a:ext cx="0" cy="2116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6026" name="Straight Connector 33"/>
            <p:cNvCxnSpPr>
              <a:cxnSpLocks noChangeShapeType="1"/>
            </p:cNvCxnSpPr>
            <p:nvPr/>
          </p:nvCxnSpPr>
          <p:spPr bwMode="auto">
            <a:xfrm>
              <a:off x="687950" y="4427931"/>
              <a:ext cx="15240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aphicFrame>
        <p:nvGraphicFramePr>
          <p:cNvPr id="38" name="Table 37"/>
          <p:cNvGraphicFramePr>
            <a:graphicFrameLocks noGrp="1"/>
          </p:cNvGraphicFramePr>
          <p:nvPr/>
        </p:nvGraphicFramePr>
        <p:xfrm>
          <a:off x="3646488" y="2806700"/>
          <a:ext cx="1700212" cy="1564075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610223"/>
                <a:gridCol w="1089989"/>
              </a:tblGrid>
              <a:tr h="37061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SNP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692" marB="456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3.5 – 4.3M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692" marB="456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61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Helvetica"/>
                          <a:cs typeface="Helvetica"/>
                        </a:rPr>
                        <a:t>Indel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692" marB="456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550 – 625K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692" marB="456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1784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SV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692" marB="456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2.1 – 2.5K (20Mb)</a:t>
                      </a:r>
                    </a:p>
                  </a:txBody>
                  <a:tcPr marL="91489" marR="91489" marT="45692" marB="456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614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Total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692" marB="456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4.1</a:t>
                      </a:r>
                      <a:r>
                        <a:rPr lang="en-US" sz="1400" baseline="0" dirty="0" smtClean="0">
                          <a:latin typeface="Helvetica"/>
                          <a:cs typeface="Helvetica"/>
                        </a:rPr>
                        <a:t> – 5M</a:t>
                      </a:r>
                      <a:endParaRPr lang="en-US" sz="1400" dirty="0" smtClean="0">
                        <a:latin typeface="Helvetica"/>
                        <a:cs typeface="Helvetica"/>
                      </a:endParaRPr>
                    </a:p>
                  </a:txBody>
                  <a:tcPr marL="91489" marR="91489" marT="45692" marB="45692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6542088" y="2779713"/>
          <a:ext cx="1700212" cy="1417637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610223"/>
                <a:gridCol w="1089989"/>
              </a:tblGrid>
              <a:tr h="3709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SNP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84.7M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486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Helvetica"/>
                          <a:cs typeface="Helvetica"/>
                        </a:rPr>
                        <a:t>Indel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3.6M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SV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97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60K</a:t>
                      </a: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092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Total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88.3M</a:t>
                      </a:r>
                    </a:p>
                  </a:txBody>
                  <a:tcPr marL="91489" marR="91489" marT="45730" marB="45730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295979" name="Title 3"/>
          <p:cNvSpPr txBox="1"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91369" tIns="45685" rIns="91369" bIns="45685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/>
            <a:r>
              <a:rPr lang="en-US" sz="3600">
                <a:solidFill>
                  <a:srgbClr val="000090"/>
                </a:solidFill>
                <a:latin typeface="Arial" charset="0"/>
                <a:cs typeface="Arial" charset="0"/>
              </a:rPr>
              <a:t>Human Genetic Variation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3514735" y="1317625"/>
            <a:ext cx="1851789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A Typical Genome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6654800" y="1114425"/>
            <a:ext cx="1479892" cy="58477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Population of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2,504 peoples</a:t>
            </a:r>
          </a:p>
        </p:txBody>
      </p:sp>
      <p:cxnSp>
        <p:nvCxnSpPr>
          <p:cNvPr id="295982" name="Straight Arrow Connector 56"/>
          <p:cNvCxnSpPr>
            <a:cxnSpLocks noChangeShapeType="1"/>
          </p:cNvCxnSpPr>
          <p:nvPr/>
        </p:nvCxnSpPr>
        <p:spPr bwMode="auto">
          <a:xfrm>
            <a:off x="4762500" y="1993900"/>
            <a:ext cx="2209800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95983" name="TextBox 5"/>
          <p:cNvSpPr txBox="1">
            <a:spLocks noChangeArrowheads="1"/>
          </p:cNvSpPr>
          <p:nvPr/>
        </p:nvSpPr>
        <p:spPr bwMode="auto">
          <a:xfrm>
            <a:off x="4729163" y="6445250"/>
            <a:ext cx="39057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000000"/>
                </a:solidFill>
                <a:latin typeface="Helvetica" charset="0"/>
                <a:cs typeface="Helvetica" charset="0"/>
              </a:rPr>
              <a:t>The 1000 Genomes Project Consortium, Nature. 2015. 526:68-74  </a:t>
            </a:r>
          </a:p>
          <a:p>
            <a:pPr eaLnBrk="1" hangingPunct="1"/>
            <a:r>
              <a:rPr lang="en-US" sz="1000">
                <a:solidFill>
                  <a:srgbClr val="000000"/>
                </a:solidFill>
                <a:latin typeface="Helvetica" charset="0"/>
                <a:cs typeface="Helvetica" charset="0"/>
              </a:rPr>
              <a:t>Khurana E. et al. Nat. Rev. Genet. 2016. 17:93-108</a:t>
            </a:r>
          </a:p>
        </p:txBody>
      </p:sp>
      <p:sp>
        <p:nvSpPr>
          <p:cNvPr id="62" name="Rectangle 61"/>
          <p:cNvSpPr/>
          <p:nvPr/>
        </p:nvSpPr>
        <p:spPr bwMode="auto">
          <a:xfrm>
            <a:off x="3140075" y="2497158"/>
            <a:ext cx="2646363" cy="341312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63" name="Rectangle 62"/>
          <p:cNvSpPr/>
          <p:nvPr/>
        </p:nvSpPr>
        <p:spPr bwMode="auto">
          <a:xfrm>
            <a:off x="6002348" y="2473325"/>
            <a:ext cx="2624137" cy="3436938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070734" y="4589483"/>
            <a:ext cx="80893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Common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588260" y="5670570"/>
            <a:ext cx="106133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Rare (~75%)</a:t>
            </a:r>
          </a:p>
        </p:txBody>
      </p:sp>
      <p:grpSp>
        <p:nvGrpSpPr>
          <p:cNvPr id="295988" name="Group 65"/>
          <p:cNvGrpSpPr>
            <a:grpSpLocks/>
          </p:cNvGrpSpPr>
          <p:nvPr/>
        </p:nvGrpSpPr>
        <p:grpSpPr bwMode="auto">
          <a:xfrm>
            <a:off x="7512050" y="5424508"/>
            <a:ext cx="152400" cy="363537"/>
            <a:chOff x="687950" y="4216237"/>
            <a:chExt cx="152400" cy="364094"/>
          </a:xfrm>
        </p:grpSpPr>
        <p:cxnSp>
          <p:nvCxnSpPr>
            <p:cNvPr id="296023" name="Straight Connector 66"/>
            <p:cNvCxnSpPr>
              <a:cxnSpLocks noChangeShapeType="1"/>
            </p:cNvCxnSpPr>
            <p:nvPr/>
          </p:nvCxnSpPr>
          <p:spPr bwMode="auto">
            <a:xfrm>
              <a:off x="687950" y="4216237"/>
              <a:ext cx="0" cy="2116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6024" name="Straight Connector 67"/>
            <p:cNvCxnSpPr>
              <a:cxnSpLocks noChangeShapeType="1"/>
            </p:cNvCxnSpPr>
            <p:nvPr/>
          </p:nvCxnSpPr>
          <p:spPr bwMode="auto">
            <a:xfrm>
              <a:off x="687950" y="4427931"/>
              <a:ext cx="15240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1" name="TextBox 70"/>
          <p:cNvSpPr txBox="1"/>
          <p:nvPr/>
        </p:nvSpPr>
        <p:spPr>
          <a:xfrm>
            <a:off x="3687778" y="2506683"/>
            <a:ext cx="152847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Class of Variants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3509963" y="4424383"/>
            <a:ext cx="1977750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Prevalence of Variants</a:t>
            </a:r>
          </a:p>
        </p:txBody>
      </p:sp>
      <p:sp>
        <p:nvSpPr>
          <p:cNvPr id="295991" name="TextBox 5"/>
          <p:cNvSpPr txBox="1">
            <a:spLocks noChangeArrowheads="1"/>
          </p:cNvSpPr>
          <p:nvPr/>
        </p:nvSpPr>
        <p:spPr bwMode="auto">
          <a:xfrm>
            <a:off x="88900" y="5942032"/>
            <a:ext cx="673859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000000"/>
                </a:solidFill>
                <a:latin typeface="Helvetica" charset="0"/>
                <a:cs typeface="Helvetica" charset="0"/>
              </a:rPr>
              <a:t>* Variants with allele frequency &lt; 0.5% are considered as rare variants in 1000 genomes project.</a:t>
            </a:r>
          </a:p>
        </p:txBody>
      </p:sp>
      <p:pic>
        <p:nvPicPr>
          <p:cNvPr id="295992" name="Picture 2" descr="C:\Users\JM\thesis\mark_work\allele_specificity\manuscript\figures\fig1-process\fig1 v10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2" t="5051" r="26044" b="84633"/>
          <a:stretch>
            <a:fillRect/>
          </a:stretch>
        </p:blipFill>
        <p:spPr bwMode="auto">
          <a:xfrm>
            <a:off x="1365250" y="1711325"/>
            <a:ext cx="303213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" name="TextBox 78"/>
          <p:cNvSpPr txBox="1"/>
          <p:nvPr/>
        </p:nvSpPr>
        <p:spPr>
          <a:xfrm>
            <a:off x="563573" y="1346200"/>
            <a:ext cx="1877437" cy="3385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A Cancer Genome</a:t>
            </a:r>
          </a:p>
        </p:txBody>
      </p:sp>
      <p:sp>
        <p:nvSpPr>
          <p:cNvPr id="80" name="Rectangle 79"/>
          <p:cNvSpPr/>
          <p:nvPr/>
        </p:nvSpPr>
        <p:spPr bwMode="auto">
          <a:xfrm>
            <a:off x="204788" y="2506683"/>
            <a:ext cx="2646362" cy="3413125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graphicFrame>
        <p:nvGraphicFramePr>
          <p:cNvPr id="82" name="Table 8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6371818"/>
              </p:ext>
            </p:extLst>
          </p:nvPr>
        </p:nvGraphicFramePr>
        <p:xfrm>
          <a:off x="247652" y="2813050"/>
          <a:ext cx="2551113" cy="1341438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828731"/>
                <a:gridCol w="740881"/>
                <a:gridCol w="981501"/>
              </a:tblGrid>
              <a:tr h="518283"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Coding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90B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Non-coding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90B2"/>
                    </a:solidFill>
                  </a:tcPr>
                </a:tc>
              </a:tr>
              <a:tr h="518283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Germ-line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22K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4.1 – 5M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</a:tr>
              <a:tr h="304872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Somatic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~50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Helvetica"/>
                          <a:cs typeface="Helvetica"/>
                        </a:rPr>
                        <a:t>5K</a:t>
                      </a:r>
                      <a:endParaRPr lang="en-US" sz="1400" dirty="0">
                        <a:latin typeface="Helvetica"/>
                        <a:cs typeface="Helvetica"/>
                      </a:endParaRPr>
                    </a:p>
                  </a:txBody>
                  <a:tcPr marL="91421" marR="91421" marT="45731" marB="4573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3" name="TextBox 82"/>
          <p:cNvSpPr txBox="1"/>
          <p:nvPr/>
        </p:nvSpPr>
        <p:spPr>
          <a:xfrm>
            <a:off x="698510" y="2508270"/>
            <a:ext cx="1630363" cy="307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Origin of Variants</a:t>
            </a:r>
          </a:p>
        </p:txBody>
      </p:sp>
      <p:sp>
        <p:nvSpPr>
          <p:cNvPr id="84" name="Oval 83"/>
          <p:cNvSpPr/>
          <p:nvPr/>
        </p:nvSpPr>
        <p:spPr bwMode="auto">
          <a:xfrm>
            <a:off x="1485901" y="2024065"/>
            <a:ext cx="44450" cy="46037"/>
          </a:xfrm>
          <a:prstGeom prst="ellipse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sp>
        <p:nvSpPr>
          <p:cNvPr id="90" name="Trapezoid 89"/>
          <p:cNvSpPr/>
          <p:nvPr/>
        </p:nvSpPr>
        <p:spPr bwMode="auto">
          <a:xfrm rot="16200000">
            <a:off x="2440792" y="3159924"/>
            <a:ext cx="1563687" cy="847725"/>
          </a:xfrm>
          <a:prstGeom prst="trapezoid">
            <a:avLst>
              <a:gd name="adj" fmla="val 60600"/>
            </a:avLst>
          </a:prstGeom>
          <a:solidFill>
            <a:srgbClr val="FFFF00">
              <a:alpha val="26000"/>
            </a:srgb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defTabSz="912813">
              <a:defRPr/>
            </a:pPr>
            <a:endParaRPr lang="en-US" sz="1200" b="1">
              <a:solidFill>
                <a:srgbClr val="000000"/>
              </a:solidFill>
              <a:latin typeface="Arial" pitchFamily="-65" charset="0"/>
              <a:ea typeface="+mn-ea"/>
              <a:cs typeface="+mn-cs"/>
            </a:endParaRPr>
          </a:p>
        </p:txBody>
      </p:sp>
      <p:graphicFrame>
        <p:nvGraphicFramePr>
          <p:cNvPr id="91" name="Chart 90"/>
          <p:cNvGraphicFramePr>
            <a:graphicFrameLocks/>
          </p:cNvGraphicFramePr>
          <p:nvPr/>
        </p:nvGraphicFramePr>
        <p:xfrm>
          <a:off x="419868" y="4462103"/>
          <a:ext cx="2190814" cy="13144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pSp>
        <p:nvGrpSpPr>
          <p:cNvPr id="296017" name="Group 93"/>
          <p:cNvGrpSpPr>
            <a:grpSpLocks/>
          </p:cNvGrpSpPr>
          <p:nvPr/>
        </p:nvGrpSpPr>
        <p:grpSpPr bwMode="auto">
          <a:xfrm>
            <a:off x="1503363" y="5513408"/>
            <a:ext cx="152400" cy="363537"/>
            <a:chOff x="687950" y="4216237"/>
            <a:chExt cx="152400" cy="364094"/>
          </a:xfrm>
        </p:grpSpPr>
        <p:cxnSp>
          <p:nvCxnSpPr>
            <p:cNvPr id="296021" name="Straight Connector 94"/>
            <p:cNvCxnSpPr>
              <a:cxnSpLocks noChangeShapeType="1"/>
            </p:cNvCxnSpPr>
            <p:nvPr/>
          </p:nvCxnSpPr>
          <p:spPr bwMode="auto">
            <a:xfrm>
              <a:off x="687950" y="4216237"/>
              <a:ext cx="0" cy="2116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96022" name="Straight Connector 95"/>
            <p:cNvCxnSpPr>
              <a:cxnSpLocks noChangeShapeType="1"/>
            </p:cNvCxnSpPr>
            <p:nvPr/>
          </p:nvCxnSpPr>
          <p:spPr bwMode="auto">
            <a:xfrm>
              <a:off x="687950" y="4427931"/>
              <a:ext cx="152400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97" name="TextBox 96"/>
          <p:cNvSpPr txBox="1"/>
          <p:nvPr/>
        </p:nvSpPr>
        <p:spPr>
          <a:xfrm>
            <a:off x="1614488" y="5707083"/>
            <a:ext cx="1180882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Driver (~0.1%)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1100139" y="4745057"/>
            <a:ext cx="920369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rgbClr val="000000"/>
                </a:solidFill>
                <a:latin typeface="Helvetica"/>
                <a:ea typeface="+mn-ea"/>
                <a:cs typeface="Helvetica"/>
              </a:rPr>
              <a:t>Passenger</a:t>
            </a:r>
          </a:p>
        </p:txBody>
      </p:sp>
      <p:cxnSp>
        <p:nvCxnSpPr>
          <p:cNvPr id="296020" name="Straight Arrow Connector 3"/>
          <p:cNvCxnSpPr>
            <a:cxnSpLocks noChangeShapeType="1"/>
          </p:cNvCxnSpPr>
          <p:nvPr/>
        </p:nvCxnSpPr>
        <p:spPr bwMode="auto">
          <a:xfrm flipH="1">
            <a:off x="1781185" y="2024063"/>
            <a:ext cx="2328863" cy="0"/>
          </a:xfrm>
          <a:prstGeom prst="straightConnector1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091" y="555650"/>
            <a:ext cx="7886700" cy="104887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Including SVs in </a:t>
            </a:r>
            <a:r>
              <a:rPr lang="en-US" dirty="0"/>
              <a:t>diploid </a:t>
            </a:r>
            <a:r>
              <a:rPr lang="en-US" dirty="0" smtClean="0"/>
              <a:t>personal genomes: a simple example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48648"/>
            <a:ext cx="7886700" cy="4674151"/>
          </a:xfrm>
        </p:spPr>
      </p:pic>
      <p:sp>
        <p:nvSpPr>
          <p:cNvPr id="3" name="Rectangle 2"/>
          <p:cNvSpPr/>
          <p:nvPr/>
        </p:nvSpPr>
        <p:spPr>
          <a:xfrm>
            <a:off x="6252883" y="1810874"/>
            <a:ext cx="2030507" cy="70821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EC2DC-E2F6-47DA-8A26-F1696D083F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6150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091" y="555650"/>
            <a:ext cx="7886700" cy="1048871"/>
          </a:xfrm>
        </p:spPr>
        <p:txBody>
          <a:bodyPr>
            <a:normAutofit fontScale="90000"/>
          </a:bodyPr>
          <a:lstStyle/>
          <a:p>
            <a:r>
              <a:rPr lang="en-US" dirty="0"/>
              <a:t>Including SVs in </a:t>
            </a:r>
            <a:r>
              <a:rPr lang="en-US" dirty="0" smtClean="0"/>
              <a:t>diploid personal </a:t>
            </a:r>
            <a:r>
              <a:rPr lang="en-US" dirty="0"/>
              <a:t>genomes : </a:t>
            </a:r>
            <a:r>
              <a:rPr lang="en-US" dirty="0" smtClean="0"/>
              <a:t>more complex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63" y="1600203"/>
            <a:ext cx="7552478" cy="4967817"/>
          </a:xfr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EC2DC-E2F6-47DA-8A26-F1696D083FFF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46762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Title 1"/>
          <p:cNvSpPr>
            <a:spLocks noGrp="1"/>
          </p:cNvSpPr>
          <p:nvPr>
            <p:ph type="title"/>
          </p:nvPr>
        </p:nvSpPr>
        <p:spPr>
          <a:xfrm>
            <a:off x="452440" y="261958"/>
            <a:ext cx="3141662" cy="2111375"/>
          </a:xfrm>
        </p:spPr>
        <p:txBody>
          <a:bodyPr/>
          <a:lstStyle/>
          <a:p>
            <a:pPr eaLnBrk="1" hangingPunct="1"/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Finding Key Variants</a:t>
            </a:r>
            <a:br>
              <a:rPr lang="en-US" sz="32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sz="320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200">
                <a:latin typeface="Arial" charset="0"/>
                <a:ea typeface="ＭＳ Ｐゴシック" charset="0"/>
                <a:cs typeface="ＭＳ Ｐゴシック" charset="0"/>
              </a:rPr>
              <a:t>Germline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276085"/>
            <a:ext cx="8802688" cy="37240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b="1" dirty="0" smtClean="0">
                <a:solidFill>
                  <a:srgbClr val="008000"/>
                </a:solidFill>
                <a:latin typeface="Arial"/>
                <a:ea typeface="+mn-ea"/>
                <a:cs typeface="+mn-cs"/>
              </a:rPr>
              <a:t>Common </a:t>
            </a:r>
            <a:r>
              <a:rPr lang="en-US" sz="2000" b="1" dirty="0">
                <a:solidFill>
                  <a:srgbClr val="008000"/>
                </a:solidFill>
                <a:latin typeface="Arial"/>
                <a:ea typeface="+mn-ea"/>
                <a:cs typeface="+mn-cs"/>
              </a:rPr>
              <a:t>variants</a:t>
            </a:r>
            <a:r>
              <a:rPr lang="en-US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</a:t>
            </a:r>
            <a:endParaRPr lang="en-US" dirty="0" smtClean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741363" lvl="1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Can be associated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with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phenotype (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ie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disease) via a Genome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-wide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Association Study (GWAS)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, which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tests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whether the frequency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of 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alleles differs between cases 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&amp; controls. </a:t>
            </a:r>
          </a:p>
          <a:p>
            <a:pPr marL="741363" lvl="1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Usually their functional effect is weaker. </a:t>
            </a:r>
          </a:p>
          <a:p>
            <a:pPr marL="741363" lvl="1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Many are non-coding</a:t>
            </a:r>
          </a:p>
          <a:p>
            <a:pPr marL="741363" lvl="1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Issue of LD in identifying the actual causal variant.</a:t>
            </a: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000" b="1" dirty="0" smtClean="0">
                <a:solidFill>
                  <a:srgbClr val="008000"/>
                </a:solidFill>
                <a:latin typeface="Arial"/>
                <a:ea typeface="+mn-ea"/>
                <a:cs typeface="+mn-cs"/>
              </a:rPr>
              <a:t>Rare variants</a:t>
            </a:r>
          </a:p>
          <a:p>
            <a:pPr marL="741363" lvl="1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Associations are usually underpowered due to low frequencies. </a:t>
            </a:r>
          </a:p>
          <a:p>
            <a:pPr marL="741363" lvl="1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They often have larger functional impact</a:t>
            </a:r>
          </a:p>
          <a:p>
            <a:pPr marL="741363" lvl="1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Can be collapsed in the same element to gain statistical power (burden tests).</a:t>
            </a:r>
          </a:p>
          <a:p>
            <a:pPr marL="741363" lvl="1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In some cases, causal variants can be identified through tracing inheritance of </a:t>
            </a:r>
            <a:r>
              <a:rPr lang="en-US" sz="1600" dirty="0" err="1">
                <a:solidFill>
                  <a:srgbClr val="000000"/>
                </a:solidFill>
                <a:latin typeface="Arial"/>
                <a:ea typeface="+mn-ea"/>
                <a:cs typeface="+mn-cs"/>
              </a:rPr>
              <a:t>Mendelian</a:t>
            </a:r>
            <a:r>
              <a:rPr lang="en-US" sz="16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 subtypes of diseases in large families.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285750" indent="-285750" defTabSz="457200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299011" name="TextBox 5"/>
          <p:cNvSpPr txBox="1">
            <a:spLocks noChangeArrowheads="1"/>
          </p:cNvSpPr>
          <p:nvPr/>
        </p:nvSpPr>
        <p:spPr bwMode="auto">
          <a:xfrm>
            <a:off x="476250" y="6507163"/>
            <a:ext cx="83264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>
                <a:solidFill>
                  <a:srgbClr val="000000"/>
                </a:solidFill>
                <a:latin typeface="Helvetica" charset="0"/>
                <a:cs typeface="Helvetica" charset="0"/>
              </a:rPr>
              <a:t>McCarthy, M. et al. Nat. Rev. Genet. 2008. 9, 356-369, Zuk, O. et al. PNSA. 2014. Vol. 11, no. 4, MacArthur DG et al. Nature 2014. 508:469-476</a:t>
            </a:r>
          </a:p>
        </p:txBody>
      </p:sp>
      <p:pic>
        <p:nvPicPr>
          <p:cNvPr id="299012" name="Picture 7" descr="Featured-Image1-759x48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5085" y="388938"/>
            <a:ext cx="4710113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338638" y="17463"/>
            <a:ext cx="373769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>
                <a:solidFill>
                  <a:srgbClr val="FF0000"/>
                </a:solidFill>
                <a:latin typeface="Helvetica"/>
                <a:ea typeface="+mn-ea"/>
                <a:cs typeface="Helvetica"/>
              </a:rPr>
              <a:t>CAN YOU FIND THE </a:t>
            </a:r>
            <a:r>
              <a:rPr lang="en-US" sz="2000" b="1" dirty="0" smtClean="0">
                <a:solidFill>
                  <a:srgbClr val="FF0000"/>
                </a:solidFill>
                <a:latin typeface="Helvetica"/>
                <a:ea typeface="+mn-ea"/>
                <a:cs typeface="Helvetica"/>
              </a:rPr>
              <a:t>PANDA?</a:t>
            </a:r>
            <a:endParaRPr lang="en-US" sz="2000" b="1" dirty="0">
              <a:solidFill>
                <a:srgbClr val="FF0000"/>
              </a:solidFill>
              <a:latin typeface="Helvetica"/>
              <a:ea typeface="+mn-ea"/>
              <a:cs typeface="Helvetica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9NKbms9QH4zoLtSFqymzD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OPws62D9to8pE6OHwqqy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uD06oZ4ASNUfyg2mm6FO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rTk5uObxW2TaFbLOc33h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OPws62D9to8pE6OHwqq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uD06oZ4ASNUfyg2mm6FO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rTk5uObxW2TaFbLOc33h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OPws62D9to8pE6OHwqqy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uD06oZ4ASNUfyg2mm6FO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rTk5uObxW2TaFbLOc33h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iRM3CiusfydTLi1LDosAc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OPws62D9to8pE6OHwqqy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uD06oZ4ASNUfyg2mm6FO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rTk5uObxW2TaFbLOc33h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OPws62D9to8pE6OHwqqy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uD06oZ4ASNUfyg2mm6FO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rTk5uObxW2TaFbLOc33h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OPws62D9to8pE6OHwqqy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kJFTHkrqW1GQuSpiQRleO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uD06oZ4ASNUfyg2mm6FO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rTk5uObxW2TaFbLOc33h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OPws62D9to8pE6OHwqqy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uD06oZ4ASNUfyg2mm6FO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rTk5uObxW2TaFbLOc33h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OPws62D9to8pE6OHwqqy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uD06oZ4ASNUfyg2mm6FO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rTk5uObxW2TaFbLOc33h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giOPws62D9to8pE6OHwqqy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uD06oZ4ASNUfyg2mm6FO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rTk5uObxW2TaFbLOc33h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MKAvcgJNPXXAPT5d788dD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heme/theme1.xml><?xml version="1.0" encoding="utf-8"?>
<a:theme xmlns:a="http://schemas.openxmlformats.org/drawingml/2006/main" name="15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MBGLab-Basic-w-Lectures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8_template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for-template-i0jhhsb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0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1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2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13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1_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1_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  <a:fontScheme name="1_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6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7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8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9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49846</TotalTime>
  <Words>4225</Words>
  <Application>Microsoft Macintosh PowerPoint</Application>
  <PresentationFormat>On-screen Show (4:3)</PresentationFormat>
  <Paragraphs>854</Paragraphs>
  <Slides>81</Slides>
  <Notes>38</Notes>
  <HiddenSlides>4</HiddenSlides>
  <MMClips>0</MMClips>
  <ScaleCrop>false</ScaleCrop>
  <HeadingPairs>
    <vt:vector size="6" baseType="variant">
      <vt:variant>
        <vt:lpstr>Theme</vt:lpstr>
      </vt:variant>
      <vt:variant>
        <vt:i4>10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93" baseType="lpstr">
      <vt:lpstr>15_Default Design</vt:lpstr>
      <vt:lpstr>11_Office Theme</vt:lpstr>
      <vt:lpstr>6_Office Theme</vt:lpstr>
      <vt:lpstr>1_MBGLab-Basic-w-Lectures</vt:lpstr>
      <vt:lpstr>7_Office Theme</vt:lpstr>
      <vt:lpstr>8_template</vt:lpstr>
      <vt:lpstr>for-template-i0jhhsb</vt:lpstr>
      <vt:lpstr>1_Office Theme</vt:lpstr>
      <vt:lpstr>3_Office Theme</vt:lpstr>
      <vt:lpstr>2_Office Theme</vt:lpstr>
      <vt:lpstr>Equation</vt:lpstr>
      <vt:lpstr>Document</vt:lpstr>
      <vt:lpstr>Personal Genomics: Prioritizing High-impact Rare &amp; Somatic Variants </vt:lpstr>
      <vt:lpstr>Increase in number of bases in SRA,  Peta-scale after ‘10</vt:lpstr>
      <vt:lpstr>The Rise of the Personal Genome to ‘10</vt:lpstr>
      <vt:lpstr>Number genomes exploding since ‘10</vt:lpstr>
      <vt:lpstr>PowerPoint Presentation</vt:lpstr>
      <vt:lpstr>PowerPoint Presentation</vt:lpstr>
      <vt:lpstr>PowerPoint Presentation</vt:lpstr>
      <vt:lpstr>PowerPoint Presentation</vt:lpstr>
      <vt:lpstr>Finding Key Variants  Germline</vt:lpstr>
      <vt:lpstr>Finding Key Variants  Somatic</vt:lpstr>
      <vt:lpstr>PowerPoint Presentation</vt:lpstr>
      <vt:lpstr>Personal Genomics: Prioritizing High-impact Rare &amp; Somatic Variants </vt:lpstr>
      <vt:lpstr>Analyzing Personal Genomes: Prioritizing High-impact Rare &amp; Somatic Variants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Analyzing Personal Genomes: Prioritizing High-impact Rare &amp; Somatic Variants </vt:lpstr>
      <vt:lpstr>Non-coding Annotations:  Overview</vt:lpstr>
      <vt:lpstr>Summarizing the Signal:  "Traditional" ChipSeq Peak Calling</vt:lpstr>
      <vt:lpstr>Finding "Conserved” Sites in the Human Population:  Negative selection in non-coding elements based on  Production ENCODE &amp; 1000G Phase 1</vt:lpstr>
      <vt:lpstr>Differential selective constraints  among specific sub-categories</vt:lpstr>
      <vt:lpstr>Defining Sensitive  non-coding Regions</vt:lpstr>
      <vt:lpstr>SNPs which break TF motifs are under stronger selection</vt:lpstr>
      <vt:lpstr>Analyzing Personal Genomes: Prioritizing High-impact Rare &amp; Somatic Variants </vt:lpstr>
      <vt:lpstr>Allele-specific binding and expression</vt:lpstr>
      <vt:lpstr>Inferring Allele Specific Binding/Expression  using Sequence Reads</vt:lpstr>
      <vt:lpstr>AlleleDB: Building 382 personal genomes to detect allele-specific variants on a large-scale</vt:lpstr>
      <vt:lpstr>AlleleDB: Annotating rare &amp; common allele-specific variants over a population</vt:lpstr>
      <vt:lpstr>AlleleDB: Annotating rare &amp; common allele-specific variants over a population</vt:lpstr>
      <vt:lpstr>Collecting ASE/ASB variants  into allele-specific genomic regions</vt:lpstr>
      <vt:lpstr>Groups of elements that are enriched or depleted in allelic activity</vt:lpstr>
      <vt:lpstr>Analyzing Personal Genomes: Prioritizing High-impact Rare &amp; Somatic Variants </vt:lpstr>
      <vt:lpstr>How to build a personal genome</vt:lpstr>
      <vt:lpstr>Why the personal genome (PG) should be the platform for functional genomics</vt:lpstr>
      <vt:lpstr>Some construction considerations</vt:lpstr>
      <vt:lpstr>NA12878 family of PGs we already have</vt:lpstr>
      <vt:lpstr>Alignment gets better as variant sets get more complete: NA12878 Pol2 ChIP-seq (ENCODE)</vt:lpstr>
      <vt:lpstr>Alignment gets better as variant sets get more complete: NA12878 RNA-seq (Kilpinen et al. 2013)</vt:lpstr>
      <vt:lpstr>PG alleviates reference bias in alignment</vt:lpstr>
      <vt:lpstr>PG alleviates reference bias in alignment</vt:lpstr>
      <vt:lpstr>Ambiguous mapping bias due to sequence similarity</vt:lpstr>
      <vt:lpstr>Account for ambiguous mapping bias</vt:lpstr>
      <vt:lpstr>PG facilitates the resolution of ambiguous mapping bias</vt:lpstr>
      <vt:lpstr>Analyzing Personal Genomes: Prioritizing High-impact Rare &amp; Somatic Variants </vt:lpstr>
      <vt:lpstr>Identification of non-coding candidate drivers amongst somatic variants: Scheme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Germline pathogenic variants show higher core scores than controls</vt:lpstr>
      <vt:lpstr>Analyzing Personal Genomes: Prioritizing High-impact Rare &amp; Somatic Variants </vt:lpstr>
      <vt:lpstr>PowerPoint Presentation</vt:lpstr>
      <vt:lpstr>PowerPoint Presentation</vt:lpstr>
      <vt:lpstr>PowerPoint Presentation</vt:lpstr>
      <vt:lpstr>PowerPoint Presentation</vt:lpstr>
      <vt:lpstr>Cancer Somatic Mutational Heterogeneity, across cancer types, samples &amp; regions</vt:lpstr>
      <vt:lpstr>Cancer Somatic Mutation Modeling</vt:lpstr>
      <vt:lpstr>LARVA Model Comparison</vt:lpstr>
      <vt:lpstr>Adding DNA replication timing correction further improves the beta-binomial model</vt:lpstr>
      <vt:lpstr>LARVA Implementation</vt:lpstr>
      <vt:lpstr>LARVA Results</vt:lpstr>
      <vt:lpstr>Analyzing Personal Genomes: Prioritizing High-impact Rare &amp; Somatic Variants </vt:lpstr>
      <vt:lpstr>Analyzing Personal Genomes: Prioritizing High-impact Rare &amp; Somatic Variants </vt:lpstr>
      <vt:lpstr>PowerPoint Presentation</vt:lpstr>
      <vt:lpstr>Extra</vt:lpstr>
      <vt:lpstr>PowerPoint Presentation</vt:lpstr>
      <vt:lpstr>PowerPoint Presentation</vt:lpstr>
      <vt:lpstr>Many Technical Issues in Determining ASE/ASB:  Reference Bias  (naïve alignment against reference)</vt:lpstr>
      <vt:lpstr>PowerPoint Presentation</vt:lpstr>
      <vt:lpstr>Info about content in this slide pack</vt:lpstr>
      <vt:lpstr>Including SVs in diploid personal genomes: a simple example</vt:lpstr>
      <vt:lpstr>Including SVs in diploid personal genomes : more complex</vt:lpstr>
    </vt:vector>
  </TitlesOfParts>
  <Company>Yale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Ekta Khurana</dc:creator>
  <cp:lastModifiedBy>Mark Gerstein</cp:lastModifiedBy>
  <cp:revision>2150</cp:revision>
  <cp:lastPrinted>2014-09-26T01:55:52Z</cp:lastPrinted>
  <dcterms:created xsi:type="dcterms:W3CDTF">2012-06-21T22:25:50Z</dcterms:created>
  <dcterms:modified xsi:type="dcterms:W3CDTF">2016-05-04T02:50:10Z</dcterms:modified>
</cp:coreProperties>
</file>