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8" r:id="rId2"/>
    <p:sldId id="276" r:id="rId3"/>
    <p:sldId id="317" r:id="rId4"/>
    <p:sldId id="274" r:id="rId5"/>
    <p:sldId id="298" r:id="rId6"/>
    <p:sldId id="295" r:id="rId7"/>
    <p:sldId id="296" r:id="rId8"/>
    <p:sldId id="313" r:id="rId9"/>
    <p:sldId id="314" r:id="rId10"/>
    <p:sldId id="320" r:id="rId11"/>
    <p:sldId id="311" r:id="rId12"/>
    <p:sldId id="316" r:id="rId13"/>
    <p:sldId id="319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977" autoAdjust="0"/>
  </p:normalViewPr>
  <p:slideViewPr>
    <p:cSldViewPr>
      <p:cViewPr varScale="1">
        <p:scale>
          <a:sx n="62" d="100"/>
          <a:sy n="62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5383A0-1077-4A3A-84C6-3EFB90323E59}" type="datetimeFigureOut">
              <a:rPr lang="en-US" smtClean="0"/>
              <a:t>4/13/2016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10923-1F4F-4B7F-8B6B-20157DB7E3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929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10923-1F4F-4B7F-8B6B-20157DB7E38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733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10923-1F4F-4B7F-8B6B-20157DB7E38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691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10923-1F4F-4B7F-8B6B-20157DB7E38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581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10923-1F4F-4B7F-8B6B-20157DB7E38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309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10923-1F4F-4B7F-8B6B-20157DB7E38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813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68B36-9FDD-4A7B-8C70-5FB09EA591C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57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E76187-94C6-4A72-8B13-99F33AA2746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78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ew title bgd large copy.jpg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5875" y="0"/>
            <a:ext cx="9159875" cy="6858000"/>
          </a:xfrm>
          <a:prstGeom prst="rect">
            <a:avLst/>
          </a:prstGeom>
        </p:spPr>
      </p:pic>
      <p:sp>
        <p:nvSpPr>
          <p:cNvPr id="10" name="Rectangle 45"/>
          <p:cNvSpPr>
            <a:spLocks noChangeArrowheads="1"/>
          </p:cNvSpPr>
          <p:nvPr userDrawn="1"/>
        </p:nvSpPr>
        <p:spPr bwMode="auto">
          <a:xfrm>
            <a:off x="-6998" y="0"/>
            <a:ext cx="9159876" cy="1524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143793" y="381000"/>
            <a:ext cx="6824663" cy="1822450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</a:t>
            </a:r>
            <a:r>
              <a:rPr lang="en-US" dirty="0" smtClean="0"/>
              <a:t> add title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153" y="6224522"/>
            <a:ext cx="1894128" cy="44161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97" y="6006580"/>
            <a:ext cx="693291" cy="699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82599" y="6384925"/>
            <a:ext cx="584200" cy="374650"/>
          </a:xfrm>
        </p:spPr>
        <p:txBody>
          <a:bodyPr/>
          <a:lstStyle/>
          <a:p>
            <a:pPr>
              <a:defRPr/>
            </a:pPr>
            <a:fld id="{49C0EE74-1F2C-4D2D-91EC-B282DFC749D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0" name="Picture 9" descr="new bgd lrg copy.jpg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Picture 15" descr="DHHS Logo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3169327" y="3958755"/>
            <a:ext cx="838154" cy="838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45"/>
          <p:cNvSpPr>
            <a:spLocks noChangeArrowheads="1"/>
          </p:cNvSpPr>
          <p:nvPr userDrawn="1"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320" y="4098036"/>
            <a:ext cx="2400155" cy="55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932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rgbClr val="575A5D"/>
              </a:buClr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82599" y="6384925"/>
            <a:ext cx="5842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49C0EE74-1F2C-4D2D-91EC-B282DFC749D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Rectangle 36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21705" y="144463"/>
            <a:ext cx="8294687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101725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C0EE74-1F2C-4D2D-91EC-B282DFC749D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422275" y="144463"/>
            <a:ext cx="8294688" cy="846137"/>
          </a:xfrm>
        </p:spPr>
        <p:txBody>
          <a:bodyPr/>
          <a:lstStyle/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482600" y="1357313"/>
            <a:ext cx="8234363" cy="4367212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482600" y="5854700"/>
            <a:ext cx="8234363" cy="295275"/>
          </a:xfrm>
        </p:spPr>
        <p:txBody>
          <a:bodyPr>
            <a:noAutofit/>
          </a:bodyPr>
          <a:lstStyle>
            <a:lvl1pPr>
              <a:buFontTx/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79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F199F-5620-4BF4-87B3-75C3427C29E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72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163BB-A9E4-45FA-A154-B7168CE68608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309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710" y="196347"/>
            <a:ext cx="8229600" cy="72573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30698-E3C1-4D28-AAE8-F64A5063BE0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150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42AFF-E73B-487B-9783-10FFC85EF676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761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DED65-1D12-479A-8F23-EE0EEE44FA4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30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264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52642"/>
            <a:ext cx="5111750" cy="4873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6177"/>
            <a:ext cx="3008313" cy="35599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2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2D15B-4040-4AA2-96A9-33723CFC896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187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552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82599" y="6384925"/>
            <a:ext cx="5842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Arial" charset="0"/>
                <a:ea typeface="ＭＳ Ｐゴシック" pitchFamily="48" charset="-128"/>
                <a:cs typeface="+mn-cs"/>
              </a:defRPr>
            </a:lvl1pPr>
          </a:lstStyle>
          <a:p>
            <a:pPr defTabSz="457200">
              <a:defRPr/>
            </a:pPr>
            <a:fld id="{49C0EE74-1F2C-4D2D-91EC-B282DFC749DA}" type="slidenum">
              <a:rPr lang="en-US" smtClean="0">
                <a:solidFill>
                  <a:prstClr val="black"/>
                </a:solidFill>
              </a:rPr>
              <a:pPr defTabSz="457200"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9" name="Picture 30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101600"/>
            <a:ext cx="91440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32"/>
          <p:cNvSpPr>
            <a:spLocks noChangeArrowheads="1"/>
          </p:cNvSpPr>
          <p:nvPr userDrawn="1"/>
        </p:nvSpPr>
        <p:spPr bwMode="auto">
          <a:xfrm>
            <a:off x="0" y="0"/>
            <a:ext cx="9144000" cy="104775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57200">
              <a:defRPr/>
            </a:pPr>
            <a:endParaRPr lang="en-US" dirty="0">
              <a:solidFill>
                <a:prstClr val="black"/>
              </a:solidFill>
              <a:ea typeface="ＭＳ Ｐゴシック" pitchFamily="48" charset="-128"/>
            </a:endParaRPr>
          </a:p>
        </p:txBody>
      </p:sp>
      <p:sp>
        <p:nvSpPr>
          <p:cNvPr id="11" name="Line 33"/>
          <p:cNvSpPr>
            <a:spLocks noChangeShapeType="1"/>
          </p:cNvSpPr>
          <p:nvPr userDrawn="1"/>
        </p:nvSpPr>
        <p:spPr bwMode="auto">
          <a:xfrm flipH="1">
            <a:off x="533400" y="6311900"/>
            <a:ext cx="6261100" cy="0"/>
          </a:xfrm>
          <a:prstGeom prst="line">
            <a:avLst/>
          </a:prstGeom>
          <a:ln>
            <a:solidFill>
              <a:srgbClr val="C0143C"/>
            </a:solidFill>
            <a:headEnd/>
            <a:tailE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 defTabSz="457200"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Rectangle 36"/>
          <p:cNvSpPr>
            <a:spLocks noGrp="1" noChangeArrowheads="1"/>
          </p:cNvSpPr>
          <p:nvPr>
            <p:ph type="title"/>
          </p:nvPr>
        </p:nvSpPr>
        <p:spPr bwMode="auto">
          <a:xfrm>
            <a:off x="421705" y="144463"/>
            <a:ext cx="8294687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add title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27" y="6093522"/>
            <a:ext cx="1873290" cy="43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100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1313" indent="-341313" algn="l" defTabSz="457200" rtl="0" eaLnBrk="1" latinLnBrk="0" hangingPunct="1">
        <a:spcBef>
          <a:spcPct val="20000"/>
        </a:spcBef>
        <a:buClr>
          <a:srgbClr val="C0143C"/>
        </a:buClr>
        <a:buFont typeface="Wingdings" charset="2"/>
        <a:buChar char="§"/>
        <a:defRPr sz="30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575A5D"/>
        </a:buClr>
        <a:buFont typeface="Wingdings" charset="2"/>
        <a:buChar char="§"/>
        <a:defRPr sz="2600" b="0" i="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Lucida Grande"/>
        <a:buChar char="-"/>
        <a:defRPr sz="24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6200" y="381000"/>
            <a:ext cx="6824663" cy="1822450"/>
          </a:xfrm>
        </p:spPr>
        <p:txBody>
          <a:bodyPr>
            <a:normAutofit/>
          </a:bodyPr>
          <a:lstStyle/>
          <a:p>
            <a:r>
              <a:rPr lang="en-US" dirty="0" smtClean="0"/>
              <a:t>NHLBI Trans-Omics for Precision Medicine (TOP Med)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2895600"/>
            <a:ext cx="568931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Overview for NHGRI GSP meeting</a:t>
            </a:r>
          </a:p>
          <a:p>
            <a:r>
              <a:rPr lang="en-US" sz="2800" dirty="0" smtClean="0"/>
              <a:t>April 11-13, 2016</a:t>
            </a:r>
          </a:p>
        </p:txBody>
      </p:sp>
    </p:spTree>
    <p:extLst>
      <p:ext uri="{BB962C8B-B14F-4D97-AF65-F5344CB8AC3E}">
        <p14:creationId xmlns:p14="http://schemas.microsoft.com/office/powerpoint/2010/main" val="338139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496" y="274320"/>
            <a:ext cx="8302903" cy="64008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3600" dirty="0" smtClean="0"/>
              <a:t>Where we are now:  dbGaP consent composition of TOPMed</a:t>
            </a:r>
            <a:endParaRPr lang="en-US" sz="2400" dirty="0">
              <a:solidFill>
                <a:srgbClr val="ADA288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150591"/>
            <a:ext cx="5198142" cy="55550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92664" y="4164449"/>
            <a:ext cx="29989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  <a:tab pos="592138" algn="l"/>
              </a:tabLst>
            </a:pPr>
            <a:r>
              <a:rPr lang="en-US" sz="1400" b="1" dirty="0" smtClean="0">
                <a:latin typeface="Avenir Next" charset="0"/>
                <a:ea typeface="Avenir Next" charset="0"/>
                <a:cs typeface="Avenir Next" charset="0"/>
              </a:rPr>
              <a:t>GRU</a:t>
            </a:r>
            <a:r>
              <a:rPr lang="en-US" sz="1400" dirty="0" smtClean="0">
                <a:latin typeface="Avenir Next" charset="0"/>
                <a:ea typeface="Avenir Next" charset="0"/>
                <a:cs typeface="Avenir Next" charset="0"/>
              </a:rPr>
              <a:t>	=	General </a:t>
            </a:r>
            <a:r>
              <a:rPr lang="en-US" sz="1400" dirty="0">
                <a:latin typeface="Avenir Next" charset="0"/>
                <a:ea typeface="Avenir Next" charset="0"/>
                <a:cs typeface="Avenir Next" charset="0"/>
              </a:rPr>
              <a:t>Research Use</a:t>
            </a:r>
          </a:p>
          <a:p>
            <a:pPr>
              <a:tabLst>
                <a:tab pos="457200" algn="l"/>
                <a:tab pos="592138" algn="l"/>
              </a:tabLst>
            </a:pPr>
            <a:r>
              <a:rPr lang="en-US" sz="1400" b="1" dirty="0" smtClean="0">
                <a:latin typeface="Avenir Next" charset="0"/>
                <a:ea typeface="Avenir Next" charset="0"/>
                <a:cs typeface="Avenir Next" charset="0"/>
              </a:rPr>
              <a:t>HMB</a:t>
            </a:r>
            <a:r>
              <a:rPr lang="en-US" sz="1400" dirty="0" smtClean="0">
                <a:latin typeface="Avenir Next" charset="0"/>
                <a:ea typeface="Avenir Next" charset="0"/>
                <a:cs typeface="Avenir Next" charset="0"/>
              </a:rPr>
              <a:t>	=	Health/Medical/Biomedical</a:t>
            </a:r>
            <a:endParaRPr lang="en-US" sz="1400" dirty="0">
              <a:latin typeface="Avenir Next" charset="0"/>
              <a:ea typeface="Avenir Next" charset="0"/>
              <a:cs typeface="Avenir Next" charset="0"/>
            </a:endParaRPr>
          </a:p>
          <a:p>
            <a:pPr>
              <a:tabLst>
                <a:tab pos="457200" algn="l"/>
                <a:tab pos="592138" algn="l"/>
              </a:tabLst>
            </a:pPr>
            <a:r>
              <a:rPr lang="en-US" sz="1400" b="1" dirty="0" smtClean="0">
                <a:latin typeface="Avenir Next" charset="0"/>
                <a:ea typeface="Avenir Next" charset="0"/>
                <a:cs typeface="Avenir Next" charset="0"/>
              </a:rPr>
              <a:t>NPU</a:t>
            </a:r>
            <a:r>
              <a:rPr lang="en-US" sz="1400" dirty="0" smtClean="0">
                <a:latin typeface="Avenir Next" charset="0"/>
                <a:ea typeface="Avenir Next" charset="0"/>
                <a:cs typeface="Avenir Next" charset="0"/>
              </a:rPr>
              <a:t>	=	Non-Profit </a:t>
            </a:r>
            <a:r>
              <a:rPr lang="en-US" sz="1400" dirty="0">
                <a:latin typeface="Avenir Next" charset="0"/>
                <a:ea typeface="Avenir Next" charset="0"/>
                <a:cs typeface="Avenir Next" charset="0"/>
              </a:rPr>
              <a:t>Use</a:t>
            </a:r>
          </a:p>
          <a:p>
            <a:pPr>
              <a:tabLst>
                <a:tab pos="457200" algn="l"/>
                <a:tab pos="592138" algn="l"/>
              </a:tabLst>
            </a:pPr>
            <a:r>
              <a:rPr lang="en-US" sz="1400" b="1" dirty="0" smtClean="0">
                <a:latin typeface="Avenir Next" charset="0"/>
                <a:ea typeface="Avenir Next" charset="0"/>
                <a:cs typeface="Avenir Next" charset="0"/>
              </a:rPr>
              <a:t>DS</a:t>
            </a:r>
            <a:r>
              <a:rPr lang="en-US" sz="1400" dirty="0" smtClean="0">
                <a:latin typeface="Avenir Next" charset="0"/>
                <a:ea typeface="Avenir Next" charset="0"/>
                <a:cs typeface="Avenir Next" charset="0"/>
              </a:rPr>
              <a:t>	=	Disease-Specific</a:t>
            </a:r>
            <a:endParaRPr lang="en-US" sz="1400" dirty="0">
              <a:latin typeface="Avenir Next" charset="0"/>
              <a:ea typeface="Avenir Next" charset="0"/>
              <a:cs typeface="Avenir Next" charset="0"/>
            </a:endParaRPr>
          </a:p>
          <a:p>
            <a:pPr>
              <a:tabLst>
                <a:tab pos="457200" algn="l"/>
                <a:tab pos="592138" algn="l"/>
              </a:tabLst>
            </a:pPr>
            <a:r>
              <a:rPr lang="en-US" sz="1400" b="1" dirty="0" smtClean="0">
                <a:latin typeface="Avenir Next" charset="0"/>
                <a:ea typeface="Avenir Next" charset="0"/>
                <a:cs typeface="Avenir Next" charset="0"/>
              </a:rPr>
              <a:t>HLBS</a:t>
            </a:r>
            <a:r>
              <a:rPr lang="en-US" sz="1400" dirty="0" smtClean="0">
                <a:latin typeface="Avenir Next" charset="0"/>
                <a:ea typeface="Avenir Next" charset="0"/>
                <a:cs typeface="Avenir Next" charset="0"/>
              </a:rPr>
              <a:t>	=	Heart</a:t>
            </a:r>
            <a:r>
              <a:rPr lang="en-US" sz="1400" dirty="0">
                <a:latin typeface="Avenir Next" charset="0"/>
                <a:ea typeface="Avenir Next" charset="0"/>
                <a:cs typeface="Avenir Next" charset="0"/>
              </a:rPr>
              <a:t>, Lung, Blood, Sleep</a:t>
            </a:r>
          </a:p>
        </p:txBody>
      </p:sp>
    </p:spTree>
    <p:extLst>
      <p:ext uri="{BB962C8B-B14F-4D97-AF65-F5344CB8AC3E}">
        <p14:creationId xmlns:p14="http://schemas.microsoft.com/office/powerpoint/2010/main" val="93870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4724400" y="27387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harmonized phenotypes</a:t>
            </a:r>
            <a:endParaRPr lang="en-US" sz="1200" dirty="0"/>
          </a:p>
        </p:txBody>
      </p:sp>
      <p:sp>
        <p:nvSpPr>
          <p:cNvPr id="46" name="Rectangle 45"/>
          <p:cNvSpPr/>
          <p:nvPr/>
        </p:nvSpPr>
        <p:spPr>
          <a:xfrm>
            <a:off x="51684" y="3733800"/>
            <a:ext cx="9016116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Autofit/>
          </a:bodyPr>
          <a:lstStyle/>
          <a:p>
            <a:r>
              <a:rPr lang="en-US" sz="2800" dirty="0" smtClean="0"/>
              <a:t>TOPMed Sequencing Data &amp; Information Flow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533400" y="914400"/>
            <a:ext cx="16764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0986" y="2363525"/>
            <a:ext cx="1608814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Study Coordinating Center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3581400" y="952831"/>
            <a:ext cx="16764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Sequencing Center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629400" y="952831"/>
            <a:ext cx="16764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IRC</a:t>
            </a:r>
          </a:p>
          <a:p>
            <a:pPr algn="ctr"/>
            <a:r>
              <a:rPr lang="en-US" dirty="0" smtClean="0"/>
              <a:t>Michigan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366838" y="1143000"/>
            <a:ext cx="1049572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353586" y="86600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DNA samples</a:t>
            </a:r>
            <a:endParaRPr lang="en-US" sz="12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366838" y="1295400"/>
            <a:ext cx="1049572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82024" y="12954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</a:t>
            </a:r>
            <a:r>
              <a:rPr lang="en-US" sz="1200" dirty="0" smtClean="0"/>
              <a:t>tudy-specific call sets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410200" y="1219200"/>
            <a:ext cx="1049572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334000" y="9283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</a:t>
            </a:r>
            <a:r>
              <a:rPr lang="en-US" sz="1200" dirty="0" smtClean="0"/>
              <a:t>equence data</a:t>
            </a:r>
            <a:endParaRPr lang="en-US" sz="1200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6916972" y="1685014"/>
            <a:ext cx="398228" cy="60098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602772" y="1685014"/>
            <a:ext cx="398228" cy="60098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172200" y="16719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joint genotype call sets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7848600" y="16764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dirty="0" smtClean="0"/>
              <a:t>armonized sequence data</a:t>
            </a:r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3505200" y="2362200"/>
            <a:ext cx="1219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DCC UW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943600" y="2438401"/>
            <a:ext cx="1219200" cy="4558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dbGaP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7671683" y="2438400"/>
            <a:ext cx="1219200" cy="45720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SRA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145572" y="2145268"/>
            <a:ext cx="1236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NCBI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76800" y="231380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phenotypes</a:t>
            </a:r>
            <a:endParaRPr lang="en-US" sz="12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809214" y="2586335"/>
            <a:ext cx="1049572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4809214" y="2738735"/>
            <a:ext cx="1049572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294614" y="2678265"/>
            <a:ext cx="1121796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362200" y="2362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phenotypes</a:t>
            </a:r>
            <a:endParaRPr lang="en-US" sz="1200" dirty="0"/>
          </a:p>
        </p:txBody>
      </p:sp>
      <p:sp>
        <p:nvSpPr>
          <p:cNvPr id="38" name="Oval 37"/>
          <p:cNvSpPr/>
          <p:nvPr/>
        </p:nvSpPr>
        <p:spPr>
          <a:xfrm>
            <a:off x="76200" y="3886200"/>
            <a:ext cx="1524000" cy="685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Scientific Community</a:t>
            </a:r>
            <a:endParaRPr lang="en-US" sz="1400" dirty="0"/>
          </a:p>
        </p:txBody>
      </p:sp>
      <p:sp>
        <p:nvSpPr>
          <p:cNvPr id="39" name="Oval 38"/>
          <p:cNvSpPr/>
          <p:nvPr/>
        </p:nvSpPr>
        <p:spPr>
          <a:xfrm>
            <a:off x="1676400" y="3810000"/>
            <a:ext cx="1304014" cy="82759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Working Group</a:t>
            </a:r>
          </a:p>
          <a:p>
            <a:pPr algn="ctr"/>
            <a:r>
              <a:rPr lang="en-US" sz="1400" dirty="0" smtClean="0"/>
              <a:t>COPD</a:t>
            </a:r>
            <a:endParaRPr lang="en-US" sz="1400" dirty="0"/>
          </a:p>
        </p:txBody>
      </p:sp>
      <p:sp>
        <p:nvSpPr>
          <p:cNvPr id="41" name="Oval 40"/>
          <p:cNvSpPr/>
          <p:nvPr/>
        </p:nvSpPr>
        <p:spPr>
          <a:xfrm>
            <a:off x="3071191" y="3810000"/>
            <a:ext cx="1304014" cy="82759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Working Group</a:t>
            </a:r>
          </a:p>
          <a:p>
            <a:pPr algn="ctr"/>
            <a:r>
              <a:rPr lang="en-US" sz="900" dirty="0" smtClean="0"/>
              <a:t>atherosclerosis</a:t>
            </a:r>
            <a:endParaRPr lang="en-US" sz="900" dirty="0"/>
          </a:p>
        </p:txBody>
      </p:sp>
      <p:sp>
        <p:nvSpPr>
          <p:cNvPr id="42" name="Oval 41"/>
          <p:cNvSpPr/>
          <p:nvPr/>
        </p:nvSpPr>
        <p:spPr>
          <a:xfrm>
            <a:off x="4465982" y="3810000"/>
            <a:ext cx="1304014" cy="82759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Working Group</a:t>
            </a:r>
          </a:p>
          <a:p>
            <a:pPr algn="ctr"/>
            <a:r>
              <a:rPr lang="en-US" sz="1400" dirty="0" smtClean="0"/>
              <a:t>asthma</a:t>
            </a:r>
            <a:endParaRPr lang="en-US" sz="1400" dirty="0"/>
          </a:p>
        </p:txBody>
      </p:sp>
      <p:sp>
        <p:nvSpPr>
          <p:cNvPr id="43" name="Oval 42"/>
          <p:cNvSpPr/>
          <p:nvPr/>
        </p:nvSpPr>
        <p:spPr>
          <a:xfrm>
            <a:off x="6096000" y="3810000"/>
            <a:ext cx="1304014" cy="82759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Study A analysis team</a:t>
            </a:r>
            <a:endParaRPr lang="en-US" sz="1400" dirty="0"/>
          </a:p>
        </p:txBody>
      </p:sp>
      <p:sp>
        <p:nvSpPr>
          <p:cNvPr id="44" name="Oval 43"/>
          <p:cNvSpPr/>
          <p:nvPr/>
        </p:nvSpPr>
        <p:spPr>
          <a:xfrm>
            <a:off x="7490793" y="3810000"/>
            <a:ext cx="1304014" cy="82759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Study B analysis team</a:t>
            </a:r>
            <a:endParaRPr lang="en-US" sz="1400" dirty="0"/>
          </a:p>
        </p:txBody>
      </p:sp>
      <p:sp>
        <p:nvSpPr>
          <p:cNvPr id="45" name="Right Bracket 44"/>
          <p:cNvSpPr/>
          <p:nvPr/>
        </p:nvSpPr>
        <p:spPr>
          <a:xfrm rot="5400000">
            <a:off x="7414920" y="2286996"/>
            <a:ext cx="128549" cy="1500809"/>
          </a:xfrm>
          <a:prstGeom prst="rightBracke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5715000" y="4114800"/>
            <a:ext cx="347869" cy="152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000" dirty="0" smtClean="0"/>
              <a:t>etc...</a:t>
            </a:r>
            <a:endParaRPr lang="en-US" sz="1000" dirty="0"/>
          </a:p>
        </p:txBody>
      </p:sp>
      <p:sp>
        <p:nvSpPr>
          <p:cNvPr id="49" name="Rectangle 48"/>
          <p:cNvSpPr/>
          <p:nvPr/>
        </p:nvSpPr>
        <p:spPr>
          <a:xfrm>
            <a:off x="8760351" y="4114800"/>
            <a:ext cx="347869" cy="152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000" dirty="0" smtClean="0"/>
              <a:t>etc...</a:t>
            </a:r>
            <a:endParaRPr lang="en-US" sz="1000" dirty="0"/>
          </a:p>
        </p:txBody>
      </p:sp>
      <p:cxnSp>
        <p:nvCxnSpPr>
          <p:cNvPr id="50" name="Straight Arrow Connector 49"/>
          <p:cNvCxnSpPr>
            <a:stCxn id="45" idx="2"/>
          </p:cNvCxnSpPr>
          <p:nvPr/>
        </p:nvCxnSpPr>
        <p:spPr>
          <a:xfrm>
            <a:off x="7479194" y="3101675"/>
            <a:ext cx="5799" cy="63212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566993" y="3127888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phenotypes,</a:t>
            </a:r>
          </a:p>
          <a:p>
            <a:r>
              <a:rPr lang="en-US" sz="1200" dirty="0" smtClean="0"/>
              <a:t>genotypes,</a:t>
            </a:r>
          </a:p>
          <a:p>
            <a:r>
              <a:rPr lang="en-US" sz="1200" dirty="0"/>
              <a:t>s</a:t>
            </a:r>
            <a:r>
              <a:rPr lang="en-US" sz="1200" dirty="0" smtClean="0"/>
              <a:t>equence data</a:t>
            </a:r>
            <a:endParaRPr lang="en-US" sz="1200" dirty="0"/>
          </a:p>
        </p:txBody>
      </p:sp>
      <p:sp>
        <p:nvSpPr>
          <p:cNvPr id="57" name="Rectangle 56"/>
          <p:cNvSpPr/>
          <p:nvPr/>
        </p:nvSpPr>
        <p:spPr>
          <a:xfrm>
            <a:off x="2075290" y="4985467"/>
            <a:ext cx="151141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Cross study publications</a:t>
            </a:r>
            <a:endParaRPr lang="en-US" sz="1400" dirty="0"/>
          </a:p>
        </p:txBody>
      </p:sp>
      <p:sp>
        <p:nvSpPr>
          <p:cNvPr id="58" name="Rectangle 57"/>
          <p:cNvSpPr/>
          <p:nvPr/>
        </p:nvSpPr>
        <p:spPr>
          <a:xfrm>
            <a:off x="5956190" y="4967577"/>
            <a:ext cx="151141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Study-focused publications</a:t>
            </a:r>
            <a:endParaRPr lang="en-US" sz="1400" dirty="0"/>
          </a:p>
        </p:txBody>
      </p:sp>
      <p:cxnSp>
        <p:nvCxnSpPr>
          <p:cNvPr id="59" name="Straight Arrow Connector 58"/>
          <p:cNvCxnSpPr>
            <a:endCxn id="57" idx="0"/>
          </p:cNvCxnSpPr>
          <p:nvPr/>
        </p:nvCxnSpPr>
        <p:spPr>
          <a:xfrm>
            <a:off x="2830995" y="4724400"/>
            <a:ext cx="0" cy="261067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6697648" y="4724400"/>
            <a:ext cx="0" cy="261067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Right Bracket 62"/>
          <p:cNvSpPr/>
          <p:nvPr/>
        </p:nvSpPr>
        <p:spPr>
          <a:xfrm rot="5400000">
            <a:off x="4705844" y="3731813"/>
            <a:ext cx="128549" cy="3855057"/>
          </a:xfrm>
          <a:prstGeom prst="rightBracke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4" name="Straight Arrow Connector 63"/>
          <p:cNvCxnSpPr>
            <a:stCxn id="63" idx="2"/>
          </p:cNvCxnSpPr>
          <p:nvPr/>
        </p:nvCxnSpPr>
        <p:spPr>
          <a:xfrm>
            <a:off x="4770118" y="5723616"/>
            <a:ext cx="0" cy="296184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2514600" y="5926602"/>
            <a:ext cx="4452331" cy="5503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Personalized Medicine</a:t>
            </a:r>
            <a:endParaRPr lang="en-US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1164E3-A7DB-4690-B19F-1E080AA7B1D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80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2016</a:t>
            </a:r>
          </a:p>
          <a:p>
            <a:pPr lvl="1"/>
            <a:r>
              <a:rPr lang="en-US" dirty="0" smtClean="0"/>
              <a:t>Additional WGS (11,000 participants)</a:t>
            </a:r>
          </a:p>
          <a:p>
            <a:pPr lvl="1"/>
            <a:r>
              <a:rPr lang="en-US" dirty="0" smtClean="0"/>
              <a:t>Omics Pilot Study</a:t>
            </a:r>
          </a:p>
          <a:p>
            <a:pPr lvl="2"/>
            <a:r>
              <a:rPr lang="en-US" dirty="0" smtClean="0"/>
              <a:t>3,000 RNASeq</a:t>
            </a:r>
          </a:p>
          <a:p>
            <a:pPr lvl="2"/>
            <a:r>
              <a:rPr lang="en-US" dirty="0" smtClean="0"/>
              <a:t>2,000 metabolomics</a:t>
            </a:r>
          </a:p>
          <a:p>
            <a:pPr lvl="2"/>
            <a:r>
              <a:rPr lang="en-US" dirty="0" smtClean="0"/>
              <a:t>2,000 methylation</a:t>
            </a:r>
          </a:p>
          <a:p>
            <a:r>
              <a:rPr lang="en-US" dirty="0" smtClean="0"/>
              <a:t>The Future:  Beyond 2016</a:t>
            </a:r>
          </a:p>
          <a:p>
            <a:pPr lvl="1"/>
            <a:r>
              <a:rPr lang="en-US" dirty="0" smtClean="0"/>
              <a:t>WGS targets – 120,000?</a:t>
            </a:r>
          </a:p>
          <a:p>
            <a:pPr lvl="1"/>
            <a:r>
              <a:rPr lang="en-US" dirty="0" smtClean="0"/>
              <a:t>Omics targets ?</a:t>
            </a:r>
          </a:p>
          <a:p>
            <a:pPr lvl="1"/>
            <a:r>
              <a:rPr lang="en-US" dirty="0" smtClean="0"/>
              <a:t>Beyond data generation to functional, systems biology and translation research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Data: Where we are headed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52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TOPMed</a:t>
            </a:r>
            <a:r>
              <a:rPr lang="en-US" dirty="0" smtClean="0"/>
              <a:t> Implementation </a:t>
            </a:r>
            <a:r>
              <a:rPr lang="en-US" dirty="0"/>
              <a:t>Group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dirty="0" smtClean="0"/>
              <a:t>Deborah Applebaum-Bowden </a:t>
            </a:r>
            <a:endParaRPr lang="en-US" sz="2000" dirty="0"/>
          </a:p>
          <a:p>
            <a:r>
              <a:rPr lang="en-US" sz="2000" dirty="0" smtClean="0"/>
              <a:t>Kristi Cooper</a:t>
            </a:r>
          </a:p>
          <a:p>
            <a:r>
              <a:rPr lang="en-US" sz="2000" dirty="0" smtClean="0"/>
              <a:t>Tom Croxton</a:t>
            </a:r>
            <a:endParaRPr lang="en-US" sz="2000" dirty="0"/>
          </a:p>
          <a:p>
            <a:r>
              <a:rPr lang="en-US" sz="2000" dirty="0"/>
              <a:t>Adam Felsenfeld</a:t>
            </a:r>
          </a:p>
          <a:p>
            <a:r>
              <a:rPr lang="en-US" sz="2000" dirty="0" smtClean="0"/>
              <a:t>Weiniu Gan</a:t>
            </a:r>
            <a:endParaRPr lang="en-US" sz="2000" dirty="0"/>
          </a:p>
          <a:p>
            <a:r>
              <a:rPr lang="en-US" sz="2000" dirty="0"/>
              <a:t>Cashell Jaquish</a:t>
            </a:r>
          </a:p>
          <a:p>
            <a:r>
              <a:rPr lang="en-US" sz="2000" dirty="0" smtClean="0"/>
              <a:t>Cheryl Jennings</a:t>
            </a:r>
          </a:p>
          <a:p>
            <a:r>
              <a:rPr lang="en-US" sz="2000" dirty="0" smtClean="0"/>
              <a:t>James Luo </a:t>
            </a:r>
            <a:endParaRPr lang="en-US" sz="2000" dirty="0"/>
          </a:p>
          <a:p>
            <a:r>
              <a:rPr lang="en-US" sz="2000" dirty="0" smtClean="0"/>
              <a:t>Teresa Marquette</a:t>
            </a:r>
          </a:p>
          <a:p>
            <a:r>
              <a:rPr lang="en-US" sz="2000" dirty="0" smtClean="0"/>
              <a:t>Julie Mikulla </a:t>
            </a: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 smtClean="0"/>
              <a:t>Mollie Minear</a:t>
            </a:r>
          </a:p>
          <a:p>
            <a:r>
              <a:rPr lang="en-US" sz="2000" dirty="0" smtClean="0"/>
              <a:t>George Papanicolaou</a:t>
            </a:r>
          </a:p>
          <a:p>
            <a:r>
              <a:rPr lang="en-US" sz="2000" dirty="0" smtClean="0"/>
              <a:t>Yasin Patel</a:t>
            </a:r>
            <a:endParaRPr lang="en-US" sz="2000" dirty="0"/>
          </a:p>
          <a:p>
            <a:r>
              <a:rPr lang="en-US" sz="2000" dirty="0" smtClean="0"/>
              <a:t>Pankaj Qasba </a:t>
            </a:r>
            <a:endParaRPr lang="en-US" sz="2000" dirty="0"/>
          </a:p>
          <a:p>
            <a:r>
              <a:rPr lang="en-US" sz="2000" dirty="0" smtClean="0"/>
              <a:t>Benjamin Sakovich</a:t>
            </a:r>
          </a:p>
          <a:p>
            <a:r>
              <a:rPr lang="en-US" sz="2000" dirty="0" smtClean="0"/>
              <a:t>Pothur Srinivas</a:t>
            </a:r>
            <a:endParaRPr lang="en-US" sz="2000" dirty="0"/>
          </a:p>
          <a:p>
            <a:r>
              <a:rPr lang="en-US" sz="2000" dirty="0" smtClean="0"/>
              <a:t>Jennifer Swift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648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927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Stimulate discovery in high impact disease areas</a:t>
            </a:r>
          </a:p>
          <a:p>
            <a:r>
              <a:rPr lang="en-US" dirty="0" smtClean="0"/>
              <a:t>Build </a:t>
            </a:r>
            <a:r>
              <a:rPr lang="en-US" dirty="0"/>
              <a:t>a Resource for the Scientific Community</a:t>
            </a:r>
          </a:p>
          <a:p>
            <a:r>
              <a:rPr lang="en-US" dirty="0" smtClean="0"/>
              <a:t>Ensure well phenotyped and genotyped participants are chosen from traditionally underrepresented populations (diversity) </a:t>
            </a:r>
          </a:p>
          <a:p>
            <a:r>
              <a:rPr lang="en-US" dirty="0" smtClean="0"/>
              <a:t>Stimulate Systems Medicine Approaches to health and disease research</a:t>
            </a:r>
          </a:p>
          <a:p>
            <a:r>
              <a:rPr lang="en-US" dirty="0" smtClean="0"/>
              <a:t>To Enable / Facilitate Precision Medicine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NHLBI TOP Med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08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Leverage existing deeply phenotyped studies</a:t>
            </a:r>
          </a:p>
          <a:p>
            <a:pPr lvl="1"/>
            <a:r>
              <a:rPr lang="en-US" dirty="0" smtClean="0"/>
              <a:t>Cohorts</a:t>
            </a:r>
          </a:p>
          <a:p>
            <a:pPr lvl="1"/>
            <a:r>
              <a:rPr lang="en-US" dirty="0" smtClean="0"/>
              <a:t>Families</a:t>
            </a:r>
          </a:p>
          <a:p>
            <a:pPr lvl="1"/>
            <a:r>
              <a:rPr lang="en-US" dirty="0" smtClean="0"/>
              <a:t>Clinical - focus on a few high impact diseases</a:t>
            </a:r>
          </a:p>
          <a:p>
            <a:pPr lvl="1"/>
            <a:r>
              <a:rPr lang="en-US" dirty="0" smtClean="0"/>
              <a:t>Longitudinal / Intervention studies</a:t>
            </a:r>
          </a:p>
          <a:p>
            <a:r>
              <a:rPr lang="en-US" dirty="0" smtClean="0"/>
              <a:t>Layering in other high throughput molecular measures on top of sequence</a:t>
            </a:r>
          </a:p>
          <a:p>
            <a:pPr lvl="1"/>
            <a:r>
              <a:rPr lang="en-US" dirty="0" err="1" smtClean="0"/>
              <a:t>RNASeq</a:t>
            </a:r>
            <a:endParaRPr lang="en-US" dirty="0" smtClean="0"/>
          </a:p>
          <a:p>
            <a:pPr lvl="1"/>
            <a:r>
              <a:rPr lang="en-US" dirty="0" smtClean="0"/>
              <a:t>Metabolomics</a:t>
            </a:r>
          </a:p>
          <a:p>
            <a:pPr lvl="1"/>
            <a:r>
              <a:rPr lang="en-US" dirty="0" smtClean="0"/>
              <a:t>Methylation </a:t>
            </a:r>
          </a:p>
          <a:p>
            <a:pPr lvl="1"/>
            <a:r>
              <a:rPr lang="en-US" dirty="0" smtClean="0"/>
              <a:t>Proteomics in the future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NHLBI </a:t>
            </a:r>
            <a:r>
              <a:rPr lang="en-US" dirty="0" err="1" smtClean="0"/>
              <a:t>TOPMed</a:t>
            </a:r>
            <a:r>
              <a:rPr lang="en-US" dirty="0" smtClean="0"/>
              <a:t>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29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Whole Genome Sequence</a:t>
            </a:r>
          </a:p>
          <a:p>
            <a:pPr lvl="1"/>
            <a:r>
              <a:rPr lang="en-US" smtClean="0"/>
              <a:t>Collaboration with NHGRI</a:t>
            </a:r>
            <a:endParaRPr lang="en-US" dirty="0" smtClean="0"/>
          </a:p>
          <a:p>
            <a:pPr lvl="1"/>
            <a:r>
              <a:rPr lang="en-US" dirty="0" smtClean="0"/>
              <a:t>2015 generate 20,000 WGS</a:t>
            </a:r>
          </a:p>
          <a:p>
            <a:pPr lvl="1"/>
            <a:r>
              <a:rPr lang="en-US" dirty="0" smtClean="0"/>
              <a:t>2016 planning to add up to 55,000 additional WGS</a:t>
            </a:r>
          </a:p>
          <a:p>
            <a:pPr lvl="1"/>
            <a:r>
              <a:rPr lang="en-US" dirty="0" smtClean="0"/>
              <a:t>Currently have 62,000 samples sequenced or in the pipeline</a:t>
            </a:r>
          </a:p>
          <a:p>
            <a:r>
              <a:rPr lang="en-US" dirty="0" smtClean="0"/>
              <a:t>Adding additional “omics” in 2016</a:t>
            </a:r>
          </a:p>
          <a:p>
            <a:pPr lvl="1"/>
            <a:r>
              <a:rPr lang="en-US" dirty="0" smtClean="0"/>
              <a:t>3000 RNASeq</a:t>
            </a:r>
          </a:p>
          <a:p>
            <a:pPr lvl="1"/>
            <a:r>
              <a:rPr lang="en-US" dirty="0" smtClean="0"/>
              <a:t>2000 genome wide methylation</a:t>
            </a:r>
          </a:p>
          <a:p>
            <a:pPr lvl="1"/>
            <a:r>
              <a:rPr lang="en-US" dirty="0" smtClean="0"/>
              <a:t>2000 metabolomics</a:t>
            </a:r>
          </a:p>
          <a:p>
            <a:r>
              <a:rPr lang="en-US" dirty="0" smtClean="0"/>
              <a:t>New Funding Opportunities for analysis and methods development </a:t>
            </a:r>
          </a:p>
          <a:p>
            <a:r>
              <a:rPr lang="en-US" dirty="0" smtClean="0"/>
              <a:t>Partnering to develop the Data Commons to query and analyze data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toward achieving the TOPMed Goals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44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Data Coordinating Center: U Washington</a:t>
            </a:r>
          </a:p>
          <a:p>
            <a:r>
              <a:rPr lang="en-US" dirty="0" smtClean="0"/>
              <a:t>Informatics Research Center:  U Michigan</a:t>
            </a:r>
          </a:p>
          <a:p>
            <a:r>
              <a:rPr lang="en-US" dirty="0" smtClean="0"/>
              <a:t>Sequencing Centers:</a:t>
            </a:r>
          </a:p>
          <a:p>
            <a:pPr lvl="1"/>
            <a:r>
              <a:rPr lang="en-US" dirty="0" smtClean="0"/>
              <a:t>The Broad</a:t>
            </a:r>
          </a:p>
          <a:p>
            <a:pPr lvl="1"/>
            <a:r>
              <a:rPr lang="en-US" dirty="0" smtClean="0"/>
              <a:t>Baylor</a:t>
            </a:r>
          </a:p>
          <a:p>
            <a:pPr lvl="1"/>
            <a:r>
              <a:rPr lang="en-US" dirty="0" smtClean="0"/>
              <a:t>NY Genome Center</a:t>
            </a:r>
          </a:p>
          <a:p>
            <a:pPr lvl="1"/>
            <a:r>
              <a:rPr lang="en-US" dirty="0" smtClean="0"/>
              <a:t>U Washington</a:t>
            </a:r>
          </a:p>
          <a:p>
            <a:pPr lvl="1"/>
            <a:r>
              <a:rPr lang="en-US" dirty="0" smtClean="0"/>
              <a:t>MacroGen</a:t>
            </a:r>
          </a:p>
          <a:p>
            <a:pPr lvl="1"/>
            <a:r>
              <a:rPr lang="en-US" dirty="0" smtClean="0"/>
              <a:t>Illumina</a:t>
            </a:r>
          </a:p>
          <a:p>
            <a:r>
              <a:rPr lang="en-US" dirty="0" smtClean="0"/>
              <a:t>RNASeq:  </a:t>
            </a:r>
          </a:p>
          <a:p>
            <a:pPr lvl="1"/>
            <a:r>
              <a:rPr lang="en-US" dirty="0" smtClean="0"/>
              <a:t>U Washington</a:t>
            </a:r>
          </a:p>
          <a:p>
            <a:pPr lvl="1"/>
            <a:r>
              <a:rPr lang="en-US" dirty="0" smtClean="0"/>
              <a:t>The Broad</a:t>
            </a:r>
          </a:p>
          <a:p>
            <a:r>
              <a:rPr lang="en-US" dirty="0" smtClean="0"/>
              <a:t>Metabolomics:  MGH</a:t>
            </a:r>
          </a:p>
          <a:p>
            <a:r>
              <a:rPr lang="en-US" dirty="0" smtClean="0"/>
              <a:t>Methylation:  USC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TOPMed Centers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85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5258725"/>
              </p:ext>
            </p:extLst>
          </p:nvPr>
        </p:nvGraphicFramePr>
        <p:xfrm>
          <a:off x="457200" y="1143000"/>
          <a:ext cx="8229600" cy="56893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u="none" strike="noStrike" dirty="0">
                          <a:effectLst/>
                        </a:rPr>
                        <a:t>PI Name(s)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u="none" strike="noStrike" dirty="0">
                          <a:effectLst/>
                        </a:rPr>
                        <a:t>Title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u="none" strike="noStrike" dirty="0">
                          <a:effectLst/>
                        </a:rPr>
                        <a:t>Institution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u="none" strike="noStrike" dirty="0">
                          <a:effectLst/>
                        </a:rPr>
                        <a:t>Disease/Phenotype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u="none" strike="noStrike" dirty="0">
                          <a:effectLst/>
                        </a:rPr>
                        <a:t>Sample Size to be sequenced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50" b="1" u="none" strike="noStrike" dirty="0">
                          <a:effectLst/>
                        </a:rPr>
                        <a:t>Populations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>
                          <a:effectLst/>
                        </a:rPr>
                        <a:t>BLANGERO, JOHN  </a:t>
                      </a:r>
                      <a:r>
                        <a:rPr lang="en-US" sz="800" u="none" strike="noStrike" dirty="0" smtClean="0">
                          <a:effectLst/>
                        </a:rPr>
                        <a:t> </a:t>
                      </a:r>
                      <a:r>
                        <a:rPr lang="en-US" sz="800" u="none" strike="noStrike" dirty="0">
                          <a:effectLst/>
                        </a:rPr>
                        <a:t>CURRAN, JOANNE E; GLAHN, DAVID 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Whole Genome Sequencing to Identify Causal Genetic Variants Influencing CVD Risk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TEXAS BIOMEDICAL RESEARCH INSTITUTE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cardiometabolic risk factors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1,142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u="none" strike="noStrike" dirty="0">
                          <a:effectLst/>
                        </a:rPr>
                        <a:t>Mex Am </a:t>
                      </a:r>
                      <a:r>
                        <a:rPr lang="en-US" sz="800" u="none" strike="noStrike" dirty="0">
                          <a:effectLst/>
                        </a:rPr>
                        <a:t>in SAFHS extended pedigrees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>
                          <a:effectLst/>
                        </a:rPr>
                        <a:t>SILVERMAN, EDWIN K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 Genetic Epidemiology of COPD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BRIGHAM AND WOMEN'S HOSPITAL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Genetic risk </a:t>
                      </a:r>
                      <a:r>
                        <a:rPr lang="en-US" sz="800" u="none" strike="noStrike" dirty="0" smtClean="0">
                          <a:effectLst/>
                        </a:rPr>
                        <a:t>&amp; </a:t>
                      </a:r>
                      <a:r>
                        <a:rPr lang="en-US" sz="800" u="none" strike="noStrike" dirty="0">
                          <a:effectLst/>
                        </a:rPr>
                        <a:t>protective variants in COPD in </a:t>
                      </a:r>
                      <a:r>
                        <a:rPr lang="en-US" sz="800" u="none" strike="noStrike" dirty="0" smtClean="0">
                          <a:effectLst/>
                        </a:rPr>
                        <a:t>AA &amp; EA populations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1,900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1,000</a:t>
                      </a:r>
                      <a:r>
                        <a:rPr lang="en-US" sz="800" b="1" u="none" strike="noStrike" dirty="0">
                          <a:effectLst/>
                        </a:rPr>
                        <a:t> </a:t>
                      </a:r>
                      <a:r>
                        <a:rPr lang="en-US" sz="800" b="0" u="none" strike="noStrike" dirty="0">
                          <a:effectLst/>
                        </a:rPr>
                        <a:t>EA</a:t>
                      </a:r>
                      <a:r>
                        <a:rPr lang="en-US" sz="800" b="1" u="none" strike="noStrike" dirty="0">
                          <a:effectLst/>
                        </a:rPr>
                        <a:t> </a:t>
                      </a:r>
                      <a:r>
                        <a:rPr lang="en-US" sz="800" u="none" strike="noStrike" dirty="0">
                          <a:effectLst/>
                        </a:rPr>
                        <a:t>and </a:t>
                      </a:r>
                      <a:r>
                        <a:rPr lang="en-US" sz="800" b="1" u="none" strike="noStrike" dirty="0">
                          <a:effectLst/>
                        </a:rPr>
                        <a:t>900 AA </a:t>
                      </a:r>
                      <a:r>
                        <a:rPr lang="en-US" sz="800" u="none" strike="noStrike" dirty="0">
                          <a:effectLst/>
                        </a:rPr>
                        <a:t>of extremely severe, early-onset COPD patients vs extreme healthy smokers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>
                          <a:effectLst/>
                        </a:rPr>
                        <a:t>BURCHARD, ESTEBAN GONZALEZ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Pharmacogenomics of Bronchodilator Response in Minority Children with Asthma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UNIVERSITY OF CALIFORNIA, SAN FRANCISCO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u="none" strike="noStrike" dirty="0">
                          <a:effectLst/>
                        </a:rPr>
                        <a:t>racial and ethnic disparities </a:t>
                      </a:r>
                      <a:r>
                        <a:rPr lang="en-US" sz="800" u="none" strike="noStrike" dirty="0">
                          <a:effectLst/>
                        </a:rPr>
                        <a:t>in response to asthma treatment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1,500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 </a:t>
                      </a:r>
                      <a:r>
                        <a:rPr lang="en-US" sz="800" b="1" u="none" strike="noStrike" dirty="0" smtClean="0">
                          <a:effectLst/>
                        </a:rPr>
                        <a:t>500</a:t>
                      </a:r>
                    </a:p>
                    <a:p>
                      <a:pPr algn="ctr" rtl="0" fontAlgn="b"/>
                      <a:r>
                        <a:rPr lang="en-US" sz="800" b="1" u="none" strike="noStrike" dirty="0" smtClean="0">
                          <a:effectLst/>
                        </a:rPr>
                        <a:t>AA</a:t>
                      </a:r>
                      <a:r>
                        <a:rPr lang="en-US" sz="800" b="1" u="none" strike="noStrike" dirty="0">
                          <a:effectLst/>
                        </a:rPr>
                        <a:t>, 500 Puerto Rican, and 500 Mexican </a:t>
                      </a:r>
                      <a:r>
                        <a:rPr lang="en-US" sz="800" u="none" strike="noStrike" dirty="0">
                          <a:effectLst/>
                        </a:rPr>
                        <a:t>of extremely  non-responding asthma patients.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>
                          <a:effectLst/>
                        </a:rPr>
                        <a:t>MITCHELL, BRAXTON D.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Identification and Functional characterization of a gene influencing LDL-C on 5q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UNIVERSITY OF MARYLAND SCHOOL OF MEDICINE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cardiometabolic risk factors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1,100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Old Order Amish large extended pedigrees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>
                          <a:effectLst/>
                        </a:rPr>
                        <a:t>BARNES, KATHLEEN 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New Approaches for Empowering Studies of Asthma in Populations of African Descent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JOHNS HOPKINS UNIVERSITY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asthma genetics in high prevalence populations of </a:t>
                      </a:r>
                      <a:r>
                        <a:rPr lang="en-US" sz="800" b="1" u="none" strike="noStrike" dirty="0">
                          <a:effectLst/>
                        </a:rPr>
                        <a:t>African descent</a:t>
                      </a:r>
                      <a:r>
                        <a:rPr lang="en-US" sz="800" u="none" strike="noStrike" dirty="0">
                          <a:effectLst/>
                        </a:rPr>
                        <a:t>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1,100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African descent Barbados families with &gt;40% of asthmatic members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>
                          <a:effectLst/>
                        </a:rPr>
                        <a:t>ELLINOR, PATRICK </a:t>
                      </a:r>
                      <a:r>
                        <a:rPr lang="en-US" sz="800" u="none" strike="noStrike" dirty="0" smtClean="0">
                          <a:effectLst/>
                        </a:rPr>
                        <a:t>THOMAS; </a:t>
                      </a:r>
                      <a:r>
                        <a:rPr lang="en-US" sz="800" u="none" strike="noStrike" dirty="0">
                          <a:effectLst/>
                        </a:rPr>
                        <a:t>BENJAMIN, EMELIA J.; LUNETTA, KATHRYN 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Identification of Common Genetic Variants for Atrial Fibrillation and PR Interval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MASSACHUSETTS GENERAL HOSPITAL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Early Atrial fibrillation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2,799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AF cases all EA (uses Framingham as controls)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>
                          <a:effectLst/>
                        </a:rPr>
                        <a:t>WEISS, SCOTT 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The Genetic Epidemiology of Asthma in Costa Rica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BRIGHAM AND WOMEN'S HOSPITAL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asthma genetics in </a:t>
                      </a:r>
                      <a:r>
                        <a:rPr lang="en-US" sz="800" b="1" u="none" strike="noStrike" dirty="0">
                          <a:effectLst/>
                        </a:rPr>
                        <a:t>high prevalence Hispanic </a:t>
                      </a:r>
                      <a:r>
                        <a:rPr lang="en-US" sz="800" b="1" u="none" strike="noStrike" dirty="0" smtClean="0">
                          <a:effectLst/>
                        </a:rPr>
                        <a:t>population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1,000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u="none" strike="noStrike" dirty="0">
                          <a:effectLst/>
                        </a:rPr>
                        <a:t>Costa Rica is a Special Hispanic population </a:t>
                      </a:r>
                      <a:r>
                        <a:rPr lang="en-US" sz="800" u="none" strike="noStrike" dirty="0">
                          <a:effectLst/>
                        </a:rPr>
                        <a:t>with asthma prevalence at 24%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>
                          <a:effectLst/>
                        </a:rPr>
                        <a:t>RAMACHANDRAN, VASAN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Framingham Heart Study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BOSTON UNIVERSTIY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longitudinal cardiometabolic risk factors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4,089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3 generation EA pedigrees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>
                          <a:effectLst/>
                        </a:rPr>
                        <a:t>WILSON, JAMES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Jackson Heart Study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UNIVERSITY OF MISSISSIPPI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u="none" strike="noStrike" dirty="0">
                          <a:effectLst/>
                        </a:rPr>
                        <a:t>cardiometabolic risk factors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u="none" strike="noStrike" dirty="0">
                          <a:effectLst/>
                        </a:rPr>
                        <a:t>3,500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u="none" strike="noStrike" dirty="0">
                          <a:effectLst/>
                        </a:rPr>
                        <a:t>AA mixed family </a:t>
                      </a:r>
                      <a:r>
                        <a:rPr lang="en-US" sz="800" u="none" strike="noStrike" dirty="0">
                          <a:effectLst/>
                        </a:rPr>
                        <a:t>and population based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MCGARVEY, STEPHEN T.</a:t>
                      </a:r>
                      <a:endParaRPr lang="en-US" sz="800" b="0" i="0" u="none" strike="noStrike" dirty="0">
                        <a:solidFill>
                          <a:srgbClr val="0F243E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Genome-Wide Association Studies of Adiposity in Samoans</a:t>
                      </a:r>
                      <a:endParaRPr lang="en-US" sz="800" b="0" i="0" u="none" strike="noStrike" dirty="0">
                        <a:solidFill>
                          <a:srgbClr val="0F243E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BROWN UNIVERSITY</a:t>
                      </a:r>
                      <a:endParaRPr lang="en-US" sz="800" b="0" i="0" u="none" strike="noStrike" dirty="0">
                        <a:solidFill>
                          <a:srgbClr val="0F243E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obesity &amp; cardiometabolic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Samoan extended pedigrees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>
                          <a:effectLst/>
                        </a:rPr>
                        <a:t>REDLINE, SUSAN S</a:t>
                      </a:r>
                      <a:r>
                        <a:rPr lang="en-US" sz="800" u="none" strike="noStrike" dirty="0" smtClean="0">
                          <a:effectLst/>
                        </a:rPr>
                        <a:t>.; LIN</a:t>
                      </a:r>
                      <a:r>
                        <a:rPr lang="en-US" sz="800" u="none" strike="noStrike" dirty="0">
                          <a:effectLst/>
                        </a:rPr>
                        <a:t>, XIHONG </a:t>
                      </a:r>
                      <a:endParaRPr lang="en-US" sz="800" b="0" i="0" u="none" strike="noStrike" dirty="0">
                        <a:solidFill>
                          <a:srgbClr val="0F243E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Leveraging Family Data to Identify Genetic Variants for Sleep Apnea</a:t>
                      </a:r>
                      <a:endParaRPr lang="en-US" sz="800" b="0" i="0" u="none" strike="noStrike" dirty="0">
                        <a:solidFill>
                          <a:srgbClr val="0F243E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BRIGHAM AND WOMEN'S HOSPITAL</a:t>
                      </a:r>
                      <a:endParaRPr lang="en-US" sz="800" b="0" i="0" u="none" strike="noStrike" dirty="0">
                        <a:solidFill>
                          <a:srgbClr val="0F243E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Sleep Apnea genetics in EA and AA populations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1,000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u="none" strike="noStrike" dirty="0">
                          <a:effectLst/>
                        </a:rPr>
                        <a:t>500 EA and </a:t>
                      </a:r>
                      <a:r>
                        <a:rPr lang="en-US" sz="800" b="1" u="none" strike="noStrike" dirty="0">
                          <a:effectLst/>
                        </a:rPr>
                        <a:t>500 AA </a:t>
                      </a:r>
                      <a:r>
                        <a:rPr lang="en-US" sz="800" u="none" strike="noStrike" dirty="0">
                          <a:effectLst/>
                        </a:rPr>
                        <a:t>from Cleveland Family Study of obstructive sleep apnea (OSA)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18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smtClean="0">
                          <a:effectLst/>
                        </a:rPr>
                        <a:t>19,514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45" marR="6745" marT="6745" marB="0"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2014 Participating Studies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04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2015 Participating Studies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2978509"/>
              </p:ext>
            </p:extLst>
          </p:nvPr>
        </p:nvGraphicFramePr>
        <p:xfrm>
          <a:off x="76200" y="685800"/>
          <a:ext cx="8991600" cy="6033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3048000"/>
                <a:gridCol w="1371600"/>
                <a:gridCol w="1524000"/>
                <a:gridCol w="9906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900" b="1" u="none" strike="noStrike" dirty="0">
                          <a:effectLst/>
                          <a:latin typeface="+mn-lt"/>
                        </a:rPr>
                        <a:t>PI Name(s) 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u="none" strike="noStrike" dirty="0">
                          <a:effectLst/>
                        </a:rPr>
                        <a:t>Title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u="none" strike="noStrike" dirty="0">
                          <a:effectLst/>
                          <a:latin typeface="+mn-lt"/>
                        </a:rPr>
                        <a:t>Institution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u="none" strike="noStrike" dirty="0">
                          <a:effectLst/>
                        </a:rPr>
                        <a:t>Disease/Phenotype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u="none" strike="noStrike" dirty="0">
                          <a:effectLst/>
                        </a:rPr>
                        <a:t>Sample Size to be sequenced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1" u="none" strike="noStrike" dirty="0">
                          <a:effectLst/>
                        </a:rPr>
                        <a:t>Populations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 anchor="ctr"/>
                </a:tc>
              </a:tr>
              <a:tr h="297892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 smtClean="0">
                          <a:effectLst/>
                          <a:latin typeface="+mn-lt"/>
                        </a:rPr>
                        <a:t>Mathias, Rasika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Study of Athersclerosis Risk in Families (GeneSTAR)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Johns Hopkins Medical Institution</a:t>
                      </a:r>
                      <a:endParaRPr lang="en-US" sz="800" b="0" i="0" u="none" strike="noStrike" cap="non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Coagulation, Longitudinal, iPSC, RNASeq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1,400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700 EA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&amp; </a:t>
                      </a:r>
                      <a:r>
                        <a:rPr lang="en-US" sz="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700 AA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/>
                </a:tc>
              </a:tr>
              <a:tr h="245668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 smtClean="0">
                          <a:effectLst/>
                          <a:latin typeface="+mn-lt"/>
                        </a:rPr>
                        <a:t>Arnett, Donna 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Genetics of Left Ventricular Hypertrophy (HyperGen)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University of Alabama</a:t>
                      </a:r>
                      <a:endParaRPr lang="en-US" sz="800" b="0" i="0" u="none" strike="noStrike" cap="non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LVH, imaging iPSC, RNASeq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3,161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AA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Family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/>
                </a:tc>
              </a:tr>
              <a:tr h="37084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 smtClean="0">
                          <a:effectLst/>
                          <a:latin typeface="+mn-lt"/>
                        </a:rPr>
                        <a:t>Arnett, Donna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Genetics</a:t>
                      </a:r>
                      <a:r>
                        <a:rPr lang="en-US" sz="800" baseline="0" dirty="0" smtClean="0"/>
                        <a:t> of Lipid Lowering Drugs and Diet Network </a:t>
                      </a:r>
                      <a:r>
                        <a:rPr lang="en-US" sz="800" dirty="0" smtClean="0"/>
                        <a:t>(GOLDN)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University of Alabama, Birmingham</a:t>
                      </a:r>
                    </a:p>
                    <a:p>
                      <a:pPr algn="ctr" rtl="0" fontAlgn="b"/>
                      <a:endParaRPr lang="en-US" sz="800" b="0" i="0" u="none" strike="noStrike" cap="non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Lipid Response, PGx, multi-Omics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967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EA Family</a:t>
                      </a:r>
                    </a:p>
                    <a:p>
                      <a:pPr algn="ctr" rtl="0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/>
                </a:tc>
              </a:tr>
              <a:tr h="313295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 smtClean="0">
                          <a:effectLst/>
                          <a:latin typeface="+mn-lt"/>
                        </a:rPr>
                        <a:t>Rao, Dabeeru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Taiwan</a:t>
                      </a:r>
                      <a:r>
                        <a:rPr lang="en-US" sz="800" baseline="0" dirty="0" smtClean="0"/>
                        <a:t> Study of Hypertension using Rare Variants (</a:t>
                      </a:r>
                      <a:r>
                        <a:rPr lang="en-US" sz="800" dirty="0" smtClean="0"/>
                        <a:t>THRV)</a:t>
                      </a:r>
                      <a:endParaRPr lang="en-US" sz="800" dirty="0"/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Washington University</a:t>
                      </a:r>
                      <a:endParaRPr lang="en-US" sz="800" b="0" i="0" u="none" strike="noStrike" cap="non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Hypertension, Longitudinal, multiple risk factors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2,400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1200 Taiwan Family</a:t>
                      </a:r>
                    </a:p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1200 Unrelated Controls</a:t>
                      </a:r>
                    </a:p>
                    <a:p>
                      <a:pPr algn="ctr" rtl="0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/>
                </a:tc>
              </a:tr>
              <a:tr h="292734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 smtClean="0">
                          <a:effectLst/>
                          <a:latin typeface="+mn-lt"/>
                        </a:rPr>
                        <a:t>Montgomery, Courtney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Genetics</a:t>
                      </a:r>
                      <a:r>
                        <a:rPr lang="en-US" sz="800" baseline="0" dirty="0" smtClean="0"/>
                        <a:t> of Sarcoidosis in African Americans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Oklahoma Medical Research Foundation</a:t>
                      </a:r>
                      <a:endParaRPr lang="en-US" sz="800" b="0" i="0" u="none" strike="noStrike" cap="non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Sarcoidosis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650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AA </a:t>
                      </a:r>
                    </a:p>
                    <a:p>
                      <a:pPr algn="ctr" rtl="0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Family</a:t>
                      </a:r>
                    </a:p>
                    <a:p>
                      <a:pPr algn="ctr" rtl="0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/>
                </a:tc>
              </a:tr>
              <a:tr h="22502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 smtClean="0">
                          <a:effectLst/>
                          <a:latin typeface="+mn-lt"/>
                        </a:rPr>
                        <a:t>Casella, James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Silent Cerebral Infarct Trial (SIT) 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Johns Hopkins</a:t>
                      </a:r>
                      <a:r>
                        <a:rPr lang="en-US" sz="800" b="0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University</a:t>
                      </a:r>
                      <a:endParaRPr lang="en-US" sz="800" b="0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endParaRPr lang="en-US" sz="800" b="0" i="0" u="none" strike="noStrike" cap="non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Sickle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Cell Disease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1,074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AA Pediatric</a:t>
                      </a:r>
                    </a:p>
                  </a:txBody>
                  <a:tcPr marL="6745" marR="6745" marT="6745" marB="0"/>
                </a:tc>
              </a:tr>
              <a:tr h="37084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 smtClean="0">
                          <a:effectLst/>
                          <a:latin typeface="+mn-lt"/>
                        </a:rPr>
                        <a:t>Gladwin, Mark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Treatment of Pulmonary Hypertension and Sickle Cell Disease with Sildenafil Treatment (Walk-PHASST)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University of Pittsburgh Medical Center</a:t>
                      </a:r>
                      <a:endParaRPr lang="en-US" sz="800" b="0" i="0" u="none" strike="noStrike" cap="non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Sickle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Cell Disease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720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AA</a:t>
                      </a:r>
                    </a:p>
                    <a:p>
                      <a:pPr algn="ctr" rtl="0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/>
                </a:tc>
              </a:tr>
              <a:tr h="255672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 smtClean="0">
                          <a:effectLst/>
                          <a:latin typeface="+mn-lt"/>
                        </a:rPr>
                        <a:t>Custer,</a:t>
                      </a:r>
                      <a:r>
                        <a:rPr lang="en-US" sz="800" u="none" strike="noStrike" baseline="0" dirty="0" smtClean="0">
                          <a:effectLst/>
                          <a:latin typeface="+mn-lt"/>
                        </a:rPr>
                        <a:t> Brian</a:t>
                      </a:r>
                      <a:r>
                        <a:rPr lang="en-US" sz="800" u="none" strike="noStrike" dirty="0" smtClean="0">
                          <a:effectLst/>
                          <a:latin typeface="+mn-lt"/>
                        </a:rPr>
                        <a:t>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Recipient Epidemiology and Donor Evaluation Study (REDS III)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Blood Systems Research Institute, UCSF</a:t>
                      </a:r>
                      <a:endParaRPr lang="en-US" sz="800" b="0" i="0" u="none" strike="noStrike" cap="non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Sickle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Cell Disease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2,809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kumimoji="0" lang="en-US" sz="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Brazilian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/>
                </a:tc>
              </a:tr>
              <a:tr h="34019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800" u="none" strike="noStrike" dirty="0" smtClean="0">
                          <a:effectLst/>
                          <a:latin typeface="+mn-lt"/>
                        </a:rPr>
                        <a:t>Boerwinkle, Eric  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Atherosclerosis Risk in Communities Exam 5 2011-2013 (ARIC)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University of Texas</a:t>
                      </a:r>
                      <a:endParaRPr lang="en-US" sz="800" b="0" i="0" u="none" strike="noStrike" cap="none" baseline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VTE, Multiple Outcomes &amp; Risk Factors, Longitudinal, Omics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6,030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4977 EA</a:t>
                      </a:r>
                    </a:p>
                    <a:p>
                      <a:pPr algn="ctr" rtl="0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1053 AA</a:t>
                      </a:r>
                    </a:p>
                    <a:p>
                      <a:pPr algn="ctr" rtl="0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/>
                </a:tc>
              </a:tr>
              <a:tr h="533400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 smtClean="0">
                          <a:effectLst/>
                          <a:latin typeface="+mn-lt"/>
                        </a:rPr>
                        <a:t>Rotter, Jerry</a:t>
                      </a:r>
                      <a:endParaRPr lang="en-US" sz="800" b="0" i="0" u="none" strike="noStrike" dirty="0">
                        <a:solidFill>
                          <a:srgbClr val="0F243E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Multi-Ethnic Study of Athersclerosis (MESA visit 5)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cap="none" dirty="0" smtClean="0">
                          <a:solidFill>
                            <a:srgbClr val="0F243E"/>
                          </a:solidFill>
                          <a:effectLst/>
                          <a:latin typeface="+mn-lt"/>
                        </a:rPr>
                        <a:t>Los Angeles Biomedical Research Institute</a:t>
                      </a: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Multiple Outcomes &amp; Risk Factors, Imaging, Air Pollution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4,595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1233 AA</a:t>
                      </a:r>
                    </a:p>
                    <a:p>
                      <a:pPr algn="ctr" fontAlgn="b"/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541 Asian</a:t>
                      </a:r>
                    </a:p>
                    <a:p>
                      <a:pPr algn="ctr" fontAlgn="b"/>
                      <a:r>
                        <a:rPr lang="pt-BR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999 Hisp</a:t>
                      </a:r>
                    </a:p>
                    <a:p>
                      <a:pPr algn="ctr" fontAlgn="b"/>
                      <a:r>
                        <a:rPr lang="pt-B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1822 EA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/>
                </a:tc>
              </a:tr>
              <a:tr h="370840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u="none" strike="noStrike" dirty="0" smtClean="0">
                          <a:effectLst/>
                          <a:latin typeface="+mn-lt"/>
                        </a:rPr>
                        <a:t>He, Jiang </a:t>
                      </a:r>
                      <a:endParaRPr lang="en-US" sz="800" b="0" i="0" u="none" strike="noStrike" dirty="0">
                        <a:solidFill>
                          <a:srgbClr val="0F243E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Genetic Epidemiology Network of Salt Sensitivity (GenSalt)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cap="none" dirty="0" smtClean="0">
                          <a:solidFill>
                            <a:srgbClr val="0F243E"/>
                          </a:solidFill>
                          <a:effectLst/>
                          <a:latin typeface="+mn-lt"/>
                        </a:rPr>
                        <a:t>Tulane University</a:t>
                      </a:r>
                      <a:endParaRPr lang="en-US" sz="800" b="0" i="0" u="none" strike="noStrike" cap="none" dirty="0">
                        <a:solidFill>
                          <a:srgbClr val="0F243E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Hypertension, Salt Interv., Multi-Risk Factors, Longitudinal,</a:t>
                      </a:r>
                      <a:r>
                        <a:rPr lang="en-US" sz="800" baseline="0" dirty="0" smtClean="0"/>
                        <a:t> Outcomes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1,115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Chinese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(family can impute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745" marR="6745" marT="6745" marB="0"/>
                </a:tc>
              </a:tr>
              <a:tr h="259172"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Konkle,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Barbara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 Hemophilia Study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Blood</a:t>
                      </a:r>
                      <a:r>
                        <a:rPr lang="en-US" sz="800" b="0" i="0" u="none" strike="noStrike" cap="non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Works Northwest</a:t>
                      </a:r>
                      <a:endParaRPr lang="en-US" sz="800" b="0" i="0" u="none" strike="noStrike" cap="non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745" marR="6745" marT="674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Severe Hemophilia A&amp;B, Type, Severity, inhibitor formation, comorbidities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2,188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Majority EA</a:t>
                      </a:r>
                    </a:p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45" marR="6745" marT="6745" marB="0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>
                          <a:latin typeface="+mn-lt"/>
                        </a:rPr>
                        <a:t>Taylor, Kent</a:t>
                      </a:r>
                      <a:endParaRPr lang="en-US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African-American Coronary Artery Calcium Project (AA CAC)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cap="none" dirty="0" smtClean="0">
                          <a:latin typeface="+mn-lt"/>
                        </a:rPr>
                        <a:t>Los</a:t>
                      </a:r>
                      <a:r>
                        <a:rPr lang="en-US" sz="800" cap="none" baseline="0" dirty="0" smtClean="0">
                          <a:latin typeface="+mn-lt"/>
                        </a:rPr>
                        <a:t> Angeles Biomedical Research Institute</a:t>
                      </a:r>
                      <a:endParaRPr lang="en-US" sz="800" cap="none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CAD, Controls, Multiple Longitudinal Risk Factors 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787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AA</a:t>
                      </a:r>
                    </a:p>
                    <a:p>
                      <a:pPr algn="ctr"/>
                      <a:r>
                        <a:rPr lang="en-US" sz="800" dirty="0" smtClean="0"/>
                        <a:t>(family can impute)</a:t>
                      </a:r>
                    </a:p>
                    <a:p>
                      <a:pPr algn="ctr"/>
                      <a:endParaRPr lang="en-US" sz="800" dirty="0"/>
                    </a:p>
                  </a:txBody>
                  <a:tcPr/>
                </a:tc>
              </a:tr>
              <a:tr h="232256">
                <a:tc>
                  <a:txBody>
                    <a:bodyPr/>
                    <a:lstStyle/>
                    <a:p>
                      <a:pPr algn="r"/>
                      <a:r>
                        <a:rPr lang="en-US" sz="800" dirty="0" smtClean="0">
                          <a:latin typeface="+mn-lt"/>
                        </a:rPr>
                        <a:t> Kooperberg, Charles</a:t>
                      </a:r>
                      <a:endParaRPr lang="en-US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Women's</a:t>
                      </a:r>
                      <a:r>
                        <a:rPr lang="en-US" sz="800" baseline="0" dirty="0" smtClean="0"/>
                        <a:t> Health Initiative (</a:t>
                      </a:r>
                      <a:r>
                        <a:rPr lang="en-US" sz="800" dirty="0" smtClean="0"/>
                        <a:t>WHI)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cap="none" dirty="0" smtClean="0">
                          <a:latin typeface="+mn-lt"/>
                        </a:rPr>
                        <a:t>Fred Hutchinson Cancer Research Center</a:t>
                      </a:r>
                      <a:endParaRPr lang="en-US" sz="800" cap="none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Stroke, Hypertension, VTE, Longitudinal, Clinical Trial,</a:t>
                      </a:r>
                      <a:r>
                        <a:rPr lang="en-US" sz="800" baseline="0" dirty="0" smtClean="0"/>
                        <a:t> Multiple Risk Factors, Omics</a:t>
                      </a:r>
                      <a:endParaRPr lang="en-US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11,100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/>
                        <a:t>Women</a:t>
                      </a:r>
                    </a:p>
                    <a:p>
                      <a:pPr algn="ctr"/>
                      <a:r>
                        <a:rPr lang="en-US" sz="800" dirty="0" smtClean="0"/>
                        <a:t>Multiple  Ethnicities</a:t>
                      </a:r>
                    </a:p>
                    <a:p>
                      <a:pPr algn="ctr"/>
                      <a:endParaRPr lang="en-US" sz="800" dirty="0"/>
                    </a:p>
                  </a:txBody>
                  <a:tcPr/>
                </a:tc>
              </a:tr>
              <a:tr h="232256">
                <a:tc>
                  <a:txBody>
                    <a:bodyPr/>
                    <a:lstStyle/>
                    <a:p>
                      <a:pPr algn="r"/>
                      <a:endParaRPr lang="en-US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38,996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29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496" y="274320"/>
            <a:ext cx="8302903" cy="64008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3600" dirty="0" smtClean="0"/>
              <a:t>Where we are now:  Racial/ethnic composition of TOPMed</a:t>
            </a:r>
            <a:endParaRPr lang="en-US" sz="2400" dirty="0">
              <a:solidFill>
                <a:srgbClr val="ADA288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0775" y="1130127"/>
            <a:ext cx="5263464" cy="5575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49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496" y="274320"/>
            <a:ext cx="8315515" cy="64008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3600" dirty="0" smtClean="0"/>
              <a:t>Where we are now:  Phenotype focus of TOPMed</a:t>
            </a:r>
            <a:endParaRPr lang="en-US" sz="2400" dirty="0">
              <a:solidFill>
                <a:srgbClr val="ADA288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799" y="1140547"/>
            <a:ext cx="5174249" cy="54888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646" y="4267200"/>
            <a:ext cx="30686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  <a:tab pos="592138" algn="l"/>
              </a:tabLst>
            </a:pPr>
            <a:r>
              <a:rPr lang="en-US" sz="1400" dirty="0">
                <a:latin typeface="Avenir Next" charset="0"/>
                <a:ea typeface="Avenir Next" charset="0"/>
                <a:cs typeface="Avenir Next" charset="0"/>
              </a:rPr>
              <a:t>Phenotype focus </a:t>
            </a:r>
            <a:endParaRPr lang="en-US" sz="1400" dirty="0" smtClean="0">
              <a:latin typeface="Avenir Next" charset="0"/>
              <a:ea typeface="Avenir Next" charset="0"/>
              <a:cs typeface="Avenir Next" charset="0"/>
            </a:endParaRPr>
          </a:p>
          <a:p>
            <a:pPr>
              <a:tabLst>
                <a:tab pos="457200" algn="l"/>
                <a:tab pos="592138" algn="l"/>
              </a:tabLst>
            </a:pPr>
            <a:r>
              <a:rPr lang="en-US" sz="1400" dirty="0" smtClean="0">
                <a:latin typeface="Avenir Next" charset="0"/>
                <a:ea typeface="Avenir Next" charset="0"/>
                <a:cs typeface="Avenir Next" charset="0"/>
              </a:rPr>
              <a:t>categories </a:t>
            </a:r>
            <a:r>
              <a:rPr lang="en-US" sz="1400" dirty="0">
                <a:latin typeface="Avenir Next" charset="0"/>
                <a:ea typeface="Avenir Next" charset="0"/>
                <a:cs typeface="Avenir Next" charset="0"/>
              </a:rPr>
              <a:t>count </a:t>
            </a:r>
            <a:endParaRPr lang="en-US" sz="1400" dirty="0" smtClean="0">
              <a:latin typeface="Avenir Next" charset="0"/>
              <a:ea typeface="Avenir Next" charset="0"/>
              <a:cs typeface="Avenir Next" charset="0"/>
            </a:endParaRPr>
          </a:p>
          <a:p>
            <a:pPr>
              <a:tabLst>
                <a:tab pos="457200" algn="l"/>
                <a:tab pos="592138" algn="l"/>
              </a:tabLst>
            </a:pPr>
            <a:r>
              <a:rPr lang="en-US" sz="1400" dirty="0" smtClean="0">
                <a:latin typeface="Avenir Next" charset="0"/>
                <a:ea typeface="Avenir Next" charset="0"/>
                <a:cs typeface="Avenir Next" charset="0"/>
              </a:rPr>
              <a:t>participants </a:t>
            </a:r>
          </a:p>
          <a:p>
            <a:pPr>
              <a:tabLst>
                <a:tab pos="457200" algn="l"/>
                <a:tab pos="592138" algn="l"/>
              </a:tabLst>
            </a:pPr>
            <a:r>
              <a:rPr lang="en-US" sz="1400" dirty="0" smtClean="0">
                <a:latin typeface="Avenir Next" charset="0"/>
                <a:ea typeface="Avenir Next" charset="0"/>
                <a:cs typeface="Avenir Next" charset="0"/>
              </a:rPr>
              <a:t>selected </a:t>
            </a:r>
            <a:r>
              <a:rPr lang="en-US" sz="1400" dirty="0">
                <a:latin typeface="Avenir Next" charset="0"/>
                <a:ea typeface="Avenir Next" charset="0"/>
                <a:cs typeface="Avenir Next" charset="0"/>
              </a:rPr>
              <a:t>into </a:t>
            </a:r>
            <a:endParaRPr lang="en-US" sz="1400" dirty="0" smtClean="0">
              <a:latin typeface="Avenir Next" charset="0"/>
              <a:ea typeface="Avenir Next" charset="0"/>
              <a:cs typeface="Avenir Next" charset="0"/>
            </a:endParaRPr>
          </a:p>
          <a:p>
            <a:pPr>
              <a:tabLst>
                <a:tab pos="457200" algn="l"/>
                <a:tab pos="592138" algn="l"/>
              </a:tabLst>
            </a:pPr>
            <a:r>
              <a:rPr lang="en-US" sz="1400" dirty="0" smtClean="0">
                <a:latin typeface="Avenir Next" charset="0"/>
                <a:ea typeface="Avenir Next" charset="0"/>
                <a:cs typeface="Avenir Next" charset="0"/>
              </a:rPr>
              <a:t>TOPMed </a:t>
            </a:r>
            <a:r>
              <a:rPr lang="en-US" sz="1400" dirty="0">
                <a:latin typeface="Avenir Next" charset="0"/>
                <a:ea typeface="Avenir Next" charset="0"/>
                <a:cs typeface="Avenir Next" charset="0"/>
              </a:rPr>
              <a:t>for a </a:t>
            </a:r>
            <a:endParaRPr lang="en-US" sz="1400" dirty="0" smtClean="0">
              <a:latin typeface="Avenir Next" charset="0"/>
              <a:ea typeface="Avenir Next" charset="0"/>
              <a:cs typeface="Avenir Next" charset="0"/>
            </a:endParaRPr>
          </a:p>
          <a:p>
            <a:pPr>
              <a:tabLst>
                <a:tab pos="457200" algn="l"/>
                <a:tab pos="592138" algn="l"/>
              </a:tabLst>
            </a:pPr>
            <a:r>
              <a:rPr lang="en-US" sz="1400" dirty="0" smtClean="0">
                <a:latin typeface="Avenir Next" charset="0"/>
                <a:ea typeface="Avenir Next" charset="0"/>
                <a:cs typeface="Avenir Next" charset="0"/>
              </a:rPr>
              <a:t>specific </a:t>
            </a:r>
            <a:r>
              <a:rPr lang="en-US" sz="1400" dirty="0">
                <a:latin typeface="Avenir Next" charset="0"/>
                <a:ea typeface="Avenir Next" charset="0"/>
                <a:cs typeface="Avenir Next" charset="0"/>
              </a:rPr>
              <a:t>phenotype </a:t>
            </a:r>
            <a:endParaRPr lang="en-US" sz="1400" dirty="0" smtClean="0">
              <a:latin typeface="Avenir Next" charset="0"/>
              <a:ea typeface="Avenir Next" charset="0"/>
              <a:cs typeface="Avenir Next" charset="0"/>
            </a:endParaRPr>
          </a:p>
          <a:p>
            <a:pPr>
              <a:tabLst>
                <a:tab pos="457200" algn="l"/>
                <a:tab pos="592138" algn="l"/>
              </a:tabLst>
            </a:pPr>
            <a:r>
              <a:rPr lang="en-US" sz="1400" dirty="0" smtClean="0">
                <a:latin typeface="Avenir Next" charset="0"/>
                <a:ea typeface="Avenir Next" charset="0"/>
                <a:cs typeface="Avenir Next" charset="0"/>
              </a:rPr>
              <a:t>or </a:t>
            </a:r>
            <a:r>
              <a:rPr lang="en-US" sz="1400" dirty="0">
                <a:latin typeface="Avenir Next" charset="0"/>
                <a:ea typeface="Avenir Next" charset="0"/>
                <a:cs typeface="Avenir Next" charset="0"/>
              </a:rPr>
              <a:t>enrollment </a:t>
            </a:r>
            <a:endParaRPr lang="en-US" sz="1400" dirty="0" smtClean="0">
              <a:latin typeface="Avenir Next" charset="0"/>
              <a:ea typeface="Avenir Next" charset="0"/>
              <a:cs typeface="Avenir Next" charset="0"/>
            </a:endParaRPr>
          </a:p>
          <a:p>
            <a:pPr>
              <a:tabLst>
                <a:tab pos="457200" algn="l"/>
                <a:tab pos="592138" algn="l"/>
              </a:tabLst>
            </a:pPr>
            <a:r>
              <a:rPr lang="en-US" sz="1400" dirty="0" smtClean="0">
                <a:latin typeface="Avenir Next" charset="0"/>
                <a:ea typeface="Avenir Next" charset="0"/>
                <a:cs typeface="Avenir Next" charset="0"/>
              </a:rPr>
              <a:t>in </a:t>
            </a:r>
            <a:r>
              <a:rPr lang="en-US" sz="1400" dirty="0">
                <a:latin typeface="Avenir Next" charset="0"/>
                <a:ea typeface="Avenir Next" charset="0"/>
                <a:cs typeface="Avenir Next" charset="0"/>
              </a:rPr>
              <a:t>a study of </a:t>
            </a:r>
            <a:r>
              <a:rPr lang="en-US" sz="1400" dirty="0" smtClean="0">
                <a:latin typeface="Avenir Next" charset="0"/>
                <a:ea typeface="Avenir Next" charset="0"/>
                <a:cs typeface="Avenir Next" charset="0"/>
              </a:rPr>
              <a:t>specific </a:t>
            </a:r>
          </a:p>
          <a:p>
            <a:pPr>
              <a:tabLst>
                <a:tab pos="457200" algn="l"/>
                <a:tab pos="592138" algn="l"/>
              </a:tabLst>
            </a:pPr>
            <a:r>
              <a:rPr lang="en-US" sz="1400" dirty="0" smtClean="0">
                <a:latin typeface="Avenir Next" charset="0"/>
                <a:ea typeface="Avenir Next" charset="0"/>
                <a:cs typeface="Avenir Next" charset="0"/>
              </a:rPr>
              <a:t>phenotype </a:t>
            </a:r>
            <a:r>
              <a:rPr lang="en-US" sz="1400" dirty="0">
                <a:latin typeface="Avenir Next" charset="0"/>
                <a:ea typeface="Avenir Next" charset="0"/>
                <a:cs typeface="Avenir Next" charset="0"/>
              </a:rPr>
              <a:t>focus </a:t>
            </a:r>
            <a:endParaRPr lang="en-US" sz="1400" dirty="0" smtClean="0">
              <a:latin typeface="Avenir Next" charset="0"/>
              <a:ea typeface="Avenir Next" charset="0"/>
              <a:cs typeface="Avenir Next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6924" y="1295400"/>
            <a:ext cx="22308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  <a:tab pos="592138" algn="l"/>
              </a:tabLst>
            </a:pPr>
            <a:r>
              <a:rPr lang="en-US" sz="1400" dirty="0" smtClean="0">
                <a:solidFill>
                  <a:srgbClr val="C00000"/>
                </a:solidFill>
                <a:latin typeface="Avenir Next" charset="0"/>
                <a:ea typeface="Avenir Next" charset="0"/>
                <a:cs typeface="Avenir Next" charset="0"/>
              </a:rPr>
              <a:t>The </a:t>
            </a:r>
            <a:r>
              <a:rPr lang="en-US" sz="1400" dirty="0">
                <a:solidFill>
                  <a:srgbClr val="C00000"/>
                </a:solidFill>
                <a:latin typeface="Avenir Next" charset="0"/>
                <a:ea typeface="Avenir Next" charset="0"/>
                <a:cs typeface="Avenir Next" charset="0"/>
              </a:rPr>
              <a:t>NHLBI cohort </a:t>
            </a:r>
            <a:r>
              <a:rPr lang="en-US" sz="1400" dirty="0" smtClean="0">
                <a:solidFill>
                  <a:srgbClr val="C00000"/>
                </a:solidFill>
                <a:latin typeface="Avenir Next" charset="0"/>
                <a:ea typeface="Avenir Next" charset="0"/>
                <a:cs typeface="Avenir Next" charset="0"/>
              </a:rPr>
              <a:t> </a:t>
            </a:r>
          </a:p>
          <a:p>
            <a:pPr>
              <a:tabLst>
                <a:tab pos="457200" algn="l"/>
                <a:tab pos="592138" algn="l"/>
              </a:tabLst>
            </a:pPr>
            <a:r>
              <a:rPr lang="en-US" sz="1400" dirty="0" smtClean="0">
                <a:solidFill>
                  <a:srgbClr val="C00000"/>
                </a:solidFill>
                <a:latin typeface="Avenir Next" charset="0"/>
                <a:ea typeface="Avenir Next" charset="0"/>
                <a:cs typeface="Avenir Next" charset="0"/>
              </a:rPr>
              <a:t>category </a:t>
            </a:r>
            <a:r>
              <a:rPr lang="en-US" sz="1400" dirty="0">
                <a:solidFill>
                  <a:srgbClr val="C00000"/>
                </a:solidFill>
                <a:latin typeface="Avenir Next" charset="0"/>
                <a:ea typeface="Avenir Next" charset="0"/>
                <a:cs typeface="Avenir Next" charset="0"/>
              </a:rPr>
              <a:t>counts participants with broad phenotypes that were not selected into TOPMed for a specific </a:t>
            </a:r>
            <a:r>
              <a:rPr lang="en-US" sz="1400" dirty="0" smtClean="0">
                <a:solidFill>
                  <a:srgbClr val="C00000"/>
                </a:solidFill>
                <a:latin typeface="Avenir Next" charset="0"/>
                <a:ea typeface="Avenir Next" charset="0"/>
                <a:cs typeface="Avenir Next" charset="0"/>
              </a:rPr>
              <a:t>phenotype.</a:t>
            </a:r>
            <a:endParaRPr lang="en-US" sz="1400" dirty="0">
              <a:solidFill>
                <a:srgbClr val="C00000"/>
              </a:solidFill>
              <a:latin typeface="Avenir Next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39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1618</TotalTime>
  <Words>1253</Words>
  <Application>Microsoft Office PowerPoint</Application>
  <PresentationFormat>On-screen Show (4:3)</PresentationFormat>
  <Paragraphs>316</Paragraphs>
  <Slides>14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1_Office Theme</vt:lpstr>
      <vt:lpstr>PowerPoint Presentation</vt:lpstr>
      <vt:lpstr>NHLBI TOP Med Goals</vt:lpstr>
      <vt:lpstr>NHLBI TOPMed Approach</vt:lpstr>
      <vt:lpstr>Steps toward achieving the TOPMed Goals </vt:lpstr>
      <vt:lpstr>TOPMed Centers</vt:lpstr>
      <vt:lpstr>2014 Participating Studies</vt:lpstr>
      <vt:lpstr>2015 Participating Studies</vt:lpstr>
      <vt:lpstr>Where we are now:  Racial/ethnic composition of TOPMed</vt:lpstr>
      <vt:lpstr>Where we are now:  Phenotype focus of TOPMed</vt:lpstr>
      <vt:lpstr>Where we are now:  dbGaP consent composition of TOPMed</vt:lpstr>
      <vt:lpstr>TOPMed Sequencing Data &amp; Information Flow</vt:lpstr>
      <vt:lpstr>Generating Data: Where we are headed</vt:lpstr>
      <vt:lpstr>TOPMed Implementation Group</vt:lpstr>
      <vt:lpstr>PowerPoint Presentation</vt:lpstr>
    </vt:vector>
  </TitlesOfParts>
  <Company>NHLBI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participating studies</dc:title>
  <dc:creator>Jaquish</dc:creator>
  <cp:lastModifiedBy>NHLBI</cp:lastModifiedBy>
  <cp:revision>103</cp:revision>
  <dcterms:created xsi:type="dcterms:W3CDTF">2014-11-03T20:09:22Z</dcterms:created>
  <dcterms:modified xsi:type="dcterms:W3CDTF">2016-04-13T14:53:15Z</dcterms:modified>
</cp:coreProperties>
</file>