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410" r:id="rId2"/>
    <p:sldId id="388" r:id="rId3"/>
    <p:sldId id="386" r:id="rId4"/>
    <p:sldId id="387" r:id="rId5"/>
    <p:sldId id="385" r:id="rId6"/>
    <p:sldId id="404" r:id="rId7"/>
    <p:sldId id="390" r:id="rId8"/>
    <p:sldId id="392" r:id="rId9"/>
    <p:sldId id="307" r:id="rId10"/>
    <p:sldId id="405" r:id="rId11"/>
    <p:sldId id="406" r:id="rId12"/>
    <p:sldId id="407" r:id="rId13"/>
    <p:sldId id="408" r:id="rId14"/>
    <p:sldId id="409" r:id="rId15"/>
    <p:sldId id="395" r:id="rId16"/>
    <p:sldId id="396" r:id="rId17"/>
    <p:sldId id="397" r:id="rId18"/>
    <p:sldId id="400" r:id="rId19"/>
    <p:sldId id="402" r:id="rId20"/>
    <p:sldId id="39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940"/>
    <a:srgbClr val="1C796A"/>
    <a:srgbClr val="EEECE2"/>
    <a:srgbClr val="2E683D"/>
    <a:srgbClr val="C9BDB3"/>
    <a:srgbClr val="E2E0BE"/>
    <a:srgbClr val="A5998A"/>
    <a:srgbClr val="80766E"/>
    <a:srgbClr val="1B7A20"/>
    <a:srgbClr val="25C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4" autoAdjust="0"/>
  </p:normalViewPr>
  <p:slideViewPr>
    <p:cSldViewPr snapToGrid="0" snapToObjects="1"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1E6B-ED7E-40D4-877F-5B62A775839B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0E9A8-C2DD-475E-85C8-D96C9E19D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8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</a:t>
            </a:r>
            <a:r>
              <a:rPr lang="en-US" baseline="0" dirty="0" smtClean="0"/>
              <a:t> one bullet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0E9A8-C2DD-475E-85C8-D96C9E19D98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4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BEAF-AA27-474D-81AA-6D27AEC8A4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0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0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5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2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F3FBC-2439-F849-B262-C644C8E7928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4C5D-5CB3-6D46-A512-77F105B0A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4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390174" y="891119"/>
            <a:ext cx="4271749" cy="597563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b="1" dirty="0" smtClean="0">
              <a:solidFill>
                <a:prstClr val="black"/>
              </a:solidFill>
            </a:endParaRPr>
          </a:p>
          <a:p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5785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024" y="290955"/>
            <a:ext cx="832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Arial"/>
                <a:cs typeface="Arial"/>
              </a:rPr>
              <a:t>Harvard  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  <a:cs typeface="Arial"/>
              </a:rPr>
              <a:t>GSPAC Team </a:t>
            </a:r>
            <a:endParaRPr lang="en-US" sz="3600" b="1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algn="ctr"/>
            <a:endParaRPr lang="en-US" sz="3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5951" y="1208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XLIN\Documents\My Documents\Xihong\Pictures\professional photos\Xihong Oberwolfach Nov 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27596"/>
            <a:ext cx="1705970" cy="198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3098042"/>
            <a:ext cx="239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Xihong Lin, HSPH</a:t>
            </a:r>
            <a:endParaRPr lang="en-US" sz="2400" b="1" dirty="0"/>
          </a:p>
        </p:txBody>
      </p:sp>
      <p:pic>
        <p:nvPicPr>
          <p:cNvPr id="1028" name="Picture 4" descr="Neale, Benja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754" y="1030092"/>
            <a:ext cx="1509452" cy="19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5337" y="3098042"/>
            <a:ext cx="255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Ben Neale, MGH</a:t>
            </a:r>
            <a:endParaRPr lang="en-US" sz="2400" b="1" dirty="0"/>
          </a:p>
        </p:txBody>
      </p:sp>
      <p:sp>
        <p:nvSpPr>
          <p:cNvPr id="6" name="AutoShape 6" descr="Image result for shamil sunyae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shamil sunyae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shamil sunyae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Image result for shamil sunyaev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s://www.hsph.harvard.edu/pqg/images/faculty/ProgramFaculty/Sham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8" y="1036638"/>
            <a:ext cx="14287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1006" y="3084394"/>
            <a:ext cx="301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Shamil Sunyaev, BWH</a:t>
            </a:r>
            <a:endParaRPr lang="en-US" sz="2400" b="1" dirty="0"/>
          </a:p>
        </p:txBody>
      </p:sp>
      <p:pic>
        <p:nvPicPr>
          <p:cNvPr id="1040" name="Picture 16" descr="http://genepath.med.harvard.edu/~reich/alkes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80" y="3899337"/>
            <a:ext cx="1761317" cy="22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hsph.harvard.edu/statinformatics/img/kraft_pe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77" y="3899337"/>
            <a:ext cx="1930770" cy="22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0" descr="data:image/jpeg;base64,/9j/4AAQSkZJRgABAQAAAQABAAD/2wCEAAkGBxQSEhQUExQUFhUXGBcXFxgYFxcXFhcXFhoWFxUXFRcYHCggGholHBQXITEhJSkrLi4uFx8zODMsNygtLiwBCgoKDg0OGxAQGiwkHyQsLCwsLCwsLCwsLCwsLCwsLCwsLCwsLCwsLCwsLCwsLCwsLCwsLCwvLCwsLCwsLCwsLP/AABEIAQMAwgMBIgACEQEDEQH/xAAcAAABBQEBAQAAAAAAAAAAAAAFAAIDBAYHAQj/xABFEAABBAAEAwUFBAcFBwUAAAABAAIDEQQSITEFQVEGImFxkRMygaGxI0LB8AcUUnKC0eEVM2KSohY0Q1Oy0vEkJWODk//EABkBAAIDAQAAAAAAAAAAAAAAAAEDAAIEBf/EACwRAAICAgEDAgUDBQAAAAAAAAABAhEDIRIEMUEiURMyYXGBM0LwkbHB0eH/2gAMAwEAAhEDEQA/AObNfR1KIycR+zprqVFsrG8rKrvlBJNLNwUvAolbiSLrdR+3PPVNgeL1U072kaCkykn2ARxyd4Uj4nc4d4rO4Z4B1RWLHAqSQGW2yUpZNG6hNhlLuWiryza1eiXQUjxsjlZM56KAOFi9ualhw7nnK0WTtXP4eSNAoa/VQTNIWn4d2IxUzA5hjrXUuIAArUkjbXlam/sCCJzmSYtj3tY172Ri+6+8updvp0NW297VqZdQbMnC0kJ720KK2Z7NYQNkdFiDJIygGyNDA5zwwtoHWrkb53XMIrxDstG+OzlbO7MBHoaaAXNF2Bny2avYVaPFh+EzmdeYXjnI/NwLu6B7ZNCYyOTmhzfeAc0kFpyuAOqGu4c5t2NjWmut7Guf81Wysscl3Fw7EuiJIqj1T5JWuJJFEqGZtaEKIHKgl5BRZlIFbKs6RrjTtlTxrj4hVHT1oVZQLFziMYa2gARyKDudonSO8SQnwQ5irwjxWyrPcLGQCND5pStIHgfkpmlp0OhHNRlhbetogKFHqkp6P7KSgbJHu6pRrxzDVr1rCRooQeBWqhkkT3gjReMbqiQmwbCRsiGFgA5Ktg3q3JP4pbB3LPtKFBVC4n+fTzUmHc0gh9g7gjYADXMKuvFA58TmcdcoBvqaHQciUEtl4Qs0WAly6uHKxmaSCLomtyN+VabhEOI8fiEfs4IZBpUsmZrRJR1awg9xlA2AQSTSxZxL5Qbe1rehJ1vlfOt/h5KIQgEag7e5YYNa1eevPzV1EcqXY6tg8e6eERBkrmZWZhBNHGx9fcazQi9Lc66BJFGkOkZhAJ84LJ4SyOM+1zB7pLaGgMrutdHmdWpF6kb5Ph3FImZCGR52uNEXmoaA5i3UHXe3Cr6KPtdG+SQzi3sfRBAFtc3RzX5eYN0dbBFEjVGw+DY8OxD2Znunignw7ZQXOzEPLdmDTd2VtG92NoHS28Dx8TXygPdHLOHFslB/2j8v3txeSq0Js7LH/qMhZJHKHtmhdmdG4aObTnOa+ho8U52p90O6abKf2LoIMRlc+UOZJiHNBYAz7V80dx6Zy6QamtG8tLJEHZuLQ4fDMmLnF7u7ICLyyhre4+9coI31NPsaAhV+z+Ig4gA2MtbIw2WkNBdpu4jlrWwqteqB4bHxvPssSS5jZd9CJIg6wHWSO80/O+SMcL7IktfLG+EPDaL2PuN78rSQ0nvhtuIujRbeyVJXsYvZju0HZkxsc85faWNAdHN1tzBvoRqD1CyMzDG7Y6HXTmF0ns7Lni9hLkMsZIokhwIuixw1yuaC4USNa8s32l4eYpM4aPYvFjo3fuusmj0115dFVPwJy4qVozQka494WqXFMG0DOPRXZ4Wmy06obiInkUdldCLBJGuiniDhqFbw2DF6q46IbN2VnkQLBXtgeWqfh4HjUjRSnB97REIWmuqEpa0Cwdm8EkSv/CklcggkvHNNMnRRtZZpPdDQ31TqCNcSUxxV0tYGjXVVcS9vJFEoY15CtYUueaAv5qsxodoreFjp2+3XQeSjJQRx7I4o+++nuFZa72+pFjwWSka0k5C43uXVatcdxj5JDZNX1JPxQ0OO/wBVEhyVKib2HMa/iU2NruVgHfyVnC4J0r2M5u+Q3K2OE4CxjhHISHEZgSTq0dBzJsaDqqymlobDE5bMg2ID3nWKNAcieY/oiWA4g+KT7OrYwuZbbdmABskjU1ZAOgoLWjsK5zSfc/Zb0/ern4DbxVjh3Y5zT3qFVQ0NUSdHUDz5qnxkPXSzMvLxX2rCJHZnnNkoZBG4kPc/KGm7LRqDy1sFBsPjTZa95aDVkMBygXWgIJ3ryJXTuIdmQQ5wYMx5NoM1Avu8jYJ0012rRZpnYd73EgA9Na9UFlTA+nknoxs2JcHus6aDTY1VEdaGx8Ue7N8TnY4ezldmJAAMgYATeXIHGhqefzWjwnYCiL1Ogp23TSin8T7CubeWhmrNp3RR59N0XlVA+BJM8w4xL5jI+V0sjQCHtex9mw0xyOYRTg8ZQRzOh0BNmLtG6dpY1oLw8taSNXZtTVaHxG16i70AcMe+Ge46Y6MPsH3coHIVvROoPkmR8UGd7zlIBt5Zs45bMjAQCNXakVdWPAPZXtpl6aBx1NaXpp+G6q4shwropnzDWjodRRsevNDcVZeKUWzA1vZdjwmYJDCkFPwuIrQojF9pXVUcmgFRuHAolHeH4SFwB9VTxGBPJptPhicwgUVmnK/IVoN/2HGdaSUIxZ6H5pJNSGnJ4nEK7A3XU7quRSa6Rdh7Fl7G4cNqjZKHSMNp+deSTqJNBYxjTaIwUNyCUNO1qTCPJ0J01RkrREtlWdpcTyvV3hqdPz1pV3NzHo0fkq7IzfldXprW/rf1UmCwtuAPMgV+J/PNVuh9WzUfo84PJNP7TL9m1vvEbm9h8F18YZtC2g1toEO7MYcMgYAKFIq5Y5ytnWwQ4xPAwDkvfZBKkmpaHM9MA6KB2EynM3Q8xyKtWpY9VYqyphoXvdbgA0bDqep8PBEZsCHtIAGqlipEsNEN0yMbM+TJxOO9suy746lr3SeQPvVd+ix+NwUkzjKxrGhoaC2NgjjYxgFuOX3QO+4uO91zX0Px/Btlhe0jkV888djEbyW1mJIGmhBItp86+CbH0viZZ+r1DI2kRNoaBzma3bS06NNixpVeRUroia1V7DztOALtc4kyvdocxaAGm/FoaDX7JvlYg4sqb8GLKqkEWYNmhtezzmIjLqq+EkMjgy6vS1fx/ZySKiXhw5Jbr9zFl7B8Qmc22iz0Uzca8+82iEM4W+SN2a9uXVPx3G3SPsDQJDwrwg3onPGz+ykhx4i3p8kkPh/QPKRky8lIxLyPQqdjhzXTDRE+KlBVqy9V3jVFEaLeGojKrTMKARSHYa82i1fAODvxUgjaQ3S3OOzW6anruNOdqknQNtpIzGMjIJrdFuxvCHYicNGzdXHwR7tL2GlhBdG8SgC3d0sNDU0LN+q0H6K+HhsEktC3voHnTQNPVJlNcdHQhikpJSVGyhYGNA6BBsb2mijcW3ZG9beQVjjExyhrb16LF8Zw8bXAEPc4gnIwW6uZPQajXTks6o3SbS0aiPtjhzoXAIjh+Kxv91wPxXLo+G+1JyYYaXf2rg4ZasUBvqivBeFNBBaXxuHJxzN9aB9VJxoGPI5dqZ0Y4hefrVKjh2OAHMoB2njkLsubK2ta1PoqbHNpI1f9txNIDntB80d4dxuJ4pr2k+BC4FicA1pGYTm/vDIPr/NF+zczWydxziWn3HjK71FJy9KsyT9bo7y1uYHx0Xzx224U6LGyx0TRLg0VbhV93qdNuYsLu3ZzHe0jF7rnf6XeDvfjMO6Jri+ZoYMot2ZrtwOdA38E200mjM003FmW4bG44J4YSDJIS7KRlkGvey1Q829NhaDf2aby7FbniWHfhXZCCwNaMrHADfVxB5gm9bKgE0MjbIAf+fklvI0zFldswkoLHUNwieH4hIQM5JRafh8Jccxq7r8E1vCSBbTmARc4yWxVFL9ZzaDmmCB0d92ua9ljp2YaFLFYpz9+SiV9iFIuCS8MSSvoOzO3a9Ll7DA47BPlhLdwtFouRNeUnFeEar14RITYeTKtz2AmDosSfvZoQf3ftD8yB6BYJq0P6PsQRiwz7srXsPnWZh88zR6pOeHLG0aejmoZ4Sfv/wAOswS0wFxaBqTmIrKet8qUfY2ANwoDdi+U/DOa+QCEcUfbos2xDR4W3SvktVwjBewjEd3Rcb/ecT+Kw4+zO71Mdxl9yDFw1qBZ8UHwPA8j3S+0cJH2HEagt/Zrpv6rTyCwqwjV4x8iO+qADOFZT7ziSKOpGnrasRcODbptk89T9eaLOavY+VkBXk9bAoV2VHmDj2B3UfHuE5n3W7R8KVuH3vRaDE4fM0HTbmpCOrBmlxavycyxPB70cSNx3gCKO/Irz/Zl0mQtc1pjNgiu9fvZtOf8ui3bomnopMNG06UFZ29WLaivVWyr2dhc0ixXUcld49CDJC8DvtEgY4H3c2QOPpY+Kv4eDKg/aqdzXQlp3zg/HL/JCS4Y2Uxr4udJGX7aYs4jDh8gGeGRgBAq2yBwc09dWtKys+EytDqRztQ6m5a995cfJltHzLvRZw40+6dgkKUmvcydfGCztQWtf22V8TGZRQCkZI5jaBI6hTsxrWi0MxeMzE0rxbbqtGEimnJSihDmmzRUbW8018gTr9gIr0Uk/Tqkhf0DTBUEUrdQ0puK9pu4IvNxYizQQzH8UdIAKFJ0XJu6HOKS7lBxScU8jmvA1NK0eA6KxgeIGFzHs99jg4ebSCL8NFVcNFCwKUA7twqSHFwtmABjfZyEWWPGjmnyProeaPYIUwC7oVflsuJ9ku1j8FmblEkTjmLboh1AFzT4gCwd6Gy652Y4iMTh2zBpa15dQO9NcW614tWGeJxf0O3DqVlgre/IULlVlfSszOpC8bIaSXKjVjaIZ8cbyj1ViGeIAB5ObyJ+iGwREnT5qx+rFGK8thc0+wZZK3RzXAjzRmPjMYjYJCBeg11NdAsM8va7ujTyV/CQuOrgCfn8OiZGTT7icsFNLkh2LxWWV+Q9wuJHOvBXsFi9iEFxzadVadP6r3CzkJTbixq4yjTN9hJ8zVS4zgw8tdu5g0F93Xcn0UHZ6UkEIJxrtrDGX13iCQ0DnWgs7AaJ7nyjs5/6WRu6oy3bHG3iDE3aJrWE9Xauf/qeR8FnswDrIsJsmJLiX7lxJJ6kmyoJReoKHY5c5OcnJhCWSOjpSCTSgHRTyPBHih07RoVaCSFskkcd0yMqR+IBAChDhyVrIhEFeJe28UlXkWpgXOTuV4Qos69aVtSCywzak+Nyrsk1VuGF0hpjXOcfutBc4+QGqBYgl2UWVbfAfo1x0zQ5zY4GdZXU7/K0E/A0jEX6OsLHXt8VI89ImtYPK3ZvXRGyyg2cziYSQALJ0AG5K7j2Td7PCYdhI0jANbXqTXXW1guMRYSA1hYi0i/tHPc95vQ1ZoDyHNaDsXjfaYNuurHyNP8AmLgP8rglZ16LNPSL1tfQ2rpb2VfEt0VLDYnkSrweCCFzmdFOlQC4/j5YYw6NmYXTtyQNdQBvy08UdwEcEjWuGIsHPzH3a+hISEAc2iN9ENm4S1tjWjYsWLB3BpXikNhFv5XRqHdmWdz7R1n3vQnRDOLcMbhy656blc4XWwAI89SVWjxj2gD2jtDYvU7VSfDG178zgXuNC3HTTYnrVlM4R/jAsedfNLQB4di8RK+QPYBG0kMfqHObZo1y2RbDwWfojkmDaGmgqWEj3SZJXoW5U7PcdxL9VwssmzsuRn779BXlq7+Erkb5r3Wk7fcWEkghae5Fd+Mh97/KO755uqyDQXeSdBUrON1OTnNhCWRpbTVU9sRovTGANFTfqd1ZbEFzMExrwSqUzsum68gdzKtRCbEQ6qHJSixE7uSayUncK6QKJ/1cdUkzOkq2HYFTgvKWi4L2Yc8CSe44uQOjn+Q5D5/Va0XqwTw3hz5nU33R7zuTR+J6D8LILdoHuihjbE5zGh1ENOUnTQurc6HVaF8jGtDWNysF1QoeJ8T4rK9qp7a0eNotUiyNj+jjtcX/APp8VK4s1pziTlNbWeR+tK32l46xxLYQRH1PvP8AE9B0Hr0HKeHSlsg9fTUK/icY481EldluTqi7xHFZijP6PsfTpoTzqRvmO6/5ZfQrHF/ipOHY4wTMlGuU6jq06OHoq5Y8otF8M+E0zsMr+Y5KzhMcCh8MocAW6giwfooZW0dN1yTqyRrMLLakmBWa4fxItNORv9aBpM0yY5eGJ7CTufgrOGhdYsmlWGIAU8WMFbq1IZyDsLO7qq36oXteGODHZXU4iw1xBDSRzokFRQ4ku0b01PQI1wTDBzHk7GgB4a6+v0RjFOSRjyy02cP472TxWFt8rC+P/msJezzcfeb/ABAINg5e8QNV2zFY2XCTEGyw/MHqo39lMDiz7RkYie7f2ZyNJ/d90HyAtPljvsc6WP2OK4kOVUx1qus8T/RpuI5iHchI2weneZt6FYDtD2YxWE/vonNadBIO9GelPGgPgaPggotdxbi0Z8yWpGOrUr2PDEFPER6IukUshlkB1TW9UpoiFCyXWlEtaITe2SUWTxSQpFrNPwrs6zDVJii3ONWx+8GHq8D3neGw8eT8Vx9ua8j5Hci41/pH80SxfEtfcI8coHzQyfHX1Hxr6LalQwqyY1z9XNIPms9x4XR6FFsbiL8EC4k6wfggyIpRHUfH6KZxVWN2oVq1EQaSmOT6TS1QhuewfFc0Zhce8z3fFp/lt6LUv11XJeF4p0MzHjrR8QeS6pg5hI0OHMWub1GPjK/c63TT5wryh5avAHj3SaUuROB6rOmNlAiEsnVXcFC95FleQtBKN8NgqvqroXJB7BYURQjTVx9UzgOPLeITwF1tfh4ZY+gp0kT2j+KMn+JVOP8AFfYQyTafZMIYCauQ01gs7W8geqzvZ/i2V/D5jVFs8D3G7ABjkZr/APZJp4LV08buRkz6Sib3tLw4TRnqOY3rnXj0/qVzvh3FHYeXI4mtx5cj+emuoIXUJJdfBcy/SFgvYvMoB9k42+hZjefvgDdp0zAeY10OgQtG74dxpsjRmoorG5rmkGnNIoggEEdCDoQuO8B40WnKXCtKN6UdQQeYINg7LoHDOI7GwoGkwF2s/RpCQ+bCO9k4W4xu1hrW6O8Y9QK2AXLMWDC9zJGlr2ktc07gj87819GRT2FyL9JfDAM8jW26DI1w5uw8liB58WODoj1AaeSVOFq0Jnj8o5/iHg7KoWphkJVjDx8yp2QojyJKx7YJKtstYXmnpD55uYVeaYg0fgeRHUKJz1uLCleqmJFtPkrATMqDIB2bhWlCWU+vH/wp1VBGpJwXhCJCNy6J2O4gHxtur2P7w/mNfVc9LUf7IzVIYydHjTwc3Yqk8XxU4/0+43Fl+FJS8efsdKtRkIFh+1MLXGKYmN7SQcw0seI5HdEGcaw7tpoz/EFyXjnF7R2o5cc1poIMbzCOcIkrVx2WXi43ALBmj/zBVcd2vw8bTUrXeDdST8FZQk/BScoJdyXt7x8SPZhmagXJJ+8NGj6lecCObDOF/wB1PE/Xo8Pid83sPwWd4Uz22eZ3vPc59Hk12jPlS0vBYS0zM5Pizf8A5ubKP+hdnFh4YaOLly88lm07L9oBM32byM7dP3gK18xY+qs9pWgsN6tr1XJ34h2HmztPMHQroMfaCPEYcuNWBqD4c/z/AOUNF0zm/E+INY6NrK0zO0FUHH3SK1otcf4r5rWdmeMWACfz+SubY6XNI5xFWdt6AAA+QGqOdn8XlO+xVmtFYvZ2jh2LsfBBO07GnFwh1ZMRHLh3+OYZ2X5ZX+qXBcVY0Kq9ucQGtw5G7Z4nD1LD8nlVQxnFsS0sc5rveaS0+bTR+YULpT1V/taAMbiANjI53+fvH5uKGWhRlaokteqC0kKAXg/MKJ15eB/kmtPXfZQsdRClkNjMOW/808YPBSJTGOTwUQFbFQ95rvh9a/FNLVckjzNI/N8kPhxGtO32v+aAR9LwhSVqvCzVQBHk5qfCTeze14+6QT5Df5L0MXgYotOw9w7254dbWYpmzsrJPBwHdd8QK/hHVY1dO7L5cRhzBLqx7fZu2sV7rhf3gQCPJc94vw1+GldFICC06Hk5v3Xt6tI1BTM8d8l2YvHL9r8FNEeCYP2sgBALRqdd/BUoIi9wa0WSaAW04Hwj2TZAfey3dVXgq4sbk/oWnKkaPh2FBjL2UdADV2DvXyR/BMH6tJLQIDC0Gqc0vplH4uQTDY5mFwjHy6NdIGn9oOsluo37tn4FGOOzxx4SEMeHjFyjIW8w0iR+b/E0xgHxeFsyNRgxEbckY/jR75/PxTOH4x0Ic4C2828nDn5HfVV+0c1PBTMPiAWLn+DZey9xPAR4mL2mGBLm+9Hpn6nKB7/w18Fm8DiMjt6RXguJ9nJW1n8FL21y54nhoD3B+YgUXZclF3U6nXcqL2A/c1fZvH3Sj7c463wNv/iR+tk/RqzPZbGU8C1L2pxt4yEb09prwAH/AHoVstegX2vw5GLkc4EZ8r2+LS0AOHhYPoUCcF0T9KMbXwYOSIWImexe7eswLow4j9yT1PVc6LVURNUxWkmpIAJaUkBpQNmBTmPpNGDn913h+HJOa5OxerQ7pofI7fP6qC0SF2J2yH8Ww+V2YbO+vNTRyK97MSsLfTwPJB7IA8NI6wArrXAilHwuA+0cCNWg34HZKRtEoBJM9JzcSL1VXMoXlGyGn4JxBsJdmNNNEfQ6Dlsi08Q4jFleA2UA/q7xtR1EL+rXG6O7XHoTWMgmtuv3SD8Dp+IWz7NYke0jBOri4xnQ5nMFj0JadelLTj9ceLehM/S7RV4Bwj9XAe5tvc27/ZBGgAV7AcUbH3Cwvc4aihWpLvEferUclcZBIMxkkc7LdAgCr05DZUMDhqD5T40tSjxVIRyvuDe1XGn4hrIAxrI43F1C7e+qBcTsACaA07x+FThfES6XCw3bIiS2/wBp4YHfD7NvzXs8VvPkhnZ//eW+ayZ1X5NGIMdpJPtCFQw2JoVr5/dHwAv4/JT8bdcjvP8AP0QuN9OWfwNfcImXvAirHQg/ndXe0OJziE9Gu+eX+SDPdWo0VnFSlwZ4N/Eo0CyzwSapG+aXFZ74gTyaW/8AS21UwD6cPNWfZ58c/n3h6UEH3Cjp0nCw/hU0YFve32wHPM3vMH+kD4lcZzrtfD+IU0AnXauQG2q5D2iwIhxM0bTbA62H/A4B7P8AS4JZMi8lHMkmUkgKE+Gv6L1hKtvjzC26FVDNWjh6JrQxFzDu5HY6eqr66g7hNikFqfEbg9R8x/SvRQhSdIQVaweMoqlNumAoWE0LXgSF3KStejm8vjuosdBqq2ClDwWOO+x6EbFX43Z2HMO83R3wRAB3ilC5WcUKKqOKAQjwDCe2lbFYBf3bOwO4v4hHmcROFbDCYWWybNnOYSxyBwDm2DVUPIjytAOzk2XEwn/G36hbf9I3DBnilbu57WyDqQaa/wA67vwC04V6W0Jyd0maDtAwAEN3e75cvkhXEWZIw0fFFscc8vg0kBCuLO1pb2ZEZyVlE+SA8B/vwehK0c7dHFZjg7qeT0BWLqvBqweS7jX2XHxJQ5ytzHdVXrMOHNcpZZflX9fxVVgXgfYUIX8I7vDzV48REU0rtCcx+FITgn08ea8xAa6d5dqM7tBpYs6eCDCbTsxJJjJCTYhb77tm9avy/PMUv0ktJxYkDaY+Nhj0rusuOj4gs25WEX4AZMQG5miPCs+6O4H19393q76ko92rwDcdw/NG0mSHPNGSKc9hP2um4z054HgxLkWkricftJOyJKgniXxySMTX6aX1TWtPUEeBr6qCdj2agGk+y9Ec+ALdgkwnKQeRv8FPhuJ8nKXEkEHSjR1U0QDSHVMTnpqqElw76IRlstOa/k8ZXfvfdP56ICimDOeNzPCx5jUIog7iMVIUSjT5M8YPhR8xugrtyoyE/D3VIw9HA/MLpvbp+aTDNH3pWD/UCuXYc95vmF0ntM7NisGP/kj+oK1dN2f4EZu6NXjIae7pv/NZjHuskrVcYfQJ50sjiStzMqBuN0Y7yKyHD9ytbxU1C8+BWRwfNYuq7o1YezLbt1XlUmfVNmCzDiteh9PVeMSmKawoBLmAZb2jxCrDEU8uAs2TqiHB4wZG31+un4oSECGih7RSO1mfbQKbGO630bsAtl2V41Kcpo94n2bAKdJQ+6P2Bte1eO/M8LIW6taCeRcA6vIHRbfsTxqeMl3sGyOJoyuJzV+zfRRoKZbxPYScvcRG4AuJAFUAToAktmO0uI/5bUkrihlI5LHAzpXlt6JjoHxnNHbm8xz9FbDEgCNk6hILxWHLhnaA9p+D2+BrdU48SfdpamEtIJIp1bjc6a31QTiuFaCHtIIdYNdfJBhQGcvE+QJiBBK9w91aqirWGNBFEJnS5c45Xfruh6fI6yUxAg+H3h5ro/ExePwY/wATf+m1zrDC3N8wujY4XxXDN/ZF+kf9Fq6bz90Jy/7NDxI8t1n8SUd4gdSgGLK3mRArjR+wefD6rJYY6LWdotMMfNv1CyEeywdT8/4NeH5SZz08SKsSnja0gaRzHVMaUivWur+uvyVAhPA6RySHTulrfN3dLvgDXxPRCwrpnPsSDzcB8Brp4bKioQu4aaNvvBzj0BDR8TRP0RWDtTKwARNYwDQaZj6uJQBgUrG6q3cFh/8A2lxJ/wCK5JDgw/spKaDsOQ7H881G7n+eqSSJUfhD32+aH8XYAHAD7/8A3JJIPsWQBk3TEklUh6FMPdSSUIQJJJKELXDP71n7w+q6PKP/AHoeERP+kpJLX0/b8oRl/wAML4vcoDj90klvZlQJ7Uf7qP3h+KyEaSS53UfqGzD8p4EnnRJJIGkaSSSqQlkPdaOWvz3USSShBzFYwu6SSugGqZEKGg26JJJKo0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https://www.hellenext.org/wp-content/uploads/2015/08/ManolisKellis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99337"/>
            <a:ext cx="1700961" cy="22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broadinstitute.org/personal/soumya/images/S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63" y="3899336"/>
            <a:ext cx="2060357" cy="229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7975" y="6414448"/>
            <a:ext cx="1984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Manolis Kellis</a:t>
            </a:r>
            <a:endParaRPr lang="en-US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58277" y="6414448"/>
            <a:ext cx="19307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Peter Kraft</a:t>
            </a:r>
            <a:endParaRPr lang="en-US" sz="2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75280" y="6414448"/>
            <a:ext cx="17613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/>
              <a:t>Alkes</a:t>
            </a:r>
            <a:r>
              <a:rPr lang="en-US" sz="2200" b="1" dirty="0" smtClean="0"/>
              <a:t> Price</a:t>
            </a:r>
            <a:endParaRPr lang="en-US" sz="2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52469" y="6193266"/>
            <a:ext cx="206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b="1" dirty="0">
                <a:solidFill>
                  <a:srgbClr val="3A3A3A"/>
                </a:solidFill>
                <a:latin typeface="+mj-lt"/>
              </a:rPr>
              <a:t>Soumya Raychaudhuri</a:t>
            </a:r>
            <a:endParaRPr lang="en-US" sz="2200" b="1" i="0" dirty="0">
              <a:solidFill>
                <a:srgbClr val="3A3A3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421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Rare Variant </a:t>
            </a:r>
            <a:r>
              <a:rPr lang="en-US" sz="3000" b="1" dirty="0">
                <a:solidFill>
                  <a:prstClr val="white"/>
                </a:solidFill>
                <a:latin typeface="Arial"/>
                <a:cs typeface="Arial"/>
              </a:rPr>
              <a:t>T</a:t>
            </a:r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ests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1101439"/>
            <a:ext cx="887104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Unit of the analysis, </a:t>
            </a:r>
            <a:r>
              <a:rPr lang="en-US" sz="28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e.g</a:t>
            </a: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individual regulatory element; all elements controlling one gene; all elements controlled by one factor; sub-network.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Functional weights,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relative importance of individual variants; direction of the effect; relevance to the phenotype.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25714" y="4343256"/>
            <a:ext cx="7509707" cy="2335754"/>
            <a:chOff x="590364" y="1193500"/>
            <a:chExt cx="7370425" cy="332293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90364" y="3316852"/>
              <a:ext cx="6239956" cy="19639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ent-Up Arrow 7"/>
            <p:cNvSpPr/>
            <p:nvPr/>
          </p:nvSpPr>
          <p:spPr>
            <a:xfrm rot="5400000" flipH="1">
              <a:off x="3380535" y="2825486"/>
              <a:ext cx="490956" cy="531052"/>
            </a:xfrm>
            <a:prstGeom prst="bentUp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1169529" y="3464142"/>
              <a:ext cx="4828172" cy="0"/>
            </a:xfrm>
            <a:prstGeom prst="line">
              <a:avLst/>
            </a:prstGeom>
            <a:ln w="444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98897" y="3375768"/>
              <a:ext cx="375428" cy="210839"/>
            </a:xfrm>
            <a:prstGeom prst="rect">
              <a:avLst/>
            </a:prstGeom>
            <a:solidFill>
              <a:schemeClr val="tx2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38528" y="3367195"/>
              <a:ext cx="345256" cy="1938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13495" y="3361950"/>
              <a:ext cx="345256" cy="1938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92816" y="3366492"/>
              <a:ext cx="345256" cy="1938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213135" y="3361950"/>
              <a:ext cx="345256" cy="1938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97928" y="3361950"/>
              <a:ext cx="345256" cy="19389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58752" y="1561770"/>
              <a:ext cx="2557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Myriad Pro"/>
                  <a:cs typeface="Myriad Pro"/>
                </a:rPr>
                <a:t>ACGAG(T/C)GTGC(C/T)GTG(T/C)</a:t>
              </a:r>
              <a:endParaRPr lang="en-US" sz="1400" dirty="0">
                <a:solidFill>
                  <a:prstClr val="black"/>
                </a:solidFill>
                <a:latin typeface="Myriad Pro"/>
                <a:cs typeface="Myriad Pr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94373" y="1976164"/>
              <a:ext cx="2659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Myriad Pro"/>
                  <a:cs typeface="Myriad Pro"/>
                </a:rPr>
                <a:t>______-8________+6______-4__</a:t>
              </a:r>
              <a:endParaRPr lang="en-US" sz="1400" dirty="0">
                <a:solidFill>
                  <a:prstClr val="black"/>
                </a:solidFill>
                <a:latin typeface="Myriad Pro"/>
                <a:cs typeface="Myriad Pro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4013495" y="2700165"/>
              <a:ext cx="345256" cy="6617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358751" y="2700165"/>
              <a:ext cx="2727415" cy="66178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85665" y="1832791"/>
              <a:ext cx="2022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mbria"/>
                  <a:cs typeface="Cambria"/>
                </a:rPr>
                <a:t>‘Deleteriousness’ scores</a:t>
              </a:r>
              <a:endParaRPr lang="en-US" sz="1400" dirty="0">
                <a:solidFill>
                  <a:prstClr val="black"/>
                </a:solidFill>
                <a:latin typeface="Cambria"/>
                <a:cs typeface="Cambri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33963" y="1193500"/>
              <a:ext cx="43268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mbria"/>
                  <a:cs typeface="Cambria"/>
                </a:rPr>
                <a:t>Combine info to prioritize variants within the element</a:t>
              </a:r>
              <a:endParaRPr lang="en-US" sz="1400" dirty="0">
                <a:solidFill>
                  <a:prstClr val="black"/>
                </a:solidFill>
                <a:latin typeface="Cambria"/>
                <a:cs typeface="Cambria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60487" y="2828340"/>
              <a:ext cx="4026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prstClr val="black"/>
                  </a:solidFill>
                  <a:latin typeface="Myriad Pro"/>
                  <a:cs typeface="Myriad Pro"/>
                </a:rPr>
                <a:t>TSS</a:t>
              </a:r>
              <a:endParaRPr lang="en-US" sz="1100" dirty="0">
                <a:solidFill>
                  <a:prstClr val="black"/>
                </a:solidFill>
                <a:latin typeface="Myriad Pro"/>
                <a:cs typeface="Myriad Pro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268447" y="4208653"/>
              <a:ext cx="2325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mbria"/>
                  <a:cs typeface="Cambria"/>
                </a:rPr>
                <a:t>Enhancers active in tissue </a:t>
              </a:r>
              <a:r>
                <a:rPr lang="en-US" sz="1400" i="1" dirty="0" smtClean="0">
                  <a:solidFill>
                    <a:prstClr val="black"/>
                  </a:solidFill>
                  <a:latin typeface="Cambria"/>
                  <a:cs typeface="Cambria"/>
                </a:rPr>
                <a:t>x</a:t>
              </a:r>
              <a:endParaRPr lang="en-US" sz="1400" i="1" dirty="0">
                <a:solidFill>
                  <a:prstClr val="black"/>
                </a:solidFill>
                <a:latin typeface="Cambria"/>
                <a:cs typeface="Cambri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95259" y="3780910"/>
              <a:ext cx="2255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  <a:latin typeface="Cambria"/>
                  <a:cs typeface="Cambria"/>
                </a:rPr>
                <a:t>Promoter active in tissue </a:t>
              </a:r>
              <a:r>
                <a:rPr lang="en-US" sz="1400" i="1" dirty="0" smtClean="0">
                  <a:solidFill>
                    <a:prstClr val="black"/>
                  </a:solidFill>
                  <a:latin typeface="Cambria"/>
                  <a:cs typeface="Cambria"/>
                </a:rPr>
                <a:t>x</a:t>
              </a:r>
              <a:endParaRPr lang="en-US" sz="1400" i="1" dirty="0">
                <a:solidFill>
                  <a:prstClr val="black"/>
                </a:solidFill>
                <a:latin typeface="Cambria"/>
                <a:cs typeface="Cambria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169529" y="3745816"/>
              <a:ext cx="4545512" cy="0"/>
              <a:chOff x="940633" y="5002969"/>
              <a:chExt cx="5354508" cy="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940633" y="5002969"/>
                <a:ext cx="1382538" cy="0"/>
              </a:xfrm>
              <a:prstGeom prst="line">
                <a:avLst/>
              </a:prstGeom>
              <a:ln w="444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48787" y="5002969"/>
                <a:ext cx="667402" cy="0"/>
              </a:xfrm>
              <a:prstGeom prst="line">
                <a:avLst/>
              </a:prstGeom>
              <a:ln w="444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4290759" y="5002969"/>
                <a:ext cx="435770" cy="0"/>
              </a:xfrm>
              <a:prstGeom prst="line">
                <a:avLst/>
              </a:prstGeom>
              <a:ln w="444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4944118" y="5002969"/>
                <a:ext cx="1351023" cy="0"/>
              </a:xfrm>
              <a:prstGeom prst="line">
                <a:avLst/>
              </a:prstGeom>
              <a:ln w="444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882701" y="3805371"/>
              <a:ext cx="2277724" cy="567333"/>
              <a:chOff x="602756" y="5079489"/>
              <a:chExt cx="2683106" cy="728941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2756" y="5412981"/>
                <a:ext cx="2683106" cy="3954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prstClr val="black"/>
                    </a:solidFill>
                    <a:latin typeface="Cambria"/>
                    <a:cs typeface="Cambria"/>
                  </a:rPr>
                  <a:t>Regions of open chromatin</a:t>
                </a:r>
                <a:endParaRPr lang="en-US" sz="1400" i="1" dirty="0">
                  <a:solidFill>
                    <a:prstClr val="black"/>
                  </a:solidFill>
                  <a:latin typeface="Cambria"/>
                  <a:cs typeface="Cambria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1348409" y="5079489"/>
                <a:ext cx="396008" cy="3379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4880112" y="3639745"/>
              <a:ext cx="1460913" cy="622046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2852788" y="3618490"/>
              <a:ext cx="222925" cy="224974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28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1266822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62213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Understanding functional effects of non-coding variants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2006957"/>
            <a:ext cx="887104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Collecting data – start with Mendelian phenotypes: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Identifying non-coding variants using “exome-negative” cases guided by a strong hypothesis (linkage peak; compound heterozygosity). 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Common phenotypes,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search for functional features explaining most of heritability.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Phenotype-specific weights,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analyzing heritability / enrichment for specific traits.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  <a:p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14659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584903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62213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Features to consider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1045598"/>
            <a:ext cx="8871045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"/>
                <a:ea typeface="MS Mincho"/>
              </a:rPr>
              <a:t>Epigenomic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 features: </a:t>
            </a:r>
            <a:r>
              <a:rPr lang="en-US" sz="2800" b="1" dirty="0" err="1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EpiGenome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 Roadmap and ENCODE projects. Chromatin accessibility and modification.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Comparative genomics,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evidence from evolution.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Population genetics,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evidence from human sequencing data (e.g. shared controls). Population genetics models aware of demographic history, BGC, background selection etc.</a:t>
            </a:r>
          </a:p>
          <a:p>
            <a:endParaRPr lang="en-US" sz="28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Statistical methods,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outlier detection, tissue-specific weighting.</a:t>
            </a:r>
            <a:endParaRPr lang="en-US" sz="2800" b="1" dirty="0" smtClean="0">
              <a:solidFill>
                <a:prstClr val="black"/>
              </a:solidFill>
              <a:latin typeface="Arial"/>
              <a:ea typeface="MS Mincho"/>
            </a:endParaRPr>
          </a:p>
          <a:p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  <a:p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5528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Analysis across phenotypes / </a:t>
            </a:r>
            <a:r>
              <a:rPr lang="en-US" sz="3000" b="1" dirty="0" err="1" smtClean="0">
                <a:solidFill>
                  <a:prstClr val="white"/>
                </a:solidFill>
                <a:latin typeface="Arial"/>
                <a:cs typeface="Arial"/>
              </a:rPr>
              <a:t>pleiotropy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1462273"/>
            <a:ext cx="8871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Global relationship,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co-heritability, shared genetic risk.</a:t>
            </a:r>
          </a:p>
          <a:p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Local relationship,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finding pleiotropic loci.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7820" y="3468396"/>
            <a:ext cx="416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Testing co-localization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2429" y="4419082"/>
            <a:ext cx="562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Testing causal relationships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2764" y="5688231"/>
            <a:ext cx="2722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Mendelian randomization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143" y="5688231"/>
            <a:ext cx="317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 Mediation Analysis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975429" y="5098143"/>
            <a:ext cx="1215572" cy="590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98786" y="5152572"/>
            <a:ext cx="1170214" cy="5356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Analysis across phenotypes / </a:t>
            </a:r>
            <a:r>
              <a:rPr lang="en-US" sz="3000" b="1" dirty="0" err="1" smtClean="0">
                <a:solidFill>
                  <a:prstClr val="white"/>
                </a:solidFill>
                <a:latin typeface="Arial"/>
                <a:cs typeface="Arial"/>
              </a:rPr>
              <a:t>pleiotropy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963" y="1381968"/>
            <a:ext cx="416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Molecular phenotypes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8906" y="4359967"/>
            <a:ext cx="660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prstClr val="black"/>
                </a:solidFill>
                <a:latin typeface="Arial"/>
                <a:ea typeface="MS Mincho"/>
              </a:rPr>
              <a:t>Mendelian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 vs. complex phenotypes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35763" y="2050143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36873" y="3110039"/>
            <a:ext cx="459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Mechanistic hypotheses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46649" y="4942114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15506" y="6002010"/>
            <a:ext cx="514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Strong genetic hypotheses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05759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Current pipeline for WGS</a:t>
            </a:r>
            <a:endParaRPr lang="en-US" sz="3600" b="1" dirty="0"/>
          </a:p>
        </p:txBody>
      </p:sp>
      <p:pic>
        <p:nvPicPr>
          <p:cNvPr id="18" name="Picture 17" descr="pipelin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8" y="1185385"/>
            <a:ext cx="7754325" cy="5226773"/>
          </a:xfrm>
          <a:prstGeom prst="rect">
            <a:avLst/>
          </a:prstGeom>
        </p:spPr>
      </p:pic>
      <p:pic>
        <p:nvPicPr>
          <p:cNvPr id="20" name="Picture 19" descr="logo_HA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7482" y="5437261"/>
            <a:ext cx="1553100" cy="9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2" y="423709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Old Model</a:t>
            </a:r>
            <a:endParaRPr lang="en-US" sz="3600" b="1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</p:spPr>
        <p:txBody>
          <a:bodyPr/>
          <a:lstStyle/>
          <a:p>
            <a:r>
              <a:rPr lang="en-US" b="1" dirty="0"/>
              <a:t>Bring data to compute</a:t>
            </a:r>
          </a:p>
          <a:p>
            <a:r>
              <a:rPr lang="en-US" b="1" dirty="0"/>
              <a:t>Pro: standard </a:t>
            </a:r>
            <a:r>
              <a:rPr lang="en-US" b="1" dirty="0" err="1"/>
              <a:t>filesystem</a:t>
            </a:r>
            <a:r>
              <a:rPr lang="en-US" b="1" dirty="0"/>
              <a:t> interface (e.g., NFS)</a:t>
            </a:r>
          </a:p>
          <a:p>
            <a:r>
              <a:rPr lang="en-US" b="1" dirty="0"/>
              <a:t>Con: bottleneck for I/O-intensive workloads.  Not what we </a:t>
            </a:r>
            <a:r>
              <a:rPr lang="en-US" b="1" dirty="0" smtClean="0"/>
              <a:t>prefer!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17" y="3695142"/>
            <a:ext cx="4477862" cy="26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New model</a:t>
            </a:r>
            <a:endParaRPr lang="en-US" sz="3600" b="1" dirty="0"/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1271656"/>
            <a:ext cx="8229600" cy="282297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Bring compute to data</a:t>
            </a:r>
          </a:p>
          <a:p>
            <a:r>
              <a:rPr lang="en-US" b="1" dirty="0"/>
              <a:t>Can use commodity (cheap) hardware, have to deal with failure</a:t>
            </a:r>
          </a:p>
          <a:p>
            <a:r>
              <a:rPr lang="en-US" b="1" dirty="0"/>
              <a:t>Pro: disk bandwidth scales linearly with cluster size</a:t>
            </a:r>
          </a:p>
          <a:p>
            <a:r>
              <a:rPr lang="en-US" b="1" dirty="0"/>
              <a:t>Con: non-standard interfaces; for performance, application must be aware of distribution of data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258"/>
          <a:stretch/>
        </p:blipFill>
        <p:spPr>
          <a:xfrm>
            <a:off x="1159888" y="4000657"/>
            <a:ext cx="6597076" cy="219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Benefits of new model – scaling!</a:t>
            </a:r>
            <a:endParaRPr lang="en-US" sz="3600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7619" r="-7619"/>
          <a:stretch>
            <a:fillRect/>
          </a:stretch>
        </p:blipFill>
        <p:spPr>
          <a:xfrm>
            <a:off x="-262474" y="1286450"/>
            <a:ext cx="9668948" cy="5317549"/>
          </a:xfrm>
        </p:spPr>
      </p:pic>
    </p:spTree>
    <p:extLst>
      <p:ext uri="{BB962C8B-B14F-4D97-AF65-F5344CB8AC3E}">
        <p14:creationId xmlns:p14="http://schemas.microsoft.com/office/powerpoint/2010/main" val="4263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Control harmonization – key elements</a:t>
            </a:r>
            <a:endParaRPr lang="en-US" sz="36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41109" y="1746913"/>
            <a:ext cx="8893709" cy="1815882"/>
            <a:chOff x="141109" y="1746913"/>
            <a:chExt cx="8893709" cy="1815882"/>
          </a:xfrm>
        </p:grpSpPr>
        <p:sp>
          <p:nvSpPr>
            <p:cNvPr id="24" name="Rectangle 23"/>
            <p:cNvSpPr/>
            <p:nvPr/>
          </p:nvSpPr>
          <p:spPr>
            <a:xfrm>
              <a:off x="141109" y="1989661"/>
              <a:ext cx="2568223" cy="11994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Technical harmonization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08112" y="1746913"/>
              <a:ext cx="622670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Base level processing achieving functional equivalence</a:t>
              </a:r>
            </a:p>
            <a:p>
              <a:r>
                <a:rPr lang="en-US" sz="2800" b="1" dirty="0" smtClean="0"/>
                <a:t>Variant call sets using the same pipeline</a:t>
              </a:r>
            </a:p>
            <a:p>
              <a:r>
                <a:rPr lang="en-US" sz="2800" b="1" dirty="0" smtClean="0"/>
                <a:t>Variant QC jointly performed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108" y="3835021"/>
            <a:ext cx="8716289" cy="2677656"/>
            <a:chOff x="141108" y="3835021"/>
            <a:chExt cx="8716289" cy="2677656"/>
          </a:xfrm>
        </p:grpSpPr>
        <p:sp>
          <p:nvSpPr>
            <p:cNvPr id="26" name="Rectangle 25"/>
            <p:cNvSpPr/>
            <p:nvPr/>
          </p:nvSpPr>
          <p:spPr>
            <a:xfrm>
              <a:off x="141108" y="4204793"/>
              <a:ext cx="2568223" cy="11994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Ancestry</a:t>
              </a:r>
            </a:p>
            <a:p>
              <a:pPr algn="ctr"/>
              <a:r>
                <a:rPr lang="en-US" sz="2800" b="1" dirty="0" smtClean="0"/>
                <a:t>matching</a:t>
              </a:r>
              <a:endParaRPr lang="en-US" sz="28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808111" y="3835021"/>
              <a:ext cx="604928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Principal components as an initial consideration</a:t>
              </a:r>
            </a:p>
            <a:p>
              <a:r>
                <a:rPr lang="en-US" sz="2800" b="1" dirty="0" smtClean="0"/>
                <a:t>Mixed logistic regression to account for ancestry</a:t>
              </a:r>
            </a:p>
            <a:p>
              <a:r>
                <a:rPr lang="en-US" sz="2800" b="1" dirty="0" smtClean="0"/>
                <a:t>Explore the impact of local ancestry estimation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48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20372" y="1165108"/>
            <a:ext cx="8152412" cy="1479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200"/>
              </a:spcBef>
              <a:spcAft>
                <a:spcPts val="1200"/>
              </a:spcAft>
              <a:buClrTx/>
              <a:buSzPct val="110000"/>
              <a:buFont typeface="Wingdings" pitchFamily="2" charset="2"/>
              <a:buNone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5785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1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Arial"/>
                <a:cs typeface="Arial"/>
              </a:rPr>
              <a:t>Presentation Today</a:t>
            </a:r>
            <a:endParaRPr lang="en-US" sz="3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23" y="1504659"/>
            <a:ext cx="8194580" cy="47459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Xihong Lin: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Analytic Challenges, Aims and Statistical Consideration, Joint GSP-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TOPMed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 Analysis Retreat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Helvetica" pitchFamily="-1" charset="0"/>
              <a:cs typeface="Arial"/>
              <a:sym typeface="Helvetica" pitchFamily="-1" charset="0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Helvetica" pitchFamily="-1" charset="0"/>
              <a:cs typeface="Arial"/>
              <a:sym typeface="Helvetica" pitchFamily="-1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Shamil Sunyaev: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Handling Non-Coding Regions and Cross-Phenotype Analysis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Helvetica" pitchFamily="-1" charset="0"/>
              <a:cs typeface="Arial"/>
              <a:sym typeface="Helvetica" pitchFamily="-1" charset="0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Helvetica" pitchFamily="-1" charset="0"/>
              <a:cs typeface="Arial"/>
              <a:sym typeface="Helvetica" pitchFamily="-1" charset="0"/>
            </a:endParaRP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Ben Neale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: Hail (Cloud-Based Analytic Platform); Building Common Controls</a:t>
            </a:r>
          </a:p>
          <a:p>
            <a:pPr>
              <a:lnSpc>
                <a:spcPct val="90000"/>
              </a:lnSpc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Helvetica" pitchFamily="-1" charset="0"/>
              <a:cs typeface="Arial"/>
              <a:sym typeface="Helvetica" pitchFamily="-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9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What does this mean for GSP?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41110" y="2130778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Sequencing center A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6688668" y="2130778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Sequencing center C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414889" y="1515533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Sequencing center B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3153834" y="3073400"/>
            <a:ext cx="2836333" cy="160866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Cloud repository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1" name="Picture 60" descr="logo_HAI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666" y="3751309"/>
            <a:ext cx="750582" cy="482026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6688668" y="4885267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site </a:t>
            </a:r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41110" y="4885267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Analysis site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3414889" y="5500512"/>
            <a:ext cx="231422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site B</a:t>
            </a:r>
            <a:endParaRPr lang="en-US" dirty="0"/>
          </a:p>
        </p:txBody>
      </p:sp>
      <p:cxnSp>
        <p:nvCxnSpPr>
          <p:cNvPr id="67" name="Straight Arrow Connector 66"/>
          <p:cNvCxnSpPr>
            <a:endCxn id="6" idx="3"/>
          </p:cNvCxnSpPr>
          <p:nvPr/>
        </p:nvCxnSpPr>
        <p:spPr>
          <a:xfrm>
            <a:off x="2455332" y="3045178"/>
            <a:ext cx="2116669" cy="120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6" idx="3"/>
          </p:cNvCxnSpPr>
          <p:nvPr/>
        </p:nvCxnSpPr>
        <p:spPr>
          <a:xfrm flipH="1">
            <a:off x="4572001" y="3045178"/>
            <a:ext cx="2116667" cy="1201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0" idx="2"/>
            <a:endCxn id="6" idx="3"/>
          </p:cNvCxnSpPr>
          <p:nvPr/>
        </p:nvCxnSpPr>
        <p:spPr>
          <a:xfrm>
            <a:off x="4572000" y="2429933"/>
            <a:ext cx="1" cy="735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" idx="1"/>
            <a:endCxn id="63" idx="0"/>
          </p:cNvCxnSpPr>
          <p:nvPr/>
        </p:nvCxnSpPr>
        <p:spPr>
          <a:xfrm flipH="1">
            <a:off x="1298221" y="4680353"/>
            <a:ext cx="3273780" cy="20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64" idx="0"/>
          </p:cNvCxnSpPr>
          <p:nvPr/>
        </p:nvCxnSpPr>
        <p:spPr>
          <a:xfrm flipH="1">
            <a:off x="4572000" y="4680353"/>
            <a:ext cx="1" cy="8201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6" idx="1"/>
            <a:endCxn id="62" idx="0"/>
          </p:cNvCxnSpPr>
          <p:nvPr/>
        </p:nvCxnSpPr>
        <p:spPr>
          <a:xfrm>
            <a:off x="4572001" y="4680353"/>
            <a:ext cx="3273778" cy="2049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20372" y="2345896"/>
            <a:ext cx="4709811" cy="4169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14,969 genomes</a:t>
            </a:r>
          </a:p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14,585 pass QC (97.4%)</a:t>
            </a:r>
          </a:p>
          <a:p>
            <a:pPr>
              <a:buClrTx/>
              <a:buSzPct val="110000"/>
              <a:buFont typeface="Arial"/>
              <a:buChar char="•"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Mean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depth: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37.4x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pPr>
              <a:buClrTx/>
              <a:buSzPct val="110000"/>
              <a:buFont typeface="Arial"/>
              <a:buChar char="•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>
              <a:spcBef>
                <a:spcPts val="3200"/>
              </a:spcBef>
              <a:spcAft>
                <a:spcPts val="1200"/>
              </a:spcAft>
              <a:buClrTx/>
              <a:buSzPct val="110000"/>
              <a:buFont typeface="Arial"/>
              <a:buChar char="•"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642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9650"/>
            <a:ext cx="91439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prstClr val="white"/>
                </a:solidFill>
                <a:latin typeface="Arial"/>
                <a:cs typeface="Arial"/>
              </a:rPr>
              <a:t>TOPMed</a:t>
            </a:r>
            <a:r>
              <a:rPr lang="en-US" sz="3400" b="1" dirty="0" smtClean="0">
                <a:solidFill>
                  <a:prstClr val="white"/>
                </a:solidFill>
                <a:latin typeface="Arial"/>
                <a:cs typeface="Arial"/>
              </a:rPr>
              <a:t> WGS Data (Jan, 2016)</a:t>
            </a:r>
            <a:endParaRPr lang="en-US" sz="34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0" y="1038314"/>
            <a:ext cx="4954137" cy="6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110000"/>
              <a:buFont typeface="Wingdings" pitchFamily="2" charset="2"/>
              <a:buNone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824" y="1524881"/>
            <a:ext cx="3535997" cy="4137986"/>
          </a:xfrm>
          <a:prstGeom prst="rect">
            <a:avLst/>
          </a:prstGeom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417215" y="5566983"/>
            <a:ext cx="3235081" cy="6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10000"/>
              <a:buFont typeface="Wingdings" pitchFamily="2" charset="2"/>
              <a:buNone/>
            </a:pP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Courtesy of </a:t>
            </a:r>
            <a:b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</a:b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Gonçalo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r>
              <a:rPr lang="en-US" sz="24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Abecasis</a:t>
            </a:r>
            <a:endParaRPr lang="en-US" sz="24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48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Allele Frequency of n=14,969 </a:t>
            </a:r>
            <a:r>
              <a:rPr lang="en-US" sz="3000" b="1" dirty="0" err="1" smtClean="0">
                <a:solidFill>
                  <a:prstClr val="white"/>
                </a:solidFill>
                <a:latin typeface="Arial"/>
                <a:cs typeface="Arial"/>
              </a:rPr>
              <a:t>TOPMed</a:t>
            </a:r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 Samples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501190"/>
              </p:ext>
            </p:extLst>
          </p:nvPr>
        </p:nvGraphicFramePr>
        <p:xfrm>
          <a:off x="78270" y="1286551"/>
          <a:ext cx="6776528" cy="508246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320498"/>
                <a:gridCol w="3456030"/>
              </a:tblGrid>
              <a:tr h="106794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Frequency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/>
                          <a:cs typeface="Arial"/>
                        </a:rPr>
                        <a:t># SNPs </a:t>
                      </a:r>
                      <a:r>
                        <a:rPr lang="en-US" sz="280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800" dirty="0" smtClean="0">
                          <a:latin typeface="Arial"/>
                          <a:cs typeface="Arial"/>
                        </a:rPr>
                        <a:t>(% Total)</a:t>
                      </a: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87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Singletons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60.6M  (44%)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87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Doubletons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19.2M  (14%)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5184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Doubletons</a:t>
                      </a:r>
                      <a:r>
                        <a:rPr lang="en-US" sz="2800" b="1" baseline="0" dirty="0" smtClean="0">
                          <a:latin typeface="Arial"/>
                          <a:cs typeface="Arial"/>
                        </a:rPr>
                        <a:t> - </a:t>
                      </a:r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.1%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32.0M </a:t>
                      </a:r>
                      <a:r>
                        <a:rPr lang="en-US" sz="2800" b="1" baseline="0" dirty="0" smtClean="0">
                          <a:latin typeface="Arial"/>
                          <a:cs typeface="Arial"/>
                        </a:rPr>
                        <a:t> (23%)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8775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.1% - 1% 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13.6M  (9.8%)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87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1 - 10%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 7.2M  (5.2%)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872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&gt;</a:t>
                      </a:r>
                      <a:r>
                        <a:rPr lang="en-US" sz="2800" b="1" baseline="0" dirty="0" smtClean="0">
                          <a:latin typeface="Arial"/>
                          <a:cs typeface="Arial"/>
                        </a:rPr>
                        <a:t> 10%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Arial"/>
                          <a:cs typeface="Arial"/>
                        </a:rPr>
                        <a:t>  5.7M  (4.1%)</a:t>
                      </a:r>
                      <a:endParaRPr lang="en-US" sz="2800" b="1" dirty="0">
                        <a:latin typeface="Arial"/>
                        <a:cs typeface="Arial"/>
                      </a:endParaRPr>
                    </a:p>
                  </a:txBody>
                  <a:tcPr marL="80256" marR="80256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98459" y="6365677"/>
            <a:ext cx="3958687" cy="37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Courtesy of Goncalo </a:t>
            </a:r>
            <a:r>
              <a:rPr lang="en-US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Abecasis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854799" y="2361063"/>
            <a:ext cx="651470" cy="2756847"/>
          </a:xfrm>
          <a:prstGeom prst="rightBrace">
            <a:avLst>
              <a:gd name="adj1" fmla="val 8333"/>
              <a:gd name="adj2" fmla="val 4950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5972" y="3275463"/>
            <a:ext cx="1315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&gt;90% 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Rare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854799" y="5227093"/>
            <a:ext cx="651470" cy="113858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06270" y="5117910"/>
            <a:ext cx="174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&lt;10% common</a:t>
            </a:r>
            <a:endParaRPr lang="en-US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255329" y="1294950"/>
            <a:ext cx="4379627" cy="5296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10000"/>
              <a:buFont typeface="Arial"/>
              <a:buChar char="•"/>
            </a:pPr>
            <a:r>
              <a:rPr lang="en-US" sz="2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SNP-set based, instead of single SNP analysis is needed.</a:t>
            </a:r>
          </a:p>
          <a:p>
            <a:pPr>
              <a:buClrTx/>
              <a:buSzPct val="110000"/>
              <a:buFont typeface="Arial"/>
              <a:buChar char="•"/>
            </a:pPr>
            <a:r>
              <a:rPr lang="en-US" sz="2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Empower analysis by </a:t>
            </a:r>
          </a:p>
          <a:p>
            <a:pPr lvl="1">
              <a:buClrTx/>
              <a:buSzPct val="110000"/>
              <a:buFont typeface="Arial"/>
              <a:buChar char="•"/>
            </a:pPr>
            <a:r>
              <a:rPr lang="en-US" sz="2800" b="1" dirty="0" smtClean="0">
                <a:solidFill>
                  <a:srgbClr val="1D7940"/>
                </a:solidFill>
                <a:latin typeface="Arial"/>
                <a:cs typeface="Arial"/>
              </a:rPr>
              <a:t>Advanced statistical inference </a:t>
            </a:r>
          </a:p>
          <a:p>
            <a:pPr lvl="1">
              <a:buClrTx/>
              <a:buSzPct val="110000"/>
              <a:buFont typeface="Arial"/>
              <a:buChar char="•"/>
            </a:pPr>
            <a:r>
              <a:rPr lang="en-US" sz="2800" b="1" dirty="0" smtClean="0">
                <a:solidFill>
                  <a:srgbClr val="1D7940"/>
                </a:solidFill>
                <a:latin typeface="Arial"/>
                <a:cs typeface="Arial"/>
              </a:rPr>
              <a:t>Effective incorporation of  functional information. </a:t>
            </a:r>
            <a:endParaRPr lang="en-US" sz="2800" b="1" dirty="0">
              <a:solidFill>
                <a:srgbClr val="1D7940"/>
              </a:solidFill>
              <a:latin typeface="Arial"/>
              <a:cs typeface="Arial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4634956" y="4458628"/>
            <a:ext cx="4306494" cy="1927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Pct val="110000"/>
              <a:buFont typeface="Wingdings" pitchFamily="2" charset="2"/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Analysis units and sizes not well defined: </a:t>
            </a: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marL="0" indent="0" algn="ctr">
              <a:buClrTx/>
              <a:buSzPct val="110000"/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E46C0A"/>
                </a:solidFill>
                <a:latin typeface="Arial"/>
                <a:cs typeface="Arial"/>
              </a:rPr>
              <a:t>Non-coding </a:t>
            </a:r>
            <a:r>
              <a:rPr lang="en-US" sz="2800" b="1" dirty="0">
                <a:solidFill>
                  <a:srgbClr val="E46C0A"/>
                </a:solidFill>
                <a:latin typeface="Arial"/>
                <a:cs typeface="Arial"/>
              </a:rPr>
              <a:t>regions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65785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135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Arial"/>
                <a:cs typeface="Arial"/>
              </a:rPr>
              <a:t>Analytic Challenges in WGS</a:t>
            </a:r>
            <a:endParaRPr lang="en-US" sz="36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55" y="1791564"/>
            <a:ext cx="4306494" cy="248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4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4012441"/>
            <a:ext cx="9034819" cy="253848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41194" y="1610436"/>
            <a:ext cx="8795472" cy="20608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Pct val="110000"/>
              <a:buFont typeface="Wingdings" pitchFamily="2" charset="2"/>
              <a:buNone/>
            </a:pP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 conjunction with the Harvard SPH 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/>
            </a:r>
            <a:b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</a:b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Program </a:t>
            </a:r>
            <a:r>
              <a:rPr lang="en-US" sz="28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 Quantitative Genomics (PQG) </a:t>
            </a: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Annual Conference on WGS Analysis - Nov, 3-4, 2016</a:t>
            </a:r>
          </a:p>
          <a:p>
            <a:pPr marL="0" lvl="0" indent="0" algn="ctr" defTabSz="457200">
              <a:spcBef>
                <a:spcPts val="1200"/>
              </a:spcBef>
              <a:buClrTx/>
              <a:buSzPct val="110000"/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www.hsph.harvard.edu/pqg/2016-pqg-conference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marL="0" indent="0">
              <a:buClrTx/>
              <a:buSzPct val="110000"/>
              <a:buFont typeface="Wingdings" pitchFamily="2" charset="2"/>
              <a:buNone/>
            </a:pPr>
            <a:endParaRPr lang="en-US" sz="28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marL="0" indent="0">
              <a:buClrTx/>
              <a:buSzPct val="110000"/>
              <a:buFont typeface="Wingdings" pitchFamily="2" charset="2"/>
              <a:buNone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  <a:p>
            <a:pPr marL="0" indent="0">
              <a:spcBef>
                <a:spcPts val="3200"/>
              </a:spcBef>
              <a:spcAft>
                <a:spcPts val="1200"/>
              </a:spcAft>
              <a:buClrTx/>
              <a:buSzPct val="110000"/>
              <a:buFont typeface="Wingdings" pitchFamily="2" charset="2"/>
              <a:buNone/>
            </a:pP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5785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11350"/>
            <a:ext cx="9689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Joint GSP-</a:t>
            </a:r>
            <a:r>
              <a:rPr lang="en-US" sz="3000" b="1" dirty="0" err="1" smtClean="0">
                <a:solidFill>
                  <a:prstClr val="white"/>
                </a:solidFill>
                <a:latin typeface="Arial"/>
                <a:cs typeface="Arial"/>
              </a:rPr>
              <a:t>TOPMed</a:t>
            </a:r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 Analysis Retreat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6" y="4047325"/>
            <a:ext cx="4493044" cy="2588073"/>
          </a:xfrm>
          <a:prstGeom prst="rect">
            <a:avLst/>
          </a:prstGeom>
          <a:ln>
            <a:solidFill>
              <a:srgbClr val="A6A6A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27639" y="4131800"/>
            <a:ext cx="1925042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595959"/>
                </a:solidFill>
                <a:latin typeface="Arial"/>
                <a:ea typeface="Helvetica" pitchFamily="-1" charset="0"/>
                <a:cs typeface="Arial"/>
                <a:sym typeface="Helvetica" pitchFamily="-1" charset="0"/>
              </a:rPr>
              <a:t>Harvard Medical School Conference Center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" y="874526"/>
            <a:ext cx="4738931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Nov, 4, Afternoon, 2016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1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Specific Aims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8490" y="1337481"/>
            <a:ext cx="8475259" cy="27546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Aim 1: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(1) Build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a massive control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sample; </a:t>
            </a:r>
          </a:p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             (2)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develop the analytic methods to leverage these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controls, 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MS Mincho"/>
              </a:rPr>
              <a:t>e.g., control for population stratification and relatedness using logistic mixed models for binary traits.</a:t>
            </a:r>
          </a:p>
          <a:p>
            <a:endParaRPr lang="en-US" sz="2800" b="1" dirty="0" smtClean="0">
              <a:solidFill>
                <a:prstClr val="black"/>
              </a:solidFill>
              <a:latin typeface="Arial"/>
              <a:ea typeface="MS Minch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4176215"/>
            <a:ext cx="887104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Aim 2: (1)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Powerful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rare variation association analysis, </a:t>
            </a:r>
            <a:r>
              <a:rPr lang="en-US" sz="2800" b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e.g</a:t>
            </a: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, regulatory constructs, and effective </a:t>
            </a:r>
            <a:r>
              <a:rPr lang="en-US" sz="28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/>
                <a:ea typeface="MS Mincho"/>
              </a:rPr>
              <a:t>weighting, advanced statistical tests; </a:t>
            </a:r>
            <a:endParaRPr lang="en-US" sz="2800" b="1" dirty="0">
              <a:solidFill>
                <a:srgbClr val="1F497D">
                  <a:lumMod val="60000"/>
                  <a:lumOff val="40000"/>
                </a:srgbClr>
              </a:solidFill>
              <a:latin typeface="Arial"/>
              <a:ea typeface="MS Mincho"/>
            </a:endParaRPr>
          </a:p>
          <a:p>
            <a:pPr lvl="0"/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           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(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2) Refine variant prioritization in Mendelian diseases in WGS studies</a:t>
            </a:r>
          </a:p>
          <a:p>
            <a:pPr lvl="0"/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</p:txBody>
      </p:sp>
    </p:spTree>
    <p:extLst>
      <p:ext uri="{BB962C8B-B14F-4D97-AF65-F5344CB8AC3E}">
        <p14:creationId xmlns:p14="http://schemas.microsoft.com/office/powerpoint/2010/main" val="3041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1308"/>
            <a:ext cx="9144000" cy="62300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" y="430049"/>
            <a:ext cx="9143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prstClr val="white"/>
                </a:solidFill>
                <a:latin typeface="Arial"/>
                <a:cs typeface="Arial"/>
              </a:rPr>
              <a:t>Specific Aims</a:t>
            </a:r>
            <a:endParaRPr lang="en-US" sz="300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080" y="1337482"/>
            <a:ext cx="8338783" cy="224676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Aim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3: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(1) Multiple phenotype analysis;</a:t>
            </a:r>
          </a:p>
          <a:p>
            <a:pPr marL="514350" indent="-514350">
              <a:buAutoNum type="arabicParenBoth" startAt="2"/>
            </a:pP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U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nderstand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the phenotypic spectrum from Mendelian to complex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traits; </a:t>
            </a:r>
            <a:endParaRPr lang="en-US" sz="2800" b="1" dirty="0">
              <a:solidFill>
                <a:prstClr val="black"/>
              </a:solidFill>
              <a:latin typeface="Arial"/>
              <a:ea typeface="MS Mincho"/>
            </a:endParaRPr>
          </a:p>
          <a:p>
            <a:pPr marL="514350" indent="-514350">
              <a:buAutoNum type="arabicParenBoth" startAt="2"/>
            </a:pP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A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</a:rPr>
              <a:t>ssess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</a:rPr>
              <a:t>causality. </a:t>
            </a:r>
            <a:endParaRPr lang="en-US" sz="2800" b="1" dirty="0" smtClean="0">
              <a:solidFill>
                <a:prstClr val="black"/>
              </a:solidFill>
              <a:latin typeface="Arial"/>
              <a:ea typeface="MS Mincho"/>
            </a:endParaRPr>
          </a:p>
          <a:p>
            <a:endParaRPr lang="en-US" sz="2800" b="1" dirty="0" smtClean="0">
              <a:solidFill>
                <a:prstClr val="black"/>
              </a:solidFill>
              <a:latin typeface="Arial"/>
              <a:ea typeface="MS Mincho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0" y="4107976"/>
            <a:ext cx="872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Aim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4:</a:t>
            </a:r>
            <a:r>
              <a:rPr lang="en-US" sz="2800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Share with the community </a:t>
            </a:r>
            <a:endParaRPr lang="en-US" sz="2800" b="1" dirty="0" smtClean="0">
              <a:solidFill>
                <a:prstClr val="black"/>
              </a:solidFill>
              <a:latin typeface="Arial"/>
              <a:ea typeface="MS Mincho"/>
              <a:cs typeface="Times New Roman"/>
            </a:endParaRPr>
          </a:p>
          <a:p>
            <a:pPr marL="514350" lvl="0" indent="-514350">
              <a:buAutoNum type="arabicParenBoth"/>
            </a:pP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assembled massive control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data;</a:t>
            </a:r>
          </a:p>
          <a:p>
            <a:pPr marL="514350" lvl="0" indent="-514350">
              <a:buAutoNum type="arabicParenBoth"/>
            </a:pP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developed functional annotation </a:t>
            </a: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resources;</a:t>
            </a:r>
          </a:p>
          <a:p>
            <a:pPr marL="514350" lvl="0" indent="-514350">
              <a:buAutoNum type="arabicParenBoth"/>
            </a:pPr>
            <a:r>
              <a:rPr lang="en-US" sz="2800" b="1" dirty="0" smtClean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the </a:t>
            </a:r>
            <a:r>
              <a:rPr lang="en-US" sz="2800" b="1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analytic methods and tools.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9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11811" y="1486"/>
            <a:ext cx="4533319" cy="685800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-1" y="423710"/>
            <a:ext cx="9144001" cy="608741"/>
          </a:xfrm>
          <a:prstGeom prst="rect">
            <a:avLst/>
          </a:prstGeom>
          <a:solidFill>
            <a:srgbClr val="157163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36478" y="3557537"/>
            <a:ext cx="4531126" cy="33313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595959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7172" name="Picture 4" descr="C:\Users\XLIN\AppData\Local\Microsoft\Windows\Temporary Internet Files\Content.Outlook\C08XF40E\eq1_b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411" y="1142393"/>
            <a:ext cx="1802637" cy="49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64131" y="1142393"/>
            <a:ext cx="1241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Model:</a:t>
            </a:r>
            <a:endParaRPr lang="en-US" sz="2800" b="1" dirty="0"/>
          </a:p>
        </p:txBody>
      </p:sp>
      <p:pic>
        <p:nvPicPr>
          <p:cNvPr id="7173" name="Picture 5" descr="C:\Users\XLIN\AppData\Local\Microsoft\Windows\Temporary Internet Files\Content.Outlook\C08XF40E\eq2_bol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92" y="1639921"/>
            <a:ext cx="1433015" cy="5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72565" y="2002044"/>
            <a:ext cx="4581205" cy="4019169"/>
            <a:chOff x="4572565" y="2002044"/>
            <a:chExt cx="4581205" cy="4019169"/>
          </a:xfrm>
        </p:grpSpPr>
        <p:sp>
          <p:nvSpPr>
            <p:cNvPr id="4" name="Rectangle 3"/>
            <p:cNvSpPr/>
            <p:nvPr/>
          </p:nvSpPr>
          <p:spPr>
            <a:xfrm>
              <a:off x="4572565" y="4759329"/>
              <a:ext cx="4581205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Generalized Higher </a:t>
              </a:r>
              <a:r>
                <a:rPr 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Criticism:</a:t>
              </a:r>
              <a:endPara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endParaRPr>
            </a:p>
            <a:p>
              <a:pPr marL="457200" indent="-45720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Barnett</a:t>
              </a: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, et al 2016  </a:t>
              </a:r>
              <a:r>
                <a:rPr lang="en-US" sz="2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(</a:t>
              </a:r>
              <a:r>
                <a:rPr lang="en-US" sz="2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cs typeface="Arial"/>
                </a:rPr>
                <a:t>JASA), in press.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1812" y="2002044"/>
              <a:ext cx="45333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Arial"/>
                  <a:cs typeface="Arial"/>
                </a:rPr>
                <a:t>Sparse Signals</a:t>
              </a:r>
              <a:endParaRPr lang="en-US" sz="2400" b="1" dirty="0">
                <a:solidFill>
                  <a:srgbClr val="595959"/>
                </a:solidFill>
                <a:latin typeface="Arial"/>
                <a:cs typeface="Arial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807" y="2573725"/>
              <a:ext cx="2893325" cy="168848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458270"/>
            <a:ext cx="914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Set-Based  Rare Variant Statistical Tests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" y="1943254"/>
            <a:ext cx="4611812" cy="5149206"/>
            <a:chOff x="-1" y="1943254"/>
            <a:chExt cx="4611812" cy="5149206"/>
          </a:xfrm>
        </p:grpSpPr>
        <p:sp>
          <p:nvSpPr>
            <p:cNvPr id="10" name="TextBox 9"/>
            <p:cNvSpPr txBox="1"/>
            <p:nvPr/>
          </p:nvSpPr>
          <p:spPr>
            <a:xfrm>
              <a:off x="-1" y="1943254"/>
              <a:ext cx="4611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595959"/>
                  </a:solidFill>
                  <a:latin typeface="Arial"/>
                  <a:cs typeface="Arial"/>
                </a:rPr>
                <a:t>Dense Signals</a:t>
              </a:r>
              <a:endParaRPr lang="en-US" sz="2400" b="1" dirty="0">
                <a:solidFill>
                  <a:srgbClr val="595959"/>
                </a:solidFill>
                <a:latin typeface="Arial"/>
                <a:cs typeface="Arial"/>
              </a:endParaRPr>
            </a:p>
          </p:txBody>
        </p:sp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27" y="2521885"/>
              <a:ext cx="3141247" cy="183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36478" y="4353249"/>
              <a:ext cx="3913626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Existing Methods work 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pretty well</a:t>
              </a: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endPara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Burden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SKAT</a:t>
              </a:r>
            </a:p>
            <a:p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2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797</Words>
  <Application>Microsoft Office PowerPoint</Application>
  <PresentationFormat>On-screen Show (4:3)</PresentationFormat>
  <Paragraphs>156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Shaina Andelman</dc:creator>
  <cp:lastModifiedBy>Lin</cp:lastModifiedBy>
  <cp:revision>288</cp:revision>
  <dcterms:created xsi:type="dcterms:W3CDTF">2016-03-01T18:10:51Z</dcterms:created>
  <dcterms:modified xsi:type="dcterms:W3CDTF">2016-04-12T11:10:55Z</dcterms:modified>
</cp:coreProperties>
</file>