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64" r:id="rId3"/>
    <p:sldId id="257" r:id="rId4"/>
    <p:sldId id="259" r:id="rId5"/>
    <p:sldId id="265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ckhart, Nicole (NIH/NHGRI) [E]" initials="NL" lastIdx="7" clrIdx="0"/>
  <p:cmAuthor id="1" name="Wang, Lu (NIH/NHGRI) [E]" initials="LuWang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D834"/>
    <a:srgbClr val="FF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7122" autoAdjust="0"/>
  </p:normalViewPr>
  <p:slideViewPr>
    <p:cSldViewPr>
      <p:cViewPr varScale="1">
        <p:scale>
          <a:sx n="33" d="100"/>
          <a:sy n="33" d="100"/>
        </p:scale>
        <p:origin x="159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A7BB5-C2B4-4EF4-8AC3-DF8F7D3A1BB3}" type="datetimeFigureOut">
              <a:rPr lang="en-US" smtClean="0"/>
              <a:t>4/12/2016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B252A8-EBA7-4E41-A7AF-6664488D2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80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52A8-EBA7-4E41-A7AF-6664488D2B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961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52A8-EBA7-4E41-A7AF-6664488D2B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19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52A8-EBA7-4E41-A7AF-6664488D2B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86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52A8-EBA7-4E41-A7AF-6664488D2B5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257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52A8-EBA7-4E41-A7AF-6664488D2B5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976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52A8-EBA7-4E41-A7AF-6664488D2B5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659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Listed here</a:t>
            </a:r>
            <a:r>
              <a:rPr lang="en-US" baseline="0" dirty="0" smtClean="0"/>
              <a:t> </a:t>
            </a:r>
            <a:r>
              <a:rPr lang="en-US" dirty="0" smtClean="0"/>
              <a:t>are</a:t>
            </a:r>
            <a:r>
              <a:rPr lang="en-US" baseline="0" dirty="0" smtClean="0"/>
              <a:t> some of the key elements of agreement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52A8-EBA7-4E41-A7AF-6664488D2B5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78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B252A8-EBA7-4E41-A7AF-6664488D2B5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57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A37A5-80E6-423F-92CF-28F99003BA8C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3CB8-A184-4A79-9D79-826EFD7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74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1FBE-6EDD-4EA3-AACD-E2599B59C16F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3CB8-A184-4A79-9D79-826EFD7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86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D0C7F-D04D-4A24-A33A-C92E000BC714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3CB8-A184-4A79-9D79-826EFD7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123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A3D3E-AB4D-4699-9790-1ADF9A05A919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3CB8-A184-4A79-9D79-826EFD7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217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AD6D2-96DC-482B-AB9B-E1DFEABCACA5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3CB8-A184-4A79-9D79-826EFD7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251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5CCE-8D17-4204-A1EE-BB434E693563}" type="datetime1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3CB8-A184-4A79-9D79-826EFD7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372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EB12E-0617-469D-8FED-FF5A23E35A05}" type="datetime1">
              <a:rPr lang="en-US" smtClean="0"/>
              <a:t>4/12/2016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3CB8-A184-4A79-9D79-826EFD7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8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CBA7D-AE84-439A-8E55-C3AE99ABE3E1}" type="datetime1">
              <a:rPr lang="en-US" smtClean="0"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3CB8-A184-4A79-9D79-826EFD7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D3E02-3DF6-44E8-87E4-9B054AD0F8E8}" type="datetime1">
              <a:rPr lang="en-US" smtClean="0"/>
              <a:t>4/12/2016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3CB8-A184-4A79-9D79-826EFD7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2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0B9BC-7830-46C9-B95C-CF751DEB4CE0}" type="datetime1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3CB8-A184-4A79-9D79-826EFD7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98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F0F03-77BD-4BC1-8CAD-5810E6CFB4FC}" type="datetime1">
              <a:rPr lang="en-US" smtClean="0"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3CB8-A184-4A79-9D79-826EFD7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97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26C36-C7F6-4FC3-B5C7-FD5DB51F41C3}" type="datetime1">
              <a:rPr lang="en-US" smtClean="0"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C3CB8-A184-4A79-9D79-826EFD77B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178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219200" y="1195149"/>
            <a:ext cx="68580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Developing NHGRI GSP Data Sharing Agreement </a:t>
            </a:r>
            <a:endParaRPr lang="en-US" sz="4000" b="1" dirty="0" smtClean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8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Nicole Lockhart, Adam Felsenfeld, Lu </a:t>
            </a:r>
            <a:r>
              <a:rPr lang="en-US" sz="3200" b="1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Wang</a:t>
            </a:r>
          </a:p>
          <a:p>
            <a:pPr algn="ctr"/>
            <a:endParaRPr lang="en-US" sz="38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 NHGRI GSP Meeting</a:t>
            </a:r>
            <a:endParaRPr lang="en-US" sz="32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3" descr="C:\Users\felsenfa\AppData\Local\Microsoft\Windows\Temporary Internet Files\Content.Outlook\I5TXCTPK\NHGRI logo.png"/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38" y="6019800"/>
            <a:ext cx="3669962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0982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3CB8-A184-4A79-9D79-826EFD77B863}" type="slidenum">
              <a:rPr lang="en-US" smtClean="0"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28246" y="1219200"/>
            <a:ext cx="8534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 </a:t>
            </a:r>
            <a:endParaRPr lang="en-US" sz="3800" b="1" dirty="0" smtClean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r>
              <a:rPr lang="en-US" sz="28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8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enable sharing of de-identified (per HIPAA Privacy Rule) data across the GSP in order to promote program </a:t>
            </a:r>
            <a:r>
              <a:rPr lang="en-US" sz="28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goals</a:t>
            </a:r>
          </a:p>
          <a:p>
            <a:endParaRPr lang="en-US" sz="28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87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5870028" y="5227074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Defined need for data sharing</a:t>
            </a:r>
            <a:endParaRPr lang="en-US" sz="14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870028" y="5528897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Possible future data sharing?</a:t>
            </a:r>
            <a:endParaRPr lang="en-US" sz="14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412828" y="5871968"/>
            <a:ext cx="457200" cy="228600"/>
          </a:xfrm>
          <a:prstGeom prst="rect">
            <a:avLst/>
          </a:prstGeom>
          <a:noFill/>
          <a:ln>
            <a:solidFill>
              <a:srgbClr val="30D8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412828" y="6217674"/>
            <a:ext cx="457200" cy="228600"/>
          </a:xfrm>
          <a:prstGeom prst="rect">
            <a:avLst/>
          </a:prstGeom>
          <a:noFill/>
          <a:ln>
            <a:solidFill>
              <a:schemeClr val="accent3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870028" y="5836674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30D8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GSP Component</a:t>
            </a:r>
            <a:endParaRPr lang="en-US" sz="1400" b="1" dirty="0">
              <a:solidFill>
                <a:srgbClr val="30D8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70028" y="618238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GSP Collaborator or related program</a:t>
            </a:r>
            <a:endParaRPr lang="en-US" sz="1400" b="1" dirty="0">
              <a:solidFill>
                <a:schemeClr val="accent3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68222" y="4170676"/>
            <a:ext cx="1905000" cy="1143000"/>
          </a:xfrm>
          <a:prstGeom prst="rect">
            <a:avLst/>
          </a:prstGeom>
          <a:noFill/>
          <a:ln w="28575">
            <a:solidFill>
              <a:srgbClr val="30D8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 Centers</a:t>
            </a:r>
            <a:endParaRPr lang="en-US" sz="20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724734"/>
            <a:ext cx="1905000" cy="1143000"/>
          </a:xfrm>
          <a:prstGeom prst="rect">
            <a:avLst/>
          </a:prstGeom>
          <a:noFill/>
          <a:ln w="28575">
            <a:solidFill>
              <a:srgbClr val="30D8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CMG</a:t>
            </a:r>
            <a:endParaRPr lang="en-US" sz="20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99078" y="1245339"/>
            <a:ext cx="1790700" cy="1063239"/>
          </a:xfrm>
          <a:prstGeom prst="rect">
            <a:avLst/>
          </a:prstGeom>
          <a:noFill/>
          <a:ln w="28575">
            <a:solidFill>
              <a:srgbClr val="30D8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GSPCC</a:t>
            </a:r>
            <a:endParaRPr lang="en-US" sz="20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34200" y="2843267"/>
            <a:ext cx="1905000" cy="1009066"/>
          </a:xfrm>
          <a:prstGeom prst="rect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TOPMed</a:t>
            </a:r>
            <a:endParaRPr lang="en-US" sz="20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10200" y="1122676"/>
            <a:ext cx="1983828" cy="948410"/>
          </a:xfrm>
          <a:prstGeom prst="rect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CCDG Collaborators</a:t>
            </a:r>
            <a:endParaRPr lang="en-US" sz="20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449234" y="2724734"/>
            <a:ext cx="1790700" cy="1127599"/>
          </a:xfrm>
          <a:prstGeom prst="rect">
            <a:avLst/>
          </a:prstGeom>
          <a:noFill/>
          <a:ln w="28575">
            <a:solidFill>
              <a:srgbClr val="30D8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CCDG</a:t>
            </a:r>
            <a:endParaRPr lang="en-US" sz="20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4355394" y="1776959"/>
            <a:ext cx="1054806" cy="864698"/>
          </a:xfrm>
          <a:prstGeom prst="straightConnector1">
            <a:avLst/>
          </a:prstGeom>
          <a:ln w="28575">
            <a:solidFill>
              <a:srgbClr val="30D834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3"/>
            <a:endCxn id="15" idx="1"/>
          </p:cNvCxnSpPr>
          <p:nvPr/>
        </p:nvCxnSpPr>
        <p:spPr>
          <a:xfrm flipV="1">
            <a:off x="2362200" y="3288534"/>
            <a:ext cx="2087034" cy="7700"/>
          </a:xfrm>
          <a:prstGeom prst="straightConnector1">
            <a:avLst/>
          </a:prstGeom>
          <a:ln w="28575">
            <a:solidFill>
              <a:srgbClr val="30D834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1524000" y="1500515"/>
            <a:ext cx="838200" cy="1141142"/>
          </a:xfrm>
          <a:prstGeom prst="straightConnector1">
            <a:avLst/>
          </a:prstGeom>
          <a:ln w="28575">
            <a:solidFill>
              <a:srgbClr val="30D834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28600" y="4596127"/>
            <a:ext cx="1981200" cy="1143000"/>
          </a:xfrm>
          <a:prstGeom prst="rect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CMG Collaborators</a:t>
            </a:r>
            <a:endParaRPr lang="en-US" sz="20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05308" y="234202"/>
            <a:ext cx="7600159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800" b="1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Sharing of Individual-Level Data</a:t>
            </a:r>
            <a:endParaRPr lang="en-US" sz="38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562100" y="3904716"/>
            <a:ext cx="914400" cy="798619"/>
          </a:xfrm>
          <a:prstGeom prst="straightConnector1">
            <a:avLst/>
          </a:prstGeom>
          <a:ln w="28575">
            <a:solidFill>
              <a:srgbClr val="30D83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01345" y="5380962"/>
            <a:ext cx="4545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393778" y="5682785"/>
            <a:ext cx="454572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4598000" y="3990154"/>
            <a:ext cx="888400" cy="713181"/>
          </a:xfrm>
          <a:prstGeom prst="straightConnector1">
            <a:avLst/>
          </a:prstGeom>
          <a:ln w="28575">
            <a:solidFill>
              <a:srgbClr val="30D83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5" idx="3"/>
          </p:cNvCxnSpPr>
          <p:nvPr/>
        </p:nvCxnSpPr>
        <p:spPr>
          <a:xfrm flipV="1">
            <a:off x="6239934" y="3288533"/>
            <a:ext cx="694266" cy="1"/>
          </a:xfrm>
          <a:prstGeom prst="straightConnector1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1181100" y="3908778"/>
            <a:ext cx="0" cy="587022"/>
          </a:xfrm>
          <a:prstGeom prst="straightConnector1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5791200" y="2127531"/>
            <a:ext cx="534713" cy="541179"/>
          </a:xfrm>
          <a:prstGeom prst="straightConnector1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371849" y="2479409"/>
            <a:ext cx="0" cy="1658977"/>
          </a:xfrm>
          <a:prstGeom prst="straightConnector1">
            <a:avLst/>
          </a:prstGeom>
          <a:ln w="28575">
            <a:solidFill>
              <a:srgbClr val="30D834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Picture 3" descr="C:\Users\felsenfa\AppData\Local\Microsoft\Windows\Temporary Internet Files\Content.Outlook\I5TXCTPK\NHGRI logo.png"/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38" y="6096000"/>
            <a:ext cx="3669962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5600" y="6432550"/>
            <a:ext cx="2133600" cy="365125"/>
          </a:xfrm>
        </p:spPr>
        <p:txBody>
          <a:bodyPr/>
          <a:lstStyle/>
          <a:p>
            <a:fld id="{A29C3CB8-A184-4A79-9D79-826EFD77B86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874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534400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800" b="1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4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single broad data sharing agreement that will permit sharing amongst at least the GSP components according to the needs of the program  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4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GSP committee and the PI of the data production site will decide what, when and with whom data will be shared. </a:t>
            </a:r>
          </a:p>
          <a:p>
            <a:pPr>
              <a:spcBef>
                <a:spcPts val="1800"/>
              </a:spcBef>
            </a:pPr>
            <a:endParaRPr lang="en-US" sz="28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3" descr="C:\Users\felsenfa\AppData\Local\Microsoft\Windows\Temporary Internet Files\Content.Outlook\I5TXCTPK\NHGRI logo.png"/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38" y="6019800"/>
            <a:ext cx="3669962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3CB8-A184-4A79-9D79-826EFD77B86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22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22428" y="5559623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Defined need for data sharing</a:t>
            </a:r>
            <a:endParaRPr lang="en-US" sz="14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22428" y="5861446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Possible future data sharing?</a:t>
            </a:r>
            <a:endParaRPr lang="en-US" sz="1400" b="1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65228" y="6204517"/>
            <a:ext cx="457200" cy="228600"/>
          </a:xfrm>
          <a:prstGeom prst="rect">
            <a:avLst/>
          </a:prstGeom>
          <a:noFill/>
          <a:ln>
            <a:solidFill>
              <a:srgbClr val="30D8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22428" y="6169223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30D8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GSP Component</a:t>
            </a:r>
            <a:endParaRPr lang="en-US" sz="1400" b="1" dirty="0">
              <a:solidFill>
                <a:srgbClr val="30D8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095500" y="389692"/>
            <a:ext cx="5065361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00" b="1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Parties to </a:t>
            </a:r>
            <a:r>
              <a:rPr lang="en-US" sz="3800" b="1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Agreement</a:t>
            </a:r>
            <a:endParaRPr lang="en-US" sz="3800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5546178" y="6015334"/>
            <a:ext cx="454572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1151466" y="1475428"/>
            <a:ext cx="5782734" cy="4391972"/>
            <a:chOff x="1151466" y="1321539"/>
            <a:chExt cx="5782734" cy="4391972"/>
          </a:xfrm>
        </p:grpSpPr>
        <p:sp>
          <p:nvSpPr>
            <p:cNvPr id="9" name="Rectangle 8"/>
            <p:cNvSpPr/>
            <p:nvPr/>
          </p:nvSpPr>
          <p:spPr>
            <a:xfrm>
              <a:off x="3262488" y="4246876"/>
              <a:ext cx="1905000" cy="1143000"/>
            </a:xfrm>
            <a:prstGeom prst="rect">
              <a:avLst/>
            </a:prstGeom>
            <a:noFill/>
            <a:ln w="28575">
              <a:solidFill>
                <a:srgbClr val="30D83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FFFF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Analysis Centers</a:t>
              </a:r>
              <a:endParaRPr lang="en-US" sz="2600" b="1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51466" y="2800934"/>
              <a:ext cx="1905000" cy="1143000"/>
            </a:xfrm>
            <a:prstGeom prst="rect">
              <a:avLst/>
            </a:prstGeom>
            <a:noFill/>
            <a:ln w="28575">
              <a:solidFill>
                <a:srgbClr val="30D83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FFFF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CMG</a:t>
              </a:r>
              <a:endParaRPr lang="en-US" sz="2600" b="1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193344" y="1321539"/>
              <a:ext cx="1790700" cy="1063239"/>
            </a:xfrm>
            <a:prstGeom prst="rect">
              <a:avLst/>
            </a:prstGeom>
            <a:noFill/>
            <a:ln w="28575">
              <a:solidFill>
                <a:srgbClr val="30D83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FFFF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GSPCC</a:t>
              </a:r>
              <a:endParaRPr lang="en-US" sz="2600" b="1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143500" y="2834801"/>
              <a:ext cx="1790700" cy="1127599"/>
            </a:xfrm>
            <a:prstGeom prst="rect">
              <a:avLst/>
            </a:prstGeom>
            <a:noFill/>
            <a:ln w="28575">
              <a:solidFill>
                <a:srgbClr val="30D83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FFFF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CCDG</a:t>
              </a:r>
              <a:endParaRPr lang="en-US" sz="2600" b="1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 flipV="1">
              <a:off x="5049660" y="1853159"/>
              <a:ext cx="1054806" cy="864698"/>
            </a:xfrm>
            <a:prstGeom prst="straightConnector1">
              <a:avLst/>
            </a:prstGeom>
            <a:ln w="28575">
              <a:solidFill>
                <a:srgbClr val="30D834"/>
              </a:solidFill>
              <a:prstDash val="sysDot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0" idx="3"/>
              <a:endCxn id="14" idx="1"/>
            </p:cNvCxnSpPr>
            <p:nvPr/>
          </p:nvCxnSpPr>
          <p:spPr>
            <a:xfrm>
              <a:off x="3056466" y="3372434"/>
              <a:ext cx="2087034" cy="26167"/>
            </a:xfrm>
            <a:prstGeom prst="straightConnector1">
              <a:avLst/>
            </a:prstGeom>
            <a:ln w="28575">
              <a:solidFill>
                <a:srgbClr val="30D834"/>
              </a:solidFill>
              <a:prstDash val="sysDot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2218266" y="1576715"/>
              <a:ext cx="838200" cy="1141142"/>
            </a:xfrm>
            <a:prstGeom prst="straightConnector1">
              <a:avLst/>
            </a:prstGeom>
            <a:ln w="28575">
              <a:solidFill>
                <a:srgbClr val="30D834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2256366" y="3980916"/>
              <a:ext cx="914400" cy="798619"/>
            </a:xfrm>
            <a:prstGeom prst="straightConnector1">
              <a:avLst/>
            </a:prstGeom>
            <a:ln w="28575">
              <a:solidFill>
                <a:srgbClr val="30D83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553745" y="5713511"/>
              <a:ext cx="4545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>
              <a:off x="5292266" y="4066354"/>
              <a:ext cx="888400" cy="713181"/>
            </a:xfrm>
            <a:prstGeom prst="straightConnector1">
              <a:avLst/>
            </a:prstGeom>
            <a:ln w="28575">
              <a:solidFill>
                <a:srgbClr val="30D83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4066115" y="2555609"/>
              <a:ext cx="0" cy="1658977"/>
            </a:xfrm>
            <a:prstGeom prst="straightConnector1">
              <a:avLst/>
            </a:prstGeom>
            <a:ln w="28575">
              <a:solidFill>
                <a:srgbClr val="30D834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Picture 3" descr="C:\Users\felsenfa\AppData\Local\Microsoft\Windows\Temporary Internet Files\Content.Outlook\I5TXCTPK\NHGRI logo.png"/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96000"/>
            <a:ext cx="3669962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Slide Number Placeholder 2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29C3CB8-A184-4A79-9D79-826EFD77B86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25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6106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3800" b="1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Parties to </a:t>
            </a:r>
            <a:r>
              <a:rPr lang="en-US" sz="3800" b="1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agreement, cont.</a:t>
            </a:r>
            <a:endParaRPr lang="en-US" sz="3800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800"/>
              </a:spcBef>
            </a:pPr>
            <a:r>
              <a:rPr lang="en-US" sz="800" b="1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0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Collaborators (?) </a:t>
            </a:r>
            <a:r>
              <a:rPr lang="en-US" sz="30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as needed, depending on the specific requirements for individual projects.  </a:t>
            </a:r>
            <a:r>
              <a:rPr lang="en-US" sz="30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limited </a:t>
            </a:r>
            <a:r>
              <a:rPr lang="en-US" sz="30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data necessary for them to accomplish their role in the project</a:t>
            </a:r>
            <a:r>
              <a:rPr lang="en-US" sz="30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spcBef>
                <a:spcPts val="1800"/>
              </a:spcBef>
            </a:pPr>
            <a:r>
              <a:rPr lang="en-US" sz="8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1800"/>
              </a:spcBef>
            </a:pPr>
            <a:r>
              <a:rPr lang="en-US" sz="3800" b="1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en-US" sz="3800" b="1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</a:t>
            </a:r>
          </a:p>
          <a:p>
            <a:pPr>
              <a:spcBef>
                <a:spcPts val="1800"/>
              </a:spcBef>
            </a:pPr>
            <a:r>
              <a:rPr lang="en-US" sz="28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0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De-identified </a:t>
            </a:r>
            <a:r>
              <a:rPr lang="en-US" sz="30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en-US" sz="30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genomic </a:t>
            </a:r>
            <a:r>
              <a:rPr lang="en-US" sz="30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sequence, VCFs, RNA sequence, other genomic datatypes, and phenotypic information.</a:t>
            </a:r>
          </a:p>
          <a:p>
            <a:pPr marL="457200" lvl="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800"/>
              </a:spcBef>
            </a:pPr>
            <a:endParaRPr lang="en-US" sz="2800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3CB8-A184-4A79-9D79-826EFD77B863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 descr="C:\Users\felsenfa\AppData\Local\Microsoft\Windows\Temporary Internet Files\Content.Outlook\I5TXCTPK\NHGRI logo.png"/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38" y="6019800"/>
            <a:ext cx="3669962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858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29361"/>
            <a:ext cx="914399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99"/>
                </a:solidFill>
              </a:rPr>
              <a:t>Key </a:t>
            </a:r>
            <a:r>
              <a:rPr lang="en-US" sz="2800" b="1" dirty="0" smtClean="0">
                <a:solidFill>
                  <a:srgbClr val="FFFF99"/>
                </a:solidFill>
              </a:rPr>
              <a:t>elements </a:t>
            </a:r>
            <a:r>
              <a:rPr lang="en-US" sz="2800" b="1" dirty="0">
                <a:solidFill>
                  <a:srgbClr val="FFFF99"/>
                </a:solidFill>
              </a:rPr>
              <a:t>of agreement (not inclusive) </a:t>
            </a:r>
          </a:p>
          <a:p>
            <a:r>
              <a:rPr lang="en-US" sz="2800" dirty="0">
                <a:solidFill>
                  <a:srgbClr val="FFFF99"/>
                </a:solidFill>
              </a:rPr>
              <a:t> </a:t>
            </a:r>
          </a:p>
          <a:p>
            <a:pPr marL="514350" lvl="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6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sz="26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sharing will adhere to the terms of the participant consent and applicable laws and regulations</a:t>
            </a:r>
          </a:p>
          <a:p>
            <a:pPr marL="514350" lvl="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6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Signatories </a:t>
            </a:r>
            <a:r>
              <a:rPr lang="en-US" sz="26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not attempt to re-identify or contact participants at another site/institution</a:t>
            </a:r>
          </a:p>
          <a:p>
            <a:pPr marL="514350" lvl="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6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will not be transferred or disclosed to external parties except as permitted by the agreement or required by law </a:t>
            </a:r>
          </a:p>
          <a:p>
            <a:pPr marL="514350" lvl="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6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 </a:t>
            </a:r>
            <a:r>
              <a:rPr lang="en-US" sz="26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nature of the data and need to maintain confidentiality</a:t>
            </a:r>
          </a:p>
          <a:p>
            <a:pPr marL="514350" lvl="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6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Appropriate </a:t>
            </a:r>
            <a:r>
              <a:rPr lang="en-US" sz="26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security practices will be followed</a:t>
            </a:r>
          </a:p>
          <a:p>
            <a:pPr marL="514350" lvl="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6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6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imelines </a:t>
            </a:r>
            <a:r>
              <a:rPr lang="en-US" sz="2600" dirty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data sharing will be </a:t>
            </a:r>
            <a:r>
              <a:rPr lang="en-US" sz="2600" dirty="0" smtClean="0">
                <a:solidFill>
                  <a:srgbClr val="FFFF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followed</a:t>
            </a:r>
            <a:endParaRPr lang="en-US" sz="2600" dirty="0">
              <a:solidFill>
                <a:srgbClr val="FFFF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en-US" sz="2800" dirty="0">
              <a:solidFill>
                <a:srgbClr val="FFFF99"/>
              </a:solidFill>
            </a:endParaRPr>
          </a:p>
        </p:txBody>
      </p:sp>
      <p:pic>
        <p:nvPicPr>
          <p:cNvPr id="3" name="Picture 3" descr="C:\Users\felsenfa\AppData\Local\Microsoft\Windows\Temporary Internet Files\Content.Outlook\I5TXCTPK\NHGRI logo.png"/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38" y="6019800"/>
            <a:ext cx="3669962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3CB8-A184-4A79-9D79-826EFD77B86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83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371600"/>
            <a:ext cx="86106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800" b="1" dirty="0" smtClean="0">
                <a:solidFill>
                  <a:srgbClr val="FFFF99"/>
                </a:solidFill>
              </a:rPr>
              <a:t>Agreement </a:t>
            </a:r>
            <a:r>
              <a:rPr lang="en-US" sz="3800" b="1" dirty="0">
                <a:solidFill>
                  <a:srgbClr val="FFFF99"/>
                </a:solidFill>
              </a:rPr>
              <a:t>development </a:t>
            </a:r>
            <a:endParaRPr lang="en-US" sz="3800" dirty="0">
              <a:solidFill>
                <a:srgbClr val="FFFF99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1400" b="1" dirty="0">
                <a:solidFill>
                  <a:srgbClr val="FFFF99"/>
                </a:solidFill>
              </a:rPr>
              <a:t> </a:t>
            </a:r>
            <a:endParaRPr lang="en-US" sz="1400" dirty="0" smtClean="0">
              <a:solidFill>
                <a:srgbClr val="FFFF99"/>
              </a:solidFill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400" dirty="0" smtClean="0">
                <a:solidFill>
                  <a:srgbClr val="FFFF99"/>
                </a:solidFill>
              </a:rPr>
              <a:t>GSP task group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400" dirty="0" smtClean="0">
                <a:solidFill>
                  <a:srgbClr val="FFFF99"/>
                </a:solidFill>
              </a:rPr>
              <a:t>GSPCC will lead the group</a:t>
            </a:r>
          </a:p>
          <a:p>
            <a:pPr>
              <a:spcAft>
                <a:spcPts val="1200"/>
              </a:spcAft>
            </a:pPr>
            <a:endParaRPr lang="en-US" sz="3600" dirty="0" smtClean="0">
              <a:solidFill>
                <a:srgbClr val="FFFF99"/>
              </a:solidFill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600" dirty="0" smtClean="0">
              <a:solidFill>
                <a:srgbClr val="FFFF99"/>
              </a:solidFill>
            </a:endParaRPr>
          </a:p>
        </p:txBody>
      </p:sp>
      <p:pic>
        <p:nvPicPr>
          <p:cNvPr id="3" name="Picture 3" descr="C:\Users\felsenfa\AppData\Local\Microsoft\Windows\Temporary Internet Files\Content.Outlook\I5TXCTPK\NHGRI logo.png"/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38" y="6019800"/>
            <a:ext cx="3669962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C3CB8-A184-4A79-9D79-826EFD77B86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70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181</Words>
  <Application>Microsoft Office PowerPoint</Application>
  <PresentationFormat>On-screen Show (4:3)</PresentationFormat>
  <Paragraphs>65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NHGRI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Lockhart, Nicole (NIH/NHGRI) [E]</dc:creator>
  <cp:lastModifiedBy>HGINJ</cp:lastModifiedBy>
  <cp:revision>90</cp:revision>
  <dcterms:created xsi:type="dcterms:W3CDTF">2016-03-11T17:19:41Z</dcterms:created>
  <dcterms:modified xsi:type="dcterms:W3CDTF">2016-04-12T16:36:20Z</dcterms:modified>
</cp:coreProperties>
</file>