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Grid="0" snapToObjects="1">
      <p:cViewPr varScale="1">
        <p:scale>
          <a:sx n="67" d="100"/>
          <a:sy n="67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disorders A, B, C can do sensitivity analyses using disorder-specific controls vs pooled controls</a:t>
            </a:r>
          </a:p>
          <a:p>
            <a:r>
              <a:t>The study design for disorder D might involve controls useful only to the disorder</a:t>
            </a:r>
          </a:p>
          <a:p>
            <a:r>
              <a:t>Even possible to include, say, individuals with disorder B as controls for disorder A</a:t>
            </a:r>
          </a:p>
        </p:txBody>
      </p:sp>
    </p:spTree>
    <p:extLst>
      <p:ext uri="{BB962C8B-B14F-4D97-AF65-F5344CB8AC3E}">
        <p14:creationId xmlns:p14="http://schemas.microsoft.com/office/powerpoint/2010/main" val="145932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Any analysis using a mix of phenotyped controls and population controls will of course have an intermediate amount of power loss.</a:t>
            </a:r>
          </a:p>
          <a:p>
            <a:r>
              <a:t>Note that population controls avoid the issue of ambiguously phenotyped controls, such as people age 50 with no T2D (yet) </a:t>
            </a:r>
          </a:p>
        </p:txBody>
      </p:sp>
    </p:spTree>
    <p:extLst>
      <p:ext uri="{BB962C8B-B14F-4D97-AF65-F5344CB8AC3E}">
        <p14:creationId xmlns:p14="http://schemas.microsoft.com/office/powerpoint/2010/main" val="5046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Want control selection to reduce bias</a:t>
            </a:r>
          </a:p>
        </p:txBody>
      </p:sp>
    </p:spTree>
    <p:extLst>
      <p:ext uri="{BB962C8B-B14F-4D97-AF65-F5344CB8AC3E}">
        <p14:creationId xmlns:p14="http://schemas.microsoft.com/office/powerpoint/2010/main" val="42472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19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457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Common Controls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7569993" y="5422900"/>
            <a:ext cx="4215607" cy="1721992"/>
          </a:xfrm>
          <a:prstGeom prst="rect">
            <a:avLst/>
          </a:prstGeom>
        </p:spPr>
        <p:txBody>
          <a:bodyPr/>
          <a:lstStyle/>
          <a:p>
            <a:pPr algn="l" defTabSz="508254">
              <a:defRPr sz="2784"/>
            </a:pPr>
            <a:r>
              <a:t>Steve Buyske</a:t>
            </a:r>
          </a:p>
          <a:p>
            <a:pPr algn="l" defTabSz="508254">
              <a:defRPr sz="2784"/>
            </a:pPr>
            <a:r>
              <a:t>Rutgers University</a:t>
            </a:r>
          </a:p>
          <a:p>
            <a:pPr algn="l" defTabSz="508254">
              <a:defRPr sz="2784"/>
            </a:pPr>
            <a:r>
              <a:t>GSPCC</a:t>
            </a:r>
          </a:p>
        </p:txBody>
      </p:sp>
      <p:sp>
        <p:nvSpPr>
          <p:cNvPr id="121" name="Shape 121"/>
          <p:cNvSpPr/>
          <p:nvPr/>
        </p:nvSpPr>
        <p:spPr>
          <a:xfrm>
            <a:off x="2704439" y="8919421"/>
            <a:ext cx="759592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Genome Sequencing Program Meeting, April 12, 2106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Issues &amp; Considerations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Principles for selection of controls</a:t>
            </a:r>
          </a:p>
          <a:p>
            <a:r>
              <a:t>Other factors regarding controls</a:t>
            </a:r>
          </a:p>
          <a:p>
            <a:r>
              <a:t>Pragmatic matters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Considerations for </a:t>
            </a:r>
          </a:p>
          <a:p>
            <a:pPr defTabSz="490727">
              <a:defRPr sz="6719"/>
            </a:pPr>
            <a:r>
              <a:t>selection of controls 1/2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Balancing across </a:t>
            </a:r>
            <a:r>
              <a:rPr lang="en-US" dirty="0" smtClean="0"/>
              <a:t>sequencing </a:t>
            </a:r>
            <a:r>
              <a:rPr dirty="0" smtClean="0"/>
              <a:t>centers</a:t>
            </a:r>
            <a:endParaRPr dirty="0"/>
          </a:p>
          <a:p>
            <a:r>
              <a:rPr dirty="0"/>
              <a:t>Balancing across recruiting study</a:t>
            </a:r>
          </a:p>
          <a:p>
            <a:r>
              <a:rPr dirty="0"/>
              <a:t>Balancing across program year</a:t>
            </a:r>
          </a:p>
          <a:p>
            <a:r>
              <a:rPr lang="en-US" dirty="0"/>
              <a:t>Age distribution</a:t>
            </a:r>
          </a:p>
          <a:p>
            <a:r>
              <a:rPr dirty="0" smtClean="0"/>
              <a:t>Matching </a:t>
            </a:r>
            <a:r>
              <a:rPr dirty="0"/>
              <a:t>ancestry</a:t>
            </a:r>
          </a:p>
          <a:p>
            <a:pPr lvl="1"/>
            <a:r>
              <a:rPr dirty="0"/>
              <a:t>Is self-described race/ethnicity sufficient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Aside on ancestry matching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half" idx="1"/>
          </p:nvPr>
        </p:nvSpPr>
        <p:spPr>
          <a:xfrm>
            <a:off x="6311799" y="2597150"/>
            <a:ext cx="6581242" cy="6676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indent="-336042" defTabSz="572516">
              <a:spcBef>
                <a:spcPts val="3100"/>
              </a:spcBef>
              <a:defRPr sz="2940"/>
            </a:pPr>
            <a:r>
              <a:rPr dirty="0"/>
              <a:t>Can use available genotypes to place cases and potential controls in PCA space (e.g., LASER/TRACER from Abecasis lab)</a:t>
            </a:r>
          </a:p>
          <a:p>
            <a:pPr marL="336042" indent="-336042" defTabSz="572516">
              <a:spcBef>
                <a:spcPts val="3100"/>
              </a:spcBef>
              <a:defRPr sz="2940"/>
            </a:pPr>
            <a:r>
              <a:rPr dirty="0"/>
              <a:t>Algorithms exist to match cases and potential controls </a:t>
            </a:r>
            <a:r>
              <a:rPr dirty="0" smtClean="0"/>
              <a:t>(</a:t>
            </a:r>
            <a:r>
              <a:rPr lang="en-US" dirty="0" smtClean="0"/>
              <a:t>e.g., Rosenbaum’s </a:t>
            </a:r>
            <a:r>
              <a:rPr dirty="0" smtClean="0"/>
              <a:t>“full </a:t>
            </a:r>
            <a:r>
              <a:rPr dirty="0"/>
              <a:t>matching”)</a:t>
            </a:r>
          </a:p>
          <a:p>
            <a:pPr marL="336042" indent="-336042" defTabSz="572516">
              <a:spcBef>
                <a:spcPts val="3100"/>
              </a:spcBef>
              <a:defRPr sz="2940"/>
            </a:pPr>
            <a:r>
              <a:rPr dirty="0"/>
              <a:t>Alternatively, </a:t>
            </a:r>
            <a:r>
              <a:rPr dirty="0" smtClean="0"/>
              <a:t>given </a:t>
            </a:r>
            <a:r>
              <a:rPr dirty="0"/>
              <a:t>a collection of cases (with, </a:t>
            </a:r>
            <a:r>
              <a:rPr dirty="0" smtClean="0"/>
              <a:t>say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 rare variant) can confirm that a collection of controls are from the same population (Bustamante lab) 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2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888" y="3389795"/>
            <a:ext cx="4254209" cy="470121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243753" y="9022353"/>
            <a:ext cx="55682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/>
            </a:lvl1pPr>
          </a:lstStyle>
          <a:p>
            <a:r>
              <a:t>C Wang, X Zhan, L Liang, GR Abecasis, X Lin (2015). Improved ancestry estimation for both genotyping and sequencing data using projection Procrustes analysis and genotype imputation. American Journal of Human Genetics, 96: 926-937.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Considerations for </a:t>
            </a:r>
          </a:p>
          <a:p>
            <a:pPr defTabSz="490727">
              <a:defRPr sz="6719"/>
            </a:pPr>
            <a:r>
              <a:t>selection of controls 2/2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/>
              <a:t>Availability of phenotypes</a:t>
            </a:r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dirty="0"/>
              <a:t>How high a priority is deep phenotyping, and how deep?</a:t>
            </a:r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dirty="0"/>
              <a:t>What is the minimal set of phenotyping to be useful?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/>
              <a:t>Consent</a:t>
            </a:r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dirty="0"/>
              <a:t>Exact level of </a:t>
            </a:r>
            <a:r>
              <a:rPr dirty="0" smtClean="0"/>
              <a:t>consent</a:t>
            </a:r>
            <a:r>
              <a:rPr lang="en-US" dirty="0" smtClean="0"/>
              <a:t>, including consent for re-use</a:t>
            </a:r>
            <a:endParaRPr dirty="0"/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dirty="0"/>
              <a:t>Details of institutional certifications for dbGap?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Other considerations </a:t>
            </a:r>
          </a:p>
          <a:p>
            <a:pPr defTabSz="490727">
              <a:defRPr sz="6719"/>
            </a:pPr>
            <a:r>
              <a:t>for the working group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455"/>
            </a:pPr>
            <a:r>
              <a:t>Use of “super healthy” controls?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Analytic issues (e.g., should controls be considered to be matched to cases)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Do considerations change for rare variants compared to common variants?</a:t>
            </a:r>
          </a:p>
          <a:p>
            <a:pPr marL="853439" lvl="1" indent="-426719" defTabSz="560831">
              <a:spcBef>
                <a:spcPts val="4000"/>
              </a:spcBef>
              <a:defRPr sz="3455"/>
            </a:pPr>
            <a:r>
              <a:t>Special need to match ancestry for recent variants?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Common control dataset as a community resource?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Pragmatic Issues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Possible coordination of selection of controls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Tools to do so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Tracking attributes of selected </a:t>
            </a:r>
            <a:r>
              <a:rPr dirty="0" smtClean="0"/>
              <a:t>controls</a:t>
            </a:r>
            <a:endParaRPr lang="en-US" dirty="0" smtClean="0"/>
          </a:p>
          <a:p>
            <a:pPr marL="835659" lvl="1" indent="-391159" defTabSz="514095">
              <a:spcBef>
                <a:spcPts val="3600"/>
              </a:spcBef>
              <a:defRPr sz="3168"/>
            </a:pPr>
            <a:r>
              <a:rPr lang="en-US" dirty="0" smtClean="0"/>
              <a:t>Especially consent </a:t>
            </a:r>
            <a:r>
              <a:rPr lang="en-US" sz="3168" dirty="0" smtClean="0"/>
              <a:t>and </a:t>
            </a:r>
            <a:r>
              <a:rPr lang="en-US" sz="3168" dirty="0"/>
              <a:t>approval for data sharing</a:t>
            </a:r>
            <a:endParaRPr dirty="0"/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Inclusion of controls from non-CCDG samples?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For GSP analyses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For broader community resource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Building the plane while flying it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AA9"/>
                </a:solidFill>
              </a:defRPr>
            </a:lvl1pPr>
          </a:lstStyle>
          <a:p>
            <a:r>
              <a:t>Outline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Context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Issues &amp; Considerations</a:t>
            </a:r>
          </a:p>
          <a:p>
            <a:r>
              <a:t>Current Proposed Counts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Discussion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From Cardiovascular WG White Paper</a:t>
            </a:r>
          </a:p>
          <a:p>
            <a:pPr>
              <a:defRPr sz="4800"/>
            </a:pPr>
            <a:r>
              <a:t>Counts for first 2 years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aphicFrame>
        <p:nvGraphicFramePr>
          <p:cNvPr id="251" name="Table 251"/>
          <p:cNvGraphicFramePr/>
          <p:nvPr/>
        </p:nvGraphicFramePr>
        <p:xfrm>
          <a:off x="569363" y="2794000"/>
          <a:ext cx="12289536" cy="626745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072384"/>
                <a:gridCol w="3072384"/>
                <a:gridCol w="3072384"/>
                <a:gridCol w="3072384"/>
              </a:tblGrid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EOCAD Controls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BCM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Broad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MGI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African American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1,500
(Stroke controls)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3,000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Finnish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2,000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Non-Finnish European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1,000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Hispanic American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4,000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East Asian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1,000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South Asian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3,000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Controls from other WGs Years 1 &amp; 2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635740" cy="6425792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3400"/>
              </a:spcBef>
              <a:defRPr sz="2988"/>
            </a:pPr>
            <a:r>
              <a:rPr dirty="0"/>
              <a:t>Neuropsychiatric:</a:t>
            </a:r>
          </a:p>
          <a:p>
            <a:pPr marL="737869" lvl="1" indent="-368934" defTabSz="484886">
              <a:spcBef>
                <a:spcPts val="3400"/>
              </a:spcBef>
              <a:defRPr sz="2988"/>
            </a:pPr>
            <a:r>
              <a:rPr dirty="0"/>
              <a:t>Autism: Controls as part of family-design (7,000 total samples)</a:t>
            </a:r>
          </a:p>
          <a:p>
            <a:pPr marL="737869" lvl="1" indent="-368934" defTabSz="484886">
              <a:spcBef>
                <a:spcPts val="3400"/>
              </a:spcBef>
              <a:defRPr sz="2988"/>
            </a:pPr>
            <a:r>
              <a:rPr dirty="0"/>
              <a:t>Epilepsy: 3,500 exomes</a:t>
            </a:r>
          </a:p>
          <a:p>
            <a:pPr marL="368934" indent="-368934" defTabSz="484886">
              <a:spcBef>
                <a:spcPts val="3400"/>
              </a:spcBef>
              <a:defRPr sz="2988"/>
            </a:pPr>
            <a:r>
              <a:rPr dirty="0"/>
              <a:t> Immune-Mediated: 5,000 total controls</a:t>
            </a:r>
          </a:p>
          <a:p>
            <a:pPr marL="737869" lvl="1" indent="-368934" defTabSz="484886">
              <a:spcBef>
                <a:spcPts val="3400"/>
              </a:spcBef>
              <a:defRPr sz="2988"/>
            </a:pPr>
            <a:r>
              <a:rPr dirty="0"/>
              <a:t>Balanced across centers and T1D, IBD, and asthma </a:t>
            </a:r>
          </a:p>
          <a:p>
            <a:pPr marL="737869" lvl="1" indent="-368934" defTabSz="484886">
              <a:spcBef>
                <a:spcPts val="3400"/>
              </a:spcBef>
              <a:defRPr sz="2988"/>
            </a:pPr>
            <a:r>
              <a:rPr dirty="0"/>
              <a:t>Emphasis on African-Americans for year 1</a:t>
            </a:r>
          </a:p>
          <a:p>
            <a:pPr marL="737869" lvl="1" indent="-368934" defTabSz="484886">
              <a:spcBef>
                <a:spcPts val="3400"/>
              </a:spcBef>
              <a:defRPr sz="2988"/>
            </a:pPr>
            <a:r>
              <a:rPr dirty="0"/>
              <a:t>Emphasis on Hispanic and East Asian samples for year 2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AA9"/>
                </a:solidFill>
              </a:defRPr>
            </a:lvl1pPr>
          </a:lstStyle>
          <a:p>
            <a:r>
              <a:t>Outline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Context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Issues &amp; Considerations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Current Proposed Counts</a:t>
            </a:r>
          </a:p>
          <a:p>
            <a:r>
              <a:t>Discussion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Context</a:t>
            </a:r>
          </a:p>
          <a:p>
            <a:r>
              <a:t>Issues &amp; Considerations</a:t>
            </a:r>
          </a:p>
          <a:p>
            <a:r>
              <a:t>Current Proposed Counts</a:t>
            </a:r>
          </a:p>
          <a:p>
            <a:r>
              <a:t>Discussion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t>Summary of Issues for WG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738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3000"/>
            </a:pPr>
            <a:r>
              <a:rPr dirty="0"/>
              <a:t>Selection of controls:</a:t>
            </a:r>
          </a:p>
          <a:p>
            <a:pPr lvl="1">
              <a:defRPr sz="3000"/>
            </a:pPr>
            <a:r>
              <a:rPr dirty="0"/>
              <a:t>Balance with respect to:</a:t>
            </a:r>
          </a:p>
          <a:p>
            <a:pPr lvl="2">
              <a:defRPr sz="3000"/>
            </a:pPr>
            <a:r>
              <a:rPr lang="en-US" dirty="0" smtClean="0"/>
              <a:t>Sequencing </a:t>
            </a:r>
            <a:r>
              <a:rPr lang="en-US" dirty="0"/>
              <a:t>c</a:t>
            </a:r>
            <a:r>
              <a:rPr dirty="0" smtClean="0"/>
              <a:t>enters</a:t>
            </a:r>
            <a:endParaRPr dirty="0"/>
          </a:p>
          <a:p>
            <a:pPr lvl="2">
              <a:defRPr sz="3000"/>
            </a:pPr>
            <a:r>
              <a:rPr dirty="0"/>
              <a:t>Recruiting studies</a:t>
            </a:r>
          </a:p>
          <a:p>
            <a:pPr lvl="2">
              <a:defRPr sz="3000"/>
            </a:pPr>
            <a:r>
              <a:rPr dirty="0"/>
              <a:t>Ancestry</a:t>
            </a:r>
          </a:p>
          <a:p>
            <a:pPr lvl="1">
              <a:defRPr sz="3000"/>
            </a:pPr>
            <a:r>
              <a:rPr dirty="0"/>
              <a:t>Degree of phenotyping on controls</a:t>
            </a:r>
          </a:p>
          <a:p>
            <a:pPr lvl="1">
              <a:defRPr sz="3000"/>
            </a:pPr>
            <a:r>
              <a:rPr dirty="0"/>
              <a:t>Consent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311478" y="1737360"/>
            <a:ext cx="5334001" cy="640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29184" indent="-329184" algn="l" defTabSz="560831">
              <a:spcBef>
                <a:spcPts val="3000"/>
              </a:spcBef>
              <a:buSzPct val="75000"/>
              <a:buChar char="•"/>
              <a:defRPr sz="2880"/>
            </a:pPr>
            <a:r>
              <a:rPr dirty="0"/>
              <a:t>Possible to coordinate sample selection for controls?</a:t>
            </a:r>
          </a:p>
          <a:p>
            <a:pPr marL="329184" indent="-329184" algn="l" defTabSz="560831">
              <a:spcBef>
                <a:spcPts val="3000"/>
              </a:spcBef>
              <a:buSzPct val="75000"/>
              <a:buChar char="•"/>
              <a:defRPr sz="2880"/>
            </a:pPr>
            <a:r>
              <a:rPr dirty="0"/>
              <a:t>Pragmatics of how to do so</a:t>
            </a:r>
            <a:r>
              <a:rPr dirty="0" smtClean="0"/>
              <a:t>?</a:t>
            </a:r>
            <a:endParaRPr lang="en-US" dirty="0" smtClean="0"/>
          </a:p>
          <a:p>
            <a:pPr marL="329184" indent="-329184" algn="l" defTabSz="560831">
              <a:spcBef>
                <a:spcPts val="3000"/>
              </a:spcBef>
              <a:buSzPct val="75000"/>
              <a:buChar char="•"/>
              <a:defRPr sz="2880"/>
            </a:pPr>
            <a:r>
              <a:rPr lang="en-US" b="1" dirty="0" smtClean="0"/>
              <a:t>What are the most important principles for selection of controls?</a:t>
            </a:r>
          </a:p>
          <a:p>
            <a:pPr marL="329184" indent="-329184" algn="l" defTabSz="560831">
              <a:spcBef>
                <a:spcPts val="3000"/>
              </a:spcBef>
              <a:buSzPct val="75000"/>
              <a:buChar char="•"/>
              <a:defRPr sz="2880"/>
            </a:pPr>
            <a:r>
              <a:rPr lang="en-US" b="1" dirty="0" smtClean="0"/>
              <a:t>What are the most pressing practical issues</a:t>
            </a:r>
            <a:r>
              <a:rPr lang="en-US" b="1" dirty="0" smtClean="0"/>
              <a:t>?</a:t>
            </a:r>
          </a:p>
          <a:p>
            <a:pPr marL="329184" indent="-329184" algn="l" defTabSz="560831">
              <a:spcBef>
                <a:spcPts val="3000"/>
              </a:spcBef>
              <a:buSzPct val="75000"/>
              <a:buChar char="•"/>
              <a:defRPr sz="2880"/>
            </a:pPr>
            <a:r>
              <a:rPr lang="en-US" b="1" dirty="0" smtClean="0"/>
              <a:t>“</a:t>
            </a:r>
            <a:r>
              <a:rPr lang="en-US" b="1" smtClean="0"/>
              <a:t>Just zip it up”</a:t>
            </a:r>
            <a:endParaRPr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AA9"/>
                </a:solidFill>
              </a:defRPr>
            </a:lvl1pPr>
          </a:lstStyle>
          <a:p>
            <a:r>
              <a:t>Outline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Context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Issues &amp; Considerations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Current Proposed Counts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Discussion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Traditional view of controls</a:t>
            </a:r>
          </a:p>
        </p:txBody>
      </p:sp>
      <p:sp>
        <p:nvSpPr>
          <p:cNvPr id="132" name="Shape 132"/>
          <p:cNvSpPr/>
          <p:nvPr/>
        </p:nvSpPr>
        <p:spPr>
          <a:xfrm>
            <a:off x="6157827" y="6729877"/>
            <a:ext cx="1270001" cy="1060705"/>
          </a:xfrm>
          <a:prstGeom prst="roundRect">
            <a:avLst>
              <a:gd name="adj" fmla="val 17960"/>
            </a:avLst>
          </a:prstGeom>
          <a:solidFill>
            <a:srgbClr val="3A98E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354927" y="6735905"/>
            <a:ext cx="1270001" cy="1056211"/>
          </a:xfrm>
          <a:prstGeom prst="roundRect">
            <a:avLst>
              <a:gd name="adj" fmla="val 18036"/>
            </a:avLst>
          </a:prstGeom>
          <a:solidFill>
            <a:srgbClr val="3A98E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315478" y="3506011"/>
            <a:ext cx="2290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A</a:t>
            </a:r>
          </a:p>
        </p:txBody>
      </p:sp>
      <p:sp>
        <p:nvSpPr>
          <p:cNvPr id="135" name="Shape 135"/>
          <p:cNvSpPr/>
          <p:nvPr/>
        </p:nvSpPr>
        <p:spPr>
          <a:xfrm>
            <a:off x="6054461" y="2223312"/>
            <a:ext cx="1410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Cases</a:t>
            </a:r>
          </a:p>
        </p:txBody>
      </p:sp>
      <p:sp>
        <p:nvSpPr>
          <p:cNvPr id="136" name="Shape 136"/>
          <p:cNvSpPr/>
          <p:nvPr/>
        </p:nvSpPr>
        <p:spPr>
          <a:xfrm>
            <a:off x="8052451" y="2223957"/>
            <a:ext cx="18082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Controls</a:t>
            </a:r>
          </a:p>
        </p:txBody>
      </p:sp>
      <p:sp>
        <p:nvSpPr>
          <p:cNvPr id="137" name="Shape 137"/>
          <p:cNvSpPr/>
          <p:nvPr/>
        </p:nvSpPr>
        <p:spPr>
          <a:xfrm>
            <a:off x="3120616" y="4586977"/>
            <a:ext cx="67635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120616" y="2966262"/>
            <a:ext cx="67635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157827" y="4989195"/>
            <a:ext cx="1270001" cy="1056212"/>
          </a:xfrm>
          <a:prstGeom prst="roundRect">
            <a:avLst>
              <a:gd name="adj" fmla="val 18036"/>
            </a:avLst>
          </a:prstGeom>
          <a:solidFill>
            <a:srgbClr val="6FB01D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354927" y="4989195"/>
            <a:ext cx="1270001" cy="1056212"/>
          </a:xfrm>
          <a:prstGeom prst="roundRect">
            <a:avLst>
              <a:gd name="adj" fmla="val 18036"/>
            </a:avLst>
          </a:prstGeom>
          <a:solidFill>
            <a:srgbClr val="6FB01D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315478" y="5314609"/>
            <a:ext cx="2290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B</a:t>
            </a:r>
          </a:p>
        </p:txBody>
      </p:sp>
      <p:sp>
        <p:nvSpPr>
          <p:cNvPr id="142" name="Shape 142"/>
          <p:cNvSpPr/>
          <p:nvPr/>
        </p:nvSpPr>
        <p:spPr>
          <a:xfrm>
            <a:off x="3120616" y="6488206"/>
            <a:ext cx="67635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6191189" y="3248514"/>
            <a:ext cx="1270001" cy="1056211"/>
          </a:xfrm>
          <a:prstGeom prst="roundRect">
            <a:avLst>
              <a:gd name="adj" fmla="val 18036"/>
            </a:avLst>
          </a:prstGeom>
          <a:solidFill>
            <a:srgbClr val="3446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321564" y="3248514"/>
            <a:ext cx="1270001" cy="1056211"/>
          </a:xfrm>
          <a:prstGeom prst="roundRect">
            <a:avLst>
              <a:gd name="adj" fmla="val 18036"/>
            </a:avLst>
          </a:prstGeom>
          <a:solidFill>
            <a:srgbClr val="3446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302905" y="6993148"/>
            <a:ext cx="23157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C</a:t>
            </a:r>
          </a:p>
        </p:txBody>
      </p:sp>
      <p:sp>
        <p:nvSpPr>
          <p:cNvPr id="146" name="Shape 146"/>
          <p:cNvSpPr/>
          <p:nvPr/>
        </p:nvSpPr>
        <p:spPr>
          <a:xfrm>
            <a:off x="3120616" y="8310656"/>
            <a:ext cx="67635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616286" y="3776619"/>
            <a:ext cx="55018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7616286" y="5570543"/>
            <a:ext cx="55018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649649" y="7237691"/>
            <a:ext cx="55018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6183372" y="8537586"/>
            <a:ext cx="1270001" cy="1060705"/>
          </a:xfrm>
          <a:prstGeom prst="roundRect">
            <a:avLst>
              <a:gd name="adj" fmla="val 17960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8380472" y="8543614"/>
            <a:ext cx="1270001" cy="1056211"/>
          </a:xfrm>
          <a:prstGeom prst="roundRect">
            <a:avLst>
              <a:gd name="adj" fmla="val 18036"/>
            </a:avLst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3328450" y="8800857"/>
            <a:ext cx="23157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D</a:t>
            </a:r>
          </a:p>
        </p:txBody>
      </p:sp>
      <p:sp>
        <p:nvSpPr>
          <p:cNvPr id="153" name="Shape 153"/>
          <p:cNvSpPr/>
          <p:nvPr/>
        </p:nvSpPr>
        <p:spPr>
          <a:xfrm>
            <a:off x="7675194" y="9045400"/>
            <a:ext cx="55018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915" y="3281684"/>
            <a:ext cx="4457803" cy="4257868"/>
          </a:xfrm>
          <a:prstGeom prst="rect">
            <a:avLst/>
          </a:prstGeom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Alternative: Pool controls*</a:t>
            </a:r>
          </a:p>
        </p:txBody>
      </p:sp>
      <p:sp>
        <p:nvSpPr>
          <p:cNvPr id="159" name="Shape 159"/>
          <p:cNvSpPr/>
          <p:nvPr/>
        </p:nvSpPr>
        <p:spPr>
          <a:xfrm>
            <a:off x="-37322" y="2762250"/>
            <a:ext cx="2290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A</a:t>
            </a:r>
          </a:p>
        </p:txBody>
      </p:sp>
      <p:sp>
        <p:nvSpPr>
          <p:cNvPr id="160" name="Shape 160"/>
          <p:cNvSpPr/>
          <p:nvPr/>
        </p:nvSpPr>
        <p:spPr>
          <a:xfrm>
            <a:off x="10351278" y="2762250"/>
            <a:ext cx="2290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B</a:t>
            </a:r>
          </a:p>
        </p:txBody>
      </p:sp>
      <p:sp>
        <p:nvSpPr>
          <p:cNvPr id="161" name="Shape 161"/>
          <p:cNvSpPr/>
          <p:nvPr/>
        </p:nvSpPr>
        <p:spPr>
          <a:xfrm>
            <a:off x="3521418" y="8211739"/>
            <a:ext cx="23157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Disorder C</a:t>
            </a:r>
          </a:p>
        </p:txBody>
      </p:sp>
      <p:sp>
        <p:nvSpPr>
          <p:cNvPr id="162" name="Shape 162"/>
          <p:cNvSpPr/>
          <p:nvPr/>
        </p:nvSpPr>
        <p:spPr>
          <a:xfrm>
            <a:off x="2038074" y="3568700"/>
            <a:ext cx="1270001" cy="1270000"/>
          </a:xfrm>
          <a:prstGeom prst="roundRect">
            <a:avLst>
              <a:gd name="adj" fmla="val 15000"/>
            </a:avLst>
          </a:prstGeom>
          <a:solidFill>
            <a:srgbClr val="34468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9578857" y="3568700"/>
            <a:ext cx="1270001" cy="1270000"/>
          </a:xfrm>
          <a:prstGeom prst="roundRect">
            <a:avLst>
              <a:gd name="adj" fmla="val 15000"/>
            </a:avLst>
          </a:prstGeom>
          <a:solidFill>
            <a:srgbClr val="6FB01D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5867400" y="8370113"/>
            <a:ext cx="1270000" cy="1270001"/>
          </a:xfrm>
          <a:prstGeom prst="roundRect">
            <a:avLst>
              <a:gd name="adj" fmla="val 15000"/>
            </a:avLst>
          </a:prstGeom>
          <a:solidFill>
            <a:srgbClr val="3A98E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02961" y="3409950"/>
            <a:ext cx="1410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Cases</a:t>
            </a:r>
          </a:p>
        </p:txBody>
      </p:sp>
      <p:sp>
        <p:nvSpPr>
          <p:cNvPr id="166" name="Shape 166"/>
          <p:cNvSpPr/>
          <p:nvPr/>
        </p:nvSpPr>
        <p:spPr>
          <a:xfrm>
            <a:off x="11096870" y="3409950"/>
            <a:ext cx="1410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Cases</a:t>
            </a:r>
          </a:p>
        </p:txBody>
      </p:sp>
      <p:sp>
        <p:nvSpPr>
          <p:cNvPr id="167" name="Shape 167"/>
          <p:cNvSpPr/>
          <p:nvPr/>
        </p:nvSpPr>
        <p:spPr>
          <a:xfrm>
            <a:off x="3974275" y="8858250"/>
            <a:ext cx="1410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Cases</a:t>
            </a:r>
          </a:p>
        </p:txBody>
      </p:sp>
      <p:sp>
        <p:nvSpPr>
          <p:cNvPr id="168" name="Shape 168"/>
          <p:cNvSpPr/>
          <p:nvPr/>
        </p:nvSpPr>
        <p:spPr>
          <a:xfrm flipV="1">
            <a:off x="8321583" y="4260329"/>
            <a:ext cx="1153324" cy="51722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9" name="Shape 169"/>
          <p:cNvSpPr/>
          <p:nvPr/>
        </p:nvSpPr>
        <p:spPr>
          <a:xfrm flipH="1" flipV="1">
            <a:off x="3483118" y="4129769"/>
            <a:ext cx="1153324" cy="62506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Shape 170"/>
          <p:cNvSpPr/>
          <p:nvPr/>
        </p:nvSpPr>
        <p:spPr>
          <a:xfrm flipV="1">
            <a:off x="6562817" y="7421046"/>
            <a:ext cx="1" cy="82361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50130" y="7777293"/>
            <a:ext cx="2998014" cy="1778001"/>
          </a:xfrm>
          <a:prstGeom prst="rect">
            <a:avLst/>
          </a:prstGeom>
          <a:ln w="381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*Or </a:t>
            </a:r>
          </a:p>
          <a:p>
            <a:pPr algn="l"/>
            <a:r>
              <a:t>“comparison </a:t>
            </a:r>
          </a:p>
          <a:p>
            <a:pPr algn="l"/>
            <a:r>
              <a:t>groups”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31376" y="6404101"/>
            <a:ext cx="4952272" cy="3197913"/>
            <a:chOff x="7931376" y="6404101"/>
            <a:chExt cx="4952272" cy="3197913"/>
          </a:xfrm>
        </p:grpSpPr>
        <p:sp>
          <p:nvSpPr>
            <p:cNvPr id="173" name="Shape 173"/>
            <p:cNvSpPr/>
            <p:nvPr/>
          </p:nvSpPr>
          <p:spPr>
            <a:xfrm>
              <a:off x="10639256" y="7746803"/>
              <a:ext cx="550183" cy="1"/>
            </a:xfrm>
            <a:prstGeom prst="line">
              <a:avLst/>
            </a:prstGeom>
            <a:ln w="381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7931376" y="6404101"/>
              <a:ext cx="4952272" cy="3197913"/>
              <a:chOff x="0" y="0"/>
              <a:chExt cx="4952270" cy="3197911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1216057" y="654049"/>
                <a:ext cx="1270001" cy="1270001"/>
              </a:xfrm>
              <a:prstGeom prst="roundRect">
                <a:avLst>
                  <a:gd name="adj" fmla="val 15000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3413157" y="660077"/>
                <a:ext cx="1270001" cy="1270001"/>
              </a:xfrm>
              <a:prstGeom prst="roundRect">
                <a:avLst>
                  <a:gd name="adj" fmla="val 15000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1791748" y="0"/>
                <a:ext cx="2315719" cy="647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Disorder D</a:t>
                </a: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1146055" y="1936750"/>
                <a:ext cx="1410006" cy="647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Cases</a:t>
                </a: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3144044" y="2004111"/>
                <a:ext cx="1808227" cy="1193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Family</a:t>
                </a:r>
              </a:p>
              <a:p>
                <a:r>
                  <a:t>Controls</a:t>
                </a:r>
              </a:p>
            </p:txBody>
          </p:sp>
          <p:sp>
            <p:nvSpPr>
              <p:cNvPr id="179" name="Shape 179"/>
              <p:cNvSpPr/>
              <p:nvPr/>
            </p:nvSpPr>
            <p:spPr>
              <a:xfrm flipH="1" flipV="1">
                <a:off x="0" y="528714"/>
                <a:ext cx="810743" cy="4081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6883400" y="3013480"/>
            <a:ext cx="5003800" cy="5130801"/>
            <a:chOff x="0" y="0"/>
            <a:chExt cx="5003800" cy="5130800"/>
          </a:xfrm>
        </p:grpSpPr>
        <p:pic>
          <p:nvPicPr>
            <p:cNvPr id="185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4572000" cy="4572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Picture 18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03800" cy="5130800"/>
            </a:xfrm>
            <a:prstGeom prst="rect">
              <a:avLst/>
            </a:prstGeom>
            <a:effectLst/>
          </p:spPr>
        </p:pic>
      </p:grpSp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551218" cy="62865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3000"/>
            </a:pPr>
            <a:r>
              <a:rPr dirty="0"/>
              <a:t>For a fixed number of cases, power grows with the control:case ratio, but the </a:t>
            </a:r>
            <a:r>
              <a:rPr dirty="0" smtClean="0"/>
              <a:t>grow</a:t>
            </a:r>
            <a:r>
              <a:rPr lang="en-US" dirty="0" smtClean="0"/>
              <a:t>th</a:t>
            </a:r>
            <a:r>
              <a:rPr dirty="0" smtClean="0"/>
              <a:t> </a:t>
            </a:r>
            <a:r>
              <a:rPr dirty="0"/>
              <a:t>rate slows</a:t>
            </a:r>
          </a:p>
          <a:p>
            <a:pPr marL="342900" indent="-342900">
              <a:defRPr sz="3000"/>
            </a:pPr>
            <a:r>
              <a:rPr dirty="0"/>
              <a:t>Around 4:1 is an attractive ratio</a:t>
            </a:r>
          </a:p>
          <a:p>
            <a:pPr marL="342900" indent="-342900">
              <a:defRPr sz="3000"/>
            </a:pPr>
            <a:r>
              <a:rPr dirty="0"/>
              <a:t>(For a fixed number of samples, a 1:1 ratio has the greatest power.)</a:t>
            </a:r>
          </a:p>
        </p:txBody>
      </p:sp>
      <p:sp>
        <p:nvSpPr>
          <p:cNvPr id="188" name="Shape 188"/>
          <p:cNvSpPr/>
          <p:nvPr/>
        </p:nvSpPr>
        <p:spPr>
          <a:xfrm>
            <a:off x="7871415" y="3254019"/>
            <a:ext cx="34148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Fixed Number of Cases</a:t>
            </a:r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Power and control:case ratio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93" name="Group 193"/>
          <p:cNvGrpSpPr/>
          <p:nvPr/>
        </p:nvGrpSpPr>
        <p:grpSpPr>
          <a:xfrm>
            <a:off x="6883400" y="3013480"/>
            <a:ext cx="5003800" cy="5130801"/>
            <a:chOff x="0" y="0"/>
            <a:chExt cx="5003800" cy="5130800"/>
          </a:xfrm>
        </p:grpSpPr>
        <p:pic>
          <p:nvPicPr>
            <p:cNvPr id="192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4572000" cy="4572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Picture 19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03800" cy="5130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7"/>
          <p:cNvGrpSpPr/>
          <p:nvPr/>
        </p:nvGrpSpPr>
        <p:grpSpPr>
          <a:xfrm>
            <a:off x="6892912" y="3014652"/>
            <a:ext cx="5880658" cy="6007657"/>
            <a:chOff x="0" y="0"/>
            <a:chExt cx="5880656" cy="6007656"/>
          </a:xfrm>
        </p:grpSpPr>
        <p:pic>
          <p:nvPicPr>
            <p:cNvPr id="196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5448857" cy="54488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Picture 19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80657" cy="6007657"/>
            </a:xfrm>
            <a:prstGeom prst="rect">
              <a:avLst/>
            </a:prstGeom>
            <a:effectLst/>
          </p:spPr>
        </p:pic>
      </p:grpSp>
      <p:sp>
        <p:nvSpPr>
          <p:cNvPr id="198" name="Shape 198"/>
          <p:cNvSpPr/>
          <p:nvPr/>
        </p:nvSpPr>
        <p:spPr>
          <a:xfrm>
            <a:off x="6992163" y="2982480"/>
            <a:ext cx="5682156" cy="99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Efficiency of Population Controls relative to Traditional Controls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551218" cy="62865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3000"/>
            </a:pPr>
            <a:r>
              <a:t>“Traditional controls” phenotyped for disorder and classified as a control</a:t>
            </a:r>
          </a:p>
          <a:p>
            <a:pPr marL="342900" indent="-342900">
              <a:defRPr sz="3000"/>
            </a:pPr>
            <a:r>
              <a:t>“Population controls” not phenotyped (or poorly phenotyped) for the disorder</a:t>
            </a:r>
          </a:p>
          <a:p>
            <a:pPr lvl="1">
              <a:buChar char="✴"/>
              <a:defRPr sz="3000"/>
            </a:pPr>
            <a:r>
              <a:t>Population controls lead to some loss in power—the power drops with the prevalence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Types of controls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148078" y="444500"/>
            <a:ext cx="12708644" cy="24488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However, deeply phenotyped controls are valuable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952500" y="2806351"/>
            <a:ext cx="11099800" cy="6083649"/>
          </a:xfrm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/>
            </a:pPr>
            <a:r>
              <a:t>Desirable to have available</a:t>
            </a:r>
          </a:p>
          <a:p>
            <a:pPr marL="800100" lvl="1" indent="-400050" defTabSz="525779">
              <a:spcBef>
                <a:spcPts val="3700"/>
              </a:spcBef>
              <a:defRPr sz="3239"/>
            </a:pPr>
            <a:r>
              <a:t>multi-omic data</a:t>
            </a:r>
          </a:p>
          <a:p>
            <a:pPr marL="800100" lvl="1" indent="-400050" defTabSz="525779">
              <a:spcBef>
                <a:spcPts val="3700"/>
              </a:spcBef>
              <a:defRPr sz="3239"/>
            </a:pPr>
            <a:r>
              <a:t>risk factor data</a:t>
            </a:r>
          </a:p>
          <a:p>
            <a:pPr marL="800100" lvl="1" indent="-400050" defTabSz="525779">
              <a:spcBef>
                <a:spcPts val="3700"/>
              </a:spcBef>
              <a:defRPr sz="3239"/>
            </a:pPr>
            <a:r>
              <a:t>incident and prevalent disease status</a:t>
            </a:r>
          </a:p>
          <a:p>
            <a:pPr marL="800100" lvl="1" indent="-400050" defTabSz="525779">
              <a:spcBef>
                <a:spcPts val="3700"/>
              </a:spcBef>
              <a:defRPr sz="3239"/>
            </a:pPr>
            <a:r>
              <a:t>recontactable subjects 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Analysis of intermediate phenotypes may lead to additional disease gene discovery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AA9"/>
                </a:solidFill>
              </a:defRPr>
            </a:lvl1pPr>
          </a:lstStyle>
          <a:p>
            <a:r>
              <a:t>Outline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6AAA9"/>
                </a:solidFill>
              </a:defRPr>
            </a:pPr>
            <a:r>
              <a:t>Context</a:t>
            </a:r>
          </a:p>
          <a:p>
            <a:r>
              <a:t>Issues &amp; Considerations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Current Proposed Counts</a:t>
            </a:r>
          </a:p>
          <a:p>
            <a:pPr>
              <a:defRPr>
                <a:solidFill>
                  <a:srgbClr val="A6AAA9"/>
                </a:solidFill>
              </a:defRPr>
            </a:pPr>
            <a:r>
              <a:t>Discussion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814</Words>
  <Application>Microsoft Macintosh PowerPoint</Application>
  <PresentationFormat>Custom</PresentationFormat>
  <Paragraphs>174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Helvetica</vt:lpstr>
      <vt:lpstr>Helvetica Light</vt:lpstr>
      <vt:lpstr>Helvetica Neue</vt:lpstr>
      <vt:lpstr>White</vt:lpstr>
      <vt:lpstr>Common Controls</vt:lpstr>
      <vt:lpstr>Outline</vt:lpstr>
      <vt:lpstr>Outline</vt:lpstr>
      <vt:lpstr>Traditional view of controls</vt:lpstr>
      <vt:lpstr>Alternative: Pool controls*</vt:lpstr>
      <vt:lpstr>Power and control:case ratio</vt:lpstr>
      <vt:lpstr>Types of controls</vt:lpstr>
      <vt:lpstr>However, deeply phenotyped controls are valuable</vt:lpstr>
      <vt:lpstr>Outline</vt:lpstr>
      <vt:lpstr>Issues &amp; Considerations</vt:lpstr>
      <vt:lpstr>Considerations for  selection of controls 1/2</vt:lpstr>
      <vt:lpstr>Aside on ancestry matching</vt:lpstr>
      <vt:lpstr>Considerations for  selection of controls 2/2</vt:lpstr>
      <vt:lpstr>Other considerations  for the working group</vt:lpstr>
      <vt:lpstr>Pragmatic Issues</vt:lpstr>
      <vt:lpstr>Outline</vt:lpstr>
      <vt:lpstr>From Cardiovascular WG White Paper Counts for first 2 years</vt:lpstr>
      <vt:lpstr>Controls from other WGs Years 1 &amp; 2</vt:lpstr>
      <vt:lpstr>Outline</vt:lpstr>
      <vt:lpstr>Summary of Issues for WG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Controls</dc:title>
  <cp:lastModifiedBy>Microsoft Office User</cp:lastModifiedBy>
  <cp:revision>9</cp:revision>
  <dcterms:modified xsi:type="dcterms:W3CDTF">2016-04-12T19:03:58Z</dcterms:modified>
</cp:coreProperties>
</file>