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9" r:id="rId4"/>
    <p:sldId id="258" r:id="rId5"/>
    <p:sldId id="267" r:id="rId6"/>
    <p:sldId id="265" r:id="rId7"/>
    <p:sldId id="264" r:id="rId8"/>
    <p:sldId id="271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435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8CB4B-4BB0-45CB-BD38-FE8CE5CB583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08011-FC85-4997-977D-B0DCB290A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7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Slide concept from </a:t>
            </a:r>
            <a:r>
              <a:rPr lang="en-US" smtClean="0"/>
              <a:t>Erin Riggs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4F20-61E9-42C2-94A5-D4758D731CF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14D0B-3D47-4107-9C57-669BCF36C77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795B8-87DF-4087-AC65-DFC0D5930BD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7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0DE-3D0C-C543-A386-EFBD32B3726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E1E0-D2B3-B343-979F-C73C0B8C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0DE-3D0C-C543-A386-EFBD32B3726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E1E0-D2B3-B343-979F-C73C0B8C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8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0DE-3D0C-C543-A386-EFBD32B3726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E1E0-D2B3-B343-979F-C73C0B8C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0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406387B-26F0-4A9C-A8D7-21EDD9F31755}" type="datetime1">
              <a:rPr lang="en-US" smtClean="0">
                <a:solidFill>
                  <a:srgbClr val="438086"/>
                </a:solidFill>
              </a:rPr>
              <a:pPr/>
              <a:t>4/11/2016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DD59916-8B61-4BDB-A781-783CECBF7EB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3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6096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D004-710D-4AA5-A14C-14E693E2FE3C}" type="datetime1">
              <a:rPr lang="en-US" smtClean="0">
                <a:solidFill>
                  <a:srgbClr val="438086"/>
                </a:solidFill>
              </a:rPr>
              <a:pPr/>
              <a:t>4/11/2016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7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97F8-EC58-49DB-A5E0-92BD64EFDE82}" type="datetime1">
              <a:rPr lang="en-US" smtClean="0">
                <a:solidFill>
                  <a:srgbClr val="438086"/>
                </a:solidFill>
              </a:rPr>
              <a:pPr/>
              <a:t>4/11/2016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2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2325-3E7C-4B9F-8A13-F061F7D72FB6}" type="datetime1">
              <a:rPr lang="en-US" smtClean="0">
                <a:solidFill>
                  <a:srgbClr val="438086"/>
                </a:solidFill>
              </a:rPr>
              <a:pPr/>
              <a:t>4/11/2016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9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40CBDB-6600-415C-8ED6-836AA58B596F}" type="datetime1">
              <a:rPr lang="en-US" smtClean="0">
                <a:solidFill>
                  <a:srgbClr val="438086"/>
                </a:solidFill>
              </a:rPr>
              <a:pPr/>
              <a:t>4/11/2016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40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308C9AF-13BF-4A51-BD02-79FE3F36032E}" type="datetime1">
              <a:rPr lang="en-US" smtClean="0">
                <a:solidFill>
                  <a:srgbClr val="438086"/>
                </a:solidFill>
              </a:rPr>
              <a:pPr/>
              <a:t>4/11/2016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45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922B-4BC6-475B-934A-2B30FDDF7B7B}" type="datetime1">
              <a:rPr lang="en-US" smtClean="0">
                <a:solidFill>
                  <a:srgbClr val="438086"/>
                </a:solidFill>
              </a:rPr>
              <a:pPr/>
              <a:t>4/11/2016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4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9A0A-073C-48BD-974F-E07A4F652ECC}" type="datetime1">
              <a:rPr lang="en-US" smtClean="0">
                <a:solidFill>
                  <a:srgbClr val="438086"/>
                </a:solidFill>
              </a:rPr>
              <a:pPr/>
              <a:t>4/11/2016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0DE-3D0C-C543-A386-EFBD32B3726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E1E0-D2B3-B343-979F-C73C0B8C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30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ABF3-A381-4399-8F38-7E8EB276CD26}" type="datetime1">
              <a:rPr lang="en-US" smtClean="0">
                <a:solidFill>
                  <a:srgbClr val="438086"/>
                </a:solidFill>
              </a:rPr>
              <a:pPr/>
              <a:t>4/11/2016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91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EFB9-8516-47BA-AEF6-B7570A0AFA98}" type="datetime1">
              <a:rPr lang="en-US" smtClean="0">
                <a:solidFill>
                  <a:srgbClr val="438086"/>
                </a:solidFill>
              </a:rPr>
              <a:pPr/>
              <a:t>4/11/2016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00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A515-FD7B-4115-B97B-86B42C395397}" type="datetime1">
              <a:rPr lang="en-US" smtClean="0">
                <a:solidFill>
                  <a:srgbClr val="438086"/>
                </a:solidFill>
              </a:rPr>
              <a:pPr/>
              <a:t>4/11/2016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59916-8B61-4BDB-A781-783CECBF7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65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75DF-CA5E-4BE3-A5D0-1F2DE6A5C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0904-B413-4BB5-92CC-E4E071C2A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66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F3F4-0E96-417A-AB38-CF13B1531B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0904-B413-4BB5-92CC-E4E071C2A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28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2EB8-A0F8-4F08-8FA6-34F88803D7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0904-B413-4BB5-92CC-E4E071C2A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14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778-B13F-45B2-972F-3BFE8F231D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0904-B413-4BB5-92CC-E4E071C2A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64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8" indent="0">
              <a:buNone/>
              <a:defRPr sz="2000" b="1"/>
            </a:lvl2pPr>
            <a:lvl3pPr marL="911731" indent="0">
              <a:buNone/>
              <a:defRPr sz="1800" b="1"/>
            </a:lvl3pPr>
            <a:lvl4pPr marL="1367597" indent="0">
              <a:buNone/>
              <a:defRPr sz="1600" b="1"/>
            </a:lvl4pPr>
            <a:lvl5pPr marL="1823461" indent="0">
              <a:buNone/>
              <a:defRPr sz="1600" b="1"/>
            </a:lvl5pPr>
            <a:lvl6pPr marL="2279327" indent="0">
              <a:buNone/>
              <a:defRPr sz="1600" b="1"/>
            </a:lvl6pPr>
            <a:lvl7pPr marL="2735191" indent="0">
              <a:buNone/>
              <a:defRPr sz="1600" b="1"/>
            </a:lvl7pPr>
            <a:lvl8pPr marL="3191059" indent="0">
              <a:buNone/>
              <a:defRPr sz="1600" b="1"/>
            </a:lvl8pPr>
            <a:lvl9pPr marL="36469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8" indent="0">
              <a:buNone/>
              <a:defRPr sz="2000" b="1"/>
            </a:lvl2pPr>
            <a:lvl3pPr marL="911731" indent="0">
              <a:buNone/>
              <a:defRPr sz="1800" b="1"/>
            </a:lvl3pPr>
            <a:lvl4pPr marL="1367597" indent="0">
              <a:buNone/>
              <a:defRPr sz="1600" b="1"/>
            </a:lvl4pPr>
            <a:lvl5pPr marL="1823461" indent="0">
              <a:buNone/>
              <a:defRPr sz="1600" b="1"/>
            </a:lvl5pPr>
            <a:lvl6pPr marL="2279327" indent="0">
              <a:buNone/>
              <a:defRPr sz="1600" b="1"/>
            </a:lvl6pPr>
            <a:lvl7pPr marL="2735191" indent="0">
              <a:buNone/>
              <a:defRPr sz="1600" b="1"/>
            </a:lvl7pPr>
            <a:lvl8pPr marL="3191059" indent="0">
              <a:buNone/>
              <a:defRPr sz="1600" b="1"/>
            </a:lvl8pPr>
            <a:lvl9pPr marL="36469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5685-BC4B-4E20-B852-7DDFCC7236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0904-B413-4BB5-92CC-E4E071C2A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54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5515-9FE5-4F8E-A88D-58CCC91000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0904-B413-4BB5-92CC-E4E071C2A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61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3BFF-D84B-44A0-B477-C86A40CD6B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0904-B413-4BB5-92CC-E4E071C2A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3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0DE-3D0C-C543-A386-EFBD32B3726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E1E0-D2B3-B343-979F-C73C0B8C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6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868" indent="0">
              <a:buNone/>
              <a:defRPr sz="1200"/>
            </a:lvl2pPr>
            <a:lvl3pPr marL="911731" indent="0">
              <a:buNone/>
              <a:defRPr sz="1000"/>
            </a:lvl3pPr>
            <a:lvl4pPr marL="1367597" indent="0">
              <a:buNone/>
              <a:defRPr sz="900"/>
            </a:lvl4pPr>
            <a:lvl5pPr marL="1823461" indent="0">
              <a:buNone/>
              <a:defRPr sz="900"/>
            </a:lvl5pPr>
            <a:lvl6pPr marL="2279327" indent="0">
              <a:buNone/>
              <a:defRPr sz="900"/>
            </a:lvl6pPr>
            <a:lvl7pPr marL="2735191" indent="0">
              <a:buNone/>
              <a:defRPr sz="900"/>
            </a:lvl7pPr>
            <a:lvl8pPr marL="3191059" indent="0">
              <a:buNone/>
              <a:defRPr sz="900"/>
            </a:lvl8pPr>
            <a:lvl9pPr marL="36469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90F7-EB4E-48A3-8E06-A7713A30CF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0904-B413-4BB5-92CC-E4E071C2A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71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868" indent="0">
              <a:buNone/>
              <a:defRPr sz="2800"/>
            </a:lvl2pPr>
            <a:lvl3pPr marL="911731" indent="0">
              <a:buNone/>
              <a:defRPr sz="2400"/>
            </a:lvl3pPr>
            <a:lvl4pPr marL="1367597" indent="0">
              <a:buNone/>
              <a:defRPr sz="2000"/>
            </a:lvl4pPr>
            <a:lvl5pPr marL="1823461" indent="0">
              <a:buNone/>
              <a:defRPr sz="2000"/>
            </a:lvl5pPr>
            <a:lvl6pPr marL="2279327" indent="0">
              <a:buNone/>
              <a:defRPr sz="2000"/>
            </a:lvl6pPr>
            <a:lvl7pPr marL="2735191" indent="0">
              <a:buNone/>
              <a:defRPr sz="2000"/>
            </a:lvl7pPr>
            <a:lvl8pPr marL="3191059" indent="0">
              <a:buNone/>
              <a:defRPr sz="2000"/>
            </a:lvl8pPr>
            <a:lvl9pPr marL="364692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868" indent="0">
              <a:buNone/>
              <a:defRPr sz="1200"/>
            </a:lvl2pPr>
            <a:lvl3pPr marL="911731" indent="0">
              <a:buNone/>
              <a:defRPr sz="1000"/>
            </a:lvl3pPr>
            <a:lvl4pPr marL="1367597" indent="0">
              <a:buNone/>
              <a:defRPr sz="900"/>
            </a:lvl4pPr>
            <a:lvl5pPr marL="1823461" indent="0">
              <a:buNone/>
              <a:defRPr sz="900"/>
            </a:lvl5pPr>
            <a:lvl6pPr marL="2279327" indent="0">
              <a:buNone/>
              <a:defRPr sz="900"/>
            </a:lvl6pPr>
            <a:lvl7pPr marL="2735191" indent="0">
              <a:buNone/>
              <a:defRPr sz="900"/>
            </a:lvl7pPr>
            <a:lvl8pPr marL="3191059" indent="0">
              <a:buNone/>
              <a:defRPr sz="900"/>
            </a:lvl8pPr>
            <a:lvl9pPr marL="36469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BDF9-EFCC-4623-9819-24EE0A011B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0904-B413-4BB5-92CC-E4E071C2A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29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AB78-DCB6-44A0-873B-9260E9B8C7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0904-B413-4BB5-92CC-E4E071C2A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16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EA56-74D2-41A3-B955-9EEEB98D93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0904-B413-4BB5-92CC-E4E071C2A7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6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0DE-3D0C-C543-A386-EFBD32B3726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E1E0-D2B3-B343-979F-C73C0B8C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9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0DE-3D0C-C543-A386-EFBD32B3726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E1E0-D2B3-B343-979F-C73C0B8C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6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0DE-3D0C-C543-A386-EFBD32B3726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E1E0-D2B3-B343-979F-C73C0B8C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0DE-3D0C-C543-A386-EFBD32B3726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E1E0-D2B3-B343-979F-C73C0B8C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4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0DE-3D0C-C543-A386-EFBD32B3726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E1E0-D2B3-B343-979F-C73C0B8C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9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0DE-3D0C-C543-A386-EFBD32B3726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E1E0-D2B3-B343-979F-C73C0B8C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4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080DE-3D0C-C543-A386-EFBD32B3726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E1E0-D2B3-B343-979F-C73C0B8C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7894B874-CB9E-4BE6-BF08-930CF4DAA869}" type="datetime1">
              <a:rPr lang="en-US" smtClean="0">
                <a:solidFill>
                  <a:srgbClr val="438086"/>
                </a:solidFill>
                <a:cs typeface="Arial" pitchFamily="34" charset="0"/>
              </a:rPr>
              <a:pPr defTabSz="914400"/>
              <a:t>4/11/2016</a:t>
            </a:fld>
            <a:endParaRPr lang="en-US">
              <a:solidFill>
                <a:srgbClr val="438086"/>
              </a:solidFill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endParaRPr lang="en-US">
              <a:solidFill>
                <a:srgbClr val="438086"/>
              </a:solidFill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3DD59916-8B61-4BDB-A781-783CECBF7EB6}" type="slidenum">
              <a:rPr lang="en-US" smtClean="0">
                <a:cs typeface="Arial" pitchFamily="34" charset="0"/>
              </a:rPr>
              <a:pPr defTabSz="914400"/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3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173" tIns="45588" rIns="91173" bIns="455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vert="horz" lIns="91173" tIns="45588" rIns="91173" bIns="45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173" tIns="45588" rIns="91173" bIns="455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AE1A61-3A7C-4B29-B150-A9E9B6D4050E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914400"/>
              <a:t>4/11/2016</a:t>
            </a:fld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173" tIns="45588" rIns="91173" bIns="455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173" tIns="45588" rIns="91173" bIns="455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5FA0904-B413-4BB5-92CC-E4E071C2A77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173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99" indent="-341899" algn="l" defTabSz="91173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779" indent="-284913" algn="l" defTabSz="91173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664" indent="-227940" algn="l" defTabSz="9117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530" indent="-227940" algn="l" defTabSz="91173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393" indent="-227940" algn="l" defTabSz="91173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262" indent="-227940" algn="l" defTabSz="9117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127" indent="-227940" algn="l" defTabSz="9117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91" indent="-227940" algn="l" defTabSz="9117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854" indent="-227940" algn="l" defTabSz="9117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8" algn="l" defTabSz="911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31" algn="l" defTabSz="911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97" algn="l" defTabSz="911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61" algn="l" defTabSz="911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27" algn="l" defTabSz="911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91" algn="l" defTabSz="911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59" algn="l" defTabSz="911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922" algn="l" defTabSz="9117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76856" y="209837"/>
            <a:ext cx="1045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/>
                <a:cs typeface="Comic Sans MS"/>
              </a:rPr>
              <a:t>CMG Causal Criteria</a:t>
            </a:r>
            <a:endParaRPr lang="en-US" sz="3600" dirty="0">
              <a:latin typeface="Comic Sans MS"/>
              <a:cs typeface="Comic Sans M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233166"/>
            <a:ext cx="91440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23517" y="1746132"/>
            <a:ext cx="5806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CMG Wide Working Group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148" y="2930336"/>
            <a:ext cx="22259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UW-CMG</a:t>
            </a:r>
          </a:p>
          <a:p>
            <a:pPr algn="ctr"/>
            <a:endParaRPr lang="en-US" sz="2400" dirty="0"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Mike </a:t>
            </a:r>
            <a:r>
              <a:rPr lang="en-US" sz="2400" dirty="0" err="1" smtClean="0">
                <a:latin typeface="Comic Sans MS"/>
                <a:cs typeface="Comic Sans MS"/>
              </a:rPr>
              <a:t>Bamshad</a:t>
            </a: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Jessica Chong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Colleen Davis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4761" y="2930336"/>
            <a:ext cx="30111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omic Sans MS"/>
                <a:cs typeface="Comic Sans MS"/>
              </a:rPr>
              <a:t>BaylorHopkins</a:t>
            </a:r>
            <a:r>
              <a:rPr lang="en-US" sz="2400" dirty="0" smtClean="0">
                <a:latin typeface="Comic Sans MS"/>
                <a:cs typeface="Comic Sans MS"/>
              </a:rPr>
              <a:t>-CMG</a:t>
            </a:r>
          </a:p>
          <a:p>
            <a:pPr algn="ctr"/>
            <a:endParaRPr lang="en-US" sz="2400" dirty="0"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Dave Valle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Corrine Boehm</a:t>
            </a:r>
          </a:p>
          <a:p>
            <a:pPr algn="ctr"/>
            <a:r>
              <a:rPr lang="en-US" sz="2400" dirty="0">
                <a:latin typeface="Comic Sans MS"/>
                <a:cs typeface="Comic Sans MS"/>
              </a:rPr>
              <a:t>Nara </a:t>
            </a:r>
            <a:r>
              <a:rPr lang="en-US" sz="2400" dirty="0" err="1">
                <a:latin typeface="Comic Sans MS"/>
                <a:cs typeface="Comic Sans MS"/>
              </a:rPr>
              <a:t>Sobreira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err="1" smtClean="0">
                <a:latin typeface="Comic Sans MS"/>
                <a:cs typeface="Comic Sans MS"/>
              </a:rPr>
              <a:t>Shalini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Jhangiani</a:t>
            </a: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r>
              <a:rPr lang="en-US" sz="2400" b="0" i="0" dirty="0" smtClean="0">
                <a:solidFill>
                  <a:srgbClr val="000000"/>
                </a:solidFill>
                <a:latin typeface="Comic Sans MS"/>
                <a:ea typeface="Times"/>
                <a:cs typeface="Comic Sans MS"/>
              </a:rPr>
              <a:t>Tomasz </a:t>
            </a:r>
            <a:r>
              <a:rPr lang="en-US" sz="2400" b="0" i="0" dirty="0" err="1" smtClean="0">
                <a:solidFill>
                  <a:srgbClr val="000000"/>
                </a:solidFill>
                <a:latin typeface="Comic Sans MS"/>
                <a:ea typeface="Times"/>
                <a:cs typeface="Comic Sans MS"/>
              </a:rPr>
              <a:t>Gambin</a:t>
            </a: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594" y="2930336"/>
            <a:ext cx="23947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Yale-CMG</a:t>
            </a:r>
          </a:p>
          <a:p>
            <a:pPr algn="ctr"/>
            <a:endParaRPr lang="en-US" sz="2400" dirty="0">
              <a:latin typeface="Comic Sans MS"/>
              <a:cs typeface="Comic Sans MS"/>
            </a:endParaRPr>
          </a:p>
          <a:p>
            <a:pPr algn="ctr"/>
            <a:r>
              <a:rPr lang="en-US" sz="2400" dirty="0" err="1" smtClean="0">
                <a:latin typeface="Comic Sans MS"/>
                <a:cs typeface="Comic Sans MS"/>
              </a:rPr>
              <a:t>Shirkant</a:t>
            </a:r>
            <a:r>
              <a:rPr lang="en-US" sz="2400" dirty="0" smtClean="0">
                <a:latin typeface="Comic Sans MS"/>
                <a:cs typeface="Comic Sans MS"/>
              </a:rPr>
              <a:t> Mane</a:t>
            </a:r>
          </a:p>
          <a:p>
            <a:pPr algn="ctr"/>
            <a:r>
              <a:rPr lang="en-US" sz="2400" dirty="0" err="1" smtClean="0">
                <a:latin typeface="Comic Sans MS"/>
                <a:cs typeface="Comic Sans MS"/>
              </a:rPr>
              <a:t>Francesc</a:t>
            </a:r>
            <a:r>
              <a:rPr lang="en-US" sz="2400" dirty="0" smtClean="0">
                <a:latin typeface="Comic Sans MS"/>
                <a:cs typeface="Comic Sans MS"/>
              </a:rPr>
              <a:t> Lopez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Kaya </a:t>
            </a:r>
            <a:r>
              <a:rPr lang="en-US" sz="2400" dirty="0" err="1" smtClean="0">
                <a:latin typeface="Comic Sans MS"/>
                <a:cs typeface="Comic Sans MS"/>
              </a:rPr>
              <a:t>Bilguvar</a:t>
            </a: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1956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76856" y="209837"/>
            <a:ext cx="1045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/>
                <a:cs typeface="Comic Sans MS"/>
              </a:rPr>
              <a:t>Causal Criteria For Discoveries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9165" y="1241217"/>
            <a:ext cx="3196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Two or more </a:t>
            </a:r>
            <a:r>
              <a:rPr lang="en-US" b="1" dirty="0" err="1">
                <a:latin typeface="Comic Sans MS"/>
                <a:cs typeface="Comic Sans MS"/>
              </a:rPr>
              <a:t>k</a:t>
            </a:r>
            <a:r>
              <a:rPr lang="en-US" b="1" dirty="0" err="1" smtClean="0">
                <a:latin typeface="Comic Sans MS"/>
                <a:cs typeface="Comic Sans MS"/>
              </a:rPr>
              <a:t>indreds</a:t>
            </a:r>
            <a:r>
              <a:rPr lang="en-US" b="1" dirty="0" smtClean="0">
                <a:latin typeface="Comic Sans MS"/>
                <a:cs typeface="Comic Sans MS"/>
              </a:rPr>
              <a:t> with 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variants in the same gene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648" y="1241217"/>
            <a:ext cx="3184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A single kindred with high </a:t>
            </a:r>
          </a:p>
          <a:p>
            <a:r>
              <a:rPr lang="en-US" b="1" dirty="0">
                <a:latin typeface="Comic Sans MS"/>
                <a:cs typeface="Comic Sans MS"/>
              </a:rPr>
              <a:t>i</a:t>
            </a:r>
            <a:r>
              <a:rPr lang="en-US" b="1" dirty="0" smtClean="0">
                <a:latin typeface="Comic Sans MS"/>
                <a:cs typeface="Comic Sans MS"/>
              </a:rPr>
              <a:t>mpact variant(s) in a gene</a:t>
            </a:r>
            <a:endParaRPr lang="en-US" b="1" dirty="0">
              <a:latin typeface="Comic Sans MS"/>
              <a:cs typeface="Comic Sans M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76606" y="2023917"/>
            <a:ext cx="59537" cy="385968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90949" y="5923286"/>
            <a:ext cx="2740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mic Sans MS"/>
                <a:cs typeface="Comic Sans MS"/>
              </a:rPr>
              <a:t>Conservative Discovery</a:t>
            </a:r>
          </a:p>
          <a:p>
            <a:pPr algn="ctr"/>
            <a:r>
              <a:rPr lang="en-US" b="1" dirty="0" smtClean="0">
                <a:latin typeface="Comic Sans MS"/>
                <a:cs typeface="Comic Sans MS"/>
              </a:rPr>
              <a:t> (Tier 1)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312" y="2504769"/>
            <a:ext cx="3443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mic Sans MS"/>
                <a:cs typeface="Comic Sans MS"/>
              </a:rPr>
              <a:t>Model organism recapitulates</a:t>
            </a:r>
          </a:p>
          <a:p>
            <a:pPr algn="ctr"/>
            <a:r>
              <a:rPr lang="en-US" b="1" dirty="0" smtClean="0">
                <a:latin typeface="Comic Sans MS"/>
                <a:cs typeface="Comic Sans MS"/>
              </a:rPr>
              <a:t>phenotype 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371" y="3813442"/>
            <a:ext cx="47067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Robust </a:t>
            </a:r>
            <a:r>
              <a:rPr lang="en-US" b="1" dirty="0">
                <a:latin typeface="Comic Sans MS"/>
                <a:cs typeface="Comic Sans MS"/>
              </a:rPr>
              <a:t>mapping data</a:t>
            </a:r>
          </a:p>
          <a:p>
            <a:r>
              <a:rPr lang="en-US" b="1" dirty="0">
                <a:latin typeface="Comic Sans MS"/>
                <a:cs typeface="Comic Sans MS"/>
              </a:rPr>
              <a:t>AND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Experimental evidence:</a:t>
            </a:r>
            <a:endParaRPr lang="en-US" b="1" dirty="0">
              <a:latin typeface="Comic Sans MS"/>
              <a:cs typeface="Comic Sans MS"/>
            </a:endParaRPr>
          </a:p>
          <a:p>
            <a:r>
              <a:rPr lang="en-US" b="1" dirty="0">
                <a:latin typeface="Comic Sans MS"/>
                <a:cs typeface="Comic Sans MS"/>
              </a:rPr>
              <a:t>-</a:t>
            </a:r>
            <a:r>
              <a:rPr lang="en-US" b="1" dirty="0" smtClean="0">
                <a:latin typeface="Comic Sans MS"/>
                <a:cs typeface="Comic Sans MS"/>
              </a:rPr>
              <a:t>gene </a:t>
            </a:r>
            <a:r>
              <a:rPr lang="en-US" b="1" dirty="0">
                <a:latin typeface="Comic Sans MS"/>
                <a:cs typeface="Comic Sans MS"/>
              </a:rPr>
              <a:t>in relevant pathway</a:t>
            </a:r>
          </a:p>
          <a:p>
            <a:r>
              <a:rPr lang="en-US" b="1" dirty="0">
                <a:latin typeface="Comic Sans MS"/>
                <a:cs typeface="Comic Sans MS"/>
              </a:rPr>
              <a:t>-variant alters </a:t>
            </a:r>
            <a:r>
              <a:rPr lang="en-US" b="1" dirty="0" smtClean="0">
                <a:latin typeface="Comic Sans MS"/>
                <a:cs typeface="Comic Sans MS"/>
              </a:rPr>
              <a:t>gene function/expression </a:t>
            </a:r>
            <a:endParaRPr lang="en-US" b="1" dirty="0">
              <a:latin typeface="Comic Sans MS"/>
              <a:cs typeface="Comic Sans M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24110" y="1947074"/>
            <a:ext cx="0" cy="47832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84830" y="2866019"/>
            <a:ext cx="2165089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74953" y="2365875"/>
            <a:ext cx="57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Yes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86306" y="3311970"/>
            <a:ext cx="49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No</a:t>
            </a:r>
            <a:endParaRPr lang="en-US" b="1" dirty="0">
              <a:latin typeface="Comic Sans MS"/>
              <a:cs typeface="Comic Sans M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245138" y="4566095"/>
            <a:ext cx="2218259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28123" y="4065951"/>
            <a:ext cx="57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Yes</a:t>
            </a:r>
            <a:endParaRPr lang="en-US" b="1" dirty="0">
              <a:latin typeface="Comic Sans MS"/>
              <a:cs typeface="Comic Sans MS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397896" y="3289994"/>
            <a:ext cx="0" cy="47832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91707" y="5931099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mic Sans MS"/>
                <a:cs typeface="Comic Sans MS"/>
              </a:rPr>
              <a:t>Suggestive Discovery</a:t>
            </a:r>
          </a:p>
          <a:p>
            <a:pPr algn="ctr"/>
            <a:r>
              <a:rPr lang="en-US" b="1" dirty="0" smtClean="0">
                <a:latin typeface="Comic Sans MS"/>
                <a:cs typeface="Comic Sans MS"/>
              </a:rPr>
              <a:t>(Tier 2)</a:t>
            </a:r>
          </a:p>
          <a:p>
            <a:pPr algn="ctr"/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9784" y="5448570"/>
            <a:ext cx="49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No</a:t>
            </a:r>
            <a:endParaRPr lang="en-US" b="1" dirty="0">
              <a:latin typeface="Comic Sans MS"/>
              <a:cs typeface="Comic Sans MS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411374" y="5426594"/>
            <a:ext cx="0" cy="47832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0" y="1014904"/>
            <a:ext cx="91440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2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7" y="199301"/>
            <a:ext cx="8382000" cy="5341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ClinGen Gene-Disease Validity Classification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244" y="6458028"/>
            <a:ext cx="9005117" cy="399972"/>
          </a:xfrm>
          <a:prstGeom prst="rect">
            <a:avLst/>
          </a:prstGeom>
          <a:noFill/>
        </p:spPr>
        <p:txBody>
          <a:bodyPr wrap="square" lIns="91173" tIns="45588" rIns="91173" bIns="45588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http://www.clinicalgenome.org/knowledge-curation/gene-curation/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4" y="1026146"/>
            <a:ext cx="7810443" cy="543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2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16637" r="3214" b="24420"/>
          <a:stretch/>
        </p:blipFill>
        <p:spPr bwMode="auto">
          <a:xfrm>
            <a:off x="361951" y="1571626"/>
            <a:ext cx="8296274" cy="4743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350" y="558822"/>
            <a:ext cx="9144000" cy="646113"/>
          </a:xfrm>
          <a:prstGeom prst="rect">
            <a:avLst/>
          </a:prstGeom>
          <a:noFill/>
        </p:spPr>
        <p:txBody>
          <a:bodyPr wrap="square" lIns="91301" tIns="45652" rIns="91301" bIns="45652">
            <a:spAutoFit/>
          </a:bodyPr>
          <a:lstStyle/>
          <a:p>
            <a:pPr defTabSz="914400">
              <a:defRPr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ClinGen Gene-Disease Scoring Matrix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64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95400"/>
            <a:ext cx="8553450" cy="529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" y="447675"/>
            <a:ext cx="4656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Genetic/Case Evidence Scoring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64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100"/>
            <a:ext cx="8229600" cy="62865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Experimental Evidence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Scoring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t="67596" r="24875"/>
          <a:stretch/>
        </p:blipFill>
        <p:spPr bwMode="auto">
          <a:xfrm>
            <a:off x="323850" y="1365719"/>
            <a:ext cx="8286750" cy="46056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4142" y="6064956"/>
            <a:ext cx="9143999" cy="1039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Evidence types consistent </a:t>
            </a:r>
            <a:r>
              <a:rPr lang="en-US" sz="2400" dirty="0" smtClean="0">
                <a:latin typeface="+mj-lt"/>
              </a:rPr>
              <a:t>with MacArthur et al. </a:t>
            </a:r>
            <a:r>
              <a:rPr lang="en-US" sz="2400" dirty="0" smtClean="0">
                <a:latin typeface="+mj-lt"/>
              </a:rPr>
              <a:t>“Guidelines for investigating causality……” </a:t>
            </a:r>
            <a:r>
              <a:rPr lang="fr-FR" sz="2400" dirty="0" smtClean="0">
                <a:latin typeface="+mj-lt"/>
              </a:rPr>
              <a:t>Nature</a:t>
            </a:r>
            <a:r>
              <a:rPr lang="fr-FR" sz="2400" dirty="0">
                <a:latin typeface="+mj-lt"/>
              </a:rPr>
              <a:t>. </a:t>
            </a:r>
            <a:r>
              <a:rPr lang="fr-FR" sz="2400" dirty="0" smtClean="0">
                <a:latin typeface="+mj-lt"/>
              </a:rPr>
              <a:t>2014;508(7497</a:t>
            </a:r>
            <a:r>
              <a:rPr lang="fr-FR" sz="2400" dirty="0">
                <a:latin typeface="+mj-lt"/>
              </a:rPr>
              <a:t>):469-76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94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5" t="15688" r="31875" b="59822"/>
          <a:stretch/>
        </p:blipFill>
        <p:spPr bwMode="auto">
          <a:xfrm>
            <a:off x="0" y="611859"/>
            <a:ext cx="9144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5" t="11439" r="32508" b="83889"/>
          <a:stretch/>
        </p:blipFill>
        <p:spPr bwMode="auto">
          <a:xfrm>
            <a:off x="0" y="690318"/>
            <a:ext cx="9144000" cy="64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94286" y="6607377"/>
            <a:ext cx="1583064" cy="307777"/>
          </a:xfrm>
          <a:prstGeom prst="rect">
            <a:avLst/>
          </a:prstGeom>
          <a:noFill/>
        </p:spPr>
        <p:txBody>
          <a:bodyPr wrap="square" lIns="91301" tIns="45652" rIns="91301" bIns="45652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www.acmg.net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9" t="23573" r="8397" b="23237"/>
          <a:stretch/>
        </p:blipFill>
        <p:spPr bwMode="auto">
          <a:xfrm>
            <a:off x="3952875" y="3945625"/>
            <a:ext cx="2247900" cy="276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9" t="76766" r="8397" b="6160"/>
          <a:stretch/>
        </p:blipFill>
        <p:spPr bwMode="auto">
          <a:xfrm>
            <a:off x="6200775" y="4126018"/>
            <a:ext cx="2266950" cy="89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7499" y="5207737"/>
            <a:ext cx="24416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Pathogenic</a:t>
            </a: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Likely pathogenic</a:t>
            </a: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Uncertain significance</a:t>
            </a: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Likely benign</a:t>
            </a: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Benign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912314"/>
            <a:ext cx="3619501" cy="285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4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149</Words>
  <Application>Microsoft Office PowerPoint</Application>
  <PresentationFormat>On-screen Show (4:3)</PresentationFormat>
  <Paragraphs>55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5_Urban</vt:lpstr>
      <vt:lpstr>23_Office Theme</vt:lpstr>
      <vt:lpstr>PowerPoint Presentation</vt:lpstr>
      <vt:lpstr>PowerPoint Presentation</vt:lpstr>
      <vt:lpstr>ClinGen Gene-Disease Validity Classification</vt:lpstr>
      <vt:lpstr>PowerPoint Presentation</vt:lpstr>
      <vt:lpstr>PowerPoint Presentation</vt:lpstr>
      <vt:lpstr>Experimental Evidence Scoring</vt:lpstr>
      <vt:lpstr>PowerPoint Presentation</vt:lpstr>
    </vt:vector>
  </TitlesOfParts>
  <Company>University of Washington School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Nickerson</dc:creator>
  <cp:lastModifiedBy>Heidi Rehm</cp:lastModifiedBy>
  <cp:revision>14</cp:revision>
  <dcterms:created xsi:type="dcterms:W3CDTF">2016-04-07T05:48:12Z</dcterms:created>
  <dcterms:modified xsi:type="dcterms:W3CDTF">2016-04-11T15:03:15Z</dcterms:modified>
</cp:coreProperties>
</file>