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305" r:id="rId3"/>
    <p:sldId id="306" r:id="rId4"/>
    <p:sldId id="258" r:id="rId5"/>
    <p:sldId id="257" r:id="rId6"/>
    <p:sldId id="259" r:id="rId7"/>
    <p:sldId id="260" r:id="rId8"/>
    <p:sldId id="261" r:id="rId9"/>
    <p:sldId id="264" r:id="rId10"/>
    <p:sldId id="262" r:id="rId11"/>
    <p:sldId id="263" r:id="rId12"/>
    <p:sldId id="309" r:id="rId13"/>
    <p:sldId id="266" r:id="rId14"/>
    <p:sldId id="307" r:id="rId15"/>
    <p:sldId id="308" r:id="rId16"/>
    <p:sldId id="267" r:id="rId17"/>
    <p:sldId id="268" r:id="rId18"/>
    <p:sldId id="269" r:id="rId19"/>
    <p:sldId id="270" r:id="rId20"/>
    <p:sldId id="31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1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12" r:id="rId54"/>
    <p:sldId id="314" r:id="rId55"/>
    <p:sldId id="315" r:id="rId56"/>
    <p:sldId id="303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9F3"/>
    <a:srgbClr val="C7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5211" autoAdjust="0"/>
  </p:normalViewPr>
  <p:slideViewPr>
    <p:cSldViewPr>
      <p:cViewPr>
        <p:scale>
          <a:sx n="100" d="100"/>
          <a:sy n="100" d="100"/>
        </p:scale>
        <p:origin x="-3952" y="-2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9E43-180C-1B48-ADF6-AB7E63DA53EB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860A-C235-9D4E-899F-01520258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7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scale up, construct 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5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1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diploid reference is very useful in functional read alignment especially</a:t>
            </a:r>
            <a:r>
              <a:rPr lang="en-US" baseline="0" dirty="0" smtClean="0"/>
              <a:t> with the current ability to detect rare variants in each individual that are not found in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simpler example is a non-ref insertion occurring in an exon and then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mapping to that missing insertion in the reference – but should be rarer, since </a:t>
            </a:r>
            <a:r>
              <a:rPr lang="en-US" baseline="0" dirty="0" err="1" smtClean="0"/>
              <a:t>indel</a:t>
            </a:r>
            <a:r>
              <a:rPr lang="en-US" baseline="0" dirty="0" smtClean="0"/>
              <a:t> doesn’t occur much in exon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4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showed the utility of</a:t>
            </a:r>
            <a:r>
              <a:rPr lang="en-US" baseline="0" dirty="0" smtClean="0"/>
              <a:t> including SVs in PG</a:t>
            </a:r>
          </a:p>
          <a:p>
            <a:r>
              <a:rPr lang="en-US" dirty="0" smtClean="0"/>
              <a:t>Showed that</a:t>
            </a:r>
            <a:r>
              <a:rPr lang="en-US" baseline="0" dirty="0" smtClean="0"/>
              <a:t> PG captures the effects of personal variants in functional assay readouts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numbers will improve as we gain the ability to build better personal genomes with more accurate call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6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11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allele-specific analyses what</a:t>
            </a:r>
            <a:r>
              <a:rPr lang="en-US" baseline="0" dirty="0" smtClean="0"/>
              <a:t> people do conventionally is aligning the reads to the respectively alleles at positions with heterozygous 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015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06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277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04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non-optimal antibodies in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experiments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read mapping variability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true biological variation in factor binding or expression</a:t>
            </a:r>
          </a:p>
          <a:p>
            <a:pPr marL="0" indent="0">
              <a:buNone/>
            </a:pPr>
            <a:r>
              <a:rPr lang="en-US" dirty="0" smtClean="0"/>
              <a:t>etc.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53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model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eta1 =logit(mu)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eta2 = logit(rho)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because both parameters lie between 0 and 1. The mean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mu = alpha / (alpha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variance (of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mu(1-mu)(1+(N-1)rho)/N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 the correlation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given by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1/(1 + alpha + beta)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the correlation between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individuals within a litter.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litter effect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typically reflected by a positive value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known as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over-dispersion parameter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4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73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277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277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--there are 35 GM cell lines in ENCODE, with </a:t>
            </a:r>
            <a:r>
              <a:rPr lang="en-US" sz="1200" dirty="0" err="1" smtClean="0">
                <a:sym typeface="Wingdings" panose="05000000000000000000" pitchFamily="2" charset="2"/>
              </a:rPr>
              <a:t>ChIP-seq</a:t>
            </a:r>
            <a:r>
              <a:rPr lang="en-US" sz="1200" dirty="0" smtClean="0">
                <a:sym typeface="Wingdings" panose="05000000000000000000" pitchFamily="2" charset="2"/>
              </a:rPr>
              <a:t> data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73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76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77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Het/</a:t>
            </a:r>
            <a:r>
              <a:rPr lang="en-US" dirty="0" err="1" smtClean="0"/>
              <a:t>hom</a:t>
            </a:r>
            <a:r>
              <a:rPr lang="en-US" dirty="0" smtClean="0"/>
              <a:t> ratio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tv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9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0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scale up, construct 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8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E2D-6B8E-4961-9C60-1F8F15BA96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27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8B5-B110-4EC1-95BC-D661F0D3BB9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42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CEE4-2154-41C0-9805-339AFBF7BD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36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9A4A-1629-46B6-A9B8-E5C3AB8277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40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B8BC-527E-4BF5-841C-27CEEAAB19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05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C2C-C00D-4EC1-B304-04AD4260EA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81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5F04-3036-4F30-9BEA-26A91CF512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87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0DEE-2A59-48CC-96CC-AB5C3172CA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11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BF9D-60F0-4770-A814-D5517C24800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96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9691-20C7-4A98-93E1-E93E3E5AE6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54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DD9F-952E-4274-B838-D100034A0E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57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9486-3663-42C6-9F8A-52562C7B23E2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6AEF-3ABB-4894-8497-486A0AFDC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E79D-0737-425F-BDCC-4535CCF35B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67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iL45zPit9-kVmk-9sDJEGMhxsUWf52n1nw_duTdNwcE/edit%23gid=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4400" cy="1143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600" b="1" dirty="0">
                <a:latin typeface="Calibri Light"/>
                <a:cs typeface="Calibri Light"/>
              </a:rPr>
              <a:t>What </a:t>
            </a:r>
            <a:r>
              <a:rPr lang="en" sz="3600" b="1" dirty="0" smtClean="0">
                <a:latin typeface="Calibri Light"/>
                <a:cs typeface="Calibri Light"/>
              </a:rPr>
              <a:t>we have contributed to the SVG</a:t>
            </a:r>
            <a:endParaRPr lang="en" sz="3600" b="1" dirty="0">
              <a:latin typeface="Calibri Light"/>
              <a:cs typeface="Calibri Light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1890401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/>
            <a:r>
              <a:rPr lang="en" sz="2800" dirty="0">
                <a:latin typeface="Arial"/>
                <a:cs typeface="Arial"/>
              </a:rPr>
              <a:t>Breakpoints</a:t>
            </a:r>
          </a:p>
          <a:p>
            <a:pPr marL="457189" indent="-228594"/>
            <a:r>
              <a:rPr lang="en" sz="2800" dirty="0">
                <a:latin typeface="Arial"/>
                <a:cs typeface="Arial"/>
              </a:rPr>
              <a:t>Mechanism assignment</a:t>
            </a:r>
          </a:p>
          <a:p>
            <a:pPr marL="457189" indent="-228594"/>
            <a:r>
              <a:rPr lang="en" sz="2800" dirty="0">
                <a:latin typeface="Arial"/>
                <a:cs typeface="Arial"/>
              </a:rPr>
              <a:t>Functional enrichment</a:t>
            </a:r>
          </a:p>
          <a:p>
            <a:pPr marL="457189" indent="-228594"/>
            <a:r>
              <a:rPr lang="en" sz="2800" dirty="0" smtClean="0">
                <a:latin typeface="Arial"/>
                <a:cs typeface="Arial"/>
              </a:rPr>
              <a:t>Retroduplications</a:t>
            </a:r>
          </a:p>
          <a:p>
            <a:pPr marL="457189" indent="-228594"/>
            <a:r>
              <a:rPr lang="en" sz="2800" dirty="0" smtClean="0">
                <a:latin typeface="Arial"/>
                <a:cs typeface="Arial"/>
              </a:rPr>
              <a:t>SVs and personalized genome construction</a:t>
            </a:r>
            <a:endParaRPr lang="en" sz="2800" dirty="0">
              <a:latin typeface="Arial"/>
              <a:cs typeface="Arial"/>
            </a:endParaRPr>
          </a:p>
          <a:p>
            <a:pPr>
              <a:buNone/>
            </a:pPr>
            <a:r>
              <a:rPr lang="en" sz="2800" dirty="0">
                <a:latin typeface="Arial"/>
                <a:cs typeface="Arial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962030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the </a:t>
            </a:r>
            <a:r>
              <a:rPr lang="en-US" sz="3600" b="1" dirty="0" smtClean="0"/>
              <a:t>PG </a:t>
            </a:r>
            <a:r>
              <a:rPr lang="en-US" sz="3600" b="1" dirty="0" smtClean="0"/>
              <a:t>should be the platform for functional genomics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latin typeface="Arial"/>
                <a:cs typeface="Arial"/>
              </a:rPr>
              <a:t>Advantages of PGs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Diploid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--Ability </a:t>
            </a:r>
            <a:r>
              <a:rPr lang="en-US" sz="2400" dirty="0">
                <a:latin typeface="Arial"/>
                <a:cs typeface="Arial"/>
              </a:rPr>
              <a:t>to incorporate private variants of any </a:t>
            </a:r>
            <a:r>
              <a:rPr lang="en-US" sz="2400" dirty="0" smtClean="0">
                <a:latin typeface="Arial"/>
                <a:cs typeface="Arial"/>
              </a:rPr>
              <a:t>size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--exhibit </a:t>
            </a:r>
            <a:r>
              <a:rPr lang="en-US" sz="2400" dirty="0">
                <a:latin typeface="Arial"/>
                <a:cs typeface="Arial"/>
              </a:rPr>
              <a:t>phase </a:t>
            </a:r>
            <a:r>
              <a:rPr lang="en-US" sz="2400" dirty="0" smtClean="0">
                <a:latin typeface="Arial"/>
                <a:cs typeface="Arial"/>
              </a:rPr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/>
                <a:cs typeface="Arial"/>
              </a:rPr>
              <a:t>Scale easily with more samples and improving sequencing technologies: longer reads </a:t>
            </a:r>
            <a:r>
              <a:rPr lang="en-US" sz="2400" b="1" dirty="0" smtClean="0">
                <a:latin typeface="Arial"/>
                <a:cs typeface="Arial"/>
              </a:rPr>
              <a:t>and more accurate </a:t>
            </a:r>
            <a:r>
              <a:rPr lang="en-US" sz="2400" b="1" dirty="0">
                <a:latin typeface="Arial"/>
                <a:cs typeface="Arial"/>
              </a:rPr>
              <a:t>phase information</a:t>
            </a: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--We have developed a tool for PG </a:t>
            </a:r>
            <a:r>
              <a:rPr lang="en-US" sz="2400" dirty="0" smtClean="0">
                <a:latin typeface="Arial"/>
                <a:cs typeface="Arial"/>
              </a:rPr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Very useful in functional genomic assay analyses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a) read alignment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b) RNA-</a:t>
            </a:r>
            <a:r>
              <a:rPr lang="en-US" sz="2400" dirty="0" err="1" smtClean="0">
                <a:latin typeface="Arial"/>
                <a:cs typeface="Arial"/>
              </a:rPr>
              <a:t>seq</a:t>
            </a:r>
            <a:r>
              <a:rPr lang="en-US" sz="2400" dirty="0" smtClean="0">
                <a:latin typeface="Arial"/>
                <a:cs typeface="Arial"/>
              </a:rPr>
              <a:t> quantification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c) allele-specific analyses</a:t>
            </a:r>
            <a:br>
              <a:rPr lang="en-US" sz="2400" dirty="0" smtClean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7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80865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Personal genome construction using </a:t>
            </a:r>
            <a:r>
              <a:rPr lang="en-US" sz="3600" b="1" i="1" dirty="0" smtClean="0"/>
              <a:t>vcf2diploid </a:t>
            </a:r>
            <a:r>
              <a:rPr lang="en-US" sz="3600" b="1" dirty="0" smtClean="0"/>
              <a:t>tool allows variants of different sizes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6512123"/>
            <a:ext cx="308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Rozowsky 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et al.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Mol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Syst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Biol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(2011)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6544236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7150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personal variants</a:t>
            </a:r>
            <a:r>
              <a:rPr lang="en-US" dirty="0" smtClean="0">
                <a:latin typeface="Arial"/>
                <a:cs typeface="Arial"/>
              </a:rPr>
              <a:t>, .</a:t>
            </a:r>
            <a:r>
              <a:rPr lang="en-US" dirty="0" err="1" smtClean="0">
                <a:latin typeface="Arial"/>
                <a:cs typeface="Arial"/>
              </a:rPr>
              <a:t>vcf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876800"/>
            <a:ext cx="19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reference</a:t>
            </a:r>
            <a:r>
              <a:rPr lang="en-US" dirty="0" smtClean="0">
                <a:latin typeface="Arial"/>
                <a:cs typeface="Arial"/>
              </a:rPr>
              <a:t>, .</a:t>
            </a:r>
            <a:r>
              <a:rPr lang="en-US" dirty="0" err="1" smtClean="0">
                <a:latin typeface="Arial"/>
                <a:cs typeface="Arial"/>
              </a:rPr>
              <a:t>fasta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5181600"/>
            <a:ext cx="2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personal diploid genome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.</a:t>
            </a:r>
            <a:r>
              <a:rPr lang="en-US" dirty="0" err="1" smtClean="0">
                <a:latin typeface="Arial"/>
                <a:cs typeface="Arial"/>
              </a:rPr>
              <a:t>fasta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26946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+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3800" y="5410200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5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Some construction considerations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1. </a:t>
            </a:r>
            <a:r>
              <a:rPr lang="en-US" sz="2400" b="1" dirty="0" smtClean="0">
                <a:latin typeface="Arial"/>
                <a:cs typeface="Arial"/>
              </a:rPr>
              <a:t>Choice </a:t>
            </a:r>
            <a:r>
              <a:rPr lang="en-US" sz="2400" b="1" dirty="0">
                <a:latin typeface="Arial"/>
                <a:cs typeface="Arial"/>
              </a:rPr>
              <a:t>of call set(s) </a:t>
            </a: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-- e.g</a:t>
            </a:r>
            <a:r>
              <a:rPr lang="en-US" sz="2400" dirty="0">
                <a:latin typeface="Arial"/>
                <a:cs typeface="Arial"/>
              </a:rPr>
              <a:t>. different versions of 1000GP call </a:t>
            </a:r>
            <a:r>
              <a:rPr lang="en-US" sz="2400" dirty="0" smtClean="0">
                <a:latin typeface="Arial"/>
                <a:cs typeface="Arial"/>
              </a:rPr>
              <a:t>sets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2. </a:t>
            </a:r>
            <a:r>
              <a:rPr lang="en-US" sz="2400" b="1" dirty="0">
                <a:latin typeface="Arial"/>
                <a:cs typeface="Arial"/>
              </a:rPr>
              <a:t>Choice of variants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-- e.g. SVs or </a:t>
            </a:r>
            <a:r>
              <a:rPr lang="en-US" sz="2400" dirty="0" err="1">
                <a:latin typeface="Arial"/>
                <a:cs typeface="Arial"/>
              </a:rPr>
              <a:t>indels</a:t>
            </a:r>
            <a:r>
              <a:rPr lang="en-US" sz="2400" dirty="0">
                <a:latin typeface="Arial"/>
                <a:cs typeface="Arial"/>
              </a:rPr>
              <a:t> or SNVs </a:t>
            </a:r>
            <a:r>
              <a:rPr lang="en-US" sz="2400" dirty="0" smtClean="0">
                <a:latin typeface="Arial"/>
                <a:cs typeface="Arial"/>
              </a:rPr>
              <a:t>only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3.</a:t>
            </a:r>
            <a:r>
              <a:rPr lang="en-US" sz="2400" b="1" dirty="0" smtClean="0">
                <a:latin typeface="Arial"/>
                <a:cs typeface="Arial"/>
              </a:rPr>
              <a:t> Choice </a:t>
            </a:r>
            <a:r>
              <a:rPr lang="en-US" sz="2400" b="1" dirty="0">
                <a:latin typeface="Arial"/>
                <a:cs typeface="Arial"/>
              </a:rPr>
              <a:t>of reference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-- choose the </a:t>
            </a:r>
            <a:r>
              <a:rPr lang="en-US" sz="2400" dirty="0" smtClean="0">
                <a:latin typeface="Arial"/>
                <a:cs typeface="Arial"/>
              </a:rPr>
              <a:t>reference genome in which the call set is derived from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4. </a:t>
            </a:r>
            <a:r>
              <a:rPr lang="en-US" sz="2400" b="1" dirty="0" smtClean="0">
                <a:latin typeface="Arial"/>
                <a:cs typeface="Arial"/>
              </a:rPr>
              <a:t>Assessment of call set quality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-- e.g. analysis of </a:t>
            </a:r>
            <a:r>
              <a:rPr lang="en-US" sz="2400" dirty="0">
                <a:latin typeface="Arial"/>
                <a:cs typeface="Arial"/>
              </a:rPr>
              <a:t>Mendelian </a:t>
            </a:r>
            <a:r>
              <a:rPr lang="en-US" sz="2400" dirty="0" smtClean="0">
                <a:latin typeface="Arial"/>
                <a:cs typeface="Arial"/>
              </a:rPr>
              <a:t>inconsistency in family data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1. </a:t>
            </a:r>
            <a:r>
              <a:rPr lang="en-US" b="1" dirty="0" smtClean="0">
                <a:latin typeface="Arial"/>
                <a:cs typeface="Arial"/>
              </a:rPr>
              <a:t>Choice </a:t>
            </a:r>
            <a:r>
              <a:rPr lang="en-US" b="1" dirty="0">
                <a:latin typeface="Arial"/>
                <a:cs typeface="Arial"/>
              </a:rPr>
              <a:t>of call set(s) 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-- e.g</a:t>
            </a:r>
            <a:r>
              <a:rPr lang="en-US" dirty="0">
                <a:latin typeface="Arial"/>
                <a:cs typeface="Arial"/>
              </a:rPr>
              <a:t>. different versions of 1000GP call </a:t>
            </a:r>
            <a:r>
              <a:rPr lang="en-US" dirty="0" smtClean="0">
                <a:latin typeface="Arial"/>
                <a:cs typeface="Arial"/>
              </a:rPr>
              <a:t>sets</a:t>
            </a:r>
          </a:p>
          <a:p>
            <a:r>
              <a:rPr lang="en-US" dirty="0" smtClean="0">
                <a:latin typeface="Arial"/>
                <a:cs typeface="Arial"/>
              </a:rPr>
              <a:t>2. </a:t>
            </a:r>
            <a:r>
              <a:rPr lang="en-US" b="1" dirty="0">
                <a:latin typeface="Arial"/>
                <a:cs typeface="Arial"/>
              </a:rPr>
              <a:t>Choice of reference </a:t>
            </a:r>
          </a:p>
          <a:p>
            <a:r>
              <a:rPr lang="en-US" dirty="0">
                <a:latin typeface="Arial"/>
                <a:cs typeface="Arial"/>
              </a:rPr>
              <a:t>-- choose the </a:t>
            </a:r>
            <a:r>
              <a:rPr lang="en-US" dirty="0" smtClean="0">
                <a:latin typeface="Arial"/>
                <a:cs typeface="Arial"/>
              </a:rPr>
              <a:t>reference genome in which the call set is derived from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3. </a:t>
            </a:r>
            <a:r>
              <a:rPr lang="en-US" b="1" dirty="0" smtClean="0">
                <a:latin typeface="Arial"/>
                <a:cs typeface="Arial"/>
              </a:rPr>
              <a:t>Choice </a:t>
            </a:r>
            <a:r>
              <a:rPr lang="en-US" b="1" dirty="0">
                <a:latin typeface="Arial"/>
                <a:cs typeface="Arial"/>
              </a:rPr>
              <a:t>of variants 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-- e.g</a:t>
            </a:r>
            <a:r>
              <a:rPr lang="en-US" dirty="0">
                <a:latin typeface="Arial"/>
                <a:cs typeface="Arial"/>
              </a:rPr>
              <a:t>. SVs or </a:t>
            </a:r>
            <a:r>
              <a:rPr lang="en-US" dirty="0" err="1">
                <a:latin typeface="Arial"/>
                <a:cs typeface="Arial"/>
              </a:rPr>
              <a:t>indels</a:t>
            </a:r>
            <a:r>
              <a:rPr lang="en-US" dirty="0">
                <a:latin typeface="Arial"/>
                <a:cs typeface="Arial"/>
              </a:rPr>
              <a:t> or SNVs </a:t>
            </a:r>
            <a:r>
              <a:rPr lang="en-US" dirty="0" smtClean="0">
                <a:latin typeface="Arial"/>
                <a:cs typeface="Arial"/>
              </a:rPr>
              <a:t>only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4. </a:t>
            </a:r>
            <a:r>
              <a:rPr lang="en-US" b="1" dirty="0" smtClean="0">
                <a:latin typeface="Arial"/>
                <a:cs typeface="Arial"/>
              </a:rPr>
              <a:t>Order </a:t>
            </a:r>
            <a:r>
              <a:rPr lang="en-US" b="1" dirty="0">
                <a:latin typeface="Arial"/>
                <a:cs typeface="Arial"/>
              </a:rPr>
              <a:t>of incorporation</a:t>
            </a:r>
          </a:p>
          <a:p>
            <a:r>
              <a:rPr lang="en-US" dirty="0" smtClean="0">
                <a:latin typeface="Arial"/>
                <a:cs typeface="Arial"/>
              </a:rPr>
              <a:t>-- SVs &gt; </a:t>
            </a:r>
            <a:r>
              <a:rPr lang="en-US" dirty="0" err="1" smtClean="0">
                <a:latin typeface="Arial"/>
                <a:cs typeface="Arial"/>
              </a:rPr>
              <a:t>indels</a:t>
            </a:r>
            <a:r>
              <a:rPr lang="en-US" dirty="0" smtClean="0">
                <a:latin typeface="Arial"/>
                <a:cs typeface="Arial"/>
              </a:rPr>
              <a:t> &gt; SNVs</a:t>
            </a:r>
          </a:p>
          <a:p>
            <a:r>
              <a:rPr lang="en-US" dirty="0" smtClean="0">
                <a:latin typeface="Arial"/>
                <a:cs typeface="Arial"/>
              </a:rPr>
              <a:t>-- Increased SNV density around SV breakpoints (Abyzov </a:t>
            </a:r>
            <a:r>
              <a:rPr lang="en-US" i="1" dirty="0" smtClean="0">
                <a:latin typeface="Arial"/>
                <a:cs typeface="Arial"/>
              </a:rPr>
              <a:t>et al.</a:t>
            </a:r>
            <a:r>
              <a:rPr lang="en-US" dirty="0" smtClean="0">
                <a:latin typeface="Arial"/>
                <a:cs typeface="Arial"/>
              </a:rPr>
              <a:t> 2015)</a:t>
            </a:r>
            <a:endParaRPr lang="en-US" dirty="0" smtClean="0">
              <a:latin typeface="Arial"/>
              <a:cs typeface="Arial"/>
              <a:sym typeface="Wingdings" panose="05000000000000000000" pitchFamily="2" charset="2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2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Many choices of NA12878 call sets:</a:t>
            </a:r>
            <a:br>
              <a:rPr lang="en-US" sz="3600" b="1" dirty="0" smtClean="0"/>
            </a:br>
            <a:r>
              <a:rPr lang="en-US" sz="3600" b="1" dirty="0" smtClean="0"/>
              <a:t>Which one do we use?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5"/>
            <a:ext cx="8229600" cy="496757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Genome in a bottle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Complete Genomics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Illumina Platinum Genomes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Broad’s GATK Best Practices bundles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1000 Genomes Project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-- low/high coverage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-- long reads: </a:t>
            </a:r>
            <a:r>
              <a:rPr lang="en-US" dirty="0" err="1" smtClean="0">
                <a:latin typeface="Arial"/>
                <a:cs typeface="Arial"/>
              </a:rPr>
              <a:t>PacBio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Moleculo</a:t>
            </a:r>
            <a:endParaRPr lang="en-US" dirty="0" smtClean="0">
              <a:latin typeface="Arial"/>
              <a:cs typeface="Arial"/>
            </a:endParaRPr>
          </a:p>
          <a:p>
            <a:pPr marL="385763" indent="-385763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52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95" y="583422"/>
            <a:ext cx="8068648" cy="327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Assessment of call set quality: </a:t>
            </a:r>
            <a:r>
              <a:rPr lang="en-US" sz="3200" dirty="0"/>
              <a:t>Mendelian inconsistency (e.g. GATK HC PCR-free 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63842"/>
              </p:ext>
            </p:extLst>
          </p:nvPr>
        </p:nvGraphicFramePr>
        <p:xfrm>
          <a:off x="764675" y="1457243"/>
          <a:ext cx="6879012" cy="4900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539"/>
                <a:gridCol w="1059206"/>
                <a:gridCol w="956227"/>
                <a:gridCol w="956227"/>
                <a:gridCol w="956227"/>
                <a:gridCol w="1088627"/>
                <a:gridCol w="867959"/>
              </a:tblGrid>
              <a:tr h="4649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Father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Mother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%Err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83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AA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518631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505499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1025345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194589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>
                          <a:effectLst/>
                        </a:rPr>
                        <a:t>198054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507750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506699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1015559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194409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397233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195245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786887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194722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206720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402184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193636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196672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198416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202366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401435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816825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818254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4373" y="6393597"/>
            <a:ext cx="144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*Autosomes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88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38353"/>
            <a:ext cx="7886700" cy="1090742"/>
          </a:xfrm>
        </p:spPr>
        <p:txBody>
          <a:bodyPr>
            <a:normAutofit/>
          </a:bodyPr>
          <a:lstStyle/>
          <a:p>
            <a:r>
              <a:rPr lang="en-US" sz="3600" b="1" dirty="0"/>
              <a:t>NA12878 family </a:t>
            </a:r>
            <a:r>
              <a:rPr lang="en-US" sz="3600" b="1" dirty="0" smtClean="0"/>
              <a:t>of PGs we already have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162610"/>
              </p:ext>
            </p:extLst>
          </p:nvPr>
        </p:nvGraphicFramePr>
        <p:xfrm>
          <a:off x="457200" y="1676400"/>
          <a:ext cx="8382556" cy="449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"/>
                <a:gridCol w="4106746"/>
                <a:gridCol w="951893"/>
                <a:gridCol w="1137248"/>
                <a:gridCol w="1916664"/>
              </a:tblGrid>
              <a:tr h="316812"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Source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Refgen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Depth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Variants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1000 Genomes Project (1000GP) pilot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60x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SNVs,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indels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, deletions (including 33 from 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fosmid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sequencing)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GATK Best Practices v3 (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UnifiedGenotype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) 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64x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SNVs,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indels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GATK Best Practices v4 (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HaplotypeCaller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, PCR-free)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64x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SNVs,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indels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1000GP Phase 3 SNVs-only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7.4x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1000GP Phase 3 SNVs-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indels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7.4x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SNVs,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indels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1000GP Phase 3 SNVs-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indels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-SVs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hg19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7.4x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SNVs,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indels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, SVs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88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207"/>
            <a:ext cx="8229600" cy="87133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Other possible choices of NA12878 call sets for ENCODE: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12676"/>
          </a:xfrm>
        </p:spPr>
        <p:txBody>
          <a:bodyPr>
            <a:noAutofit/>
          </a:bodyPr>
          <a:lstStyle/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latin typeface="Arial"/>
                <a:cs typeface="Arial"/>
              </a:rPr>
              <a:t>Genome In </a:t>
            </a:r>
            <a:r>
              <a:rPr lang="en-US" sz="1600" b="1" dirty="0">
                <a:latin typeface="Arial"/>
                <a:cs typeface="Arial"/>
              </a:rPr>
              <a:t>A</a:t>
            </a:r>
            <a:r>
              <a:rPr lang="en-US" sz="1600" b="1" dirty="0" smtClean="0">
                <a:latin typeface="Arial"/>
                <a:cs typeface="Arial"/>
              </a:rPr>
              <a:t> Bottle (GIAB)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--HiSeq2500 300x, 150x150bp read, hg19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--44x </a:t>
            </a:r>
            <a:r>
              <a:rPr lang="en-US" sz="1600" dirty="0" err="1" smtClean="0">
                <a:latin typeface="Arial"/>
                <a:cs typeface="Arial"/>
              </a:rPr>
              <a:t>PacBio</a:t>
            </a:r>
            <a:r>
              <a:rPr lang="en-US" sz="1600" dirty="0" smtClean="0">
                <a:latin typeface="Arial"/>
                <a:cs typeface="Arial"/>
              </a:rPr>
              <a:t> SV calls (from Mt Sinai School of </a:t>
            </a:r>
            <a:r>
              <a:rPr lang="en-US" sz="1600" dirty="0">
                <a:latin typeface="Arial"/>
                <a:cs typeface="Arial"/>
              </a:rPr>
              <a:t>Medicine)</a:t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latin typeface="Arial"/>
                <a:cs typeface="Arial"/>
              </a:rPr>
              <a:t>Complete Genomics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--80x, SNVs, </a:t>
            </a:r>
            <a:r>
              <a:rPr lang="en-US" sz="1600" dirty="0" err="1" smtClean="0">
                <a:latin typeface="Arial"/>
                <a:cs typeface="Arial"/>
              </a:rPr>
              <a:t>indels</a:t>
            </a:r>
            <a:r>
              <a:rPr lang="en-US" sz="1600" dirty="0" smtClean="0">
                <a:latin typeface="Arial"/>
                <a:cs typeface="Arial"/>
              </a:rPr>
              <a:t> and SVs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smtClean="0">
                <a:latin typeface="Arial"/>
                <a:cs typeface="Arial"/>
              </a:rPr>
              <a:t>GRCh37</a:t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err="1">
                <a:latin typeface="Arial"/>
                <a:cs typeface="Arial"/>
              </a:rPr>
              <a:t>I</a:t>
            </a:r>
            <a:r>
              <a:rPr lang="en-US" sz="1600" b="1" dirty="0" err="1" smtClean="0">
                <a:latin typeface="Arial"/>
                <a:cs typeface="Arial"/>
              </a:rPr>
              <a:t>llumina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Platinum Genomes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--HiSeq2000, PCR-free, 50x and 200x, SNVs and </a:t>
            </a:r>
            <a:r>
              <a:rPr lang="en-US" sz="1600" dirty="0" err="1" smtClean="0">
                <a:latin typeface="Arial"/>
                <a:cs typeface="Arial"/>
              </a:rPr>
              <a:t>indels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smtClean="0">
                <a:latin typeface="Arial"/>
                <a:cs typeface="Arial"/>
              </a:rPr>
              <a:t>available for both hg19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hg38</a:t>
            </a: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latin typeface="Arial"/>
              <a:cs typeface="Arial"/>
            </a:endParaRP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latin typeface="Arial"/>
                <a:cs typeface="Arial"/>
              </a:rPr>
              <a:t>1000 Genomes Project SV group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--SV calls using longer reads: </a:t>
            </a:r>
            <a:r>
              <a:rPr lang="en-US" sz="1600" dirty="0" err="1" smtClean="0">
                <a:latin typeface="Arial"/>
                <a:cs typeface="Arial"/>
              </a:rPr>
              <a:t>PacBio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err="1" smtClean="0">
                <a:latin typeface="Arial"/>
                <a:cs typeface="Arial"/>
              </a:rPr>
              <a:t>Moleculo</a:t>
            </a:r>
            <a:endParaRPr lang="en-US" sz="1600" dirty="0" smtClean="0">
              <a:latin typeface="Arial"/>
              <a:cs typeface="Arial"/>
            </a:endParaRP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latin typeface="Arial"/>
              <a:cs typeface="Arial"/>
            </a:endParaRPr>
          </a:p>
          <a:p>
            <a:pPr marL="514338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latin typeface="Arial"/>
                <a:cs typeface="Arial"/>
              </a:rPr>
              <a:t>NA12878 Assembly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Arial"/>
                <a:cs typeface="Arial"/>
              </a:rPr>
              <a:t>         </a:t>
            </a:r>
            <a:r>
              <a:rPr lang="en-US" sz="1600" dirty="0" smtClean="0">
                <a:latin typeface="Arial"/>
                <a:cs typeface="Arial"/>
              </a:rPr>
              <a:t>--</a:t>
            </a:r>
            <a:r>
              <a:rPr lang="en-US" sz="1600" i="1" dirty="0" smtClean="0">
                <a:latin typeface="Arial"/>
                <a:cs typeface="Arial"/>
              </a:rPr>
              <a:t>de novo</a:t>
            </a:r>
            <a:r>
              <a:rPr lang="en-US" sz="1600" dirty="0" smtClean="0">
                <a:latin typeface="Arial"/>
                <a:cs typeface="Arial"/>
              </a:rPr>
              <a:t> assembly and SV calls (Ali Bashir Lab, Mt Sinai)</a:t>
            </a:r>
            <a:endParaRPr lang="en-US" sz="1600" b="1" dirty="0">
              <a:latin typeface="Arial"/>
              <a:cs typeface="Arial"/>
            </a:endParaRPr>
          </a:p>
          <a:p>
            <a:pPr marL="514338" indent="-514338">
              <a:buFont typeface="+mj-lt"/>
              <a:buAutoNum type="arabicPeriod"/>
            </a:pPr>
            <a:endParaRPr lang="en-US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 smtClean="0">
                <a:latin typeface="Arial"/>
                <a:cs typeface="Arial"/>
              </a:rPr>
              <a:t>Useful list of NA12878 public datasets (google sheet on </a:t>
            </a:r>
            <a:r>
              <a:rPr lang="en-US" sz="1600" dirty="0">
                <a:latin typeface="Arial"/>
                <a:cs typeface="Arial"/>
              </a:rPr>
              <a:t>GIAB </a:t>
            </a:r>
            <a:r>
              <a:rPr lang="en-US" sz="1600" dirty="0" smtClean="0">
                <a:latin typeface="Arial"/>
                <a:cs typeface="Arial"/>
              </a:rPr>
              <a:t>site): </a:t>
            </a:r>
            <a:r>
              <a:rPr lang="en-US" sz="1600" dirty="0">
                <a:latin typeface="Arial"/>
                <a:cs typeface="Arial"/>
                <a:hlinkClick r:id="rId3"/>
              </a:rPr>
              <a:t>https://</a:t>
            </a:r>
            <a:r>
              <a:rPr lang="en-US" sz="1600" dirty="0" smtClean="0">
                <a:latin typeface="Arial"/>
                <a:cs typeface="Arial"/>
                <a:hlinkClick r:id="rId3"/>
              </a:rPr>
              <a:t>docs.google.com/spreadsheets/d/1iL45zPit9-kVmk-9sDJEGMhxsUWf52n1nw_duTdNwcE/edit#gid=0</a:t>
            </a:r>
            <a:endParaRPr lang="en-US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1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indent="-609585"/>
            <a:r>
              <a:rPr lang="en-US" sz="2400" dirty="0" smtClean="0">
                <a:latin typeface="Arial"/>
                <a:cs typeface="Arial"/>
              </a:rPr>
              <a:t>Constructed 382 personal genomes from 1000GP Phase 1 data </a:t>
            </a: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-SNVs and </a:t>
            </a:r>
            <a:r>
              <a:rPr lang="en-US" sz="2400" dirty="0" err="1" smtClean="0">
                <a:latin typeface="Arial"/>
                <a:cs typeface="Arial"/>
              </a:rPr>
              <a:t>indels</a:t>
            </a:r>
            <a:r>
              <a:rPr lang="en-US" sz="2400" dirty="0">
                <a:latin typeface="Arial"/>
                <a:cs typeface="Arial"/>
                <a:sym typeface="Wingdings" panose="05000000000000000000" pitchFamily="2" charset="2"/>
              </a:rPr>
              <a:t/>
            </a:r>
            <a:br>
              <a:rPr lang="en-US" sz="2400" dirty="0">
                <a:latin typeface="Arial"/>
                <a:cs typeface="Arial"/>
                <a:sym typeface="Wingdings" panose="05000000000000000000" pitchFamily="2" charset="2"/>
              </a:rPr>
            </a:br>
            <a:r>
              <a:rPr lang="en-US" sz="2400" dirty="0" smtClean="0">
                <a:latin typeface="Arial"/>
                <a:cs typeface="Arial"/>
              </a:rPr>
              <a:t>--match with their corresponding RNA-</a:t>
            </a:r>
            <a:r>
              <a:rPr lang="en-US" sz="2400" dirty="0" err="1" smtClean="0">
                <a:latin typeface="Arial"/>
                <a:cs typeface="Arial"/>
              </a:rPr>
              <a:t>seq</a:t>
            </a:r>
            <a:r>
              <a:rPr lang="en-US" sz="2400" dirty="0" smtClean="0">
                <a:latin typeface="Arial"/>
                <a:cs typeface="Arial"/>
              </a:rPr>
              <a:t> and/or </a:t>
            </a:r>
            <a:r>
              <a:rPr lang="en-US" sz="2400" dirty="0" err="1" smtClean="0">
                <a:latin typeface="Arial"/>
                <a:cs typeface="Arial"/>
              </a:rPr>
              <a:t>ChIP-seq</a:t>
            </a:r>
            <a:r>
              <a:rPr lang="en-US" sz="2400" dirty="0" smtClean="0">
                <a:latin typeface="Arial"/>
                <a:cs typeface="Arial"/>
              </a:rPr>
              <a:t> sets (from 8 different studies)</a:t>
            </a:r>
            <a:endParaRPr lang="en-US" sz="2400" dirty="0">
              <a:latin typeface="Arial"/>
              <a:cs typeface="Arial"/>
            </a:endParaRPr>
          </a:p>
          <a:p>
            <a:pPr marL="609585" indent="-609585"/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Most of our </a:t>
            </a:r>
            <a:r>
              <a:rPr lang="en-US" sz="2400" dirty="0" err="1" smtClean="0">
                <a:latin typeface="Arial"/>
                <a:cs typeface="Arial"/>
                <a:sym typeface="Wingdings" panose="05000000000000000000" pitchFamily="2" charset="2"/>
              </a:rPr>
              <a:t>ChIP-seq</a:t>
            </a:r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 sets are from ENCODE</a:t>
            </a:r>
            <a:b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</a:br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--14 GM cell lines with available 1000GP Phase 1 </a:t>
            </a:r>
            <a:r>
              <a:rPr lang="en-US" sz="2400" dirty="0">
                <a:latin typeface="Arial"/>
                <a:cs typeface="Arial"/>
                <a:sym typeface="Wingdings" panose="05000000000000000000" pitchFamily="2" charset="2"/>
              </a:rPr>
              <a:t>DNA </a:t>
            </a:r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data</a:t>
            </a:r>
            <a:endParaRPr lang="en-US" sz="2400" dirty="0" smtClean="0">
              <a:latin typeface="Ari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65126"/>
            <a:ext cx="8381999" cy="98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  <a:latin typeface="Calibri Light"/>
              </a:rPr>
              <a:t>Scalable: Use of personal genomes in functional genomics analyses</a:t>
            </a:r>
            <a:endParaRPr lang="en-US" sz="3600" b="1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06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585" indent="-609585"/>
            <a:r>
              <a:rPr lang="en-US" dirty="0" smtClean="0"/>
              <a:t>Constructed 382 personal genomes from 1000GP Phase 1 data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--SNVs and </a:t>
            </a:r>
            <a:r>
              <a:rPr lang="en-US" dirty="0" err="1" smtClean="0"/>
              <a:t>indels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/>
              <a:t>--match with their corresponding RNA-</a:t>
            </a:r>
            <a:r>
              <a:rPr lang="en-US" dirty="0" err="1" smtClean="0"/>
              <a:t>seq</a:t>
            </a:r>
            <a:r>
              <a:rPr lang="en-US" dirty="0" smtClean="0"/>
              <a:t> and/or </a:t>
            </a:r>
            <a:r>
              <a:rPr lang="en-US" dirty="0" err="1" smtClean="0"/>
              <a:t>ChIP-seq</a:t>
            </a:r>
            <a:r>
              <a:rPr lang="en-US" dirty="0" smtClean="0"/>
              <a:t> sets (from 8 different studies)</a:t>
            </a:r>
            <a:endParaRPr lang="en-US" dirty="0"/>
          </a:p>
          <a:p>
            <a:pPr marL="609585" indent="-609585"/>
            <a:r>
              <a:rPr lang="en-US" dirty="0" smtClean="0">
                <a:sym typeface="Wingdings" panose="05000000000000000000" pitchFamily="2" charset="2"/>
              </a:rPr>
              <a:t>Most of our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sets are from ENCODE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--14 GM cell lines with available 1000GP Phase 1 </a:t>
            </a:r>
            <a:r>
              <a:rPr lang="en-US" dirty="0">
                <a:sym typeface="Wingdings" panose="05000000000000000000" pitchFamily="2" charset="2"/>
              </a:rPr>
              <a:t>DNA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**note that there are 35 </a:t>
            </a:r>
            <a:r>
              <a:rPr lang="en-US" dirty="0">
                <a:sym typeface="Wingdings" panose="05000000000000000000" pitchFamily="2" charset="2"/>
              </a:rPr>
              <a:t>GM cell lines in </a:t>
            </a:r>
            <a:r>
              <a:rPr lang="en-US" dirty="0" smtClean="0">
                <a:sym typeface="Wingdings" panose="05000000000000000000" pitchFamily="2" charset="2"/>
              </a:rPr>
              <a:t>ENCODE, </a:t>
            </a:r>
            <a:r>
              <a:rPr lang="en-US" dirty="0">
                <a:sym typeface="Wingdings" panose="05000000000000000000" pitchFamily="2" charset="2"/>
              </a:rPr>
              <a:t>with </a:t>
            </a:r>
            <a:r>
              <a:rPr lang="en-US" dirty="0" err="1">
                <a:sym typeface="Wingdings" panose="05000000000000000000" pitchFamily="2" charset="2"/>
              </a:rPr>
              <a:t>ChIP-seq</a:t>
            </a:r>
            <a:r>
              <a:rPr lang="en-US" dirty="0">
                <a:sym typeface="Wingdings" panose="05000000000000000000" pitchFamily="2" charset="2"/>
              </a:rPr>
              <a:t> data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including CEU and YRI trios)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841" y="365126"/>
            <a:ext cx="7886700" cy="98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 Light"/>
              </a:rPr>
              <a:t>Highly scalable: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 Light"/>
              </a:rPr>
              <a:t>Use of personal genomes with ENCODE data</a:t>
            </a:r>
            <a:endParaRPr lang="en-US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914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600" b="1" dirty="0">
                <a:latin typeface="Calibri Light"/>
                <a:cs typeface="Calibri Light"/>
              </a:rPr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095375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b="1" u="sng" dirty="0" smtClean="0">
                <a:latin typeface="Calibri"/>
                <a:ea typeface="Calibri"/>
                <a:cs typeface="Calibri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CNVnator Calls on the Trios</a:t>
            </a:r>
          </a:p>
          <a:p>
            <a:pPr>
              <a:buNone/>
            </a:pPr>
            <a:endParaRPr sz="2400" dirty="0" smtClean="0"/>
          </a:p>
          <a:p>
            <a:pPr>
              <a:buNone/>
            </a:pPr>
            <a:endParaRPr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8175356" cy="35394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-- </a:t>
            </a:r>
            <a:r>
              <a:rPr lang="en-US" sz="2800" dirty="0" smtClean="0">
                <a:latin typeface="Arial"/>
                <a:cs typeface="Arial"/>
              </a:rPr>
              <a:t>one of the main purposes of </a:t>
            </a:r>
            <a:r>
              <a:rPr lang="en-US" sz="2800" dirty="0">
                <a:latin typeface="Arial"/>
                <a:cs typeface="Arial"/>
              </a:rPr>
              <a:t>having a good SV call set is to be able to build a genome for each person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-- can we move beyond a call-set-centric mindset to a personal-genome-centric mindset</a:t>
            </a:r>
            <a:r>
              <a:rPr lang="en-US" sz="2800" dirty="0" smtClean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52723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Read alignment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9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" y="240485"/>
            <a:ext cx="8869943" cy="1378108"/>
          </a:xfrm>
        </p:spPr>
        <p:txBody>
          <a:bodyPr>
            <a:noAutofit/>
          </a:bodyPr>
          <a:lstStyle/>
          <a:p>
            <a:r>
              <a:rPr lang="en-US" sz="3600" b="1" dirty="0"/>
              <a:t>Alignment gets better as variant sets </a:t>
            </a:r>
            <a:r>
              <a:rPr lang="en-US" sz="3600" b="1" dirty="0" smtClean="0"/>
              <a:t>get more </a:t>
            </a:r>
            <a:r>
              <a:rPr lang="en-US" sz="3600" b="1" dirty="0"/>
              <a:t>complete: NA12878 Pol2 </a:t>
            </a:r>
            <a:r>
              <a:rPr lang="en-US" sz="3600" b="1" dirty="0" err="1" smtClean="0"/>
              <a:t>ChIP-seq</a:t>
            </a:r>
            <a:r>
              <a:rPr lang="en-US" sz="3600" b="1" dirty="0" smtClean="0"/>
              <a:t> (ENCODE)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73948"/>
              </p:ext>
            </p:extLst>
          </p:nvPr>
        </p:nvGraphicFramePr>
        <p:xfrm>
          <a:off x="79293" y="1856344"/>
          <a:ext cx="893557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95"/>
                <a:gridCol w="1741393"/>
                <a:gridCol w="1741394"/>
                <a:gridCol w="1730174"/>
                <a:gridCol w="1752614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(83.03%)</a:t>
                      </a:r>
                    </a:p>
                  </a:txBody>
                  <a:tcPr marL="68580" marR="68580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2845214" y="3782270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849" y="3841234"/>
            <a:ext cx="32135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>
                <a:ln/>
                <a:solidFill>
                  <a:srgbClr val="70AD47"/>
                </a:solidFill>
                <a:latin typeface="Calibri"/>
              </a:rPr>
              <a:t>Almost 1M increase in 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9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5" y="2"/>
            <a:ext cx="8687089" cy="1895931"/>
          </a:xfrm>
        </p:spPr>
        <p:txBody>
          <a:bodyPr>
            <a:noAutofit/>
          </a:bodyPr>
          <a:lstStyle/>
          <a:p>
            <a:r>
              <a:rPr lang="en-US" sz="3600" b="1" dirty="0"/>
              <a:t>Alignment gets better as variant sets </a:t>
            </a:r>
            <a:r>
              <a:rPr lang="en-US" sz="3600" b="1" dirty="0" smtClean="0"/>
              <a:t>get more </a:t>
            </a:r>
            <a:r>
              <a:rPr lang="en-US" sz="3600" b="1" dirty="0"/>
              <a:t>complete: NA12878 RNA-</a:t>
            </a:r>
            <a:r>
              <a:rPr lang="en-US" sz="3600" b="1" dirty="0" err="1"/>
              <a:t>seq</a:t>
            </a:r>
            <a:r>
              <a:rPr lang="en-US" sz="3600" b="1" dirty="0"/>
              <a:t> (Kilpinen </a:t>
            </a:r>
            <a:r>
              <a:rPr lang="en-US" sz="3600" b="1" i="1" dirty="0"/>
              <a:t>et al. </a:t>
            </a:r>
            <a:r>
              <a:rPr lang="en-US" sz="3600" b="1" dirty="0"/>
              <a:t>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04928"/>
              </p:ext>
            </p:extLst>
          </p:nvPr>
        </p:nvGraphicFramePr>
        <p:xfrm>
          <a:off x="114305" y="1895931"/>
          <a:ext cx="88010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4"/>
                <a:gridCol w="1664933"/>
                <a:gridCol w="1664933"/>
                <a:gridCol w="1702772"/>
                <a:gridCol w="1667435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(67.37%)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(67.86%)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(68.08%)</a:t>
                      </a:r>
                    </a:p>
                  </a:txBody>
                  <a:tcPr marL="68580" marR="68580"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(10.76%)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(10.58%)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3065931" y="3897884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097" y="3956849"/>
            <a:ext cx="31356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rgbClr val="70AD47"/>
                </a:solidFill>
                <a:latin typeface="Calibri"/>
              </a:rPr>
              <a:t>Over 260K increase </a:t>
            </a:r>
            <a:r>
              <a:rPr lang="en-US" sz="2000" b="1" dirty="0">
                <a:ln/>
                <a:solidFill>
                  <a:srgbClr val="70AD47"/>
                </a:solidFill>
                <a:latin typeface="Calibri"/>
              </a:rPr>
              <a:t>in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4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quantification with SVs incorporated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16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0" y="555650"/>
            <a:ext cx="8245309" cy="104887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Including SVs in </a:t>
            </a:r>
            <a:r>
              <a:rPr lang="en-US" sz="3600" b="1" dirty="0"/>
              <a:t>diploid </a:t>
            </a:r>
            <a:r>
              <a:rPr lang="en-US" sz="3600" b="1" dirty="0" smtClean="0"/>
              <a:t>personal genomes</a:t>
            </a:r>
            <a:r>
              <a:rPr lang="en-US" sz="3600" b="1" dirty="0" smtClean="0"/>
              <a:t>: a simple example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252883" y="1810874"/>
            <a:ext cx="2030507" cy="70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28675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1" y="555650"/>
            <a:ext cx="7886700" cy="1048871"/>
          </a:xfrm>
        </p:spPr>
        <p:txBody>
          <a:bodyPr>
            <a:noAutofit/>
          </a:bodyPr>
          <a:lstStyle/>
          <a:p>
            <a:r>
              <a:rPr lang="en-US" sz="3600" b="1" dirty="0"/>
              <a:t>Including SVs in </a:t>
            </a:r>
            <a:r>
              <a:rPr lang="en-US" sz="3600" b="1" dirty="0" smtClean="0"/>
              <a:t>diploid personal </a:t>
            </a:r>
            <a:r>
              <a:rPr lang="en-US" sz="3600" b="1" dirty="0"/>
              <a:t>genomes : </a:t>
            </a:r>
            <a:r>
              <a:rPr lang="en-US" sz="3600" b="1" dirty="0" smtClean="0"/>
              <a:t>more complex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787179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1" y="1600200"/>
            <a:ext cx="5079206" cy="40543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1000GP P3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SNVs and </a:t>
            </a:r>
            <a:r>
              <a:rPr lang="en-US" b="1" u="sng" dirty="0" err="1" smtClean="0">
                <a:solidFill>
                  <a:prstClr val="black"/>
                </a:solidFill>
                <a:latin typeface="Calibri"/>
              </a:rPr>
              <a:t>indels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1000GP P3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SNVs, </a:t>
            </a:r>
            <a:r>
              <a:rPr lang="en-US" b="1" u="sng" dirty="0" err="1" smtClean="0">
                <a:solidFill>
                  <a:prstClr val="black"/>
                </a:solidFill>
                <a:latin typeface="Calibri"/>
              </a:rPr>
              <a:t>indels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 and SVs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with breakpoint information</a:t>
            </a:r>
          </a:p>
          <a:p>
            <a:pPr marL="685783" indent="-685783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**1,383 SVs </a:t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r>
              <a:rPr lang="en-US" dirty="0" smtClean="0">
                <a:solidFill>
                  <a:prstClr val="white"/>
                </a:solidFill>
                <a:latin typeface="Calibri"/>
              </a:rPr>
              <a:t>--with 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breakpt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info</a:t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r>
              <a:rPr lang="en-US" dirty="0" smtClean="0">
                <a:solidFill>
                  <a:prstClr val="white"/>
                </a:solidFill>
                <a:latin typeface="Calibri"/>
              </a:rPr>
              <a:t>--most are still sub-1kb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084" y="6428234"/>
            <a:ext cx="13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307"/>
            <a:ext cx="8229600" cy="1064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Utility of SVs: Exons 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60310"/>
            <a:ext cx="8544911" cy="47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Comparing between </a:t>
            </a:r>
            <a:r>
              <a:rPr lang="en-US" sz="3600" b="1" dirty="0" smtClean="0"/>
              <a:t>vanilla </a:t>
            </a:r>
            <a:r>
              <a:rPr lang="en-US" sz="3600" b="1" dirty="0"/>
              <a:t>GRCh37</a:t>
            </a:r>
            <a:r>
              <a:rPr lang="en-US" sz="3600" dirty="0"/>
              <a:t> </a:t>
            </a:r>
            <a:r>
              <a:rPr lang="en-US" sz="3600" b="1" dirty="0" smtClean="0"/>
              <a:t>ref and </a:t>
            </a:r>
            <a:r>
              <a:rPr lang="en-US" sz="3600" b="1" dirty="0" err="1" smtClean="0"/>
              <a:t>Pgenome</a:t>
            </a:r>
            <a:r>
              <a:rPr lang="en-US" sz="3600" b="1" dirty="0" smtClean="0"/>
              <a:t>-SVs</a:t>
            </a:r>
            <a:endParaRPr lang="en-US" sz="3600" b="1" dirty="0"/>
          </a:p>
          <a:p>
            <a:r>
              <a:rPr lang="en-US" sz="3200" dirty="0" smtClean="0"/>
              <a:t>18 exons (5 genes) with a direct SV overlap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6/</a:t>
            </a:r>
            <a:r>
              <a:rPr lang="en-US" sz="3200" dirty="0" smtClean="0"/>
              <a:t>18 </a:t>
            </a:r>
            <a:r>
              <a:rPr lang="en-US" sz="3200" dirty="0"/>
              <a:t>exons were </a:t>
            </a:r>
            <a:r>
              <a:rPr lang="en-US" sz="3200" dirty="0" smtClean="0"/>
              <a:t>affected in terms of expression (±10 reads) </a:t>
            </a:r>
            <a:endParaRPr lang="en-US" sz="3200" dirty="0"/>
          </a:p>
          <a:p>
            <a:r>
              <a:rPr lang="en-US" sz="3200" dirty="0" smtClean="0">
                <a:sym typeface="Wingdings" panose="05000000000000000000" pitchFamily="2" charset="2"/>
              </a:rPr>
              <a:t>4/6 showed </a:t>
            </a:r>
            <a:r>
              <a:rPr lang="en-US" sz="3200" dirty="0" smtClean="0"/>
              <a:t>substantial </a:t>
            </a:r>
            <a:r>
              <a:rPr lang="en-US" sz="3200" dirty="0"/>
              <a:t>changes in expression </a:t>
            </a:r>
            <a:r>
              <a:rPr lang="en-US" sz="3200" dirty="0" smtClean="0"/>
              <a:t>using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data from Kilpinen </a:t>
            </a:r>
            <a:r>
              <a:rPr lang="en-US" sz="3200" i="1" dirty="0" smtClean="0"/>
              <a:t>et al.</a:t>
            </a:r>
            <a:r>
              <a:rPr lang="en-US" sz="3200" dirty="0" smtClean="0"/>
              <a:t> </a:t>
            </a:r>
            <a:r>
              <a:rPr lang="en-US" sz="3200" dirty="0"/>
              <a:t>(±10 reads, </a:t>
            </a:r>
            <a:r>
              <a:rPr lang="en-US" sz="3200" dirty="0" smtClean="0"/>
              <a:t>2x change)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7156" y="6319676"/>
            <a:ext cx="562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Oliver Stegle, Sudmant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et al., Nature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66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5079206" cy="40543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Constructed 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</a:t>
            </a:r>
            <a:r>
              <a:rPr lang="en-US" dirty="0"/>
              <a:t>P3 </a:t>
            </a:r>
            <a:r>
              <a:rPr lang="en-US" b="1" u="sng" dirty="0" smtClean="0"/>
              <a:t>SNVs </a:t>
            </a:r>
            <a:r>
              <a:rPr lang="en-US" b="1" u="sng" dirty="0"/>
              <a:t>and </a:t>
            </a:r>
            <a:r>
              <a:rPr lang="en-US" b="1" u="sng" dirty="0" err="1" smtClean="0"/>
              <a:t>indels</a:t>
            </a:r>
            <a:r>
              <a:rPr lang="en-US" dirty="0" smtClean="0"/>
              <a:t> 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SVs</a:t>
            </a:r>
            <a:r>
              <a:rPr lang="en-US" dirty="0" smtClean="0"/>
              <a:t> with breakpoint information</a:t>
            </a:r>
          </a:p>
          <a:p>
            <a:pPr marL="685783" indent="-685783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**1,383 /68,000 SVs </a:t>
            </a:r>
            <a:br>
              <a:rPr lang="en-US" dirty="0" smtClean="0"/>
            </a:br>
            <a:r>
              <a:rPr lang="en-US" dirty="0" smtClean="0"/>
              <a:t>--with precise breakpoint information</a:t>
            </a:r>
            <a:br>
              <a:rPr lang="en-US" dirty="0" smtClean="0"/>
            </a:br>
            <a:r>
              <a:rPr lang="en-US" dirty="0" smtClean="0"/>
              <a:t>--most are still sub-1kb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455"/>
          <a:stretch/>
        </p:blipFill>
        <p:spPr>
          <a:xfrm>
            <a:off x="5749241" y="1600200"/>
            <a:ext cx="2724725" cy="4642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275" y="6243145"/>
            <a:ext cx="1608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Size of SVs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084" y="6428234"/>
            <a:ext cx="136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Oliver Stegle</a:t>
            </a:r>
          </a:p>
        </p:txBody>
      </p:sp>
    </p:spTree>
    <p:extLst>
      <p:ext uri="{BB962C8B-B14F-4D97-AF65-F5344CB8AC3E}">
        <p14:creationId xmlns:p14="http://schemas.microsoft.com/office/powerpoint/2010/main" val="37811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Utility of PGs: </a:t>
            </a:r>
            <a:br>
              <a:rPr lang="en-US" dirty="0" smtClean="0"/>
            </a:br>
            <a:r>
              <a:rPr lang="en-US" b="1" dirty="0" smtClean="0"/>
              <a:t>Alleviate biases in detection of allele-specific variants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60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914400"/>
            <a:ext cx="4419600" cy="2057400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– we can annotate allelic SNVs but do we have more RNA-</a:t>
            </a:r>
            <a:r>
              <a:rPr lang="en-US" sz="2200" dirty="0" err="1" smtClean="0">
                <a:latin typeface="Arial"/>
                <a:cs typeface="Arial"/>
              </a:rPr>
              <a:t>seq</a:t>
            </a:r>
            <a:r>
              <a:rPr lang="en-US" sz="2200" dirty="0" smtClean="0">
                <a:latin typeface="Arial"/>
                <a:cs typeface="Arial"/>
              </a:rPr>
              <a:t>/</a:t>
            </a:r>
            <a:r>
              <a:rPr lang="en-US" sz="2200" dirty="0" err="1" smtClean="0">
                <a:latin typeface="Arial"/>
                <a:cs typeface="Arial"/>
              </a:rPr>
              <a:t>ChIP-seq</a:t>
            </a:r>
            <a:r>
              <a:rPr lang="en-US" sz="2200" dirty="0" smtClean="0">
                <a:latin typeface="Arial"/>
                <a:cs typeface="Arial"/>
              </a:rPr>
              <a:t> assays for non-YRI and non-Caucasian Phase 3* samples?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027" name="Picture 3" descr="C:\Users\JM\thesis\slides\allelesli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2"/>
            <a:ext cx="3810000" cy="5817117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17464"/>
              </p:ext>
            </p:extLst>
          </p:nvPr>
        </p:nvGraphicFramePr>
        <p:xfrm>
          <a:off x="4876800" y="3276600"/>
          <a:ext cx="25908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CEU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/>
                        <a:t>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00B0F0"/>
                          </a:solidFill>
                        </a:rPr>
                        <a:t>CHB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FIN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GBR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00B0F0"/>
                          </a:solidFill>
                        </a:rPr>
                        <a:t>JPT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TSI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YRI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743200" y="762000"/>
            <a:ext cx="914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1676400"/>
            <a:ext cx="914400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63362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 </a:t>
            </a:r>
            <a:r>
              <a:rPr lang="en-US" dirty="0" smtClean="0"/>
              <a:t>Phase 3 has 26 populations.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304800"/>
            <a:ext cx="173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alibri Light"/>
                <a:cs typeface="Calibri Light"/>
              </a:rPr>
              <a:t>AlleleDB</a:t>
            </a:r>
            <a:r>
              <a:rPr lang="en-US" sz="3600" b="1" dirty="0">
                <a:latin typeface="Calibri Light"/>
                <a:cs typeface="Calibri Ligh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27"/>
            <a:ext cx="8229600" cy="130993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Allele-specific (AS) behavior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58928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1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0" y="237443"/>
            <a:ext cx="8180070" cy="91318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Compute allelic ratio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smtClean="0"/>
              <a:t>i.e. read difference at the 2 alleles)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9" y="1981200"/>
            <a:ext cx="8791531" cy="41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3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0128"/>
            <a:ext cx="78867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observed 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4402" y="1843251"/>
            <a:ext cx="1956243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2115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505200" y="533400"/>
            <a:ext cx="2749471" cy="1794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82200" y="-381000"/>
            <a:ext cx="2659482" cy="199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CTTTGATAGCGTCA</a:t>
            </a:r>
            <a:r>
              <a:rPr lang="en-US" altLang="en-US" sz="1333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endParaRPr lang="en-US" altLang="en-US" sz="1333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6379916" cy="483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81200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7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Some issues in AS analyses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Reference bias</a:t>
            </a:r>
            <a:endParaRPr lang="en-US" sz="36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Over-dispersion </a:t>
            </a:r>
            <a:endParaRPr lang="en-US" sz="3600" b="1" u="sng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93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8707"/>
            <a:ext cx="8210550" cy="55181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Reference bias </a:t>
            </a:r>
            <a:r>
              <a:rPr lang="en-US" sz="3600" b="1" dirty="0" smtClean="0"/>
              <a:t>(</a:t>
            </a:r>
            <a:r>
              <a:rPr lang="en-US" sz="3600" b="1" dirty="0" smtClean="0"/>
              <a:t>naïve alignment to the human reference genome)</a:t>
            </a:r>
            <a:endParaRPr lang="en-US" sz="36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3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58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19" y="3965082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3554" y="1490330"/>
            <a:ext cx="303486" cy="511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8522" y="4047320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0638" y="1543295"/>
            <a:ext cx="490702" cy="5055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738876" cy="401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600200"/>
            <a:ext cx="7747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PG alleviates reference bias in alignment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3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19" y="3965082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118" y="6664378"/>
            <a:ext cx="5675586" cy="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911" y="3902984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8522" y="4047320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301" y="3801159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1" y="6511975"/>
            <a:ext cx="531692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6576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PG alleviates reference bias in alignment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1700"/>
            <a:ext cx="70104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Some issues in AS analyses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Over-dispersion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endParaRPr lang="en-US" sz="3600" b="1" u="sng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76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Ambiguous mapping bias due to sequence similarity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For </a:t>
            </a:r>
            <a:r>
              <a:rPr lang="en-US" sz="1800" dirty="0">
                <a:latin typeface="Arial"/>
                <a:cs typeface="Arial"/>
              </a:rPr>
              <a:t>AS </a:t>
            </a:r>
            <a:r>
              <a:rPr lang="en-US" sz="1800" dirty="0" smtClean="0">
                <a:latin typeface="Arial"/>
                <a:cs typeface="Arial"/>
              </a:rPr>
              <a:t>analyses, discard reads that multi-map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43675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Account for ambiguous mapping bias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79145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Using the reference genome, new simulated reads are created where alleles of the original reads are flipped (at het SNV positions)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243" y="4961317"/>
            <a:ext cx="25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Lappalainen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 (2013)</a:t>
            </a:r>
          </a:p>
          <a:p>
            <a:pPr algn="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Panousis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(2014)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Van de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Geijn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0"/>
            <a:ext cx="8763000" cy="20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AlleleSeq</a:t>
            </a:r>
            <a:r>
              <a:rPr lang="en-US" sz="3600" b="1" dirty="0" smtClean="0"/>
              <a:t> website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852" t="8515" r="23219" b="30137"/>
          <a:stretch>
            <a:fillRect/>
          </a:stretch>
        </p:blipFill>
        <p:spPr bwMode="auto">
          <a:xfrm>
            <a:off x="3478530" y="1447800"/>
            <a:ext cx="53606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52400" y="1447800"/>
            <a:ext cx="2853690" cy="2590800"/>
            <a:chOff x="152400" y="1447800"/>
            <a:chExt cx="2853690" cy="2590800"/>
          </a:xfrm>
        </p:grpSpPr>
        <p:sp>
          <p:nvSpPr>
            <p:cNvPr id="11" name="Rectangle 10"/>
            <p:cNvSpPr/>
            <p:nvPr/>
          </p:nvSpPr>
          <p:spPr>
            <a:xfrm>
              <a:off x="152400" y="1447800"/>
              <a:ext cx="2667000" cy="2590800"/>
            </a:xfrm>
            <a:prstGeom prst="rect">
              <a:avLst/>
            </a:prstGeom>
            <a:solidFill>
              <a:srgbClr val="DD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6690" y="1447800"/>
              <a:ext cx="28194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DOWNLOADS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Diploid personal genome of NA12878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Data and results from various publications using </a:t>
              </a:r>
              <a:r>
                <a:rPr lang="en-US" dirty="0" err="1" smtClean="0"/>
                <a:t>AlleleSeq</a:t>
              </a:r>
              <a:r>
                <a:rPr lang="en-US" dirty="0" smtClean="0"/>
                <a:t>:</a:t>
              </a:r>
            </a:p>
            <a:p>
              <a:pPr>
                <a:buFont typeface="Wingdings"/>
                <a:buChar char="à"/>
              </a:pPr>
              <a:r>
                <a:rPr lang="en-US" dirty="0" smtClean="0"/>
                <a:t> Rozowsky et al. (2011)</a:t>
              </a:r>
            </a:p>
            <a:p>
              <a:pPr>
                <a:buFont typeface="Wingdings"/>
                <a:buChar char="à"/>
              </a:pPr>
              <a:r>
                <a:rPr lang="en-US" dirty="0" smtClean="0"/>
                <a:t> </a:t>
              </a:r>
              <a:r>
                <a:rPr lang="en-US" dirty="0" err="1" smtClean="0"/>
                <a:t>Djebali</a:t>
              </a:r>
              <a:r>
                <a:rPr lang="en-US" dirty="0" smtClean="0"/>
                <a:t> et al. (2012)</a:t>
              </a:r>
            </a:p>
            <a:p>
              <a:pPr>
                <a:buFont typeface="Wingdings"/>
                <a:buChar char="à"/>
              </a:pPr>
              <a:r>
                <a:rPr lang="en-US" dirty="0"/>
                <a:t> </a:t>
              </a:r>
              <a:r>
                <a:rPr lang="en-US" dirty="0" smtClean="0"/>
                <a:t>Gerstein et al. (2012)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3352800" y="33528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6576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1752600" y="2514600"/>
            <a:ext cx="2590800" cy="457200"/>
          </a:xfrm>
          <a:prstGeom prst="triangle">
            <a:avLst>
              <a:gd name="adj" fmla="val 79595"/>
            </a:avLst>
          </a:prstGeom>
          <a:gradFill flip="none" rotWithShape="0">
            <a:gsLst>
              <a:gs pos="1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28601" y="4114802"/>
            <a:ext cx="3408105" cy="1869608"/>
            <a:chOff x="228600" y="4113652"/>
            <a:chExt cx="3408105" cy="1448947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" y="4135103"/>
              <a:ext cx="3408105" cy="1427496"/>
              <a:chOff x="228600" y="4135103"/>
              <a:chExt cx="3408105" cy="142749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828800" y="4135103"/>
                <a:ext cx="1807905" cy="1427496"/>
                <a:chOff x="1885880" y="3735226"/>
                <a:chExt cx="1807905" cy="144863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885880" y="3962404"/>
                  <a:ext cx="457200" cy="1221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4091652">
                  <a:off x="2400038" y="3419167"/>
                  <a:ext cx="977688" cy="1609806"/>
                </a:xfrm>
                <a:prstGeom prst="triangle">
                  <a:avLst>
                    <a:gd name="adj" fmla="val 9206"/>
                  </a:avLst>
                </a:prstGeom>
                <a:gradFill flip="none" rotWithShape="0">
                  <a:gsLst>
                    <a:gs pos="65000">
                      <a:srgbClr val="DDE9F3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28600" y="5235695"/>
                <a:ext cx="2438400" cy="236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8600" y="4113652"/>
              <a:ext cx="1981200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4334473"/>
            <a:ext cx="2209800" cy="1213039"/>
            <a:chOff x="152400" y="4334470"/>
            <a:chExt cx="2209800" cy="999530"/>
          </a:xfrm>
        </p:grpSpPr>
        <p:sp>
          <p:nvSpPr>
            <p:cNvPr id="14" name="Rectangle 13"/>
            <p:cNvSpPr/>
            <p:nvPr/>
          </p:nvSpPr>
          <p:spPr>
            <a:xfrm>
              <a:off x="152400" y="4343400"/>
              <a:ext cx="2133600" cy="990600"/>
            </a:xfrm>
            <a:prstGeom prst="rect">
              <a:avLst/>
            </a:prstGeom>
            <a:solidFill>
              <a:srgbClr val="DD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400" y="4334470"/>
              <a:ext cx="2209800" cy="989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TOOLS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dirty="0" err="1" smtClean="0"/>
                <a:t>AlleleSeq</a:t>
              </a:r>
              <a:r>
                <a:rPr lang="en-US" dirty="0" smtClean="0"/>
                <a:t> tool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personal genome constructor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PG facilitates the resolution of ambiguous mapping bias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8"/>
            <a:ext cx="8302516" cy="79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Using the personal genome, we do not need to simulate reads.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We can directly test affected sites using multi-mapping read pile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1"/>
            <a:ext cx="831873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 in AS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 bias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Ambiguous mapping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Over-dispersion 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26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1577341" y="1950720"/>
            <a:ext cx="576072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0128"/>
            <a:ext cx="78867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observed distribution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0423" y="2095584"/>
            <a:ext cx="597309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83468" y="1957104"/>
            <a:ext cx="2455607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598" y="1461078"/>
            <a:ext cx="23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</a:rPr>
              <a:t>e.g. allelic ratio = 0.9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247" y="1382098"/>
            <a:ext cx="51435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659594" y="1266530"/>
            <a:ext cx="277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Non-allele-specific variants</a:t>
            </a:r>
          </a:p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e.g. allelic ratio = 0.5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4812025" y="1589696"/>
            <a:ext cx="847569" cy="14626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480" y="1267798"/>
            <a:ext cx="6858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4402" y="1843251"/>
            <a:ext cx="1956243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5928449" y="1803738"/>
            <a:ext cx="119634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961" y="5425440"/>
            <a:ext cx="215265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8814" y="5574343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80524" y="5620062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2930" y="5136956"/>
            <a:ext cx="215265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79157" y="548449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5317" y="5606411"/>
            <a:ext cx="2152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3341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8585" y="5236099"/>
            <a:ext cx="589013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207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21154" y="5889221"/>
            <a:ext cx="465411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98963" y="4994941"/>
            <a:ext cx="735576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3637" y="1967613"/>
            <a:ext cx="819967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5215" y="1189750"/>
            <a:ext cx="2749471" cy="1794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194" y="2220061"/>
            <a:ext cx="2659482" cy="199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7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" y="1575977"/>
            <a:ext cx="3718687" cy="4942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990" y="2505075"/>
            <a:ext cx="38683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676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9718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761" y="604345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25" y="209856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Binomial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over-dispersed observed 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349" y="68827"/>
            <a:ext cx="8797412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096717" y="2430068"/>
            <a:ext cx="765836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9" y="68827"/>
            <a:ext cx="8797412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distribution than expected</a:t>
            </a:r>
            <a:endParaRPr lang="en-US" sz="4000" b="1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" y="1578864"/>
            <a:ext cx="3717036" cy="4946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76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9718" y="607498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3761" y="604345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125" y="20985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Binomial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overdispersed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empirical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Binomial test over-calls allele-specific variants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6717" y="2430068"/>
            <a:ext cx="765836" cy="541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5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794"/>
            <a:ext cx="7886700" cy="128802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Beta-binomial distribution </a:t>
            </a:r>
            <a:br>
              <a:rPr lang="en-US" sz="4000" b="1" dirty="0" smtClean="0"/>
            </a:br>
            <a:r>
              <a:rPr lang="en-US" sz="4000" b="1" dirty="0" smtClean="0"/>
              <a:t>– to account for over-dispersion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94583"/>
              </p:ext>
            </p:extLst>
          </p:nvPr>
        </p:nvGraphicFramePr>
        <p:xfrm>
          <a:off x="1030235" y="1729667"/>
          <a:ext cx="7085914" cy="645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957"/>
                <a:gridCol w="3542957"/>
              </a:tblGrid>
              <a:tr h="395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Binomial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Beta-binomial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8160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</a:tr>
              <a:tr h="134403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2 parameters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--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X ~ (</a:t>
                      </a:r>
                      <a:r>
                        <a:rPr lang="en-US" sz="3200" dirty="0" err="1" smtClean="0"/>
                        <a:t>n,k</a:t>
                      </a:r>
                      <a:r>
                        <a:rPr lang="en-US" sz="32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/>
                        <a:t>4 parameters</a:t>
                      </a:r>
                    </a:p>
                    <a:p>
                      <a:r>
                        <a:rPr lang="en-US" sz="3200" b="0" dirty="0" smtClean="0"/>
                        <a:t>-- X ~ (</a:t>
                      </a:r>
                      <a:r>
                        <a:rPr lang="en-US" sz="3200" b="0" dirty="0" err="1" smtClean="0"/>
                        <a:t>n,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)</a:t>
                      </a:r>
                      <a:br>
                        <a:rPr lang="en-US" sz="3200" b="0" dirty="0" smtClean="0"/>
                      </a:br>
                      <a:r>
                        <a:rPr lang="en-US" sz="3200" b="0" dirty="0" smtClean="0"/>
                        <a:t>--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b="0" dirty="0" smtClean="0"/>
                        <a:t> ~ Beta(</a:t>
                      </a:r>
                      <a:r>
                        <a:rPr lang="el-GR" sz="3200" b="0" dirty="0" smtClean="0"/>
                        <a:t>α</a:t>
                      </a:r>
                      <a:r>
                        <a:rPr lang="en-US" sz="3200" b="0" dirty="0" smtClean="0"/>
                        <a:t>,ß)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13440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 smtClean="0"/>
                        <a:t>n = total number</a:t>
                      </a:r>
                      <a:r>
                        <a:rPr lang="en-US" sz="3200" baseline="0" dirty="0" smtClean="0"/>
                        <a:t> of reads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aseline="0" dirty="0" smtClean="0"/>
                        <a:t>k = allelic ratio</a:t>
                      </a:r>
                      <a:endParaRPr lang="en-US" sz="32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 = total number of reads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3200" dirty="0" smtClean="0"/>
                        <a:t> = allelic ratio </a:t>
                      </a:r>
                      <a:r>
                        <a:rPr lang="en-US" sz="3200" b="1" dirty="0" smtClean="0"/>
                        <a:t>accounting for the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overdispersion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aseline="0" dirty="0" smtClean="0"/>
                        <a:t>of allelic ratio distribution</a:t>
                      </a:r>
                      <a:endParaRPr lang="en-US" sz="3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\textstyle {n \choose k}\, p^k (1-p)^{n-k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72" y="2400938"/>
            <a:ext cx="2043589" cy="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{n\choose k}\frac{\mathrm{B}(k+\alpha,n-k+\beta)} {\mathrm{B}(\alpha,\beta)}\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2" y="2400937"/>
            <a:ext cx="2129314" cy="6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55"/>
          <a:stretch/>
        </p:blipFill>
        <p:spPr>
          <a:xfrm>
            <a:off x="221187" y="1525256"/>
            <a:ext cx="3961408" cy="5072444"/>
          </a:xfrm>
        </p:spPr>
      </p:pic>
      <p:sp>
        <p:nvSpPr>
          <p:cNvPr id="10" name="Rectangle 9"/>
          <p:cNvSpPr/>
          <p:nvPr/>
        </p:nvSpPr>
        <p:spPr>
          <a:xfrm>
            <a:off x="4121634" y="6019275"/>
            <a:ext cx="1905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2434" y="2381995"/>
            <a:ext cx="132588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820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3391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7435" y="6120032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6716" y="2427891"/>
            <a:ext cx="1085879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175777" y="2148315"/>
            <a:ext cx="104394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9144000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40" y="433983"/>
            <a:ext cx="5365623" cy="160030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Overdispersion</a:t>
            </a:r>
            <a:r>
              <a:rPr lang="en-US" dirty="0" smtClean="0"/>
              <a:t> parameter (</a:t>
            </a:r>
            <a:r>
              <a:rPr lang="el-GR" dirty="0" smtClean="0"/>
              <a:t>ρ</a:t>
            </a:r>
            <a:r>
              <a:rPr lang="en-US" dirty="0"/>
              <a:t>)</a:t>
            </a:r>
            <a:r>
              <a:rPr lang="en-US" dirty="0" smtClean="0"/>
              <a:t> as a useful QC metric for data harmonization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t="6297" r="37677"/>
          <a:stretch/>
        </p:blipFill>
        <p:spPr>
          <a:xfrm>
            <a:off x="6095060" y="96774"/>
            <a:ext cx="2004192" cy="6695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4301623" y="2983949"/>
            <a:ext cx="324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Overdispersion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parameter,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ρ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720" y="2373800"/>
            <a:ext cx="463280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Curated 987 RNA-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seq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datasets from eight different studies (including ENCODE)</a:t>
            </a:r>
            <a:br>
              <a:rPr lang="en-US" sz="280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-- removed 32 datasets with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≥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0.125 (1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from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mean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0554" y="5080281"/>
            <a:ext cx="10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/>
              </a:rPr>
              <a:t>ρ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0.125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6741" y="5264947"/>
            <a:ext cx="2378904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1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9136"/>
            <a:ext cx="78867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9" y="1525256"/>
            <a:ext cx="7384526" cy="5072444"/>
          </a:xfrm>
        </p:spPr>
      </p:pic>
      <p:sp>
        <p:nvSpPr>
          <p:cNvPr id="3" name="Rectangle 2"/>
          <p:cNvSpPr/>
          <p:nvPr/>
        </p:nvSpPr>
        <p:spPr>
          <a:xfrm>
            <a:off x="4175777" y="2148315"/>
            <a:ext cx="104394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0857" y="2381995"/>
            <a:ext cx="132588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43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814" y="6151563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5858" y="6120032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956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Alt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9997" y="6162072"/>
            <a:ext cx="394139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Ref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4041" y="6130541"/>
            <a:ext cx="394139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14136" y="4981115"/>
            <a:ext cx="3428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6716" y="2427891"/>
            <a:ext cx="1085879" cy="79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Betabinomia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766" y="2500792"/>
            <a:ext cx="1701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>
                <a:solidFill>
                  <a:prstClr val="black"/>
                </a:solidFill>
                <a:latin typeface="Calibri"/>
              </a:rPr>
              <a:t>ρ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=0.123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8431" y="4937541"/>
            <a:ext cx="135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over-calls by binomial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02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415" y="69143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personal genomes for ENCODE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5" y="3384329"/>
            <a:ext cx="6858000" cy="1442545"/>
          </a:xfrm>
        </p:spPr>
        <p:txBody>
          <a:bodyPr>
            <a:noAutofit/>
          </a:bodyPr>
          <a:lstStyle/>
          <a:p>
            <a:r>
              <a:rPr lang="en-US" sz="2800" dirty="0" smtClean="0"/>
              <a:t>Jieming Chen</a:t>
            </a:r>
          </a:p>
          <a:p>
            <a:r>
              <a:rPr lang="en-US" sz="2800" dirty="0" smtClean="0"/>
              <a:t>Gerstein Lab, Yale University</a:t>
            </a:r>
          </a:p>
          <a:p>
            <a:r>
              <a:rPr lang="en-US" sz="2800" dirty="0"/>
              <a:t>AWG </a:t>
            </a:r>
            <a:r>
              <a:rPr lang="en-US" sz="2800" dirty="0" smtClean="0"/>
              <a:t>Call</a:t>
            </a:r>
          </a:p>
          <a:p>
            <a:endParaRPr lang="en-US" sz="2800" dirty="0" smtClean="0"/>
          </a:p>
          <a:p>
            <a:r>
              <a:rPr lang="en-US" sz="2800" dirty="0" smtClean="0"/>
              <a:t>Mar 11 2016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9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 </a:t>
            </a:r>
            <a:r>
              <a:rPr lang="en-US" sz="3200" b="1" u="sng" dirty="0" smtClean="0"/>
              <a:t>more realistic and intuitive</a:t>
            </a:r>
            <a:r>
              <a:rPr lang="en-US" sz="3200" dirty="0" smtClean="0"/>
              <a:t> representation of the human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can </a:t>
            </a:r>
            <a:r>
              <a:rPr lang="en-US" sz="3200" b="1" u="sng" dirty="0" smtClean="0"/>
              <a:t>incorporate variants of any size</a:t>
            </a:r>
            <a:r>
              <a:rPr lang="en-US" sz="3200" dirty="0"/>
              <a:t> </a:t>
            </a:r>
            <a:r>
              <a:rPr lang="en-US" sz="3200" dirty="0" smtClean="0"/>
              <a:t>(e.g. SNVs, </a:t>
            </a:r>
            <a:r>
              <a:rPr lang="en-US" sz="3200" dirty="0" err="1" smtClean="0"/>
              <a:t>indels</a:t>
            </a:r>
            <a:r>
              <a:rPr lang="en-US" sz="3200" dirty="0" smtClean="0"/>
              <a:t> and SVs)</a:t>
            </a:r>
            <a:br>
              <a:rPr lang="en-US" sz="3200" dirty="0" smtClean="0"/>
            </a:br>
            <a:r>
              <a:rPr lang="en-US" sz="3200" dirty="0" smtClean="0"/>
              <a:t>--improves alignment of reads from functional genomic assays </a:t>
            </a:r>
            <a:br>
              <a:rPr lang="en-US" sz="3200" dirty="0" smtClean="0"/>
            </a:br>
            <a:r>
              <a:rPr lang="en-US" sz="3200" dirty="0" smtClean="0"/>
              <a:t>--improves accuracy of quantification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able to </a:t>
            </a:r>
            <a:r>
              <a:rPr lang="en-US" sz="3200" b="1" u="sng" dirty="0" smtClean="0"/>
              <a:t>include phase information and diploid nature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--alleviates reference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construction is </a:t>
            </a:r>
            <a:r>
              <a:rPr lang="en-US" sz="3200" b="1" u="sng" dirty="0" smtClean="0"/>
              <a:t>highly scalable</a:t>
            </a:r>
            <a:br>
              <a:rPr lang="en-US" sz="3200" b="1" u="sng" dirty="0" smtClean="0"/>
            </a:br>
            <a:r>
              <a:rPr lang="en-US" sz="3200" dirty="0" smtClean="0"/>
              <a:t>--Scale </a:t>
            </a:r>
            <a:r>
              <a:rPr lang="en-US" sz="3200" dirty="0"/>
              <a:t>easily with more samples and improving sequencing </a:t>
            </a:r>
            <a:r>
              <a:rPr lang="en-US" sz="3200" dirty="0" smtClean="0"/>
              <a:t>technologies, e.g. longer </a:t>
            </a:r>
            <a:r>
              <a:rPr lang="en-US" sz="3200" dirty="0"/>
              <a:t>reads and </a:t>
            </a:r>
            <a:r>
              <a:rPr lang="en-US" sz="3200" dirty="0" smtClean="0"/>
              <a:t>more accurate phase </a:t>
            </a:r>
            <a:r>
              <a:rPr lang="en-US" sz="3200" dirty="0"/>
              <a:t>information</a:t>
            </a:r>
            <a:br>
              <a:rPr lang="en-US" sz="3200" dirty="0"/>
            </a:br>
            <a:r>
              <a:rPr lang="en-US" sz="3200" dirty="0"/>
              <a:t>--more than 300 </a:t>
            </a:r>
            <a:r>
              <a:rPr lang="en-US" sz="3200" dirty="0" smtClean="0"/>
              <a:t>PGs have </a:t>
            </a:r>
            <a:r>
              <a:rPr lang="en-US" sz="3200" dirty="0"/>
              <a:t>been </a:t>
            </a:r>
            <a:r>
              <a:rPr lang="en-US" sz="3200" dirty="0" smtClean="0"/>
              <a:t>built</a:t>
            </a:r>
            <a:br>
              <a:rPr lang="en-US" sz="3200" dirty="0" smtClean="0"/>
            </a:br>
            <a:r>
              <a:rPr lang="en-US" sz="3200" dirty="0" smtClean="0"/>
              <a:t>--rapid </a:t>
            </a:r>
            <a:r>
              <a:rPr lang="en-US" sz="3200" dirty="0"/>
              <a:t>construction of a </a:t>
            </a:r>
            <a:r>
              <a:rPr lang="en-US" sz="3200" dirty="0" smtClean="0"/>
              <a:t>PG with </a:t>
            </a:r>
            <a:r>
              <a:rPr lang="en-US" sz="3200" i="1" dirty="0" smtClean="0"/>
              <a:t>vcf2diploid </a:t>
            </a:r>
            <a:r>
              <a:rPr lang="en-US" sz="3200" dirty="0" smtClean="0"/>
              <a:t>tool (~</a:t>
            </a:r>
            <a:r>
              <a:rPr lang="en-US" sz="3200" dirty="0"/>
              <a:t>1h for NA12878 full set of variants: SNVs, </a:t>
            </a:r>
            <a:r>
              <a:rPr lang="en-US" sz="3200" dirty="0" err="1"/>
              <a:t>indels</a:t>
            </a:r>
            <a:r>
              <a:rPr lang="en-US" sz="3200" dirty="0"/>
              <a:t> and SVs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PG is </a:t>
            </a:r>
            <a:r>
              <a:rPr lang="en-US" sz="3200" b="1" u="sng" dirty="0" smtClean="0"/>
              <a:t>useful in processing and analyses of functional genomic assays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--e.g. read alignment, 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quantification and allele-specific analyses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31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8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use of a personal </a:t>
            </a:r>
            <a:r>
              <a:rPr lang="en-US" dirty="0"/>
              <a:t>genome </a:t>
            </a:r>
            <a:r>
              <a:rPr lang="en-US" dirty="0" smtClean="0"/>
              <a:t>for a single individual (NA12878) </a:t>
            </a:r>
            <a:r>
              <a:rPr lang="en-US" dirty="0"/>
              <a:t>in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536069"/>
            <a:ext cx="3868340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The Encode Consortium,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(2012)</a:t>
            </a:r>
          </a:p>
          <a:p>
            <a:pPr algn="ctr"/>
            <a:r>
              <a:rPr lang="en-US" dirty="0" err="1" smtClean="0"/>
              <a:t>Djebali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Nature (2012)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439" y="2425282"/>
            <a:ext cx="4449145" cy="41136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89672" y="1030663"/>
            <a:ext cx="3887391" cy="823912"/>
          </a:xfrm>
        </p:spPr>
        <p:txBody>
          <a:bodyPr/>
          <a:lstStyle/>
          <a:p>
            <a:pPr algn="ctr"/>
            <a:r>
              <a:rPr lang="en-US" dirty="0" smtClean="0"/>
              <a:t>Gerstein </a:t>
            </a:r>
            <a:r>
              <a:rPr lang="en-US" i="1" dirty="0" smtClean="0"/>
              <a:t>et. al.</a:t>
            </a:r>
            <a:r>
              <a:rPr lang="en-US" dirty="0" smtClean="0"/>
              <a:t>, </a:t>
            </a:r>
            <a:r>
              <a:rPr lang="en-US" i="1" dirty="0" smtClean="0"/>
              <a:t>Nature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51382" y="1937515"/>
            <a:ext cx="3363968" cy="4786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6271" y="1937515"/>
            <a:ext cx="220717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0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4400" cy="11432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600" b="1" dirty="0">
                <a:latin typeface="Calibri Light"/>
                <a:cs typeface="Calibri Light"/>
              </a:rPr>
              <a:t>What </a:t>
            </a:r>
            <a:r>
              <a:rPr lang="en" sz="3600" b="1" dirty="0" smtClean="0">
                <a:latin typeface="Calibri Light"/>
                <a:cs typeface="Calibri Light"/>
              </a:rPr>
              <a:t>we have contributed to the SVG</a:t>
            </a:r>
            <a:endParaRPr lang="en" sz="3600" b="1" dirty="0">
              <a:latin typeface="Calibri Light"/>
              <a:cs typeface="Calibri Light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1890401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/>
            <a:r>
              <a:rPr lang="en" sz="2800" dirty="0">
                <a:latin typeface="Arial"/>
                <a:cs typeface="Arial"/>
              </a:rPr>
              <a:t>Breakpoints</a:t>
            </a:r>
          </a:p>
          <a:p>
            <a:pPr marL="457189" indent="-228594"/>
            <a:r>
              <a:rPr lang="en" sz="2800" dirty="0">
                <a:latin typeface="Arial"/>
                <a:cs typeface="Arial"/>
              </a:rPr>
              <a:t>Mechanism assignment</a:t>
            </a:r>
          </a:p>
          <a:p>
            <a:pPr marL="457189" indent="-228594"/>
            <a:r>
              <a:rPr lang="en" sz="2800" dirty="0">
                <a:latin typeface="Arial"/>
                <a:cs typeface="Arial"/>
              </a:rPr>
              <a:t>Functional enrichment</a:t>
            </a:r>
          </a:p>
          <a:p>
            <a:pPr marL="457189" indent="-228594"/>
            <a:r>
              <a:rPr lang="en" sz="2800" dirty="0" smtClean="0">
                <a:latin typeface="Arial"/>
                <a:cs typeface="Arial"/>
              </a:rPr>
              <a:t>Retroduplications</a:t>
            </a:r>
          </a:p>
          <a:p>
            <a:pPr marL="457189" indent="-228594"/>
            <a:r>
              <a:rPr lang="en" sz="2800" dirty="0" smtClean="0">
                <a:latin typeface="Arial"/>
                <a:cs typeface="Arial"/>
              </a:rPr>
              <a:t>SVs and personalized genome construction</a:t>
            </a:r>
            <a:endParaRPr lang="en" sz="2800" dirty="0">
              <a:latin typeface="Arial"/>
              <a:cs typeface="Arial"/>
            </a:endParaRPr>
          </a:p>
          <a:p>
            <a:pPr>
              <a:buNone/>
            </a:pPr>
            <a:r>
              <a:rPr lang="en" sz="2800" dirty="0">
                <a:latin typeface="Arial"/>
                <a:cs typeface="Arial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538607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600" b="1" dirty="0">
                <a:latin typeface="Calibri Light"/>
                <a:cs typeface="Calibri Light"/>
              </a:rPr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095375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b="1" u="sng" dirty="0" smtClean="0">
                <a:latin typeface="Arial"/>
                <a:ea typeface="Calibri"/>
                <a:cs typeface="Arial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CNVnator Calls on the Trios</a:t>
            </a:r>
          </a:p>
          <a:p>
            <a:pPr>
              <a:buNone/>
            </a:pPr>
            <a:endParaRPr sz="2400" dirty="0" smtClean="0"/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647533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600" b="1" dirty="0">
                <a:latin typeface="Calibri Light"/>
                <a:cs typeface="Calibri Light"/>
              </a:rPr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095375"/>
            <a:ext cx="8229600" cy="4967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b="1" u="sng" dirty="0" smtClean="0">
                <a:latin typeface="Arial"/>
                <a:ea typeface="Calibri"/>
                <a:cs typeface="Arial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CNVnator Calls on the Trios</a:t>
            </a:r>
          </a:p>
          <a:p>
            <a:pPr>
              <a:buNone/>
            </a:pPr>
            <a:endParaRPr sz="2400" dirty="0" smtClean="0"/>
          </a:p>
          <a:p>
            <a:pPr>
              <a:buNone/>
            </a:pPr>
            <a:endParaRPr sz="2400" dirty="0"/>
          </a:p>
        </p:txBody>
      </p:sp>
      <p:sp>
        <p:nvSpPr>
          <p:cNvPr id="3" name="Rectangle 2"/>
          <p:cNvSpPr/>
          <p:nvPr/>
        </p:nvSpPr>
        <p:spPr>
          <a:xfrm>
            <a:off x="663844" y="1752600"/>
            <a:ext cx="8175356" cy="35394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-- </a:t>
            </a:r>
            <a:r>
              <a:rPr lang="en-US" sz="2800" dirty="0" smtClean="0">
                <a:latin typeface="Arial"/>
                <a:cs typeface="Arial"/>
              </a:rPr>
              <a:t>one of the main purposes of </a:t>
            </a:r>
            <a:r>
              <a:rPr lang="en-US" sz="2800" dirty="0">
                <a:latin typeface="Arial"/>
                <a:cs typeface="Arial"/>
              </a:rPr>
              <a:t>having a good SV call set is to be able to build a genome for each person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-</a:t>
            </a:r>
            <a:r>
              <a:rPr lang="en-US" sz="2800" dirty="0">
                <a:latin typeface="Arial"/>
                <a:cs typeface="Arial"/>
              </a:rPr>
              <a:t>- can we move beyond a call-set-centric mindset to a personal-genome-centric mindset</a:t>
            </a:r>
            <a:r>
              <a:rPr lang="en-US" sz="2800" dirty="0" smtClean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323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 of PGs in ENCODE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9213" y="1690688"/>
            <a:ext cx="8365577" cy="4351338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Diploid genomes for all GM cell lines and </a:t>
            </a:r>
            <a:r>
              <a:rPr lang="en-US" sz="3600" b="1" dirty="0" smtClean="0"/>
              <a:t>H1</a:t>
            </a:r>
            <a:br>
              <a:rPr lang="en-US" sz="3600" b="1" dirty="0" smtClean="0"/>
            </a:br>
            <a:r>
              <a:rPr lang="en-US" sz="3600" dirty="0" smtClean="0"/>
              <a:t>--</a:t>
            </a:r>
            <a:r>
              <a:rPr lang="en-US" sz="3600" dirty="0" smtClean="0">
                <a:sym typeface="Wingdings" panose="05000000000000000000" pitchFamily="2" charset="2"/>
              </a:rPr>
              <a:t>14/35 </a:t>
            </a:r>
            <a:r>
              <a:rPr lang="en-US" sz="3600" dirty="0">
                <a:sym typeface="Wingdings" panose="05000000000000000000" pitchFamily="2" charset="2"/>
              </a:rPr>
              <a:t>GM cell </a:t>
            </a:r>
            <a:r>
              <a:rPr lang="en-US" sz="3600" dirty="0" smtClean="0">
                <a:sym typeface="Wingdings" panose="05000000000000000000" pitchFamily="2" charset="2"/>
              </a:rPr>
              <a:t>lines in ENCODE with </a:t>
            </a:r>
            <a:r>
              <a:rPr lang="en-US" sz="3600" dirty="0">
                <a:sym typeface="Wingdings" panose="05000000000000000000" pitchFamily="2" charset="2"/>
              </a:rPr>
              <a:t>available 1000GP Phase 1 DNA </a:t>
            </a:r>
            <a:r>
              <a:rPr lang="en-US" sz="3600" dirty="0" smtClean="0">
                <a:sym typeface="Wingdings" panose="05000000000000000000" pitchFamily="2" charset="2"/>
              </a:rPr>
              <a:t>data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 smtClean="0"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Dealing with non-diploid genomes, e.g. cancer cell lines (</a:t>
            </a:r>
            <a:r>
              <a:rPr lang="en-US" sz="3600" b="1" dirty="0" err="1"/>
              <a:t>polyploid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dirty="0"/>
              <a:t>--make use of </a:t>
            </a:r>
            <a:r>
              <a:rPr lang="en-US" sz="3600" dirty="0" smtClean="0"/>
              <a:t>available HeLa genome (with phase and ploidy info)</a:t>
            </a:r>
            <a:br>
              <a:rPr lang="en-US" sz="3600" dirty="0" smtClean="0"/>
            </a:br>
            <a:endParaRPr lang="en-US" sz="36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/>
              <a:t>Entex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--PGs and functional assays for multiple </a:t>
            </a:r>
            <a:r>
              <a:rPr lang="en-US" sz="3600" dirty="0" smtClean="0"/>
              <a:t>tissues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73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099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/>
                <a:cs typeface="Arial"/>
              </a:rPr>
              <a:t>Yale </a:t>
            </a:r>
            <a:r>
              <a:rPr lang="en-US" sz="2400" b="1" dirty="0" smtClean="0">
                <a:latin typeface="Arial"/>
                <a:cs typeface="Arial"/>
              </a:rPr>
              <a:t>University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Jieming</a:t>
            </a:r>
            <a:r>
              <a:rPr lang="en-US" sz="2400" dirty="0" smtClean="0">
                <a:latin typeface="Arial"/>
                <a:cs typeface="Arial"/>
              </a:rPr>
              <a:t> Chen</a:t>
            </a:r>
          </a:p>
          <a:p>
            <a:r>
              <a:rPr lang="en-US" sz="2400" dirty="0" smtClean="0">
                <a:latin typeface="Arial"/>
                <a:cs typeface="Arial"/>
              </a:rPr>
              <a:t>Joel </a:t>
            </a:r>
            <a:r>
              <a:rPr lang="en-US" sz="2400" dirty="0" err="1" smtClean="0">
                <a:latin typeface="Arial"/>
                <a:cs typeface="Arial"/>
              </a:rPr>
              <a:t>Rozowsky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Timur Galeev</a:t>
            </a:r>
          </a:p>
          <a:p>
            <a:r>
              <a:rPr lang="en-US" sz="2400" dirty="0" smtClean="0">
                <a:latin typeface="Arial"/>
                <a:cs typeface="Arial"/>
              </a:rPr>
              <a:t>Arif Harmanci</a:t>
            </a:r>
          </a:p>
          <a:p>
            <a:r>
              <a:rPr lang="en-US" sz="2400" dirty="0" smtClean="0">
                <a:latin typeface="Arial"/>
                <a:cs typeface="Arial"/>
              </a:rPr>
              <a:t>Rob Kitchen</a:t>
            </a:r>
          </a:p>
          <a:p>
            <a:r>
              <a:rPr lang="en-US" sz="2400" dirty="0" smtClean="0">
                <a:latin typeface="Arial"/>
                <a:cs typeface="Arial"/>
              </a:rPr>
              <a:t>Mark Gerstein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/>
                <a:cs typeface="Arial"/>
              </a:rPr>
              <a:t>EMBL-EBI</a:t>
            </a:r>
          </a:p>
          <a:p>
            <a:r>
              <a:rPr lang="en-US" sz="2400" dirty="0" smtClean="0">
                <a:latin typeface="Arial"/>
                <a:cs typeface="Arial"/>
              </a:rPr>
              <a:t>Oliver Stegle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1828800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Mayo Clinic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Alexej Abyzov</a:t>
            </a:r>
          </a:p>
        </p:txBody>
      </p:sp>
    </p:spTree>
    <p:extLst>
      <p:ext uri="{BB962C8B-B14F-4D97-AF65-F5344CB8AC3E}">
        <p14:creationId xmlns:p14="http://schemas.microsoft.com/office/powerpoint/2010/main" val="818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Transitioning from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/>
              <a:t>Reference Genome (RG) </a:t>
            </a:r>
            <a:r>
              <a:rPr lang="en-US" sz="4000" dirty="0" smtClean="0">
                <a:solidFill>
                  <a:schemeClr val="bg1"/>
                </a:solidFill>
              </a:rPr>
              <a:t>to</a:t>
            </a:r>
            <a:r>
              <a:rPr lang="en-US" sz="4000" b="1" dirty="0" smtClean="0">
                <a:solidFill>
                  <a:schemeClr val="bg1"/>
                </a:solidFill>
              </a:rPr>
              <a:t> Personal Genome (PG)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143" y="2553476"/>
            <a:ext cx="29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Hg19/GRCh37/Hg38/GRCh38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52" y="2980269"/>
            <a:ext cx="3870323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37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3"/>
          <a:stretch/>
        </p:blipFill>
        <p:spPr>
          <a:xfrm>
            <a:off x="1277543" y="2306892"/>
            <a:ext cx="6322500" cy="1886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Reference Genome (RG)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143" y="2553476"/>
            <a:ext cx="29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Hg19/GRCh37/Hg38/GRCh38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2" y="2971803"/>
            <a:ext cx="3870323" cy="5418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02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personal genome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03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88" y="484097"/>
            <a:ext cx="8159572" cy="102939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Transitioning from </a:t>
            </a:r>
            <a:r>
              <a:rPr lang="en-US" sz="3600" b="1" dirty="0" smtClean="0"/>
              <a:t>Reference </a:t>
            </a:r>
            <a:r>
              <a:rPr lang="en-US" sz="3600" b="1" dirty="0" smtClean="0"/>
              <a:t>Genome (RG) to Personal Genome (PG)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7493000" cy="31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2320</Words>
  <Application>Microsoft Macintosh PowerPoint</Application>
  <PresentationFormat>On-screen Show (4:3)</PresentationFormat>
  <Paragraphs>563</Paragraphs>
  <Slides>56</Slides>
  <Notes>26</Notes>
  <HiddenSlides>25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1_Office Theme</vt:lpstr>
      <vt:lpstr>What we have contributed to the SVG</vt:lpstr>
      <vt:lpstr>Future directions</vt:lpstr>
      <vt:lpstr> – we can annotate allelic SNVs but do we have more RNA-seq/ChIP-seq assays for non-YRI and non-Caucasian Phase 3* samples?</vt:lpstr>
      <vt:lpstr>AlleleSeq website</vt:lpstr>
      <vt:lpstr>Using personal genomes for ENCODE data</vt:lpstr>
      <vt:lpstr>Transitioning from  Reference Genome (RG) to Personal Genome (PG)</vt:lpstr>
      <vt:lpstr>Reference Genome (RG)</vt:lpstr>
      <vt:lpstr>Constructing a personal genome</vt:lpstr>
      <vt:lpstr>Transitioning from Reference Genome (RG) to Personal Genome (PG)</vt:lpstr>
      <vt:lpstr>Why the PG should be the platform for functional genomics</vt:lpstr>
      <vt:lpstr>Personal genome construction using vcf2diploid tool allows variants of different sizes</vt:lpstr>
      <vt:lpstr>Some construction considerations</vt:lpstr>
      <vt:lpstr>Construction considerations</vt:lpstr>
      <vt:lpstr>Many choices of NA12878 call sets: Which one do we use?</vt:lpstr>
      <vt:lpstr>Assessment of call set quality: Mendelian inconsistency (e.g. GATK HC PCR-free CEU trio)</vt:lpstr>
      <vt:lpstr>NA12878 family of PGs we already have</vt:lpstr>
      <vt:lpstr>Other possible choices of NA12878 call sets for ENCODE:</vt:lpstr>
      <vt:lpstr>PowerPoint Presentation</vt:lpstr>
      <vt:lpstr>PowerPoint Presentation</vt:lpstr>
      <vt:lpstr>Utility of PGs:  Read alignment</vt:lpstr>
      <vt:lpstr>Alignment gets better as variant sets get more complete: NA12878 Pol2 ChIP-seq (ENCODE)</vt:lpstr>
      <vt:lpstr>Alignment gets better as variant sets get more complete: NA12878 RNA-seq (Kilpinen et al. 2013)</vt:lpstr>
      <vt:lpstr>Utility of PGs:  RNA-seq quantification with SVs incorporated</vt:lpstr>
      <vt:lpstr>Including SVs in diploid personal genomes: a simple example</vt:lpstr>
      <vt:lpstr>Including SVs in diploid personal genomes : more complex</vt:lpstr>
      <vt:lpstr>SVs-in-PG analyses in Sudmant et al., Nature (2015)</vt:lpstr>
      <vt:lpstr>Utility of SVs: Exons with direct SV overlap</vt:lpstr>
      <vt:lpstr>SVs-in-PG analyses in Sudmant et al., Nature (2015)</vt:lpstr>
      <vt:lpstr>Utility of PGs:  Alleviate biases in detection of allele-specific variants</vt:lpstr>
      <vt:lpstr>Allele-specific (AS) behavior</vt:lpstr>
      <vt:lpstr>Compute allelic ratio  (i.e. read difference at the 2 alleles)</vt:lpstr>
      <vt:lpstr>Binomial model on observed distribution</vt:lpstr>
      <vt:lpstr>Some issues in AS analyses</vt:lpstr>
      <vt:lpstr>Reference bias (naïve alignment to the human reference genome)</vt:lpstr>
      <vt:lpstr>PG alleviates reference bias in alignment</vt:lpstr>
      <vt:lpstr>PG alleviates reference bias in alignment</vt:lpstr>
      <vt:lpstr>Some issues in AS analyses</vt:lpstr>
      <vt:lpstr>Ambiguous mapping bias due to sequence similarity</vt:lpstr>
      <vt:lpstr>Account for ambiguous mapping bias</vt:lpstr>
      <vt:lpstr>PG facilitates the resolution of ambiguous mapping bias</vt:lpstr>
      <vt:lpstr>Some issues in AS analyses</vt:lpstr>
      <vt:lpstr>Binomial model on observed distribution</vt:lpstr>
      <vt:lpstr>Over-dispersion  – broader distribution than expected</vt:lpstr>
      <vt:lpstr>Over-dispersion  – broader distribution than expected</vt:lpstr>
      <vt:lpstr>Beta-binomial distribution  – to account for over-dispersion</vt:lpstr>
      <vt:lpstr>Accounting for overdispersion: Binomial VS Beta-binomial</vt:lpstr>
      <vt:lpstr>Accounting for overdispersion: Binomial VS Beta-binomial</vt:lpstr>
      <vt:lpstr>Overdispersion parameter (ρ) as a useful QC metric for data harmonization</vt:lpstr>
      <vt:lpstr>Accounting for overdispersion: Binomial VS Beta-binomial</vt:lpstr>
      <vt:lpstr>Summary</vt:lpstr>
      <vt:lpstr>Previous use of a personal genome for a single individual (NA12878) in ENCODE</vt:lpstr>
      <vt:lpstr>What we have contributed to the SVG</vt:lpstr>
      <vt:lpstr>Future directions</vt:lpstr>
      <vt:lpstr>Future directions</vt:lpstr>
      <vt:lpstr>Future prospects of PGs in ENCODE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Timur</cp:lastModifiedBy>
  <cp:revision>33</cp:revision>
  <dcterms:created xsi:type="dcterms:W3CDTF">2013-06-07T18:58:06Z</dcterms:created>
  <dcterms:modified xsi:type="dcterms:W3CDTF">2016-05-02T22:03:36Z</dcterms:modified>
</cp:coreProperties>
</file>