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sldIdLst>
    <p:sldId id="305" r:id="rId3"/>
    <p:sldId id="30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307" r:id="rId15"/>
    <p:sldId id="308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9F3"/>
    <a:srgbClr val="C7D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11" autoAdjust="0"/>
  </p:normalViewPr>
  <p:slideViewPr>
    <p:cSldViewPr>
      <p:cViewPr>
        <p:scale>
          <a:sx n="75" d="100"/>
          <a:sy n="75" d="100"/>
        </p:scale>
        <p:origin x="-1184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49E43-180C-1B48-ADF6-AB7E63DA53EB}" type="datetimeFigureOut">
              <a:rPr lang="en-US" smtClean="0"/>
              <a:t>4/26/16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4860A-C235-9D4E-899F-015202589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6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87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observe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81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 diploid reference is very useful in functional read alignment especially</a:t>
            </a:r>
            <a:r>
              <a:rPr lang="en-US" baseline="0" dirty="0" smtClean="0"/>
              <a:t> with the current ability to detect rare variants in each individual that are not found in the reference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simpler example is a non-ref insertion occurring in an exon and then 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mapping to that missing insertion in the reference – but should be rarer, since </a:t>
            </a:r>
            <a:r>
              <a:rPr lang="en-US" baseline="0" dirty="0" err="1" smtClean="0"/>
              <a:t>indel</a:t>
            </a:r>
            <a:r>
              <a:rPr lang="en-US" baseline="0" dirty="0" smtClean="0"/>
              <a:t> doesn’t occur much in exon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07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86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also shown the</a:t>
            </a:r>
            <a:r>
              <a:rPr lang="en-US" baseline="0" dirty="0" smtClean="0"/>
              <a:t> usefulness of PG in two publications:</a:t>
            </a:r>
          </a:p>
          <a:p>
            <a:r>
              <a:rPr lang="en-US" baseline="0" dirty="0" smtClean="0"/>
              <a:t>In the recent 1000GP SV paper published in Nature </a:t>
            </a:r>
          </a:p>
          <a:p>
            <a:endParaRPr lang="en-US" baseline="0" dirty="0" smtClean="0"/>
          </a:p>
          <a:p>
            <a:r>
              <a:rPr lang="en-US" smtClean="0"/>
              <a:t>For the personalized genome approaches the union of unique reads (matched by read ID) mapped to the maternal or paternal alignment for a particular genomic feature were considered.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540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showed the utility of</a:t>
            </a:r>
            <a:r>
              <a:rPr lang="en-US" baseline="0" dirty="0" smtClean="0"/>
              <a:t> including SVs in PG</a:t>
            </a:r>
          </a:p>
          <a:p>
            <a:r>
              <a:rPr lang="en-US" dirty="0" smtClean="0"/>
              <a:t>Showed that</a:t>
            </a:r>
            <a:r>
              <a:rPr lang="en-US" baseline="0" dirty="0" smtClean="0"/>
              <a:t> PG captures the effects of personal variants in functional assay readouts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numbers will improve as we gain the ability to build better personal genomes with more accurate call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61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also shown the</a:t>
            </a:r>
            <a:r>
              <a:rPr lang="en-US" baseline="0" dirty="0" smtClean="0"/>
              <a:t> usefulness of PG in two publications:</a:t>
            </a:r>
          </a:p>
          <a:p>
            <a:r>
              <a:rPr lang="en-US" baseline="0" dirty="0" smtClean="0"/>
              <a:t>In the recent 1000GP SV paper published in Nature </a:t>
            </a:r>
          </a:p>
          <a:p>
            <a:endParaRPr lang="en-US" baseline="0" dirty="0" smtClean="0"/>
          </a:p>
          <a:p>
            <a:r>
              <a:rPr lang="en-US" smtClean="0"/>
              <a:t>For the personalized genome approaches the union of unique reads (matched by read ID) mapped to the maternal or paternal alignment for a particular genomic feature were considered.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211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52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allele-specific analyses what</a:t>
            </a:r>
            <a:r>
              <a:rPr lang="en-US" baseline="0" dirty="0" smtClean="0"/>
              <a:t> people do conventionally is aligning the reads to the respectively alleles at positions with heterozygous SNVs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015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</a:t>
            </a:r>
            <a:r>
              <a:rPr lang="en-US" baseline="0" dirty="0" smtClean="0"/>
              <a:t> currently a number of different methods that can help with this issue and one of more common methods is to do a simulation </a:t>
            </a:r>
            <a:r>
              <a:rPr lang="en-US" baseline="0" smtClean="0"/>
              <a:t>of flipped 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067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flipping simulation can also be used in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04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6277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 non-optimal antibodies in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 experiments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/>
              <a:t> read mapping variability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/>
              <a:t> true biological variation in factor binding or expression</a:t>
            </a:r>
          </a:p>
          <a:p>
            <a:pPr marL="0" indent="0">
              <a:buNone/>
            </a:pPr>
            <a:r>
              <a:rPr lang="en-US" dirty="0" smtClean="0"/>
              <a:t>etc.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AEA6-570E-4077-8E50-41DE9B2798B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530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default model is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eta1 =logit(mu)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eta2 = logit(rho)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because both parameters lie between 0 and 1. The mean (of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mu = alpha / (alpha + beta)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 variance (of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mu(1-mu)(1+(N-1)rho)/N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Here, the correlation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given by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1/(1 + alpha + beta)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is the correlation between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individuals within a litter. A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litter effect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typically reflected by a positive value 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is known as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over-dispersion parameter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AEA6-570E-4077-8E50-41DE9B2798B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744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ym typeface="Wingdings" panose="05000000000000000000" pitchFamily="2" charset="2"/>
              </a:rPr>
              <a:t>--there are 35 GM cell lines in ENCODE, with </a:t>
            </a:r>
            <a:r>
              <a:rPr lang="en-US" sz="1200" dirty="0" err="1" smtClean="0">
                <a:sym typeface="Wingdings" panose="05000000000000000000" pitchFamily="2" charset="2"/>
              </a:rPr>
              <a:t>ChIP-seq</a:t>
            </a:r>
            <a:r>
              <a:rPr lang="en-US" sz="1200" dirty="0" smtClean="0">
                <a:sym typeface="Wingdings" panose="05000000000000000000" pitchFamily="2" charset="2"/>
              </a:rPr>
              <a:t> data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73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76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Compatible</a:t>
            </a:r>
            <a:r>
              <a:rPr lang="en-US" baseline="0" dirty="0" smtClean="0"/>
              <a:t> </a:t>
            </a:r>
            <a:r>
              <a:rPr lang="en-US" dirty="0" err="1" smtClean="0"/>
              <a:t>subseq</a:t>
            </a:r>
            <a:r>
              <a:rPr lang="en-US" dirty="0" smtClean="0"/>
              <a:t> in downstream processing or analyses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</a:t>
            </a:r>
            <a:r>
              <a:rPr lang="en-US" dirty="0" smtClean="0"/>
              <a:t>with</a:t>
            </a:r>
            <a:r>
              <a:rPr lang="en-US" baseline="0" dirty="0" smtClean="0"/>
              <a:t> </a:t>
            </a:r>
            <a:r>
              <a:rPr lang="en-US" dirty="0" smtClean="0"/>
              <a:t>aligners for</a:t>
            </a:r>
            <a:r>
              <a:rPr lang="en-US" baseline="0" dirty="0" smtClean="0"/>
              <a:t> indexing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77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Het/</a:t>
            </a:r>
            <a:r>
              <a:rPr lang="en-US" dirty="0" err="1" smtClean="0"/>
              <a:t>hom</a:t>
            </a:r>
            <a:r>
              <a:rPr lang="en-US" dirty="0" smtClean="0"/>
              <a:t> ratio</a:t>
            </a:r>
          </a:p>
          <a:p>
            <a:r>
              <a:rPr lang="en-US" dirty="0" err="1" smtClean="0"/>
              <a:t>Ti</a:t>
            </a:r>
            <a:r>
              <a:rPr lang="en-US" dirty="0" smtClean="0"/>
              <a:t>/</a:t>
            </a:r>
            <a:r>
              <a:rPr lang="en-US" dirty="0" err="1" smtClean="0"/>
              <a:t>tv</a:t>
            </a:r>
            <a:r>
              <a:rPr lang="en-US" dirty="0" smtClean="0"/>
              <a:t>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98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8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0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02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Using tool, able to</a:t>
            </a:r>
            <a:r>
              <a:rPr lang="en-US" baseline="0" dirty="0" smtClean="0">
                <a:sym typeface="Wingdings" panose="05000000000000000000" pitchFamily="2" charset="2"/>
              </a:rPr>
              <a:t> scale up, construct 382 personal genomes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33 GM cell lines in ENCODE, with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 data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5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482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E2D-6B8E-4961-9C60-1F8F15BA96E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275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8B5-B110-4EC1-95BC-D661F0D3BB9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425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CEE4-2154-41C0-9805-339AFBF7BDF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36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9A4A-1629-46B6-A9B8-E5C3AB82772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400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B8BC-527E-4BF5-841C-27CEEAAB199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056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C2C-C00D-4EC1-B304-04AD4260EA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881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5F04-3036-4F30-9BEA-26A91CF5126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87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0DEE-2A59-48CC-96CC-AB5C3172CA4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113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BF9D-60F0-4770-A814-D5517C24800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7960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9691-20C7-4A98-93E1-E93E3E5AE61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549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DD9F-952E-4274-B838-D100034A0E4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576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9486-3663-42C6-9F8A-52562C7B23E2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E79D-0737-425F-BDCC-4535CCF35BC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67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stanford.edu/abms/content/giab-reference-materials-and-data" TargetMode="External"/><Relationship Id="rId4" Type="http://schemas.openxmlformats.org/officeDocument/2006/relationships/hyperlink" Target="http://www.completegenomics.com/public-data/69-Genomes/" TargetMode="External"/><Relationship Id="rId5" Type="http://schemas.openxmlformats.org/officeDocument/2006/relationships/hyperlink" Target="http://www.illumina.com/platinumgenomes/" TargetMode="External"/><Relationship Id="rId6" Type="http://schemas.openxmlformats.org/officeDocument/2006/relationships/hyperlink" Target="https://docs.google.com/spreadsheets/d/1iL45zPit9-kVmk-9sDJEGMhxsUWf52n1nw_duTdNwcE/edit%23gid=0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534400" cy="11432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/>
              <a:t>What </a:t>
            </a:r>
            <a:r>
              <a:rPr lang="en" dirty="0" smtClean="0"/>
              <a:t>we have contributed to the SVG</a:t>
            </a:r>
            <a:endParaRPr lang="en" dirty="0"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967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228594"/>
            <a:r>
              <a:rPr lang="en" dirty="0"/>
              <a:t>Breakpoints</a:t>
            </a:r>
          </a:p>
          <a:p>
            <a:pPr marL="457189" indent="-228594"/>
            <a:r>
              <a:rPr lang="en" dirty="0"/>
              <a:t>Mechanism assignment</a:t>
            </a:r>
          </a:p>
          <a:p>
            <a:pPr marL="457189" indent="-228594"/>
            <a:r>
              <a:rPr lang="en" dirty="0"/>
              <a:t>Functional enrichment</a:t>
            </a:r>
          </a:p>
          <a:p>
            <a:pPr marL="457189" indent="-228594"/>
            <a:r>
              <a:rPr lang="en" dirty="0" smtClean="0"/>
              <a:t>Retroduplications</a:t>
            </a:r>
          </a:p>
          <a:p>
            <a:pPr marL="457189" indent="-228594"/>
            <a:r>
              <a:rPr lang="en" dirty="0" smtClean="0"/>
              <a:t>SVs and personalized genome construction</a:t>
            </a:r>
            <a:endParaRPr lang="en" dirty="0"/>
          </a:p>
          <a:p>
            <a:pPr>
              <a:buNone/>
            </a:pPr>
            <a:r>
              <a:rPr lang="en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9620301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personal genome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03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409"/>
            <a:ext cx="7886700" cy="808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 genome construction using </a:t>
            </a:r>
            <a:r>
              <a:rPr lang="en-US" i="1" dirty="0" smtClean="0"/>
              <a:t>vcf2diploid </a:t>
            </a:r>
            <a:r>
              <a:rPr lang="en-US" dirty="0" smtClean="0"/>
              <a:t>tool allows variants of different sizes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3062" y="6356287"/>
            <a:ext cx="466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Rozowsky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et al.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Mol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Syst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Biol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(2011)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6595" y="2195549"/>
            <a:ext cx="234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fasta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;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reference)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6595" y="2714189"/>
            <a:ext cx="2822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vcf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 variants</a:t>
            </a:r>
            <a:br>
              <a:rPr lang="en-US" sz="2400" dirty="0" smtClean="0">
                <a:solidFill>
                  <a:prstClr val="black"/>
                </a:solidFill>
                <a:latin typeface="Calibri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phased or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unphased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6594" y="3893164"/>
            <a:ext cx="2067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fasta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; for each </a:t>
            </a:r>
            <a:br>
              <a:rPr lang="en-US" sz="2400" dirty="0" smtClean="0">
                <a:solidFill>
                  <a:prstClr val="black"/>
                </a:solidFill>
                <a:latin typeface="Calibri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haplotype)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Plus 21"/>
          <p:cNvSpPr/>
          <p:nvPr/>
        </p:nvSpPr>
        <p:spPr>
          <a:xfrm>
            <a:off x="7710725" y="2562046"/>
            <a:ext cx="197677" cy="30772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7752395" y="3549835"/>
            <a:ext cx="158871" cy="3433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" y="1899578"/>
            <a:ext cx="6960979" cy="28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construction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Choice </a:t>
            </a:r>
            <a:r>
              <a:rPr lang="en-US" b="1" dirty="0"/>
              <a:t>of call set(s)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-- e.g</a:t>
            </a:r>
            <a:r>
              <a:rPr lang="en-US" dirty="0"/>
              <a:t>. different versions of 1000GP call </a:t>
            </a:r>
            <a:r>
              <a:rPr lang="en-US" dirty="0" smtClean="0"/>
              <a:t>sets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/>
              <a:t>Choice of variants </a:t>
            </a:r>
          </a:p>
          <a:p>
            <a:pPr marL="0" indent="0">
              <a:buNone/>
            </a:pPr>
            <a:r>
              <a:rPr lang="en-US" dirty="0"/>
              <a:t>-- e.g. SVs or </a:t>
            </a:r>
            <a:r>
              <a:rPr lang="en-US" dirty="0" err="1"/>
              <a:t>indels</a:t>
            </a:r>
            <a:r>
              <a:rPr lang="en-US" dirty="0"/>
              <a:t> or SNVs </a:t>
            </a:r>
            <a:r>
              <a:rPr lang="en-US" dirty="0" smtClean="0"/>
              <a:t>only</a:t>
            </a:r>
          </a:p>
          <a:p>
            <a:pPr marL="0" indent="0">
              <a:buNone/>
            </a:pPr>
            <a:r>
              <a:rPr lang="en-US" dirty="0" smtClean="0"/>
              <a:t>3.</a:t>
            </a:r>
            <a:r>
              <a:rPr lang="en-US" b="1" dirty="0" smtClean="0"/>
              <a:t> Choice </a:t>
            </a:r>
            <a:r>
              <a:rPr lang="en-US" b="1" dirty="0"/>
              <a:t>of reference </a:t>
            </a:r>
          </a:p>
          <a:p>
            <a:pPr marL="0" indent="0">
              <a:buNone/>
            </a:pPr>
            <a:r>
              <a:rPr lang="en-US" dirty="0"/>
              <a:t>-- choose the </a:t>
            </a:r>
            <a:r>
              <a:rPr lang="en-US" dirty="0" smtClean="0"/>
              <a:t>reference genome in which the call set is derived from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b="1" dirty="0" smtClean="0"/>
              <a:t>Assessment of call set quality</a:t>
            </a:r>
          </a:p>
          <a:p>
            <a:pPr marL="0" indent="0">
              <a:buNone/>
            </a:pPr>
            <a:r>
              <a:rPr lang="en-US" dirty="0" smtClean="0"/>
              <a:t>-- e.g. analysis of </a:t>
            </a:r>
            <a:r>
              <a:rPr lang="en-US" dirty="0"/>
              <a:t>Mendelian </a:t>
            </a:r>
            <a:r>
              <a:rPr lang="en-US" dirty="0" smtClean="0"/>
              <a:t>inconsistency in family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</a:t>
            </a:r>
            <a:r>
              <a:rPr lang="en-US" b="1" dirty="0" smtClean="0"/>
              <a:t>Choice </a:t>
            </a:r>
            <a:r>
              <a:rPr lang="en-US" b="1" dirty="0"/>
              <a:t>of call set(s) </a:t>
            </a:r>
            <a:endParaRPr lang="en-US" b="1" dirty="0" smtClean="0"/>
          </a:p>
          <a:p>
            <a:r>
              <a:rPr lang="en-US" dirty="0" smtClean="0"/>
              <a:t>-- e.g</a:t>
            </a:r>
            <a:r>
              <a:rPr lang="en-US" dirty="0"/>
              <a:t>. different versions of 1000GP call </a:t>
            </a:r>
            <a:r>
              <a:rPr lang="en-US" dirty="0" smtClean="0"/>
              <a:t>sets</a:t>
            </a:r>
          </a:p>
          <a:p>
            <a:r>
              <a:rPr lang="en-US" dirty="0" smtClean="0"/>
              <a:t>2. </a:t>
            </a:r>
            <a:r>
              <a:rPr lang="en-US" b="1" dirty="0"/>
              <a:t>Choice of reference </a:t>
            </a:r>
          </a:p>
          <a:p>
            <a:r>
              <a:rPr lang="en-US" dirty="0"/>
              <a:t>-- choose the </a:t>
            </a:r>
            <a:r>
              <a:rPr lang="en-US" dirty="0" smtClean="0"/>
              <a:t>reference genome in which the call set is derived from</a:t>
            </a:r>
            <a:endParaRPr lang="en-US" dirty="0"/>
          </a:p>
          <a:p>
            <a:r>
              <a:rPr lang="en-US" dirty="0" smtClean="0"/>
              <a:t>3. </a:t>
            </a:r>
            <a:r>
              <a:rPr lang="en-US" b="1" dirty="0" smtClean="0"/>
              <a:t>Choice </a:t>
            </a:r>
            <a:r>
              <a:rPr lang="en-US" b="1" dirty="0"/>
              <a:t>of variants </a:t>
            </a:r>
            <a:endParaRPr lang="en-US" b="1" dirty="0" smtClean="0"/>
          </a:p>
          <a:p>
            <a:r>
              <a:rPr lang="en-US" dirty="0" smtClean="0"/>
              <a:t>-- e.g</a:t>
            </a:r>
            <a:r>
              <a:rPr lang="en-US" dirty="0"/>
              <a:t>. SVs or </a:t>
            </a:r>
            <a:r>
              <a:rPr lang="en-US" dirty="0" err="1"/>
              <a:t>indels</a:t>
            </a:r>
            <a:r>
              <a:rPr lang="en-US" dirty="0"/>
              <a:t> or SNVs </a:t>
            </a:r>
            <a:r>
              <a:rPr lang="en-US" dirty="0" smtClean="0"/>
              <a:t>only</a:t>
            </a:r>
            <a:endParaRPr lang="en-US" dirty="0"/>
          </a:p>
          <a:p>
            <a:r>
              <a:rPr lang="en-US" dirty="0" smtClean="0"/>
              <a:t>4. </a:t>
            </a:r>
            <a:r>
              <a:rPr lang="en-US" b="1" dirty="0" smtClean="0"/>
              <a:t>Order </a:t>
            </a:r>
            <a:r>
              <a:rPr lang="en-US" b="1" dirty="0"/>
              <a:t>of incorporation</a:t>
            </a:r>
          </a:p>
          <a:p>
            <a:r>
              <a:rPr lang="en-US" dirty="0" smtClean="0"/>
              <a:t>-- SVs &gt; </a:t>
            </a:r>
            <a:r>
              <a:rPr lang="en-US" dirty="0" err="1" smtClean="0"/>
              <a:t>indels</a:t>
            </a:r>
            <a:r>
              <a:rPr lang="en-US" dirty="0" smtClean="0"/>
              <a:t> &gt; SNVs</a:t>
            </a:r>
          </a:p>
          <a:p>
            <a:r>
              <a:rPr lang="en-US" dirty="0" smtClean="0"/>
              <a:t>-- Increased SNV density around SV breakpoints (Abyzov </a:t>
            </a:r>
            <a:r>
              <a:rPr lang="en-US" i="1" dirty="0" smtClean="0"/>
              <a:t>et al.</a:t>
            </a:r>
            <a:r>
              <a:rPr lang="en-US" dirty="0" smtClean="0"/>
              <a:t> 2015)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8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choices of NA12878 call sets:</a:t>
            </a:r>
            <a:br>
              <a:rPr lang="en-US" dirty="0" smtClean="0"/>
            </a:br>
            <a:r>
              <a:rPr lang="en-US" dirty="0" smtClean="0"/>
              <a:t>Which one do we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5"/>
            <a:ext cx="8229600" cy="4967573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Genome in a bottle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Complete Genomics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Illumina Platinum Genomes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Broad’s GATK Best Practices bundles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1000 Genomes Project</a:t>
            </a:r>
            <a:br>
              <a:rPr lang="en-US" dirty="0" smtClean="0"/>
            </a:br>
            <a:r>
              <a:rPr lang="en-US" dirty="0" smtClean="0"/>
              <a:t>-- low/high coverage</a:t>
            </a:r>
            <a:br>
              <a:rPr lang="en-US" dirty="0" smtClean="0"/>
            </a:br>
            <a:r>
              <a:rPr lang="en-US" dirty="0" smtClean="0"/>
              <a:t>-- long reads: </a:t>
            </a:r>
            <a:r>
              <a:rPr lang="en-US" dirty="0" err="1" smtClean="0"/>
              <a:t>PacBio</a:t>
            </a:r>
            <a:r>
              <a:rPr lang="en-US" dirty="0" smtClean="0"/>
              <a:t>, </a:t>
            </a:r>
            <a:r>
              <a:rPr lang="en-US" dirty="0" err="1" smtClean="0"/>
              <a:t>Moleculo</a:t>
            </a:r>
            <a:endParaRPr lang="en-US" dirty="0" smtClean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2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95" y="583422"/>
            <a:ext cx="8068648" cy="327187"/>
          </a:xfrm>
        </p:spPr>
        <p:txBody>
          <a:bodyPr>
            <a:noAutofit/>
          </a:bodyPr>
          <a:lstStyle/>
          <a:p>
            <a:r>
              <a:rPr lang="en-US" sz="3200" dirty="0" smtClean="0"/>
              <a:t>Assessment of call set quality: </a:t>
            </a:r>
            <a:r>
              <a:rPr lang="en-US" sz="3200" dirty="0"/>
              <a:t>Mendelian inconsistency (e.g. GATK HC PCR-free CEU trio)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563842"/>
              </p:ext>
            </p:extLst>
          </p:nvPr>
        </p:nvGraphicFramePr>
        <p:xfrm>
          <a:off x="764675" y="1457243"/>
          <a:ext cx="6879012" cy="4900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539"/>
                <a:gridCol w="1059206"/>
                <a:gridCol w="956227"/>
                <a:gridCol w="956227"/>
                <a:gridCol w="956227"/>
                <a:gridCol w="1088627"/>
                <a:gridCol w="867959"/>
              </a:tblGrid>
              <a:tr h="464983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NA12891</a:t>
                      </a:r>
                    </a:p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Father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NA12892</a:t>
                      </a:r>
                    </a:p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Mother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NA12878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%Err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4983"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RR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RA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AA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518631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505499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1215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1025345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1659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194589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1806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>
                          <a:effectLst/>
                        </a:rPr>
                        <a:t>198054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1.75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507750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506699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1110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1015559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194409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397233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195245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786887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---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742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194722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206720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402184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1485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193636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1551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196672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1.54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653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198416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202366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401435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0.16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113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1316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816825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818254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54373" y="6393597"/>
            <a:ext cx="1447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*Autosomes only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088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38353"/>
            <a:ext cx="7886700" cy="1090742"/>
          </a:xfrm>
        </p:spPr>
        <p:txBody>
          <a:bodyPr>
            <a:normAutofit fontScale="90000"/>
          </a:bodyPr>
          <a:lstStyle/>
          <a:p>
            <a:r>
              <a:rPr lang="en-US" dirty="0"/>
              <a:t>NA12878 family </a:t>
            </a:r>
            <a:r>
              <a:rPr lang="en-US" dirty="0" smtClean="0"/>
              <a:t>of PGs we already have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96361" y="1376853"/>
          <a:ext cx="8382556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5"/>
                <a:gridCol w="4106746"/>
                <a:gridCol w="951893"/>
                <a:gridCol w="1137248"/>
                <a:gridCol w="1916664"/>
              </a:tblGrid>
              <a:tr h="31681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Source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Refgen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Depth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Variants</a:t>
                      </a:r>
                      <a:endParaRPr lang="en-US" sz="2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 Genomes Project (1000GP) pilot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hg18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60x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indels</a:t>
                      </a:r>
                      <a:r>
                        <a:rPr lang="en-US" sz="2000" baseline="0" dirty="0" smtClean="0"/>
                        <a:t>, deletions (including 33 from </a:t>
                      </a:r>
                      <a:r>
                        <a:rPr lang="en-US" sz="2000" baseline="0" dirty="0" err="1" smtClean="0"/>
                        <a:t>fosmid</a:t>
                      </a:r>
                      <a:r>
                        <a:rPr lang="en-US" sz="2000" baseline="0" dirty="0" smtClean="0"/>
                        <a:t> sequencing)</a:t>
                      </a:r>
                      <a:endParaRPr lang="en-US" sz="2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GATK Best Practices v3 (</a:t>
                      </a:r>
                      <a:r>
                        <a:rPr lang="en-US" sz="2000" dirty="0" err="1" smtClean="0"/>
                        <a:t>UnifiedGenotype</a:t>
                      </a:r>
                      <a:r>
                        <a:rPr lang="en-US" sz="2000" dirty="0" smtClean="0"/>
                        <a:t>) 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hg19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64x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SNVs, </a:t>
                      </a:r>
                      <a:r>
                        <a:rPr lang="en-US" sz="2000" dirty="0" err="1" smtClean="0"/>
                        <a:t>indels</a:t>
                      </a:r>
                      <a:endParaRPr lang="en-US" sz="2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GATK Best Practices v4 (</a:t>
                      </a:r>
                      <a:r>
                        <a:rPr lang="en-US" sz="2000" dirty="0" err="1" smtClean="0"/>
                        <a:t>HaplotypeCaller</a:t>
                      </a:r>
                      <a:r>
                        <a:rPr lang="en-US" sz="2000" dirty="0" smtClean="0"/>
                        <a:t>, PCR-free)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hg19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64x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SNVs, </a:t>
                      </a:r>
                      <a:r>
                        <a:rPr lang="en-US" sz="2000" dirty="0" err="1" smtClean="0"/>
                        <a:t>indels</a:t>
                      </a:r>
                      <a:endParaRPr lang="en-US" sz="2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1000GP Phase 3 SNVs-only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hg19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7.4x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</a:t>
                      </a:r>
                      <a:endParaRPr lang="en-US" sz="2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1000GP Phase 3 SNVs-</a:t>
                      </a:r>
                      <a:r>
                        <a:rPr lang="en-US" sz="2000" dirty="0" err="1" smtClean="0"/>
                        <a:t>indels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hg19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7.4x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indels</a:t>
                      </a:r>
                      <a:endParaRPr lang="en-US" sz="2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1000GP Phase 3 SNVs-</a:t>
                      </a:r>
                      <a:r>
                        <a:rPr lang="en-US" sz="2000" dirty="0" err="1" smtClean="0"/>
                        <a:t>indels</a:t>
                      </a:r>
                      <a:r>
                        <a:rPr lang="en-US" sz="2000" dirty="0" smtClean="0"/>
                        <a:t>-SVs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hg19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7.4x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SNVs, </a:t>
                      </a:r>
                      <a:r>
                        <a:rPr lang="en-US" sz="2000" dirty="0" err="1" smtClean="0"/>
                        <a:t>indels</a:t>
                      </a:r>
                      <a:r>
                        <a:rPr lang="en-US" sz="2000" dirty="0" smtClean="0"/>
                        <a:t>, SVs</a:t>
                      </a:r>
                      <a:endParaRPr lang="en-US" sz="20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88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207"/>
            <a:ext cx="8229600" cy="8713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possible choices of NA12878 call sets for ENCODE: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324"/>
            <a:ext cx="8229600" cy="5512676"/>
          </a:xfrm>
        </p:spPr>
        <p:txBody>
          <a:bodyPr>
            <a:normAutofit fontScale="70000" lnSpcReduction="20000"/>
          </a:bodyPr>
          <a:lstStyle/>
          <a:p>
            <a:pPr marL="514338" indent="-514338">
              <a:buFont typeface="+mj-lt"/>
              <a:buAutoNum type="arabicPeriod"/>
            </a:pPr>
            <a:r>
              <a:rPr lang="en-US" b="1" dirty="0" smtClean="0"/>
              <a:t>Genome In </a:t>
            </a:r>
            <a:r>
              <a:rPr lang="en-US" b="1" dirty="0"/>
              <a:t>A</a:t>
            </a:r>
            <a:r>
              <a:rPr lang="en-US" b="1" dirty="0" smtClean="0"/>
              <a:t> Bottle (GIAB)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--HiSeq2500 300x, 150x150bp read, hg19</a:t>
            </a:r>
            <a:br>
              <a:rPr lang="en-US" dirty="0" smtClean="0"/>
            </a:br>
            <a:r>
              <a:rPr lang="en-US" dirty="0" smtClean="0"/>
              <a:t>--44x </a:t>
            </a:r>
            <a:r>
              <a:rPr lang="en-US" dirty="0" err="1" smtClean="0"/>
              <a:t>PacBio</a:t>
            </a:r>
            <a:r>
              <a:rPr lang="en-US" dirty="0" smtClean="0"/>
              <a:t> SV calls (from Mt Sinai School of </a:t>
            </a:r>
            <a:r>
              <a:rPr lang="en-US" dirty="0"/>
              <a:t>Medicine)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https://sites.stanford.edu/abms/content/giab-reference-materials-and-data</a:t>
            </a:r>
            <a:r>
              <a:rPr lang="en-US" dirty="0" smtClean="0"/>
              <a:t>, updated Sep 2015) </a:t>
            </a:r>
            <a:br>
              <a:rPr lang="en-US" dirty="0" smtClean="0"/>
            </a:br>
            <a:endParaRPr lang="en-US" dirty="0" smtClean="0"/>
          </a:p>
          <a:p>
            <a:pPr marL="514338" indent="-514338">
              <a:buFont typeface="+mj-lt"/>
              <a:buAutoNum type="arabicPeriod"/>
            </a:pPr>
            <a:r>
              <a:rPr lang="en-US" b="1" dirty="0" smtClean="0"/>
              <a:t>Complete Genomics</a:t>
            </a:r>
            <a:br>
              <a:rPr lang="en-US" b="1" dirty="0" smtClean="0"/>
            </a:br>
            <a:r>
              <a:rPr lang="en-US" dirty="0" smtClean="0"/>
              <a:t>--80x, SNVs, </a:t>
            </a:r>
            <a:r>
              <a:rPr lang="en-US" dirty="0" err="1" smtClean="0"/>
              <a:t>indels</a:t>
            </a:r>
            <a:r>
              <a:rPr lang="en-US" dirty="0" smtClean="0"/>
              <a:t> and SVs</a:t>
            </a:r>
            <a:r>
              <a:rPr lang="en-US" dirty="0"/>
              <a:t>, GRCh37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4"/>
              </a:rPr>
              <a:t>http://www.completegenomics.com/public-data/69-Genomes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) </a:t>
            </a:r>
            <a:br>
              <a:rPr lang="en-US" dirty="0" smtClean="0"/>
            </a:br>
            <a:endParaRPr lang="en-US" dirty="0" smtClean="0"/>
          </a:p>
          <a:p>
            <a:pPr marL="514338" indent="-514338">
              <a:buFont typeface="+mj-lt"/>
              <a:buAutoNum type="arabicPeriod"/>
            </a:pPr>
            <a:r>
              <a:rPr lang="en-US" b="1" dirty="0" smtClean="0"/>
              <a:t>Illumina Platinum Genomes</a:t>
            </a:r>
            <a:br>
              <a:rPr lang="en-US" b="1" dirty="0" smtClean="0"/>
            </a:br>
            <a:r>
              <a:rPr lang="en-US" dirty="0" smtClean="0"/>
              <a:t>--HiSeq2000, PCR-free, 50x and 200x, SNVs and </a:t>
            </a:r>
            <a:r>
              <a:rPr lang="en-US" dirty="0" err="1" smtClean="0"/>
              <a:t>indels</a:t>
            </a:r>
            <a:r>
              <a:rPr lang="en-US" dirty="0"/>
              <a:t>, </a:t>
            </a:r>
            <a:r>
              <a:rPr lang="en-US" dirty="0" smtClean="0"/>
              <a:t>available for both hg19 </a:t>
            </a:r>
            <a:r>
              <a:rPr lang="en-US" dirty="0"/>
              <a:t>and </a:t>
            </a:r>
            <a:r>
              <a:rPr lang="en-US" dirty="0" smtClean="0"/>
              <a:t>hg38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5"/>
              </a:rPr>
              <a:t>http://www.illumina.com/platinumgenomes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) </a:t>
            </a:r>
            <a:br>
              <a:rPr lang="en-US" dirty="0" smtClean="0"/>
            </a:br>
            <a:endParaRPr lang="en-US" dirty="0" smtClean="0"/>
          </a:p>
          <a:p>
            <a:pPr marL="514338" indent="-514338">
              <a:buFont typeface="+mj-lt"/>
              <a:buAutoNum type="arabicPeriod"/>
            </a:pPr>
            <a:r>
              <a:rPr lang="en-US" b="1" dirty="0" smtClean="0"/>
              <a:t>1000 Genomes Project SV group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--SV calls using longer reads: </a:t>
            </a:r>
            <a:r>
              <a:rPr lang="en-US" dirty="0" err="1" smtClean="0"/>
              <a:t>PacBio</a:t>
            </a:r>
            <a:r>
              <a:rPr lang="en-US" dirty="0" smtClean="0"/>
              <a:t>, </a:t>
            </a:r>
            <a:r>
              <a:rPr lang="en-US" dirty="0" err="1" smtClean="0"/>
              <a:t>Moleculo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Useful list of NA12878 public datasets (google sheet on </a:t>
            </a:r>
            <a:r>
              <a:rPr lang="en-US" dirty="0"/>
              <a:t>GIAB </a:t>
            </a:r>
            <a:r>
              <a:rPr lang="en-US" dirty="0" smtClean="0"/>
              <a:t>site):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docs.google.com/spreadsheets/d/1iL45zPit9-kVmk-9sDJEGMhxsUWf52n1nw_duTdNwcE/edit#gid=0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19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585" indent="-609585"/>
            <a:r>
              <a:rPr lang="en-US" dirty="0" smtClean="0"/>
              <a:t>Constructed 382 personal genomes from 1000GP Phase 1 data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--SNVs and </a:t>
            </a:r>
            <a:r>
              <a:rPr lang="en-US" dirty="0" err="1" smtClean="0"/>
              <a:t>indels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smtClean="0"/>
              <a:t>--match with their corresponding RNA-</a:t>
            </a:r>
            <a:r>
              <a:rPr lang="en-US" dirty="0" err="1" smtClean="0"/>
              <a:t>seq</a:t>
            </a:r>
            <a:r>
              <a:rPr lang="en-US" dirty="0" smtClean="0"/>
              <a:t> and/or </a:t>
            </a:r>
            <a:r>
              <a:rPr lang="en-US" dirty="0" err="1" smtClean="0"/>
              <a:t>ChIP-seq</a:t>
            </a:r>
            <a:r>
              <a:rPr lang="en-US" dirty="0" smtClean="0"/>
              <a:t> sets (from 8 different studies)</a:t>
            </a:r>
            <a:endParaRPr lang="en-US" dirty="0"/>
          </a:p>
          <a:p>
            <a:pPr marL="609585" indent="-609585"/>
            <a:r>
              <a:rPr lang="en-US" dirty="0" smtClean="0">
                <a:sym typeface="Wingdings" panose="05000000000000000000" pitchFamily="2" charset="2"/>
              </a:rPr>
              <a:t>Most of our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 sets are from ENCODE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--14 GM cell lines with available 1000GP Phase 1 </a:t>
            </a:r>
            <a:r>
              <a:rPr lang="en-US" dirty="0">
                <a:sym typeface="Wingdings" panose="05000000000000000000" pitchFamily="2" charset="2"/>
              </a:rPr>
              <a:t>DNA </a:t>
            </a:r>
            <a:r>
              <a:rPr lang="en-US" dirty="0" smtClean="0">
                <a:sym typeface="Wingdings" panose="05000000000000000000" pitchFamily="2" charset="2"/>
              </a:rPr>
              <a:t>data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**note that there are 35 </a:t>
            </a:r>
            <a:r>
              <a:rPr lang="en-US" dirty="0">
                <a:sym typeface="Wingdings" panose="05000000000000000000" pitchFamily="2" charset="2"/>
              </a:rPr>
              <a:t>GM cell lines in </a:t>
            </a:r>
            <a:r>
              <a:rPr lang="en-US" dirty="0" smtClean="0">
                <a:sym typeface="Wingdings" panose="05000000000000000000" pitchFamily="2" charset="2"/>
              </a:rPr>
              <a:t>ENCODE, </a:t>
            </a:r>
            <a:r>
              <a:rPr lang="en-US" dirty="0">
                <a:sym typeface="Wingdings" panose="05000000000000000000" pitchFamily="2" charset="2"/>
              </a:rPr>
              <a:t>with </a:t>
            </a:r>
            <a:r>
              <a:rPr lang="en-US" dirty="0" err="1">
                <a:sym typeface="Wingdings" panose="05000000000000000000" pitchFamily="2" charset="2"/>
              </a:rPr>
              <a:t>ChIP-seq</a:t>
            </a:r>
            <a:r>
              <a:rPr lang="en-US" dirty="0">
                <a:sym typeface="Wingdings" panose="05000000000000000000" pitchFamily="2" charset="2"/>
              </a:rPr>
              <a:t> data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>
                <a:sym typeface="Wingdings" panose="05000000000000000000" pitchFamily="2" charset="2"/>
              </a:rPr>
              <a:t>including CEU and YRI trios)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9841" y="365126"/>
            <a:ext cx="7886700" cy="984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Calibri Light"/>
              </a:rPr>
              <a:t>Highly scalable: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 Light"/>
              </a:rPr>
              <a:t>Use of personal genomes with ENCODE data</a:t>
            </a:r>
            <a:endParaRPr lang="en-US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065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of PGs: </a:t>
            </a:r>
            <a:br>
              <a:rPr lang="en-US" dirty="0" smtClean="0"/>
            </a:br>
            <a:r>
              <a:rPr lang="en-US" b="1" dirty="0" smtClean="0"/>
              <a:t>Read alignment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597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20737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/>
              <a:t>Future directions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095375"/>
            <a:ext cx="8229600" cy="4967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b="1" u="sng" smtClean="0">
                <a:latin typeface="Calibri"/>
                <a:ea typeface="Calibri"/>
                <a:cs typeface="Calibri"/>
                <a:sym typeface="Calibri"/>
              </a:rPr>
              <a:t>Personal Diploid Genome and Effects on SVs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Functional Impact of Various SVs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40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SV Formation Mechanism Annotation Using Long Reads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40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Loss-of-function Annotation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40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SVs and Disease Associated lncRNAs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Breakpoint Identification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Mobile Elements Using PacBio and 10x Data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CNVnator Calls on the Trios</a:t>
            </a:r>
          </a:p>
          <a:p>
            <a:pPr>
              <a:buNone/>
            </a:pPr>
            <a:endParaRPr sz="2400" smtClean="0"/>
          </a:p>
          <a:p>
            <a:pPr>
              <a:buNone/>
            </a:pPr>
            <a:endParaRPr sz="2400" dirty="0"/>
          </a:p>
        </p:txBody>
      </p:sp>
      <p:sp>
        <p:nvSpPr>
          <p:cNvPr id="3" name="Rectangle 2"/>
          <p:cNvSpPr/>
          <p:nvPr/>
        </p:nvSpPr>
        <p:spPr>
          <a:xfrm>
            <a:off x="511444" y="1916112"/>
            <a:ext cx="8175356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-- </a:t>
            </a:r>
            <a:r>
              <a:rPr lang="en-US" sz="3200" dirty="0" smtClean="0"/>
              <a:t>one of the main purposes of </a:t>
            </a:r>
            <a:r>
              <a:rPr lang="en-US" sz="3200" dirty="0"/>
              <a:t>having a good SV call set is to be able to build a genome for each person</a:t>
            </a:r>
          </a:p>
          <a:p>
            <a:endParaRPr lang="en-US" sz="3200" dirty="0"/>
          </a:p>
          <a:p>
            <a:r>
              <a:rPr lang="en-US" sz="3200" dirty="0"/>
              <a:t>-- can we move beyond a call-set-centric mindset to a personal-genome-centric mindset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752723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" y="240485"/>
            <a:ext cx="8869943" cy="1378108"/>
          </a:xfrm>
        </p:spPr>
        <p:txBody>
          <a:bodyPr>
            <a:noAutofit/>
          </a:bodyPr>
          <a:lstStyle/>
          <a:p>
            <a:r>
              <a:rPr lang="en-US" sz="3733" dirty="0"/>
              <a:t>Alignment gets better as variant sets </a:t>
            </a:r>
            <a:r>
              <a:rPr lang="en-US" sz="3733" dirty="0" smtClean="0"/>
              <a:t>get more </a:t>
            </a:r>
            <a:r>
              <a:rPr lang="en-US" sz="3733" dirty="0"/>
              <a:t>complete: NA12878 Pol2 </a:t>
            </a:r>
            <a:r>
              <a:rPr lang="en-US" sz="3733" dirty="0" err="1" smtClean="0"/>
              <a:t>ChIP-seq</a:t>
            </a:r>
            <a:r>
              <a:rPr lang="en-US" sz="3733" dirty="0" smtClean="0"/>
              <a:t> (ENCODE)</a:t>
            </a:r>
            <a:endParaRPr lang="en-US" sz="3733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673948"/>
              </p:ext>
            </p:extLst>
          </p:nvPr>
        </p:nvGraphicFramePr>
        <p:xfrm>
          <a:off x="79293" y="1856344"/>
          <a:ext cx="893557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995"/>
                <a:gridCol w="1741393"/>
                <a:gridCol w="1741394"/>
                <a:gridCol w="1730174"/>
                <a:gridCol w="1752614"/>
              </a:tblGrid>
              <a:tr h="53848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Ref genome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SNVs only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smtClean="0"/>
                        <a:t>SNVs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SNVs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+ SVs</a:t>
                      </a:r>
                      <a:endParaRPr lang="en-US" sz="1900" dirty="0"/>
                    </a:p>
                  </a:txBody>
                  <a:tcPr marL="68580" marR="68580"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Reads processed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208,051,087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uniquely aligned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171,944,588 (82.65%)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172,591,380 (82.96%)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172,738,321 (83.03%)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172,743,175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(83.03%)</a:t>
                      </a:r>
                    </a:p>
                  </a:txBody>
                  <a:tcPr marL="68580" marR="68580"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that </a:t>
                      </a:r>
                      <a:r>
                        <a:rPr lang="en-US" sz="1900" dirty="0" err="1" smtClean="0"/>
                        <a:t>multimap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17,826,675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(8.57%)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17,795,258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(8.55%)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17,782,167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(8.55%)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17,779,800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(8.55%)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Curved Up Arrow 2"/>
          <p:cNvSpPr/>
          <p:nvPr/>
        </p:nvSpPr>
        <p:spPr>
          <a:xfrm>
            <a:off x="2845214" y="3782270"/>
            <a:ext cx="4935071" cy="518041"/>
          </a:xfrm>
          <a:prstGeom prst="curvedUpArrow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70AD47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7849" y="3841234"/>
            <a:ext cx="321351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dirty="0">
                <a:ln/>
                <a:solidFill>
                  <a:srgbClr val="70AD47"/>
                </a:solidFill>
                <a:latin typeface="Calibri"/>
              </a:rPr>
              <a:t>Almost 1M increase in reads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9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75" y="2"/>
            <a:ext cx="8687089" cy="1895931"/>
          </a:xfrm>
        </p:spPr>
        <p:txBody>
          <a:bodyPr>
            <a:noAutofit/>
          </a:bodyPr>
          <a:lstStyle/>
          <a:p>
            <a:r>
              <a:rPr lang="en-US" sz="3733" dirty="0"/>
              <a:t>Alignment gets better as variant sets </a:t>
            </a:r>
            <a:r>
              <a:rPr lang="en-US" sz="3733" dirty="0" smtClean="0"/>
              <a:t>get more </a:t>
            </a:r>
            <a:r>
              <a:rPr lang="en-US" sz="3733" dirty="0"/>
              <a:t>complete: </a:t>
            </a:r>
            <a:r>
              <a:rPr lang="en-US" sz="3467" dirty="0"/>
              <a:t>NA12878 RNA-</a:t>
            </a:r>
            <a:r>
              <a:rPr lang="en-US" sz="3467" dirty="0" err="1"/>
              <a:t>seq</a:t>
            </a:r>
            <a:r>
              <a:rPr lang="en-US" sz="3467" dirty="0"/>
              <a:t> (Kilpinen </a:t>
            </a:r>
            <a:r>
              <a:rPr lang="en-US" sz="3467" i="1" dirty="0"/>
              <a:t>et al. </a:t>
            </a:r>
            <a:r>
              <a:rPr lang="en-US" sz="3467" dirty="0"/>
              <a:t>2013)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404928"/>
              </p:ext>
            </p:extLst>
          </p:nvPr>
        </p:nvGraphicFramePr>
        <p:xfrm>
          <a:off x="114305" y="1895931"/>
          <a:ext cx="8801097" cy="401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24"/>
                <a:gridCol w="1664933"/>
                <a:gridCol w="1664933"/>
                <a:gridCol w="1702772"/>
                <a:gridCol w="1667435"/>
              </a:tblGrid>
              <a:tr h="6604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Ref genome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+ SVs</a:t>
                      </a:r>
                      <a:endParaRPr lang="en-US" sz="1900" dirty="0"/>
                    </a:p>
                  </a:txBody>
                  <a:tcPr marL="68580" marR="68580"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Reads processed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37,558,398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uniquely aligned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25,303,498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(67.37%)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25,486,837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(67.86%)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25,538,449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(68.00%)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25,568,042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(68.08%)</a:t>
                      </a:r>
                    </a:p>
                  </a:txBody>
                  <a:tcPr marL="68580" marR="68580"/>
                </a:tc>
              </a:tr>
              <a:tr h="1229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that </a:t>
                      </a:r>
                      <a:r>
                        <a:rPr lang="en-US" sz="1900" dirty="0" err="1" smtClean="0"/>
                        <a:t>multimap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4,041,495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(10.76%)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4,010,417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(10.68%)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4,012,297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(10.68%)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3,972,990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(10.58%)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3065931" y="3897884"/>
            <a:ext cx="4935071" cy="518041"/>
          </a:xfrm>
          <a:prstGeom prst="curvedUpArrow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70AD47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0097" y="3956849"/>
            <a:ext cx="31356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dirty="0" smtClean="0">
                <a:ln/>
                <a:solidFill>
                  <a:srgbClr val="70AD47"/>
                </a:solidFill>
                <a:latin typeface="Calibri"/>
              </a:rPr>
              <a:t>Over 260K increase </a:t>
            </a:r>
            <a:r>
              <a:rPr lang="en-US" sz="2000" b="1" dirty="0">
                <a:ln/>
                <a:solidFill>
                  <a:srgbClr val="70AD47"/>
                </a:solidFill>
                <a:latin typeface="Calibri"/>
              </a:rPr>
              <a:t>in reads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4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of PGs: </a:t>
            </a:r>
            <a:br>
              <a:rPr lang="en-US" dirty="0" smtClean="0"/>
            </a:br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b="1" dirty="0" smtClean="0"/>
              <a:t> quantification with SVs incorporated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166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91" y="555650"/>
            <a:ext cx="7886700" cy="1048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Including SVs in </a:t>
            </a:r>
            <a:r>
              <a:rPr lang="en-US" dirty="0"/>
              <a:t>diploid </a:t>
            </a:r>
            <a:r>
              <a:rPr lang="en-US" dirty="0" smtClean="0"/>
              <a:t>personal genomes: a simple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8648"/>
            <a:ext cx="7886700" cy="4674151"/>
          </a:xfrm>
        </p:spPr>
      </p:pic>
      <p:sp>
        <p:nvSpPr>
          <p:cNvPr id="3" name="Rectangle 2"/>
          <p:cNvSpPr/>
          <p:nvPr/>
        </p:nvSpPr>
        <p:spPr>
          <a:xfrm>
            <a:off x="6252883" y="1810874"/>
            <a:ext cx="2030507" cy="708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67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91" y="555650"/>
            <a:ext cx="7886700" cy="1048871"/>
          </a:xfrm>
        </p:spPr>
        <p:txBody>
          <a:bodyPr>
            <a:normAutofit fontScale="90000"/>
          </a:bodyPr>
          <a:lstStyle/>
          <a:p>
            <a:r>
              <a:rPr lang="en-US" dirty="0"/>
              <a:t>Including SVs in </a:t>
            </a:r>
            <a:r>
              <a:rPr lang="en-US" dirty="0" smtClean="0"/>
              <a:t>diploid personal </a:t>
            </a:r>
            <a:r>
              <a:rPr lang="en-US" dirty="0"/>
              <a:t>genomes : </a:t>
            </a:r>
            <a:r>
              <a:rPr lang="en-US" dirty="0" smtClean="0"/>
              <a:t>more complex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63" y="1600203"/>
            <a:ext cx="7552478" cy="496781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10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SVs-in-PG analyses in Sudmant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i="1" dirty="0" smtClean="0"/>
              <a:t>Nature</a:t>
            </a:r>
            <a:r>
              <a:rPr lang="en-US" dirty="0"/>
              <a:t> </a:t>
            </a:r>
            <a:r>
              <a:rPr lang="en-US" dirty="0" smtClean="0"/>
              <a:t>(2015)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1" y="1600200"/>
            <a:ext cx="5079206" cy="405436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Constructed 2 personal genomes of NA12878 based on GRCh37 reference genome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1000GP P3 </a:t>
            </a:r>
            <a:r>
              <a:rPr lang="en-US" b="1" u="sng" dirty="0" smtClean="0">
                <a:solidFill>
                  <a:prstClr val="black"/>
                </a:solidFill>
                <a:latin typeface="Calibri"/>
              </a:rPr>
              <a:t>SNVs and </a:t>
            </a:r>
            <a:r>
              <a:rPr lang="en-US" b="1" u="sng" dirty="0" err="1" smtClean="0">
                <a:solidFill>
                  <a:prstClr val="black"/>
                </a:solidFill>
                <a:latin typeface="Calibri"/>
              </a:rPr>
              <a:t>indels</a:t>
            </a:r>
            <a:r>
              <a:rPr lang="en-US" b="1" u="sng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integrated call set (low coverage)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1000GP P3 </a:t>
            </a:r>
            <a:r>
              <a:rPr lang="en-US" b="1" u="sng" dirty="0" smtClean="0">
                <a:solidFill>
                  <a:prstClr val="black"/>
                </a:solidFill>
                <a:latin typeface="Calibri"/>
              </a:rPr>
              <a:t>SNVs, </a:t>
            </a:r>
            <a:r>
              <a:rPr lang="en-US" b="1" u="sng" dirty="0" err="1" smtClean="0">
                <a:solidFill>
                  <a:prstClr val="black"/>
                </a:solidFill>
                <a:latin typeface="Calibri"/>
              </a:rPr>
              <a:t>indels</a:t>
            </a:r>
            <a:r>
              <a:rPr lang="en-US" b="1" u="sng" dirty="0" smtClean="0">
                <a:solidFill>
                  <a:prstClr val="black"/>
                </a:solidFill>
                <a:latin typeface="Calibri"/>
              </a:rPr>
              <a:t> and SVs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with breakpoint information</a:t>
            </a:r>
          </a:p>
          <a:p>
            <a:pPr marL="685783" indent="-685783"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**1,383 SVs </a:t>
            </a:r>
            <a:br>
              <a:rPr lang="en-US" dirty="0" smtClean="0">
                <a:solidFill>
                  <a:prstClr val="white"/>
                </a:solidFill>
                <a:latin typeface="Calibri"/>
              </a:rPr>
            </a:br>
            <a:r>
              <a:rPr lang="en-US" dirty="0" smtClean="0">
                <a:solidFill>
                  <a:prstClr val="white"/>
                </a:solidFill>
                <a:latin typeface="Calibri"/>
              </a:rPr>
              <a:t>--with </a:t>
            </a:r>
            <a:r>
              <a:rPr lang="en-US" dirty="0" err="1" smtClean="0">
                <a:solidFill>
                  <a:prstClr val="white"/>
                </a:solidFill>
                <a:latin typeface="Calibri"/>
              </a:rPr>
              <a:t>breakpt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info</a:t>
            </a:r>
            <a:br>
              <a:rPr lang="en-US" dirty="0" smtClean="0">
                <a:solidFill>
                  <a:prstClr val="white"/>
                </a:solidFill>
                <a:latin typeface="Calibri"/>
              </a:rPr>
            </a:br>
            <a:r>
              <a:rPr lang="en-US" dirty="0" smtClean="0">
                <a:solidFill>
                  <a:prstClr val="white"/>
                </a:solidFill>
                <a:latin typeface="Calibri"/>
              </a:rPr>
              <a:t>--most are still sub-1kb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084" y="6428234"/>
            <a:ext cx="1369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Oliver Stegle</a:t>
            </a:r>
          </a:p>
        </p:txBody>
      </p:sp>
    </p:spTree>
    <p:extLst>
      <p:ext uri="{BB962C8B-B14F-4D97-AF65-F5344CB8AC3E}">
        <p14:creationId xmlns:p14="http://schemas.microsoft.com/office/powerpoint/2010/main" val="408699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307"/>
            <a:ext cx="8229600" cy="10645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Utility of SVs: Exons with direct SV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60310"/>
            <a:ext cx="8544911" cy="4763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Comparing between </a:t>
            </a:r>
            <a:r>
              <a:rPr lang="en-US" sz="3600" b="1" dirty="0" smtClean="0"/>
              <a:t>vanilla </a:t>
            </a:r>
            <a:r>
              <a:rPr lang="en-US" sz="3600" b="1" dirty="0"/>
              <a:t>GRCh37</a:t>
            </a:r>
            <a:r>
              <a:rPr lang="en-US" sz="3600" dirty="0"/>
              <a:t> </a:t>
            </a:r>
            <a:r>
              <a:rPr lang="en-US" sz="3600" b="1" dirty="0" smtClean="0"/>
              <a:t>ref and </a:t>
            </a:r>
            <a:r>
              <a:rPr lang="en-US" sz="3600" b="1" dirty="0" err="1" smtClean="0"/>
              <a:t>Pgenome</a:t>
            </a:r>
            <a:r>
              <a:rPr lang="en-US" sz="3600" b="1" dirty="0" smtClean="0"/>
              <a:t>-SVs</a:t>
            </a:r>
            <a:endParaRPr lang="en-US" sz="3600" b="1" dirty="0"/>
          </a:p>
          <a:p>
            <a:r>
              <a:rPr lang="en-US" sz="3200" dirty="0" smtClean="0"/>
              <a:t>18 exons (5 genes) with a direct SV overlap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6/</a:t>
            </a:r>
            <a:r>
              <a:rPr lang="en-US" sz="3200" dirty="0" smtClean="0"/>
              <a:t>18 </a:t>
            </a:r>
            <a:r>
              <a:rPr lang="en-US" sz="3200" dirty="0"/>
              <a:t>exons were </a:t>
            </a:r>
            <a:r>
              <a:rPr lang="en-US" sz="3200" dirty="0" smtClean="0"/>
              <a:t>affected in terms of expression (±10 reads) </a:t>
            </a:r>
            <a:endParaRPr lang="en-US" sz="3200" dirty="0"/>
          </a:p>
          <a:p>
            <a:r>
              <a:rPr lang="en-US" sz="3200" dirty="0" smtClean="0">
                <a:sym typeface="Wingdings" panose="05000000000000000000" pitchFamily="2" charset="2"/>
              </a:rPr>
              <a:t>4/6 showed </a:t>
            </a:r>
            <a:r>
              <a:rPr lang="en-US" sz="3200" dirty="0" smtClean="0"/>
              <a:t>substantial </a:t>
            </a:r>
            <a:r>
              <a:rPr lang="en-US" sz="3200" dirty="0"/>
              <a:t>changes in expression </a:t>
            </a:r>
            <a:r>
              <a:rPr lang="en-US" sz="3200" dirty="0" smtClean="0"/>
              <a:t>using RNA-</a:t>
            </a:r>
            <a:r>
              <a:rPr lang="en-US" sz="3200" dirty="0" err="1" smtClean="0"/>
              <a:t>seq</a:t>
            </a:r>
            <a:r>
              <a:rPr lang="en-US" sz="3200" dirty="0" smtClean="0"/>
              <a:t> data from Kilpinen </a:t>
            </a:r>
            <a:r>
              <a:rPr lang="en-US" sz="3200" i="1" dirty="0" smtClean="0"/>
              <a:t>et al.</a:t>
            </a:r>
            <a:r>
              <a:rPr lang="en-US" sz="3200" dirty="0" smtClean="0"/>
              <a:t> </a:t>
            </a:r>
            <a:r>
              <a:rPr lang="en-US" sz="3200" dirty="0"/>
              <a:t>(±10 reads, </a:t>
            </a:r>
            <a:r>
              <a:rPr lang="en-US" sz="3200" dirty="0" smtClean="0"/>
              <a:t>2x change)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7156" y="6319676"/>
            <a:ext cx="5627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Oliver Stegle, Sudmant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et al., Nature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(2015)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66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SVs-in-PG analyses in Sudmant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i="1" dirty="0" smtClean="0"/>
              <a:t>Nature</a:t>
            </a:r>
            <a:r>
              <a:rPr lang="en-US" dirty="0"/>
              <a:t> </a:t>
            </a:r>
            <a:r>
              <a:rPr lang="en-US" dirty="0" smtClean="0"/>
              <a:t>(2015)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5079206" cy="405436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Constructed 2 personal genomes of NA12878 based on GRCh37 reference genome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 smtClean="0"/>
              <a:t>1000GP </a:t>
            </a:r>
            <a:r>
              <a:rPr lang="en-US" dirty="0"/>
              <a:t>P3 </a:t>
            </a:r>
            <a:r>
              <a:rPr lang="en-US" b="1" u="sng" dirty="0" smtClean="0"/>
              <a:t>SNVs </a:t>
            </a:r>
            <a:r>
              <a:rPr lang="en-US" b="1" u="sng" dirty="0"/>
              <a:t>and </a:t>
            </a:r>
            <a:r>
              <a:rPr lang="en-US" b="1" u="sng" dirty="0" err="1" smtClean="0"/>
              <a:t>indels</a:t>
            </a:r>
            <a:r>
              <a:rPr lang="en-US" dirty="0" smtClean="0"/>
              <a:t> integrated call set (low coverage)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 smtClean="0"/>
              <a:t>1000GP P3 </a:t>
            </a:r>
            <a:r>
              <a:rPr lang="en-US" b="1" u="sng" dirty="0" smtClean="0"/>
              <a:t>SNVs, </a:t>
            </a:r>
            <a:r>
              <a:rPr lang="en-US" b="1" u="sng" dirty="0" err="1" smtClean="0"/>
              <a:t>indels</a:t>
            </a:r>
            <a:r>
              <a:rPr lang="en-US" b="1" u="sng" dirty="0" smtClean="0"/>
              <a:t> and SVs</a:t>
            </a:r>
            <a:r>
              <a:rPr lang="en-US" dirty="0" smtClean="0"/>
              <a:t> with breakpoint information</a:t>
            </a:r>
          </a:p>
          <a:p>
            <a:pPr marL="685783" indent="-685783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**1,383 /68,000 SVs </a:t>
            </a:r>
            <a:br>
              <a:rPr lang="en-US" dirty="0" smtClean="0"/>
            </a:br>
            <a:r>
              <a:rPr lang="en-US" dirty="0" smtClean="0"/>
              <a:t>--with precise breakpoint information</a:t>
            </a:r>
            <a:br>
              <a:rPr lang="en-US" dirty="0" smtClean="0"/>
            </a:br>
            <a:r>
              <a:rPr lang="en-US" dirty="0" smtClean="0"/>
              <a:t>--most are still sub-1kb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455"/>
          <a:stretch/>
        </p:blipFill>
        <p:spPr>
          <a:xfrm>
            <a:off x="5749241" y="1600200"/>
            <a:ext cx="2724725" cy="4642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7275" y="6243145"/>
            <a:ext cx="1608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Size of SVs (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bp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084" y="6428234"/>
            <a:ext cx="1369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Oliver Stegle</a:t>
            </a:r>
          </a:p>
        </p:txBody>
      </p:sp>
    </p:spTree>
    <p:extLst>
      <p:ext uri="{BB962C8B-B14F-4D97-AF65-F5344CB8AC3E}">
        <p14:creationId xmlns:p14="http://schemas.microsoft.com/office/powerpoint/2010/main" val="378112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Utility of PGs: </a:t>
            </a:r>
            <a:br>
              <a:rPr lang="en-US" dirty="0" smtClean="0"/>
            </a:br>
            <a:r>
              <a:rPr lang="en-US" b="1" dirty="0" smtClean="0"/>
              <a:t>Alleviate biases in detection of allele-specific variants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607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27"/>
            <a:ext cx="8229600" cy="1309939"/>
          </a:xfrm>
        </p:spPr>
        <p:txBody>
          <a:bodyPr>
            <a:normAutofit/>
          </a:bodyPr>
          <a:lstStyle/>
          <a:p>
            <a:r>
              <a:rPr lang="en-US" dirty="0" smtClean="0"/>
              <a:t>Allele-specific (AS) behavior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8" t="56290" r="12259"/>
          <a:stretch/>
        </p:blipFill>
        <p:spPr>
          <a:xfrm>
            <a:off x="2360207" y="1436066"/>
            <a:ext cx="4423587" cy="4701977"/>
          </a:xfrm>
        </p:spPr>
      </p:pic>
    </p:spTree>
    <p:extLst>
      <p:ext uri="{BB962C8B-B14F-4D97-AF65-F5344CB8AC3E}">
        <p14:creationId xmlns:p14="http://schemas.microsoft.com/office/powerpoint/2010/main" val="130151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579438"/>
            <a:ext cx="4419600" cy="1477962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/>
              <a:t>AlleleDB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– we can annotate allelic SNVs but do we have more RNA-</a:t>
            </a:r>
            <a:r>
              <a:rPr lang="en-US" sz="2800" dirty="0" err="1" smtClean="0"/>
              <a:t>seq</a:t>
            </a:r>
            <a:r>
              <a:rPr lang="en-US" sz="2800" dirty="0" smtClean="0"/>
              <a:t>/</a:t>
            </a:r>
            <a:r>
              <a:rPr lang="en-US" sz="2800" dirty="0" err="1" smtClean="0"/>
              <a:t>ChIP-seq</a:t>
            </a:r>
            <a:r>
              <a:rPr lang="en-US" sz="2800" dirty="0" smtClean="0"/>
              <a:t> assays for non-YRI and non-Caucasian Phase 3* samples?</a:t>
            </a:r>
            <a:endParaRPr lang="en-US" sz="2800" dirty="0"/>
          </a:p>
        </p:txBody>
      </p:sp>
      <p:pic>
        <p:nvPicPr>
          <p:cNvPr id="1027" name="Picture 3" descr="C:\Users\JM\thesis\slides\alleleslid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2"/>
            <a:ext cx="3810000" cy="5817117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76800" y="2971800"/>
          <a:ext cx="25908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Population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CEU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smtClean="0"/>
                        <a:t>77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rgbClr val="00B0F0"/>
                          </a:solidFill>
                        </a:rPr>
                        <a:t>CHB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FIN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GBR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rgbClr val="00B0F0"/>
                          </a:solidFill>
                        </a:rPr>
                        <a:t>JPT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TSI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92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YRI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74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2743200" y="762000"/>
            <a:ext cx="9144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57600" y="1676400"/>
            <a:ext cx="914400" cy="1524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0600" y="60314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 </a:t>
            </a:r>
            <a:r>
              <a:rPr lang="en-US" dirty="0" smtClean="0"/>
              <a:t>Phase 3 has 26 populations.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0" y="237443"/>
            <a:ext cx="8180070" cy="9131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Compute allelic ratio (i.e. read difference at the 2 alleles)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58478" y="2240016"/>
            <a:ext cx="1522769" cy="3093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9</a:t>
            </a:r>
            <a:r>
              <a:rPr lang="en-US" altLang="en-US" sz="36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 x </a:t>
            </a:r>
            <a:r>
              <a:rPr lang="en-US" altLang="en-US" sz="3600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36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 </a:t>
            </a:r>
            <a:endParaRPr lang="en-US" altLang="en-US" sz="3600" dirty="0">
              <a:solidFill>
                <a:prstClr val="black"/>
              </a:solidFill>
              <a:latin typeface="Courier" pitchFamily="-84" charset="0"/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1</a:t>
            </a:r>
            <a:r>
              <a:rPr lang="en-US" altLang="en-US" sz="36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 x </a:t>
            </a:r>
            <a:r>
              <a:rPr lang="en-US" altLang="en-US" sz="3600" dirty="0" smtClean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endParaRPr lang="en-US" altLang="en-US" sz="3600" dirty="0">
              <a:solidFill>
                <a:srgbClr val="FF0000"/>
              </a:solidFill>
              <a:latin typeface="Courier" pitchFamily="-84" charset="0"/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------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4560021" y="2195195"/>
            <a:ext cx="392122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800" b="1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RNA-/</a:t>
            </a:r>
            <a:r>
              <a:rPr lang="en-US" altLang="en-US" sz="1800" b="1" dirty="0" err="1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ChIP-Seq</a:t>
            </a:r>
            <a:r>
              <a:rPr lang="en-US" altLang="en-US" sz="1800" b="1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 Reads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ACTTTGATAGCGTCAA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 CTTTGATAGCGTCAA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GC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 CTTTGATAGCGTCAA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GC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   TTGACAGCGTCAA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GCAC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    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GCACG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      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GCACGTC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       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GCACGTCG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          CGTCAA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GCACGTCGGGA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           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GCACGTCGAGAG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             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GCACGTCGGGAGTT</a:t>
            </a:r>
            <a:endParaRPr lang="en-US" altLang="en-US" sz="3200" dirty="0" smtClean="0">
              <a:solidFill>
                <a:prstClr val="black"/>
              </a:solidFill>
              <a:latin typeface="Courier" pitchFamily="-84" charset="0"/>
              <a:ea typeface="ＭＳ Ｐゴシック" pitchFamily="-8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 smtClean="0">
              <a:solidFill>
                <a:prstClr val="black"/>
              </a:solidFill>
              <a:latin typeface="Courier" pitchFamily="-84" charset="0"/>
              <a:ea typeface="ＭＳ Ｐゴシック" pitchFamily="-8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 smtClean="0">
              <a:solidFill>
                <a:prstClr val="black"/>
              </a:solidFill>
              <a:latin typeface="Courier" pitchFamily="-84" charset="0"/>
              <a:ea typeface="ＭＳ Ｐゴシック" pitchFamily="-84" charset="-128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7763" y="1206155"/>
            <a:ext cx="514350" cy="6858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01905" y="1583347"/>
            <a:ext cx="4329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e.g. a SNV @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chr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5 position 12455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9814" y="3578215"/>
            <a:ext cx="1921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Allelic ratio = 0.9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89355" y="4893534"/>
            <a:ext cx="1092665" cy="533400"/>
            <a:chOff x="8309264" y="4483108"/>
            <a:chExt cx="1524000" cy="5334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309264" y="4559308"/>
              <a:ext cx="152400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8690264" y="4483108"/>
              <a:ext cx="762001" cy="1524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Calibri"/>
                </a:rPr>
                <a:t>T</a:t>
              </a:r>
              <a:endParaRPr lang="en-US" dirty="0">
                <a:solidFill>
                  <a:srgbClr val="0000FF"/>
                </a:solidFill>
                <a:latin typeface="Calibri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309264" y="4940308"/>
              <a:ext cx="152400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8690264" y="4864108"/>
              <a:ext cx="762001" cy="1524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C</a:t>
              </a:r>
              <a:endParaRPr lang="en-US" dirty="0">
                <a:solidFill>
                  <a:srgbClr val="FF0000"/>
                </a:solidFill>
                <a:latin typeface="Calibri"/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7997766" y="4464222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28352" y="4547934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044893" y="4593010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066986" y="4629498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100793" y="4674573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137773" y="5526726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012254" y="4505004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118457" y="4719651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128558" y="4766873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149042" y="4819865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165584" y="4862794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117626" y="2240013"/>
            <a:ext cx="3921227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b="1" dirty="0" smtClean="0">
                <a:latin typeface="Courier" pitchFamily="-84" charset="0"/>
                <a:ea typeface="ＭＳ Ｐゴシック" pitchFamily="-84" charset="-128"/>
              </a:rPr>
              <a:t>RNA-/</a:t>
            </a:r>
            <a:r>
              <a:rPr lang="en-US" altLang="en-US" sz="1800" b="1" dirty="0" err="1">
                <a:latin typeface="Courier" pitchFamily="-84" charset="0"/>
                <a:ea typeface="ＭＳ Ｐゴシック" pitchFamily="-84" charset="-128"/>
              </a:rPr>
              <a:t>ChIP-Seq</a:t>
            </a:r>
            <a:r>
              <a:rPr lang="en-US" altLang="en-US" sz="1800" b="1" dirty="0">
                <a:latin typeface="Courier" pitchFamily="-84" charset="0"/>
                <a:ea typeface="ＭＳ Ｐゴシック" pitchFamily="-84" charset="-128"/>
              </a:rPr>
              <a:t> Reads</a:t>
            </a:r>
          </a:p>
          <a:p>
            <a:pPr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ACTTTGATAGCGTCAA</a:t>
            </a:r>
            <a:r>
              <a:rPr lang="en-US" altLang="en-US" sz="1800" b="1" dirty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CTTTGATAGCGTCAA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CTTTGATAGCGTCAA</a:t>
            </a:r>
            <a:r>
              <a:rPr lang="en-US" altLang="en-US" sz="1800" b="1" dirty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GC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TTGACAGCGTCAA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ATAGCGTCAA</a:t>
            </a:r>
            <a:r>
              <a:rPr lang="en-US" altLang="en-US" sz="1800" b="1" dirty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    CGTCAA</a:t>
            </a:r>
            <a:r>
              <a:rPr lang="en-US" altLang="en-US" sz="1800" b="1" dirty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GCACGTCGGGA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 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GCACGTCGAGAG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   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GCACGTCGGGAGTT</a:t>
            </a: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910602" y="2240016"/>
            <a:ext cx="1504335" cy="3093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5 x </a:t>
            </a:r>
            <a:r>
              <a:rPr lang="en-US" altLang="en-US" sz="3600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36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 </a:t>
            </a:r>
            <a:endParaRPr lang="en-US" altLang="en-US" sz="3600" dirty="0">
              <a:solidFill>
                <a:prstClr val="black"/>
              </a:solidFill>
              <a:latin typeface="Courier" pitchFamily="-84" charset="0"/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5 x </a:t>
            </a:r>
            <a:r>
              <a:rPr lang="en-US" altLang="en-US" sz="3600" dirty="0" smtClean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>
                <a:solidFill>
                  <a:prstClr val="black"/>
                </a:solidFill>
                <a:latin typeface="Courier" pitchFamily="-84" charset="0"/>
                <a:ea typeface="ＭＳ Ｐゴシック" pitchFamily="-84" charset="-128"/>
              </a:rPr>
              <a:t>------</a:t>
            </a:r>
            <a:endParaRPr lang="en-US" altLang="en-US" sz="3600" dirty="0">
              <a:solidFill>
                <a:prstClr val="black"/>
              </a:solidFill>
              <a:latin typeface="Courier" pitchFamily="-84" charset="0"/>
              <a:ea typeface="ＭＳ Ｐゴシック" pitchFamily="-84" charset="-128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2937" y="1128293"/>
            <a:ext cx="685800" cy="91440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117625" y="1583347"/>
            <a:ext cx="4329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e.g. a SNV @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chr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7 position 4345325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875226" y="3578215"/>
            <a:ext cx="2518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Allelic ratio = 0.5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(i.e. ‘null’ expectation)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3354581" y="4969734"/>
            <a:ext cx="109266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3627746" y="4893534"/>
            <a:ext cx="546333" cy="152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alibri"/>
              </a:rPr>
              <a:t>T</a:t>
            </a:r>
            <a:endParaRPr lang="en-US" dirty="0">
              <a:solidFill>
                <a:srgbClr val="0000FF"/>
              </a:solidFill>
              <a:latin typeface="Calibri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3354581" y="5350734"/>
            <a:ext cx="109266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3627746" y="5274534"/>
            <a:ext cx="546333" cy="152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/>
              </a:rPr>
              <a:t>C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3684764" y="4438464"/>
            <a:ext cx="21943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710818" y="4543641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757504" y="4635939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3793387" y="4719651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3833634" y="4816242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802999" y="5526726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776824" y="5621175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3743016" y="5726352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689889" y="5818650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633541" y="5902362"/>
            <a:ext cx="241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7426" y="2345431"/>
            <a:ext cx="59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(ref)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64962" y="2345431"/>
            <a:ext cx="59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(ref)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623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/>
          <a:stretch/>
        </p:blipFill>
        <p:spPr>
          <a:xfrm>
            <a:off x="1577341" y="1950720"/>
            <a:ext cx="5760720" cy="4423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80128"/>
            <a:ext cx="7886700" cy="165347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Binomial model on observed distribution</a:t>
            </a:r>
            <a:endParaRPr lang="en-US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7954-4145-4234-9761-04853FE855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10423" y="2095584"/>
            <a:ext cx="597309" cy="301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83468" y="1957104"/>
            <a:ext cx="2455607" cy="30314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67598" y="1461078"/>
            <a:ext cx="23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/>
              </a:rPr>
              <a:t>Allele-specific variants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/>
              </a:rPr>
              <a:t>e.g. allelic ratio = 0.9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3247" y="1382098"/>
            <a:ext cx="514350" cy="685800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5659594" y="1266530"/>
            <a:ext cx="2776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Non-allele-specific variants</a:t>
            </a:r>
          </a:p>
          <a:p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e.g. allelic ratio = 0.5</a:t>
            </a:r>
            <a:endParaRPr lang="en-US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4812025" y="1589696"/>
            <a:ext cx="847569" cy="146264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3480" y="1267798"/>
            <a:ext cx="6858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4402" y="1843251"/>
            <a:ext cx="1956243" cy="97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4" t="5841" r="2537" b="74912"/>
          <a:stretch/>
        </p:blipFill>
        <p:spPr>
          <a:xfrm>
            <a:off x="5928449" y="1803738"/>
            <a:ext cx="1196340" cy="91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6961" y="5425440"/>
            <a:ext cx="215265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38814" y="5574343"/>
            <a:ext cx="2152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80524" y="5620062"/>
            <a:ext cx="2152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62930" y="5136956"/>
            <a:ext cx="215265" cy="5932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79157" y="5484491"/>
            <a:ext cx="2152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35317" y="5606411"/>
            <a:ext cx="2152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03341" y="5889221"/>
            <a:ext cx="465411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Alt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78585" y="5236099"/>
            <a:ext cx="589013" cy="7865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72074" y="5889221"/>
            <a:ext cx="465411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Ref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21154" y="5889221"/>
            <a:ext cx="465411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98963" y="4994941"/>
            <a:ext cx="735576" cy="1027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3637" y="1967613"/>
            <a:ext cx="819967" cy="541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5215" y="1189750"/>
            <a:ext cx="2749471" cy="1794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ASE/ASB Example: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GCACGTCGGGA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GCACGTCGAGAG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GCACGTCGGGAGTT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AA</a:t>
            </a:r>
            <a:r>
              <a:rPr lang="en-US" altLang="en-US" sz="1333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GCACGTCGGGAGTTG</a:t>
            </a:r>
            <a:endParaRPr lang="en-US" sz="133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78194" y="2220061"/>
            <a:ext cx="2659482" cy="199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 Example: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ACTTTGATAGCGTCAA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CTTTGATAGCGTCAA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TTGACAGCGTCAA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ATAGCGTCAA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TAGCGTCAA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endParaRPr lang="en-US" sz="1333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43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issues in AS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Reference bias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Ambiguous mapping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Over-dispersion </a:t>
            </a:r>
            <a:endParaRPr lang="en-US" sz="3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093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8707"/>
            <a:ext cx="7886700" cy="5518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 bias </a:t>
            </a:r>
            <a:br>
              <a:rPr lang="en-US" dirty="0" smtClean="0"/>
            </a:br>
            <a:r>
              <a:rPr lang="en-US" dirty="0" smtClean="0"/>
              <a:t>(naïve alignment to the human reference genome)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9158" y="1228155"/>
            <a:ext cx="173420" cy="13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8319" y="3941379"/>
            <a:ext cx="496613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5819" y="3941379"/>
            <a:ext cx="496613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0819" y="3965082"/>
            <a:ext cx="496613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5118" y="6298672"/>
            <a:ext cx="5675586" cy="577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85" r="48502" b="-2612"/>
          <a:stretch/>
        </p:blipFill>
        <p:spPr>
          <a:xfrm>
            <a:off x="1893734" y="1669120"/>
            <a:ext cx="5452997" cy="5076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5" r="46292" b="97218"/>
          <a:stretch/>
        </p:blipFill>
        <p:spPr>
          <a:xfrm>
            <a:off x="2096812" y="1228152"/>
            <a:ext cx="5812057" cy="4539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53554" y="1490330"/>
            <a:ext cx="303486" cy="5115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8522" y="4047320"/>
            <a:ext cx="472965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70638" y="1543295"/>
            <a:ext cx="490702" cy="5055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8213" y="6305937"/>
            <a:ext cx="5316921" cy="58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8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9521"/>
            <a:ext cx="7886700" cy="5518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PG alleviates reference bias in alignment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9158" y="1228155"/>
            <a:ext cx="173420" cy="13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8319" y="3941379"/>
            <a:ext cx="496613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5819" y="3941379"/>
            <a:ext cx="496613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0819" y="3965082"/>
            <a:ext cx="496613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5118" y="6664378"/>
            <a:ext cx="5675586" cy="21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2911" y="3902984"/>
            <a:ext cx="472965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8522" y="4047320"/>
            <a:ext cx="472965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7301" y="3801159"/>
            <a:ext cx="472965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1" y="6511975"/>
            <a:ext cx="5316921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1" t="-1179" r="50748" b="-1304"/>
          <a:stretch/>
        </p:blipFill>
        <p:spPr>
          <a:xfrm>
            <a:off x="1426779" y="895267"/>
            <a:ext cx="2743200" cy="57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0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9521"/>
            <a:ext cx="7886700" cy="5518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PG alleviates reference bias in alignment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9158" y="1228155"/>
            <a:ext cx="173420" cy="13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08" y="961536"/>
            <a:ext cx="5261937" cy="55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1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issues in AS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Reference bias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Ambiguous mapping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Over-dispersion</a:t>
            </a:r>
            <a:r>
              <a:rPr lang="en-US" sz="3600" dirty="0" smtClean="0"/>
              <a:t> </a:t>
            </a:r>
            <a:endParaRPr lang="en-US" sz="3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976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mapping bias due to sequence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AS </a:t>
            </a:r>
            <a:r>
              <a:rPr lang="en-US" dirty="0" smtClean="0"/>
              <a:t>analyses, discard reads that multi-map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16" y="2509323"/>
            <a:ext cx="4059828" cy="35025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8057" y="3678624"/>
            <a:ext cx="346841" cy="1019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65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for ambiguous mapping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8"/>
            <a:ext cx="7886700" cy="79145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Using the reference genome, new simulated reads are created where alleles of the original reads are flipped (at het SNV positions)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2" y="3088781"/>
            <a:ext cx="7577885" cy="2353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3243" y="4961317"/>
            <a:ext cx="2559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Calibri"/>
              </a:rPr>
              <a:t>Lappalainen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et al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. (2013)</a:t>
            </a:r>
          </a:p>
          <a:p>
            <a:pPr algn="r"/>
            <a:r>
              <a:rPr lang="en-US" dirty="0" err="1" smtClean="0">
                <a:solidFill>
                  <a:prstClr val="black"/>
                </a:solidFill>
                <a:latin typeface="Calibri"/>
              </a:rPr>
              <a:t>Panousis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et al.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(2014)</a:t>
            </a:r>
          </a:p>
          <a:p>
            <a:pPr algn="r"/>
            <a:r>
              <a:rPr lang="en-US" dirty="0" smtClean="0">
                <a:solidFill>
                  <a:prstClr val="black"/>
                </a:solidFill>
                <a:latin typeface="Calibri"/>
              </a:rPr>
              <a:t>Van de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Geijn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et al.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(2015)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74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facilitates the resolution of ambiguous mapping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8" y="2725494"/>
            <a:ext cx="8238036" cy="352244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825628"/>
            <a:ext cx="8302516" cy="791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Using the personal genome, we do not need to simulate reads.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We can directly test affected sites using multi-mapping read pile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0211" y="2648606"/>
            <a:ext cx="291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92126"/>
                </a:solidFill>
                <a:latin typeface="Calibri"/>
              </a:rPr>
              <a:t>Keep track of they multi-map</a:t>
            </a:r>
            <a:endParaRPr lang="en-US" dirty="0">
              <a:solidFill>
                <a:srgbClr val="F9212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48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AlleleSeq</a:t>
            </a:r>
            <a:r>
              <a:rPr lang="en-US" dirty="0" smtClean="0"/>
              <a:t> website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852" t="8515" r="23219" b="30137"/>
          <a:stretch>
            <a:fillRect/>
          </a:stretch>
        </p:blipFill>
        <p:spPr bwMode="auto">
          <a:xfrm>
            <a:off x="3478530" y="1447800"/>
            <a:ext cx="536067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152400" y="1447800"/>
            <a:ext cx="2853690" cy="2590800"/>
            <a:chOff x="152400" y="1447800"/>
            <a:chExt cx="2853690" cy="2590800"/>
          </a:xfrm>
        </p:grpSpPr>
        <p:sp>
          <p:nvSpPr>
            <p:cNvPr id="11" name="Rectangle 10"/>
            <p:cNvSpPr/>
            <p:nvPr/>
          </p:nvSpPr>
          <p:spPr>
            <a:xfrm>
              <a:off x="152400" y="1447800"/>
              <a:ext cx="2667000" cy="2590800"/>
            </a:xfrm>
            <a:prstGeom prst="rect">
              <a:avLst/>
            </a:prstGeom>
            <a:solidFill>
              <a:srgbClr val="DDE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6690" y="1447800"/>
              <a:ext cx="28194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DOWNLOADS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Diploid personal genome of NA12878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Data and results from various publications using </a:t>
              </a:r>
              <a:r>
                <a:rPr lang="en-US" dirty="0" err="1" smtClean="0"/>
                <a:t>AlleleSeq</a:t>
              </a:r>
              <a:r>
                <a:rPr lang="en-US" dirty="0" smtClean="0"/>
                <a:t>:</a:t>
              </a:r>
            </a:p>
            <a:p>
              <a:pPr>
                <a:buFont typeface="Wingdings"/>
                <a:buChar char="à"/>
              </a:pPr>
              <a:r>
                <a:rPr lang="en-US" dirty="0" smtClean="0"/>
                <a:t> Rozowsky et al. (2011)</a:t>
              </a:r>
            </a:p>
            <a:p>
              <a:pPr>
                <a:buFont typeface="Wingdings"/>
                <a:buChar char="à"/>
              </a:pPr>
              <a:r>
                <a:rPr lang="en-US" dirty="0" smtClean="0"/>
                <a:t> </a:t>
              </a:r>
              <a:r>
                <a:rPr lang="en-US" dirty="0" err="1" smtClean="0"/>
                <a:t>Djebali</a:t>
              </a:r>
              <a:r>
                <a:rPr lang="en-US" dirty="0" smtClean="0"/>
                <a:t> et al. (2012)</a:t>
              </a:r>
            </a:p>
            <a:p>
              <a:pPr>
                <a:buFont typeface="Wingdings"/>
                <a:buChar char="à"/>
              </a:pPr>
              <a:r>
                <a:rPr lang="en-US" dirty="0"/>
                <a:t> </a:t>
              </a:r>
              <a:r>
                <a:rPr lang="en-US" dirty="0" smtClean="0"/>
                <a:t>Gerstein et al. (2012)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3352800" y="33528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800" y="36576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400000">
            <a:off x="1752600" y="2514600"/>
            <a:ext cx="2590800" cy="457200"/>
          </a:xfrm>
          <a:prstGeom prst="triangle">
            <a:avLst>
              <a:gd name="adj" fmla="val 79595"/>
            </a:avLst>
          </a:prstGeom>
          <a:gradFill flip="none" rotWithShape="0">
            <a:gsLst>
              <a:gs pos="1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28601" y="4114802"/>
            <a:ext cx="3408105" cy="1869608"/>
            <a:chOff x="228600" y="4113652"/>
            <a:chExt cx="3408105" cy="1448947"/>
          </a:xfrm>
        </p:grpSpPr>
        <p:grpSp>
          <p:nvGrpSpPr>
            <p:cNvPr id="19" name="Group 18"/>
            <p:cNvGrpSpPr/>
            <p:nvPr/>
          </p:nvGrpSpPr>
          <p:grpSpPr>
            <a:xfrm>
              <a:off x="228600" y="4135103"/>
              <a:ext cx="3408105" cy="1427496"/>
              <a:chOff x="228600" y="4135103"/>
              <a:chExt cx="3408105" cy="142749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828800" y="4135103"/>
                <a:ext cx="1807905" cy="1427496"/>
                <a:chOff x="1885880" y="3735226"/>
                <a:chExt cx="1807905" cy="144863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885880" y="3962404"/>
                  <a:ext cx="457200" cy="12214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>
                <a:xfrm rot="4091652">
                  <a:off x="2400038" y="3419167"/>
                  <a:ext cx="977688" cy="1609806"/>
                </a:xfrm>
                <a:prstGeom prst="triangle">
                  <a:avLst>
                    <a:gd name="adj" fmla="val 9206"/>
                  </a:avLst>
                </a:prstGeom>
                <a:gradFill flip="none" rotWithShape="0">
                  <a:gsLst>
                    <a:gs pos="65000">
                      <a:srgbClr val="DDE9F3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228600" y="5235695"/>
                <a:ext cx="2438400" cy="236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28600" y="4113652"/>
              <a:ext cx="1981200" cy="200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" y="4334473"/>
            <a:ext cx="2209800" cy="1213039"/>
            <a:chOff x="152400" y="4334470"/>
            <a:chExt cx="2209800" cy="999530"/>
          </a:xfrm>
        </p:grpSpPr>
        <p:sp>
          <p:nvSpPr>
            <p:cNvPr id="14" name="Rectangle 13"/>
            <p:cNvSpPr/>
            <p:nvPr/>
          </p:nvSpPr>
          <p:spPr>
            <a:xfrm>
              <a:off x="152400" y="4343400"/>
              <a:ext cx="2133600" cy="990600"/>
            </a:xfrm>
            <a:prstGeom prst="rect">
              <a:avLst/>
            </a:prstGeom>
            <a:solidFill>
              <a:srgbClr val="DDE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2400" y="4334470"/>
              <a:ext cx="2209800" cy="989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TOOLS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dirty="0" err="1" smtClean="0"/>
                <a:t>AlleleSeq</a:t>
              </a:r>
              <a:r>
                <a:rPr lang="en-US" dirty="0" smtClean="0"/>
                <a:t> tool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personal genome constructor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issues in AS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Reference bias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Ambiguous mapping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Over-dispersion </a:t>
            </a:r>
            <a:endParaRPr lang="en-US" sz="3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26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/>
          <a:stretch/>
        </p:blipFill>
        <p:spPr>
          <a:xfrm>
            <a:off x="1577341" y="1950720"/>
            <a:ext cx="5760720" cy="4423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80128"/>
            <a:ext cx="7886700" cy="165347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Binomial model on observed distribution</a:t>
            </a:r>
            <a:endParaRPr lang="en-US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7954-4145-4234-9761-04853FE855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10423" y="2095584"/>
            <a:ext cx="597309" cy="301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83468" y="1957104"/>
            <a:ext cx="2455607" cy="30314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67598" y="1461078"/>
            <a:ext cx="23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/>
              </a:rPr>
              <a:t>Allele-specific variants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/>
              </a:rPr>
              <a:t>e.g. allelic ratio = 0.9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3247" y="1382098"/>
            <a:ext cx="514350" cy="685800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5659594" y="1266530"/>
            <a:ext cx="2776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Non-allele-specific variants</a:t>
            </a:r>
          </a:p>
          <a:p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e.g. allelic ratio = 0.5</a:t>
            </a:r>
            <a:endParaRPr lang="en-US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4812025" y="1589696"/>
            <a:ext cx="847569" cy="146264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3480" y="1267798"/>
            <a:ext cx="6858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4402" y="1843251"/>
            <a:ext cx="1956243" cy="97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4" t="5841" r="2537" b="74912"/>
          <a:stretch/>
        </p:blipFill>
        <p:spPr>
          <a:xfrm>
            <a:off x="5928449" y="1803738"/>
            <a:ext cx="1196340" cy="91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6961" y="5425440"/>
            <a:ext cx="215265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38814" y="5574343"/>
            <a:ext cx="2152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80524" y="5620062"/>
            <a:ext cx="2152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62930" y="5136956"/>
            <a:ext cx="215265" cy="5932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79157" y="5484491"/>
            <a:ext cx="2152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35317" y="5606411"/>
            <a:ext cx="2152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03341" y="5889221"/>
            <a:ext cx="465411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Alt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78585" y="5236099"/>
            <a:ext cx="589013" cy="7865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72074" y="5889221"/>
            <a:ext cx="465411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Ref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21154" y="5889221"/>
            <a:ext cx="465411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98963" y="4994941"/>
            <a:ext cx="735576" cy="1027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3637" y="1967613"/>
            <a:ext cx="819967" cy="541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5215" y="1189750"/>
            <a:ext cx="2749471" cy="1794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ASE/ASB Example: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GCACGTCGGGA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GCACGTCGAGAG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GCACGTCGGGAGTT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AA</a:t>
            </a:r>
            <a:r>
              <a:rPr lang="en-US" altLang="en-US" sz="1333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GCACGTCGGGAGTTG</a:t>
            </a:r>
            <a:endParaRPr lang="en-US" sz="133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78194" y="2220061"/>
            <a:ext cx="2659482" cy="199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 Example: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ACTTTGATAGCGTCAA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CTTTGATAGCGTCAA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TTGACAGCGTCAA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ATAGCGTCAA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TAGCGTCAA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endParaRPr lang="en-US" sz="1333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79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9" y="1575977"/>
            <a:ext cx="3718687" cy="494250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7990" y="2505075"/>
            <a:ext cx="386834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676" y="6074982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Alt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9718" y="6074982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Ref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3761" y="6043451"/>
            <a:ext cx="394139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9125" y="209856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Binomial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distribution insufficient to explain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over-dispersed observed distribution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3349" y="68827"/>
            <a:ext cx="8797412" cy="128802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Over-dispersion </a:t>
            </a:r>
            <a:br>
              <a:rPr lang="en-US" sz="4000" b="1" dirty="0" smtClean="0"/>
            </a:br>
            <a:r>
              <a:rPr lang="en-US" sz="4000" b="1" dirty="0" smtClean="0"/>
              <a:t>– broader distribution than expected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3096717" y="2430068"/>
            <a:ext cx="765836" cy="541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1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49" y="68827"/>
            <a:ext cx="8797412" cy="128802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Over-dispersion </a:t>
            </a:r>
            <a:br>
              <a:rPr lang="en-US" sz="4000" b="1" dirty="0" smtClean="0"/>
            </a:br>
            <a:r>
              <a:rPr lang="en-US" sz="4000" b="1" dirty="0" smtClean="0"/>
              <a:t>– broader distribution than expected</a:t>
            </a:r>
            <a:endParaRPr lang="en-US" sz="4000" b="1" dirty="0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9" y="1578864"/>
            <a:ext cx="3717036" cy="49469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76" y="6074982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Alt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9718" y="6074982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Ref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3761" y="6043451"/>
            <a:ext cx="394139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9125" y="2098567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Binomial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distribution insufficient to explain </a:t>
            </a:r>
            <a:r>
              <a:rPr lang="en-US" sz="280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overdispersed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empirical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distribution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Binomial test over-calls allele-specific variants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6717" y="2430068"/>
            <a:ext cx="765836" cy="541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5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3794"/>
            <a:ext cx="7886700" cy="128802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Beta-binomial distribution </a:t>
            </a:r>
            <a:br>
              <a:rPr lang="en-US" sz="4000" b="1" dirty="0" smtClean="0"/>
            </a:br>
            <a:r>
              <a:rPr lang="en-US" sz="4000" b="1" dirty="0" smtClean="0"/>
              <a:t>– to account for over-dispersion</a:t>
            </a:r>
            <a:endParaRPr lang="en-US" sz="4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94583"/>
              </p:ext>
            </p:extLst>
          </p:nvPr>
        </p:nvGraphicFramePr>
        <p:xfrm>
          <a:off x="1030235" y="1729667"/>
          <a:ext cx="7085913" cy="4991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957"/>
                <a:gridCol w="3542957"/>
              </a:tblGrid>
              <a:tr h="3953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Binomial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Beta-binomial</a:t>
                      </a:r>
                      <a:endParaRPr lang="en-US" sz="3200" dirty="0"/>
                    </a:p>
                  </a:txBody>
                  <a:tcPr marL="68580" marR="68580"/>
                </a:tc>
              </a:tr>
              <a:tr h="81605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68580" marR="68580"/>
                </a:tc>
              </a:tr>
              <a:tr h="134403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/>
                        <a:t>2 parameters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dirty="0" smtClean="0"/>
                        <a:t>--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X ~ (</a:t>
                      </a:r>
                      <a:r>
                        <a:rPr lang="en-US" sz="3200" dirty="0" err="1" smtClean="0"/>
                        <a:t>n,k</a:t>
                      </a:r>
                      <a:r>
                        <a:rPr lang="en-US" sz="3200" dirty="0" smtClean="0"/>
                        <a:t>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 smtClean="0"/>
                        <a:t>4 parameters</a:t>
                      </a:r>
                    </a:p>
                    <a:p>
                      <a:r>
                        <a:rPr lang="en-US" sz="3200" b="0" dirty="0" smtClean="0"/>
                        <a:t>-- X ~ (</a:t>
                      </a:r>
                      <a:r>
                        <a:rPr lang="en-US" sz="3200" b="0" dirty="0" err="1" smtClean="0"/>
                        <a:t>n,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3200" b="0" dirty="0" smtClean="0"/>
                        <a:t>)</a:t>
                      </a:r>
                      <a:br>
                        <a:rPr lang="en-US" sz="3200" b="0" dirty="0" smtClean="0"/>
                      </a:br>
                      <a:r>
                        <a:rPr lang="en-US" sz="3200" b="0" dirty="0" smtClean="0"/>
                        <a:t>--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3200" b="0" dirty="0" smtClean="0"/>
                        <a:t> ~ Beta(</a:t>
                      </a:r>
                      <a:r>
                        <a:rPr lang="el-GR" sz="3200" b="0" dirty="0" smtClean="0"/>
                        <a:t>α</a:t>
                      </a:r>
                      <a:r>
                        <a:rPr lang="en-US" sz="3200" b="0" dirty="0" smtClean="0"/>
                        <a:t>,ß)</a:t>
                      </a:r>
                      <a:endParaRPr lang="en-US" sz="3200" dirty="0"/>
                    </a:p>
                  </a:txBody>
                  <a:tcPr marL="68580" marR="68580"/>
                </a:tc>
              </a:tr>
              <a:tr h="134403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dirty="0" smtClean="0"/>
                        <a:t>n = total number</a:t>
                      </a:r>
                      <a:r>
                        <a:rPr lang="en-US" sz="3200" baseline="0" dirty="0" smtClean="0"/>
                        <a:t> of reads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baseline="0" dirty="0" smtClean="0"/>
                        <a:t>k = allelic ratio</a:t>
                      </a:r>
                      <a:endParaRPr lang="en-US" sz="32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 = total number of reads</a:t>
                      </a:r>
                    </a:p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3200" dirty="0" smtClean="0"/>
                        <a:t> = allelic ratio </a:t>
                      </a:r>
                      <a:r>
                        <a:rPr lang="en-US" sz="3200" b="1" dirty="0" smtClean="0"/>
                        <a:t>accounting for the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err="1" smtClean="0"/>
                        <a:t>overdispersion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aseline="0" dirty="0" smtClean="0"/>
                        <a:t>of allelic ratio distribution</a:t>
                      </a:r>
                      <a:endParaRPr lang="en-US" sz="32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 descr="\textstyle {n \choose k}\, p^k (1-p)^{n-k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72" y="2400938"/>
            <a:ext cx="2043589" cy="6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{n\choose k}\frac{\mathrm{B}(k+\alpha,n-k+\beta)} {\mathrm{B}(\alpha,\beta)}\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312" y="2400937"/>
            <a:ext cx="2129314" cy="65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5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9136"/>
            <a:ext cx="7886700" cy="794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Accounting for </a:t>
            </a:r>
            <a:r>
              <a:rPr lang="en-US" b="1" dirty="0" err="1" smtClean="0"/>
              <a:t>overdispersion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Binomial VS Beta-binomial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355"/>
          <a:stretch/>
        </p:blipFill>
        <p:spPr>
          <a:xfrm>
            <a:off x="221187" y="1525256"/>
            <a:ext cx="3961408" cy="5072444"/>
          </a:xfrm>
        </p:spPr>
      </p:pic>
      <p:sp>
        <p:nvSpPr>
          <p:cNvPr id="10" name="Rectangle 9"/>
          <p:cNvSpPr/>
          <p:nvPr/>
        </p:nvSpPr>
        <p:spPr>
          <a:xfrm>
            <a:off x="4121634" y="6019275"/>
            <a:ext cx="190500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2434" y="2381995"/>
            <a:ext cx="1325880" cy="8839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820" y="6151563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Alt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3391" y="6151563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Ref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07435" y="6120032"/>
            <a:ext cx="394139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96716" y="2427891"/>
            <a:ext cx="1085879" cy="79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</a:p>
          <a:p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Betabinomia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9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9136"/>
            <a:ext cx="7886700" cy="794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Accounting for </a:t>
            </a:r>
            <a:r>
              <a:rPr lang="en-US" b="1" dirty="0" err="1" smtClean="0"/>
              <a:t>overdispersion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Binomial VS Beta-binomial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9" y="1525256"/>
            <a:ext cx="7384526" cy="5072444"/>
          </a:xfrm>
        </p:spPr>
      </p:pic>
      <p:sp>
        <p:nvSpPr>
          <p:cNvPr id="3" name="Rectangle 2"/>
          <p:cNvSpPr/>
          <p:nvPr/>
        </p:nvSpPr>
        <p:spPr>
          <a:xfrm>
            <a:off x="4175777" y="2148315"/>
            <a:ext cx="1043940" cy="141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0857" y="2381995"/>
            <a:ext cx="1325880" cy="8839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243" y="6151563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Alt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1814" y="6151563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Ref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5858" y="6120032"/>
            <a:ext cx="394139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9956" y="6162072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Alt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9997" y="6162072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Ref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4041" y="6130541"/>
            <a:ext cx="394139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614136" y="4981115"/>
            <a:ext cx="34289" cy="65151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8431" y="4937541"/>
            <a:ext cx="135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</a:rPr>
              <a:t>over-calls by binomial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96716" y="2427891"/>
            <a:ext cx="1085879" cy="79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</a:p>
          <a:p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Betabinomia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4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40" y="433983"/>
            <a:ext cx="5365623" cy="160030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Overdispersion</a:t>
            </a:r>
            <a:r>
              <a:rPr lang="en-US" dirty="0" smtClean="0"/>
              <a:t> parameter (</a:t>
            </a:r>
            <a:r>
              <a:rPr lang="el-GR" dirty="0" smtClean="0"/>
              <a:t>ρ</a:t>
            </a:r>
            <a:r>
              <a:rPr lang="en-US" dirty="0"/>
              <a:t>)</a:t>
            </a:r>
            <a:r>
              <a:rPr lang="en-US" dirty="0" smtClean="0"/>
              <a:t> as a useful QC metric for data harmonization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6" t="6297" r="37677"/>
          <a:stretch/>
        </p:blipFill>
        <p:spPr>
          <a:xfrm>
            <a:off x="6095060" y="96774"/>
            <a:ext cx="2004192" cy="66957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4301623" y="2983949"/>
            <a:ext cx="3248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Overdispersion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parameter, </a:t>
            </a: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ρ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720" y="2373800"/>
            <a:ext cx="463280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Curated 987 RNA-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seq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datasets from eight different studies (including ENCODE)</a:t>
            </a:r>
            <a:br>
              <a:rPr lang="en-US" sz="2800" dirty="0" smtClean="0">
                <a:solidFill>
                  <a:prstClr val="black"/>
                </a:solidFill>
                <a:latin typeface="Calibri"/>
              </a:rPr>
            </a:b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-- removed 32 datasets with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ρ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≥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0.125 (1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sd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from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ρ</a:t>
            </a:r>
            <a:r>
              <a:rPr lang="en-US" sz="2800" baseline="-25000" dirty="0" smtClean="0">
                <a:solidFill>
                  <a:prstClr val="black"/>
                </a:solidFill>
                <a:latin typeface="Calibri"/>
              </a:rPr>
              <a:t>mean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90554" y="5080281"/>
            <a:ext cx="10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alibri"/>
              </a:rPr>
              <a:t>ρ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0.125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16741" y="5264947"/>
            <a:ext cx="2378904" cy="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51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9136"/>
            <a:ext cx="7886700" cy="794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Accounting for </a:t>
            </a:r>
            <a:r>
              <a:rPr lang="en-US" b="1" dirty="0" err="1" smtClean="0"/>
              <a:t>overdispersion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Binomial VS Beta-binomial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9" y="1525256"/>
            <a:ext cx="7384526" cy="5072444"/>
          </a:xfrm>
        </p:spPr>
      </p:pic>
      <p:sp>
        <p:nvSpPr>
          <p:cNvPr id="3" name="Rectangle 2"/>
          <p:cNvSpPr/>
          <p:nvPr/>
        </p:nvSpPr>
        <p:spPr>
          <a:xfrm>
            <a:off x="4175777" y="2148315"/>
            <a:ext cx="1043940" cy="141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0857" y="2381995"/>
            <a:ext cx="1325880" cy="8839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243" y="6151563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Alt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1814" y="6151563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Ref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5858" y="6120032"/>
            <a:ext cx="394139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9956" y="6162072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Alt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9997" y="6162072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Ref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4041" y="6130541"/>
            <a:ext cx="394139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614136" y="4981115"/>
            <a:ext cx="34289" cy="65151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96716" y="2427891"/>
            <a:ext cx="1085879" cy="79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</a:p>
          <a:p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Betabinomia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766" y="2500792"/>
            <a:ext cx="1701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dirty="0">
                <a:solidFill>
                  <a:prstClr val="black"/>
                </a:solidFill>
                <a:latin typeface="Calibri"/>
              </a:rPr>
              <a:t>ρ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=0.123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8431" y="4937541"/>
            <a:ext cx="135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</a:rPr>
              <a:t>over-calls by binomial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02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PG is a </a:t>
            </a:r>
            <a:r>
              <a:rPr lang="en-US" sz="3200" b="1" u="sng" dirty="0" smtClean="0"/>
              <a:t>more realistic and intuitive</a:t>
            </a:r>
            <a:r>
              <a:rPr lang="en-US" sz="3200" dirty="0" smtClean="0"/>
              <a:t> representation of the human genome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PG can </a:t>
            </a:r>
            <a:r>
              <a:rPr lang="en-US" sz="3200" b="1" u="sng" dirty="0" smtClean="0"/>
              <a:t>incorporate variants of any size</a:t>
            </a:r>
            <a:r>
              <a:rPr lang="en-US" sz="3200" dirty="0"/>
              <a:t> </a:t>
            </a:r>
            <a:r>
              <a:rPr lang="en-US" sz="3200" dirty="0" smtClean="0"/>
              <a:t>(e.g. SNVs, </a:t>
            </a:r>
            <a:r>
              <a:rPr lang="en-US" sz="3200" dirty="0" err="1" smtClean="0"/>
              <a:t>indels</a:t>
            </a:r>
            <a:r>
              <a:rPr lang="en-US" sz="3200" dirty="0" smtClean="0"/>
              <a:t> and SVs)</a:t>
            </a:r>
            <a:br>
              <a:rPr lang="en-US" sz="3200" dirty="0" smtClean="0"/>
            </a:br>
            <a:r>
              <a:rPr lang="en-US" sz="3200" dirty="0" smtClean="0"/>
              <a:t>--improves alignment of reads from functional genomic assays </a:t>
            </a:r>
            <a:br>
              <a:rPr lang="en-US" sz="3200" dirty="0" smtClean="0"/>
            </a:br>
            <a:r>
              <a:rPr lang="en-US" sz="3200" dirty="0" smtClean="0"/>
              <a:t>--improves accuracy of quantification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PG is able to </a:t>
            </a:r>
            <a:r>
              <a:rPr lang="en-US" sz="3200" b="1" u="sng" dirty="0" smtClean="0"/>
              <a:t>include phase information and diploid nature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--alleviates reference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PG construction is </a:t>
            </a:r>
            <a:r>
              <a:rPr lang="en-US" sz="3200" b="1" u="sng" dirty="0" smtClean="0"/>
              <a:t>highly scalable</a:t>
            </a:r>
            <a:br>
              <a:rPr lang="en-US" sz="3200" b="1" u="sng" dirty="0" smtClean="0"/>
            </a:br>
            <a:r>
              <a:rPr lang="en-US" sz="3200" dirty="0" smtClean="0"/>
              <a:t>--Scale </a:t>
            </a:r>
            <a:r>
              <a:rPr lang="en-US" sz="3200" dirty="0"/>
              <a:t>easily with more samples and improving sequencing </a:t>
            </a:r>
            <a:r>
              <a:rPr lang="en-US" sz="3200" dirty="0" smtClean="0"/>
              <a:t>technologies, e.g. longer </a:t>
            </a:r>
            <a:r>
              <a:rPr lang="en-US" sz="3200" dirty="0"/>
              <a:t>reads and </a:t>
            </a:r>
            <a:r>
              <a:rPr lang="en-US" sz="3200" dirty="0" smtClean="0"/>
              <a:t>more accurate phase </a:t>
            </a:r>
            <a:r>
              <a:rPr lang="en-US" sz="3200" dirty="0"/>
              <a:t>information</a:t>
            </a:r>
            <a:br>
              <a:rPr lang="en-US" sz="3200" dirty="0"/>
            </a:br>
            <a:r>
              <a:rPr lang="en-US" sz="3200" dirty="0"/>
              <a:t>--more than 300 </a:t>
            </a:r>
            <a:r>
              <a:rPr lang="en-US" sz="3200" dirty="0" smtClean="0"/>
              <a:t>PGs have </a:t>
            </a:r>
            <a:r>
              <a:rPr lang="en-US" sz="3200" dirty="0"/>
              <a:t>been </a:t>
            </a:r>
            <a:r>
              <a:rPr lang="en-US" sz="3200" dirty="0" smtClean="0"/>
              <a:t>built</a:t>
            </a:r>
            <a:br>
              <a:rPr lang="en-US" sz="3200" dirty="0" smtClean="0"/>
            </a:br>
            <a:r>
              <a:rPr lang="en-US" sz="3200" dirty="0" smtClean="0"/>
              <a:t>--rapid </a:t>
            </a:r>
            <a:r>
              <a:rPr lang="en-US" sz="3200" dirty="0"/>
              <a:t>construction of a </a:t>
            </a:r>
            <a:r>
              <a:rPr lang="en-US" sz="3200" dirty="0" smtClean="0"/>
              <a:t>PG with </a:t>
            </a:r>
            <a:r>
              <a:rPr lang="en-US" sz="3200" i="1" dirty="0" smtClean="0"/>
              <a:t>vcf2diploid </a:t>
            </a:r>
            <a:r>
              <a:rPr lang="en-US" sz="3200" dirty="0" smtClean="0"/>
              <a:t>tool (~</a:t>
            </a:r>
            <a:r>
              <a:rPr lang="en-US" sz="3200" dirty="0"/>
              <a:t>1h for NA12878 full set of variants: SNVs, </a:t>
            </a:r>
            <a:r>
              <a:rPr lang="en-US" sz="3200" dirty="0" err="1"/>
              <a:t>indels</a:t>
            </a:r>
            <a:r>
              <a:rPr lang="en-US" sz="3200" dirty="0"/>
              <a:t> and SVs</a:t>
            </a:r>
            <a:r>
              <a:rPr lang="en-US" sz="32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PG is </a:t>
            </a:r>
            <a:r>
              <a:rPr lang="en-US" sz="3200" b="1" u="sng" dirty="0" smtClean="0"/>
              <a:t>useful in processing and analyses of functional genomic assays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--e.g. read alignment, RNA-</a:t>
            </a:r>
            <a:r>
              <a:rPr lang="en-US" sz="3200" dirty="0" err="1" smtClean="0"/>
              <a:t>seq</a:t>
            </a:r>
            <a:r>
              <a:rPr lang="en-US" sz="3200" dirty="0" smtClean="0"/>
              <a:t> quantification and allele-specific analyses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31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2415" y="691435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personal genomes for ENCODE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415" y="3384329"/>
            <a:ext cx="6858000" cy="1442545"/>
          </a:xfrm>
        </p:spPr>
        <p:txBody>
          <a:bodyPr>
            <a:noAutofit/>
          </a:bodyPr>
          <a:lstStyle/>
          <a:p>
            <a:r>
              <a:rPr lang="en-US" sz="2800" dirty="0" smtClean="0"/>
              <a:t>Jieming Chen</a:t>
            </a:r>
          </a:p>
          <a:p>
            <a:r>
              <a:rPr lang="en-US" sz="2800" dirty="0" smtClean="0"/>
              <a:t>Gerstein Lab, Yale University</a:t>
            </a:r>
          </a:p>
          <a:p>
            <a:r>
              <a:rPr lang="en-US" sz="2800" dirty="0"/>
              <a:t>AWG </a:t>
            </a:r>
            <a:r>
              <a:rPr lang="en-US" sz="2800" dirty="0" smtClean="0"/>
              <a:t>Call</a:t>
            </a:r>
          </a:p>
          <a:p>
            <a:endParaRPr lang="en-US" sz="2800" dirty="0" smtClean="0"/>
          </a:p>
          <a:p>
            <a:r>
              <a:rPr lang="en-US" sz="2800" dirty="0" smtClean="0"/>
              <a:t>Mar 11 2016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19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840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use of a personal </a:t>
            </a:r>
            <a:r>
              <a:rPr lang="en-US" dirty="0"/>
              <a:t>genome </a:t>
            </a:r>
            <a:r>
              <a:rPr lang="en-US" dirty="0" smtClean="0"/>
              <a:t>for a single individual (NA12878) </a:t>
            </a:r>
            <a:r>
              <a:rPr lang="en-US" dirty="0"/>
              <a:t>in </a:t>
            </a:r>
            <a:r>
              <a:rPr lang="en-US" dirty="0" smtClean="0"/>
              <a:t>ENCODE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42" y="1536069"/>
            <a:ext cx="3868340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The Encode Consortium, </a:t>
            </a:r>
            <a:r>
              <a:rPr lang="en-US" i="1" dirty="0" smtClean="0"/>
              <a:t>Nature</a:t>
            </a:r>
            <a:r>
              <a:rPr lang="en-US" dirty="0"/>
              <a:t> </a:t>
            </a:r>
            <a:r>
              <a:rPr lang="en-US" dirty="0" smtClean="0"/>
              <a:t>(2012)</a:t>
            </a:r>
          </a:p>
          <a:p>
            <a:pPr algn="ctr"/>
            <a:r>
              <a:rPr lang="en-US" dirty="0" err="1" smtClean="0"/>
              <a:t>Djebali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, Nature (2012)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9439" y="2425282"/>
            <a:ext cx="4449145" cy="411363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89672" y="1030663"/>
            <a:ext cx="3887391" cy="823912"/>
          </a:xfrm>
        </p:spPr>
        <p:txBody>
          <a:bodyPr/>
          <a:lstStyle/>
          <a:p>
            <a:pPr algn="ctr"/>
            <a:r>
              <a:rPr lang="en-US" dirty="0" smtClean="0"/>
              <a:t>Gerstein </a:t>
            </a:r>
            <a:r>
              <a:rPr lang="en-US" i="1" dirty="0" smtClean="0"/>
              <a:t>et. al.</a:t>
            </a:r>
            <a:r>
              <a:rPr lang="en-US" dirty="0" smtClean="0"/>
              <a:t>, </a:t>
            </a:r>
            <a:r>
              <a:rPr lang="en-US" i="1" dirty="0" smtClean="0"/>
              <a:t>Nature </a:t>
            </a:r>
            <a:r>
              <a:rPr lang="en-US" dirty="0" smtClean="0"/>
              <a:t>(2012)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51382" y="1937515"/>
            <a:ext cx="3363968" cy="47865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6271" y="1937515"/>
            <a:ext cx="220717" cy="238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602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prospects of PGs in ENCODE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9213" y="1690688"/>
            <a:ext cx="8365577" cy="4351338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Diploid genomes for all GM cell lines and </a:t>
            </a:r>
            <a:r>
              <a:rPr lang="en-US" sz="3600" b="1" dirty="0" smtClean="0"/>
              <a:t>H1</a:t>
            </a:r>
            <a:br>
              <a:rPr lang="en-US" sz="3600" b="1" dirty="0" smtClean="0"/>
            </a:br>
            <a:r>
              <a:rPr lang="en-US" sz="3600" dirty="0" smtClean="0"/>
              <a:t>--</a:t>
            </a:r>
            <a:r>
              <a:rPr lang="en-US" sz="3600" dirty="0" smtClean="0">
                <a:sym typeface="Wingdings" panose="05000000000000000000" pitchFamily="2" charset="2"/>
              </a:rPr>
              <a:t>14/35 </a:t>
            </a:r>
            <a:r>
              <a:rPr lang="en-US" sz="3600" dirty="0">
                <a:sym typeface="Wingdings" panose="05000000000000000000" pitchFamily="2" charset="2"/>
              </a:rPr>
              <a:t>GM cell </a:t>
            </a:r>
            <a:r>
              <a:rPr lang="en-US" sz="3600" dirty="0" smtClean="0">
                <a:sym typeface="Wingdings" panose="05000000000000000000" pitchFamily="2" charset="2"/>
              </a:rPr>
              <a:t>lines in ENCODE with </a:t>
            </a:r>
            <a:r>
              <a:rPr lang="en-US" sz="3600" dirty="0">
                <a:sym typeface="Wingdings" panose="05000000000000000000" pitchFamily="2" charset="2"/>
              </a:rPr>
              <a:t>available 1000GP Phase 1 DNA </a:t>
            </a:r>
            <a:r>
              <a:rPr lang="en-US" sz="3600" dirty="0" smtClean="0">
                <a:sym typeface="Wingdings" panose="05000000000000000000" pitchFamily="2" charset="2"/>
              </a:rPr>
              <a:t>data</a:t>
            </a:r>
            <a:endParaRPr lang="en-US" sz="3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3600" dirty="0" smtClean="0">
              <a:sym typeface="Wingdings" panose="05000000000000000000" pitchFamily="2" charset="2"/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en-US" sz="3600" b="1" dirty="0"/>
              <a:t>Dealing with non-diploid genomes, e.g. cancer cell lines (</a:t>
            </a:r>
            <a:r>
              <a:rPr lang="en-US" sz="3600" b="1" dirty="0" err="1"/>
              <a:t>polyploid</a:t>
            </a:r>
            <a:r>
              <a:rPr lang="en-US" sz="3600" b="1" dirty="0"/>
              <a:t>)</a:t>
            </a:r>
            <a:br>
              <a:rPr lang="en-US" sz="3600" b="1" dirty="0"/>
            </a:br>
            <a:r>
              <a:rPr lang="en-US" sz="3600" dirty="0"/>
              <a:t>--make use of </a:t>
            </a:r>
            <a:r>
              <a:rPr lang="en-US" sz="3600" dirty="0" smtClean="0"/>
              <a:t>available HeLa genome (with phase and ploidy info)</a:t>
            </a:r>
            <a:br>
              <a:rPr lang="en-US" sz="3600" dirty="0" smtClean="0"/>
            </a:br>
            <a:endParaRPr lang="en-US" sz="3600" dirty="0"/>
          </a:p>
          <a:p>
            <a:pPr marL="742950" indent="-742950">
              <a:buFont typeface="+mj-lt"/>
              <a:buAutoNum type="arabicPeriod" startAt="2"/>
            </a:pPr>
            <a:r>
              <a:rPr lang="en-US" sz="3600" b="1" dirty="0"/>
              <a:t>Entex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--PGs and functional assays for multiple </a:t>
            </a:r>
            <a:r>
              <a:rPr lang="en-US" sz="3600" dirty="0" smtClean="0"/>
              <a:t>tissues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73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07513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Yale University</a:t>
            </a:r>
          </a:p>
          <a:p>
            <a:r>
              <a:rPr lang="en-US" dirty="0" smtClean="0"/>
              <a:t>Joel Rozowsky</a:t>
            </a:r>
          </a:p>
          <a:p>
            <a:r>
              <a:rPr lang="en-US" dirty="0" smtClean="0"/>
              <a:t>Timur Galeev</a:t>
            </a:r>
          </a:p>
          <a:p>
            <a:r>
              <a:rPr lang="en-US" dirty="0" smtClean="0"/>
              <a:t>Arif Harmanci</a:t>
            </a:r>
          </a:p>
          <a:p>
            <a:r>
              <a:rPr lang="en-US" dirty="0" smtClean="0"/>
              <a:t>Rob Kitchen</a:t>
            </a:r>
          </a:p>
          <a:p>
            <a:r>
              <a:rPr lang="en-US" dirty="0" smtClean="0"/>
              <a:t>Mark Gerstein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EMBL-EBI</a:t>
            </a:r>
          </a:p>
          <a:p>
            <a:r>
              <a:rPr lang="en-US" dirty="0" smtClean="0"/>
              <a:t>Oliver Stegle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93578" y="1847850"/>
            <a:ext cx="20751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Mayo Clinic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Alexej Abyzov</a:t>
            </a:r>
          </a:p>
        </p:txBody>
      </p:sp>
    </p:spTree>
    <p:extLst>
      <p:ext uri="{BB962C8B-B14F-4D97-AF65-F5344CB8AC3E}">
        <p14:creationId xmlns:p14="http://schemas.microsoft.com/office/powerpoint/2010/main" val="818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88" y="484097"/>
            <a:ext cx="8159572" cy="1029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Transitioning from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/>
              <a:t>Reference Genome (RG) </a:t>
            </a:r>
            <a:r>
              <a:rPr lang="en-US" sz="4000" dirty="0" smtClean="0">
                <a:solidFill>
                  <a:schemeClr val="bg1"/>
                </a:solidFill>
              </a:rPr>
              <a:t>to</a:t>
            </a:r>
            <a:r>
              <a:rPr lang="en-US" sz="4000" b="1" dirty="0" smtClean="0">
                <a:solidFill>
                  <a:schemeClr val="bg1"/>
                </a:solidFill>
              </a:rPr>
              <a:t> Personal Genome (PG)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143" y="2553476"/>
            <a:ext cx="292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Hg19/GRCh37/Hg38/GRCh38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752" y="2980269"/>
            <a:ext cx="3870323" cy="5334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37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13"/>
          <a:stretch/>
        </p:blipFill>
        <p:spPr>
          <a:xfrm>
            <a:off x="1277543" y="2306892"/>
            <a:ext cx="6322500" cy="1886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88" y="484097"/>
            <a:ext cx="8159572" cy="102939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Reference Genome (RG)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143" y="2553476"/>
            <a:ext cx="292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Hg19/GRCh37/Hg38/GRCh38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4752" y="2971803"/>
            <a:ext cx="3870323" cy="5418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02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88" y="484097"/>
            <a:ext cx="8159572" cy="102939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Transitioning from </a:t>
            </a:r>
            <a:br>
              <a:rPr lang="en-US" sz="4000" b="1" dirty="0" smtClean="0"/>
            </a:br>
            <a:r>
              <a:rPr lang="en-US" sz="4000" b="1" dirty="0" smtClean="0"/>
              <a:t>Reference Genome (RG) </a:t>
            </a:r>
            <a:r>
              <a:rPr lang="en-US" sz="4000" dirty="0" smtClean="0"/>
              <a:t>to</a:t>
            </a:r>
            <a:r>
              <a:rPr lang="en-US" sz="4000" b="1" dirty="0" smtClean="0"/>
              <a:t> Personal Genome (PG)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43" y="2306889"/>
            <a:ext cx="6322500" cy="34948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86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the personal genome (PG) should be the platform for functional 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u="sng" dirty="0" smtClean="0"/>
              <a:t>Advantages of PGs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Diploid</a:t>
            </a:r>
            <a:br>
              <a:rPr lang="en-US" sz="2400" b="1" dirty="0" smtClean="0"/>
            </a:br>
            <a:r>
              <a:rPr lang="en-US" sz="2400" dirty="0" smtClean="0"/>
              <a:t>--Ability </a:t>
            </a:r>
            <a:r>
              <a:rPr lang="en-US" sz="2400" dirty="0"/>
              <a:t>to incorporate private variants of any </a:t>
            </a:r>
            <a:r>
              <a:rPr lang="en-US" sz="2400" dirty="0" smtClean="0"/>
              <a:t>size</a:t>
            </a:r>
            <a:br>
              <a:rPr lang="en-US" sz="2400" dirty="0" smtClean="0"/>
            </a:br>
            <a:r>
              <a:rPr lang="en-US" sz="2400" dirty="0" smtClean="0"/>
              <a:t>--exhibit </a:t>
            </a:r>
            <a:r>
              <a:rPr lang="en-US" sz="2400" dirty="0"/>
              <a:t>phase </a:t>
            </a:r>
            <a:r>
              <a:rPr lang="en-US" sz="2400" dirty="0" smtClean="0"/>
              <a:t>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Scale easily with more samples and improving sequencing technologies: longer reads </a:t>
            </a:r>
            <a:r>
              <a:rPr lang="en-US" sz="2400" b="1" dirty="0" smtClean="0"/>
              <a:t>and more accurate </a:t>
            </a:r>
            <a:r>
              <a:rPr lang="en-US" sz="2400" b="1" dirty="0"/>
              <a:t>phase information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--We have developed a tool for PG </a:t>
            </a:r>
            <a:r>
              <a:rPr lang="en-US" sz="2400" dirty="0" smtClean="0"/>
              <a:t>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Very useful in functional genomic assay analyses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a) read alignment</a:t>
            </a:r>
            <a:br>
              <a:rPr lang="en-US" sz="2400" dirty="0" smtClean="0"/>
            </a:br>
            <a:r>
              <a:rPr lang="en-US" sz="2400" dirty="0" smtClean="0"/>
              <a:t>b) RNA-</a:t>
            </a:r>
            <a:r>
              <a:rPr lang="en-US" sz="2400" dirty="0" err="1" smtClean="0"/>
              <a:t>seq</a:t>
            </a:r>
            <a:r>
              <a:rPr lang="en-US" sz="2400" dirty="0" smtClean="0"/>
              <a:t> quantification</a:t>
            </a:r>
            <a:br>
              <a:rPr lang="en-US" sz="2400" dirty="0" smtClean="0"/>
            </a:br>
            <a:r>
              <a:rPr lang="en-US" sz="2400" dirty="0" smtClean="0"/>
              <a:t>c) allele-specific analyses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73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2282</Words>
  <Application>Microsoft Macintosh PowerPoint</Application>
  <PresentationFormat>On-screen Show (4:3)</PresentationFormat>
  <Paragraphs>574</Paragraphs>
  <Slides>52</Slides>
  <Notes>22</Notes>
  <HiddenSlides>15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1_Office Theme</vt:lpstr>
      <vt:lpstr>What we have contributed to the SVG</vt:lpstr>
      <vt:lpstr>Future directions</vt:lpstr>
      <vt:lpstr>AlleleDB  – we can annotate allelic SNVs but do we have more RNA-seq/ChIP-seq assays for non-YRI and non-Caucasian Phase 3* samples?</vt:lpstr>
      <vt:lpstr>AlleleSeq website</vt:lpstr>
      <vt:lpstr>Using personal genomes for ENCODE data</vt:lpstr>
      <vt:lpstr>Transitioning from  Reference Genome (RG) to Personal Genome (PG)</vt:lpstr>
      <vt:lpstr>Reference Genome (RG)</vt:lpstr>
      <vt:lpstr>Transitioning from  Reference Genome (RG) to Personal Genome (PG)</vt:lpstr>
      <vt:lpstr>Why the personal genome (PG) should be the platform for functional genomics</vt:lpstr>
      <vt:lpstr>Constructing a personal genome</vt:lpstr>
      <vt:lpstr>Personal genome construction using vcf2diploid tool allows variants of different sizes</vt:lpstr>
      <vt:lpstr>Some construction considerations</vt:lpstr>
      <vt:lpstr>Construction considerations</vt:lpstr>
      <vt:lpstr>Many choices of NA12878 call sets: Which one do we use?</vt:lpstr>
      <vt:lpstr>Assessment of call set quality: Mendelian inconsistency (e.g. GATK HC PCR-free CEU trio)</vt:lpstr>
      <vt:lpstr>NA12878 family of PGs we already have</vt:lpstr>
      <vt:lpstr>Other possible choices of NA12878 call sets for ENCODE:</vt:lpstr>
      <vt:lpstr>PowerPoint Presentation</vt:lpstr>
      <vt:lpstr>Utility of PGs:  Read alignment</vt:lpstr>
      <vt:lpstr>Alignment gets better as variant sets get more complete: NA12878 Pol2 ChIP-seq (ENCODE)</vt:lpstr>
      <vt:lpstr>Alignment gets better as variant sets get more complete: NA12878 RNA-seq (Kilpinen et al. 2013)</vt:lpstr>
      <vt:lpstr>Utility of PGs:  RNA-seq quantification with SVs incorporated</vt:lpstr>
      <vt:lpstr>Including SVs in diploid personal genomes: a simple example</vt:lpstr>
      <vt:lpstr>Including SVs in diploid personal genomes : more complex</vt:lpstr>
      <vt:lpstr>SVs-in-PG analyses in Sudmant et al., Nature (2015)</vt:lpstr>
      <vt:lpstr>Utility of SVs: Exons with direct SV overlap</vt:lpstr>
      <vt:lpstr>SVs-in-PG analyses in Sudmant et al., Nature (2015)</vt:lpstr>
      <vt:lpstr>Utility of PGs:  Alleviate biases in detection of allele-specific variants</vt:lpstr>
      <vt:lpstr>Allele-specific (AS) behavior</vt:lpstr>
      <vt:lpstr>Compute allelic ratio (i.e. read difference at the 2 alleles)</vt:lpstr>
      <vt:lpstr>Binomial model on observed distribution</vt:lpstr>
      <vt:lpstr>Some issues in AS analyses</vt:lpstr>
      <vt:lpstr>Reference bias  (naïve alignment to the human reference genome)</vt:lpstr>
      <vt:lpstr>PG alleviates reference bias in alignment</vt:lpstr>
      <vt:lpstr>PG alleviates reference bias in alignment</vt:lpstr>
      <vt:lpstr>Some issues in AS analyses</vt:lpstr>
      <vt:lpstr>Ambiguous mapping bias due to sequence similarity</vt:lpstr>
      <vt:lpstr>Account for ambiguous mapping bias</vt:lpstr>
      <vt:lpstr>PG facilitates the resolution of ambiguous mapping bias</vt:lpstr>
      <vt:lpstr>Some issues in AS analyses</vt:lpstr>
      <vt:lpstr>Binomial model on observed distribution</vt:lpstr>
      <vt:lpstr>Over-dispersion  – broader distribution than expected</vt:lpstr>
      <vt:lpstr>Over-dispersion  – broader distribution than expected</vt:lpstr>
      <vt:lpstr>Beta-binomial distribution  – to account for over-dispersion</vt:lpstr>
      <vt:lpstr>Accounting for overdispersion: Binomial VS Beta-binomial</vt:lpstr>
      <vt:lpstr>Accounting for overdispersion: Binomial VS Beta-binomial</vt:lpstr>
      <vt:lpstr>Overdispersion parameter (ρ) as a useful QC metric for data harmonization</vt:lpstr>
      <vt:lpstr>Accounting for overdispersion: Binomial VS Beta-binomial</vt:lpstr>
      <vt:lpstr>Summary</vt:lpstr>
      <vt:lpstr>Previous use of a personal genome for a single individual (NA12878) in ENCODE</vt:lpstr>
      <vt:lpstr>Future prospects of PGs in ENCODE</vt:lpstr>
      <vt:lpstr>Acknowledgement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</dc:creator>
  <cp:lastModifiedBy>Mark Gerstein</cp:lastModifiedBy>
  <cp:revision>22</cp:revision>
  <dcterms:created xsi:type="dcterms:W3CDTF">2013-06-07T18:58:06Z</dcterms:created>
  <dcterms:modified xsi:type="dcterms:W3CDTF">2016-04-26T12:09:11Z</dcterms:modified>
</cp:coreProperties>
</file>