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3"/>
  </p:notesMasterIdLst>
  <p:sldIdLst>
    <p:sldId id="1803" r:id="rId2"/>
    <p:sldId id="1742" r:id="rId3"/>
    <p:sldId id="1745" r:id="rId4"/>
    <p:sldId id="1814" r:id="rId5"/>
    <p:sldId id="1817" r:id="rId6"/>
    <p:sldId id="1813" r:id="rId7"/>
    <p:sldId id="1811" r:id="rId8"/>
    <p:sldId id="1782" r:id="rId9"/>
    <p:sldId id="1783" r:id="rId10"/>
    <p:sldId id="1784" r:id="rId11"/>
    <p:sldId id="1785" r:id="rId12"/>
    <p:sldId id="1753" r:id="rId13"/>
    <p:sldId id="1756" r:id="rId14"/>
    <p:sldId id="1746" r:id="rId15"/>
    <p:sldId id="1809" r:id="rId16"/>
    <p:sldId id="1807" r:id="rId17"/>
    <p:sldId id="1806" r:id="rId18"/>
    <p:sldId id="1816" r:id="rId19"/>
    <p:sldId id="1767" r:id="rId20"/>
    <p:sldId id="1768" r:id="rId21"/>
    <p:sldId id="1770" r:id="rId22"/>
    <p:sldId id="1772" r:id="rId23"/>
    <p:sldId id="1771" r:id="rId24"/>
    <p:sldId id="1781" r:id="rId25"/>
    <p:sldId id="1815" r:id="rId26"/>
    <p:sldId id="1690" r:id="rId27"/>
    <p:sldId id="1764" r:id="rId28"/>
    <p:sldId id="1796" r:id="rId29"/>
    <p:sldId id="1798" r:id="rId30"/>
    <p:sldId id="1800" r:id="rId31"/>
    <p:sldId id="1765" r:id="rId32"/>
  </p:sldIdLst>
  <p:sldSz cx="9144000" cy="6858000" type="screen4x3"/>
  <p:notesSz cx="6858000" cy="9144000"/>
  <p:defaultTextStyle>
    <a:defPPr>
      <a:defRPr lang="en-US"/>
    </a:defPPr>
    <a:lvl1pPr algn="l" rtl="0" eaLnBrk="0" fontAlgn="base" hangingPunct="0">
      <a:spcBef>
        <a:spcPct val="0"/>
      </a:spcBef>
      <a:spcAft>
        <a:spcPct val="0"/>
      </a:spcAft>
      <a:defRPr sz="2800" b="1" kern="1200">
        <a:solidFill>
          <a:schemeClr val="bg1"/>
        </a:solidFill>
        <a:latin typeface="Times" charset="0"/>
        <a:ea typeface="ＭＳ Ｐゴシック" charset="0"/>
        <a:cs typeface="+mn-cs"/>
      </a:defRPr>
    </a:lvl1pPr>
    <a:lvl2pPr marL="457200" algn="l" rtl="0" eaLnBrk="0" fontAlgn="base" hangingPunct="0">
      <a:spcBef>
        <a:spcPct val="0"/>
      </a:spcBef>
      <a:spcAft>
        <a:spcPct val="0"/>
      </a:spcAft>
      <a:defRPr sz="2800" b="1" kern="1200">
        <a:solidFill>
          <a:schemeClr val="bg1"/>
        </a:solidFill>
        <a:latin typeface="Times" charset="0"/>
        <a:ea typeface="ＭＳ Ｐゴシック" charset="0"/>
        <a:cs typeface="+mn-cs"/>
      </a:defRPr>
    </a:lvl2pPr>
    <a:lvl3pPr marL="914400" algn="l" rtl="0" eaLnBrk="0" fontAlgn="base" hangingPunct="0">
      <a:spcBef>
        <a:spcPct val="0"/>
      </a:spcBef>
      <a:spcAft>
        <a:spcPct val="0"/>
      </a:spcAft>
      <a:defRPr sz="2800" b="1" kern="1200">
        <a:solidFill>
          <a:schemeClr val="bg1"/>
        </a:solidFill>
        <a:latin typeface="Times" charset="0"/>
        <a:ea typeface="ＭＳ Ｐゴシック" charset="0"/>
        <a:cs typeface="+mn-cs"/>
      </a:defRPr>
    </a:lvl3pPr>
    <a:lvl4pPr marL="1371600" algn="l" rtl="0" eaLnBrk="0" fontAlgn="base" hangingPunct="0">
      <a:spcBef>
        <a:spcPct val="0"/>
      </a:spcBef>
      <a:spcAft>
        <a:spcPct val="0"/>
      </a:spcAft>
      <a:defRPr sz="2800" b="1" kern="1200">
        <a:solidFill>
          <a:schemeClr val="bg1"/>
        </a:solidFill>
        <a:latin typeface="Times" charset="0"/>
        <a:ea typeface="ＭＳ Ｐゴシック" charset="0"/>
        <a:cs typeface="+mn-cs"/>
      </a:defRPr>
    </a:lvl4pPr>
    <a:lvl5pPr marL="1828800" algn="l" rtl="0" eaLnBrk="0" fontAlgn="base" hangingPunct="0">
      <a:spcBef>
        <a:spcPct val="0"/>
      </a:spcBef>
      <a:spcAft>
        <a:spcPct val="0"/>
      </a:spcAft>
      <a:defRPr sz="2800" b="1" kern="1200">
        <a:solidFill>
          <a:schemeClr val="bg1"/>
        </a:solidFill>
        <a:latin typeface="Times" charset="0"/>
        <a:ea typeface="ＭＳ Ｐゴシック" charset="0"/>
        <a:cs typeface="+mn-cs"/>
      </a:defRPr>
    </a:lvl5pPr>
    <a:lvl6pPr marL="2286000" algn="l" defTabSz="457200" rtl="0" eaLnBrk="1" latinLnBrk="0" hangingPunct="1">
      <a:defRPr sz="2800" b="1" kern="1200">
        <a:solidFill>
          <a:schemeClr val="bg1"/>
        </a:solidFill>
        <a:latin typeface="Times" charset="0"/>
        <a:ea typeface="ＭＳ Ｐゴシック" charset="0"/>
        <a:cs typeface="+mn-cs"/>
      </a:defRPr>
    </a:lvl6pPr>
    <a:lvl7pPr marL="2743200" algn="l" defTabSz="457200" rtl="0" eaLnBrk="1" latinLnBrk="0" hangingPunct="1">
      <a:defRPr sz="2800" b="1" kern="1200">
        <a:solidFill>
          <a:schemeClr val="bg1"/>
        </a:solidFill>
        <a:latin typeface="Times" charset="0"/>
        <a:ea typeface="ＭＳ Ｐゴシック" charset="0"/>
        <a:cs typeface="+mn-cs"/>
      </a:defRPr>
    </a:lvl7pPr>
    <a:lvl8pPr marL="3200400" algn="l" defTabSz="457200" rtl="0" eaLnBrk="1" latinLnBrk="0" hangingPunct="1">
      <a:defRPr sz="2800" b="1" kern="1200">
        <a:solidFill>
          <a:schemeClr val="bg1"/>
        </a:solidFill>
        <a:latin typeface="Times" charset="0"/>
        <a:ea typeface="ＭＳ Ｐゴシック" charset="0"/>
        <a:cs typeface="+mn-cs"/>
      </a:defRPr>
    </a:lvl8pPr>
    <a:lvl9pPr marL="3657600" algn="l" defTabSz="457200" rtl="0" eaLnBrk="1" latinLnBrk="0" hangingPunct="1">
      <a:defRPr sz="2800" b="1" kern="1200">
        <a:solidFill>
          <a:schemeClr val="bg1"/>
        </a:solidFill>
        <a:latin typeface="Times" charset="0"/>
        <a:ea typeface="ＭＳ Ｐゴシック" charset="0"/>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hard Lifton" initials="" lastIdx="1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2350"/>
    <a:srgbClr val="17700A"/>
    <a:srgbClr val="D7234C"/>
    <a:srgbClr val="000000"/>
    <a:srgbClr val="1A1727"/>
    <a:srgbClr val="295AFF"/>
    <a:srgbClr val="4383FF"/>
    <a:srgbClr val="F5D145"/>
    <a:srgbClr val="FF67FF"/>
    <a:srgbClr val="FD31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9320" autoAdjust="0"/>
    <p:restoredTop sz="90929"/>
  </p:normalViewPr>
  <p:slideViewPr>
    <p:cSldViewPr>
      <p:cViewPr>
        <p:scale>
          <a:sx n="110" d="100"/>
          <a:sy n="110" d="100"/>
        </p:scale>
        <p:origin x="-568" y="-1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5" d="100"/>
        <a:sy n="95" d="100"/>
      </p:scale>
      <p:origin x="0" y="0"/>
    </p:cViewPr>
  </p:sorterViewPr>
  <p:notesViewPr>
    <p:cSldViewPr>
      <p:cViewPr varScale="1">
        <p:scale>
          <a:sx n="86" d="100"/>
          <a:sy n="86" d="100"/>
        </p:scale>
        <p:origin x="-171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commentAuthors" Target="commentAuthors.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03-29T18:23:01.754" idx="2">
    <p:pos x="5616" y="624"/>
    <p:text>former Yale Chief Medical resident, former fellow in lab, now tenured faculty in cardiology with 2 RO1's</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6-03-29T18:27:01.211" idx="5">
    <p:pos x="5712" y="48"/>
    <p:text>Yale Peds Allergy and Immunology Fellow; now Asst Prof. endowed chair at CHOP</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6-03-29T18:23:44.951" idx="18">
    <p:pos x="1440" y="912"/>
    <p:text>Yale neurosurgery resident and fellow in lab; chair of neurosurgery</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6-03-29T18:39:07.418" idx="9">
    <p:pos x="5760" y="96"/>
    <p:text>Yale MD, PhD student and fellow in lab; Assoc Prof in Derm with RO1 funding</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b="0">
                <a:solidFill>
                  <a:schemeClr val="tx1"/>
                </a:solidFill>
              </a:defRPr>
            </a:lvl1pPr>
          </a:lstStyle>
          <a:p>
            <a:endParaRPr lang="en-US"/>
          </a:p>
        </p:txBody>
      </p:sp>
      <p:sp>
        <p:nvSpPr>
          <p:cNvPr id="4198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endParaRPr lang="en-US"/>
          </a:p>
        </p:txBody>
      </p:sp>
      <p:sp>
        <p:nvSpPr>
          <p:cNvPr id="419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98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9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b="0">
                <a:solidFill>
                  <a:schemeClr val="tx1"/>
                </a:solidFill>
              </a:defRPr>
            </a:lvl1pPr>
          </a:lstStyle>
          <a:p>
            <a:endParaRPr lang="en-US"/>
          </a:p>
        </p:txBody>
      </p:sp>
      <p:sp>
        <p:nvSpPr>
          <p:cNvPr id="4199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fld id="{5459EF45-3669-564A-99FE-587C30B29DDA}" type="slidenum">
              <a:rPr lang="en-US"/>
              <a:pPr/>
              <a:t>‹#›</a:t>
            </a:fld>
            <a:endParaRPr lang="en-US"/>
          </a:p>
        </p:txBody>
      </p:sp>
    </p:spTree>
    <p:extLst>
      <p:ext uri="{BB962C8B-B14F-4D97-AF65-F5344CB8AC3E}">
        <p14:creationId xmlns:p14="http://schemas.microsoft.com/office/powerpoint/2010/main" val="15478144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AC680C3-D460-9A46-8D55-0E2975F321EC}" type="slidenum">
              <a:rPr lang="en-US"/>
              <a:pPr>
                <a:defRPr/>
              </a:pPr>
              <a:t>15</a:t>
            </a:fld>
            <a:endParaRPr lang="en-US"/>
          </a:p>
        </p:txBody>
      </p:sp>
      <p:sp>
        <p:nvSpPr>
          <p:cNvPr id="1420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0291" name="Rectangle 3"/>
          <p:cNvSpPr>
            <a:spLocks noGrp="1" noChangeArrowheads="1"/>
          </p:cNvSpPr>
          <p:nvPr>
            <p:ph type="body" idx="1"/>
          </p:nvPr>
        </p:nvSpPr>
        <p:spPr/>
        <p:txBody>
          <a:bodyPr/>
          <a:lstStyle/>
          <a:p>
            <a:pPr>
              <a:defRPr/>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9825" y="684213"/>
            <a:ext cx="4578350" cy="3433762"/>
          </a:xfrm>
        </p:spPr>
      </p:sp>
      <p:sp>
        <p:nvSpPr>
          <p:cNvPr id="3" name="Notes Placeholder 2"/>
          <p:cNvSpPr>
            <a:spLocks noGrp="1"/>
          </p:cNvSpPr>
          <p:nvPr>
            <p:ph type="body" idx="1"/>
          </p:nvPr>
        </p:nvSpPr>
        <p:spPr>
          <a:xfrm>
            <a:off x="223631" y="4232851"/>
            <a:ext cx="6534978" cy="4598854"/>
          </a:xfrm>
        </p:spPr>
        <p:txBody>
          <a:bodyPr/>
          <a:lstStyle/>
          <a:p>
            <a:pPr marL="110605" lvl="2">
              <a:spcBef>
                <a:spcPts val="294"/>
              </a:spcBef>
              <a:buClr>
                <a:srgbClr val="FF9933"/>
              </a:buClr>
            </a:pPr>
            <a:r>
              <a:rPr lang="en-US" sz="1400" b="1" dirty="0">
                <a:solidFill>
                  <a:srgbClr val="0033CC"/>
                </a:solidFill>
              </a:rPr>
              <a:t>The acceleration of next generation sequencing identification has permitted identification of more than 40 monogenic causes of SRNS, and this number is rapidly increasing.</a:t>
            </a:r>
          </a:p>
          <a:p>
            <a:pPr marL="110605" lvl="2">
              <a:spcBef>
                <a:spcPts val="294"/>
              </a:spcBef>
              <a:buClr>
                <a:srgbClr val="FF9933"/>
              </a:buClr>
            </a:pPr>
            <a:r>
              <a:rPr lang="en-US" sz="1400" b="1" dirty="0"/>
              <a:t>This slide depicts </a:t>
            </a:r>
            <a:r>
              <a:rPr lang="en-US" sz="1400" b="1" dirty="0">
                <a:solidFill>
                  <a:srgbClr val="4E8AFF"/>
                </a:solidFill>
              </a:rPr>
              <a:t>as red or blue labels</a:t>
            </a:r>
            <a:r>
              <a:rPr lang="en-US" sz="1400" b="1" dirty="0"/>
              <a:t>, proteins encoded by monogenic genes that cause  STEROID RESISTANT NEPHROTIC SYNDROME (SRNS), if mutated, where each single protein alone is essential to maintain glomerular function, </a:t>
            </a:r>
            <a:br>
              <a:rPr lang="en-US" sz="1400" b="1" dirty="0"/>
            </a:br>
            <a:r>
              <a:rPr lang="en-US" sz="1400" b="1" dirty="0">
                <a:solidFill>
                  <a:srgbClr val="FF0000"/>
                </a:solidFill>
              </a:rPr>
              <a:t>Red colored </a:t>
            </a:r>
            <a:r>
              <a:rPr lang="en-US" sz="1400" b="1" dirty="0"/>
              <a:t>proteins are the products of </a:t>
            </a:r>
            <a:r>
              <a:rPr lang="en-US" sz="1400" b="1" dirty="0">
                <a:solidFill>
                  <a:srgbClr val="FF0000"/>
                </a:solidFill>
              </a:rPr>
              <a:t>recessive</a:t>
            </a:r>
            <a:r>
              <a:rPr lang="en-US" sz="1400" b="1" dirty="0"/>
              <a:t> genes, </a:t>
            </a:r>
            <a:r>
              <a:rPr lang="en-US" sz="1400" b="1" dirty="0">
                <a:solidFill>
                  <a:schemeClr val="accent2"/>
                </a:solidFill>
              </a:rPr>
              <a:t>blue proteins </a:t>
            </a:r>
            <a:r>
              <a:rPr lang="en-US" sz="1400" b="1" dirty="0"/>
              <a:t>belong to </a:t>
            </a:r>
            <a:r>
              <a:rPr lang="en-US" sz="1400" b="1" dirty="0">
                <a:solidFill>
                  <a:schemeClr val="accent2"/>
                </a:solidFill>
              </a:rPr>
              <a:t>dominant</a:t>
            </a:r>
            <a:r>
              <a:rPr lang="en-US" sz="1400" b="1" dirty="0"/>
              <a:t> genes.</a:t>
            </a:r>
          </a:p>
          <a:p>
            <a:pPr marL="110605" lvl="2">
              <a:spcBef>
                <a:spcPts val="294"/>
              </a:spcBef>
              <a:buClr>
                <a:srgbClr val="FF9933"/>
              </a:buClr>
            </a:pPr>
            <a:r>
              <a:rPr lang="en-US" sz="1400" b="1" dirty="0"/>
              <a:t>In this way, identification of </a:t>
            </a:r>
            <a:r>
              <a:rPr lang="en-US" sz="1400" b="1" u="sng" dirty="0"/>
              <a:t>monogenic disease gene</a:t>
            </a:r>
            <a:r>
              <a:rPr lang="en-US" sz="1400" b="1" dirty="0"/>
              <a:t>s allowed the assembly of essential components of glomerular function. </a:t>
            </a:r>
          </a:p>
          <a:p>
            <a:pPr marL="110605" lvl="2">
              <a:spcBef>
                <a:spcPts val="294"/>
              </a:spcBef>
              <a:buClr>
                <a:srgbClr val="FF9933"/>
              </a:buClr>
            </a:pPr>
            <a:r>
              <a:rPr lang="en-US" sz="1400" b="1" dirty="0"/>
              <a:t>Genes discovered in FH lab </a:t>
            </a:r>
            <a:r>
              <a:rPr lang="en-US" sz="1400" b="1" dirty="0">
                <a:solidFill>
                  <a:srgbClr val="FFFF00"/>
                </a:solidFill>
              </a:rPr>
              <a:t>in yellow</a:t>
            </a:r>
            <a:r>
              <a:rPr lang="en-US" sz="1400" b="1" dirty="0"/>
              <a:t> font,</a:t>
            </a:r>
          </a:p>
          <a:p>
            <a:pPr marL="110605" lvl="2">
              <a:spcBef>
                <a:spcPts val="294"/>
              </a:spcBef>
              <a:buClr>
                <a:srgbClr val="FF9933"/>
              </a:buClr>
            </a:pPr>
            <a:r>
              <a:rPr lang="en-US" sz="1400" b="1" u="sng" dirty="0"/>
              <a:t>Genes discovered together with Yale GC </a:t>
            </a:r>
            <a:r>
              <a:rPr lang="en-US" sz="1400" b="1" dirty="0"/>
              <a:t>in </a:t>
            </a:r>
            <a:r>
              <a:rPr lang="en-US" sz="1400" b="1" dirty="0">
                <a:solidFill>
                  <a:srgbClr val="00B0F0"/>
                </a:solidFill>
              </a:rPr>
              <a:t>blue font </a:t>
            </a:r>
            <a:r>
              <a:rPr lang="en-US" sz="1400" b="1" dirty="0"/>
              <a:t>(on </a:t>
            </a:r>
            <a:r>
              <a:rPr lang="en-US" sz="1400" b="1" dirty="0">
                <a:solidFill>
                  <a:srgbClr val="FF0000"/>
                </a:solidFill>
              </a:rPr>
              <a:t>red = recessive</a:t>
            </a:r>
            <a:r>
              <a:rPr lang="en-US" sz="1400" b="1" dirty="0"/>
              <a:t>).</a:t>
            </a:r>
          </a:p>
          <a:p>
            <a:pPr marL="110605" lvl="2">
              <a:spcBef>
                <a:spcPts val="294"/>
              </a:spcBef>
              <a:buClr>
                <a:srgbClr val="FF9933"/>
              </a:buClr>
            </a:pPr>
            <a:r>
              <a:rPr lang="en-US" sz="1400" b="1" dirty="0">
                <a:solidFill>
                  <a:srgbClr val="FF00FF"/>
                </a:solidFill>
              </a:rPr>
              <a:t>Fascinatingly, the encoded proteins begin to map back onto distinct structural protein complexes and signaling pathways that reveal what is essential for glomerular function.</a:t>
            </a:r>
          </a:p>
          <a:p>
            <a:pPr marL="110605" lvl="2">
              <a:spcBef>
                <a:spcPts val="294"/>
              </a:spcBef>
              <a:buClr>
                <a:srgbClr val="FF9933"/>
              </a:buClr>
            </a:pPr>
            <a:r>
              <a:rPr lang="en-US" sz="1400" b="1" dirty="0"/>
              <a:t>These functional complexes include </a:t>
            </a:r>
            <a:r>
              <a:rPr lang="en-US" sz="1400" b="1" u="sng" dirty="0"/>
              <a:t>actin binding </a:t>
            </a:r>
            <a:r>
              <a:rPr lang="en-US" sz="1400" b="1" dirty="0"/>
              <a:t>proteins, </a:t>
            </a:r>
            <a:r>
              <a:rPr lang="en-US" sz="1400" b="1" u="sng" dirty="0"/>
              <a:t>laminin/integrin signaling components</a:t>
            </a:r>
            <a:r>
              <a:rPr lang="en-US" sz="1400" b="1" dirty="0"/>
              <a:t>, </a:t>
            </a:r>
            <a:r>
              <a:rPr lang="en-US" sz="1400" b="1" u="sng" dirty="0"/>
              <a:t>actin regulating small </a:t>
            </a:r>
            <a:r>
              <a:rPr lang="en-US" sz="1400" b="1" u="sng" dirty="0" err="1"/>
              <a:t>GTPases</a:t>
            </a:r>
            <a:r>
              <a:rPr lang="en-US" sz="1400" b="1" u="sng" dirty="0"/>
              <a:t>,</a:t>
            </a:r>
            <a:r>
              <a:rPr lang="en-US" sz="1400" b="1" dirty="0"/>
              <a:t> lysosomal proteins, </a:t>
            </a:r>
            <a:r>
              <a:rPr lang="en-US" sz="1400" b="1" u="sng" dirty="0"/>
              <a:t>transcription factors</a:t>
            </a:r>
            <a:r>
              <a:rPr lang="en-US" sz="1400" b="1" dirty="0"/>
              <a:t>, and more recently, </a:t>
            </a:r>
            <a:r>
              <a:rPr lang="en-US" sz="1400" b="1" u="sng" dirty="0"/>
              <a:t>proteins of Coenzyme Q10 biosynthesis</a:t>
            </a:r>
            <a:r>
              <a:rPr lang="en-US" sz="1400" b="1" dirty="0"/>
              <a:t>.</a:t>
            </a:r>
            <a:endParaRPr lang="en-US" sz="1400" b="1" dirty="0">
              <a:solidFill>
                <a:srgbClr val="0033CC"/>
              </a:solidFill>
            </a:endParaRPr>
          </a:p>
        </p:txBody>
      </p:sp>
      <p:sp>
        <p:nvSpPr>
          <p:cNvPr id="4" name="Slide Number Placeholder 3"/>
          <p:cNvSpPr>
            <a:spLocks noGrp="1"/>
          </p:cNvSpPr>
          <p:nvPr>
            <p:ph type="sldNum" sz="quarter" idx="10"/>
          </p:nvPr>
        </p:nvSpPr>
        <p:spPr/>
        <p:txBody>
          <a:bodyPr/>
          <a:lstStyle/>
          <a:p>
            <a:pPr>
              <a:defRPr/>
            </a:pPr>
            <a:fld id="{125CB83C-5BA8-4EC8-B7A8-1EC8B73B59FB}" type="slidenum">
              <a:rPr lang="de-DE" smtClean="0">
                <a:solidFill>
                  <a:prstClr val="black"/>
                </a:solidFill>
              </a:rPr>
              <a:pPr>
                <a:defRPr/>
              </a:pPr>
              <a:t>16</a:t>
            </a:fld>
            <a:endParaRPr lang="de-DE">
              <a:solidFill>
                <a:prstClr val="black"/>
              </a:solidFill>
            </a:endParaRPr>
          </a:p>
        </p:txBody>
      </p:sp>
    </p:spTree>
    <p:extLst>
      <p:ext uri="{BB962C8B-B14F-4D97-AF65-F5344CB8AC3E}">
        <p14:creationId xmlns:p14="http://schemas.microsoft.com/office/powerpoint/2010/main" val="1876067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txBox="1">
            <a:spLocks noGrp="1" noChangeArrowheads="1"/>
          </p:cNvSpPr>
          <p:nvPr/>
        </p:nvSpPr>
        <p:spPr bwMode="auto">
          <a:xfrm>
            <a:off x="3884122" y="8687426"/>
            <a:ext cx="2973878" cy="456574"/>
          </a:xfrm>
          <a:prstGeom prst="rect">
            <a:avLst/>
          </a:prstGeom>
          <a:noFill/>
          <a:ln w="9525">
            <a:noFill/>
            <a:miter lim="800000"/>
            <a:headEnd/>
            <a:tailEnd/>
          </a:ln>
        </p:spPr>
        <p:txBody>
          <a:bodyPr lIns="91578" tIns="45787" rIns="91578" bIns="45787" anchor="b"/>
          <a:lstStyle/>
          <a:p>
            <a:pPr algn="r" defTabSz="916056"/>
            <a:fld id="{CEF7ABB0-F0C2-4600-BCEC-C923DFCB16BD}" type="slidenum">
              <a:rPr lang="de-DE" sz="1200" b="0">
                <a:solidFill>
                  <a:prstClr val="black"/>
                </a:solidFill>
              </a:rPr>
              <a:pPr algn="r" defTabSz="916056"/>
              <a:t>17</a:t>
            </a:fld>
            <a:endParaRPr lang="de-DE" sz="1200" b="0" dirty="0">
              <a:solidFill>
                <a:prstClr val="black"/>
              </a:solidFill>
            </a:endParaRPr>
          </a:p>
        </p:txBody>
      </p:sp>
      <p:sp>
        <p:nvSpPr>
          <p:cNvPr id="162819" name="Rectangle 2"/>
          <p:cNvSpPr>
            <a:spLocks noGrp="1" noRot="1" noChangeAspect="1" noChangeArrowheads="1" noTextEdit="1"/>
          </p:cNvSpPr>
          <p:nvPr>
            <p:ph type="sldImg"/>
          </p:nvPr>
        </p:nvSpPr>
        <p:spPr>
          <a:xfrm>
            <a:off x="1139825" y="684213"/>
            <a:ext cx="4578350" cy="3433762"/>
          </a:xfrm>
          <a:ln/>
        </p:spPr>
      </p:sp>
      <p:sp>
        <p:nvSpPr>
          <p:cNvPr id="162820" name="Rectangle 3"/>
          <p:cNvSpPr>
            <a:spLocks noGrp="1" noChangeArrowheads="1"/>
          </p:cNvSpPr>
          <p:nvPr>
            <p:ph type="body" idx="1"/>
          </p:nvPr>
        </p:nvSpPr>
        <p:spPr>
          <a:xfrm>
            <a:off x="285237" y="4281168"/>
            <a:ext cx="6405996" cy="4584509"/>
          </a:xfrm>
          <a:noFill/>
          <a:ln/>
        </p:spPr>
        <p:txBody>
          <a:bodyPr/>
          <a:lstStyle/>
          <a:p>
            <a:r>
              <a:rPr lang="en-US" sz="1500" b="1" dirty="0"/>
              <a:t>Supplementary Fig. 4. Interaction of nuclear pore complex (NPC) proteins NUP93 and NUP205 with SMAD, importin7 (IPO7), and exportin5 (XPO5) showing positions of mutations that abrogate interactions. </a:t>
            </a:r>
            <a:endParaRPr lang="en-US" sz="1500" dirty="0"/>
          </a:p>
          <a:p>
            <a:r>
              <a:rPr lang="en-US" sz="1500" dirty="0"/>
              <a:t>(</a:t>
            </a:r>
            <a:r>
              <a:rPr lang="en-US" sz="1500" b="1" dirty="0"/>
              <a:t>A</a:t>
            </a:r>
            <a:r>
              <a:rPr lang="en-US" sz="1500" dirty="0"/>
              <a:t>) </a:t>
            </a:r>
            <a:r>
              <a:rPr lang="en-US" sz="1500" dirty="0" err="1"/>
              <a:t>Subcomplexes</a:t>
            </a:r>
            <a:r>
              <a:rPr lang="en-US" sz="1500" dirty="0"/>
              <a:t> of the NPC are depicted and labeled in different colors. </a:t>
            </a:r>
          </a:p>
          <a:p>
            <a:r>
              <a:rPr lang="en-US" sz="1500" dirty="0"/>
              <a:t>(</a:t>
            </a:r>
            <a:r>
              <a:rPr lang="en-US" sz="1500" b="1" dirty="0"/>
              <a:t>B</a:t>
            </a:r>
            <a:r>
              <a:rPr lang="en-US" sz="1500" dirty="0"/>
              <a:t>) Inset from (</a:t>
            </a:r>
            <a:r>
              <a:rPr lang="en-US" sz="1500" b="1" dirty="0"/>
              <a:t>A</a:t>
            </a:r>
            <a:r>
              <a:rPr lang="en-US" sz="1500" dirty="0"/>
              <a:t>): NUP93 and NUP155 are tethered to the nuclear membrane by NUP53. 3D structure of NUP93 is shown in relation to likely positions of interaction with NUP205, IMP7 or SMADs. Position of NUP93 and NUP205 mutations that abrogate the interaction and were found in individuals with SRNS are marked by yellow lightning signs. </a:t>
            </a:r>
          </a:p>
          <a:p>
            <a:r>
              <a:rPr lang="en-US" sz="1500" dirty="0"/>
              <a:t>(</a:t>
            </a:r>
            <a:r>
              <a:rPr lang="en-US" sz="1500" b="1" dirty="0"/>
              <a:t>C</a:t>
            </a:r>
            <a:r>
              <a:rPr lang="en-US" sz="1500" dirty="0"/>
              <a:t>) BMP7 binding to its receptor causes phosphorylation of SMAD1/5/8, resulting in dissociation from the receptor and binding to SMAD4. The SMAD4/1/5/8 complex interacts with importin7, enabling the SMAD complex to enter the nucleus through the NPC via NUP93 interaction, bind to cognate DNA sites, and initiate transcription of SMAD downstream targets. </a:t>
            </a:r>
          </a:p>
          <a:p>
            <a:r>
              <a:rPr lang="en-US" sz="1500" dirty="0"/>
              <a:t>(</a:t>
            </a:r>
            <a:r>
              <a:rPr lang="en-US" sz="1500" b="1" dirty="0"/>
              <a:t>D</a:t>
            </a:r>
            <a:r>
              <a:rPr lang="en-US" sz="1500" dirty="0"/>
              <a:t>) XPO5 binds to SMAD4 for nuclear export. Deletion of the nuclear export signal of SMAD4 abrogates interaction with XPO5. </a:t>
            </a:r>
            <a:endParaRPr lang="en-US" sz="1500" b="1" dirty="0"/>
          </a:p>
          <a:p>
            <a:endParaRPr lang="en-US" sz="1500" b="1" dirty="0">
              <a:solidFill>
                <a:schemeClr val="bg2">
                  <a:lumMod val="60000"/>
                  <a:lumOff val="40000"/>
                </a:schemeClr>
              </a:solidFill>
            </a:endParaRPr>
          </a:p>
        </p:txBody>
      </p:sp>
    </p:spTree>
    <p:extLst>
      <p:ext uri="{BB962C8B-B14F-4D97-AF65-F5344CB8AC3E}">
        <p14:creationId xmlns:p14="http://schemas.microsoft.com/office/powerpoint/2010/main" val="1713445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latin typeface="Calibri"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7454713-5376-234E-B50E-F6309B714D75}" type="slidenum">
              <a:rPr lang="en-US" sz="1200">
                <a:cs typeface="MS PGothic" charset="0"/>
              </a:rPr>
              <a:pPr eaLnBrk="1" hangingPunct="1"/>
              <a:t>21</a:t>
            </a:fld>
            <a:endParaRPr lang="en-US" sz="1200">
              <a:cs typeface="MS PGothic"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We therefore</a:t>
            </a: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7454713-5376-234E-B50E-F6309B714D75}" type="slidenum">
              <a:rPr lang="en-US" sz="1200">
                <a:cs typeface="MS PGothic" charset="0"/>
              </a:rPr>
              <a:pPr eaLnBrk="1" hangingPunct="1"/>
              <a:t>22</a:t>
            </a:fld>
            <a:endParaRPr lang="en-US" sz="1200">
              <a:cs typeface="MS PGothic"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7454713-5376-234E-B50E-F6309B714D75}" type="slidenum">
              <a:rPr lang="en-US" sz="1200">
                <a:cs typeface="MS PGothic" charset="0"/>
              </a:rPr>
              <a:pPr eaLnBrk="1" hangingPunct="1"/>
              <a:t>23</a:t>
            </a:fld>
            <a:endParaRPr lang="en-US" sz="1200">
              <a:cs typeface="MS P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911DFB6-E7EB-9140-B3FF-CD30C94B47B3}" type="slidenum">
              <a:rPr lang="en-US"/>
              <a:pPr/>
              <a:t>‹#›</a:t>
            </a:fld>
            <a:endParaRPr lang="en-US"/>
          </a:p>
        </p:txBody>
      </p:sp>
    </p:spTree>
    <p:extLst>
      <p:ext uri="{BB962C8B-B14F-4D97-AF65-F5344CB8AC3E}">
        <p14:creationId xmlns:p14="http://schemas.microsoft.com/office/powerpoint/2010/main" val="636097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A2822A-EC0C-9445-BFF6-330DD4B62ECD}" type="slidenum">
              <a:rPr lang="en-US"/>
              <a:pPr/>
              <a:t>‹#›</a:t>
            </a:fld>
            <a:endParaRPr lang="en-US"/>
          </a:p>
        </p:txBody>
      </p:sp>
    </p:spTree>
    <p:extLst>
      <p:ext uri="{BB962C8B-B14F-4D97-AF65-F5344CB8AC3E}">
        <p14:creationId xmlns:p14="http://schemas.microsoft.com/office/powerpoint/2010/main" val="213779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B956434-3BE6-9F40-9C4A-F1A9ABC935E9}" type="slidenum">
              <a:rPr lang="en-US"/>
              <a:pPr/>
              <a:t>‹#›</a:t>
            </a:fld>
            <a:endParaRPr lang="en-US"/>
          </a:p>
        </p:txBody>
      </p:sp>
    </p:spTree>
    <p:extLst>
      <p:ext uri="{BB962C8B-B14F-4D97-AF65-F5344CB8AC3E}">
        <p14:creationId xmlns:p14="http://schemas.microsoft.com/office/powerpoint/2010/main" val="2955453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2881A97-24A0-1646-B76C-80239FFE8C9E}" type="slidenum">
              <a:rPr lang="en-US"/>
              <a:pPr/>
              <a:t>‹#›</a:t>
            </a:fld>
            <a:endParaRPr lang="en-US"/>
          </a:p>
        </p:txBody>
      </p:sp>
    </p:spTree>
    <p:extLst>
      <p:ext uri="{BB962C8B-B14F-4D97-AF65-F5344CB8AC3E}">
        <p14:creationId xmlns:p14="http://schemas.microsoft.com/office/powerpoint/2010/main" val="3660596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E6E552-287D-5A42-8C8A-19D9ACD67D8A}" type="slidenum">
              <a:rPr lang="en-US"/>
              <a:pPr/>
              <a:t>‹#›</a:t>
            </a:fld>
            <a:endParaRPr lang="en-US"/>
          </a:p>
        </p:txBody>
      </p:sp>
    </p:spTree>
    <p:extLst>
      <p:ext uri="{BB962C8B-B14F-4D97-AF65-F5344CB8AC3E}">
        <p14:creationId xmlns:p14="http://schemas.microsoft.com/office/powerpoint/2010/main" val="4060162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17BF41E-FD42-9B44-999D-FD702394B994}" type="slidenum">
              <a:rPr lang="en-US"/>
              <a:pPr/>
              <a:t>‹#›</a:t>
            </a:fld>
            <a:endParaRPr lang="en-US"/>
          </a:p>
        </p:txBody>
      </p:sp>
    </p:spTree>
    <p:extLst>
      <p:ext uri="{BB962C8B-B14F-4D97-AF65-F5344CB8AC3E}">
        <p14:creationId xmlns:p14="http://schemas.microsoft.com/office/powerpoint/2010/main" val="3612247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4653D12-DC0A-504A-9F93-7C592467CA5D}" type="slidenum">
              <a:rPr lang="en-US"/>
              <a:pPr/>
              <a:t>‹#›</a:t>
            </a:fld>
            <a:endParaRPr lang="en-US"/>
          </a:p>
        </p:txBody>
      </p:sp>
    </p:spTree>
    <p:extLst>
      <p:ext uri="{BB962C8B-B14F-4D97-AF65-F5344CB8AC3E}">
        <p14:creationId xmlns:p14="http://schemas.microsoft.com/office/powerpoint/2010/main" val="1770180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80627E7-1A3D-5740-92E2-18191D712FE6}" type="slidenum">
              <a:rPr lang="en-US"/>
              <a:pPr/>
              <a:t>‹#›</a:t>
            </a:fld>
            <a:endParaRPr lang="en-US"/>
          </a:p>
        </p:txBody>
      </p:sp>
    </p:spTree>
    <p:extLst>
      <p:ext uri="{BB962C8B-B14F-4D97-AF65-F5344CB8AC3E}">
        <p14:creationId xmlns:p14="http://schemas.microsoft.com/office/powerpoint/2010/main" val="3704192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8079E06-CAC1-6C47-A8A7-55430BB21A98}" type="slidenum">
              <a:rPr lang="en-US"/>
              <a:pPr/>
              <a:t>‹#›</a:t>
            </a:fld>
            <a:endParaRPr lang="en-US"/>
          </a:p>
        </p:txBody>
      </p:sp>
    </p:spTree>
    <p:extLst>
      <p:ext uri="{BB962C8B-B14F-4D97-AF65-F5344CB8AC3E}">
        <p14:creationId xmlns:p14="http://schemas.microsoft.com/office/powerpoint/2010/main" val="3972044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BA2FB60-110D-3449-8CDA-2BB6D6611F54}" type="slidenum">
              <a:rPr lang="en-US"/>
              <a:pPr/>
              <a:t>‹#›</a:t>
            </a:fld>
            <a:endParaRPr lang="en-US"/>
          </a:p>
        </p:txBody>
      </p:sp>
    </p:spTree>
    <p:extLst>
      <p:ext uri="{BB962C8B-B14F-4D97-AF65-F5344CB8AC3E}">
        <p14:creationId xmlns:p14="http://schemas.microsoft.com/office/powerpoint/2010/main" val="731317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EAD4FD3-BAD7-184A-BF37-48E64D8DBCC9}" type="slidenum">
              <a:rPr lang="en-US"/>
              <a:pPr/>
              <a:t>‹#›</a:t>
            </a:fld>
            <a:endParaRPr lang="en-US"/>
          </a:p>
        </p:txBody>
      </p:sp>
    </p:spTree>
    <p:extLst>
      <p:ext uri="{BB962C8B-B14F-4D97-AF65-F5344CB8AC3E}">
        <p14:creationId xmlns:p14="http://schemas.microsoft.com/office/powerpoint/2010/main" val="24523834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chemeClr val="tx1"/>
                </a:solidFill>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fld id="{1A8DF2ED-2AAA-E743-8184-79473759C6E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3200">
          <a:solidFill>
            <a:srgbClr val="000099"/>
          </a:solidFill>
          <a:latin typeface="+mj-lt"/>
          <a:ea typeface="+mj-ea"/>
          <a:cs typeface="+mj-cs"/>
        </a:defRPr>
      </a:lvl1pPr>
      <a:lvl2pPr algn="ctr" rtl="0" eaLnBrk="0" fontAlgn="base" hangingPunct="0">
        <a:spcBef>
          <a:spcPct val="0"/>
        </a:spcBef>
        <a:spcAft>
          <a:spcPct val="0"/>
        </a:spcAft>
        <a:defRPr sz="3200">
          <a:solidFill>
            <a:srgbClr val="000099"/>
          </a:solidFill>
          <a:latin typeface="Helvetica" charset="0"/>
          <a:ea typeface="ＭＳ Ｐゴシック" charset="0"/>
        </a:defRPr>
      </a:lvl2pPr>
      <a:lvl3pPr algn="ctr" rtl="0" eaLnBrk="0" fontAlgn="base" hangingPunct="0">
        <a:spcBef>
          <a:spcPct val="0"/>
        </a:spcBef>
        <a:spcAft>
          <a:spcPct val="0"/>
        </a:spcAft>
        <a:defRPr sz="3200">
          <a:solidFill>
            <a:srgbClr val="000099"/>
          </a:solidFill>
          <a:latin typeface="Helvetica" charset="0"/>
          <a:ea typeface="ＭＳ Ｐゴシック" charset="0"/>
        </a:defRPr>
      </a:lvl3pPr>
      <a:lvl4pPr algn="ctr" rtl="0" eaLnBrk="0" fontAlgn="base" hangingPunct="0">
        <a:spcBef>
          <a:spcPct val="0"/>
        </a:spcBef>
        <a:spcAft>
          <a:spcPct val="0"/>
        </a:spcAft>
        <a:defRPr sz="3200">
          <a:solidFill>
            <a:srgbClr val="000099"/>
          </a:solidFill>
          <a:latin typeface="Helvetica" charset="0"/>
          <a:ea typeface="ＭＳ Ｐゴシック" charset="0"/>
        </a:defRPr>
      </a:lvl4pPr>
      <a:lvl5pPr algn="ctr" rtl="0" eaLnBrk="0" fontAlgn="base" hangingPunct="0">
        <a:spcBef>
          <a:spcPct val="0"/>
        </a:spcBef>
        <a:spcAft>
          <a:spcPct val="0"/>
        </a:spcAft>
        <a:defRPr sz="3200">
          <a:solidFill>
            <a:srgbClr val="000099"/>
          </a:solidFill>
          <a:latin typeface="Helvetica" charset="0"/>
          <a:ea typeface="ＭＳ Ｐゴシック" charset="0"/>
        </a:defRPr>
      </a:lvl5pPr>
      <a:lvl6pPr marL="457200" algn="ctr" rtl="0" eaLnBrk="0" fontAlgn="base" hangingPunct="0">
        <a:spcBef>
          <a:spcPct val="0"/>
        </a:spcBef>
        <a:spcAft>
          <a:spcPct val="0"/>
        </a:spcAft>
        <a:defRPr sz="3200">
          <a:solidFill>
            <a:srgbClr val="000099"/>
          </a:solidFill>
          <a:latin typeface="Helvetica" charset="0"/>
          <a:ea typeface="ＭＳ Ｐゴシック" charset="0"/>
        </a:defRPr>
      </a:lvl6pPr>
      <a:lvl7pPr marL="914400" algn="ctr" rtl="0" eaLnBrk="0" fontAlgn="base" hangingPunct="0">
        <a:spcBef>
          <a:spcPct val="0"/>
        </a:spcBef>
        <a:spcAft>
          <a:spcPct val="0"/>
        </a:spcAft>
        <a:defRPr sz="3200">
          <a:solidFill>
            <a:srgbClr val="000099"/>
          </a:solidFill>
          <a:latin typeface="Helvetica" charset="0"/>
          <a:ea typeface="ＭＳ Ｐゴシック" charset="0"/>
        </a:defRPr>
      </a:lvl7pPr>
      <a:lvl8pPr marL="1371600" algn="ctr" rtl="0" eaLnBrk="0" fontAlgn="base" hangingPunct="0">
        <a:spcBef>
          <a:spcPct val="0"/>
        </a:spcBef>
        <a:spcAft>
          <a:spcPct val="0"/>
        </a:spcAft>
        <a:defRPr sz="3200">
          <a:solidFill>
            <a:srgbClr val="000099"/>
          </a:solidFill>
          <a:latin typeface="Helvetica" charset="0"/>
          <a:ea typeface="ＭＳ Ｐゴシック" charset="0"/>
        </a:defRPr>
      </a:lvl8pPr>
      <a:lvl9pPr marL="1828800" algn="ctr" rtl="0" eaLnBrk="0" fontAlgn="base" hangingPunct="0">
        <a:spcBef>
          <a:spcPct val="0"/>
        </a:spcBef>
        <a:spcAft>
          <a:spcPct val="0"/>
        </a:spcAft>
        <a:defRPr sz="3200">
          <a:solidFill>
            <a:srgbClr val="000099"/>
          </a:solidFill>
          <a:latin typeface="Helvetica" charset="0"/>
          <a:ea typeface="ＭＳ Ｐゴシック"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800">
          <a:solidFill>
            <a:schemeClr val="tx1"/>
          </a:solidFill>
          <a:latin typeface="+mn-lt"/>
          <a:ea typeface="+mn-ea"/>
        </a:defRPr>
      </a:lvl3pPr>
      <a:lvl4pPr marL="1600200" indent="-228600" algn="l" rtl="0" eaLnBrk="0" fontAlgn="base" hangingPunct="0">
        <a:spcBef>
          <a:spcPct val="20000"/>
        </a:spcBef>
        <a:spcAft>
          <a:spcPct val="0"/>
        </a:spcAft>
        <a:buChar char="–"/>
        <a:defRPr sz="2800">
          <a:solidFill>
            <a:schemeClr val="tx1"/>
          </a:solidFill>
          <a:latin typeface="+mn-lt"/>
          <a:ea typeface="+mn-ea"/>
        </a:defRPr>
      </a:lvl4pPr>
      <a:lvl5pPr marL="2057400" indent="-228600" algn="l" rtl="0" eaLnBrk="0" fontAlgn="base" hangingPunct="0">
        <a:spcBef>
          <a:spcPct val="20000"/>
        </a:spcBef>
        <a:spcAft>
          <a:spcPct val="0"/>
        </a:spcAft>
        <a:buChar char="»"/>
        <a:defRPr sz="2800">
          <a:solidFill>
            <a:schemeClr val="tx1"/>
          </a:solidFill>
          <a:latin typeface="+mn-lt"/>
          <a:ea typeface="+mn-ea"/>
        </a:defRPr>
      </a:lvl5pPr>
      <a:lvl6pPr marL="2514600" indent="-228600" algn="l" rtl="0" eaLnBrk="0" fontAlgn="base" hangingPunct="0">
        <a:spcBef>
          <a:spcPct val="20000"/>
        </a:spcBef>
        <a:spcAft>
          <a:spcPct val="0"/>
        </a:spcAft>
        <a:buChar char="»"/>
        <a:defRPr sz="2800">
          <a:solidFill>
            <a:schemeClr val="tx1"/>
          </a:solidFill>
          <a:latin typeface="+mn-lt"/>
          <a:ea typeface="+mn-ea"/>
        </a:defRPr>
      </a:lvl6pPr>
      <a:lvl7pPr marL="2971800" indent="-228600" algn="l" rtl="0" eaLnBrk="0" fontAlgn="base" hangingPunct="0">
        <a:spcBef>
          <a:spcPct val="20000"/>
        </a:spcBef>
        <a:spcAft>
          <a:spcPct val="0"/>
        </a:spcAft>
        <a:buChar char="»"/>
        <a:defRPr sz="2800">
          <a:solidFill>
            <a:schemeClr val="tx1"/>
          </a:solidFill>
          <a:latin typeface="+mn-lt"/>
          <a:ea typeface="+mn-ea"/>
        </a:defRPr>
      </a:lvl7pPr>
      <a:lvl8pPr marL="3429000" indent="-228600" algn="l" rtl="0" eaLnBrk="0" fontAlgn="base" hangingPunct="0">
        <a:spcBef>
          <a:spcPct val="20000"/>
        </a:spcBef>
        <a:spcAft>
          <a:spcPct val="0"/>
        </a:spcAft>
        <a:buChar char="»"/>
        <a:defRPr sz="2800">
          <a:solidFill>
            <a:schemeClr val="tx1"/>
          </a:solidFill>
          <a:latin typeface="+mn-lt"/>
          <a:ea typeface="+mn-ea"/>
        </a:defRPr>
      </a:lvl8pPr>
      <a:lvl9pPr marL="3886200" indent="-228600" algn="l" rtl="0" eaLnBrk="0" fontAlgn="base" hangingPunct="0">
        <a:spcBef>
          <a:spcPct val="20000"/>
        </a:spcBef>
        <a:spcAft>
          <a:spcPct val="0"/>
        </a:spcAft>
        <a:buChar char="»"/>
        <a:defRPr sz="28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comments" Target="../comments/comment2.xml"/><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oleObject" Target="../embeddings/Microsoft_Word_97_-_2004_Document1.doc"/><Relationship Id="rId6" Type="http://schemas.openxmlformats.org/officeDocument/2006/relationships/image" Target="../media/image1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emf"/><Relationship Id="rId8" Type="http://schemas.openxmlformats.org/officeDocument/2006/relationships/comments" Target="../comments/comment3.xml"/><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emf"/><Relationship Id="rId6" Type="http://schemas.openxmlformats.org/officeDocument/2006/relationships/image" Target="../media/image39.emf"/><Relationship Id="rId7" Type="http://schemas.openxmlformats.org/officeDocument/2006/relationships/image" Target="../media/image40.emf"/><Relationship Id="rId8" Type="http://schemas.openxmlformats.org/officeDocument/2006/relationships/image" Target="../media/image41.emf"/><Relationship Id="rId9" Type="http://schemas.openxmlformats.org/officeDocument/2006/relationships/image" Target="../media/image42.emf"/><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comments" Target="../comments/comment4.xml"/><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52132" y="1275977"/>
            <a:ext cx="3575944" cy="5505824"/>
            <a:chOff x="2678279" y="1905000"/>
            <a:chExt cx="3323925" cy="5250057"/>
          </a:xfrm>
        </p:grpSpPr>
        <p:pic>
          <p:nvPicPr>
            <p:cNvPr id="4099" name="Picture 4" descr="Y:\Photos\YCGA Photos 2182011\Hi Seqs D.jpg"/>
            <p:cNvPicPr>
              <a:picLocks noChangeAspect="1" noChangeArrowheads="1"/>
            </p:cNvPicPr>
            <p:nvPr/>
          </p:nvPicPr>
          <p:blipFill>
            <a:blip r:embed="rId2" cstate="print"/>
            <a:srcRect/>
            <a:stretch>
              <a:fillRect/>
            </a:stretch>
          </p:blipFill>
          <p:spPr bwMode="auto">
            <a:xfrm>
              <a:off x="2678280" y="1905000"/>
              <a:ext cx="3323924" cy="3010199"/>
            </a:xfrm>
            <a:prstGeom prst="rect">
              <a:avLst/>
            </a:prstGeom>
            <a:noFill/>
            <a:ln w="15875">
              <a:solidFill>
                <a:schemeClr val="tx1"/>
              </a:solidFill>
              <a:miter lim="800000"/>
              <a:headEnd/>
              <a:tailEnd/>
            </a:ln>
          </p:spPr>
        </p:pic>
        <p:sp>
          <p:nvSpPr>
            <p:cNvPr id="4100" name="Text Box 2"/>
            <p:cNvSpPr txBox="1">
              <a:spLocks noChangeArrowheads="1"/>
            </p:cNvSpPr>
            <p:nvPr/>
          </p:nvSpPr>
          <p:spPr bwMode="auto">
            <a:xfrm>
              <a:off x="2678279" y="4995738"/>
              <a:ext cx="3307123" cy="2159319"/>
            </a:xfrm>
            <a:prstGeom prst="rect">
              <a:avLst/>
            </a:prstGeom>
            <a:solidFill>
              <a:srgbClr val="FFFFFF"/>
            </a:solidFill>
            <a:ln w="15875">
              <a:solidFill>
                <a:srgbClr val="000000"/>
              </a:solidFill>
              <a:miter lim="800000"/>
              <a:headEnd/>
              <a:tailEnd/>
            </a:ln>
          </p:spPr>
          <p:txBody>
            <a:bodyPr/>
            <a:lstStyle/>
            <a:p>
              <a:r>
                <a:rPr lang="en-US" sz="2000" b="0" dirty="0" smtClean="0">
                  <a:solidFill>
                    <a:schemeClr val="tx1"/>
                  </a:solidFill>
                  <a:latin typeface="+mj-lt"/>
                  <a:cs typeface="Arial" charset="0"/>
                </a:rPr>
                <a:t>Production facility. 7,000 </a:t>
              </a:r>
              <a:r>
                <a:rPr lang="en-US" sz="2000" b="0" dirty="0" err="1" smtClean="0">
                  <a:solidFill>
                    <a:schemeClr val="tx1"/>
                  </a:solidFill>
                  <a:latin typeface="+mj-lt"/>
                  <a:cs typeface="Arial" charset="0"/>
                </a:rPr>
                <a:t>Sq</a:t>
              </a:r>
              <a:r>
                <a:rPr lang="en-US" sz="2000" b="0" dirty="0" smtClean="0">
                  <a:solidFill>
                    <a:schemeClr val="tx1"/>
                  </a:solidFill>
                  <a:latin typeface="+mj-lt"/>
                  <a:cs typeface="Arial" charset="0"/>
                </a:rPr>
                <a:t> Ft dedicated facility </a:t>
              </a:r>
            </a:p>
            <a:p>
              <a:endParaRPr lang="en-US" sz="2000" b="0" dirty="0">
                <a:solidFill>
                  <a:schemeClr val="tx1"/>
                </a:solidFill>
                <a:latin typeface="+mj-lt"/>
                <a:cs typeface="Arial" charset="0"/>
              </a:endParaRPr>
            </a:p>
            <a:p>
              <a:r>
                <a:rPr lang="en-US" sz="2000" b="0" dirty="0" smtClean="0">
                  <a:solidFill>
                    <a:schemeClr val="tx1"/>
                  </a:solidFill>
                  <a:latin typeface="+mj-lt"/>
                  <a:cs typeface="Arial" charset="0"/>
                </a:rPr>
                <a:t>5 Illumina 2500’s</a:t>
              </a:r>
            </a:p>
            <a:p>
              <a:r>
                <a:rPr lang="en-US" sz="2000" b="0" dirty="0" smtClean="0">
                  <a:solidFill>
                    <a:schemeClr val="tx1"/>
                  </a:solidFill>
                  <a:latin typeface="+mj-lt"/>
                  <a:cs typeface="Arial" charset="0"/>
                </a:rPr>
                <a:t>2 Illumina 4000’s</a:t>
              </a:r>
            </a:p>
            <a:p>
              <a:r>
                <a:rPr lang="en-US" sz="2000" b="0" dirty="0" smtClean="0">
                  <a:solidFill>
                    <a:schemeClr val="tx1"/>
                  </a:solidFill>
                  <a:latin typeface="+mj-lt"/>
                  <a:cs typeface="Arial" charset="0"/>
                </a:rPr>
                <a:t>1 Pac Bio</a:t>
              </a:r>
            </a:p>
            <a:p>
              <a:r>
                <a:rPr lang="en-US" sz="2000" b="0" dirty="0" smtClean="0">
                  <a:solidFill>
                    <a:schemeClr val="tx1"/>
                  </a:solidFill>
                  <a:latin typeface="+mj-lt"/>
                  <a:cs typeface="Arial" charset="0"/>
                </a:rPr>
                <a:t>1 </a:t>
              </a:r>
              <a:r>
                <a:rPr lang="en-US" sz="2000" b="0" dirty="0" err="1" smtClean="0">
                  <a:solidFill>
                    <a:schemeClr val="tx1"/>
                  </a:solidFill>
                  <a:latin typeface="+mj-lt"/>
                  <a:cs typeface="Arial" charset="0"/>
                </a:rPr>
                <a:t>MiSeq</a:t>
              </a:r>
              <a:endParaRPr lang="en-US" sz="2000" b="0" dirty="0">
                <a:solidFill>
                  <a:schemeClr val="tx1"/>
                </a:solidFill>
                <a:latin typeface="+mj-lt"/>
                <a:cs typeface="Arial" charset="0"/>
              </a:endParaRPr>
            </a:p>
            <a:p>
              <a:endParaRPr lang="en-US" sz="2000" b="0" dirty="0">
                <a:solidFill>
                  <a:schemeClr val="tx1"/>
                </a:solidFill>
                <a:latin typeface="+mj-lt"/>
                <a:cs typeface="Arial" charset="0"/>
              </a:endParaRPr>
            </a:p>
          </p:txBody>
        </p:sp>
      </p:grpSp>
      <p:sp>
        <p:nvSpPr>
          <p:cNvPr id="6" name="TextBox 5"/>
          <p:cNvSpPr txBox="1"/>
          <p:nvPr/>
        </p:nvSpPr>
        <p:spPr>
          <a:xfrm>
            <a:off x="1371600" y="329624"/>
            <a:ext cx="6438900" cy="584776"/>
          </a:xfrm>
          <a:prstGeom prst="rect">
            <a:avLst/>
          </a:prstGeom>
          <a:noFill/>
        </p:spPr>
        <p:txBody>
          <a:bodyPr wrap="square" rtlCol="0">
            <a:spAutoFit/>
          </a:bodyPr>
          <a:lstStyle/>
          <a:p>
            <a:pPr algn="ctr"/>
            <a:r>
              <a:rPr lang="en-US" sz="3200" b="0" dirty="0" smtClean="0">
                <a:solidFill>
                  <a:srgbClr val="22228B"/>
                </a:solidFill>
                <a:latin typeface="Helvetica"/>
                <a:cs typeface="Helvetica"/>
              </a:rPr>
              <a:t>Yale Center for Genome Analysis</a:t>
            </a:r>
            <a:endParaRPr lang="en-US" sz="3200" b="0" dirty="0">
              <a:solidFill>
                <a:srgbClr val="22228B"/>
              </a:solidFill>
              <a:latin typeface="Helvetica"/>
              <a:cs typeface="Helvetica"/>
            </a:endParaRPr>
          </a:p>
        </p:txBody>
      </p:sp>
      <p:sp>
        <p:nvSpPr>
          <p:cNvPr id="9" name="Text Box 2"/>
          <p:cNvSpPr txBox="1">
            <a:spLocks noChangeArrowheads="1"/>
          </p:cNvSpPr>
          <p:nvPr/>
        </p:nvSpPr>
        <p:spPr bwMode="auto">
          <a:xfrm>
            <a:off x="4447616" y="4493386"/>
            <a:ext cx="3580280" cy="1832710"/>
          </a:xfrm>
          <a:prstGeom prst="rect">
            <a:avLst/>
          </a:prstGeom>
          <a:solidFill>
            <a:srgbClr val="FFFFFF"/>
          </a:solidFill>
          <a:ln w="15875">
            <a:solidFill>
              <a:srgbClr val="000000"/>
            </a:solidFill>
            <a:miter lim="800000"/>
            <a:headEnd/>
            <a:tailEnd/>
          </a:ln>
        </p:spPr>
        <p:txBody>
          <a:bodyPr/>
          <a:lstStyle/>
          <a:p>
            <a:r>
              <a:rPr lang="en-US" sz="2000" b="0" dirty="0" smtClean="0">
                <a:solidFill>
                  <a:srgbClr val="000000"/>
                </a:solidFill>
                <a:latin typeface="+mj-lt"/>
                <a:cs typeface="Arial" charset="0"/>
              </a:rPr>
              <a:t>Dedicated computation infrastructure</a:t>
            </a:r>
          </a:p>
          <a:p>
            <a:endParaRPr lang="en-US" sz="2000" b="0" dirty="0">
              <a:solidFill>
                <a:srgbClr val="000000"/>
              </a:solidFill>
              <a:latin typeface="+mj-lt"/>
              <a:cs typeface="Arial" charset="0"/>
            </a:endParaRPr>
          </a:p>
          <a:p>
            <a:r>
              <a:rPr lang="en-US" sz="2000" b="0" dirty="0" smtClean="0">
                <a:solidFill>
                  <a:srgbClr val="000000"/>
                </a:solidFill>
                <a:latin typeface="+mj-lt"/>
                <a:cs typeface="Arial" charset="0"/>
              </a:rPr>
              <a:t>3.5 Petabytes data storage</a:t>
            </a:r>
          </a:p>
          <a:p>
            <a:r>
              <a:rPr lang="en-US" sz="2000" b="0" dirty="0" smtClean="0">
                <a:solidFill>
                  <a:srgbClr val="000000"/>
                </a:solidFill>
                <a:latin typeface="+mj-lt"/>
                <a:cs typeface="Arial" charset="0"/>
              </a:rPr>
              <a:t>4500 cores HPC</a:t>
            </a:r>
            <a:endParaRPr lang="en-US" sz="2000" b="0" dirty="0">
              <a:solidFill>
                <a:srgbClr val="000000"/>
              </a:solidFill>
              <a:latin typeface="+mj-lt"/>
              <a:cs typeface="Arial" charset="0"/>
            </a:endParaRPr>
          </a:p>
          <a:p>
            <a:endParaRPr lang="en-US" sz="2400" b="0" dirty="0">
              <a:solidFill>
                <a:srgbClr val="000000"/>
              </a:solidFill>
              <a:latin typeface="+mj-lt"/>
              <a:cs typeface="Arial" charset="0"/>
            </a:endParaRPr>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44" t="-1433" b="4516"/>
          <a:stretch/>
        </p:blipFill>
        <p:spPr bwMode="auto">
          <a:xfrm>
            <a:off x="4345641" y="1226670"/>
            <a:ext cx="3808214" cy="310836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02213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Exome</a:t>
            </a:r>
            <a:r>
              <a:rPr lang="en-US" dirty="0" smtClean="0"/>
              <a:t> Kits:  V2, </a:t>
            </a:r>
            <a:r>
              <a:rPr lang="en-US" dirty="0" err="1" smtClean="0"/>
              <a:t>MedExome</a:t>
            </a:r>
            <a:r>
              <a:rPr lang="en-US" dirty="0" smtClean="0"/>
              <a:t>, </a:t>
            </a:r>
            <a:r>
              <a:rPr lang="en-US" dirty="0" err="1" smtClean="0"/>
              <a:t>xGen</a:t>
            </a:r>
            <a:endParaRPr lang="en-US" dirty="0"/>
          </a:p>
        </p:txBody>
      </p:sp>
      <p:sp>
        <p:nvSpPr>
          <p:cNvPr id="4" name="Content Placeholder 2"/>
          <p:cNvSpPr>
            <a:spLocks noGrp="1"/>
          </p:cNvSpPr>
          <p:nvPr>
            <p:ph idx="1"/>
          </p:nvPr>
        </p:nvSpPr>
        <p:spPr>
          <a:xfrm>
            <a:off x="381000" y="1417637"/>
            <a:ext cx="8229600" cy="4525963"/>
          </a:xfrm>
        </p:spPr>
        <p:txBody>
          <a:bodyPr/>
          <a:lstStyle/>
          <a:p>
            <a:r>
              <a:rPr lang="en-US" sz="2400" dirty="0" smtClean="0">
                <a:solidFill>
                  <a:schemeClr val="tx1"/>
                </a:solidFill>
              </a:rPr>
              <a:t>Comparison of </a:t>
            </a:r>
            <a:r>
              <a:rPr lang="en-US" sz="2400" dirty="0" err="1" smtClean="0">
                <a:solidFill>
                  <a:schemeClr val="tx1"/>
                </a:solidFill>
              </a:rPr>
              <a:t>Nimblegen’s</a:t>
            </a:r>
            <a:r>
              <a:rPr lang="en-US" sz="2400" dirty="0" smtClean="0">
                <a:solidFill>
                  <a:schemeClr val="tx1"/>
                </a:solidFill>
              </a:rPr>
              <a:t> V2 and </a:t>
            </a:r>
            <a:r>
              <a:rPr lang="en-US" sz="2400" dirty="0" err="1" smtClean="0">
                <a:solidFill>
                  <a:schemeClr val="tx1"/>
                </a:solidFill>
              </a:rPr>
              <a:t>MedExome</a:t>
            </a:r>
            <a:r>
              <a:rPr lang="en-US" sz="2400" dirty="0" smtClean="0">
                <a:solidFill>
                  <a:schemeClr val="tx1"/>
                </a:solidFill>
              </a:rPr>
              <a:t> kits and IDT’s </a:t>
            </a:r>
            <a:r>
              <a:rPr lang="en-US" sz="2400" dirty="0" err="1" smtClean="0">
                <a:solidFill>
                  <a:schemeClr val="tx1"/>
                </a:solidFill>
              </a:rPr>
              <a:t>xGen</a:t>
            </a:r>
            <a:r>
              <a:rPr lang="en-US" sz="2400" dirty="0" smtClean="0">
                <a:solidFill>
                  <a:schemeClr val="tx1"/>
                </a:solidFill>
              </a:rPr>
              <a:t> kit</a:t>
            </a:r>
          </a:p>
        </p:txBody>
      </p:sp>
      <p:pic>
        <p:nvPicPr>
          <p:cNvPr id="9" name="Picture 8"/>
          <p:cNvPicPr>
            <a:picLocks noChangeAspect="1"/>
          </p:cNvPicPr>
          <p:nvPr/>
        </p:nvPicPr>
        <p:blipFill>
          <a:blip r:embed="rId2"/>
          <a:stretch>
            <a:fillRect/>
          </a:stretch>
        </p:blipFill>
        <p:spPr>
          <a:xfrm>
            <a:off x="1524000" y="2287975"/>
            <a:ext cx="5963609" cy="3960425"/>
          </a:xfrm>
          <a:prstGeom prst="rect">
            <a:avLst/>
          </a:prstGeom>
          <a:ln>
            <a:solidFill>
              <a:srgbClr val="000000"/>
            </a:solidFill>
          </a:ln>
        </p:spPr>
      </p:pic>
    </p:spTree>
    <p:extLst>
      <p:ext uri="{BB962C8B-B14F-4D97-AF65-F5344CB8AC3E}">
        <p14:creationId xmlns:p14="http://schemas.microsoft.com/office/powerpoint/2010/main" val="222167560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err="1" smtClean="0"/>
              <a:t>MedExome</a:t>
            </a:r>
            <a:r>
              <a:rPr lang="en-US" dirty="0" smtClean="0"/>
              <a:t> Coding Region Accuracy</a:t>
            </a:r>
            <a:endParaRPr lang="en-US" dirty="0"/>
          </a:p>
        </p:txBody>
      </p:sp>
      <p:sp>
        <p:nvSpPr>
          <p:cNvPr id="3" name="Content Placeholder 2"/>
          <p:cNvSpPr>
            <a:spLocks noGrp="1"/>
          </p:cNvSpPr>
          <p:nvPr>
            <p:ph idx="1"/>
          </p:nvPr>
        </p:nvSpPr>
        <p:spPr>
          <a:xfrm>
            <a:off x="457200" y="1143000"/>
            <a:ext cx="8280400" cy="4660900"/>
          </a:xfrm>
        </p:spPr>
        <p:txBody>
          <a:bodyPr/>
          <a:lstStyle/>
          <a:p>
            <a:r>
              <a:rPr lang="en-US" dirty="0" smtClean="0"/>
              <a:t>Comparing NA12878 variant calls against NIST “Gold” standard</a:t>
            </a:r>
          </a:p>
          <a:p>
            <a:pPr lvl="1"/>
            <a:r>
              <a:rPr lang="en-US" dirty="0" smtClean="0"/>
              <a:t>Intersection of </a:t>
            </a:r>
            <a:r>
              <a:rPr lang="en-US" dirty="0" err="1" smtClean="0"/>
              <a:t>RefSeq</a:t>
            </a:r>
            <a:r>
              <a:rPr lang="en-US" dirty="0" smtClean="0"/>
              <a:t> coding regions and NIST high confidence regions</a:t>
            </a:r>
          </a:p>
        </p:txBody>
      </p:sp>
      <p:sp>
        <p:nvSpPr>
          <p:cNvPr id="10" name="TextBox 9"/>
          <p:cNvSpPr txBox="1"/>
          <p:nvPr/>
        </p:nvSpPr>
        <p:spPr>
          <a:xfrm>
            <a:off x="3915174" y="3303056"/>
            <a:ext cx="582085" cy="276999"/>
          </a:xfrm>
          <a:prstGeom prst="rect">
            <a:avLst/>
          </a:prstGeom>
          <a:noFill/>
        </p:spPr>
        <p:txBody>
          <a:bodyPr wrap="none" rtlCol="0">
            <a:spAutoFit/>
          </a:bodyPr>
          <a:lstStyle/>
          <a:p>
            <a:r>
              <a:rPr lang="en-US" sz="1200" b="1" dirty="0" smtClean="0">
                <a:solidFill>
                  <a:schemeClr val="accent2">
                    <a:lumMod val="75000"/>
                  </a:schemeClr>
                </a:solidFill>
              </a:rPr>
              <a:t>WGS</a:t>
            </a:r>
            <a:endParaRPr lang="en-US" sz="1200" b="1" dirty="0">
              <a:solidFill>
                <a:schemeClr val="accent2">
                  <a:lumMod val="75000"/>
                </a:schemeClr>
              </a:solidFill>
            </a:endParaRPr>
          </a:p>
        </p:txBody>
      </p:sp>
      <p:sp>
        <p:nvSpPr>
          <p:cNvPr id="11" name="TextBox 10"/>
          <p:cNvSpPr txBox="1"/>
          <p:nvPr/>
        </p:nvSpPr>
        <p:spPr>
          <a:xfrm>
            <a:off x="7266515" y="3609201"/>
            <a:ext cx="582085" cy="276999"/>
          </a:xfrm>
          <a:prstGeom prst="rect">
            <a:avLst/>
          </a:prstGeom>
          <a:noFill/>
        </p:spPr>
        <p:txBody>
          <a:bodyPr wrap="none" rtlCol="0">
            <a:spAutoFit/>
          </a:bodyPr>
          <a:lstStyle/>
          <a:p>
            <a:r>
              <a:rPr lang="en-US" sz="1200" b="1" dirty="0" smtClean="0">
                <a:solidFill>
                  <a:schemeClr val="accent2">
                    <a:lumMod val="75000"/>
                  </a:schemeClr>
                </a:solidFill>
              </a:rPr>
              <a:t>WGS</a:t>
            </a:r>
            <a:endParaRPr lang="en-US" sz="1200" b="1" dirty="0">
              <a:solidFill>
                <a:schemeClr val="accent2">
                  <a:lumMod val="75000"/>
                </a:schemeClr>
              </a:solidFill>
            </a:endParaRPr>
          </a:p>
        </p:txBody>
      </p:sp>
      <p:pic>
        <p:nvPicPr>
          <p:cNvPr id="4" name="Picture 3"/>
          <p:cNvPicPr>
            <a:picLocks noChangeAspect="1"/>
          </p:cNvPicPr>
          <p:nvPr/>
        </p:nvPicPr>
        <p:blipFill>
          <a:blip r:embed="rId2"/>
          <a:stretch>
            <a:fillRect/>
          </a:stretch>
        </p:blipFill>
        <p:spPr>
          <a:xfrm>
            <a:off x="762000" y="3181925"/>
            <a:ext cx="4572000" cy="3065418"/>
          </a:xfrm>
          <a:prstGeom prst="rect">
            <a:avLst/>
          </a:prstGeom>
          <a:ln>
            <a:solidFill>
              <a:srgbClr val="000000"/>
            </a:solidFill>
          </a:ln>
        </p:spPr>
      </p:pic>
      <p:pic>
        <p:nvPicPr>
          <p:cNvPr id="7" name="Picture 6"/>
          <p:cNvPicPr>
            <a:picLocks noChangeAspect="1"/>
          </p:cNvPicPr>
          <p:nvPr/>
        </p:nvPicPr>
        <p:blipFill>
          <a:blip r:embed="rId3"/>
          <a:stretch>
            <a:fillRect/>
          </a:stretch>
        </p:blipFill>
        <p:spPr>
          <a:xfrm>
            <a:off x="5452217" y="3493655"/>
            <a:ext cx="1862983" cy="2743200"/>
          </a:xfrm>
          <a:prstGeom prst="rect">
            <a:avLst/>
          </a:prstGeom>
          <a:ln>
            <a:solidFill>
              <a:srgbClr val="000000"/>
            </a:solidFill>
          </a:ln>
        </p:spPr>
      </p:pic>
      <p:pic>
        <p:nvPicPr>
          <p:cNvPr id="12" name="Picture 11"/>
          <p:cNvPicPr>
            <a:picLocks noChangeAspect="1"/>
          </p:cNvPicPr>
          <p:nvPr/>
        </p:nvPicPr>
        <p:blipFill>
          <a:blip r:embed="rId4"/>
          <a:stretch>
            <a:fillRect/>
          </a:stretch>
        </p:blipFill>
        <p:spPr>
          <a:xfrm>
            <a:off x="7467600" y="4051300"/>
            <a:ext cx="1254057" cy="1511300"/>
          </a:xfrm>
          <a:prstGeom prst="rect">
            <a:avLst/>
          </a:prstGeom>
        </p:spPr>
      </p:pic>
      <p:cxnSp>
        <p:nvCxnSpPr>
          <p:cNvPr id="9" name="Straight Connector 8"/>
          <p:cNvCxnSpPr/>
          <p:nvPr/>
        </p:nvCxnSpPr>
        <p:spPr>
          <a:xfrm>
            <a:off x="1168400" y="3754120"/>
            <a:ext cx="6096000" cy="0"/>
          </a:xfrm>
          <a:prstGeom prst="line">
            <a:avLst/>
          </a:prstGeom>
          <a:ln>
            <a:solidFill>
              <a:schemeClr val="accent2">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55249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327" y="-152400"/>
            <a:ext cx="8629073" cy="1295400"/>
          </a:xfrm>
        </p:spPr>
        <p:txBody>
          <a:bodyPr/>
          <a:lstStyle/>
          <a:p>
            <a:r>
              <a:rPr lang="en-US" sz="2800" dirty="0" smtClean="0"/>
              <a:t>Founder mutation </a:t>
            </a:r>
            <a:r>
              <a:rPr lang="en-US" sz="2800" dirty="0"/>
              <a:t>in </a:t>
            </a:r>
            <a:r>
              <a:rPr lang="en-US" sz="2800" i="1" dirty="0" smtClean="0"/>
              <a:t>DYRK1B </a:t>
            </a:r>
            <a:r>
              <a:rPr lang="en-US" sz="2800" dirty="0" smtClean="0"/>
              <a:t>causes early coronary artery disease, obesity, hypertension and diabetes</a:t>
            </a:r>
            <a:endParaRPr lang="en-US" sz="2800" i="1" dirty="0"/>
          </a:p>
        </p:txBody>
      </p:sp>
      <p:pic>
        <p:nvPicPr>
          <p:cNvPr id="4" name="Picture 3"/>
          <p:cNvPicPr>
            <a:picLocks noChangeAspect="1"/>
          </p:cNvPicPr>
          <p:nvPr/>
        </p:nvPicPr>
        <p:blipFill>
          <a:blip r:embed="rId2"/>
          <a:stretch>
            <a:fillRect/>
          </a:stretch>
        </p:blipFill>
        <p:spPr>
          <a:xfrm>
            <a:off x="1042696" y="2971800"/>
            <a:ext cx="2682551" cy="3505200"/>
          </a:xfrm>
          <a:prstGeom prst="rect">
            <a:avLst/>
          </a:prstGeom>
        </p:spPr>
      </p:pic>
      <p:pic>
        <p:nvPicPr>
          <p:cNvPr id="5" name="Picture 4"/>
          <p:cNvPicPr>
            <a:picLocks noChangeAspect="1"/>
          </p:cNvPicPr>
          <p:nvPr/>
        </p:nvPicPr>
        <p:blipFill>
          <a:blip r:embed="rId3"/>
          <a:stretch>
            <a:fillRect/>
          </a:stretch>
        </p:blipFill>
        <p:spPr>
          <a:xfrm>
            <a:off x="4572000" y="2743200"/>
            <a:ext cx="4601184" cy="3276600"/>
          </a:xfrm>
          <a:prstGeom prst="rect">
            <a:avLst/>
          </a:prstGeom>
        </p:spPr>
      </p:pic>
      <p:sp>
        <p:nvSpPr>
          <p:cNvPr id="8" name="TextBox 7"/>
          <p:cNvSpPr txBox="1"/>
          <p:nvPr/>
        </p:nvSpPr>
        <p:spPr>
          <a:xfrm>
            <a:off x="34758" y="1583829"/>
            <a:ext cx="4814138" cy="1692771"/>
          </a:xfrm>
          <a:prstGeom prst="rect">
            <a:avLst/>
          </a:prstGeom>
          <a:noFill/>
        </p:spPr>
        <p:txBody>
          <a:bodyPr wrap="none" rtlCol="0">
            <a:spAutoFit/>
          </a:bodyPr>
          <a:lstStyle/>
          <a:p>
            <a:pPr marL="457200" indent="-457200">
              <a:buFont typeface="Arial"/>
              <a:buChar char="•"/>
            </a:pPr>
            <a:r>
              <a:rPr lang="en-US" sz="2000" b="0" dirty="0" smtClean="0">
                <a:solidFill>
                  <a:srgbClr val="000000"/>
                </a:solidFill>
                <a:latin typeface="+mn-lt"/>
              </a:rPr>
              <a:t>Early CAD (mean age onset 44)</a:t>
            </a:r>
          </a:p>
          <a:p>
            <a:pPr marL="457200" indent="-457200">
              <a:buFont typeface="Arial"/>
              <a:buChar char="•"/>
            </a:pPr>
            <a:r>
              <a:rPr lang="en-US" sz="2000" b="0" dirty="0" smtClean="0">
                <a:solidFill>
                  <a:srgbClr val="000000"/>
                </a:solidFill>
                <a:latin typeface="+mn-lt"/>
              </a:rPr>
              <a:t>Obesity (mean BMI 33)</a:t>
            </a:r>
          </a:p>
          <a:p>
            <a:pPr marL="457200" indent="-457200">
              <a:buFont typeface="Arial"/>
              <a:buChar char="•"/>
            </a:pPr>
            <a:r>
              <a:rPr lang="en-US" sz="2000" b="0" dirty="0" smtClean="0">
                <a:solidFill>
                  <a:srgbClr val="000000"/>
                </a:solidFill>
                <a:latin typeface="+mn-lt"/>
              </a:rPr>
              <a:t>Diabetes (mean FBS 175 mg/dl)</a:t>
            </a:r>
          </a:p>
          <a:p>
            <a:pPr marL="457200" indent="-457200">
              <a:buFont typeface="Arial"/>
              <a:buChar char="•"/>
            </a:pPr>
            <a:r>
              <a:rPr lang="en-US" sz="2000" b="0" dirty="0" smtClean="0">
                <a:solidFill>
                  <a:srgbClr val="000000"/>
                </a:solidFill>
                <a:latin typeface="+mn-lt"/>
              </a:rPr>
              <a:t>Hypertension (mean SBP 175 mg/dl)</a:t>
            </a:r>
          </a:p>
          <a:p>
            <a:pPr marL="457200" indent="-457200">
              <a:buFont typeface="Arial"/>
              <a:buChar char="•"/>
            </a:pPr>
            <a:endParaRPr lang="en-US" sz="2400" b="0" dirty="0">
              <a:solidFill>
                <a:srgbClr val="000000"/>
              </a:solidFill>
              <a:latin typeface="+mn-lt"/>
            </a:endParaRPr>
          </a:p>
        </p:txBody>
      </p:sp>
      <p:sp>
        <p:nvSpPr>
          <p:cNvPr id="9" name="TextBox 8"/>
          <p:cNvSpPr txBox="1"/>
          <p:nvPr/>
        </p:nvSpPr>
        <p:spPr>
          <a:xfrm>
            <a:off x="5518409" y="6400800"/>
            <a:ext cx="3320791" cy="769441"/>
          </a:xfrm>
          <a:prstGeom prst="rect">
            <a:avLst/>
          </a:prstGeom>
          <a:noFill/>
        </p:spPr>
        <p:txBody>
          <a:bodyPr wrap="none" rtlCol="0">
            <a:spAutoFit/>
          </a:bodyPr>
          <a:lstStyle/>
          <a:p>
            <a:r>
              <a:rPr lang="en-US" sz="2000" b="0" dirty="0" err="1" smtClean="0">
                <a:solidFill>
                  <a:srgbClr val="000000"/>
                </a:solidFill>
                <a:latin typeface="+mn-lt"/>
              </a:rPr>
              <a:t>Keramati</a:t>
            </a:r>
            <a:r>
              <a:rPr lang="en-US" sz="2000" b="0" dirty="0" smtClean="0">
                <a:solidFill>
                  <a:srgbClr val="000000"/>
                </a:solidFill>
                <a:latin typeface="+mn-lt"/>
              </a:rPr>
              <a:t> et al. NEJM, 2014</a:t>
            </a:r>
          </a:p>
          <a:p>
            <a:pPr marL="457200" indent="-457200">
              <a:buFont typeface="Arial"/>
              <a:buChar char="•"/>
            </a:pPr>
            <a:endParaRPr lang="en-US" sz="2400" b="0" dirty="0">
              <a:solidFill>
                <a:srgbClr val="000000"/>
              </a:solidFill>
              <a:latin typeface="+mn-lt"/>
            </a:endParaRPr>
          </a:p>
        </p:txBody>
      </p:sp>
      <p:pic>
        <p:nvPicPr>
          <p:cNvPr id="3" name="Picture 2"/>
          <p:cNvPicPr>
            <a:picLocks noChangeAspect="1"/>
          </p:cNvPicPr>
          <p:nvPr/>
        </p:nvPicPr>
        <p:blipFill>
          <a:blip r:embed="rId4"/>
          <a:stretch>
            <a:fillRect/>
          </a:stretch>
        </p:blipFill>
        <p:spPr>
          <a:xfrm>
            <a:off x="7620000" y="990600"/>
            <a:ext cx="1295400" cy="1774429"/>
          </a:xfrm>
          <a:prstGeom prst="rect">
            <a:avLst/>
          </a:prstGeom>
        </p:spPr>
      </p:pic>
      <p:sp>
        <p:nvSpPr>
          <p:cNvPr id="10" name="TextBox 9"/>
          <p:cNvSpPr txBox="1"/>
          <p:nvPr/>
        </p:nvSpPr>
        <p:spPr>
          <a:xfrm>
            <a:off x="7620000" y="2690336"/>
            <a:ext cx="1223750" cy="738664"/>
          </a:xfrm>
          <a:prstGeom prst="rect">
            <a:avLst/>
          </a:prstGeom>
          <a:noFill/>
        </p:spPr>
        <p:txBody>
          <a:bodyPr wrap="none" rtlCol="0">
            <a:spAutoFit/>
          </a:bodyPr>
          <a:lstStyle/>
          <a:p>
            <a:r>
              <a:rPr lang="en-US" sz="1800" b="0" dirty="0" err="1" smtClean="0">
                <a:solidFill>
                  <a:srgbClr val="000000"/>
                </a:solidFill>
                <a:latin typeface="+mn-lt"/>
              </a:rPr>
              <a:t>Arya</a:t>
            </a:r>
            <a:r>
              <a:rPr lang="en-US" sz="1800" b="0" dirty="0" smtClean="0">
                <a:solidFill>
                  <a:srgbClr val="000000"/>
                </a:solidFill>
                <a:latin typeface="+mn-lt"/>
              </a:rPr>
              <a:t> Mani</a:t>
            </a:r>
          </a:p>
          <a:p>
            <a:pPr marL="457200" indent="-457200">
              <a:buFont typeface="Arial"/>
              <a:buChar char="•"/>
            </a:pPr>
            <a:endParaRPr lang="en-US" sz="2400" b="0" dirty="0">
              <a:solidFill>
                <a:srgbClr val="000000"/>
              </a:solidFill>
              <a:latin typeface="+mn-lt"/>
            </a:endParaRPr>
          </a:p>
        </p:txBody>
      </p:sp>
    </p:spTree>
    <p:extLst>
      <p:ext uri="{BB962C8B-B14F-4D97-AF65-F5344CB8AC3E}">
        <p14:creationId xmlns:p14="http://schemas.microsoft.com/office/powerpoint/2010/main" val="37665055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077200" cy="1143000"/>
          </a:xfrm>
        </p:spPr>
        <p:txBody>
          <a:bodyPr/>
          <a:lstStyle/>
          <a:p>
            <a:pPr>
              <a:defRPr/>
            </a:pPr>
            <a:r>
              <a:rPr lang="en-US" sz="2800" dirty="0" smtClean="0"/>
              <a:t>New </a:t>
            </a:r>
            <a:r>
              <a:rPr lang="en-US" sz="2800" dirty="0" err="1"/>
              <a:t>a</a:t>
            </a:r>
            <a:r>
              <a:rPr lang="en-US" sz="2800" dirty="0" err="1" smtClean="0"/>
              <a:t>utoinflammatory</a:t>
            </a:r>
            <a:r>
              <a:rPr lang="en-US" sz="2800" dirty="0" smtClean="0"/>
              <a:t> disease due to </a:t>
            </a:r>
            <a:r>
              <a:rPr lang="en-US" sz="2800" i="1" dirty="0" smtClean="0"/>
              <a:t>de novo </a:t>
            </a:r>
            <a:r>
              <a:rPr lang="en-US" sz="2800" dirty="0" smtClean="0"/>
              <a:t>mutation in </a:t>
            </a:r>
            <a:r>
              <a:rPr lang="en-US" sz="2800" i="1" dirty="0" smtClean="0"/>
              <a:t>NLRC4</a:t>
            </a:r>
            <a:r>
              <a:rPr lang="en-US" sz="2800" dirty="0" smtClean="0"/>
              <a:t>, a core </a:t>
            </a:r>
            <a:r>
              <a:rPr lang="en-US" sz="2800" dirty="0" err="1" smtClean="0"/>
              <a:t>inflammasome</a:t>
            </a:r>
            <a:r>
              <a:rPr lang="en-US" sz="2800" dirty="0" smtClean="0"/>
              <a:t> protein</a:t>
            </a:r>
            <a:endParaRPr lang="en-US" sz="2800" i="1" dirty="0"/>
          </a:p>
        </p:txBody>
      </p:sp>
      <p:sp>
        <p:nvSpPr>
          <p:cNvPr id="153602" name="Rectangle 9"/>
          <p:cNvSpPr>
            <a:spLocks noChangeArrowheads="1"/>
          </p:cNvSpPr>
          <p:nvPr/>
        </p:nvSpPr>
        <p:spPr bwMode="auto">
          <a:xfrm>
            <a:off x="1552575" y="4510088"/>
            <a:ext cx="304800" cy="3048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cxnSp>
        <p:nvCxnSpPr>
          <p:cNvPr id="12" name="Straight Connector 11"/>
          <p:cNvCxnSpPr>
            <a:endCxn id="153605" idx="2"/>
          </p:cNvCxnSpPr>
          <p:nvPr/>
        </p:nvCxnSpPr>
        <p:spPr bwMode="auto">
          <a:xfrm flipV="1">
            <a:off x="1857375" y="4662488"/>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p:nvCxnSpPr>
        <p:spPr bwMode="auto">
          <a:xfrm flipV="1">
            <a:off x="1095375" y="4662488"/>
            <a:ext cx="457200" cy="47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3605" name="Oval 13"/>
          <p:cNvSpPr>
            <a:spLocks noChangeArrowheads="1"/>
          </p:cNvSpPr>
          <p:nvPr/>
        </p:nvSpPr>
        <p:spPr bwMode="auto">
          <a:xfrm>
            <a:off x="2390775" y="4498975"/>
            <a:ext cx="319088" cy="327025"/>
          </a:xfrm>
          <a:prstGeom prst="ellipse">
            <a:avLst/>
          </a:prstGeom>
          <a:solidFill>
            <a:srgbClr val="FFFFFF"/>
          </a:solidFill>
          <a:ln w="9525">
            <a:solidFill>
              <a:schemeClr val="tx1"/>
            </a:solidFill>
            <a:round/>
            <a:headEnd/>
            <a:tailEnd/>
          </a:ln>
        </p:spPr>
        <p:txBody>
          <a:bodyPr/>
          <a:lstStyle/>
          <a:p>
            <a:endParaRPr lang="en-US">
              <a:solidFill>
                <a:srgbClr val="000000"/>
              </a:solidFill>
            </a:endParaRPr>
          </a:p>
        </p:txBody>
      </p:sp>
      <p:sp>
        <p:nvSpPr>
          <p:cNvPr id="153606" name="Oval 14"/>
          <p:cNvSpPr>
            <a:spLocks noChangeArrowheads="1"/>
          </p:cNvSpPr>
          <p:nvPr/>
        </p:nvSpPr>
        <p:spPr bwMode="auto">
          <a:xfrm>
            <a:off x="790575" y="4510088"/>
            <a:ext cx="319088" cy="327025"/>
          </a:xfrm>
          <a:prstGeom prst="ellipse">
            <a:avLst/>
          </a:prstGeom>
          <a:solidFill>
            <a:srgbClr val="FFFFFF"/>
          </a:solidFill>
          <a:ln w="9525">
            <a:solidFill>
              <a:schemeClr val="tx1"/>
            </a:solidFill>
            <a:round/>
            <a:headEnd/>
            <a:tailEnd/>
          </a:ln>
        </p:spPr>
        <p:txBody>
          <a:bodyPr/>
          <a:lstStyle/>
          <a:p>
            <a:endParaRPr lang="en-US">
              <a:solidFill>
                <a:srgbClr val="000000"/>
              </a:solidFill>
            </a:endParaRPr>
          </a:p>
        </p:txBody>
      </p:sp>
      <p:sp>
        <p:nvSpPr>
          <p:cNvPr id="153607" name="Rectangle 17"/>
          <p:cNvSpPr>
            <a:spLocks noChangeArrowheads="1"/>
          </p:cNvSpPr>
          <p:nvPr/>
        </p:nvSpPr>
        <p:spPr bwMode="auto">
          <a:xfrm>
            <a:off x="801688" y="5730875"/>
            <a:ext cx="304800" cy="304800"/>
          </a:xfrm>
          <a:prstGeom prst="rect">
            <a:avLst/>
          </a:prstGeom>
          <a:solidFill>
            <a:srgbClr val="000000"/>
          </a:solidFill>
          <a:ln w="9525">
            <a:solidFill>
              <a:schemeClr val="tx1"/>
            </a:solidFill>
            <a:round/>
            <a:headEnd/>
            <a:tailEnd/>
          </a:ln>
        </p:spPr>
        <p:txBody>
          <a:bodyPr/>
          <a:lstStyle/>
          <a:p>
            <a:endParaRPr lang="en-US">
              <a:solidFill>
                <a:srgbClr val="000000"/>
              </a:solidFill>
            </a:endParaRPr>
          </a:p>
        </p:txBody>
      </p:sp>
      <p:cxnSp>
        <p:nvCxnSpPr>
          <p:cNvPr id="19" name="Straight Connector 18"/>
          <p:cNvCxnSpPr/>
          <p:nvPr/>
        </p:nvCxnSpPr>
        <p:spPr bwMode="auto">
          <a:xfrm>
            <a:off x="942975" y="5272088"/>
            <a:ext cx="76200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3609" name="Oval 21"/>
          <p:cNvSpPr>
            <a:spLocks noChangeArrowheads="1"/>
          </p:cNvSpPr>
          <p:nvPr/>
        </p:nvSpPr>
        <p:spPr bwMode="auto">
          <a:xfrm>
            <a:off x="1547813" y="5730875"/>
            <a:ext cx="320675" cy="325438"/>
          </a:xfrm>
          <a:prstGeom prst="ellipse">
            <a:avLst/>
          </a:prstGeom>
          <a:solidFill>
            <a:srgbClr val="FFFFFF"/>
          </a:solidFill>
          <a:ln w="9525">
            <a:solidFill>
              <a:schemeClr val="tx1"/>
            </a:solidFill>
            <a:round/>
            <a:headEnd/>
            <a:tailEnd/>
          </a:ln>
        </p:spPr>
        <p:txBody>
          <a:bodyPr/>
          <a:lstStyle/>
          <a:p>
            <a:endParaRPr lang="en-US">
              <a:solidFill>
                <a:srgbClr val="000000"/>
              </a:solidFill>
            </a:endParaRPr>
          </a:p>
        </p:txBody>
      </p:sp>
      <p:cxnSp>
        <p:nvCxnSpPr>
          <p:cNvPr id="23" name="Straight Connector 22"/>
          <p:cNvCxnSpPr/>
          <p:nvPr/>
        </p:nvCxnSpPr>
        <p:spPr bwMode="auto">
          <a:xfrm>
            <a:off x="954088" y="5272088"/>
            <a:ext cx="0" cy="457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4" name="Straight Connector 23"/>
          <p:cNvCxnSpPr/>
          <p:nvPr/>
        </p:nvCxnSpPr>
        <p:spPr bwMode="auto">
          <a:xfrm>
            <a:off x="1700213" y="5272088"/>
            <a:ext cx="0" cy="457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3612" name="Rectangle 26"/>
          <p:cNvSpPr>
            <a:spLocks noChangeArrowheads="1"/>
          </p:cNvSpPr>
          <p:nvPr/>
        </p:nvSpPr>
        <p:spPr bwMode="auto">
          <a:xfrm>
            <a:off x="2390775" y="5729288"/>
            <a:ext cx="304800" cy="304800"/>
          </a:xfrm>
          <a:prstGeom prst="rect">
            <a:avLst/>
          </a:prstGeom>
          <a:solidFill>
            <a:srgbClr val="000000"/>
          </a:solidFill>
          <a:ln w="9525">
            <a:solidFill>
              <a:schemeClr val="tx1"/>
            </a:solidFill>
            <a:round/>
            <a:headEnd/>
            <a:tailEnd/>
          </a:ln>
        </p:spPr>
        <p:txBody>
          <a:bodyPr/>
          <a:lstStyle/>
          <a:p>
            <a:endParaRPr lang="en-US">
              <a:solidFill>
                <a:srgbClr val="000000"/>
              </a:solidFill>
            </a:endParaRPr>
          </a:p>
        </p:txBody>
      </p:sp>
      <p:cxnSp>
        <p:nvCxnSpPr>
          <p:cNvPr id="30" name="Straight Connector 29"/>
          <p:cNvCxnSpPr/>
          <p:nvPr/>
        </p:nvCxnSpPr>
        <p:spPr bwMode="auto">
          <a:xfrm>
            <a:off x="2155825" y="5272088"/>
            <a:ext cx="38735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Connector 31"/>
          <p:cNvCxnSpPr/>
          <p:nvPr/>
        </p:nvCxnSpPr>
        <p:spPr bwMode="auto">
          <a:xfrm>
            <a:off x="2543175" y="5272088"/>
            <a:ext cx="0" cy="457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4" name="Straight Connector 33"/>
          <p:cNvCxnSpPr/>
          <p:nvPr/>
        </p:nvCxnSpPr>
        <p:spPr bwMode="auto">
          <a:xfrm>
            <a:off x="1323975" y="4662488"/>
            <a:ext cx="0" cy="6096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5" name="Straight Connector 34"/>
          <p:cNvCxnSpPr/>
          <p:nvPr/>
        </p:nvCxnSpPr>
        <p:spPr bwMode="auto">
          <a:xfrm>
            <a:off x="2151063" y="4662488"/>
            <a:ext cx="0" cy="6096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53617" name="Group 28"/>
          <p:cNvGrpSpPr>
            <a:grpSpLocks/>
          </p:cNvGrpSpPr>
          <p:nvPr/>
        </p:nvGrpSpPr>
        <p:grpSpPr bwMode="auto">
          <a:xfrm>
            <a:off x="1457325" y="3146425"/>
            <a:ext cx="1250950" cy="762000"/>
            <a:chOff x="1048224" y="3200400"/>
            <a:chExt cx="1250806" cy="762000"/>
          </a:xfrm>
        </p:grpSpPr>
        <p:sp>
          <p:nvSpPr>
            <p:cNvPr id="153635" name="Oval 3"/>
            <p:cNvSpPr>
              <a:spLocks noChangeArrowheads="1"/>
            </p:cNvSpPr>
            <p:nvPr/>
          </p:nvSpPr>
          <p:spPr bwMode="auto">
            <a:xfrm>
              <a:off x="1128153" y="3200400"/>
              <a:ext cx="319647" cy="326043"/>
            </a:xfrm>
            <a:prstGeom prst="ellipse">
              <a:avLst/>
            </a:prstGeom>
            <a:solidFill>
              <a:srgbClr val="FFFFFF"/>
            </a:solidFill>
            <a:ln w="9525">
              <a:solidFill>
                <a:schemeClr val="tx1"/>
              </a:solidFill>
              <a:round/>
              <a:headEnd/>
              <a:tailEnd/>
            </a:ln>
          </p:spPr>
          <p:txBody>
            <a:bodyPr/>
            <a:lstStyle/>
            <a:p>
              <a:endParaRPr lang="en-US">
                <a:solidFill>
                  <a:srgbClr val="000000"/>
                </a:solidFill>
              </a:endParaRPr>
            </a:p>
          </p:txBody>
        </p:sp>
        <p:sp>
          <p:nvSpPr>
            <p:cNvPr id="153636" name="Rectangle 4"/>
            <p:cNvSpPr>
              <a:spLocks noChangeArrowheads="1"/>
            </p:cNvSpPr>
            <p:nvPr/>
          </p:nvSpPr>
          <p:spPr bwMode="auto">
            <a:xfrm>
              <a:off x="1905000" y="3205947"/>
              <a:ext cx="304800" cy="304800"/>
            </a:xfrm>
            <a:prstGeom prst="rect">
              <a:avLst/>
            </a:prstGeom>
            <a:solidFill>
              <a:schemeClr val="bg1"/>
            </a:solidFill>
            <a:ln w="9525">
              <a:solidFill>
                <a:schemeClr val="tx1"/>
              </a:solidFill>
              <a:round/>
              <a:headEnd/>
              <a:tailEnd/>
            </a:ln>
          </p:spPr>
          <p:txBody>
            <a:bodyPr/>
            <a:lstStyle/>
            <a:p>
              <a:endParaRPr lang="en-US">
                <a:solidFill>
                  <a:srgbClr val="000000"/>
                </a:solidFill>
              </a:endParaRPr>
            </a:p>
          </p:txBody>
        </p:sp>
        <p:cxnSp>
          <p:nvCxnSpPr>
            <p:cNvPr id="7" name="Straight Connector 6"/>
            <p:cNvCxnSpPr>
              <a:stCxn id="153635" idx="6"/>
              <a:endCxn id="153636" idx="1"/>
            </p:cNvCxnSpPr>
            <p:nvPr/>
          </p:nvCxnSpPr>
          <p:spPr bwMode="auto">
            <a:xfrm flipV="1">
              <a:off x="1448228" y="3357563"/>
              <a:ext cx="457147" cy="63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Connector 8"/>
            <p:cNvCxnSpPr/>
            <p:nvPr/>
          </p:nvCxnSpPr>
          <p:spPr bwMode="auto">
            <a:xfrm>
              <a:off x="1676802" y="3352800"/>
              <a:ext cx="0" cy="6096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7" name="TextBox 36"/>
            <p:cNvSpPr txBox="1"/>
            <p:nvPr/>
          </p:nvSpPr>
          <p:spPr>
            <a:xfrm>
              <a:off x="1048224" y="3440113"/>
              <a:ext cx="480958" cy="338137"/>
            </a:xfrm>
            <a:prstGeom prst="rect">
              <a:avLst/>
            </a:prstGeom>
            <a:noFill/>
          </p:spPr>
          <p:txBody>
            <a:bodyPr wrap="none">
              <a:spAutoFit/>
            </a:bodyPr>
            <a:lstStyle/>
            <a:p>
              <a:pPr>
                <a:defRPr/>
              </a:pPr>
              <a:r>
                <a:rPr lang="en-US" sz="1600" dirty="0">
                  <a:solidFill>
                    <a:srgbClr val="000000"/>
                  </a:solidFill>
                  <a:latin typeface="+mn-lt"/>
                </a:rPr>
                <a:t>+/+</a:t>
              </a:r>
            </a:p>
          </p:txBody>
        </p:sp>
        <p:sp>
          <p:nvSpPr>
            <p:cNvPr id="38" name="TextBox 37"/>
            <p:cNvSpPr txBox="1"/>
            <p:nvPr/>
          </p:nvSpPr>
          <p:spPr>
            <a:xfrm>
              <a:off x="1818073" y="3429000"/>
              <a:ext cx="480957" cy="338138"/>
            </a:xfrm>
            <a:prstGeom prst="rect">
              <a:avLst/>
            </a:prstGeom>
            <a:noFill/>
          </p:spPr>
          <p:txBody>
            <a:bodyPr wrap="none">
              <a:spAutoFit/>
            </a:bodyPr>
            <a:lstStyle/>
            <a:p>
              <a:pPr>
                <a:defRPr/>
              </a:pPr>
              <a:r>
                <a:rPr lang="en-US" sz="1600" dirty="0">
                  <a:solidFill>
                    <a:srgbClr val="000000"/>
                  </a:solidFill>
                  <a:latin typeface="+mn-lt"/>
                </a:rPr>
                <a:t>+/+</a:t>
              </a:r>
            </a:p>
          </p:txBody>
        </p:sp>
      </p:grpSp>
      <p:sp>
        <p:nvSpPr>
          <p:cNvPr id="39" name="TextBox 38"/>
          <p:cNvSpPr txBox="1"/>
          <p:nvPr/>
        </p:nvSpPr>
        <p:spPr>
          <a:xfrm>
            <a:off x="714375" y="4767263"/>
            <a:ext cx="481013" cy="338137"/>
          </a:xfrm>
          <a:prstGeom prst="rect">
            <a:avLst/>
          </a:prstGeom>
          <a:noFill/>
        </p:spPr>
        <p:txBody>
          <a:bodyPr wrap="none">
            <a:spAutoFit/>
          </a:bodyPr>
          <a:lstStyle/>
          <a:p>
            <a:pPr>
              <a:defRPr/>
            </a:pPr>
            <a:r>
              <a:rPr lang="en-US" sz="1600" dirty="0">
                <a:solidFill>
                  <a:srgbClr val="000000"/>
                </a:solidFill>
                <a:latin typeface="+mn-lt"/>
              </a:rPr>
              <a:t>+/+</a:t>
            </a:r>
          </a:p>
        </p:txBody>
      </p:sp>
      <p:sp>
        <p:nvSpPr>
          <p:cNvPr id="40" name="TextBox 39"/>
          <p:cNvSpPr txBox="1"/>
          <p:nvPr/>
        </p:nvSpPr>
        <p:spPr>
          <a:xfrm>
            <a:off x="2314575" y="4749800"/>
            <a:ext cx="481013" cy="338138"/>
          </a:xfrm>
          <a:prstGeom prst="rect">
            <a:avLst/>
          </a:prstGeom>
          <a:noFill/>
        </p:spPr>
        <p:txBody>
          <a:bodyPr wrap="none">
            <a:spAutoFit/>
          </a:bodyPr>
          <a:lstStyle/>
          <a:p>
            <a:pPr>
              <a:defRPr/>
            </a:pPr>
            <a:r>
              <a:rPr lang="en-US" sz="1600" dirty="0">
                <a:solidFill>
                  <a:srgbClr val="000000"/>
                </a:solidFill>
                <a:latin typeface="+mn-lt"/>
              </a:rPr>
              <a:t>+/+</a:t>
            </a:r>
          </a:p>
        </p:txBody>
      </p:sp>
      <p:sp>
        <p:nvSpPr>
          <p:cNvPr id="41" name="TextBox 40"/>
          <p:cNvSpPr txBox="1"/>
          <p:nvPr/>
        </p:nvSpPr>
        <p:spPr>
          <a:xfrm>
            <a:off x="1470025" y="5980113"/>
            <a:ext cx="481013" cy="338137"/>
          </a:xfrm>
          <a:prstGeom prst="rect">
            <a:avLst/>
          </a:prstGeom>
          <a:noFill/>
        </p:spPr>
        <p:txBody>
          <a:bodyPr wrap="none">
            <a:spAutoFit/>
          </a:bodyPr>
          <a:lstStyle/>
          <a:p>
            <a:pPr>
              <a:defRPr/>
            </a:pPr>
            <a:r>
              <a:rPr lang="en-US" sz="1600" dirty="0">
                <a:solidFill>
                  <a:srgbClr val="000000"/>
                </a:solidFill>
                <a:latin typeface="+mn-lt"/>
              </a:rPr>
              <a:t>+/+</a:t>
            </a:r>
          </a:p>
        </p:txBody>
      </p:sp>
      <p:sp>
        <p:nvSpPr>
          <p:cNvPr id="8" name="TextBox 7"/>
          <p:cNvSpPr txBox="1"/>
          <p:nvPr/>
        </p:nvSpPr>
        <p:spPr>
          <a:xfrm>
            <a:off x="0" y="1447800"/>
            <a:ext cx="8751114" cy="1323439"/>
          </a:xfrm>
          <a:prstGeom prst="rect">
            <a:avLst/>
          </a:prstGeom>
          <a:noFill/>
        </p:spPr>
        <p:txBody>
          <a:bodyPr wrap="none">
            <a:spAutoFit/>
          </a:bodyPr>
          <a:lstStyle/>
          <a:p>
            <a:pPr marL="342900" indent="-342900">
              <a:buFont typeface="Arial"/>
              <a:buChar char="•"/>
              <a:defRPr/>
            </a:pPr>
            <a:r>
              <a:rPr lang="en-US" sz="2000" b="0" dirty="0" smtClean="0">
                <a:solidFill>
                  <a:schemeClr val="tx1"/>
                </a:solidFill>
                <a:latin typeface="+mj-lt"/>
              </a:rPr>
              <a:t>Clinical features: neonatal </a:t>
            </a:r>
            <a:r>
              <a:rPr lang="en-US" sz="2000" b="0" dirty="0" err="1">
                <a:solidFill>
                  <a:schemeClr val="tx1"/>
                </a:solidFill>
                <a:latin typeface="+mj-lt"/>
              </a:rPr>
              <a:t>enterocolitis</a:t>
            </a:r>
            <a:r>
              <a:rPr lang="en-US" sz="2000" b="0" dirty="0">
                <a:solidFill>
                  <a:schemeClr val="tx1"/>
                </a:solidFill>
                <a:latin typeface="+mj-lt"/>
              </a:rPr>
              <a:t> with life-threatening </a:t>
            </a:r>
            <a:endParaRPr lang="en-US" sz="2000" b="0" dirty="0" smtClean="0">
              <a:solidFill>
                <a:schemeClr val="tx1"/>
              </a:solidFill>
              <a:latin typeface="+mj-lt"/>
            </a:endParaRPr>
          </a:p>
          <a:p>
            <a:pPr>
              <a:defRPr/>
            </a:pPr>
            <a:r>
              <a:rPr lang="en-US" sz="2000" b="0" dirty="0">
                <a:solidFill>
                  <a:schemeClr val="tx1"/>
                </a:solidFill>
                <a:latin typeface="+mj-lt"/>
              </a:rPr>
              <a:t> </a:t>
            </a:r>
            <a:r>
              <a:rPr lang="en-US" sz="2000" b="0" dirty="0" smtClean="0">
                <a:solidFill>
                  <a:schemeClr val="tx1"/>
                </a:solidFill>
                <a:latin typeface="+mj-lt"/>
              </a:rPr>
              <a:t>    </a:t>
            </a:r>
            <a:r>
              <a:rPr lang="en-US" sz="2000" b="0" dirty="0" err="1" smtClean="0">
                <a:solidFill>
                  <a:schemeClr val="tx1"/>
                </a:solidFill>
                <a:latin typeface="+mj-lt"/>
              </a:rPr>
              <a:t>autoinflammation</a:t>
            </a:r>
            <a:r>
              <a:rPr lang="en-US" sz="2000" b="0" dirty="0">
                <a:solidFill>
                  <a:schemeClr val="tx1"/>
                </a:solidFill>
                <a:latin typeface="+mj-lt"/>
              </a:rPr>
              <a:t>, </a:t>
            </a:r>
            <a:r>
              <a:rPr lang="en-US" sz="2000" b="0" dirty="0" smtClean="0">
                <a:solidFill>
                  <a:schemeClr val="tx1"/>
                </a:solidFill>
                <a:latin typeface="+mj-lt"/>
              </a:rPr>
              <a:t>periodic </a:t>
            </a:r>
            <a:r>
              <a:rPr lang="en-US" sz="2000" b="0" dirty="0">
                <a:solidFill>
                  <a:schemeClr val="tx1"/>
                </a:solidFill>
                <a:latin typeface="+mj-lt"/>
              </a:rPr>
              <a:t>fevers, high serum IL-</a:t>
            </a:r>
            <a:r>
              <a:rPr lang="en-US" sz="2000" b="0" dirty="0">
                <a:solidFill>
                  <a:schemeClr val="tx1"/>
                </a:solidFill>
                <a:latin typeface="Symbol" charset="2"/>
                <a:cs typeface="Symbol" charset="2"/>
              </a:rPr>
              <a:t>1b </a:t>
            </a:r>
            <a:r>
              <a:rPr lang="en-US" sz="2000" b="0" dirty="0">
                <a:solidFill>
                  <a:schemeClr val="tx1"/>
                </a:solidFill>
                <a:latin typeface="+mj-lt"/>
                <a:cs typeface="Symbol" charset="2"/>
              </a:rPr>
              <a:t>and IL-18</a:t>
            </a:r>
          </a:p>
          <a:p>
            <a:pPr marL="342900" indent="-342900">
              <a:buFont typeface="Arial"/>
              <a:buChar char="•"/>
              <a:defRPr/>
            </a:pPr>
            <a:r>
              <a:rPr lang="en-US" sz="2000" b="0" dirty="0" smtClean="0">
                <a:solidFill>
                  <a:schemeClr val="tx1"/>
                </a:solidFill>
                <a:latin typeface="+mj-lt"/>
                <a:cs typeface="Symbol" charset="2"/>
              </a:rPr>
              <a:t>Gain of function mutation in NLRC4 </a:t>
            </a:r>
            <a:r>
              <a:rPr lang="en-US" sz="2000" b="0" dirty="0">
                <a:solidFill>
                  <a:schemeClr val="tx1"/>
                </a:solidFill>
                <a:latin typeface="+mj-lt"/>
                <a:cs typeface="Symbol" charset="2"/>
              </a:rPr>
              <a:t>results in constitutive </a:t>
            </a:r>
            <a:r>
              <a:rPr lang="en-US" sz="2000" b="0" dirty="0" err="1">
                <a:solidFill>
                  <a:schemeClr val="tx1"/>
                </a:solidFill>
                <a:latin typeface="+mj-lt"/>
                <a:cs typeface="Symbol" charset="2"/>
              </a:rPr>
              <a:t>inflammasome</a:t>
            </a:r>
            <a:r>
              <a:rPr lang="en-US" sz="2000" b="0" dirty="0">
                <a:solidFill>
                  <a:schemeClr val="tx1"/>
                </a:solidFill>
                <a:latin typeface="+mj-lt"/>
                <a:cs typeface="Symbol" charset="2"/>
              </a:rPr>
              <a:t> </a:t>
            </a:r>
            <a:endParaRPr lang="en-US" sz="2000" b="0" dirty="0" smtClean="0">
              <a:solidFill>
                <a:schemeClr val="tx1"/>
              </a:solidFill>
              <a:latin typeface="+mj-lt"/>
              <a:cs typeface="Symbol" charset="2"/>
            </a:endParaRPr>
          </a:p>
          <a:p>
            <a:pPr>
              <a:defRPr/>
            </a:pPr>
            <a:r>
              <a:rPr lang="en-US" sz="2000" b="0" dirty="0" smtClean="0">
                <a:solidFill>
                  <a:schemeClr val="tx1"/>
                </a:solidFill>
                <a:latin typeface="+mj-lt"/>
                <a:cs typeface="Symbol" charset="2"/>
              </a:rPr>
              <a:t>     formation, accounting for high cytokine levels, fever and inflammation</a:t>
            </a:r>
            <a:endParaRPr lang="en-US" sz="2000" b="0" dirty="0">
              <a:solidFill>
                <a:schemeClr val="tx1"/>
              </a:solidFill>
              <a:latin typeface="+mj-lt"/>
            </a:endParaRPr>
          </a:p>
        </p:txBody>
      </p:sp>
      <p:cxnSp>
        <p:nvCxnSpPr>
          <p:cNvPr id="33" name="Straight Connector 32"/>
          <p:cNvCxnSpPr/>
          <p:nvPr/>
        </p:nvCxnSpPr>
        <p:spPr bwMode="auto">
          <a:xfrm>
            <a:off x="1704975" y="3908425"/>
            <a:ext cx="144780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6" name="Straight Connector 35"/>
          <p:cNvCxnSpPr/>
          <p:nvPr/>
        </p:nvCxnSpPr>
        <p:spPr bwMode="auto">
          <a:xfrm>
            <a:off x="1704975" y="3908425"/>
            <a:ext cx="0" cy="6096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2" name="Straight Connector 41"/>
          <p:cNvCxnSpPr/>
          <p:nvPr/>
        </p:nvCxnSpPr>
        <p:spPr bwMode="auto">
          <a:xfrm>
            <a:off x="3143250" y="3898900"/>
            <a:ext cx="0" cy="6096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3625" name="Oval 42"/>
          <p:cNvSpPr>
            <a:spLocks noChangeArrowheads="1"/>
          </p:cNvSpPr>
          <p:nvPr/>
        </p:nvSpPr>
        <p:spPr bwMode="auto">
          <a:xfrm>
            <a:off x="2990850" y="4508500"/>
            <a:ext cx="319088" cy="325438"/>
          </a:xfrm>
          <a:prstGeom prst="ellipse">
            <a:avLst/>
          </a:prstGeom>
          <a:solidFill>
            <a:srgbClr val="FFFFFF"/>
          </a:solidFill>
          <a:ln w="9525">
            <a:solidFill>
              <a:schemeClr val="tx1"/>
            </a:solidFill>
            <a:round/>
            <a:headEnd/>
            <a:tailEnd/>
          </a:ln>
        </p:spPr>
        <p:txBody>
          <a:bodyPr/>
          <a:lstStyle/>
          <a:p>
            <a:endParaRPr lang="en-US">
              <a:solidFill>
                <a:srgbClr val="000000"/>
              </a:solidFill>
            </a:endParaRPr>
          </a:p>
        </p:txBody>
      </p:sp>
      <p:sp>
        <p:nvSpPr>
          <p:cNvPr id="44" name="TextBox 43"/>
          <p:cNvSpPr txBox="1"/>
          <p:nvPr/>
        </p:nvSpPr>
        <p:spPr>
          <a:xfrm>
            <a:off x="2909888" y="4765675"/>
            <a:ext cx="481012" cy="338138"/>
          </a:xfrm>
          <a:prstGeom prst="rect">
            <a:avLst/>
          </a:prstGeom>
          <a:noFill/>
        </p:spPr>
        <p:txBody>
          <a:bodyPr wrap="none">
            <a:spAutoFit/>
          </a:bodyPr>
          <a:lstStyle/>
          <a:p>
            <a:pPr>
              <a:defRPr/>
            </a:pPr>
            <a:r>
              <a:rPr lang="en-US" sz="1600" dirty="0">
                <a:solidFill>
                  <a:srgbClr val="000000"/>
                </a:solidFill>
                <a:latin typeface="+mn-lt"/>
              </a:rPr>
              <a:t>+/+</a:t>
            </a:r>
          </a:p>
        </p:txBody>
      </p:sp>
      <p:sp>
        <p:nvSpPr>
          <p:cNvPr id="45" name="TextBox 44"/>
          <p:cNvSpPr txBox="1"/>
          <p:nvPr/>
        </p:nvSpPr>
        <p:spPr>
          <a:xfrm>
            <a:off x="1452563" y="4746625"/>
            <a:ext cx="509587" cy="338138"/>
          </a:xfrm>
          <a:prstGeom prst="rect">
            <a:avLst/>
          </a:prstGeom>
          <a:noFill/>
        </p:spPr>
        <p:txBody>
          <a:bodyPr wrap="none">
            <a:spAutoFit/>
          </a:bodyPr>
          <a:lstStyle/>
          <a:p>
            <a:pPr>
              <a:defRPr/>
            </a:pPr>
            <a:r>
              <a:rPr lang="en-US" sz="1600" dirty="0">
                <a:solidFill>
                  <a:srgbClr val="FF0000"/>
                </a:solidFill>
                <a:latin typeface="+mn-lt"/>
              </a:rPr>
              <a:t>D</a:t>
            </a:r>
            <a:r>
              <a:rPr lang="en-US" sz="1600" dirty="0">
                <a:solidFill>
                  <a:srgbClr val="000000"/>
                </a:solidFill>
                <a:latin typeface="+mn-lt"/>
              </a:rPr>
              <a:t>/+</a:t>
            </a:r>
          </a:p>
        </p:txBody>
      </p:sp>
      <p:sp>
        <p:nvSpPr>
          <p:cNvPr id="46" name="TextBox 45"/>
          <p:cNvSpPr txBox="1"/>
          <p:nvPr/>
        </p:nvSpPr>
        <p:spPr>
          <a:xfrm>
            <a:off x="685800" y="5975350"/>
            <a:ext cx="509588" cy="338138"/>
          </a:xfrm>
          <a:prstGeom prst="rect">
            <a:avLst/>
          </a:prstGeom>
          <a:noFill/>
        </p:spPr>
        <p:txBody>
          <a:bodyPr wrap="none">
            <a:spAutoFit/>
          </a:bodyPr>
          <a:lstStyle/>
          <a:p>
            <a:pPr>
              <a:defRPr/>
            </a:pPr>
            <a:r>
              <a:rPr lang="en-US" sz="1600" dirty="0">
                <a:solidFill>
                  <a:srgbClr val="FF0000"/>
                </a:solidFill>
                <a:latin typeface="+mn-lt"/>
              </a:rPr>
              <a:t>D</a:t>
            </a:r>
            <a:r>
              <a:rPr lang="en-US" sz="1600" dirty="0">
                <a:solidFill>
                  <a:srgbClr val="000000"/>
                </a:solidFill>
                <a:latin typeface="+mn-lt"/>
              </a:rPr>
              <a:t>/+</a:t>
            </a:r>
          </a:p>
        </p:txBody>
      </p:sp>
      <p:sp>
        <p:nvSpPr>
          <p:cNvPr id="47" name="TextBox 46"/>
          <p:cNvSpPr txBox="1"/>
          <p:nvPr/>
        </p:nvSpPr>
        <p:spPr>
          <a:xfrm>
            <a:off x="2284413" y="5984875"/>
            <a:ext cx="509587" cy="339725"/>
          </a:xfrm>
          <a:prstGeom prst="rect">
            <a:avLst/>
          </a:prstGeom>
          <a:noFill/>
        </p:spPr>
        <p:txBody>
          <a:bodyPr wrap="none">
            <a:spAutoFit/>
          </a:bodyPr>
          <a:lstStyle/>
          <a:p>
            <a:pPr>
              <a:defRPr/>
            </a:pPr>
            <a:r>
              <a:rPr lang="en-US" sz="1600" dirty="0">
                <a:solidFill>
                  <a:srgbClr val="FF0000"/>
                </a:solidFill>
                <a:latin typeface="+mn-lt"/>
              </a:rPr>
              <a:t>D</a:t>
            </a:r>
            <a:r>
              <a:rPr lang="en-US" sz="1600" dirty="0">
                <a:solidFill>
                  <a:srgbClr val="000000"/>
                </a:solidFill>
                <a:latin typeface="+mn-lt"/>
              </a:rPr>
              <a:t>/+</a:t>
            </a:r>
          </a:p>
        </p:txBody>
      </p:sp>
      <p:cxnSp>
        <p:nvCxnSpPr>
          <p:cNvPr id="17" name="Straight Connector 16"/>
          <p:cNvCxnSpPr/>
          <p:nvPr/>
        </p:nvCxnSpPr>
        <p:spPr bwMode="auto">
          <a:xfrm flipV="1">
            <a:off x="2284413" y="5651500"/>
            <a:ext cx="487362" cy="493713"/>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5" name="Straight Arrow Connector 24"/>
          <p:cNvCxnSpPr/>
          <p:nvPr/>
        </p:nvCxnSpPr>
        <p:spPr bwMode="auto">
          <a:xfrm flipH="1" flipV="1">
            <a:off x="2771775" y="6042025"/>
            <a:ext cx="228600" cy="15240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5363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971800"/>
            <a:ext cx="444976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42"/>
          <p:cNvSpPr txBox="1"/>
          <p:nvPr/>
        </p:nvSpPr>
        <p:spPr>
          <a:xfrm>
            <a:off x="152400" y="6393359"/>
            <a:ext cx="2750973" cy="769441"/>
          </a:xfrm>
          <a:prstGeom prst="rect">
            <a:avLst/>
          </a:prstGeom>
          <a:noFill/>
        </p:spPr>
        <p:txBody>
          <a:bodyPr wrap="none" rtlCol="0">
            <a:spAutoFit/>
          </a:bodyPr>
          <a:lstStyle/>
          <a:p>
            <a:r>
              <a:rPr lang="en-US" sz="2000" b="0" dirty="0" smtClean="0">
                <a:solidFill>
                  <a:srgbClr val="000000"/>
                </a:solidFill>
                <a:latin typeface="+mn-lt"/>
              </a:rPr>
              <a:t>Nature Genetics, 2014</a:t>
            </a:r>
          </a:p>
          <a:p>
            <a:pPr marL="457200" indent="-457200">
              <a:buFont typeface="Arial"/>
              <a:buChar char="•"/>
            </a:pPr>
            <a:endParaRPr lang="en-US" sz="2400" b="0" dirty="0">
              <a:solidFill>
                <a:srgbClr val="000000"/>
              </a:solidFill>
              <a:latin typeface="+mn-lt"/>
            </a:endParaRPr>
          </a:p>
        </p:txBody>
      </p:sp>
      <p:pic>
        <p:nvPicPr>
          <p:cNvPr id="48" name="Picture 47"/>
          <p:cNvPicPr>
            <a:picLocks noChangeAspect="1"/>
          </p:cNvPicPr>
          <p:nvPr/>
        </p:nvPicPr>
        <p:blipFill>
          <a:blip r:embed="rId3"/>
          <a:stretch>
            <a:fillRect/>
          </a:stretch>
        </p:blipFill>
        <p:spPr>
          <a:xfrm>
            <a:off x="7970520" y="76200"/>
            <a:ext cx="1097280" cy="1371600"/>
          </a:xfrm>
          <a:prstGeom prst="rect">
            <a:avLst/>
          </a:prstGeom>
        </p:spPr>
      </p:pic>
      <p:sp>
        <p:nvSpPr>
          <p:cNvPr id="49" name="TextBox 48"/>
          <p:cNvSpPr txBox="1"/>
          <p:nvPr/>
        </p:nvSpPr>
        <p:spPr>
          <a:xfrm>
            <a:off x="7624391" y="1394936"/>
            <a:ext cx="1595809" cy="738664"/>
          </a:xfrm>
          <a:prstGeom prst="rect">
            <a:avLst/>
          </a:prstGeom>
          <a:noFill/>
        </p:spPr>
        <p:txBody>
          <a:bodyPr wrap="none" rtlCol="0">
            <a:spAutoFit/>
          </a:bodyPr>
          <a:lstStyle/>
          <a:p>
            <a:r>
              <a:rPr lang="en-US" sz="1800" b="0" dirty="0" smtClean="0">
                <a:solidFill>
                  <a:srgbClr val="000000"/>
                </a:solidFill>
                <a:latin typeface="+mn-lt"/>
              </a:rPr>
              <a:t>Neil Romberg</a:t>
            </a:r>
          </a:p>
          <a:p>
            <a:pPr marL="457200" indent="-457200">
              <a:buFont typeface="Arial"/>
              <a:buChar char="•"/>
            </a:pPr>
            <a:endParaRPr lang="en-US" sz="2400" b="0" dirty="0">
              <a:solidFill>
                <a:srgbClr val="000000"/>
              </a:solidFill>
              <a:latin typeface="+mn-lt"/>
            </a:endParaRPr>
          </a:p>
        </p:txBody>
      </p:sp>
    </p:spTree>
    <p:extLst>
      <p:ext uri="{BB962C8B-B14F-4D97-AF65-F5344CB8AC3E}">
        <p14:creationId xmlns:p14="http://schemas.microsoft.com/office/powerpoint/2010/main" val="26774975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Mapping-free strategy for trait locus discovery</a:t>
            </a:r>
            <a:endParaRPr lang="en-US" dirty="0"/>
          </a:p>
        </p:txBody>
      </p:sp>
      <p:sp>
        <p:nvSpPr>
          <p:cNvPr id="3" name="Content Placeholder 2"/>
          <p:cNvSpPr>
            <a:spLocks noGrp="1"/>
          </p:cNvSpPr>
          <p:nvPr>
            <p:ph idx="1"/>
          </p:nvPr>
        </p:nvSpPr>
        <p:spPr/>
        <p:txBody>
          <a:bodyPr/>
          <a:lstStyle/>
          <a:p>
            <a:r>
              <a:rPr lang="en-US" sz="2400" dirty="0" smtClean="0"/>
              <a:t>Sequence cohorts of probands with putative </a:t>
            </a:r>
            <a:r>
              <a:rPr lang="en-US" sz="2400" dirty="0" err="1" smtClean="0"/>
              <a:t>Mendelian</a:t>
            </a:r>
            <a:r>
              <a:rPr lang="en-US" sz="2400" dirty="0" smtClean="0"/>
              <a:t> trait</a:t>
            </a:r>
          </a:p>
          <a:p>
            <a:r>
              <a:rPr lang="en-US" sz="2400" dirty="0" smtClean="0"/>
              <a:t>Identify rare </a:t>
            </a:r>
            <a:r>
              <a:rPr lang="en-US" sz="2400" i="1" dirty="0" smtClean="0"/>
              <a:t>de novo </a:t>
            </a:r>
            <a:r>
              <a:rPr lang="en-US" sz="2400" dirty="0" smtClean="0"/>
              <a:t>or transmitted LOF and damaging missense variants (e.g. allele frequency in outbred populations &lt; 0.001 for recessive traits, &lt; 1/50,000 for dominant traits). </a:t>
            </a:r>
          </a:p>
          <a:p>
            <a:r>
              <a:rPr lang="en-US" sz="2400" dirty="0" smtClean="0"/>
              <a:t>Identify genes harboring significantly greater burden than expected by chance</a:t>
            </a:r>
          </a:p>
          <a:p>
            <a:r>
              <a:rPr lang="en-US" sz="2400" dirty="0" smtClean="0"/>
              <a:t>Bias toward coding region for cost and yield</a:t>
            </a:r>
            <a:endParaRPr lang="en-US" sz="2400" dirty="0"/>
          </a:p>
        </p:txBody>
      </p:sp>
    </p:spTree>
    <p:extLst>
      <p:ext uri="{BB962C8B-B14F-4D97-AF65-F5344CB8AC3E}">
        <p14:creationId xmlns:p14="http://schemas.microsoft.com/office/powerpoint/2010/main" val="385832591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82" name="Rectangle 2"/>
          <p:cNvSpPr>
            <a:spLocks noGrp="1" noChangeArrowheads="1"/>
          </p:cNvSpPr>
          <p:nvPr>
            <p:ph type="title"/>
          </p:nvPr>
        </p:nvSpPr>
        <p:spPr>
          <a:xfrm>
            <a:off x="685800" y="381000"/>
            <a:ext cx="7772400" cy="1143000"/>
          </a:xfrm>
        </p:spPr>
        <p:txBody>
          <a:bodyPr/>
          <a:lstStyle/>
          <a:p>
            <a:pPr>
              <a:defRPr/>
            </a:pPr>
            <a:r>
              <a:rPr lang="en-US" sz="2800" b="0" dirty="0" smtClean="0">
                <a:solidFill>
                  <a:srgbClr val="22228B"/>
                </a:solidFill>
              </a:rPr>
              <a:t>Mutations in adrenal </a:t>
            </a:r>
            <a:r>
              <a:rPr lang="en-US" sz="2800" b="0" dirty="0" err="1" smtClean="0">
                <a:solidFill>
                  <a:srgbClr val="22228B"/>
                </a:solidFill>
              </a:rPr>
              <a:t>glomerulosa</a:t>
            </a:r>
            <a:r>
              <a:rPr lang="en-US" sz="2800" b="0" dirty="0" smtClean="0">
                <a:solidFill>
                  <a:srgbClr val="22228B"/>
                </a:solidFill>
              </a:rPr>
              <a:t> K+ channels, Ca2+ channels and Cl- channels cause </a:t>
            </a:r>
            <a:r>
              <a:rPr lang="en-US" sz="2800" b="0" dirty="0" err="1" smtClean="0">
                <a:solidFill>
                  <a:srgbClr val="22228B"/>
                </a:solidFill>
              </a:rPr>
              <a:t>Mendelian</a:t>
            </a:r>
            <a:r>
              <a:rPr lang="en-US" sz="2800" b="0" dirty="0" smtClean="0">
                <a:solidFill>
                  <a:srgbClr val="22228B"/>
                </a:solidFill>
              </a:rPr>
              <a:t> hypertension</a:t>
            </a:r>
            <a:endParaRPr lang="en-US" sz="2800" b="0" dirty="0">
              <a:solidFill>
                <a:srgbClr val="22228B"/>
              </a:solidFill>
            </a:endParaRPr>
          </a:p>
        </p:txBody>
      </p:sp>
      <p:graphicFrame>
        <p:nvGraphicFramePr>
          <p:cNvPr id="91139" name="Object 4"/>
          <p:cNvGraphicFramePr>
            <a:graphicFrameLocks noChangeAspect="1"/>
          </p:cNvGraphicFramePr>
          <p:nvPr>
            <p:extLst>
              <p:ext uri="{D42A27DB-BD31-4B8C-83A1-F6EECF244321}">
                <p14:modId xmlns:p14="http://schemas.microsoft.com/office/powerpoint/2010/main" val="650929906"/>
              </p:ext>
            </p:extLst>
          </p:nvPr>
        </p:nvGraphicFramePr>
        <p:xfrm>
          <a:off x="177800" y="1676400"/>
          <a:ext cx="8763000" cy="3175000"/>
        </p:xfrm>
        <a:graphic>
          <a:graphicData uri="http://schemas.openxmlformats.org/presentationml/2006/ole">
            <mc:AlternateContent xmlns:mc="http://schemas.openxmlformats.org/markup-compatibility/2006">
              <mc:Choice xmlns:v="urn:schemas-microsoft-com:vml" Requires="v">
                <p:oleObj spid="_x0000_s1032" name="Document" r:id="rId5" imgW="5156200" imgH="1866900" progId="Word.Document.8">
                  <p:embed/>
                </p:oleObj>
              </mc:Choice>
              <mc:Fallback>
                <p:oleObj name="Document" r:id="rId5" imgW="5156200" imgH="18669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800" y="1676400"/>
                        <a:ext cx="8763000" cy="317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 name="Rectangle 1"/>
          <p:cNvSpPr/>
          <p:nvPr/>
        </p:nvSpPr>
        <p:spPr>
          <a:xfrm>
            <a:off x="1004129" y="4927600"/>
            <a:ext cx="1228221" cy="461665"/>
          </a:xfrm>
          <a:prstGeom prst="rect">
            <a:avLst/>
          </a:prstGeom>
        </p:spPr>
        <p:txBody>
          <a:bodyPr wrap="none">
            <a:spAutoFit/>
          </a:bodyPr>
          <a:lstStyle/>
          <a:p>
            <a:r>
              <a:rPr lang="en-US" sz="2400" b="0" dirty="0" smtClean="0">
                <a:solidFill>
                  <a:srgbClr val="000000"/>
                </a:solidFill>
                <a:latin typeface="+mj-lt"/>
              </a:rPr>
              <a:t>Resting</a:t>
            </a:r>
            <a:endParaRPr lang="en-US" sz="2400" dirty="0">
              <a:solidFill>
                <a:srgbClr val="000000"/>
              </a:solidFill>
              <a:latin typeface="+mj-lt"/>
            </a:endParaRPr>
          </a:p>
        </p:txBody>
      </p:sp>
      <p:sp>
        <p:nvSpPr>
          <p:cNvPr id="5" name="Rectangle 4"/>
          <p:cNvSpPr/>
          <p:nvPr/>
        </p:nvSpPr>
        <p:spPr>
          <a:xfrm>
            <a:off x="3381330" y="4927600"/>
            <a:ext cx="2562270" cy="461665"/>
          </a:xfrm>
          <a:prstGeom prst="rect">
            <a:avLst/>
          </a:prstGeom>
        </p:spPr>
        <p:txBody>
          <a:bodyPr wrap="none">
            <a:spAutoFit/>
          </a:bodyPr>
          <a:lstStyle/>
          <a:p>
            <a:r>
              <a:rPr lang="en-US" sz="2400" b="0" dirty="0" smtClean="0">
                <a:solidFill>
                  <a:srgbClr val="000000"/>
                </a:solidFill>
                <a:latin typeface="+mj-lt"/>
              </a:rPr>
              <a:t>Normal activation</a:t>
            </a:r>
            <a:endParaRPr lang="en-US" sz="2400" dirty="0">
              <a:solidFill>
                <a:srgbClr val="000000"/>
              </a:solidFill>
              <a:latin typeface="+mj-lt"/>
            </a:endParaRPr>
          </a:p>
        </p:txBody>
      </p:sp>
      <p:sp>
        <p:nvSpPr>
          <p:cNvPr id="6" name="Rectangle 5"/>
          <p:cNvSpPr/>
          <p:nvPr/>
        </p:nvSpPr>
        <p:spPr>
          <a:xfrm>
            <a:off x="6276930" y="4927600"/>
            <a:ext cx="2511324" cy="461665"/>
          </a:xfrm>
          <a:prstGeom prst="rect">
            <a:avLst/>
          </a:prstGeom>
        </p:spPr>
        <p:txBody>
          <a:bodyPr wrap="none">
            <a:spAutoFit/>
          </a:bodyPr>
          <a:lstStyle/>
          <a:p>
            <a:r>
              <a:rPr lang="en-US" sz="2400" b="0" dirty="0" smtClean="0">
                <a:solidFill>
                  <a:srgbClr val="000000"/>
                </a:solidFill>
                <a:latin typeface="+mj-lt"/>
              </a:rPr>
              <a:t>Mutant activation</a:t>
            </a:r>
            <a:endParaRPr lang="en-US" sz="2400" dirty="0">
              <a:solidFill>
                <a:srgbClr val="000000"/>
              </a:solidFill>
              <a:latin typeface="+mj-lt"/>
            </a:endParaRPr>
          </a:p>
        </p:txBody>
      </p:sp>
      <p:sp>
        <p:nvSpPr>
          <p:cNvPr id="3" name="Rectangle 2"/>
          <p:cNvSpPr/>
          <p:nvPr/>
        </p:nvSpPr>
        <p:spPr>
          <a:xfrm>
            <a:off x="2019770" y="6334780"/>
            <a:ext cx="6971830" cy="461665"/>
          </a:xfrm>
          <a:prstGeom prst="rect">
            <a:avLst/>
          </a:prstGeom>
        </p:spPr>
        <p:txBody>
          <a:bodyPr wrap="none">
            <a:spAutoFit/>
          </a:bodyPr>
          <a:lstStyle/>
          <a:p>
            <a:r>
              <a:rPr lang="en-US" sz="2400" b="0" dirty="0" smtClean="0">
                <a:solidFill>
                  <a:schemeClr val="tx1"/>
                </a:solidFill>
                <a:latin typeface="+mj-lt"/>
              </a:rPr>
              <a:t>Science, 2011, Nature Genetics 2013, </a:t>
            </a:r>
            <a:r>
              <a:rPr lang="en-US" sz="2400" b="0" dirty="0" err="1" smtClean="0">
                <a:solidFill>
                  <a:schemeClr val="tx1"/>
                </a:solidFill>
                <a:latin typeface="+mj-lt"/>
              </a:rPr>
              <a:t>eLife</a:t>
            </a:r>
            <a:r>
              <a:rPr lang="en-US" sz="2400" b="0" dirty="0" smtClean="0">
                <a:solidFill>
                  <a:schemeClr val="tx1"/>
                </a:solidFill>
                <a:latin typeface="+mj-lt"/>
              </a:rPr>
              <a:t>, 2015</a:t>
            </a:r>
            <a:endParaRPr lang="en-US" sz="2400" dirty="0">
              <a:solidFill>
                <a:schemeClr val="tx1"/>
              </a:solidFill>
              <a:latin typeface="+mj-lt"/>
            </a:endParaRPr>
          </a:p>
        </p:txBody>
      </p:sp>
    </p:spTree>
    <p:extLst>
      <p:ext uri="{BB962C8B-B14F-4D97-AF65-F5344CB8AC3E}">
        <p14:creationId xmlns:p14="http://schemas.microsoft.com/office/powerpoint/2010/main" val="219338887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30"/>
          <p:cNvSpPr/>
          <p:nvPr/>
        </p:nvSpPr>
        <p:spPr>
          <a:xfrm>
            <a:off x="6571927" y="3413769"/>
            <a:ext cx="2284666" cy="2016236"/>
          </a:xfrm>
          <a:custGeom>
            <a:avLst/>
            <a:gdLst>
              <a:gd name="connsiteX0" fmla="*/ 202108 w 2171127"/>
              <a:gd name="connsiteY0" fmla="*/ 2081155 h 2418881"/>
              <a:gd name="connsiteX1" fmla="*/ 1253240 w 2171127"/>
              <a:gd name="connsiteY1" fmla="*/ 2175159 h 2418881"/>
              <a:gd name="connsiteX2" fmla="*/ 2082183 w 2171127"/>
              <a:gd name="connsiteY2" fmla="*/ 2346075 h 2418881"/>
              <a:gd name="connsiteX3" fmla="*/ 2142003 w 2171127"/>
              <a:gd name="connsiteY3" fmla="*/ 850561 h 2418881"/>
              <a:gd name="connsiteX4" fmla="*/ 2124912 w 2171127"/>
              <a:gd name="connsiteY4" fmla="*/ 209626 h 2418881"/>
              <a:gd name="connsiteX5" fmla="*/ 1612164 w 2171127"/>
              <a:gd name="connsiteY5" fmla="*/ 21618 h 2418881"/>
              <a:gd name="connsiteX6" fmla="*/ 885771 w 2171127"/>
              <a:gd name="connsiteY6" fmla="*/ 645461 h 2418881"/>
              <a:gd name="connsiteX7" fmla="*/ 509756 w 2171127"/>
              <a:gd name="connsiteY7" fmla="*/ 1115480 h 2418881"/>
              <a:gd name="connsiteX8" fmla="*/ 39738 w 2171127"/>
              <a:gd name="connsiteY8" fmla="*/ 1482949 h 2418881"/>
              <a:gd name="connsiteX9" fmla="*/ 48283 w 2171127"/>
              <a:gd name="connsiteY9" fmla="*/ 1935876 h 2418881"/>
              <a:gd name="connsiteX10" fmla="*/ 202108 w 2171127"/>
              <a:gd name="connsiteY10" fmla="*/ 2081155 h 2418881"/>
              <a:gd name="connsiteX0" fmla="*/ 202108 w 2184121"/>
              <a:gd name="connsiteY0" fmla="*/ 1877642 h 2215368"/>
              <a:gd name="connsiteX1" fmla="*/ 1253240 w 2184121"/>
              <a:gd name="connsiteY1" fmla="*/ 1971646 h 2215368"/>
              <a:gd name="connsiteX2" fmla="*/ 2082183 w 2184121"/>
              <a:gd name="connsiteY2" fmla="*/ 2142562 h 2215368"/>
              <a:gd name="connsiteX3" fmla="*/ 2142003 w 2184121"/>
              <a:gd name="connsiteY3" fmla="*/ 647048 h 2215368"/>
              <a:gd name="connsiteX4" fmla="*/ 2124912 w 2184121"/>
              <a:gd name="connsiteY4" fmla="*/ 6113 h 2215368"/>
              <a:gd name="connsiteX5" fmla="*/ 1433199 w 2184121"/>
              <a:gd name="connsiteY5" fmla="*/ 330348 h 2215368"/>
              <a:gd name="connsiteX6" fmla="*/ 885771 w 2184121"/>
              <a:gd name="connsiteY6" fmla="*/ 441948 h 2215368"/>
              <a:gd name="connsiteX7" fmla="*/ 509756 w 2184121"/>
              <a:gd name="connsiteY7" fmla="*/ 911967 h 2215368"/>
              <a:gd name="connsiteX8" fmla="*/ 39738 w 2184121"/>
              <a:gd name="connsiteY8" fmla="*/ 1279436 h 2215368"/>
              <a:gd name="connsiteX9" fmla="*/ 48283 w 2184121"/>
              <a:gd name="connsiteY9" fmla="*/ 1732363 h 2215368"/>
              <a:gd name="connsiteX10" fmla="*/ 202108 w 2184121"/>
              <a:gd name="connsiteY10" fmla="*/ 1877642 h 2215368"/>
              <a:gd name="connsiteX0" fmla="*/ 202108 w 2172245"/>
              <a:gd name="connsiteY0" fmla="*/ 1578367 h 1916093"/>
              <a:gd name="connsiteX1" fmla="*/ 1253240 w 2172245"/>
              <a:gd name="connsiteY1" fmla="*/ 1672371 h 1916093"/>
              <a:gd name="connsiteX2" fmla="*/ 2082183 w 2172245"/>
              <a:gd name="connsiteY2" fmla="*/ 1843287 h 1916093"/>
              <a:gd name="connsiteX3" fmla="*/ 2142003 w 2172245"/>
              <a:gd name="connsiteY3" fmla="*/ 347773 h 1916093"/>
              <a:gd name="connsiteX4" fmla="*/ 2011025 w 2172245"/>
              <a:gd name="connsiteY4" fmla="*/ 26989 h 1916093"/>
              <a:gd name="connsiteX5" fmla="*/ 1433199 w 2172245"/>
              <a:gd name="connsiteY5" fmla="*/ 31073 h 1916093"/>
              <a:gd name="connsiteX6" fmla="*/ 885771 w 2172245"/>
              <a:gd name="connsiteY6" fmla="*/ 142673 h 1916093"/>
              <a:gd name="connsiteX7" fmla="*/ 509756 w 2172245"/>
              <a:gd name="connsiteY7" fmla="*/ 612692 h 1916093"/>
              <a:gd name="connsiteX8" fmla="*/ 39738 w 2172245"/>
              <a:gd name="connsiteY8" fmla="*/ 980161 h 1916093"/>
              <a:gd name="connsiteX9" fmla="*/ 48283 w 2172245"/>
              <a:gd name="connsiteY9" fmla="*/ 1433088 h 1916093"/>
              <a:gd name="connsiteX10" fmla="*/ 202108 w 2172245"/>
              <a:gd name="connsiteY10" fmla="*/ 1578367 h 191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2245" h="1916093">
                <a:moveTo>
                  <a:pt x="202108" y="1578367"/>
                </a:moveTo>
                <a:cubicBezTo>
                  <a:pt x="402934" y="1618247"/>
                  <a:pt x="939894" y="1628218"/>
                  <a:pt x="1253240" y="1672371"/>
                </a:cubicBezTo>
                <a:cubicBezTo>
                  <a:pt x="1566586" y="1716524"/>
                  <a:pt x="1934056" y="2064053"/>
                  <a:pt x="2082183" y="1843287"/>
                </a:cubicBezTo>
                <a:cubicBezTo>
                  <a:pt x="2230310" y="1622521"/>
                  <a:pt x="2153863" y="650489"/>
                  <a:pt x="2142003" y="347773"/>
                </a:cubicBezTo>
                <a:cubicBezTo>
                  <a:pt x="2130143" y="45057"/>
                  <a:pt x="2129159" y="79772"/>
                  <a:pt x="2011025" y="26989"/>
                </a:cubicBezTo>
                <a:cubicBezTo>
                  <a:pt x="1892891" y="-25794"/>
                  <a:pt x="1620741" y="11792"/>
                  <a:pt x="1433199" y="31073"/>
                </a:cubicBezTo>
                <a:cubicBezTo>
                  <a:pt x="1245657" y="50354"/>
                  <a:pt x="1039678" y="45737"/>
                  <a:pt x="885771" y="142673"/>
                </a:cubicBezTo>
                <a:cubicBezTo>
                  <a:pt x="731864" y="239610"/>
                  <a:pt x="650761" y="473111"/>
                  <a:pt x="509756" y="612692"/>
                </a:cubicBezTo>
                <a:cubicBezTo>
                  <a:pt x="368751" y="752273"/>
                  <a:pt x="116650" y="843428"/>
                  <a:pt x="39738" y="980161"/>
                </a:cubicBezTo>
                <a:cubicBezTo>
                  <a:pt x="-37174" y="1116894"/>
                  <a:pt x="15524" y="1330538"/>
                  <a:pt x="48283" y="1433088"/>
                </a:cubicBezTo>
                <a:cubicBezTo>
                  <a:pt x="81042" y="1535638"/>
                  <a:pt x="1282" y="1538487"/>
                  <a:pt x="202108" y="1578367"/>
                </a:cubicBezTo>
                <a:close/>
              </a:path>
            </a:pathLst>
          </a:cu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300" b="0">
              <a:solidFill>
                <a:prstClr val="white"/>
              </a:solidFill>
            </a:endParaRPr>
          </a:p>
        </p:txBody>
      </p:sp>
      <p:sp>
        <p:nvSpPr>
          <p:cNvPr id="129" name="AutoShape 30"/>
          <p:cNvSpPr>
            <a:spLocks noChangeArrowheads="1"/>
          </p:cNvSpPr>
          <p:nvPr/>
        </p:nvSpPr>
        <p:spPr bwMode="auto">
          <a:xfrm>
            <a:off x="9525000" y="4401143"/>
            <a:ext cx="666750" cy="186124"/>
          </a:xfrm>
          <a:prstGeom prst="roundRect">
            <a:avLst>
              <a:gd name="adj" fmla="val 29167"/>
            </a:avLst>
          </a:prstGeom>
          <a:solidFill>
            <a:schemeClr val="accent2">
              <a:lumMod val="40000"/>
              <a:lumOff val="60000"/>
            </a:schemeClr>
          </a:solidFill>
          <a:ln>
            <a:noFill/>
          </a:ln>
          <a:extLst/>
        </p:spPr>
        <p:txBody>
          <a:bodyPr wrap="none" anchor="ctr"/>
          <a:lstStyle/>
          <a:p>
            <a:pPr eaLnBrk="1" fontAlgn="auto" hangingPunct="1">
              <a:spcBef>
                <a:spcPts val="0"/>
              </a:spcBef>
              <a:spcAft>
                <a:spcPts val="0"/>
              </a:spcAft>
            </a:pPr>
            <a:r>
              <a:rPr lang="en-US" sz="1200" dirty="0" smtClean="0">
                <a:solidFill>
                  <a:prstClr val="black"/>
                </a:solidFill>
                <a:latin typeface="Calibri"/>
              </a:rPr>
              <a:t>NEPH -2</a:t>
            </a:r>
          </a:p>
        </p:txBody>
      </p:sp>
      <p:sp>
        <p:nvSpPr>
          <p:cNvPr id="90" name="Freeform 89"/>
          <p:cNvSpPr/>
          <p:nvPr/>
        </p:nvSpPr>
        <p:spPr>
          <a:xfrm>
            <a:off x="685803" y="727584"/>
            <a:ext cx="6648123" cy="4343309"/>
          </a:xfrm>
          <a:custGeom>
            <a:avLst/>
            <a:gdLst>
              <a:gd name="connsiteX0" fmla="*/ 199377 w 6761483"/>
              <a:gd name="connsiteY0" fmla="*/ 4341778 h 4341778"/>
              <a:gd name="connsiteX1" fmla="*/ 28461 w 6761483"/>
              <a:gd name="connsiteY1" fmla="*/ 4196499 h 4341778"/>
              <a:gd name="connsiteX2" fmla="*/ 45552 w 6761483"/>
              <a:gd name="connsiteY2" fmla="*/ 3837576 h 4341778"/>
              <a:gd name="connsiteX3" fmla="*/ 464296 w 6761483"/>
              <a:gd name="connsiteY3" fmla="*/ 3171004 h 4341778"/>
              <a:gd name="connsiteX4" fmla="*/ 840311 w 6761483"/>
              <a:gd name="connsiteY4" fmla="*/ 2683894 h 4341778"/>
              <a:gd name="connsiteX5" fmla="*/ 1224872 w 6761483"/>
              <a:gd name="connsiteY5" fmla="*/ 2162600 h 4341778"/>
              <a:gd name="connsiteX6" fmla="*/ 1353059 w 6761483"/>
              <a:gd name="connsiteY6" fmla="*/ 1641307 h 4341778"/>
              <a:gd name="connsiteX7" fmla="*/ 1541067 w 6761483"/>
              <a:gd name="connsiteY7" fmla="*/ 1068739 h 4341778"/>
              <a:gd name="connsiteX8" fmla="*/ 1823078 w 6761483"/>
              <a:gd name="connsiteY8" fmla="*/ 692724 h 4341778"/>
              <a:gd name="connsiteX9" fmla="*/ 2395646 w 6761483"/>
              <a:gd name="connsiteY9" fmla="*/ 436350 h 4341778"/>
              <a:gd name="connsiteX10" fmla="*/ 2959668 w 6761483"/>
              <a:gd name="connsiteY10" fmla="*/ 299617 h 4341778"/>
              <a:gd name="connsiteX11" fmla="*/ 3908252 w 6761483"/>
              <a:gd name="connsiteY11" fmla="*/ 77426 h 4341778"/>
              <a:gd name="connsiteX12" fmla="*/ 4856835 w 6761483"/>
              <a:gd name="connsiteY12" fmla="*/ 514 h 4341778"/>
              <a:gd name="connsiteX13" fmla="*/ 5591773 w 6761483"/>
              <a:gd name="connsiteY13" fmla="*/ 51789 h 4341778"/>
              <a:gd name="connsiteX14" fmla="*/ 6130158 w 6761483"/>
              <a:gd name="connsiteY14" fmla="*/ 197068 h 4341778"/>
              <a:gd name="connsiteX15" fmla="*/ 6694181 w 6761483"/>
              <a:gd name="connsiteY15" fmla="*/ 803819 h 4341778"/>
              <a:gd name="connsiteX16" fmla="*/ 6711272 w 6761483"/>
              <a:gd name="connsiteY16" fmla="*/ 1769494 h 4341778"/>
              <a:gd name="connsiteX17" fmla="*/ 6335257 w 6761483"/>
              <a:gd name="connsiteY17" fmla="*/ 2427520 h 4341778"/>
              <a:gd name="connsiteX18" fmla="*/ 5044842 w 6761483"/>
              <a:gd name="connsiteY18" fmla="*/ 2478795 h 4341778"/>
              <a:gd name="connsiteX19" fmla="*/ 4232992 w 6761483"/>
              <a:gd name="connsiteY19" fmla="*/ 1940410 h 4341778"/>
              <a:gd name="connsiteX20" fmla="*/ 3574966 w 6761483"/>
              <a:gd name="connsiteY20" fmla="*/ 1615669 h 4341778"/>
              <a:gd name="connsiteX21" fmla="*/ 2908394 w 6761483"/>
              <a:gd name="connsiteY21" fmla="*/ 1555849 h 4341778"/>
              <a:gd name="connsiteX22" fmla="*/ 2182001 w 6761483"/>
              <a:gd name="connsiteY22" fmla="*/ 1521666 h 4341778"/>
              <a:gd name="connsiteX23" fmla="*/ 1951265 w 6761483"/>
              <a:gd name="connsiteY23" fmla="*/ 2179692 h 4341778"/>
              <a:gd name="connsiteX24" fmla="*/ 2780207 w 6761483"/>
              <a:gd name="connsiteY24" fmla="*/ 2487340 h 4341778"/>
              <a:gd name="connsiteX25" fmla="*/ 3728790 w 6761483"/>
              <a:gd name="connsiteY25" fmla="*/ 2547161 h 4341778"/>
              <a:gd name="connsiteX26" fmla="*/ 4335541 w 6761483"/>
              <a:gd name="connsiteY26" fmla="*/ 2743714 h 4341778"/>
              <a:gd name="connsiteX27" fmla="*/ 5044842 w 6761483"/>
              <a:gd name="connsiteY27" fmla="*/ 3273554 h 4341778"/>
              <a:gd name="connsiteX28" fmla="*/ 5249941 w 6761483"/>
              <a:gd name="connsiteY28" fmla="*/ 3940126 h 4341778"/>
              <a:gd name="connsiteX29" fmla="*/ 5096117 w 6761483"/>
              <a:gd name="connsiteY29" fmla="*/ 4264866 h 4341778"/>
              <a:gd name="connsiteX30" fmla="*/ 4506457 w 6761483"/>
              <a:gd name="connsiteY30" fmla="*/ 4196499 h 4341778"/>
              <a:gd name="connsiteX31" fmla="*/ 3139130 w 6761483"/>
              <a:gd name="connsiteY31" fmla="*/ 4042675 h 4341778"/>
              <a:gd name="connsiteX32" fmla="*/ 2412738 w 6761483"/>
              <a:gd name="connsiteY32" fmla="*/ 4111041 h 4341778"/>
              <a:gd name="connsiteX33" fmla="*/ 1993994 w 6761483"/>
              <a:gd name="connsiteY33" fmla="*/ 4119587 h 4341778"/>
              <a:gd name="connsiteX34" fmla="*/ 1105231 w 6761483"/>
              <a:gd name="connsiteY34" fmla="*/ 4153770 h 4341778"/>
              <a:gd name="connsiteX35" fmla="*/ 498480 w 6761483"/>
              <a:gd name="connsiteY35" fmla="*/ 4324686 h 4341778"/>
              <a:gd name="connsiteX36" fmla="*/ 131010 w 6761483"/>
              <a:gd name="connsiteY36" fmla="*/ 4324686 h 4341778"/>
              <a:gd name="connsiteX37" fmla="*/ 122465 w 6761483"/>
              <a:gd name="connsiteY37" fmla="*/ 4324686 h 4341778"/>
              <a:gd name="connsiteX0" fmla="*/ 199377 w 6761483"/>
              <a:gd name="connsiteY0" fmla="*/ 4341778 h 4341778"/>
              <a:gd name="connsiteX1" fmla="*/ 28461 w 6761483"/>
              <a:gd name="connsiteY1" fmla="*/ 4196499 h 4341778"/>
              <a:gd name="connsiteX2" fmla="*/ 45552 w 6761483"/>
              <a:gd name="connsiteY2" fmla="*/ 3837576 h 4341778"/>
              <a:gd name="connsiteX3" fmla="*/ 464296 w 6761483"/>
              <a:gd name="connsiteY3" fmla="*/ 3171004 h 4341778"/>
              <a:gd name="connsiteX4" fmla="*/ 840311 w 6761483"/>
              <a:gd name="connsiteY4" fmla="*/ 2683894 h 4341778"/>
              <a:gd name="connsiteX5" fmla="*/ 1224872 w 6761483"/>
              <a:gd name="connsiteY5" fmla="*/ 2162600 h 4341778"/>
              <a:gd name="connsiteX6" fmla="*/ 1353059 w 6761483"/>
              <a:gd name="connsiteY6" fmla="*/ 1641307 h 4341778"/>
              <a:gd name="connsiteX7" fmla="*/ 1541067 w 6761483"/>
              <a:gd name="connsiteY7" fmla="*/ 1068739 h 4341778"/>
              <a:gd name="connsiteX8" fmla="*/ 1823078 w 6761483"/>
              <a:gd name="connsiteY8" fmla="*/ 692724 h 4341778"/>
              <a:gd name="connsiteX9" fmla="*/ 2395646 w 6761483"/>
              <a:gd name="connsiteY9" fmla="*/ 436350 h 4341778"/>
              <a:gd name="connsiteX10" fmla="*/ 2959668 w 6761483"/>
              <a:gd name="connsiteY10" fmla="*/ 299617 h 4341778"/>
              <a:gd name="connsiteX11" fmla="*/ 3908252 w 6761483"/>
              <a:gd name="connsiteY11" fmla="*/ 77426 h 4341778"/>
              <a:gd name="connsiteX12" fmla="*/ 4856835 w 6761483"/>
              <a:gd name="connsiteY12" fmla="*/ 514 h 4341778"/>
              <a:gd name="connsiteX13" fmla="*/ 5591773 w 6761483"/>
              <a:gd name="connsiteY13" fmla="*/ 51789 h 4341778"/>
              <a:gd name="connsiteX14" fmla="*/ 6130158 w 6761483"/>
              <a:gd name="connsiteY14" fmla="*/ 197068 h 4341778"/>
              <a:gd name="connsiteX15" fmla="*/ 6694181 w 6761483"/>
              <a:gd name="connsiteY15" fmla="*/ 803819 h 4341778"/>
              <a:gd name="connsiteX16" fmla="*/ 6711272 w 6761483"/>
              <a:gd name="connsiteY16" fmla="*/ 1769494 h 4341778"/>
              <a:gd name="connsiteX17" fmla="*/ 6335257 w 6761483"/>
              <a:gd name="connsiteY17" fmla="*/ 2427520 h 4341778"/>
              <a:gd name="connsiteX18" fmla="*/ 5044842 w 6761483"/>
              <a:gd name="connsiteY18" fmla="*/ 2478795 h 4341778"/>
              <a:gd name="connsiteX19" fmla="*/ 4232992 w 6761483"/>
              <a:gd name="connsiteY19" fmla="*/ 1940410 h 4341778"/>
              <a:gd name="connsiteX20" fmla="*/ 3574966 w 6761483"/>
              <a:gd name="connsiteY20" fmla="*/ 1615669 h 4341778"/>
              <a:gd name="connsiteX21" fmla="*/ 2915947 w 6761483"/>
              <a:gd name="connsiteY21" fmla="*/ 1722906 h 4341778"/>
              <a:gd name="connsiteX22" fmla="*/ 2182001 w 6761483"/>
              <a:gd name="connsiteY22" fmla="*/ 1521666 h 4341778"/>
              <a:gd name="connsiteX23" fmla="*/ 1951265 w 6761483"/>
              <a:gd name="connsiteY23" fmla="*/ 2179692 h 4341778"/>
              <a:gd name="connsiteX24" fmla="*/ 2780207 w 6761483"/>
              <a:gd name="connsiteY24" fmla="*/ 2487340 h 4341778"/>
              <a:gd name="connsiteX25" fmla="*/ 3728790 w 6761483"/>
              <a:gd name="connsiteY25" fmla="*/ 2547161 h 4341778"/>
              <a:gd name="connsiteX26" fmla="*/ 4335541 w 6761483"/>
              <a:gd name="connsiteY26" fmla="*/ 2743714 h 4341778"/>
              <a:gd name="connsiteX27" fmla="*/ 5044842 w 6761483"/>
              <a:gd name="connsiteY27" fmla="*/ 3273554 h 4341778"/>
              <a:gd name="connsiteX28" fmla="*/ 5249941 w 6761483"/>
              <a:gd name="connsiteY28" fmla="*/ 3940126 h 4341778"/>
              <a:gd name="connsiteX29" fmla="*/ 5096117 w 6761483"/>
              <a:gd name="connsiteY29" fmla="*/ 4264866 h 4341778"/>
              <a:gd name="connsiteX30" fmla="*/ 4506457 w 6761483"/>
              <a:gd name="connsiteY30" fmla="*/ 4196499 h 4341778"/>
              <a:gd name="connsiteX31" fmla="*/ 3139130 w 6761483"/>
              <a:gd name="connsiteY31" fmla="*/ 4042675 h 4341778"/>
              <a:gd name="connsiteX32" fmla="*/ 2412738 w 6761483"/>
              <a:gd name="connsiteY32" fmla="*/ 4111041 h 4341778"/>
              <a:gd name="connsiteX33" fmla="*/ 1993994 w 6761483"/>
              <a:gd name="connsiteY33" fmla="*/ 4119587 h 4341778"/>
              <a:gd name="connsiteX34" fmla="*/ 1105231 w 6761483"/>
              <a:gd name="connsiteY34" fmla="*/ 4153770 h 4341778"/>
              <a:gd name="connsiteX35" fmla="*/ 498480 w 6761483"/>
              <a:gd name="connsiteY35" fmla="*/ 4324686 h 4341778"/>
              <a:gd name="connsiteX36" fmla="*/ 131010 w 6761483"/>
              <a:gd name="connsiteY36" fmla="*/ 4324686 h 4341778"/>
              <a:gd name="connsiteX37" fmla="*/ 122465 w 6761483"/>
              <a:gd name="connsiteY37" fmla="*/ 4324686 h 4341778"/>
              <a:gd name="connsiteX0" fmla="*/ 199377 w 6761483"/>
              <a:gd name="connsiteY0" fmla="*/ 4341778 h 4341778"/>
              <a:gd name="connsiteX1" fmla="*/ 28461 w 6761483"/>
              <a:gd name="connsiteY1" fmla="*/ 4196499 h 4341778"/>
              <a:gd name="connsiteX2" fmla="*/ 45552 w 6761483"/>
              <a:gd name="connsiteY2" fmla="*/ 3837576 h 4341778"/>
              <a:gd name="connsiteX3" fmla="*/ 464296 w 6761483"/>
              <a:gd name="connsiteY3" fmla="*/ 3171004 h 4341778"/>
              <a:gd name="connsiteX4" fmla="*/ 840311 w 6761483"/>
              <a:gd name="connsiteY4" fmla="*/ 2683894 h 4341778"/>
              <a:gd name="connsiteX5" fmla="*/ 1224872 w 6761483"/>
              <a:gd name="connsiteY5" fmla="*/ 2162600 h 4341778"/>
              <a:gd name="connsiteX6" fmla="*/ 1353059 w 6761483"/>
              <a:gd name="connsiteY6" fmla="*/ 1641307 h 4341778"/>
              <a:gd name="connsiteX7" fmla="*/ 1541067 w 6761483"/>
              <a:gd name="connsiteY7" fmla="*/ 1068739 h 4341778"/>
              <a:gd name="connsiteX8" fmla="*/ 1823078 w 6761483"/>
              <a:gd name="connsiteY8" fmla="*/ 692724 h 4341778"/>
              <a:gd name="connsiteX9" fmla="*/ 2395646 w 6761483"/>
              <a:gd name="connsiteY9" fmla="*/ 436350 h 4341778"/>
              <a:gd name="connsiteX10" fmla="*/ 2959668 w 6761483"/>
              <a:gd name="connsiteY10" fmla="*/ 299617 h 4341778"/>
              <a:gd name="connsiteX11" fmla="*/ 3908252 w 6761483"/>
              <a:gd name="connsiteY11" fmla="*/ 77426 h 4341778"/>
              <a:gd name="connsiteX12" fmla="*/ 4856835 w 6761483"/>
              <a:gd name="connsiteY12" fmla="*/ 514 h 4341778"/>
              <a:gd name="connsiteX13" fmla="*/ 5591773 w 6761483"/>
              <a:gd name="connsiteY13" fmla="*/ 51789 h 4341778"/>
              <a:gd name="connsiteX14" fmla="*/ 6130158 w 6761483"/>
              <a:gd name="connsiteY14" fmla="*/ 197068 h 4341778"/>
              <a:gd name="connsiteX15" fmla="*/ 6694181 w 6761483"/>
              <a:gd name="connsiteY15" fmla="*/ 803819 h 4341778"/>
              <a:gd name="connsiteX16" fmla="*/ 6711272 w 6761483"/>
              <a:gd name="connsiteY16" fmla="*/ 1769494 h 4341778"/>
              <a:gd name="connsiteX17" fmla="*/ 6335257 w 6761483"/>
              <a:gd name="connsiteY17" fmla="*/ 2427520 h 4341778"/>
              <a:gd name="connsiteX18" fmla="*/ 5044842 w 6761483"/>
              <a:gd name="connsiteY18" fmla="*/ 2478795 h 4341778"/>
              <a:gd name="connsiteX19" fmla="*/ 4232992 w 6761483"/>
              <a:gd name="connsiteY19" fmla="*/ 1940410 h 4341778"/>
              <a:gd name="connsiteX20" fmla="*/ 3567412 w 6761483"/>
              <a:gd name="connsiteY20" fmla="*/ 1732609 h 4341778"/>
              <a:gd name="connsiteX21" fmla="*/ 2915947 w 6761483"/>
              <a:gd name="connsiteY21" fmla="*/ 1722906 h 4341778"/>
              <a:gd name="connsiteX22" fmla="*/ 2182001 w 6761483"/>
              <a:gd name="connsiteY22" fmla="*/ 1521666 h 4341778"/>
              <a:gd name="connsiteX23" fmla="*/ 1951265 w 6761483"/>
              <a:gd name="connsiteY23" fmla="*/ 2179692 h 4341778"/>
              <a:gd name="connsiteX24" fmla="*/ 2780207 w 6761483"/>
              <a:gd name="connsiteY24" fmla="*/ 2487340 h 4341778"/>
              <a:gd name="connsiteX25" fmla="*/ 3728790 w 6761483"/>
              <a:gd name="connsiteY25" fmla="*/ 2547161 h 4341778"/>
              <a:gd name="connsiteX26" fmla="*/ 4335541 w 6761483"/>
              <a:gd name="connsiteY26" fmla="*/ 2743714 h 4341778"/>
              <a:gd name="connsiteX27" fmla="*/ 5044842 w 6761483"/>
              <a:gd name="connsiteY27" fmla="*/ 3273554 h 4341778"/>
              <a:gd name="connsiteX28" fmla="*/ 5249941 w 6761483"/>
              <a:gd name="connsiteY28" fmla="*/ 3940126 h 4341778"/>
              <a:gd name="connsiteX29" fmla="*/ 5096117 w 6761483"/>
              <a:gd name="connsiteY29" fmla="*/ 4264866 h 4341778"/>
              <a:gd name="connsiteX30" fmla="*/ 4506457 w 6761483"/>
              <a:gd name="connsiteY30" fmla="*/ 4196499 h 4341778"/>
              <a:gd name="connsiteX31" fmla="*/ 3139130 w 6761483"/>
              <a:gd name="connsiteY31" fmla="*/ 4042675 h 4341778"/>
              <a:gd name="connsiteX32" fmla="*/ 2412738 w 6761483"/>
              <a:gd name="connsiteY32" fmla="*/ 4111041 h 4341778"/>
              <a:gd name="connsiteX33" fmla="*/ 1993994 w 6761483"/>
              <a:gd name="connsiteY33" fmla="*/ 4119587 h 4341778"/>
              <a:gd name="connsiteX34" fmla="*/ 1105231 w 6761483"/>
              <a:gd name="connsiteY34" fmla="*/ 4153770 h 4341778"/>
              <a:gd name="connsiteX35" fmla="*/ 498480 w 6761483"/>
              <a:gd name="connsiteY35" fmla="*/ 4324686 h 4341778"/>
              <a:gd name="connsiteX36" fmla="*/ 131010 w 6761483"/>
              <a:gd name="connsiteY36" fmla="*/ 4324686 h 4341778"/>
              <a:gd name="connsiteX37" fmla="*/ 122465 w 6761483"/>
              <a:gd name="connsiteY37" fmla="*/ 4324686 h 434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761483" h="4341778">
                <a:moveTo>
                  <a:pt x="199377" y="4341778"/>
                </a:moveTo>
                <a:cubicBezTo>
                  <a:pt x="126737" y="4311155"/>
                  <a:pt x="54098" y="4280533"/>
                  <a:pt x="28461" y="4196499"/>
                </a:cubicBezTo>
                <a:cubicBezTo>
                  <a:pt x="2824" y="4112465"/>
                  <a:pt x="-27087" y="4008492"/>
                  <a:pt x="45552" y="3837576"/>
                </a:cubicBezTo>
                <a:cubicBezTo>
                  <a:pt x="118191" y="3666660"/>
                  <a:pt x="331836" y="3363284"/>
                  <a:pt x="464296" y="3171004"/>
                </a:cubicBezTo>
                <a:cubicBezTo>
                  <a:pt x="596756" y="2978724"/>
                  <a:pt x="713548" y="2851961"/>
                  <a:pt x="840311" y="2683894"/>
                </a:cubicBezTo>
                <a:cubicBezTo>
                  <a:pt x="967074" y="2515827"/>
                  <a:pt x="1139414" y="2336364"/>
                  <a:pt x="1224872" y="2162600"/>
                </a:cubicBezTo>
                <a:cubicBezTo>
                  <a:pt x="1310330" y="1988836"/>
                  <a:pt x="1300360" y="1823617"/>
                  <a:pt x="1353059" y="1641307"/>
                </a:cubicBezTo>
                <a:cubicBezTo>
                  <a:pt x="1405758" y="1458997"/>
                  <a:pt x="1462731" y="1226836"/>
                  <a:pt x="1541067" y="1068739"/>
                </a:cubicBezTo>
                <a:cubicBezTo>
                  <a:pt x="1619404" y="910642"/>
                  <a:pt x="1680648" y="798122"/>
                  <a:pt x="1823078" y="692724"/>
                </a:cubicBezTo>
                <a:cubicBezTo>
                  <a:pt x="1965508" y="587326"/>
                  <a:pt x="2206214" y="501868"/>
                  <a:pt x="2395646" y="436350"/>
                </a:cubicBezTo>
                <a:cubicBezTo>
                  <a:pt x="2585078" y="370832"/>
                  <a:pt x="2959668" y="299617"/>
                  <a:pt x="2959668" y="299617"/>
                </a:cubicBezTo>
                <a:cubicBezTo>
                  <a:pt x="3211769" y="239796"/>
                  <a:pt x="3592058" y="127276"/>
                  <a:pt x="3908252" y="77426"/>
                </a:cubicBezTo>
                <a:cubicBezTo>
                  <a:pt x="4224446" y="27576"/>
                  <a:pt x="4576248" y="4787"/>
                  <a:pt x="4856835" y="514"/>
                </a:cubicBezTo>
                <a:cubicBezTo>
                  <a:pt x="5137422" y="-3759"/>
                  <a:pt x="5379553" y="19030"/>
                  <a:pt x="5591773" y="51789"/>
                </a:cubicBezTo>
                <a:cubicBezTo>
                  <a:pt x="5803993" y="84548"/>
                  <a:pt x="5946423" y="71730"/>
                  <a:pt x="6130158" y="197068"/>
                </a:cubicBezTo>
                <a:cubicBezTo>
                  <a:pt x="6313893" y="322406"/>
                  <a:pt x="6597329" y="541748"/>
                  <a:pt x="6694181" y="803819"/>
                </a:cubicBezTo>
                <a:cubicBezTo>
                  <a:pt x="6791033" y="1065890"/>
                  <a:pt x="6771093" y="1498877"/>
                  <a:pt x="6711272" y="1769494"/>
                </a:cubicBezTo>
                <a:cubicBezTo>
                  <a:pt x="6651451" y="2040111"/>
                  <a:pt x="6612995" y="2309303"/>
                  <a:pt x="6335257" y="2427520"/>
                </a:cubicBezTo>
                <a:cubicBezTo>
                  <a:pt x="6057519" y="2545737"/>
                  <a:pt x="5395219" y="2559980"/>
                  <a:pt x="5044842" y="2478795"/>
                </a:cubicBezTo>
                <a:cubicBezTo>
                  <a:pt x="4694465" y="2397610"/>
                  <a:pt x="4479230" y="2064774"/>
                  <a:pt x="4232992" y="1940410"/>
                </a:cubicBezTo>
                <a:cubicBezTo>
                  <a:pt x="3986754" y="1816046"/>
                  <a:pt x="3786920" y="1768860"/>
                  <a:pt x="3567412" y="1732609"/>
                </a:cubicBezTo>
                <a:cubicBezTo>
                  <a:pt x="3347904" y="1696358"/>
                  <a:pt x="3146849" y="1758063"/>
                  <a:pt x="2915947" y="1722906"/>
                </a:cubicBezTo>
                <a:cubicBezTo>
                  <a:pt x="2685045" y="1687749"/>
                  <a:pt x="2342781" y="1445535"/>
                  <a:pt x="2182001" y="1521666"/>
                </a:cubicBezTo>
                <a:cubicBezTo>
                  <a:pt x="2021221" y="1597797"/>
                  <a:pt x="1851564" y="2018747"/>
                  <a:pt x="1951265" y="2179692"/>
                </a:cubicBezTo>
                <a:cubicBezTo>
                  <a:pt x="2050966" y="2340637"/>
                  <a:pt x="2483953" y="2426095"/>
                  <a:pt x="2780207" y="2487340"/>
                </a:cubicBezTo>
                <a:cubicBezTo>
                  <a:pt x="3076461" y="2548585"/>
                  <a:pt x="3469568" y="2504432"/>
                  <a:pt x="3728790" y="2547161"/>
                </a:cubicBezTo>
                <a:cubicBezTo>
                  <a:pt x="3988012" y="2589890"/>
                  <a:pt x="4116199" y="2622649"/>
                  <a:pt x="4335541" y="2743714"/>
                </a:cubicBezTo>
                <a:cubicBezTo>
                  <a:pt x="4554883" y="2864779"/>
                  <a:pt x="4892442" y="3074152"/>
                  <a:pt x="5044842" y="3273554"/>
                </a:cubicBezTo>
                <a:cubicBezTo>
                  <a:pt x="5197242" y="3472956"/>
                  <a:pt x="5241395" y="3774907"/>
                  <a:pt x="5249941" y="3940126"/>
                </a:cubicBezTo>
                <a:cubicBezTo>
                  <a:pt x="5258487" y="4105345"/>
                  <a:pt x="5220031" y="4222137"/>
                  <a:pt x="5096117" y="4264866"/>
                </a:cubicBezTo>
                <a:cubicBezTo>
                  <a:pt x="4972203" y="4307595"/>
                  <a:pt x="4506457" y="4196499"/>
                  <a:pt x="4506457" y="4196499"/>
                </a:cubicBezTo>
                <a:cubicBezTo>
                  <a:pt x="4180293" y="4159467"/>
                  <a:pt x="3488083" y="4056918"/>
                  <a:pt x="3139130" y="4042675"/>
                </a:cubicBezTo>
                <a:cubicBezTo>
                  <a:pt x="2790177" y="4028432"/>
                  <a:pt x="2603594" y="4098222"/>
                  <a:pt x="2412738" y="4111041"/>
                </a:cubicBezTo>
                <a:cubicBezTo>
                  <a:pt x="2221882" y="4123860"/>
                  <a:pt x="1993994" y="4119587"/>
                  <a:pt x="1993994" y="4119587"/>
                </a:cubicBezTo>
                <a:cubicBezTo>
                  <a:pt x="1776076" y="4126708"/>
                  <a:pt x="1354483" y="4119587"/>
                  <a:pt x="1105231" y="4153770"/>
                </a:cubicBezTo>
                <a:cubicBezTo>
                  <a:pt x="855979" y="4187953"/>
                  <a:pt x="660850" y="4296200"/>
                  <a:pt x="498480" y="4324686"/>
                </a:cubicBezTo>
                <a:cubicBezTo>
                  <a:pt x="336110" y="4353172"/>
                  <a:pt x="131010" y="4324686"/>
                  <a:pt x="131010" y="4324686"/>
                </a:cubicBezTo>
                <a:lnTo>
                  <a:pt x="122465" y="4324686"/>
                </a:lnTo>
              </a:path>
            </a:pathLst>
          </a:cu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300" b="0">
              <a:solidFill>
                <a:prstClr val="white"/>
              </a:solidFill>
            </a:endParaRPr>
          </a:p>
        </p:txBody>
      </p:sp>
      <p:sp>
        <p:nvSpPr>
          <p:cNvPr id="32" name="Freeform 31"/>
          <p:cNvSpPr/>
          <p:nvPr/>
        </p:nvSpPr>
        <p:spPr>
          <a:xfrm>
            <a:off x="685815" y="5301782"/>
            <a:ext cx="8080737" cy="882400"/>
          </a:xfrm>
          <a:custGeom>
            <a:avLst/>
            <a:gdLst>
              <a:gd name="connsiteX0" fmla="*/ 19895 w 7914224"/>
              <a:gd name="connsiteY0" fmla="*/ 360070 h 882400"/>
              <a:gd name="connsiteX1" fmla="*/ 130991 w 7914224"/>
              <a:gd name="connsiteY1" fmla="*/ 283157 h 882400"/>
              <a:gd name="connsiteX2" fmla="*/ 771925 w 7914224"/>
              <a:gd name="connsiteY2" fmla="*/ 154971 h 882400"/>
              <a:gd name="connsiteX3" fmla="*/ 1592321 w 7914224"/>
              <a:gd name="connsiteY3" fmla="*/ 86604 h 882400"/>
              <a:gd name="connsiteX4" fmla="*/ 2540905 w 7914224"/>
              <a:gd name="connsiteY4" fmla="*/ 35329 h 882400"/>
              <a:gd name="connsiteX5" fmla="*/ 3651858 w 7914224"/>
              <a:gd name="connsiteY5" fmla="*/ 18238 h 882400"/>
              <a:gd name="connsiteX6" fmla="*/ 4788449 w 7914224"/>
              <a:gd name="connsiteY6" fmla="*/ 1146 h 882400"/>
              <a:gd name="connsiteX7" fmla="*/ 6113047 w 7914224"/>
              <a:gd name="connsiteY7" fmla="*/ 52421 h 882400"/>
              <a:gd name="connsiteX8" fmla="*/ 7095813 w 7914224"/>
              <a:gd name="connsiteY8" fmla="*/ 137879 h 882400"/>
              <a:gd name="connsiteX9" fmla="*/ 7813660 w 7914224"/>
              <a:gd name="connsiteY9" fmla="*/ 308795 h 882400"/>
              <a:gd name="connsiteX10" fmla="*/ 7907664 w 7914224"/>
              <a:gd name="connsiteY10" fmla="*/ 838634 h 882400"/>
              <a:gd name="connsiteX11" fmla="*/ 7805114 w 7914224"/>
              <a:gd name="connsiteY11" fmla="*/ 795905 h 882400"/>
              <a:gd name="connsiteX12" fmla="*/ 7463282 w 7914224"/>
              <a:gd name="connsiteY12" fmla="*/ 667718 h 882400"/>
              <a:gd name="connsiteX13" fmla="*/ 6113047 w 7914224"/>
              <a:gd name="connsiteY13" fmla="*/ 539531 h 882400"/>
              <a:gd name="connsiteX14" fmla="*/ 3592037 w 7914224"/>
              <a:gd name="connsiteY14" fmla="*/ 471165 h 882400"/>
              <a:gd name="connsiteX15" fmla="*/ 2190527 w 7914224"/>
              <a:gd name="connsiteY15" fmla="*/ 513894 h 882400"/>
              <a:gd name="connsiteX16" fmla="*/ 985570 w 7914224"/>
              <a:gd name="connsiteY16" fmla="*/ 599352 h 882400"/>
              <a:gd name="connsiteX17" fmla="*/ 122445 w 7914224"/>
              <a:gd name="connsiteY17" fmla="*/ 744630 h 882400"/>
              <a:gd name="connsiteX18" fmla="*/ 11349 w 7914224"/>
              <a:gd name="connsiteY18" fmla="*/ 864271 h 882400"/>
              <a:gd name="connsiteX19" fmla="*/ 19895 w 7914224"/>
              <a:gd name="connsiteY19" fmla="*/ 360070 h 8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14224" h="882400">
                <a:moveTo>
                  <a:pt x="19895" y="360070"/>
                </a:moveTo>
                <a:cubicBezTo>
                  <a:pt x="39835" y="263218"/>
                  <a:pt x="5653" y="317340"/>
                  <a:pt x="130991" y="283157"/>
                </a:cubicBezTo>
                <a:cubicBezTo>
                  <a:pt x="256329" y="248974"/>
                  <a:pt x="528370" y="187730"/>
                  <a:pt x="771925" y="154971"/>
                </a:cubicBezTo>
                <a:cubicBezTo>
                  <a:pt x="1015480" y="122212"/>
                  <a:pt x="1297491" y="106544"/>
                  <a:pt x="1592321" y="86604"/>
                </a:cubicBezTo>
                <a:cubicBezTo>
                  <a:pt x="1887151" y="66664"/>
                  <a:pt x="2197649" y="46723"/>
                  <a:pt x="2540905" y="35329"/>
                </a:cubicBezTo>
                <a:cubicBezTo>
                  <a:pt x="2884161" y="23935"/>
                  <a:pt x="3651858" y="18238"/>
                  <a:pt x="3651858" y="18238"/>
                </a:cubicBezTo>
                <a:cubicBezTo>
                  <a:pt x="4026449" y="12541"/>
                  <a:pt x="4378251" y="-4551"/>
                  <a:pt x="4788449" y="1146"/>
                </a:cubicBezTo>
                <a:cubicBezTo>
                  <a:pt x="5198647" y="6843"/>
                  <a:pt x="5728486" y="29632"/>
                  <a:pt x="6113047" y="52421"/>
                </a:cubicBezTo>
                <a:cubicBezTo>
                  <a:pt x="6497608" y="75210"/>
                  <a:pt x="6812378" y="95150"/>
                  <a:pt x="7095813" y="137879"/>
                </a:cubicBezTo>
                <a:cubicBezTo>
                  <a:pt x="7379248" y="180608"/>
                  <a:pt x="7678352" y="192003"/>
                  <a:pt x="7813660" y="308795"/>
                </a:cubicBezTo>
                <a:cubicBezTo>
                  <a:pt x="7948968" y="425587"/>
                  <a:pt x="7909088" y="757449"/>
                  <a:pt x="7907664" y="838634"/>
                </a:cubicBezTo>
                <a:cubicBezTo>
                  <a:pt x="7906240" y="919819"/>
                  <a:pt x="7805114" y="795905"/>
                  <a:pt x="7805114" y="795905"/>
                </a:cubicBezTo>
                <a:cubicBezTo>
                  <a:pt x="7731050" y="767419"/>
                  <a:pt x="7745293" y="710447"/>
                  <a:pt x="7463282" y="667718"/>
                </a:cubicBezTo>
                <a:cubicBezTo>
                  <a:pt x="7181271" y="624989"/>
                  <a:pt x="6758254" y="572290"/>
                  <a:pt x="6113047" y="539531"/>
                </a:cubicBezTo>
                <a:cubicBezTo>
                  <a:pt x="5467840" y="506772"/>
                  <a:pt x="4245790" y="475438"/>
                  <a:pt x="3592037" y="471165"/>
                </a:cubicBezTo>
                <a:cubicBezTo>
                  <a:pt x="2938284" y="466892"/>
                  <a:pt x="2624938" y="492530"/>
                  <a:pt x="2190527" y="513894"/>
                </a:cubicBezTo>
                <a:cubicBezTo>
                  <a:pt x="1756116" y="535259"/>
                  <a:pt x="1330250" y="560896"/>
                  <a:pt x="985570" y="599352"/>
                </a:cubicBezTo>
                <a:cubicBezTo>
                  <a:pt x="640890" y="637808"/>
                  <a:pt x="284815" y="700477"/>
                  <a:pt x="122445" y="744630"/>
                </a:cubicBezTo>
                <a:cubicBezTo>
                  <a:pt x="-39925" y="788783"/>
                  <a:pt x="31289" y="932637"/>
                  <a:pt x="11349" y="864271"/>
                </a:cubicBezTo>
                <a:cubicBezTo>
                  <a:pt x="-8591" y="795905"/>
                  <a:pt x="-45" y="456922"/>
                  <a:pt x="19895" y="36007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300" b="0">
              <a:solidFill>
                <a:prstClr val="white"/>
              </a:solidFill>
            </a:endParaRPr>
          </a:p>
        </p:txBody>
      </p:sp>
      <p:sp>
        <p:nvSpPr>
          <p:cNvPr id="22" name="Freeform 21"/>
          <p:cNvSpPr/>
          <p:nvPr/>
        </p:nvSpPr>
        <p:spPr>
          <a:xfrm rot="422636">
            <a:off x="779028" y="6065515"/>
            <a:ext cx="612283" cy="570660"/>
          </a:xfrm>
          <a:custGeom>
            <a:avLst/>
            <a:gdLst>
              <a:gd name="connsiteX0" fmla="*/ 16532 w 2155526"/>
              <a:gd name="connsiteY0" fmla="*/ 557924 h 723060"/>
              <a:gd name="connsiteX1" fmla="*/ 110535 w 2155526"/>
              <a:gd name="connsiteY1" fmla="*/ 224638 h 723060"/>
              <a:gd name="connsiteX2" fmla="*/ 811291 w 2155526"/>
              <a:gd name="connsiteY2" fmla="*/ 104997 h 723060"/>
              <a:gd name="connsiteX3" fmla="*/ 2127343 w 2155526"/>
              <a:gd name="connsiteY3" fmla="*/ 28085 h 723060"/>
              <a:gd name="connsiteX4" fmla="*/ 1640233 w 2155526"/>
              <a:gd name="connsiteY4" fmla="*/ 609199 h 723060"/>
              <a:gd name="connsiteX5" fmla="*/ 794199 w 2155526"/>
              <a:gd name="connsiteY5" fmla="*/ 651928 h 723060"/>
              <a:gd name="connsiteX6" fmla="*/ 264360 w 2155526"/>
              <a:gd name="connsiteY6" fmla="*/ 720294 h 723060"/>
              <a:gd name="connsiteX7" fmla="*/ 16532 w 2155526"/>
              <a:gd name="connsiteY7" fmla="*/ 557924 h 72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5526" h="723060">
                <a:moveTo>
                  <a:pt x="16532" y="557924"/>
                </a:moveTo>
                <a:cubicBezTo>
                  <a:pt x="-9106" y="475315"/>
                  <a:pt x="-21925" y="300126"/>
                  <a:pt x="110535" y="224638"/>
                </a:cubicBezTo>
                <a:cubicBezTo>
                  <a:pt x="242995" y="149150"/>
                  <a:pt x="475156" y="137756"/>
                  <a:pt x="811291" y="104997"/>
                </a:cubicBezTo>
                <a:cubicBezTo>
                  <a:pt x="1147426" y="72238"/>
                  <a:pt x="1989186" y="-55949"/>
                  <a:pt x="2127343" y="28085"/>
                </a:cubicBezTo>
                <a:cubicBezTo>
                  <a:pt x="2265500" y="112119"/>
                  <a:pt x="1862424" y="505225"/>
                  <a:pt x="1640233" y="609199"/>
                </a:cubicBezTo>
                <a:cubicBezTo>
                  <a:pt x="1418042" y="713173"/>
                  <a:pt x="1023511" y="633412"/>
                  <a:pt x="794199" y="651928"/>
                </a:cubicBezTo>
                <a:cubicBezTo>
                  <a:pt x="564887" y="670444"/>
                  <a:pt x="393971" y="737385"/>
                  <a:pt x="264360" y="720294"/>
                </a:cubicBezTo>
                <a:cubicBezTo>
                  <a:pt x="134749" y="703203"/>
                  <a:pt x="42170" y="640533"/>
                  <a:pt x="16532" y="557924"/>
                </a:cubicBezTo>
                <a:close/>
              </a:path>
            </a:pathLst>
          </a:custGeom>
          <a:solidFill>
            <a:srgbClr val="F8E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300" b="0">
              <a:solidFill>
                <a:prstClr val="white"/>
              </a:solidFill>
            </a:endParaRPr>
          </a:p>
        </p:txBody>
      </p:sp>
      <p:sp>
        <p:nvSpPr>
          <p:cNvPr id="25" name="Freeform 24"/>
          <p:cNvSpPr/>
          <p:nvPr/>
        </p:nvSpPr>
        <p:spPr>
          <a:xfrm>
            <a:off x="3114321" y="5874669"/>
            <a:ext cx="2825539" cy="559276"/>
          </a:xfrm>
          <a:custGeom>
            <a:avLst/>
            <a:gdLst>
              <a:gd name="connsiteX0" fmla="*/ 63907 w 2354180"/>
              <a:gd name="connsiteY0" fmla="*/ 32584 h 585310"/>
              <a:gd name="connsiteX1" fmla="*/ 721934 w 2354180"/>
              <a:gd name="connsiteY1" fmla="*/ 6947 h 585310"/>
              <a:gd name="connsiteX2" fmla="*/ 1892707 w 2354180"/>
              <a:gd name="connsiteY2" fmla="*/ 32584 h 585310"/>
              <a:gd name="connsiteX3" fmla="*/ 2354180 w 2354180"/>
              <a:gd name="connsiteY3" fmla="*/ 323141 h 585310"/>
              <a:gd name="connsiteX4" fmla="*/ 1892707 w 2354180"/>
              <a:gd name="connsiteY4" fmla="*/ 579515 h 585310"/>
              <a:gd name="connsiteX5" fmla="*/ 1166315 w 2354180"/>
              <a:gd name="connsiteY5" fmla="*/ 485512 h 585310"/>
              <a:gd name="connsiteX6" fmla="*/ 345919 w 2354180"/>
              <a:gd name="connsiteY6" fmla="*/ 579515 h 585310"/>
              <a:gd name="connsiteX7" fmla="*/ 55362 w 2354180"/>
              <a:gd name="connsiteY7" fmla="*/ 280412 h 585310"/>
              <a:gd name="connsiteX8" fmla="*/ 63907 w 2354180"/>
              <a:gd name="connsiteY8" fmla="*/ 32584 h 58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4180" h="585310">
                <a:moveTo>
                  <a:pt x="63907" y="32584"/>
                </a:moveTo>
                <a:cubicBezTo>
                  <a:pt x="175002" y="-12993"/>
                  <a:pt x="417134" y="6947"/>
                  <a:pt x="721934" y="6947"/>
                </a:cubicBezTo>
                <a:cubicBezTo>
                  <a:pt x="1026734" y="6947"/>
                  <a:pt x="1620666" y="-20115"/>
                  <a:pt x="1892707" y="32584"/>
                </a:cubicBezTo>
                <a:cubicBezTo>
                  <a:pt x="2164748" y="85283"/>
                  <a:pt x="2354180" y="231986"/>
                  <a:pt x="2354180" y="323141"/>
                </a:cubicBezTo>
                <a:cubicBezTo>
                  <a:pt x="2354180" y="414296"/>
                  <a:pt x="2090684" y="552453"/>
                  <a:pt x="1892707" y="579515"/>
                </a:cubicBezTo>
                <a:cubicBezTo>
                  <a:pt x="1694730" y="606577"/>
                  <a:pt x="1424113" y="485512"/>
                  <a:pt x="1166315" y="485512"/>
                </a:cubicBezTo>
                <a:cubicBezTo>
                  <a:pt x="908517" y="485512"/>
                  <a:pt x="531078" y="613698"/>
                  <a:pt x="345919" y="579515"/>
                </a:cubicBezTo>
                <a:cubicBezTo>
                  <a:pt x="160760" y="545332"/>
                  <a:pt x="99515" y="371567"/>
                  <a:pt x="55362" y="280412"/>
                </a:cubicBezTo>
                <a:cubicBezTo>
                  <a:pt x="11209" y="189257"/>
                  <a:pt x="-47188" y="78161"/>
                  <a:pt x="63907" y="32584"/>
                </a:cubicBezTo>
                <a:close/>
              </a:path>
            </a:pathLst>
          </a:custGeom>
          <a:solidFill>
            <a:srgbClr val="F8E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300" b="0">
              <a:solidFill>
                <a:prstClr val="white"/>
              </a:solidFill>
            </a:endParaRPr>
          </a:p>
        </p:txBody>
      </p:sp>
      <p:sp>
        <p:nvSpPr>
          <p:cNvPr id="61" name="Freeform 60"/>
          <p:cNvSpPr/>
          <p:nvPr/>
        </p:nvSpPr>
        <p:spPr>
          <a:xfrm>
            <a:off x="-2415851" y="1007820"/>
            <a:ext cx="1768374" cy="841087"/>
          </a:xfrm>
          <a:custGeom>
            <a:avLst/>
            <a:gdLst>
              <a:gd name="connsiteX0" fmla="*/ 68366 w 974384"/>
              <a:gd name="connsiteY0" fmla="*/ 376343 h 376343"/>
              <a:gd name="connsiteX1" fmla="*/ 42729 w 974384"/>
              <a:gd name="connsiteY1" fmla="*/ 333614 h 376343"/>
              <a:gd name="connsiteX2" fmla="*/ 25637 w 974384"/>
              <a:gd name="connsiteY2" fmla="*/ 307977 h 376343"/>
              <a:gd name="connsiteX3" fmla="*/ 0 w 974384"/>
              <a:gd name="connsiteY3" fmla="*/ 256702 h 376343"/>
              <a:gd name="connsiteX4" fmla="*/ 8546 w 974384"/>
              <a:gd name="connsiteY4" fmla="*/ 205427 h 376343"/>
              <a:gd name="connsiteX5" fmla="*/ 17092 w 974384"/>
              <a:gd name="connsiteY5" fmla="*/ 179790 h 376343"/>
              <a:gd name="connsiteX6" fmla="*/ 42729 w 974384"/>
              <a:gd name="connsiteY6" fmla="*/ 171244 h 376343"/>
              <a:gd name="connsiteX7" fmla="*/ 85458 w 974384"/>
              <a:gd name="connsiteY7" fmla="*/ 137061 h 376343"/>
              <a:gd name="connsiteX8" fmla="*/ 162370 w 974384"/>
              <a:gd name="connsiteY8" fmla="*/ 94332 h 376343"/>
              <a:gd name="connsiteX9" fmla="*/ 188008 w 974384"/>
              <a:gd name="connsiteY9" fmla="*/ 145607 h 376343"/>
              <a:gd name="connsiteX10" fmla="*/ 222191 w 974384"/>
              <a:gd name="connsiteY10" fmla="*/ 248156 h 376343"/>
              <a:gd name="connsiteX11" fmla="*/ 247828 w 974384"/>
              <a:gd name="connsiteY11" fmla="*/ 77240 h 376343"/>
              <a:gd name="connsiteX12" fmla="*/ 256374 w 974384"/>
              <a:gd name="connsiteY12" fmla="*/ 51603 h 376343"/>
              <a:gd name="connsiteX13" fmla="*/ 307649 w 974384"/>
              <a:gd name="connsiteY13" fmla="*/ 34511 h 376343"/>
              <a:gd name="connsiteX14" fmla="*/ 324740 w 974384"/>
              <a:gd name="connsiteY14" fmla="*/ 85786 h 376343"/>
              <a:gd name="connsiteX15" fmla="*/ 333286 w 974384"/>
              <a:gd name="connsiteY15" fmla="*/ 239610 h 376343"/>
              <a:gd name="connsiteX16" fmla="*/ 367469 w 974384"/>
              <a:gd name="connsiteY16" fmla="*/ 256702 h 376343"/>
              <a:gd name="connsiteX17" fmla="*/ 393107 w 974384"/>
              <a:gd name="connsiteY17" fmla="*/ 248156 h 376343"/>
              <a:gd name="connsiteX18" fmla="*/ 393107 w 974384"/>
              <a:gd name="connsiteY18" fmla="*/ 17420 h 376343"/>
              <a:gd name="connsiteX19" fmla="*/ 418744 w 974384"/>
              <a:gd name="connsiteY19" fmla="*/ 8874 h 376343"/>
              <a:gd name="connsiteX20" fmla="*/ 461473 w 974384"/>
              <a:gd name="connsiteY20" fmla="*/ 17420 h 376343"/>
              <a:gd name="connsiteX21" fmla="*/ 470019 w 974384"/>
              <a:gd name="connsiteY21" fmla="*/ 94332 h 376343"/>
              <a:gd name="connsiteX22" fmla="*/ 478565 w 974384"/>
              <a:gd name="connsiteY22" fmla="*/ 231064 h 376343"/>
              <a:gd name="connsiteX23" fmla="*/ 487110 w 974384"/>
              <a:gd name="connsiteY23" fmla="*/ 256702 h 376343"/>
              <a:gd name="connsiteX24" fmla="*/ 555477 w 974384"/>
              <a:gd name="connsiteY24" fmla="*/ 248156 h 376343"/>
              <a:gd name="connsiteX25" fmla="*/ 546931 w 974384"/>
              <a:gd name="connsiteY25" fmla="*/ 171244 h 376343"/>
              <a:gd name="connsiteX26" fmla="*/ 538385 w 974384"/>
              <a:gd name="connsiteY26" fmla="*/ 145607 h 376343"/>
              <a:gd name="connsiteX27" fmla="*/ 529839 w 974384"/>
              <a:gd name="connsiteY27" fmla="*/ 102878 h 376343"/>
              <a:gd name="connsiteX28" fmla="*/ 564023 w 974384"/>
              <a:gd name="connsiteY28" fmla="*/ 328 h 376343"/>
              <a:gd name="connsiteX29" fmla="*/ 623843 w 974384"/>
              <a:gd name="connsiteY29" fmla="*/ 8874 h 376343"/>
              <a:gd name="connsiteX30" fmla="*/ 632389 w 974384"/>
              <a:gd name="connsiteY30" fmla="*/ 34511 h 376343"/>
              <a:gd name="connsiteX31" fmla="*/ 640935 w 974384"/>
              <a:gd name="connsiteY31" fmla="*/ 222519 h 376343"/>
              <a:gd name="connsiteX32" fmla="*/ 675118 w 974384"/>
              <a:gd name="connsiteY32" fmla="*/ 231064 h 376343"/>
              <a:gd name="connsiteX33" fmla="*/ 700755 w 974384"/>
              <a:gd name="connsiteY33" fmla="*/ 239610 h 376343"/>
              <a:gd name="connsiteX34" fmla="*/ 709301 w 974384"/>
              <a:gd name="connsiteY34" fmla="*/ 94332 h 376343"/>
              <a:gd name="connsiteX35" fmla="*/ 717847 w 974384"/>
              <a:gd name="connsiteY35" fmla="*/ 68694 h 376343"/>
              <a:gd name="connsiteX36" fmla="*/ 769122 w 974384"/>
              <a:gd name="connsiteY36" fmla="*/ 51603 h 376343"/>
              <a:gd name="connsiteX37" fmla="*/ 794759 w 974384"/>
              <a:gd name="connsiteY37" fmla="*/ 60149 h 376343"/>
              <a:gd name="connsiteX38" fmla="*/ 803305 w 974384"/>
              <a:gd name="connsiteY38" fmla="*/ 94332 h 376343"/>
              <a:gd name="connsiteX39" fmla="*/ 786213 w 974384"/>
              <a:gd name="connsiteY39" fmla="*/ 171244 h 376343"/>
              <a:gd name="connsiteX40" fmla="*/ 794759 w 974384"/>
              <a:gd name="connsiteY40" fmla="*/ 239610 h 376343"/>
              <a:gd name="connsiteX41" fmla="*/ 837488 w 974384"/>
              <a:gd name="connsiteY41" fmla="*/ 231064 h 376343"/>
              <a:gd name="connsiteX42" fmla="*/ 846034 w 974384"/>
              <a:gd name="connsiteY42" fmla="*/ 162698 h 376343"/>
              <a:gd name="connsiteX43" fmla="*/ 897309 w 974384"/>
              <a:gd name="connsiteY43" fmla="*/ 128515 h 376343"/>
              <a:gd name="connsiteX44" fmla="*/ 957129 w 974384"/>
              <a:gd name="connsiteY44" fmla="*/ 137061 h 376343"/>
              <a:gd name="connsiteX45" fmla="*/ 965675 w 974384"/>
              <a:gd name="connsiteY45" fmla="*/ 162698 h 376343"/>
              <a:gd name="connsiteX46" fmla="*/ 974221 w 974384"/>
              <a:gd name="connsiteY46" fmla="*/ 222519 h 37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4384" h="376343">
                <a:moveTo>
                  <a:pt x="68366" y="376343"/>
                </a:moveTo>
                <a:cubicBezTo>
                  <a:pt x="59820" y="362100"/>
                  <a:pt x="51532" y="347699"/>
                  <a:pt x="42729" y="333614"/>
                </a:cubicBezTo>
                <a:cubicBezTo>
                  <a:pt x="37285" y="324904"/>
                  <a:pt x="30230" y="317163"/>
                  <a:pt x="25637" y="307977"/>
                </a:cubicBezTo>
                <a:cubicBezTo>
                  <a:pt x="-9743" y="237215"/>
                  <a:pt x="48983" y="330173"/>
                  <a:pt x="0" y="256702"/>
                </a:cubicBezTo>
                <a:cubicBezTo>
                  <a:pt x="2849" y="239610"/>
                  <a:pt x="4787" y="222342"/>
                  <a:pt x="8546" y="205427"/>
                </a:cubicBezTo>
                <a:cubicBezTo>
                  <a:pt x="10500" y="196634"/>
                  <a:pt x="10722" y="186160"/>
                  <a:pt x="17092" y="179790"/>
                </a:cubicBezTo>
                <a:cubicBezTo>
                  <a:pt x="23462" y="173420"/>
                  <a:pt x="34183" y="174093"/>
                  <a:pt x="42729" y="171244"/>
                </a:cubicBezTo>
                <a:cubicBezTo>
                  <a:pt x="74310" y="123875"/>
                  <a:pt x="41752" y="161342"/>
                  <a:pt x="85458" y="137061"/>
                </a:cubicBezTo>
                <a:cubicBezTo>
                  <a:pt x="173613" y="88086"/>
                  <a:pt x="104360" y="113669"/>
                  <a:pt x="162370" y="94332"/>
                </a:cubicBezTo>
                <a:cubicBezTo>
                  <a:pt x="174680" y="112796"/>
                  <a:pt x="184792" y="123091"/>
                  <a:pt x="188008" y="145607"/>
                </a:cubicBezTo>
                <a:cubicBezTo>
                  <a:pt x="202986" y="250454"/>
                  <a:pt x="165096" y="229124"/>
                  <a:pt x="222191" y="248156"/>
                </a:cubicBezTo>
                <a:cubicBezTo>
                  <a:pt x="267785" y="179763"/>
                  <a:pt x="231144" y="244074"/>
                  <a:pt x="247828" y="77240"/>
                </a:cubicBezTo>
                <a:cubicBezTo>
                  <a:pt x="248724" y="68277"/>
                  <a:pt x="249044" y="56839"/>
                  <a:pt x="256374" y="51603"/>
                </a:cubicBezTo>
                <a:cubicBezTo>
                  <a:pt x="271034" y="41131"/>
                  <a:pt x="307649" y="34511"/>
                  <a:pt x="307649" y="34511"/>
                </a:cubicBezTo>
                <a:cubicBezTo>
                  <a:pt x="313346" y="51603"/>
                  <a:pt x="323741" y="67798"/>
                  <a:pt x="324740" y="85786"/>
                </a:cubicBezTo>
                <a:cubicBezTo>
                  <a:pt x="327589" y="137061"/>
                  <a:pt x="320831" y="189790"/>
                  <a:pt x="333286" y="239610"/>
                </a:cubicBezTo>
                <a:cubicBezTo>
                  <a:pt x="336376" y="251969"/>
                  <a:pt x="356075" y="251005"/>
                  <a:pt x="367469" y="256702"/>
                </a:cubicBezTo>
                <a:cubicBezTo>
                  <a:pt x="376015" y="253853"/>
                  <a:pt x="391990" y="257095"/>
                  <a:pt x="393107" y="248156"/>
                </a:cubicBezTo>
                <a:cubicBezTo>
                  <a:pt x="406876" y="138004"/>
                  <a:pt x="361303" y="120785"/>
                  <a:pt x="393107" y="17420"/>
                </a:cubicBezTo>
                <a:cubicBezTo>
                  <a:pt x="395756" y="8810"/>
                  <a:pt x="410198" y="11723"/>
                  <a:pt x="418744" y="8874"/>
                </a:cubicBezTo>
                <a:cubicBezTo>
                  <a:pt x="432987" y="11723"/>
                  <a:pt x="448862" y="10214"/>
                  <a:pt x="461473" y="17420"/>
                </a:cubicBezTo>
                <a:cubicBezTo>
                  <a:pt x="491950" y="34835"/>
                  <a:pt x="473888" y="71119"/>
                  <a:pt x="470019" y="94332"/>
                </a:cubicBezTo>
                <a:cubicBezTo>
                  <a:pt x="472868" y="139909"/>
                  <a:pt x="473785" y="185649"/>
                  <a:pt x="478565" y="231064"/>
                </a:cubicBezTo>
                <a:cubicBezTo>
                  <a:pt x="479508" y="240023"/>
                  <a:pt x="478316" y="254748"/>
                  <a:pt x="487110" y="256702"/>
                </a:cubicBezTo>
                <a:cubicBezTo>
                  <a:pt x="509529" y="261684"/>
                  <a:pt x="532688" y="251005"/>
                  <a:pt x="555477" y="248156"/>
                </a:cubicBezTo>
                <a:cubicBezTo>
                  <a:pt x="552628" y="222519"/>
                  <a:pt x="551172" y="196688"/>
                  <a:pt x="546931" y="171244"/>
                </a:cubicBezTo>
                <a:cubicBezTo>
                  <a:pt x="545450" y="162359"/>
                  <a:pt x="540570" y="154346"/>
                  <a:pt x="538385" y="145607"/>
                </a:cubicBezTo>
                <a:cubicBezTo>
                  <a:pt x="534862" y="131516"/>
                  <a:pt x="532688" y="117121"/>
                  <a:pt x="529839" y="102878"/>
                </a:cubicBezTo>
                <a:cubicBezTo>
                  <a:pt x="531516" y="86105"/>
                  <a:pt x="517396" y="4991"/>
                  <a:pt x="564023" y="328"/>
                </a:cubicBezTo>
                <a:cubicBezTo>
                  <a:pt x="584065" y="-1676"/>
                  <a:pt x="603903" y="6025"/>
                  <a:pt x="623843" y="8874"/>
                </a:cubicBezTo>
                <a:cubicBezTo>
                  <a:pt x="626692" y="17420"/>
                  <a:pt x="631671" y="25532"/>
                  <a:pt x="632389" y="34511"/>
                </a:cubicBezTo>
                <a:cubicBezTo>
                  <a:pt x="637392" y="97045"/>
                  <a:pt x="627608" y="161217"/>
                  <a:pt x="640935" y="222519"/>
                </a:cubicBezTo>
                <a:cubicBezTo>
                  <a:pt x="643430" y="233996"/>
                  <a:pt x="663825" y="227837"/>
                  <a:pt x="675118" y="231064"/>
                </a:cubicBezTo>
                <a:cubicBezTo>
                  <a:pt x="683779" y="233539"/>
                  <a:pt x="692209" y="236761"/>
                  <a:pt x="700755" y="239610"/>
                </a:cubicBezTo>
                <a:cubicBezTo>
                  <a:pt x="703604" y="191184"/>
                  <a:pt x="704474" y="142601"/>
                  <a:pt x="709301" y="94332"/>
                </a:cubicBezTo>
                <a:cubicBezTo>
                  <a:pt x="710197" y="85368"/>
                  <a:pt x="710517" y="73930"/>
                  <a:pt x="717847" y="68694"/>
                </a:cubicBezTo>
                <a:cubicBezTo>
                  <a:pt x="732507" y="58222"/>
                  <a:pt x="769122" y="51603"/>
                  <a:pt x="769122" y="51603"/>
                </a:cubicBezTo>
                <a:cubicBezTo>
                  <a:pt x="777668" y="54452"/>
                  <a:pt x="789132" y="53115"/>
                  <a:pt x="794759" y="60149"/>
                </a:cubicBezTo>
                <a:cubicBezTo>
                  <a:pt x="802096" y="69320"/>
                  <a:pt x="803305" y="82587"/>
                  <a:pt x="803305" y="94332"/>
                </a:cubicBezTo>
                <a:cubicBezTo>
                  <a:pt x="803305" y="124413"/>
                  <a:pt x="795026" y="144806"/>
                  <a:pt x="786213" y="171244"/>
                </a:cubicBezTo>
                <a:cubicBezTo>
                  <a:pt x="789062" y="194033"/>
                  <a:pt x="779813" y="222173"/>
                  <a:pt x="794759" y="239610"/>
                </a:cubicBezTo>
                <a:cubicBezTo>
                  <a:pt x="804212" y="250638"/>
                  <a:pt x="829431" y="243150"/>
                  <a:pt x="837488" y="231064"/>
                </a:cubicBezTo>
                <a:cubicBezTo>
                  <a:pt x="850227" y="211955"/>
                  <a:pt x="838186" y="184281"/>
                  <a:pt x="846034" y="162698"/>
                </a:cubicBezTo>
                <a:cubicBezTo>
                  <a:pt x="854863" y="138417"/>
                  <a:pt x="877482" y="135124"/>
                  <a:pt x="897309" y="128515"/>
                </a:cubicBezTo>
                <a:cubicBezTo>
                  <a:pt x="917249" y="131364"/>
                  <a:pt x="939113" y="128053"/>
                  <a:pt x="957129" y="137061"/>
                </a:cubicBezTo>
                <a:cubicBezTo>
                  <a:pt x="965186" y="141089"/>
                  <a:pt x="963200" y="154037"/>
                  <a:pt x="965675" y="162698"/>
                </a:cubicBezTo>
                <a:cubicBezTo>
                  <a:pt x="976294" y="199862"/>
                  <a:pt x="974221" y="188999"/>
                  <a:pt x="974221" y="222519"/>
                </a:cubicBezTo>
              </a:path>
            </a:pathLst>
          </a:custGeom>
          <a:no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b="0">
              <a:solidFill>
                <a:prstClr val="white"/>
              </a:solidFill>
            </a:endParaRPr>
          </a:p>
        </p:txBody>
      </p:sp>
      <p:sp>
        <p:nvSpPr>
          <p:cNvPr id="69" name="Freeform 68"/>
          <p:cNvSpPr/>
          <p:nvPr/>
        </p:nvSpPr>
        <p:spPr>
          <a:xfrm>
            <a:off x="-2336787" y="1581338"/>
            <a:ext cx="1659077" cy="486839"/>
          </a:xfrm>
          <a:custGeom>
            <a:avLst/>
            <a:gdLst>
              <a:gd name="connsiteX0" fmla="*/ 0 w 898637"/>
              <a:gd name="connsiteY0" fmla="*/ 68366 h 247828"/>
              <a:gd name="connsiteX1" fmla="*/ 42729 w 898637"/>
              <a:gd name="connsiteY1" fmla="*/ 85458 h 247828"/>
              <a:gd name="connsiteX2" fmla="*/ 59820 w 898637"/>
              <a:gd name="connsiteY2" fmla="*/ 111095 h 247828"/>
              <a:gd name="connsiteX3" fmla="*/ 85458 w 898637"/>
              <a:gd name="connsiteY3" fmla="*/ 128187 h 247828"/>
              <a:gd name="connsiteX4" fmla="*/ 111095 w 898637"/>
              <a:gd name="connsiteY4" fmla="*/ 76912 h 247828"/>
              <a:gd name="connsiteX5" fmla="*/ 119641 w 898637"/>
              <a:gd name="connsiteY5" fmla="*/ 34183 h 247828"/>
              <a:gd name="connsiteX6" fmla="*/ 145278 w 898637"/>
              <a:gd name="connsiteY6" fmla="*/ 17091 h 247828"/>
              <a:gd name="connsiteX7" fmla="*/ 162370 w 898637"/>
              <a:gd name="connsiteY7" fmla="*/ 42729 h 247828"/>
              <a:gd name="connsiteX8" fmla="*/ 179461 w 898637"/>
              <a:gd name="connsiteY8" fmla="*/ 128187 h 247828"/>
              <a:gd name="connsiteX9" fmla="*/ 196553 w 898637"/>
              <a:gd name="connsiteY9" fmla="*/ 179462 h 247828"/>
              <a:gd name="connsiteX10" fmla="*/ 222190 w 898637"/>
              <a:gd name="connsiteY10" fmla="*/ 196553 h 247828"/>
              <a:gd name="connsiteX11" fmla="*/ 239282 w 898637"/>
              <a:gd name="connsiteY11" fmla="*/ 51275 h 247828"/>
              <a:gd name="connsiteX12" fmla="*/ 256373 w 898637"/>
              <a:gd name="connsiteY12" fmla="*/ 0 h 247828"/>
              <a:gd name="connsiteX13" fmla="*/ 282011 w 898637"/>
              <a:gd name="connsiteY13" fmla="*/ 17091 h 247828"/>
              <a:gd name="connsiteX14" fmla="*/ 290557 w 898637"/>
              <a:gd name="connsiteY14" fmla="*/ 42729 h 247828"/>
              <a:gd name="connsiteX15" fmla="*/ 299102 w 898637"/>
              <a:gd name="connsiteY15" fmla="*/ 179462 h 247828"/>
              <a:gd name="connsiteX16" fmla="*/ 307648 w 898637"/>
              <a:gd name="connsiteY16" fmla="*/ 205099 h 247828"/>
              <a:gd name="connsiteX17" fmla="*/ 333286 w 898637"/>
              <a:gd name="connsiteY17" fmla="*/ 222190 h 247828"/>
              <a:gd name="connsiteX18" fmla="*/ 350377 w 898637"/>
              <a:gd name="connsiteY18" fmla="*/ 59820 h 247828"/>
              <a:gd name="connsiteX19" fmla="*/ 358923 w 898637"/>
              <a:gd name="connsiteY19" fmla="*/ 34183 h 247828"/>
              <a:gd name="connsiteX20" fmla="*/ 384560 w 898637"/>
              <a:gd name="connsiteY20" fmla="*/ 25637 h 247828"/>
              <a:gd name="connsiteX21" fmla="*/ 393106 w 898637"/>
              <a:gd name="connsiteY21" fmla="*/ 68366 h 247828"/>
              <a:gd name="connsiteX22" fmla="*/ 418744 w 898637"/>
              <a:gd name="connsiteY22" fmla="*/ 239282 h 247828"/>
              <a:gd name="connsiteX23" fmla="*/ 444381 w 898637"/>
              <a:gd name="connsiteY23" fmla="*/ 247828 h 247828"/>
              <a:gd name="connsiteX24" fmla="*/ 470018 w 898637"/>
              <a:gd name="connsiteY24" fmla="*/ 239282 h 247828"/>
              <a:gd name="connsiteX25" fmla="*/ 452927 w 898637"/>
              <a:gd name="connsiteY25" fmla="*/ 25637 h 247828"/>
              <a:gd name="connsiteX26" fmla="*/ 529839 w 898637"/>
              <a:gd name="connsiteY26" fmla="*/ 25637 h 247828"/>
              <a:gd name="connsiteX27" fmla="*/ 546930 w 898637"/>
              <a:gd name="connsiteY27" fmla="*/ 51275 h 247828"/>
              <a:gd name="connsiteX28" fmla="*/ 555476 w 898637"/>
              <a:gd name="connsiteY28" fmla="*/ 145278 h 247828"/>
              <a:gd name="connsiteX29" fmla="*/ 564022 w 898637"/>
              <a:gd name="connsiteY29" fmla="*/ 179462 h 247828"/>
              <a:gd name="connsiteX30" fmla="*/ 589659 w 898637"/>
              <a:gd name="connsiteY30" fmla="*/ 196553 h 247828"/>
              <a:gd name="connsiteX31" fmla="*/ 606751 w 898637"/>
              <a:gd name="connsiteY31" fmla="*/ 170916 h 247828"/>
              <a:gd name="connsiteX32" fmla="*/ 615297 w 898637"/>
              <a:gd name="connsiteY32" fmla="*/ 17091 h 247828"/>
              <a:gd name="connsiteX33" fmla="*/ 666572 w 898637"/>
              <a:gd name="connsiteY33" fmla="*/ 25637 h 247828"/>
              <a:gd name="connsiteX34" fmla="*/ 683663 w 898637"/>
              <a:gd name="connsiteY34" fmla="*/ 102549 h 247828"/>
              <a:gd name="connsiteX35" fmla="*/ 692209 w 898637"/>
              <a:gd name="connsiteY35" fmla="*/ 145278 h 247828"/>
              <a:gd name="connsiteX36" fmla="*/ 717846 w 898637"/>
              <a:gd name="connsiteY36" fmla="*/ 162370 h 247828"/>
              <a:gd name="connsiteX37" fmla="*/ 752030 w 898637"/>
              <a:gd name="connsiteY37" fmla="*/ 153824 h 247828"/>
              <a:gd name="connsiteX38" fmla="*/ 803304 w 898637"/>
              <a:gd name="connsiteY38" fmla="*/ 68366 h 247828"/>
              <a:gd name="connsiteX39" fmla="*/ 846033 w 898637"/>
              <a:gd name="connsiteY39" fmla="*/ 111095 h 247828"/>
              <a:gd name="connsiteX40" fmla="*/ 888762 w 898637"/>
              <a:gd name="connsiteY40" fmla="*/ 102549 h 247828"/>
              <a:gd name="connsiteX41" fmla="*/ 897308 w 898637"/>
              <a:gd name="connsiteY41" fmla="*/ 17091 h 24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8637" h="247828">
                <a:moveTo>
                  <a:pt x="0" y="68366"/>
                </a:moveTo>
                <a:cubicBezTo>
                  <a:pt x="14243" y="74063"/>
                  <a:pt x="30246" y="76542"/>
                  <a:pt x="42729" y="85458"/>
                </a:cubicBezTo>
                <a:cubicBezTo>
                  <a:pt x="51086" y="91428"/>
                  <a:pt x="52558" y="103833"/>
                  <a:pt x="59820" y="111095"/>
                </a:cubicBezTo>
                <a:cubicBezTo>
                  <a:pt x="67083" y="118358"/>
                  <a:pt x="76912" y="122490"/>
                  <a:pt x="85458" y="128187"/>
                </a:cubicBezTo>
                <a:cubicBezTo>
                  <a:pt x="102166" y="103123"/>
                  <a:pt x="104019" y="105215"/>
                  <a:pt x="111095" y="76912"/>
                </a:cubicBezTo>
                <a:cubicBezTo>
                  <a:pt x="114618" y="62821"/>
                  <a:pt x="112435" y="46794"/>
                  <a:pt x="119641" y="34183"/>
                </a:cubicBezTo>
                <a:cubicBezTo>
                  <a:pt x="124737" y="25265"/>
                  <a:pt x="136732" y="22788"/>
                  <a:pt x="145278" y="17091"/>
                </a:cubicBezTo>
                <a:cubicBezTo>
                  <a:pt x="150975" y="25637"/>
                  <a:pt x="158324" y="33288"/>
                  <a:pt x="162370" y="42729"/>
                </a:cubicBezTo>
                <a:cubicBezTo>
                  <a:pt x="170894" y="62618"/>
                  <a:pt x="175218" y="111214"/>
                  <a:pt x="179461" y="128187"/>
                </a:cubicBezTo>
                <a:cubicBezTo>
                  <a:pt x="183830" y="145665"/>
                  <a:pt x="181562" y="169469"/>
                  <a:pt x="196553" y="179462"/>
                </a:cubicBezTo>
                <a:lnTo>
                  <a:pt x="222190" y="196553"/>
                </a:lnTo>
                <a:cubicBezTo>
                  <a:pt x="226172" y="148772"/>
                  <a:pt x="226452" y="98318"/>
                  <a:pt x="239282" y="51275"/>
                </a:cubicBezTo>
                <a:cubicBezTo>
                  <a:pt x="244022" y="33894"/>
                  <a:pt x="256373" y="0"/>
                  <a:pt x="256373" y="0"/>
                </a:cubicBezTo>
                <a:cubicBezTo>
                  <a:pt x="264919" y="5697"/>
                  <a:pt x="275595" y="9071"/>
                  <a:pt x="282011" y="17091"/>
                </a:cubicBezTo>
                <a:cubicBezTo>
                  <a:pt x="287639" y="24125"/>
                  <a:pt x="289614" y="33770"/>
                  <a:pt x="290557" y="42729"/>
                </a:cubicBezTo>
                <a:cubicBezTo>
                  <a:pt x="295337" y="88145"/>
                  <a:pt x="294322" y="134046"/>
                  <a:pt x="299102" y="179462"/>
                </a:cubicBezTo>
                <a:cubicBezTo>
                  <a:pt x="300045" y="188420"/>
                  <a:pt x="302021" y="198065"/>
                  <a:pt x="307648" y="205099"/>
                </a:cubicBezTo>
                <a:cubicBezTo>
                  <a:pt x="314064" y="213119"/>
                  <a:pt x="324740" y="216493"/>
                  <a:pt x="333286" y="222190"/>
                </a:cubicBezTo>
                <a:cubicBezTo>
                  <a:pt x="358068" y="147839"/>
                  <a:pt x="332161" y="232871"/>
                  <a:pt x="350377" y="59820"/>
                </a:cubicBezTo>
                <a:cubicBezTo>
                  <a:pt x="351320" y="50862"/>
                  <a:pt x="352553" y="40553"/>
                  <a:pt x="358923" y="34183"/>
                </a:cubicBezTo>
                <a:cubicBezTo>
                  <a:pt x="365293" y="27813"/>
                  <a:pt x="376014" y="28486"/>
                  <a:pt x="384560" y="25637"/>
                </a:cubicBezTo>
                <a:cubicBezTo>
                  <a:pt x="387409" y="39880"/>
                  <a:pt x="391791" y="53901"/>
                  <a:pt x="393106" y="68366"/>
                </a:cubicBezTo>
                <a:cubicBezTo>
                  <a:pt x="393375" y="71329"/>
                  <a:pt x="376623" y="205585"/>
                  <a:pt x="418744" y="239282"/>
                </a:cubicBezTo>
                <a:cubicBezTo>
                  <a:pt x="425778" y="244909"/>
                  <a:pt x="435835" y="244979"/>
                  <a:pt x="444381" y="247828"/>
                </a:cubicBezTo>
                <a:cubicBezTo>
                  <a:pt x="452927" y="244979"/>
                  <a:pt x="468901" y="248220"/>
                  <a:pt x="470018" y="239282"/>
                </a:cubicBezTo>
                <a:cubicBezTo>
                  <a:pt x="472922" y="216054"/>
                  <a:pt x="456808" y="64445"/>
                  <a:pt x="452927" y="25637"/>
                </a:cubicBezTo>
                <a:cubicBezTo>
                  <a:pt x="482492" y="15782"/>
                  <a:pt x="493743" y="7588"/>
                  <a:pt x="529839" y="25637"/>
                </a:cubicBezTo>
                <a:cubicBezTo>
                  <a:pt x="539025" y="30230"/>
                  <a:pt x="541233" y="42729"/>
                  <a:pt x="546930" y="51275"/>
                </a:cubicBezTo>
                <a:cubicBezTo>
                  <a:pt x="549779" y="82609"/>
                  <a:pt x="551318" y="114090"/>
                  <a:pt x="555476" y="145278"/>
                </a:cubicBezTo>
                <a:cubicBezTo>
                  <a:pt x="557028" y="156920"/>
                  <a:pt x="557507" y="169689"/>
                  <a:pt x="564022" y="179462"/>
                </a:cubicBezTo>
                <a:cubicBezTo>
                  <a:pt x="569719" y="188008"/>
                  <a:pt x="581113" y="190856"/>
                  <a:pt x="589659" y="196553"/>
                </a:cubicBezTo>
                <a:cubicBezTo>
                  <a:pt x="595356" y="188007"/>
                  <a:pt x="605298" y="181084"/>
                  <a:pt x="606751" y="170916"/>
                </a:cubicBezTo>
                <a:cubicBezTo>
                  <a:pt x="614014" y="120078"/>
                  <a:pt x="595744" y="64577"/>
                  <a:pt x="615297" y="17091"/>
                </a:cubicBezTo>
                <a:cubicBezTo>
                  <a:pt x="621894" y="1069"/>
                  <a:pt x="649480" y="22788"/>
                  <a:pt x="666572" y="25637"/>
                </a:cubicBezTo>
                <a:cubicBezTo>
                  <a:pt x="681638" y="70842"/>
                  <a:pt x="671630" y="36372"/>
                  <a:pt x="683663" y="102549"/>
                </a:cubicBezTo>
                <a:cubicBezTo>
                  <a:pt x="686261" y="116840"/>
                  <a:pt x="685003" y="132667"/>
                  <a:pt x="692209" y="145278"/>
                </a:cubicBezTo>
                <a:cubicBezTo>
                  <a:pt x="697305" y="154196"/>
                  <a:pt x="709300" y="156673"/>
                  <a:pt x="717846" y="162370"/>
                </a:cubicBezTo>
                <a:cubicBezTo>
                  <a:pt x="729241" y="159521"/>
                  <a:pt x="747814" y="164786"/>
                  <a:pt x="752030" y="153824"/>
                </a:cubicBezTo>
                <a:cubicBezTo>
                  <a:pt x="792618" y="48295"/>
                  <a:pt x="714966" y="33032"/>
                  <a:pt x="803304" y="68366"/>
                </a:cubicBezTo>
                <a:cubicBezTo>
                  <a:pt x="812627" y="82350"/>
                  <a:pt x="825316" y="108506"/>
                  <a:pt x="846033" y="111095"/>
                </a:cubicBezTo>
                <a:cubicBezTo>
                  <a:pt x="860446" y="112896"/>
                  <a:pt x="874519" y="105398"/>
                  <a:pt x="888762" y="102549"/>
                </a:cubicBezTo>
                <a:cubicBezTo>
                  <a:pt x="903614" y="57995"/>
                  <a:pt x="897308" y="85920"/>
                  <a:pt x="897308" y="17091"/>
                </a:cubicBezTo>
              </a:path>
            </a:pathLst>
          </a:custGeom>
          <a:noFill/>
          <a:ln w="222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b="0">
              <a:solidFill>
                <a:prstClr val="white"/>
              </a:solidFill>
            </a:endParaRPr>
          </a:p>
        </p:txBody>
      </p:sp>
      <p:grpSp>
        <p:nvGrpSpPr>
          <p:cNvPr id="24" name="Group 23"/>
          <p:cNvGrpSpPr/>
          <p:nvPr/>
        </p:nvGrpSpPr>
        <p:grpSpPr>
          <a:xfrm>
            <a:off x="5739379" y="2415487"/>
            <a:ext cx="1101691" cy="752018"/>
            <a:chOff x="6456796" y="2415487"/>
            <a:chExt cx="1239402" cy="752018"/>
          </a:xfrm>
        </p:grpSpPr>
        <p:sp>
          <p:nvSpPr>
            <p:cNvPr id="79" name="Oval 78"/>
            <p:cNvSpPr/>
            <p:nvPr/>
          </p:nvSpPr>
          <p:spPr>
            <a:xfrm>
              <a:off x="6456796" y="2415487"/>
              <a:ext cx="1215378" cy="75201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300" b="0">
                <a:solidFill>
                  <a:prstClr val="white"/>
                </a:solidFill>
              </a:endParaRPr>
            </a:p>
          </p:txBody>
        </p:sp>
        <p:sp>
          <p:nvSpPr>
            <p:cNvPr id="80" name="TextBox 79"/>
            <p:cNvSpPr txBox="1"/>
            <p:nvPr/>
          </p:nvSpPr>
          <p:spPr>
            <a:xfrm>
              <a:off x="6569326" y="2454785"/>
              <a:ext cx="1126872" cy="584776"/>
            </a:xfrm>
            <a:prstGeom prst="rect">
              <a:avLst/>
            </a:prstGeom>
            <a:noFill/>
          </p:spPr>
          <p:txBody>
            <a:bodyPr wrap="square" rtlCol="0">
              <a:spAutoFit/>
            </a:bodyPr>
            <a:lstStyle/>
            <a:p>
              <a:pPr eaLnBrk="1" fontAlgn="auto" hangingPunct="1">
                <a:spcBef>
                  <a:spcPts val="0"/>
                </a:spcBef>
                <a:spcAft>
                  <a:spcPts val="0"/>
                </a:spcAft>
              </a:pPr>
              <a:r>
                <a:rPr lang="en-US" sz="1600" u="sng" dirty="0" smtClean="0">
                  <a:solidFill>
                    <a:prstClr val="black"/>
                  </a:solidFill>
                  <a:latin typeface="Calibri"/>
                </a:rPr>
                <a:t>Lysosome</a:t>
              </a:r>
              <a:endParaRPr lang="en-US" sz="1600" u="sng" dirty="0">
                <a:solidFill>
                  <a:prstClr val="black"/>
                </a:solidFill>
                <a:latin typeface="Calibri"/>
              </a:endParaRPr>
            </a:p>
          </p:txBody>
        </p:sp>
        <p:sp>
          <p:nvSpPr>
            <p:cNvPr id="85" name="AutoShape 26"/>
            <p:cNvSpPr>
              <a:spLocks noChangeArrowheads="1"/>
            </p:cNvSpPr>
            <p:nvPr/>
          </p:nvSpPr>
          <p:spPr bwMode="auto">
            <a:xfrm>
              <a:off x="6699767" y="2821317"/>
              <a:ext cx="746130" cy="209550"/>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FFFFFF"/>
                  </a:solidFill>
                  <a:latin typeface="Arial Black" panose="020B0A04020102020204" pitchFamily="34" charset="0"/>
                </a:rPr>
                <a:t>SCARB2</a:t>
              </a:r>
            </a:p>
          </p:txBody>
        </p:sp>
      </p:grpSp>
      <p:sp>
        <p:nvSpPr>
          <p:cNvPr id="87" name="TextBox 86"/>
          <p:cNvSpPr txBox="1"/>
          <p:nvPr/>
        </p:nvSpPr>
        <p:spPr>
          <a:xfrm>
            <a:off x="-1287123" y="4595114"/>
            <a:ext cx="609600" cy="276999"/>
          </a:xfrm>
          <a:prstGeom prst="rect">
            <a:avLst/>
          </a:prstGeom>
          <a:noFill/>
        </p:spPr>
        <p:txBody>
          <a:bodyPr wrap="square" rtlCol="0">
            <a:spAutoFit/>
          </a:bodyPr>
          <a:lstStyle/>
          <a:p>
            <a:pPr algn="l" eaLnBrk="1" fontAlgn="auto" hangingPunct="1">
              <a:spcBef>
                <a:spcPts val="0"/>
              </a:spcBef>
              <a:spcAft>
                <a:spcPts val="0"/>
              </a:spcAft>
            </a:pPr>
            <a:r>
              <a:rPr lang="el-GR" sz="1200" dirty="0" smtClean="0">
                <a:solidFill>
                  <a:prstClr val="black"/>
                </a:solidFill>
                <a:latin typeface="Calibri"/>
              </a:rPr>
              <a:t>α</a:t>
            </a:r>
            <a:r>
              <a:rPr lang="en-US" sz="1200" dirty="0" smtClean="0">
                <a:solidFill>
                  <a:prstClr val="black"/>
                </a:solidFill>
                <a:latin typeface="Calibri"/>
              </a:rPr>
              <a:t>-DG</a:t>
            </a:r>
            <a:endParaRPr lang="en-US" sz="1200" dirty="0">
              <a:solidFill>
                <a:prstClr val="black"/>
              </a:solidFill>
              <a:latin typeface="Calibri"/>
            </a:endParaRPr>
          </a:p>
        </p:txBody>
      </p:sp>
      <p:sp>
        <p:nvSpPr>
          <p:cNvPr id="88" name="TextBox 87"/>
          <p:cNvSpPr txBox="1"/>
          <p:nvPr/>
        </p:nvSpPr>
        <p:spPr>
          <a:xfrm>
            <a:off x="3405204" y="5892192"/>
            <a:ext cx="2148034" cy="400110"/>
          </a:xfrm>
          <a:prstGeom prst="rect">
            <a:avLst/>
          </a:prstGeom>
          <a:noFill/>
        </p:spPr>
        <p:txBody>
          <a:bodyPr wrap="square" rtlCol="0">
            <a:spAutoFit/>
          </a:bodyPr>
          <a:lstStyle/>
          <a:p>
            <a:pPr eaLnBrk="1" fontAlgn="auto" hangingPunct="1">
              <a:spcBef>
                <a:spcPts val="0"/>
              </a:spcBef>
              <a:spcAft>
                <a:spcPts val="0"/>
              </a:spcAft>
            </a:pPr>
            <a:r>
              <a:rPr lang="en-US" sz="2000" dirty="0" smtClean="0">
                <a:solidFill>
                  <a:prstClr val="black"/>
                </a:solidFill>
                <a:latin typeface="Calibri"/>
              </a:rPr>
              <a:t>Endothelial Cell</a:t>
            </a:r>
            <a:endParaRPr lang="en-US" sz="2000" dirty="0">
              <a:solidFill>
                <a:prstClr val="black"/>
              </a:solidFill>
              <a:latin typeface="Calibri"/>
            </a:endParaRPr>
          </a:p>
        </p:txBody>
      </p:sp>
      <p:sp>
        <p:nvSpPr>
          <p:cNvPr id="91" name="TextBox 90"/>
          <p:cNvSpPr txBox="1"/>
          <p:nvPr/>
        </p:nvSpPr>
        <p:spPr>
          <a:xfrm>
            <a:off x="0" y="1"/>
            <a:ext cx="9144000" cy="523220"/>
          </a:xfrm>
          <a:prstGeom prst="rect">
            <a:avLst/>
          </a:prstGeom>
          <a:noFill/>
        </p:spPr>
        <p:txBody>
          <a:bodyPr wrap="square" rtlCol="0">
            <a:spAutoFit/>
          </a:bodyPr>
          <a:lstStyle/>
          <a:p>
            <a:pPr eaLnBrk="1" fontAlgn="auto" hangingPunct="1">
              <a:spcBef>
                <a:spcPts val="0"/>
              </a:spcBef>
              <a:spcAft>
                <a:spcPts val="0"/>
              </a:spcAft>
            </a:pPr>
            <a:r>
              <a:rPr lang="en-US" b="0" dirty="0" err="1" smtClean="0">
                <a:solidFill>
                  <a:schemeClr val="accent6">
                    <a:lumMod val="75000"/>
                  </a:schemeClr>
                </a:solidFill>
                <a:latin typeface="+mj-lt"/>
              </a:rPr>
              <a:t>Mendelian</a:t>
            </a:r>
            <a:r>
              <a:rPr lang="en-US" b="0" dirty="0" smtClean="0">
                <a:solidFill>
                  <a:schemeClr val="accent6">
                    <a:lumMod val="75000"/>
                  </a:schemeClr>
                </a:solidFill>
                <a:latin typeface="+mj-lt"/>
              </a:rPr>
              <a:t> forms of steroid-resistant </a:t>
            </a:r>
            <a:r>
              <a:rPr lang="en-US" b="0" dirty="0" err="1" smtClean="0">
                <a:solidFill>
                  <a:schemeClr val="accent6">
                    <a:lumMod val="75000"/>
                  </a:schemeClr>
                </a:solidFill>
                <a:latin typeface="+mj-lt"/>
              </a:rPr>
              <a:t>nephrotic</a:t>
            </a:r>
            <a:r>
              <a:rPr lang="en-US" b="0" dirty="0" smtClean="0">
                <a:solidFill>
                  <a:schemeClr val="accent6">
                    <a:lumMod val="75000"/>
                  </a:schemeClr>
                </a:solidFill>
                <a:latin typeface="+mj-lt"/>
              </a:rPr>
              <a:t> syndrome</a:t>
            </a:r>
            <a:endParaRPr lang="en-US" b="0" dirty="0">
              <a:solidFill>
                <a:schemeClr val="accent6">
                  <a:lumMod val="75000"/>
                </a:schemeClr>
              </a:solidFill>
              <a:latin typeface="+mj-lt"/>
            </a:endParaRPr>
          </a:p>
        </p:txBody>
      </p:sp>
      <p:sp>
        <p:nvSpPr>
          <p:cNvPr id="92" name="Can 91"/>
          <p:cNvSpPr/>
          <p:nvPr/>
        </p:nvSpPr>
        <p:spPr>
          <a:xfrm rot="21235752">
            <a:off x="-787904" y="4500789"/>
            <a:ext cx="309678" cy="454714"/>
          </a:xfrm>
          <a:prstGeom prst="can">
            <a:avLst/>
          </a:prstGeom>
          <a:solidFill>
            <a:schemeClr val="accent2">
              <a:lumMod val="40000"/>
              <a:lumOff val="6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b="0">
              <a:solidFill>
                <a:prstClr val="white"/>
              </a:solidFill>
            </a:endParaRPr>
          </a:p>
        </p:txBody>
      </p:sp>
      <p:sp>
        <p:nvSpPr>
          <p:cNvPr id="94" name="Rounded Rectangle 93"/>
          <p:cNvSpPr/>
          <p:nvPr/>
        </p:nvSpPr>
        <p:spPr>
          <a:xfrm rot="21240998">
            <a:off x="-768599" y="3961378"/>
            <a:ext cx="186189" cy="609509"/>
          </a:xfrm>
          <a:prstGeom prst="round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b="0">
              <a:solidFill>
                <a:prstClr val="white"/>
              </a:solidFill>
            </a:endParaRPr>
          </a:p>
        </p:txBody>
      </p:sp>
      <p:sp>
        <p:nvSpPr>
          <p:cNvPr id="95" name="Rounded Rectangle 94"/>
          <p:cNvSpPr/>
          <p:nvPr/>
        </p:nvSpPr>
        <p:spPr>
          <a:xfrm rot="21240998" flipH="1">
            <a:off x="-940052" y="5355892"/>
            <a:ext cx="58679" cy="408799"/>
          </a:xfrm>
          <a:prstGeom prst="round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b="0">
              <a:solidFill>
                <a:prstClr val="white"/>
              </a:solidFill>
            </a:endParaRPr>
          </a:p>
        </p:txBody>
      </p:sp>
      <p:sp>
        <p:nvSpPr>
          <p:cNvPr id="96" name="Rounded Rectangle 95"/>
          <p:cNvSpPr/>
          <p:nvPr/>
        </p:nvSpPr>
        <p:spPr>
          <a:xfrm rot="21240998">
            <a:off x="-869749" y="5344031"/>
            <a:ext cx="122681" cy="458891"/>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b="0">
              <a:solidFill>
                <a:prstClr val="white"/>
              </a:solidFill>
            </a:endParaRPr>
          </a:p>
        </p:txBody>
      </p:sp>
      <p:sp>
        <p:nvSpPr>
          <p:cNvPr id="97" name="TextBox 96"/>
          <p:cNvSpPr txBox="1"/>
          <p:nvPr/>
        </p:nvSpPr>
        <p:spPr>
          <a:xfrm>
            <a:off x="4170485" y="5331793"/>
            <a:ext cx="751479" cy="400110"/>
          </a:xfrm>
          <a:prstGeom prst="rect">
            <a:avLst/>
          </a:prstGeom>
          <a:noFill/>
        </p:spPr>
        <p:txBody>
          <a:bodyPr wrap="square" rtlCol="0">
            <a:spAutoFit/>
          </a:bodyPr>
          <a:lstStyle/>
          <a:p>
            <a:pPr eaLnBrk="1" fontAlgn="auto" hangingPunct="1">
              <a:spcBef>
                <a:spcPts val="0"/>
              </a:spcBef>
              <a:spcAft>
                <a:spcPts val="0"/>
              </a:spcAft>
            </a:pPr>
            <a:r>
              <a:rPr lang="en-US" sz="2000" dirty="0" smtClean="0">
                <a:solidFill>
                  <a:prstClr val="black"/>
                </a:solidFill>
                <a:latin typeface="Calibri"/>
              </a:rPr>
              <a:t>GBM</a:t>
            </a:r>
            <a:endParaRPr lang="en-US" sz="2000" dirty="0">
              <a:solidFill>
                <a:prstClr val="black"/>
              </a:solidFill>
              <a:latin typeface="Calibri"/>
            </a:endParaRPr>
          </a:p>
        </p:txBody>
      </p:sp>
      <p:sp>
        <p:nvSpPr>
          <p:cNvPr id="98" name="TextBox 97"/>
          <p:cNvSpPr txBox="1"/>
          <p:nvPr/>
        </p:nvSpPr>
        <p:spPr>
          <a:xfrm>
            <a:off x="-1242665" y="4119801"/>
            <a:ext cx="609600" cy="276999"/>
          </a:xfrm>
          <a:prstGeom prst="rect">
            <a:avLst/>
          </a:prstGeom>
          <a:noFill/>
        </p:spPr>
        <p:txBody>
          <a:bodyPr wrap="square" rtlCol="0">
            <a:spAutoFit/>
          </a:bodyPr>
          <a:lstStyle/>
          <a:p>
            <a:pPr algn="l" eaLnBrk="1" fontAlgn="auto" hangingPunct="1">
              <a:spcBef>
                <a:spcPts val="0"/>
              </a:spcBef>
              <a:spcAft>
                <a:spcPts val="0"/>
              </a:spcAft>
            </a:pPr>
            <a:r>
              <a:rPr lang="el-GR" sz="1200" dirty="0" smtClean="0">
                <a:solidFill>
                  <a:prstClr val="black"/>
                </a:solidFill>
                <a:latin typeface="Calibri"/>
              </a:rPr>
              <a:t>β</a:t>
            </a:r>
            <a:r>
              <a:rPr lang="en-US" sz="1200" dirty="0" smtClean="0">
                <a:solidFill>
                  <a:prstClr val="black"/>
                </a:solidFill>
                <a:latin typeface="Calibri"/>
              </a:rPr>
              <a:t>-DG</a:t>
            </a:r>
            <a:endParaRPr lang="en-US" sz="1200" dirty="0">
              <a:solidFill>
                <a:prstClr val="black"/>
              </a:solidFill>
              <a:latin typeface="Calibri"/>
            </a:endParaRPr>
          </a:p>
        </p:txBody>
      </p:sp>
      <p:sp>
        <p:nvSpPr>
          <p:cNvPr id="100" name="Oval 99"/>
          <p:cNvSpPr/>
          <p:nvPr/>
        </p:nvSpPr>
        <p:spPr>
          <a:xfrm>
            <a:off x="-846047" y="3640274"/>
            <a:ext cx="244733" cy="327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b="0">
              <a:solidFill>
                <a:prstClr val="white"/>
              </a:solidFill>
            </a:endParaRPr>
          </a:p>
        </p:txBody>
      </p:sp>
      <p:sp>
        <p:nvSpPr>
          <p:cNvPr id="101" name="Freeform 100"/>
          <p:cNvSpPr/>
          <p:nvPr/>
        </p:nvSpPr>
        <p:spPr>
          <a:xfrm>
            <a:off x="-2077939" y="3147545"/>
            <a:ext cx="508325" cy="872978"/>
          </a:xfrm>
          <a:custGeom>
            <a:avLst/>
            <a:gdLst>
              <a:gd name="connsiteX0" fmla="*/ 10770 w 508325"/>
              <a:gd name="connsiteY0" fmla="*/ 872978 h 872978"/>
              <a:gd name="connsiteX1" fmla="*/ 44953 w 508325"/>
              <a:gd name="connsiteY1" fmla="*/ 582421 h 872978"/>
              <a:gd name="connsiteX2" fmla="*/ 369694 w 508325"/>
              <a:gd name="connsiteY2" fmla="*/ 334593 h 872978"/>
              <a:gd name="connsiteX3" fmla="*/ 489335 w 508325"/>
              <a:gd name="connsiteY3" fmla="*/ 26945 h 872978"/>
              <a:gd name="connsiteX4" fmla="*/ 506426 w 508325"/>
              <a:gd name="connsiteY4" fmla="*/ 35490 h 87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325" h="872978">
                <a:moveTo>
                  <a:pt x="10770" y="872978"/>
                </a:moveTo>
                <a:cubicBezTo>
                  <a:pt x="-2049" y="772565"/>
                  <a:pt x="-14868" y="672152"/>
                  <a:pt x="44953" y="582421"/>
                </a:cubicBezTo>
                <a:cubicBezTo>
                  <a:pt x="104774" y="492690"/>
                  <a:pt x="295630" y="427172"/>
                  <a:pt x="369694" y="334593"/>
                </a:cubicBezTo>
                <a:cubicBezTo>
                  <a:pt x="443758" y="242014"/>
                  <a:pt x="466546" y="76795"/>
                  <a:pt x="489335" y="26945"/>
                </a:cubicBezTo>
                <a:cubicBezTo>
                  <a:pt x="512124" y="-22905"/>
                  <a:pt x="509275" y="6292"/>
                  <a:pt x="506426" y="35490"/>
                </a:cubicBezTo>
              </a:path>
            </a:pathLst>
          </a:custGeom>
          <a:no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b="0">
              <a:solidFill>
                <a:prstClr val="white"/>
              </a:solidFill>
            </a:endParaRPr>
          </a:p>
        </p:txBody>
      </p:sp>
      <p:sp>
        <p:nvSpPr>
          <p:cNvPr id="103" name="Freeform 102"/>
          <p:cNvSpPr/>
          <p:nvPr/>
        </p:nvSpPr>
        <p:spPr>
          <a:xfrm>
            <a:off x="-1674062" y="3545490"/>
            <a:ext cx="399752" cy="760611"/>
          </a:xfrm>
          <a:custGeom>
            <a:avLst/>
            <a:gdLst>
              <a:gd name="connsiteX0" fmla="*/ 0 w 399752"/>
              <a:gd name="connsiteY0" fmla="*/ 760611 h 760611"/>
              <a:gd name="connsiteX1" fmla="*/ 179461 w 399752"/>
              <a:gd name="connsiteY1" fmla="*/ 273501 h 760611"/>
              <a:gd name="connsiteX2" fmla="*/ 384560 w 399752"/>
              <a:gd name="connsiteY2" fmla="*/ 42764 h 760611"/>
              <a:gd name="connsiteX3" fmla="*/ 384560 w 399752"/>
              <a:gd name="connsiteY3" fmla="*/ 35 h 760611"/>
              <a:gd name="connsiteX4" fmla="*/ 384560 w 399752"/>
              <a:gd name="connsiteY4" fmla="*/ 35 h 760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52" h="760611">
                <a:moveTo>
                  <a:pt x="0" y="760611"/>
                </a:moveTo>
                <a:cubicBezTo>
                  <a:pt x="57684" y="576876"/>
                  <a:pt x="115368" y="393142"/>
                  <a:pt x="179461" y="273501"/>
                </a:cubicBezTo>
                <a:cubicBezTo>
                  <a:pt x="243554" y="153860"/>
                  <a:pt x="350377" y="88342"/>
                  <a:pt x="384560" y="42764"/>
                </a:cubicBezTo>
                <a:cubicBezTo>
                  <a:pt x="418743" y="-2814"/>
                  <a:pt x="384560" y="35"/>
                  <a:pt x="384560" y="35"/>
                </a:cubicBezTo>
                <a:lnTo>
                  <a:pt x="384560" y="35"/>
                </a:lnTo>
              </a:path>
            </a:pathLst>
          </a:custGeom>
          <a:no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b="0">
              <a:solidFill>
                <a:prstClr val="white"/>
              </a:solidFill>
            </a:endParaRPr>
          </a:p>
        </p:txBody>
      </p:sp>
      <p:sp>
        <p:nvSpPr>
          <p:cNvPr id="106" name="Oval 105"/>
          <p:cNvSpPr/>
          <p:nvPr/>
        </p:nvSpPr>
        <p:spPr>
          <a:xfrm>
            <a:off x="-1635871" y="3022582"/>
            <a:ext cx="133677" cy="1524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b="0">
              <a:solidFill>
                <a:prstClr val="white"/>
              </a:solidFill>
            </a:endParaRPr>
          </a:p>
        </p:txBody>
      </p:sp>
      <p:sp>
        <p:nvSpPr>
          <p:cNvPr id="112" name="Oval 111"/>
          <p:cNvSpPr/>
          <p:nvPr/>
        </p:nvSpPr>
        <p:spPr>
          <a:xfrm>
            <a:off x="-402119" y="3323145"/>
            <a:ext cx="133677" cy="152400"/>
          </a:xfrm>
          <a:prstGeom prst="ellipse">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300" b="0">
              <a:solidFill>
                <a:prstClr val="white"/>
              </a:solidFill>
            </a:endParaRPr>
          </a:p>
        </p:txBody>
      </p:sp>
      <p:sp>
        <p:nvSpPr>
          <p:cNvPr id="116" name="Rounded Rectangle 115"/>
          <p:cNvSpPr/>
          <p:nvPr/>
        </p:nvSpPr>
        <p:spPr>
          <a:xfrm rot="1921669">
            <a:off x="-755527" y="2560792"/>
            <a:ext cx="678845" cy="84092"/>
          </a:xfrm>
          <a:prstGeom prst="roundRect">
            <a:avLst/>
          </a:prstGeom>
          <a:solidFill>
            <a:schemeClr val="tx2">
              <a:lumMod val="40000"/>
              <a:lumOff val="60000"/>
            </a:schemeClr>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b="0">
              <a:solidFill>
                <a:prstClr val="white"/>
              </a:solidFill>
            </a:endParaRPr>
          </a:p>
        </p:txBody>
      </p:sp>
      <p:sp>
        <p:nvSpPr>
          <p:cNvPr id="115" name="Can 114"/>
          <p:cNvSpPr/>
          <p:nvPr/>
        </p:nvSpPr>
        <p:spPr>
          <a:xfrm rot="21235752">
            <a:off x="-827270" y="2886850"/>
            <a:ext cx="127966" cy="388980"/>
          </a:xfrm>
          <a:prstGeom prst="can">
            <a:avLst/>
          </a:prstGeom>
          <a:solidFill>
            <a:schemeClr val="tx2">
              <a:lumMod val="40000"/>
              <a:lumOff val="60000"/>
            </a:schemeClr>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b="0">
              <a:solidFill>
                <a:prstClr val="white"/>
              </a:solidFill>
            </a:endParaRPr>
          </a:p>
        </p:txBody>
      </p:sp>
      <p:sp>
        <p:nvSpPr>
          <p:cNvPr id="128" name="AutoShape 30"/>
          <p:cNvSpPr>
            <a:spLocks noChangeArrowheads="1"/>
          </p:cNvSpPr>
          <p:nvPr/>
        </p:nvSpPr>
        <p:spPr bwMode="auto">
          <a:xfrm>
            <a:off x="9391650" y="4224971"/>
            <a:ext cx="666750" cy="186124"/>
          </a:xfrm>
          <a:prstGeom prst="roundRect">
            <a:avLst>
              <a:gd name="adj" fmla="val 29167"/>
            </a:avLst>
          </a:prstGeom>
          <a:solidFill>
            <a:schemeClr val="accent5">
              <a:lumMod val="40000"/>
              <a:lumOff val="60000"/>
            </a:schemeClr>
          </a:solidFill>
          <a:ln>
            <a:noFill/>
          </a:ln>
          <a:extLst/>
        </p:spPr>
        <p:txBody>
          <a:bodyPr wrap="none" anchor="ctr"/>
          <a:lstStyle/>
          <a:p>
            <a:pPr eaLnBrk="1" fontAlgn="auto" hangingPunct="1">
              <a:spcBef>
                <a:spcPts val="0"/>
              </a:spcBef>
              <a:spcAft>
                <a:spcPts val="0"/>
              </a:spcAft>
            </a:pPr>
            <a:r>
              <a:rPr lang="en-US" sz="1200" dirty="0" smtClean="0">
                <a:solidFill>
                  <a:prstClr val="black"/>
                </a:solidFill>
                <a:latin typeface="Calibri"/>
              </a:rPr>
              <a:t>NEPH-1</a:t>
            </a:r>
          </a:p>
        </p:txBody>
      </p:sp>
      <p:sp>
        <p:nvSpPr>
          <p:cNvPr id="33" name="Oval 32"/>
          <p:cNvSpPr/>
          <p:nvPr/>
        </p:nvSpPr>
        <p:spPr>
          <a:xfrm>
            <a:off x="5581328" y="877360"/>
            <a:ext cx="1369464" cy="1450323"/>
          </a:xfrm>
          <a:prstGeom prst="ellipse">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300">
              <a:solidFill>
                <a:prstClr val="white"/>
              </a:solidFill>
            </a:endParaRPr>
          </a:p>
        </p:txBody>
      </p:sp>
      <p:sp>
        <p:nvSpPr>
          <p:cNvPr id="74" name="AutoShape 26"/>
          <p:cNvSpPr>
            <a:spLocks noChangeArrowheads="1"/>
          </p:cNvSpPr>
          <p:nvPr/>
        </p:nvSpPr>
        <p:spPr bwMode="auto">
          <a:xfrm>
            <a:off x="6024981" y="1207744"/>
            <a:ext cx="546948" cy="284885"/>
          </a:xfrm>
          <a:prstGeom prst="roundRect">
            <a:avLst>
              <a:gd name="adj" fmla="val 29167"/>
            </a:avLst>
          </a:prstGeom>
          <a:solidFill>
            <a:schemeClr val="tx2">
              <a:lumMod val="60000"/>
              <a:lumOff val="40000"/>
            </a:schemeClr>
          </a:solidFill>
          <a:ln>
            <a:noFill/>
          </a:ln>
          <a:extLst/>
        </p:spPr>
        <p:txBody>
          <a:bodyPr wrap="none" anchor="ctr"/>
          <a:lstStyle/>
          <a:p>
            <a:pPr eaLnBrk="1" fontAlgn="auto" hangingPunct="1">
              <a:spcBef>
                <a:spcPts val="0"/>
              </a:spcBef>
              <a:spcAft>
                <a:spcPts val="0"/>
              </a:spcAft>
            </a:pPr>
            <a:r>
              <a:rPr lang="en-US" sz="1300" dirty="0" smtClean="0">
                <a:solidFill>
                  <a:srgbClr val="FFFFFF"/>
                </a:solidFill>
                <a:latin typeface="Arial Black" panose="020B0A04020102020204" pitchFamily="34" charset="0"/>
              </a:rPr>
              <a:t>WT1</a:t>
            </a:r>
          </a:p>
        </p:txBody>
      </p:sp>
      <p:sp>
        <p:nvSpPr>
          <p:cNvPr id="75" name="AutoShape 26"/>
          <p:cNvSpPr>
            <a:spLocks noChangeArrowheads="1"/>
          </p:cNvSpPr>
          <p:nvPr/>
        </p:nvSpPr>
        <p:spPr bwMode="auto">
          <a:xfrm>
            <a:off x="5657530" y="1533994"/>
            <a:ext cx="608532" cy="284885"/>
          </a:xfrm>
          <a:prstGeom prst="roundRect">
            <a:avLst>
              <a:gd name="adj" fmla="val 29167"/>
            </a:avLst>
          </a:pr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FFFFFF"/>
                </a:solidFill>
                <a:latin typeface="Arial Black" panose="020B0A04020102020204" pitchFamily="34" charset="0"/>
              </a:rPr>
              <a:t>LMX1B</a:t>
            </a:r>
          </a:p>
        </p:txBody>
      </p:sp>
      <p:sp>
        <p:nvSpPr>
          <p:cNvPr id="76" name="AutoShape 26"/>
          <p:cNvSpPr>
            <a:spLocks noChangeArrowheads="1"/>
          </p:cNvSpPr>
          <p:nvPr/>
        </p:nvSpPr>
        <p:spPr bwMode="auto">
          <a:xfrm>
            <a:off x="6336473" y="1533994"/>
            <a:ext cx="540256" cy="284885"/>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FFFFFF"/>
                </a:solidFill>
                <a:latin typeface="Arial Black" panose="020B0A04020102020204" pitchFamily="34" charset="0"/>
              </a:rPr>
              <a:t>NFX5</a:t>
            </a:r>
          </a:p>
        </p:txBody>
      </p:sp>
      <p:sp>
        <p:nvSpPr>
          <p:cNvPr id="77" name="AutoShape 26"/>
          <p:cNvSpPr>
            <a:spLocks noChangeArrowheads="1"/>
          </p:cNvSpPr>
          <p:nvPr/>
        </p:nvSpPr>
        <p:spPr bwMode="auto">
          <a:xfrm>
            <a:off x="5815185" y="1852320"/>
            <a:ext cx="927745" cy="284885"/>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FFFFFF"/>
                </a:solidFill>
                <a:latin typeface="Arial Black" panose="020B0A04020102020204" pitchFamily="34" charset="0"/>
              </a:rPr>
              <a:t>SMARCAL1</a:t>
            </a:r>
          </a:p>
        </p:txBody>
      </p:sp>
      <p:sp>
        <p:nvSpPr>
          <p:cNvPr id="34" name="TextBox 33"/>
          <p:cNvSpPr txBox="1"/>
          <p:nvPr/>
        </p:nvSpPr>
        <p:spPr>
          <a:xfrm>
            <a:off x="5753602" y="881886"/>
            <a:ext cx="1006230" cy="338554"/>
          </a:xfrm>
          <a:prstGeom prst="rect">
            <a:avLst/>
          </a:prstGeom>
          <a:noFill/>
        </p:spPr>
        <p:txBody>
          <a:bodyPr wrap="square" rtlCol="0">
            <a:spAutoFit/>
          </a:bodyPr>
          <a:lstStyle/>
          <a:p>
            <a:pPr eaLnBrk="1" fontAlgn="auto" hangingPunct="1">
              <a:spcBef>
                <a:spcPts val="0"/>
              </a:spcBef>
              <a:spcAft>
                <a:spcPts val="0"/>
              </a:spcAft>
            </a:pPr>
            <a:r>
              <a:rPr lang="en-US" sz="1600" u="sng" dirty="0" smtClean="0">
                <a:solidFill>
                  <a:srgbClr val="FFFFFF"/>
                </a:solidFill>
                <a:latin typeface="Calibri"/>
              </a:rPr>
              <a:t>Nucleus</a:t>
            </a:r>
            <a:endParaRPr lang="en-US" sz="1600" u="sng" dirty="0">
              <a:solidFill>
                <a:srgbClr val="FFFFFF"/>
              </a:solidFill>
              <a:latin typeface="Calibri"/>
            </a:endParaRPr>
          </a:p>
        </p:txBody>
      </p:sp>
      <p:sp>
        <p:nvSpPr>
          <p:cNvPr id="2" name="Oval 1"/>
          <p:cNvSpPr/>
          <p:nvPr/>
        </p:nvSpPr>
        <p:spPr>
          <a:xfrm>
            <a:off x="9501441" y="2462642"/>
            <a:ext cx="630614" cy="26143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spcBef>
                <a:spcPts val="300"/>
              </a:spcBef>
            </a:pPr>
            <a:endParaRPr lang="en-US" sz="1200" dirty="0" smtClean="0">
              <a:solidFill>
                <a:srgbClr val="FFFF00"/>
              </a:solidFill>
              <a:latin typeface="Arial" panose="020B0604020202020204" pitchFamily="34" charset="0"/>
              <a:cs typeface="Arial" panose="020B0604020202020204" pitchFamily="34" charset="0"/>
            </a:endParaRPr>
          </a:p>
          <a:p>
            <a:pPr>
              <a:spcBef>
                <a:spcPts val="300"/>
              </a:spcBef>
            </a:pPr>
            <a:r>
              <a:rPr lang="en-US" sz="1200" dirty="0" smtClean="0">
                <a:solidFill>
                  <a:srgbClr val="FFFF00"/>
                </a:solidFill>
                <a:latin typeface="Arial" panose="020B0604020202020204" pitchFamily="34" charset="0"/>
                <a:cs typeface="Arial" panose="020B0604020202020204" pitchFamily="34" charset="0"/>
              </a:rPr>
              <a:t>CRB2</a:t>
            </a:r>
            <a:endParaRPr lang="en-US" sz="1200" dirty="0">
              <a:solidFill>
                <a:srgbClr val="FFFF00"/>
              </a:solidFill>
              <a:latin typeface="Arial" panose="020B0604020202020204" pitchFamily="34" charset="0"/>
              <a:cs typeface="Arial" panose="020B0604020202020204" pitchFamily="34" charset="0"/>
            </a:endParaRPr>
          </a:p>
          <a:p>
            <a:endParaRPr lang="en-US" sz="1600" dirty="0">
              <a:solidFill>
                <a:prstClr val="white"/>
              </a:solidFill>
            </a:endParaRPr>
          </a:p>
        </p:txBody>
      </p:sp>
      <p:sp>
        <p:nvSpPr>
          <p:cNvPr id="154" name="Freeform 153"/>
          <p:cNvSpPr/>
          <p:nvPr/>
        </p:nvSpPr>
        <p:spPr>
          <a:xfrm rot="453499">
            <a:off x="6196166" y="5968395"/>
            <a:ext cx="2190012" cy="570660"/>
          </a:xfrm>
          <a:custGeom>
            <a:avLst/>
            <a:gdLst>
              <a:gd name="connsiteX0" fmla="*/ 16532 w 2155526"/>
              <a:gd name="connsiteY0" fmla="*/ 557924 h 723060"/>
              <a:gd name="connsiteX1" fmla="*/ 110535 w 2155526"/>
              <a:gd name="connsiteY1" fmla="*/ 224638 h 723060"/>
              <a:gd name="connsiteX2" fmla="*/ 811291 w 2155526"/>
              <a:gd name="connsiteY2" fmla="*/ 104997 h 723060"/>
              <a:gd name="connsiteX3" fmla="*/ 2127343 w 2155526"/>
              <a:gd name="connsiteY3" fmla="*/ 28085 h 723060"/>
              <a:gd name="connsiteX4" fmla="*/ 1640233 w 2155526"/>
              <a:gd name="connsiteY4" fmla="*/ 609199 h 723060"/>
              <a:gd name="connsiteX5" fmla="*/ 794199 w 2155526"/>
              <a:gd name="connsiteY5" fmla="*/ 651928 h 723060"/>
              <a:gd name="connsiteX6" fmla="*/ 264360 w 2155526"/>
              <a:gd name="connsiteY6" fmla="*/ 720294 h 723060"/>
              <a:gd name="connsiteX7" fmla="*/ 16532 w 2155526"/>
              <a:gd name="connsiteY7" fmla="*/ 557924 h 72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5526" h="723060">
                <a:moveTo>
                  <a:pt x="16532" y="557924"/>
                </a:moveTo>
                <a:cubicBezTo>
                  <a:pt x="-9106" y="475315"/>
                  <a:pt x="-21925" y="300126"/>
                  <a:pt x="110535" y="224638"/>
                </a:cubicBezTo>
                <a:cubicBezTo>
                  <a:pt x="242995" y="149150"/>
                  <a:pt x="475156" y="137756"/>
                  <a:pt x="811291" y="104997"/>
                </a:cubicBezTo>
                <a:cubicBezTo>
                  <a:pt x="1147426" y="72238"/>
                  <a:pt x="1989186" y="-55949"/>
                  <a:pt x="2127343" y="28085"/>
                </a:cubicBezTo>
                <a:cubicBezTo>
                  <a:pt x="2265500" y="112119"/>
                  <a:pt x="1862424" y="505225"/>
                  <a:pt x="1640233" y="609199"/>
                </a:cubicBezTo>
                <a:cubicBezTo>
                  <a:pt x="1418042" y="713173"/>
                  <a:pt x="1023511" y="633412"/>
                  <a:pt x="794199" y="651928"/>
                </a:cubicBezTo>
                <a:cubicBezTo>
                  <a:pt x="564887" y="670444"/>
                  <a:pt x="393971" y="737385"/>
                  <a:pt x="264360" y="720294"/>
                </a:cubicBezTo>
                <a:cubicBezTo>
                  <a:pt x="134749" y="703203"/>
                  <a:pt x="42170" y="640533"/>
                  <a:pt x="16532" y="557924"/>
                </a:cubicBezTo>
                <a:close/>
              </a:path>
            </a:pathLst>
          </a:custGeom>
          <a:solidFill>
            <a:srgbClr val="F8E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300" b="0">
              <a:solidFill>
                <a:prstClr val="white"/>
              </a:solidFill>
            </a:endParaRPr>
          </a:p>
        </p:txBody>
      </p:sp>
      <p:grpSp>
        <p:nvGrpSpPr>
          <p:cNvPr id="19" name="Group 18"/>
          <p:cNvGrpSpPr/>
          <p:nvPr/>
        </p:nvGrpSpPr>
        <p:grpSpPr>
          <a:xfrm>
            <a:off x="1520813" y="4090153"/>
            <a:ext cx="1483154" cy="2419472"/>
            <a:chOff x="1710915" y="4090132"/>
            <a:chExt cx="1668548" cy="2419472"/>
          </a:xfrm>
        </p:grpSpPr>
        <p:sp>
          <p:nvSpPr>
            <p:cNvPr id="11" name="AutoShape 27"/>
            <p:cNvSpPr>
              <a:spLocks noChangeArrowheads="1"/>
            </p:cNvSpPr>
            <p:nvPr/>
          </p:nvSpPr>
          <p:spPr bwMode="auto">
            <a:xfrm rot="16037280">
              <a:off x="2094511" y="4754689"/>
              <a:ext cx="619603" cy="177800"/>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FFFF00"/>
                  </a:solidFill>
                  <a:latin typeface="Arial Black" panose="020B0A04020102020204" pitchFamily="34" charset="0"/>
                </a:rPr>
                <a:t>ITGA3</a:t>
              </a:r>
            </a:p>
          </p:txBody>
        </p:sp>
        <p:sp>
          <p:nvSpPr>
            <p:cNvPr id="14" name="Line 28"/>
            <p:cNvSpPr>
              <a:spLocks noChangeShapeType="1"/>
            </p:cNvSpPr>
            <p:nvPr/>
          </p:nvSpPr>
          <p:spPr bwMode="auto">
            <a:xfrm>
              <a:off x="2550940" y="4872086"/>
              <a:ext cx="8519" cy="85558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fontAlgn="auto" hangingPunct="1">
                <a:spcBef>
                  <a:spcPts val="0"/>
                </a:spcBef>
                <a:spcAft>
                  <a:spcPts val="0"/>
                </a:spcAft>
              </a:pPr>
              <a:endParaRPr lang="en-US" sz="1300" b="0" smtClean="0">
                <a:solidFill>
                  <a:srgbClr val="000000"/>
                </a:solidFill>
                <a:latin typeface="Arial" charset="0"/>
                <a:cs typeface="Arial"/>
              </a:endParaRPr>
            </a:p>
          </p:txBody>
        </p:sp>
        <p:sp>
          <p:nvSpPr>
            <p:cNvPr id="99" name="Rounded Rectangle 98"/>
            <p:cNvSpPr/>
            <p:nvPr/>
          </p:nvSpPr>
          <p:spPr>
            <a:xfrm rot="1921669">
              <a:off x="2057751" y="4353461"/>
              <a:ext cx="763701" cy="84092"/>
            </a:xfrm>
            <a:prstGeom prst="roundRect">
              <a:avLst/>
            </a:prstGeom>
            <a:solidFill>
              <a:schemeClr val="tx2">
                <a:lumMod val="40000"/>
                <a:lumOff val="60000"/>
              </a:schemeClr>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300" b="0">
                <a:solidFill>
                  <a:prstClr val="white"/>
                </a:solidFill>
              </a:endParaRPr>
            </a:p>
          </p:txBody>
        </p:sp>
        <p:sp>
          <p:nvSpPr>
            <p:cNvPr id="124" name="TextBox 123"/>
            <p:cNvSpPr txBox="1"/>
            <p:nvPr/>
          </p:nvSpPr>
          <p:spPr>
            <a:xfrm>
              <a:off x="1728501" y="5924828"/>
              <a:ext cx="1650962" cy="584776"/>
            </a:xfrm>
            <a:prstGeom prst="rect">
              <a:avLst/>
            </a:prstGeom>
            <a:noFill/>
          </p:spPr>
          <p:txBody>
            <a:bodyPr wrap="square" rtlCol="0">
              <a:spAutoFit/>
            </a:bodyPr>
            <a:lstStyle/>
            <a:p>
              <a:pPr algn="l" eaLnBrk="1" fontAlgn="auto" hangingPunct="1">
                <a:spcBef>
                  <a:spcPts val="0"/>
                </a:spcBef>
                <a:spcAft>
                  <a:spcPts val="0"/>
                </a:spcAft>
              </a:pPr>
              <a:r>
                <a:rPr lang="en-US" sz="1600" u="sng" dirty="0" smtClean="0">
                  <a:solidFill>
                    <a:prstClr val="black"/>
                  </a:solidFill>
                  <a:latin typeface="Calibri"/>
                </a:rPr>
                <a:t>Integrin/</a:t>
              </a:r>
              <a:r>
                <a:rPr lang="en-US" sz="1600" u="sng" dirty="0" err="1">
                  <a:solidFill>
                    <a:prstClr val="black"/>
                  </a:solidFill>
                  <a:latin typeface="Calibri"/>
                </a:rPr>
                <a:t>L</a:t>
              </a:r>
              <a:r>
                <a:rPr lang="en-US" sz="1600" u="sng" dirty="0" err="1" smtClean="0">
                  <a:solidFill>
                    <a:prstClr val="black"/>
                  </a:solidFill>
                  <a:latin typeface="Calibri"/>
                </a:rPr>
                <a:t>aminin</a:t>
              </a:r>
              <a:endParaRPr lang="en-US" sz="1600" u="sng" dirty="0">
                <a:solidFill>
                  <a:prstClr val="black"/>
                </a:solidFill>
                <a:latin typeface="Calibri"/>
              </a:endParaRPr>
            </a:p>
          </p:txBody>
        </p:sp>
        <p:sp>
          <p:nvSpPr>
            <p:cNvPr id="142" name="Oval 141"/>
            <p:cNvSpPr/>
            <p:nvPr/>
          </p:nvSpPr>
          <p:spPr>
            <a:xfrm>
              <a:off x="1710915" y="4293094"/>
              <a:ext cx="242754" cy="243754"/>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300" b="0">
                <a:solidFill>
                  <a:prstClr val="white"/>
                </a:solidFill>
              </a:endParaRPr>
            </a:p>
          </p:txBody>
        </p:sp>
        <p:sp>
          <p:nvSpPr>
            <p:cNvPr id="143" name="TextBox 142"/>
            <p:cNvSpPr txBox="1"/>
            <p:nvPr/>
          </p:nvSpPr>
          <p:spPr>
            <a:xfrm>
              <a:off x="1710917" y="4264226"/>
              <a:ext cx="256071" cy="292388"/>
            </a:xfrm>
            <a:prstGeom prst="rect">
              <a:avLst/>
            </a:prstGeom>
            <a:noFill/>
          </p:spPr>
          <p:txBody>
            <a:bodyPr wrap="square" rtlCol="0">
              <a:spAutoFit/>
            </a:bodyPr>
            <a:lstStyle/>
            <a:p>
              <a:pPr eaLnBrk="1" fontAlgn="auto" hangingPunct="1">
                <a:spcBef>
                  <a:spcPts val="0"/>
                </a:spcBef>
                <a:spcAft>
                  <a:spcPts val="0"/>
                </a:spcAft>
              </a:pPr>
              <a:r>
                <a:rPr lang="en-US" sz="1300" b="0" dirty="0" smtClean="0">
                  <a:solidFill>
                    <a:prstClr val="black"/>
                  </a:solidFill>
                  <a:latin typeface="Calibri"/>
                </a:rPr>
                <a:t>P</a:t>
              </a:r>
              <a:endParaRPr lang="en-US" sz="1300" b="0" dirty="0">
                <a:solidFill>
                  <a:prstClr val="black"/>
                </a:solidFill>
                <a:latin typeface="Calibri"/>
              </a:endParaRPr>
            </a:p>
          </p:txBody>
        </p:sp>
        <p:sp>
          <p:nvSpPr>
            <p:cNvPr id="146" name="Oval 145"/>
            <p:cNvSpPr/>
            <p:nvPr/>
          </p:nvSpPr>
          <p:spPr>
            <a:xfrm>
              <a:off x="1924215" y="4192708"/>
              <a:ext cx="242754" cy="243754"/>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300" b="0">
                <a:solidFill>
                  <a:prstClr val="white"/>
                </a:solidFill>
              </a:endParaRPr>
            </a:p>
          </p:txBody>
        </p:sp>
        <p:sp>
          <p:nvSpPr>
            <p:cNvPr id="147" name="Oval 146"/>
            <p:cNvSpPr/>
            <p:nvPr/>
          </p:nvSpPr>
          <p:spPr>
            <a:xfrm>
              <a:off x="2089472" y="4362534"/>
              <a:ext cx="242754" cy="243754"/>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300" b="0">
                <a:solidFill>
                  <a:prstClr val="white"/>
                </a:solidFill>
              </a:endParaRPr>
            </a:p>
          </p:txBody>
        </p:sp>
        <p:sp>
          <p:nvSpPr>
            <p:cNvPr id="145" name="TextBox 144"/>
            <p:cNvSpPr txBox="1"/>
            <p:nvPr/>
          </p:nvSpPr>
          <p:spPr>
            <a:xfrm>
              <a:off x="1871903" y="4164145"/>
              <a:ext cx="318984" cy="292388"/>
            </a:xfrm>
            <a:prstGeom prst="rect">
              <a:avLst/>
            </a:prstGeom>
            <a:noFill/>
          </p:spPr>
          <p:txBody>
            <a:bodyPr wrap="square" rtlCol="0">
              <a:spAutoFit/>
            </a:bodyPr>
            <a:lstStyle/>
            <a:p>
              <a:pPr eaLnBrk="1" fontAlgn="auto" hangingPunct="1">
                <a:spcBef>
                  <a:spcPts val="0"/>
                </a:spcBef>
                <a:spcAft>
                  <a:spcPts val="0"/>
                </a:spcAft>
              </a:pPr>
              <a:r>
                <a:rPr lang="en-US" sz="1300" b="0" dirty="0" smtClean="0">
                  <a:solidFill>
                    <a:prstClr val="black"/>
                  </a:solidFill>
                  <a:latin typeface="Calibri"/>
                </a:rPr>
                <a:t>V</a:t>
              </a:r>
              <a:endParaRPr lang="en-US" sz="1300" b="0" dirty="0">
                <a:solidFill>
                  <a:prstClr val="black"/>
                </a:solidFill>
                <a:latin typeface="Calibri"/>
              </a:endParaRPr>
            </a:p>
          </p:txBody>
        </p:sp>
        <p:sp>
          <p:nvSpPr>
            <p:cNvPr id="144" name="TextBox 143"/>
            <p:cNvSpPr txBox="1"/>
            <p:nvPr/>
          </p:nvSpPr>
          <p:spPr>
            <a:xfrm>
              <a:off x="2056923" y="4343403"/>
              <a:ext cx="219689" cy="292388"/>
            </a:xfrm>
            <a:prstGeom prst="rect">
              <a:avLst/>
            </a:prstGeom>
            <a:noFill/>
          </p:spPr>
          <p:txBody>
            <a:bodyPr wrap="square" rtlCol="0">
              <a:spAutoFit/>
            </a:bodyPr>
            <a:lstStyle/>
            <a:p>
              <a:pPr eaLnBrk="1" fontAlgn="auto" hangingPunct="1">
                <a:spcBef>
                  <a:spcPts val="0"/>
                </a:spcBef>
                <a:spcAft>
                  <a:spcPts val="0"/>
                </a:spcAft>
              </a:pPr>
              <a:r>
                <a:rPr lang="en-US" sz="1300" b="0" dirty="0" smtClean="0">
                  <a:solidFill>
                    <a:prstClr val="black"/>
                  </a:solidFill>
                  <a:latin typeface="Calibri"/>
                </a:rPr>
                <a:t>T</a:t>
              </a:r>
              <a:endParaRPr lang="en-US" sz="1300" b="0" dirty="0">
                <a:solidFill>
                  <a:prstClr val="black"/>
                </a:solidFill>
                <a:latin typeface="Calibri"/>
              </a:endParaRPr>
            </a:p>
          </p:txBody>
        </p:sp>
        <p:sp>
          <p:nvSpPr>
            <p:cNvPr id="153" name="AutoShape 27"/>
            <p:cNvSpPr>
              <a:spLocks noChangeArrowheads="1"/>
            </p:cNvSpPr>
            <p:nvPr/>
          </p:nvSpPr>
          <p:spPr bwMode="auto">
            <a:xfrm rot="15879618">
              <a:off x="2358483" y="4745968"/>
              <a:ext cx="619603" cy="177800"/>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FFFFFF"/>
                  </a:solidFill>
                  <a:latin typeface="Arial Black" panose="020B0A04020102020204" pitchFamily="34" charset="0"/>
                </a:rPr>
                <a:t>ITGB4</a:t>
              </a:r>
            </a:p>
          </p:txBody>
        </p:sp>
        <p:sp>
          <p:nvSpPr>
            <p:cNvPr id="104" name="Rectangle 103"/>
            <p:cNvSpPr/>
            <p:nvPr/>
          </p:nvSpPr>
          <p:spPr>
            <a:xfrm>
              <a:off x="1720541" y="4090132"/>
              <a:ext cx="1600175" cy="2193409"/>
            </a:xfrm>
            <a:prstGeom prst="rect">
              <a:avLst/>
            </a:prstGeom>
            <a:noFill/>
            <a:ln w="25400" cap="flat">
              <a:solidFill>
                <a:schemeClr val="tx1"/>
              </a:solidFill>
              <a:bevel/>
            </a:ln>
          </p:spPr>
          <p:style>
            <a:lnRef idx="1">
              <a:schemeClr val="accent1"/>
            </a:lnRef>
            <a:fillRef idx="3">
              <a:schemeClr val="accent1"/>
            </a:fillRef>
            <a:effectRef idx="2">
              <a:schemeClr val="accent1"/>
            </a:effectRef>
            <a:fontRef idx="minor">
              <a:schemeClr val="lt1"/>
            </a:fontRef>
          </p:style>
          <p:txBody>
            <a:bodyPr/>
            <a:lstStyle/>
            <a:p>
              <a:endParaRPr lang="en-US" sz="1300">
                <a:solidFill>
                  <a:prstClr val="white"/>
                </a:solidFill>
              </a:endParaRPr>
            </a:p>
          </p:txBody>
        </p:sp>
        <p:sp>
          <p:nvSpPr>
            <p:cNvPr id="5" name="AutoShape 27"/>
            <p:cNvSpPr>
              <a:spLocks noChangeArrowheads="1"/>
            </p:cNvSpPr>
            <p:nvPr/>
          </p:nvSpPr>
          <p:spPr bwMode="auto">
            <a:xfrm>
              <a:off x="2204951" y="5473725"/>
              <a:ext cx="709017" cy="177800"/>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FFFFFF"/>
                  </a:solidFill>
                  <a:latin typeface="Arial Black" panose="020B0A04020102020204" pitchFamily="34" charset="0"/>
                </a:rPr>
                <a:t>LAMB2</a:t>
              </a:r>
            </a:p>
          </p:txBody>
        </p:sp>
      </p:grpSp>
      <p:sp>
        <p:nvSpPr>
          <p:cNvPr id="105" name="Freeform 104"/>
          <p:cNvSpPr/>
          <p:nvPr/>
        </p:nvSpPr>
        <p:spPr>
          <a:xfrm rot="1475083" flipV="1">
            <a:off x="2244570" y="3438561"/>
            <a:ext cx="2136740" cy="1445170"/>
          </a:xfrm>
          <a:custGeom>
            <a:avLst/>
            <a:gdLst>
              <a:gd name="connsiteX0" fmla="*/ 1110953 w 1110953"/>
              <a:gd name="connsiteY0" fmla="*/ 504202 h 504202"/>
              <a:gd name="connsiteX1" fmla="*/ 931491 w 1110953"/>
              <a:gd name="connsiteY1" fmla="*/ 324740 h 504202"/>
              <a:gd name="connsiteX2" fmla="*/ 675117 w 1110953"/>
              <a:gd name="connsiteY2" fmla="*/ 230736 h 504202"/>
              <a:gd name="connsiteX3" fmla="*/ 418744 w 1110953"/>
              <a:gd name="connsiteY3" fmla="*/ 239282 h 504202"/>
              <a:gd name="connsiteX4" fmla="*/ 230736 w 1110953"/>
              <a:gd name="connsiteY4" fmla="*/ 170916 h 504202"/>
              <a:gd name="connsiteX5" fmla="*/ 0 w 1110953"/>
              <a:gd name="connsiteY5" fmla="*/ 0 h 504202"/>
              <a:gd name="connsiteX6" fmla="*/ 0 w 1110953"/>
              <a:gd name="connsiteY6" fmla="*/ 0 h 504202"/>
              <a:gd name="connsiteX7" fmla="*/ 0 w 1110953"/>
              <a:gd name="connsiteY7" fmla="*/ 0 h 504202"/>
              <a:gd name="connsiteX0" fmla="*/ 1607664 w 1607664"/>
              <a:gd name="connsiteY0" fmla="*/ 1198468 h 1198468"/>
              <a:gd name="connsiteX1" fmla="*/ 931491 w 1607664"/>
              <a:gd name="connsiteY1" fmla="*/ 324740 h 1198468"/>
              <a:gd name="connsiteX2" fmla="*/ 675117 w 1607664"/>
              <a:gd name="connsiteY2" fmla="*/ 230736 h 1198468"/>
              <a:gd name="connsiteX3" fmla="*/ 418744 w 1607664"/>
              <a:gd name="connsiteY3" fmla="*/ 239282 h 1198468"/>
              <a:gd name="connsiteX4" fmla="*/ 230736 w 1607664"/>
              <a:gd name="connsiteY4" fmla="*/ 170916 h 1198468"/>
              <a:gd name="connsiteX5" fmla="*/ 0 w 1607664"/>
              <a:gd name="connsiteY5" fmla="*/ 0 h 1198468"/>
              <a:gd name="connsiteX6" fmla="*/ 0 w 1607664"/>
              <a:gd name="connsiteY6" fmla="*/ 0 h 1198468"/>
              <a:gd name="connsiteX7" fmla="*/ 0 w 1607664"/>
              <a:gd name="connsiteY7" fmla="*/ 0 h 1198468"/>
              <a:gd name="connsiteX0" fmla="*/ 1607664 w 1607664"/>
              <a:gd name="connsiteY0" fmla="*/ 1198468 h 1198468"/>
              <a:gd name="connsiteX1" fmla="*/ 931491 w 1607664"/>
              <a:gd name="connsiteY1" fmla="*/ 324740 h 1198468"/>
              <a:gd name="connsiteX2" fmla="*/ 637488 w 1607664"/>
              <a:gd name="connsiteY2" fmla="*/ 493203 h 1198468"/>
              <a:gd name="connsiteX3" fmla="*/ 418744 w 1607664"/>
              <a:gd name="connsiteY3" fmla="*/ 239282 h 1198468"/>
              <a:gd name="connsiteX4" fmla="*/ 230736 w 1607664"/>
              <a:gd name="connsiteY4" fmla="*/ 170916 h 1198468"/>
              <a:gd name="connsiteX5" fmla="*/ 0 w 1607664"/>
              <a:gd name="connsiteY5" fmla="*/ 0 h 1198468"/>
              <a:gd name="connsiteX6" fmla="*/ 0 w 1607664"/>
              <a:gd name="connsiteY6" fmla="*/ 0 h 1198468"/>
              <a:gd name="connsiteX7" fmla="*/ 0 w 1607664"/>
              <a:gd name="connsiteY7" fmla="*/ 0 h 1198468"/>
              <a:gd name="connsiteX0" fmla="*/ 1607664 w 1607664"/>
              <a:gd name="connsiteY0" fmla="*/ 1198468 h 1198468"/>
              <a:gd name="connsiteX1" fmla="*/ 886335 w 1607664"/>
              <a:gd name="connsiteY1" fmla="*/ 714207 h 1198468"/>
              <a:gd name="connsiteX2" fmla="*/ 637488 w 1607664"/>
              <a:gd name="connsiteY2" fmla="*/ 493203 h 1198468"/>
              <a:gd name="connsiteX3" fmla="*/ 418744 w 1607664"/>
              <a:gd name="connsiteY3" fmla="*/ 239282 h 1198468"/>
              <a:gd name="connsiteX4" fmla="*/ 230736 w 1607664"/>
              <a:gd name="connsiteY4" fmla="*/ 170916 h 1198468"/>
              <a:gd name="connsiteX5" fmla="*/ 0 w 1607664"/>
              <a:gd name="connsiteY5" fmla="*/ 0 h 1198468"/>
              <a:gd name="connsiteX6" fmla="*/ 0 w 1607664"/>
              <a:gd name="connsiteY6" fmla="*/ 0 h 1198468"/>
              <a:gd name="connsiteX7" fmla="*/ 0 w 1607664"/>
              <a:gd name="connsiteY7" fmla="*/ 0 h 1198468"/>
              <a:gd name="connsiteX0" fmla="*/ 1607664 w 1607664"/>
              <a:gd name="connsiteY0" fmla="*/ 1325468 h 1325468"/>
              <a:gd name="connsiteX1" fmla="*/ 886335 w 1607664"/>
              <a:gd name="connsiteY1" fmla="*/ 714207 h 1325468"/>
              <a:gd name="connsiteX2" fmla="*/ 637488 w 1607664"/>
              <a:gd name="connsiteY2" fmla="*/ 493203 h 1325468"/>
              <a:gd name="connsiteX3" fmla="*/ 418744 w 1607664"/>
              <a:gd name="connsiteY3" fmla="*/ 239282 h 1325468"/>
              <a:gd name="connsiteX4" fmla="*/ 230736 w 1607664"/>
              <a:gd name="connsiteY4" fmla="*/ 170916 h 1325468"/>
              <a:gd name="connsiteX5" fmla="*/ 0 w 1607664"/>
              <a:gd name="connsiteY5" fmla="*/ 0 h 1325468"/>
              <a:gd name="connsiteX6" fmla="*/ 0 w 1607664"/>
              <a:gd name="connsiteY6" fmla="*/ 0 h 1325468"/>
              <a:gd name="connsiteX7" fmla="*/ 0 w 1607664"/>
              <a:gd name="connsiteY7" fmla="*/ 0 h 1325468"/>
              <a:gd name="connsiteX0" fmla="*/ 1573665 w 1573665"/>
              <a:gd name="connsiteY0" fmla="*/ 1171500 h 1171500"/>
              <a:gd name="connsiteX1" fmla="*/ 886335 w 1573665"/>
              <a:gd name="connsiteY1" fmla="*/ 714207 h 1171500"/>
              <a:gd name="connsiteX2" fmla="*/ 637488 w 1573665"/>
              <a:gd name="connsiteY2" fmla="*/ 493203 h 1171500"/>
              <a:gd name="connsiteX3" fmla="*/ 418744 w 1573665"/>
              <a:gd name="connsiteY3" fmla="*/ 239282 h 1171500"/>
              <a:gd name="connsiteX4" fmla="*/ 230736 w 1573665"/>
              <a:gd name="connsiteY4" fmla="*/ 170916 h 1171500"/>
              <a:gd name="connsiteX5" fmla="*/ 0 w 1573665"/>
              <a:gd name="connsiteY5" fmla="*/ 0 h 1171500"/>
              <a:gd name="connsiteX6" fmla="*/ 0 w 1573665"/>
              <a:gd name="connsiteY6" fmla="*/ 0 h 1171500"/>
              <a:gd name="connsiteX7" fmla="*/ 0 w 1573665"/>
              <a:gd name="connsiteY7" fmla="*/ 0 h 1171500"/>
              <a:gd name="connsiteX0" fmla="*/ 1573665 w 1573665"/>
              <a:gd name="connsiteY0" fmla="*/ 1171500 h 1171500"/>
              <a:gd name="connsiteX1" fmla="*/ 971664 w 1573665"/>
              <a:gd name="connsiteY1" fmla="*/ 810861 h 1171500"/>
              <a:gd name="connsiteX2" fmla="*/ 637488 w 1573665"/>
              <a:gd name="connsiteY2" fmla="*/ 493203 h 1171500"/>
              <a:gd name="connsiteX3" fmla="*/ 418744 w 1573665"/>
              <a:gd name="connsiteY3" fmla="*/ 239282 h 1171500"/>
              <a:gd name="connsiteX4" fmla="*/ 230736 w 1573665"/>
              <a:gd name="connsiteY4" fmla="*/ 170916 h 1171500"/>
              <a:gd name="connsiteX5" fmla="*/ 0 w 1573665"/>
              <a:gd name="connsiteY5" fmla="*/ 0 h 1171500"/>
              <a:gd name="connsiteX6" fmla="*/ 0 w 1573665"/>
              <a:gd name="connsiteY6" fmla="*/ 0 h 1171500"/>
              <a:gd name="connsiteX7" fmla="*/ 0 w 1573665"/>
              <a:gd name="connsiteY7" fmla="*/ 0 h 1171500"/>
              <a:gd name="connsiteX0" fmla="*/ 1573665 w 1573665"/>
              <a:gd name="connsiteY0" fmla="*/ 1171500 h 1171500"/>
              <a:gd name="connsiteX1" fmla="*/ 1082345 w 1573665"/>
              <a:gd name="connsiteY1" fmla="*/ 768403 h 1171500"/>
              <a:gd name="connsiteX2" fmla="*/ 637488 w 1573665"/>
              <a:gd name="connsiteY2" fmla="*/ 493203 h 1171500"/>
              <a:gd name="connsiteX3" fmla="*/ 418744 w 1573665"/>
              <a:gd name="connsiteY3" fmla="*/ 239282 h 1171500"/>
              <a:gd name="connsiteX4" fmla="*/ 230736 w 1573665"/>
              <a:gd name="connsiteY4" fmla="*/ 170916 h 1171500"/>
              <a:gd name="connsiteX5" fmla="*/ 0 w 1573665"/>
              <a:gd name="connsiteY5" fmla="*/ 0 h 1171500"/>
              <a:gd name="connsiteX6" fmla="*/ 0 w 1573665"/>
              <a:gd name="connsiteY6" fmla="*/ 0 h 1171500"/>
              <a:gd name="connsiteX7" fmla="*/ 0 w 1573665"/>
              <a:gd name="connsiteY7" fmla="*/ 0 h 11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3665" h="1171500">
                <a:moveTo>
                  <a:pt x="1573665" y="1171500"/>
                </a:moveTo>
                <a:cubicBezTo>
                  <a:pt x="1520253" y="1104558"/>
                  <a:pt x="1238375" y="881453"/>
                  <a:pt x="1082345" y="768403"/>
                </a:cubicBezTo>
                <a:cubicBezTo>
                  <a:pt x="926316" y="655354"/>
                  <a:pt x="748088" y="581390"/>
                  <a:pt x="637488" y="493203"/>
                </a:cubicBezTo>
                <a:cubicBezTo>
                  <a:pt x="526888" y="405016"/>
                  <a:pt x="486536" y="292996"/>
                  <a:pt x="418744" y="239282"/>
                </a:cubicBezTo>
                <a:cubicBezTo>
                  <a:pt x="350952" y="185568"/>
                  <a:pt x="300527" y="210796"/>
                  <a:pt x="230736" y="170916"/>
                </a:cubicBezTo>
                <a:cubicBezTo>
                  <a:pt x="160945" y="131036"/>
                  <a:pt x="0" y="0"/>
                  <a:pt x="0" y="0"/>
                </a:cubicBezTo>
                <a:lnTo>
                  <a:pt x="0" y="0"/>
                </a:lnTo>
                <a:lnTo>
                  <a:pt x="0" y="0"/>
                </a:lnTo>
              </a:path>
            </a:pathLst>
          </a:custGeom>
          <a:no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300" b="0">
              <a:solidFill>
                <a:prstClr val="white"/>
              </a:solidFill>
            </a:endParaRPr>
          </a:p>
        </p:txBody>
      </p:sp>
      <p:sp>
        <p:nvSpPr>
          <p:cNvPr id="114" name="Freeform 113"/>
          <p:cNvSpPr/>
          <p:nvPr/>
        </p:nvSpPr>
        <p:spPr>
          <a:xfrm rot="17514717">
            <a:off x="2615760" y="2929358"/>
            <a:ext cx="1484776" cy="2226503"/>
          </a:xfrm>
          <a:custGeom>
            <a:avLst/>
            <a:gdLst>
              <a:gd name="connsiteX0" fmla="*/ 0 w 627957"/>
              <a:gd name="connsiteY0" fmla="*/ 0 h 944485"/>
              <a:gd name="connsiteX1" fmla="*/ 222190 w 627957"/>
              <a:gd name="connsiteY1" fmla="*/ 128186 h 944485"/>
              <a:gd name="connsiteX2" fmla="*/ 444381 w 627957"/>
              <a:gd name="connsiteY2" fmla="*/ 564022 h 944485"/>
              <a:gd name="connsiteX3" fmla="*/ 615297 w 627957"/>
              <a:gd name="connsiteY3" fmla="*/ 922945 h 944485"/>
              <a:gd name="connsiteX4" fmla="*/ 615297 w 627957"/>
              <a:gd name="connsiteY4" fmla="*/ 905854 h 944485"/>
              <a:gd name="connsiteX5" fmla="*/ 615297 w 627957"/>
              <a:gd name="connsiteY5" fmla="*/ 905854 h 944485"/>
              <a:gd name="connsiteX0" fmla="*/ 0 w 627957"/>
              <a:gd name="connsiteY0" fmla="*/ 0 h 944485"/>
              <a:gd name="connsiteX1" fmla="*/ 193831 w 627957"/>
              <a:gd name="connsiteY1" fmla="*/ 208226 h 944485"/>
              <a:gd name="connsiteX2" fmla="*/ 444381 w 627957"/>
              <a:gd name="connsiteY2" fmla="*/ 564022 h 944485"/>
              <a:gd name="connsiteX3" fmla="*/ 615297 w 627957"/>
              <a:gd name="connsiteY3" fmla="*/ 922945 h 944485"/>
              <a:gd name="connsiteX4" fmla="*/ 615297 w 627957"/>
              <a:gd name="connsiteY4" fmla="*/ 905854 h 944485"/>
              <a:gd name="connsiteX5" fmla="*/ 615297 w 627957"/>
              <a:gd name="connsiteY5" fmla="*/ 905854 h 944485"/>
              <a:gd name="connsiteX0" fmla="*/ 0 w 630829"/>
              <a:gd name="connsiteY0" fmla="*/ 0 h 942586"/>
              <a:gd name="connsiteX1" fmla="*/ 193831 w 630829"/>
              <a:gd name="connsiteY1" fmla="*/ 208226 h 942586"/>
              <a:gd name="connsiteX2" fmla="*/ 405603 w 630829"/>
              <a:gd name="connsiteY2" fmla="*/ 590280 h 942586"/>
              <a:gd name="connsiteX3" fmla="*/ 615297 w 630829"/>
              <a:gd name="connsiteY3" fmla="*/ 922945 h 942586"/>
              <a:gd name="connsiteX4" fmla="*/ 615297 w 630829"/>
              <a:gd name="connsiteY4" fmla="*/ 905854 h 942586"/>
              <a:gd name="connsiteX5" fmla="*/ 615297 w 630829"/>
              <a:gd name="connsiteY5" fmla="*/ 905854 h 94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829" h="942586">
                <a:moveTo>
                  <a:pt x="0" y="0"/>
                </a:moveTo>
                <a:cubicBezTo>
                  <a:pt x="74063" y="17091"/>
                  <a:pt x="126231" y="109846"/>
                  <a:pt x="193831" y="208226"/>
                </a:cubicBezTo>
                <a:cubicBezTo>
                  <a:pt x="261431" y="306606"/>
                  <a:pt x="335359" y="471160"/>
                  <a:pt x="405603" y="590280"/>
                </a:cubicBezTo>
                <a:cubicBezTo>
                  <a:pt x="475847" y="709400"/>
                  <a:pt x="580348" y="870349"/>
                  <a:pt x="615297" y="922945"/>
                </a:cubicBezTo>
                <a:cubicBezTo>
                  <a:pt x="650246" y="975541"/>
                  <a:pt x="615297" y="905854"/>
                  <a:pt x="615297" y="905854"/>
                </a:cubicBezTo>
                <a:lnTo>
                  <a:pt x="615297" y="905854"/>
                </a:lnTo>
              </a:path>
            </a:pathLst>
          </a:custGeom>
          <a:no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300" b="0">
              <a:solidFill>
                <a:prstClr val="white"/>
              </a:solidFill>
            </a:endParaRPr>
          </a:p>
        </p:txBody>
      </p:sp>
      <p:sp>
        <p:nvSpPr>
          <p:cNvPr id="122" name="Freeform 121"/>
          <p:cNvSpPr/>
          <p:nvPr/>
        </p:nvSpPr>
        <p:spPr>
          <a:xfrm flipV="1">
            <a:off x="2361402" y="4331394"/>
            <a:ext cx="2181428" cy="163631"/>
          </a:xfrm>
          <a:custGeom>
            <a:avLst/>
            <a:gdLst>
              <a:gd name="connsiteX0" fmla="*/ 1307506 w 1307506"/>
              <a:gd name="connsiteY0" fmla="*/ 659609 h 659609"/>
              <a:gd name="connsiteX1" fmla="*/ 1247686 w 1307506"/>
              <a:gd name="connsiteY1" fmla="*/ 463055 h 659609"/>
              <a:gd name="connsiteX2" fmla="*/ 1076770 w 1307506"/>
              <a:gd name="connsiteY2" fmla="*/ 249411 h 659609"/>
              <a:gd name="connsiteX3" fmla="*/ 709300 w 1307506"/>
              <a:gd name="connsiteY3" fmla="*/ 146861 h 659609"/>
              <a:gd name="connsiteX4" fmla="*/ 119641 w 1307506"/>
              <a:gd name="connsiteY4" fmla="*/ 10128 h 659609"/>
              <a:gd name="connsiteX5" fmla="*/ 0 w 1307506"/>
              <a:gd name="connsiteY5" fmla="*/ 10128 h 659609"/>
              <a:gd name="connsiteX6" fmla="*/ 0 w 1307506"/>
              <a:gd name="connsiteY6" fmla="*/ 10128 h 659609"/>
              <a:gd name="connsiteX0" fmla="*/ 1736484 w 1736484"/>
              <a:gd name="connsiteY0" fmla="*/ 845875 h 845875"/>
              <a:gd name="connsiteX1" fmla="*/ 1247686 w 1736484"/>
              <a:gd name="connsiteY1" fmla="*/ 463055 h 845875"/>
              <a:gd name="connsiteX2" fmla="*/ 1076770 w 1736484"/>
              <a:gd name="connsiteY2" fmla="*/ 249411 h 845875"/>
              <a:gd name="connsiteX3" fmla="*/ 709300 w 1736484"/>
              <a:gd name="connsiteY3" fmla="*/ 146861 h 845875"/>
              <a:gd name="connsiteX4" fmla="*/ 119641 w 1736484"/>
              <a:gd name="connsiteY4" fmla="*/ 10128 h 845875"/>
              <a:gd name="connsiteX5" fmla="*/ 0 w 1736484"/>
              <a:gd name="connsiteY5" fmla="*/ 10128 h 845875"/>
              <a:gd name="connsiteX6" fmla="*/ 0 w 1736484"/>
              <a:gd name="connsiteY6" fmla="*/ 10128 h 845875"/>
              <a:gd name="connsiteX0" fmla="*/ 1736484 w 1736484"/>
              <a:gd name="connsiteY0" fmla="*/ 845875 h 845875"/>
              <a:gd name="connsiteX1" fmla="*/ 1353049 w 1736484"/>
              <a:gd name="connsiteY1" fmla="*/ 420722 h 845875"/>
              <a:gd name="connsiteX2" fmla="*/ 1076770 w 1736484"/>
              <a:gd name="connsiteY2" fmla="*/ 249411 h 845875"/>
              <a:gd name="connsiteX3" fmla="*/ 709300 w 1736484"/>
              <a:gd name="connsiteY3" fmla="*/ 146861 h 845875"/>
              <a:gd name="connsiteX4" fmla="*/ 119641 w 1736484"/>
              <a:gd name="connsiteY4" fmla="*/ 10128 h 845875"/>
              <a:gd name="connsiteX5" fmla="*/ 0 w 1736484"/>
              <a:gd name="connsiteY5" fmla="*/ 10128 h 845875"/>
              <a:gd name="connsiteX6" fmla="*/ 0 w 1736484"/>
              <a:gd name="connsiteY6" fmla="*/ 10128 h 845875"/>
              <a:gd name="connsiteX0" fmla="*/ 2018825 w 2018825"/>
              <a:gd name="connsiteY0" fmla="*/ 210608 h 420951"/>
              <a:gd name="connsiteX1" fmla="*/ 1353049 w 2018825"/>
              <a:gd name="connsiteY1" fmla="*/ 420722 h 420951"/>
              <a:gd name="connsiteX2" fmla="*/ 1076770 w 2018825"/>
              <a:gd name="connsiteY2" fmla="*/ 249411 h 420951"/>
              <a:gd name="connsiteX3" fmla="*/ 709300 w 2018825"/>
              <a:gd name="connsiteY3" fmla="*/ 146861 h 420951"/>
              <a:gd name="connsiteX4" fmla="*/ 119641 w 2018825"/>
              <a:gd name="connsiteY4" fmla="*/ 10128 h 420951"/>
              <a:gd name="connsiteX5" fmla="*/ 0 w 2018825"/>
              <a:gd name="connsiteY5" fmla="*/ 10128 h 420951"/>
              <a:gd name="connsiteX6" fmla="*/ 0 w 2018825"/>
              <a:gd name="connsiteY6" fmla="*/ 10128 h 420951"/>
              <a:gd name="connsiteX0" fmla="*/ 2018825 w 2018825"/>
              <a:gd name="connsiteY0" fmla="*/ 210608 h 305984"/>
              <a:gd name="connsiteX1" fmla="*/ 1395828 w 2018825"/>
              <a:gd name="connsiteY1" fmla="*/ 305219 h 305984"/>
              <a:gd name="connsiteX2" fmla="*/ 1076770 w 2018825"/>
              <a:gd name="connsiteY2" fmla="*/ 249411 h 305984"/>
              <a:gd name="connsiteX3" fmla="*/ 709300 w 2018825"/>
              <a:gd name="connsiteY3" fmla="*/ 146861 h 305984"/>
              <a:gd name="connsiteX4" fmla="*/ 119641 w 2018825"/>
              <a:gd name="connsiteY4" fmla="*/ 10128 h 305984"/>
              <a:gd name="connsiteX5" fmla="*/ 0 w 2018825"/>
              <a:gd name="connsiteY5" fmla="*/ 10128 h 305984"/>
              <a:gd name="connsiteX6" fmla="*/ 0 w 2018825"/>
              <a:gd name="connsiteY6" fmla="*/ 10128 h 305984"/>
              <a:gd name="connsiteX0" fmla="*/ 2018825 w 2037129"/>
              <a:gd name="connsiteY0" fmla="*/ 210608 h 362041"/>
              <a:gd name="connsiteX1" fmla="*/ 1980446 w 2037129"/>
              <a:gd name="connsiteY1" fmla="*/ 359074 h 362041"/>
              <a:gd name="connsiteX2" fmla="*/ 1395828 w 2037129"/>
              <a:gd name="connsiteY2" fmla="*/ 305219 h 362041"/>
              <a:gd name="connsiteX3" fmla="*/ 1076770 w 2037129"/>
              <a:gd name="connsiteY3" fmla="*/ 249411 h 362041"/>
              <a:gd name="connsiteX4" fmla="*/ 709300 w 2037129"/>
              <a:gd name="connsiteY4" fmla="*/ 146861 h 362041"/>
              <a:gd name="connsiteX5" fmla="*/ 119641 w 2037129"/>
              <a:gd name="connsiteY5" fmla="*/ 10128 h 362041"/>
              <a:gd name="connsiteX6" fmla="*/ 0 w 2037129"/>
              <a:gd name="connsiteY6" fmla="*/ 10128 h 362041"/>
              <a:gd name="connsiteX7" fmla="*/ 0 w 2037129"/>
              <a:gd name="connsiteY7" fmla="*/ 10128 h 362041"/>
              <a:gd name="connsiteX0" fmla="*/ 2144754 w 2144754"/>
              <a:gd name="connsiteY0" fmla="*/ 350421 h 362041"/>
              <a:gd name="connsiteX1" fmla="*/ 1980446 w 2144754"/>
              <a:gd name="connsiteY1" fmla="*/ 359074 h 362041"/>
              <a:gd name="connsiteX2" fmla="*/ 1395828 w 2144754"/>
              <a:gd name="connsiteY2" fmla="*/ 305219 h 362041"/>
              <a:gd name="connsiteX3" fmla="*/ 1076770 w 2144754"/>
              <a:gd name="connsiteY3" fmla="*/ 249411 h 362041"/>
              <a:gd name="connsiteX4" fmla="*/ 709300 w 2144754"/>
              <a:gd name="connsiteY4" fmla="*/ 146861 h 362041"/>
              <a:gd name="connsiteX5" fmla="*/ 119641 w 2144754"/>
              <a:gd name="connsiteY5" fmla="*/ 10128 h 362041"/>
              <a:gd name="connsiteX6" fmla="*/ 0 w 2144754"/>
              <a:gd name="connsiteY6" fmla="*/ 10128 h 362041"/>
              <a:gd name="connsiteX7" fmla="*/ 0 w 2144754"/>
              <a:gd name="connsiteY7" fmla="*/ 10128 h 36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4754" h="362041">
                <a:moveTo>
                  <a:pt x="2144754" y="350421"/>
                </a:moveTo>
                <a:cubicBezTo>
                  <a:pt x="2138358" y="349498"/>
                  <a:pt x="2084279" y="343306"/>
                  <a:pt x="1980446" y="359074"/>
                </a:cubicBezTo>
                <a:cubicBezTo>
                  <a:pt x="1876613" y="374843"/>
                  <a:pt x="1546441" y="323496"/>
                  <a:pt x="1395828" y="305219"/>
                </a:cubicBezTo>
                <a:cubicBezTo>
                  <a:pt x="1245215" y="286942"/>
                  <a:pt x="1191191" y="275804"/>
                  <a:pt x="1076770" y="249411"/>
                </a:cubicBezTo>
                <a:cubicBezTo>
                  <a:pt x="962349" y="223018"/>
                  <a:pt x="868821" y="186741"/>
                  <a:pt x="709300" y="146861"/>
                </a:cubicBezTo>
                <a:cubicBezTo>
                  <a:pt x="549778" y="106980"/>
                  <a:pt x="237857" y="32917"/>
                  <a:pt x="119641" y="10128"/>
                </a:cubicBezTo>
                <a:cubicBezTo>
                  <a:pt x="1425" y="-12661"/>
                  <a:pt x="0" y="10128"/>
                  <a:pt x="0" y="10128"/>
                </a:cubicBezTo>
                <a:lnTo>
                  <a:pt x="0" y="10128"/>
                </a:lnTo>
              </a:path>
            </a:pathLst>
          </a:custGeom>
          <a:no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300" b="0">
              <a:solidFill>
                <a:prstClr val="white"/>
              </a:solidFill>
            </a:endParaRPr>
          </a:p>
        </p:txBody>
      </p:sp>
      <p:sp>
        <p:nvSpPr>
          <p:cNvPr id="157" name="AutoShape 26"/>
          <p:cNvSpPr>
            <a:spLocks noChangeArrowheads="1"/>
          </p:cNvSpPr>
          <p:nvPr/>
        </p:nvSpPr>
        <p:spPr bwMode="auto">
          <a:xfrm>
            <a:off x="758225" y="4335662"/>
            <a:ext cx="666750" cy="209550"/>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FFFFFF"/>
                </a:solidFill>
                <a:latin typeface="Arial Black" panose="020B0A04020102020204" pitchFamily="34" charset="0"/>
              </a:rPr>
              <a:t>PTPRO</a:t>
            </a:r>
          </a:p>
        </p:txBody>
      </p:sp>
      <p:sp>
        <p:nvSpPr>
          <p:cNvPr id="108" name="Oval 107"/>
          <p:cNvSpPr/>
          <p:nvPr/>
        </p:nvSpPr>
        <p:spPr>
          <a:xfrm>
            <a:off x="4502328" y="3930339"/>
            <a:ext cx="133677" cy="1524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300" b="0">
              <a:solidFill>
                <a:prstClr val="white"/>
              </a:solidFill>
            </a:endParaRPr>
          </a:p>
        </p:txBody>
      </p:sp>
      <p:sp>
        <p:nvSpPr>
          <p:cNvPr id="107" name="Oval 106"/>
          <p:cNvSpPr/>
          <p:nvPr/>
        </p:nvSpPr>
        <p:spPr>
          <a:xfrm>
            <a:off x="4638299" y="3742551"/>
            <a:ext cx="133677" cy="1524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300" b="0">
              <a:solidFill>
                <a:prstClr val="white"/>
              </a:solidFill>
            </a:endParaRPr>
          </a:p>
        </p:txBody>
      </p:sp>
      <p:sp>
        <p:nvSpPr>
          <p:cNvPr id="123" name="Oval 122"/>
          <p:cNvSpPr/>
          <p:nvPr/>
        </p:nvSpPr>
        <p:spPr>
          <a:xfrm>
            <a:off x="4536852" y="4249628"/>
            <a:ext cx="133677" cy="1524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300" b="0">
              <a:solidFill>
                <a:prstClr val="white"/>
              </a:solidFill>
            </a:endParaRPr>
          </a:p>
        </p:txBody>
      </p:sp>
      <p:sp>
        <p:nvSpPr>
          <p:cNvPr id="119" name="TextBox 118"/>
          <p:cNvSpPr txBox="1"/>
          <p:nvPr/>
        </p:nvSpPr>
        <p:spPr>
          <a:xfrm>
            <a:off x="2939819" y="2840792"/>
            <a:ext cx="2334144" cy="338554"/>
          </a:xfrm>
          <a:prstGeom prst="rect">
            <a:avLst/>
          </a:prstGeom>
          <a:noFill/>
        </p:spPr>
        <p:txBody>
          <a:bodyPr wrap="square" rtlCol="0">
            <a:spAutoFit/>
          </a:bodyPr>
          <a:lstStyle/>
          <a:p>
            <a:pPr algn="l" eaLnBrk="1" fontAlgn="auto" hangingPunct="1">
              <a:spcBef>
                <a:spcPts val="0"/>
              </a:spcBef>
              <a:spcAft>
                <a:spcPts val="0"/>
              </a:spcAft>
            </a:pPr>
            <a:r>
              <a:rPr lang="en-US" sz="1600" u="sng" dirty="0" smtClean="0">
                <a:solidFill>
                  <a:prstClr val="black"/>
                </a:solidFill>
                <a:latin typeface="Calibri"/>
              </a:rPr>
              <a:t>Actin binding proteins</a:t>
            </a:r>
            <a:endParaRPr lang="en-US" sz="1600" u="sng" dirty="0">
              <a:solidFill>
                <a:prstClr val="black"/>
              </a:solidFill>
              <a:latin typeface="Calibri"/>
            </a:endParaRPr>
          </a:p>
        </p:txBody>
      </p:sp>
      <p:sp>
        <p:nvSpPr>
          <p:cNvPr id="10" name="AutoShape 32"/>
          <p:cNvSpPr>
            <a:spLocks noChangeArrowheads="1"/>
          </p:cNvSpPr>
          <p:nvPr/>
        </p:nvSpPr>
        <p:spPr bwMode="auto">
          <a:xfrm>
            <a:off x="3383872" y="4304816"/>
            <a:ext cx="477839" cy="168275"/>
          </a:xfrm>
          <a:prstGeom prst="roundRect">
            <a:avLst>
              <a:gd name="adj" fmla="val 29167"/>
            </a:avLst>
          </a:prstGeom>
          <a:solidFill>
            <a:schemeClr val="tx2">
              <a:lumMod val="60000"/>
              <a:lumOff val="40000"/>
            </a:schemeClr>
          </a:solidFill>
          <a:ln>
            <a:noFill/>
          </a:ln>
          <a:extLst/>
        </p:spPr>
        <p:txBody>
          <a:bodyPr wrap="none" anchor="ctr"/>
          <a:lstStyle/>
          <a:p>
            <a:pPr eaLnBrk="1" fontAlgn="auto" hangingPunct="1">
              <a:spcBef>
                <a:spcPts val="0"/>
              </a:spcBef>
              <a:spcAft>
                <a:spcPts val="0"/>
              </a:spcAft>
            </a:pPr>
            <a:r>
              <a:rPr lang="en-US" sz="1300" dirty="0" smtClean="0">
                <a:solidFill>
                  <a:srgbClr val="FFFFFF"/>
                </a:solidFill>
                <a:latin typeface="Arial Black" panose="020B0A04020102020204" pitchFamily="34" charset="0"/>
              </a:rPr>
              <a:t>INF2</a:t>
            </a:r>
          </a:p>
        </p:txBody>
      </p:sp>
      <p:sp>
        <p:nvSpPr>
          <p:cNvPr id="155" name="Rectangle 154"/>
          <p:cNvSpPr/>
          <p:nvPr/>
        </p:nvSpPr>
        <p:spPr>
          <a:xfrm>
            <a:off x="2951747" y="2840993"/>
            <a:ext cx="1970216" cy="1914034"/>
          </a:xfrm>
          <a:prstGeom prst="rect">
            <a:avLst/>
          </a:prstGeom>
          <a:noFill/>
          <a:ln w="25400" cap="flat">
            <a:solidFill>
              <a:schemeClr val="tx1"/>
            </a:solidFill>
            <a:bevel/>
          </a:ln>
        </p:spPr>
        <p:style>
          <a:lnRef idx="1">
            <a:schemeClr val="accent1"/>
          </a:lnRef>
          <a:fillRef idx="3">
            <a:schemeClr val="accent1"/>
          </a:fillRef>
          <a:effectRef idx="2">
            <a:schemeClr val="accent1"/>
          </a:effectRef>
          <a:fontRef idx="minor">
            <a:schemeClr val="lt1"/>
          </a:fontRef>
        </p:style>
        <p:txBody>
          <a:bodyPr/>
          <a:lstStyle/>
          <a:p>
            <a:endParaRPr lang="en-US" sz="1300">
              <a:solidFill>
                <a:prstClr val="white"/>
              </a:solidFill>
            </a:endParaRPr>
          </a:p>
        </p:txBody>
      </p:sp>
      <p:sp>
        <p:nvSpPr>
          <p:cNvPr id="159" name="AutoShape 26"/>
          <p:cNvSpPr>
            <a:spLocks noChangeArrowheads="1"/>
          </p:cNvSpPr>
          <p:nvPr/>
        </p:nvSpPr>
        <p:spPr bwMode="auto">
          <a:xfrm>
            <a:off x="3644801" y="3786586"/>
            <a:ext cx="618950" cy="218656"/>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FFFF00"/>
                </a:solidFill>
                <a:latin typeface="Arial Black" panose="020B0A04020102020204" pitchFamily="34" charset="0"/>
              </a:rPr>
              <a:t>MYO1E</a:t>
            </a:r>
          </a:p>
        </p:txBody>
      </p:sp>
      <p:grpSp>
        <p:nvGrpSpPr>
          <p:cNvPr id="16" name="Group 15"/>
          <p:cNvGrpSpPr/>
          <p:nvPr/>
        </p:nvGrpSpPr>
        <p:grpSpPr>
          <a:xfrm>
            <a:off x="3159711" y="3694981"/>
            <a:ext cx="971027" cy="1028225"/>
            <a:chOff x="3554660" y="3694979"/>
            <a:chExt cx="1092405" cy="1028225"/>
          </a:xfrm>
        </p:grpSpPr>
        <p:sp>
          <p:nvSpPr>
            <p:cNvPr id="8" name="AutoShape 32"/>
            <p:cNvSpPr>
              <a:spLocks noChangeArrowheads="1"/>
            </p:cNvSpPr>
            <p:nvPr/>
          </p:nvSpPr>
          <p:spPr bwMode="auto">
            <a:xfrm rot="17894118">
              <a:off x="3185254" y="4064385"/>
              <a:ext cx="1028225" cy="289413"/>
            </a:xfrm>
            <a:prstGeom prst="roundRect">
              <a:avLst>
                <a:gd name="adj" fmla="val 29167"/>
              </a:avLst>
            </a:prstGeom>
            <a:solidFill>
              <a:schemeClr val="tx2">
                <a:lumMod val="60000"/>
                <a:lumOff val="40000"/>
              </a:schemeClr>
            </a:solidFill>
            <a:ln>
              <a:noFill/>
            </a:ln>
            <a:extLst/>
          </p:spPr>
          <p:txBody>
            <a:bodyPr wrap="none" anchor="ctr"/>
            <a:lstStyle/>
            <a:p>
              <a:pPr eaLnBrk="1" fontAlgn="auto" hangingPunct="1">
                <a:spcBef>
                  <a:spcPts val="0"/>
                </a:spcBef>
                <a:spcAft>
                  <a:spcPts val="0"/>
                </a:spcAft>
              </a:pPr>
              <a:r>
                <a:rPr lang="en-US" sz="1300" dirty="0" err="1" smtClean="0">
                  <a:solidFill>
                    <a:srgbClr val="FFFFFF"/>
                  </a:solidFill>
                  <a:latin typeface="Arial Black" panose="020B0A04020102020204" pitchFamily="34" charset="0"/>
                </a:rPr>
                <a:t>Actinin</a:t>
              </a:r>
              <a:r>
                <a:rPr lang="en-US" sz="1300" dirty="0" smtClean="0">
                  <a:solidFill>
                    <a:srgbClr val="FFFFFF"/>
                  </a:solidFill>
                  <a:latin typeface="Arial Black" panose="020B0A04020102020204" pitchFamily="34" charset="0"/>
                </a:rPr>
                <a:t>-</a:t>
              </a:r>
              <a:r>
                <a:rPr lang="el-GR" sz="1300" dirty="0" smtClean="0">
                  <a:solidFill>
                    <a:srgbClr val="FFFFFF"/>
                  </a:solidFill>
                  <a:latin typeface="Arial Black" panose="020B0A04020102020204" pitchFamily="34" charset="0"/>
                </a:rPr>
                <a:t>α</a:t>
              </a:r>
              <a:r>
                <a:rPr lang="en-US" sz="1300" dirty="0" smtClean="0">
                  <a:solidFill>
                    <a:srgbClr val="FFFFFF"/>
                  </a:solidFill>
                  <a:latin typeface="Arial Black" panose="020B0A04020102020204" pitchFamily="34" charset="0"/>
                </a:rPr>
                <a:t>4</a:t>
              </a:r>
            </a:p>
          </p:txBody>
        </p:sp>
        <p:sp>
          <p:nvSpPr>
            <p:cNvPr id="13" name="AutoShape 26"/>
            <p:cNvSpPr>
              <a:spLocks noChangeArrowheads="1"/>
            </p:cNvSpPr>
            <p:nvPr/>
          </p:nvSpPr>
          <p:spPr bwMode="auto">
            <a:xfrm>
              <a:off x="3950746" y="4038674"/>
              <a:ext cx="696319" cy="218656"/>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FFFFFF"/>
                  </a:solidFill>
                  <a:latin typeface="Arial Black" panose="020B0A04020102020204" pitchFamily="34" charset="0"/>
                </a:rPr>
                <a:t>MYH9</a:t>
              </a:r>
            </a:p>
          </p:txBody>
        </p:sp>
      </p:grpSp>
      <p:sp>
        <p:nvSpPr>
          <p:cNvPr id="163" name="AutoShape 26"/>
          <p:cNvSpPr>
            <a:spLocks noChangeArrowheads="1"/>
          </p:cNvSpPr>
          <p:nvPr/>
        </p:nvSpPr>
        <p:spPr bwMode="auto">
          <a:xfrm>
            <a:off x="820323" y="4667261"/>
            <a:ext cx="544443" cy="209550"/>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FFFF00"/>
                </a:solidFill>
                <a:latin typeface="Arial Black" panose="020B0A04020102020204" pitchFamily="34" charset="0"/>
              </a:rPr>
              <a:t>EMP2</a:t>
            </a:r>
          </a:p>
        </p:txBody>
      </p:sp>
      <p:sp>
        <p:nvSpPr>
          <p:cNvPr id="15" name="Line 28"/>
          <p:cNvSpPr>
            <a:spLocks noChangeShapeType="1"/>
          </p:cNvSpPr>
          <p:nvPr/>
        </p:nvSpPr>
        <p:spPr bwMode="auto">
          <a:xfrm>
            <a:off x="8067796" y="4006021"/>
            <a:ext cx="0" cy="308564"/>
          </a:xfrm>
          <a:prstGeom prst="line">
            <a:avLst/>
          </a:prstGeom>
          <a:noFill/>
          <a:ln w="38100">
            <a:solidFill>
              <a:schemeClr val="tx1"/>
            </a:solidFill>
            <a:round/>
            <a:headEnd/>
            <a:tailEnd type="triangle"/>
          </a:ln>
          <a:extLst>
            <a:ext uri="{909E8E84-426E-40dd-AFC4-6F175D3DCCD1}">
              <a14:hiddenFill xmlns:a14="http://schemas.microsoft.com/office/drawing/2010/main">
                <a:noFill/>
              </a14:hiddenFill>
            </a:ext>
          </a:extLst>
        </p:spPr>
        <p:txBody>
          <a:bodyPr wrap="none" anchor="ctr"/>
          <a:lstStyle/>
          <a:p>
            <a:pPr eaLnBrk="1" fontAlgn="auto" hangingPunct="1">
              <a:spcBef>
                <a:spcPts val="0"/>
              </a:spcBef>
              <a:spcAft>
                <a:spcPts val="0"/>
              </a:spcAft>
            </a:pPr>
            <a:endParaRPr lang="en-US" sz="1300" b="0" smtClean="0">
              <a:solidFill>
                <a:srgbClr val="000000"/>
              </a:solidFill>
              <a:latin typeface="Arial" charset="0"/>
              <a:cs typeface="Arial"/>
            </a:endParaRPr>
          </a:p>
        </p:txBody>
      </p:sp>
      <p:sp>
        <p:nvSpPr>
          <p:cNvPr id="131" name="Freeform 130"/>
          <p:cNvSpPr/>
          <p:nvPr/>
        </p:nvSpPr>
        <p:spPr>
          <a:xfrm>
            <a:off x="7643925" y="3563837"/>
            <a:ext cx="698046" cy="1148935"/>
          </a:xfrm>
          <a:custGeom>
            <a:avLst/>
            <a:gdLst>
              <a:gd name="connsiteX0" fmla="*/ 0 w 1119499"/>
              <a:gd name="connsiteY0" fmla="*/ 640935 h 640935"/>
              <a:gd name="connsiteX1" fmla="*/ 170916 w 1119499"/>
              <a:gd name="connsiteY1" fmla="*/ 487111 h 640935"/>
              <a:gd name="connsiteX2" fmla="*/ 606751 w 1119499"/>
              <a:gd name="connsiteY2" fmla="*/ 376015 h 640935"/>
              <a:gd name="connsiteX3" fmla="*/ 803305 w 1119499"/>
              <a:gd name="connsiteY3" fmla="*/ 162370 h 640935"/>
              <a:gd name="connsiteX4" fmla="*/ 1119499 w 1119499"/>
              <a:gd name="connsiteY4" fmla="*/ 0 h 640935"/>
              <a:gd name="connsiteX5" fmla="*/ 1119499 w 1119499"/>
              <a:gd name="connsiteY5" fmla="*/ 0 h 640935"/>
              <a:gd name="connsiteX6" fmla="*/ 1119499 w 1119499"/>
              <a:gd name="connsiteY6" fmla="*/ 0 h 640935"/>
              <a:gd name="connsiteX0" fmla="*/ 0 w 1119499"/>
              <a:gd name="connsiteY0" fmla="*/ 640935 h 640935"/>
              <a:gd name="connsiteX1" fmla="*/ 170916 w 1119499"/>
              <a:gd name="connsiteY1" fmla="*/ 487111 h 640935"/>
              <a:gd name="connsiteX2" fmla="*/ 606751 w 1119499"/>
              <a:gd name="connsiteY2" fmla="*/ 376015 h 640935"/>
              <a:gd name="connsiteX3" fmla="*/ 916194 w 1119499"/>
              <a:gd name="connsiteY3" fmla="*/ 323237 h 640935"/>
              <a:gd name="connsiteX4" fmla="*/ 1119499 w 1119499"/>
              <a:gd name="connsiteY4" fmla="*/ 0 h 640935"/>
              <a:gd name="connsiteX5" fmla="*/ 1119499 w 1119499"/>
              <a:gd name="connsiteY5" fmla="*/ 0 h 640935"/>
              <a:gd name="connsiteX6" fmla="*/ 1119499 w 1119499"/>
              <a:gd name="connsiteY6" fmla="*/ 0 h 640935"/>
              <a:gd name="connsiteX0" fmla="*/ 0 w 1119499"/>
              <a:gd name="connsiteY0" fmla="*/ 640935 h 683218"/>
              <a:gd name="connsiteX1" fmla="*/ 170916 w 1119499"/>
              <a:gd name="connsiteY1" fmla="*/ 487111 h 683218"/>
              <a:gd name="connsiteX2" fmla="*/ 704588 w 1119499"/>
              <a:gd name="connsiteY2" fmla="*/ 680815 h 683218"/>
              <a:gd name="connsiteX3" fmla="*/ 916194 w 1119499"/>
              <a:gd name="connsiteY3" fmla="*/ 323237 h 683218"/>
              <a:gd name="connsiteX4" fmla="*/ 1119499 w 1119499"/>
              <a:gd name="connsiteY4" fmla="*/ 0 h 683218"/>
              <a:gd name="connsiteX5" fmla="*/ 1119499 w 1119499"/>
              <a:gd name="connsiteY5" fmla="*/ 0 h 683218"/>
              <a:gd name="connsiteX6" fmla="*/ 1119499 w 1119499"/>
              <a:gd name="connsiteY6" fmla="*/ 0 h 683218"/>
              <a:gd name="connsiteX0" fmla="*/ 0 w 1119499"/>
              <a:gd name="connsiteY0" fmla="*/ 640935 h 986804"/>
              <a:gd name="connsiteX1" fmla="*/ 667627 w 1119499"/>
              <a:gd name="connsiteY1" fmla="*/ 986644 h 986804"/>
              <a:gd name="connsiteX2" fmla="*/ 704588 w 1119499"/>
              <a:gd name="connsiteY2" fmla="*/ 680815 h 986804"/>
              <a:gd name="connsiteX3" fmla="*/ 916194 w 1119499"/>
              <a:gd name="connsiteY3" fmla="*/ 323237 h 986804"/>
              <a:gd name="connsiteX4" fmla="*/ 1119499 w 1119499"/>
              <a:gd name="connsiteY4" fmla="*/ 0 h 986804"/>
              <a:gd name="connsiteX5" fmla="*/ 1119499 w 1119499"/>
              <a:gd name="connsiteY5" fmla="*/ 0 h 986804"/>
              <a:gd name="connsiteX6" fmla="*/ 1119499 w 1119499"/>
              <a:gd name="connsiteY6" fmla="*/ 0 h 986804"/>
              <a:gd name="connsiteX0" fmla="*/ 0 w 698046"/>
              <a:gd name="connsiteY0" fmla="*/ 1148935 h 1148935"/>
              <a:gd name="connsiteX1" fmla="*/ 246174 w 698046"/>
              <a:gd name="connsiteY1" fmla="*/ 986644 h 1148935"/>
              <a:gd name="connsiteX2" fmla="*/ 283135 w 698046"/>
              <a:gd name="connsiteY2" fmla="*/ 680815 h 1148935"/>
              <a:gd name="connsiteX3" fmla="*/ 494741 w 698046"/>
              <a:gd name="connsiteY3" fmla="*/ 323237 h 1148935"/>
              <a:gd name="connsiteX4" fmla="*/ 698046 w 698046"/>
              <a:gd name="connsiteY4" fmla="*/ 0 h 1148935"/>
              <a:gd name="connsiteX5" fmla="*/ 698046 w 698046"/>
              <a:gd name="connsiteY5" fmla="*/ 0 h 1148935"/>
              <a:gd name="connsiteX6" fmla="*/ 698046 w 698046"/>
              <a:gd name="connsiteY6" fmla="*/ 0 h 1148935"/>
              <a:gd name="connsiteX0" fmla="*/ 0 w 698046"/>
              <a:gd name="connsiteY0" fmla="*/ 1148935 h 1148935"/>
              <a:gd name="connsiteX1" fmla="*/ 170915 w 698046"/>
              <a:gd name="connsiteY1" fmla="*/ 927378 h 1148935"/>
              <a:gd name="connsiteX2" fmla="*/ 283135 w 698046"/>
              <a:gd name="connsiteY2" fmla="*/ 680815 h 1148935"/>
              <a:gd name="connsiteX3" fmla="*/ 494741 w 698046"/>
              <a:gd name="connsiteY3" fmla="*/ 323237 h 1148935"/>
              <a:gd name="connsiteX4" fmla="*/ 698046 w 698046"/>
              <a:gd name="connsiteY4" fmla="*/ 0 h 1148935"/>
              <a:gd name="connsiteX5" fmla="*/ 698046 w 698046"/>
              <a:gd name="connsiteY5" fmla="*/ 0 h 1148935"/>
              <a:gd name="connsiteX6" fmla="*/ 698046 w 698046"/>
              <a:gd name="connsiteY6" fmla="*/ 0 h 1148935"/>
              <a:gd name="connsiteX0" fmla="*/ 0 w 698046"/>
              <a:gd name="connsiteY0" fmla="*/ 1148935 h 1148935"/>
              <a:gd name="connsiteX1" fmla="*/ 170915 w 698046"/>
              <a:gd name="connsiteY1" fmla="*/ 927378 h 1148935"/>
              <a:gd name="connsiteX2" fmla="*/ 125091 w 698046"/>
              <a:gd name="connsiteY2" fmla="*/ 596149 h 1148935"/>
              <a:gd name="connsiteX3" fmla="*/ 494741 w 698046"/>
              <a:gd name="connsiteY3" fmla="*/ 323237 h 1148935"/>
              <a:gd name="connsiteX4" fmla="*/ 698046 w 698046"/>
              <a:gd name="connsiteY4" fmla="*/ 0 h 1148935"/>
              <a:gd name="connsiteX5" fmla="*/ 698046 w 698046"/>
              <a:gd name="connsiteY5" fmla="*/ 0 h 1148935"/>
              <a:gd name="connsiteX6" fmla="*/ 698046 w 698046"/>
              <a:gd name="connsiteY6" fmla="*/ 0 h 1148935"/>
              <a:gd name="connsiteX0" fmla="*/ 0 w 698046"/>
              <a:gd name="connsiteY0" fmla="*/ 1148935 h 1148935"/>
              <a:gd name="connsiteX1" fmla="*/ 170915 w 698046"/>
              <a:gd name="connsiteY1" fmla="*/ 927378 h 1148935"/>
              <a:gd name="connsiteX2" fmla="*/ 125091 w 698046"/>
              <a:gd name="connsiteY2" fmla="*/ 596149 h 1148935"/>
              <a:gd name="connsiteX3" fmla="*/ 386241 w 698046"/>
              <a:gd name="connsiteY3" fmla="*/ 305431 h 1148935"/>
              <a:gd name="connsiteX4" fmla="*/ 494741 w 698046"/>
              <a:gd name="connsiteY4" fmla="*/ 323237 h 1148935"/>
              <a:gd name="connsiteX5" fmla="*/ 698046 w 698046"/>
              <a:gd name="connsiteY5" fmla="*/ 0 h 1148935"/>
              <a:gd name="connsiteX6" fmla="*/ 698046 w 698046"/>
              <a:gd name="connsiteY6" fmla="*/ 0 h 1148935"/>
              <a:gd name="connsiteX7" fmla="*/ 698046 w 698046"/>
              <a:gd name="connsiteY7" fmla="*/ 0 h 1148935"/>
              <a:gd name="connsiteX0" fmla="*/ 0 w 698046"/>
              <a:gd name="connsiteY0" fmla="*/ 1148935 h 1148935"/>
              <a:gd name="connsiteX1" fmla="*/ 170915 w 698046"/>
              <a:gd name="connsiteY1" fmla="*/ 927378 h 1148935"/>
              <a:gd name="connsiteX2" fmla="*/ 125091 w 698046"/>
              <a:gd name="connsiteY2" fmla="*/ 596149 h 1148935"/>
              <a:gd name="connsiteX3" fmla="*/ 386241 w 698046"/>
              <a:gd name="connsiteY3" fmla="*/ 305431 h 1148935"/>
              <a:gd name="connsiteX4" fmla="*/ 502267 w 698046"/>
              <a:gd name="connsiteY4" fmla="*/ 196237 h 1148935"/>
              <a:gd name="connsiteX5" fmla="*/ 698046 w 698046"/>
              <a:gd name="connsiteY5" fmla="*/ 0 h 1148935"/>
              <a:gd name="connsiteX6" fmla="*/ 698046 w 698046"/>
              <a:gd name="connsiteY6" fmla="*/ 0 h 1148935"/>
              <a:gd name="connsiteX7" fmla="*/ 698046 w 698046"/>
              <a:gd name="connsiteY7" fmla="*/ 0 h 114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046" h="1148935">
                <a:moveTo>
                  <a:pt x="0" y="1148935"/>
                </a:moveTo>
                <a:cubicBezTo>
                  <a:pt x="34895" y="1094099"/>
                  <a:pt x="150067" y="1019509"/>
                  <a:pt x="170915" y="927378"/>
                </a:cubicBezTo>
                <a:cubicBezTo>
                  <a:pt x="191763" y="835247"/>
                  <a:pt x="89203" y="699807"/>
                  <a:pt x="125091" y="596149"/>
                </a:cubicBezTo>
                <a:cubicBezTo>
                  <a:pt x="160979" y="492491"/>
                  <a:pt x="324633" y="350916"/>
                  <a:pt x="386241" y="305431"/>
                </a:cubicBezTo>
                <a:cubicBezTo>
                  <a:pt x="447849" y="259946"/>
                  <a:pt x="450300" y="247142"/>
                  <a:pt x="502267" y="196237"/>
                </a:cubicBezTo>
                <a:cubicBezTo>
                  <a:pt x="554234" y="145332"/>
                  <a:pt x="698046" y="0"/>
                  <a:pt x="698046" y="0"/>
                </a:cubicBezTo>
                <a:lnTo>
                  <a:pt x="698046" y="0"/>
                </a:lnTo>
                <a:lnTo>
                  <a:pt x="698046" y="0"/>
                </a:lnTo>
              </a:path>
            </a:pathLst>
          </a:custGeom>
          <a:no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300" b="0">
              <a:solidFill>
                <a:prstClr val="white"/>
              </a:solidFill>
            </a:endParaRPr>
          </a:p>
        </p:txBody>
      </p:sp>
      <p:sp>
        <p:nvSpPr>
          <p:cNvPr id="132" name="Freeform 131"/>
          <p:cNvSpPr/>
          <p:nvPr/>
        </p:nvSpPr>
        <p:spPr>
          <a:xfrm>
            <a:off x="8231676" y="3607084"/>
            <a:ext cx="384276" cy="1415003"/>
          </a:xfrm>
          <a:custGeom>
            <a:avLst/>
            <a:gdLst>
              <a:gd name="connsiteX0" fmla="*/ 0 w 1252004"/>
              <a:gd name="connsiteY0" fmla="*/ 548736 h 548736"/>
              <a:gd name="connsiteX1" fmla="*/ 316195 w 1252004"/>
              <a:gd name="connsiteY1" fmla="*/ 386366 h 548736"/>
              <a:gd name="connsiteX2" fmla="*/ 803305 w 1252004"/>
              <a:gd name="connsiteY2" fmla="*/ 326545 h 548736"/>
              <a:gd name="connsiteX3" fmla="*/ 1204957 w 1252004"/>
              <a:gd name="connsiteY3" fmla="*/ 35988 h 548736"/>
              <a:gd name="connsiteX4" fmla="*/ 1247686 w 1252004"/>
              <a:gd name="connsiteY4" fmla="*/ 1805 h 548736"/>
              <a:gd name="connsiteX5" fmla="*/ 1239141 w 1252004"/>
              <a:gd name="connsiteY5" fmla="*/ 10351 h 548736"/>
              <a:gd name="connsiteX0" fmla="*/ 0 w 1249756"/>
              <a:gd name="connsiteY0" fmla="*/ 566543 h 623784"/>
              <a:gd name="connsiteX1" fmla="*/ 316195 w 1249756"/>
              <a:gd name="connsiteY1" fmla="*/ 404173 h 623784"/>
              <a:gd name="connsiteX2" fmla="*/ 1036609 w 1249756"/>
              <a:gd name="connsiteY2" fmla="*/ 615286 h 623784"/>
              <a:gd name="connsiteX3" fmla="*/ 1204957 w 1249756"/>
              <a:gd name="connsiteY3" fmla="*/ 53795 h 623784"/>
              <a:gd name="connsiteX4" fmla="*/ 1247686 w 1249756"/>
              <a:gd name="connsiteY4" fmla="*/ 19612 h 623784"/>
              <a:gd name="connsiteX5" fmla="*/ 1239141 w 1249756"/>
              <a:gd name="connsiteY5" fmla="*/ 28158 h 623784"/>
              <a:gd name="connsiteX0" fmla="*/ 0 w 1249756"/>
              <a:gd name="connsiteY0" fmla="*/ 566543 h 946290"/>
              <a:gd name="connsiteX1" fmla="*/ 835484 w 1249756"/>
              <a:gd name="connsiteY1" fmla="*/ 946039 h 946290"/>
              <a:gd name="connsiteX2" fmla="*/ 1036609 w 1249756"/>
              <a:gd name="connsiteY2" fmla="*/ 615286 h 946290"/>
              <a:gd name="connsiteX3" fmla="*/ 1204957 w 1249756"/>
              <a:gd name="connsiteY3" fmla="*/ 53795 h 946290"/>
              <a:gd name="connsiteX4" fmla="*/ 1247686 w 1249756"/>
              <a:gd name="connsiteY4" fmla="*/ 19612 h 946290"/>
              <a:gd name="connsiteX5" fmla="*/ 1239141 w 1249756"/>
              <a:gd name="connsiteY5" fmla="*/ 28158 h 946290"/>
              <a:gd name="connsiteX0" fmla="*/ 33674 w 417949"/>
              <a:gd name="connsiteY0" fmla="*/ 1413210 h 1413210"/>
              <a:gd name="connsiteX1" fmla="*/ 3677 w 417949"/>
              <a:gd name="connsiteY1" fmla="*/ 946039 h 1413210"/>
              <a:gd name="connsiteX2" fmla="*/ 204802 w 417949"/>
              <a:gd name="connsiteY2" fmla="*/ 615286 h 1413210"/>
              <a:gd name="connsiteX3" fmla="*/ 373150 w 417949"/>
              <a:gd name="connsiteY3" fmla="*/ 53795 h 1413210"/>
              <a:gd name="connsiteX4" fmla="*/ 415879 w 417949"/>
              <a:gd name="connsiteY4" fmla="*/ 19612 h 1413210"/>
              <a:gd name="connsiteX5" fmla="*/ 407334 w 417949"/>
              <a:gd name="connsiteY5" fmla="*/ 28158 h 1413210"/>
              <a:gd name="connsiteX0" fmla="*/ 0 w 384275"/>
              <a:gd name="connsiteY0" fmla="*/ 1413210 h 1413210"/>
              <a:gd name="connsiteX1" fmla="*/ 225884 w 384275"/>
              <a:gd name="connsiteY1" fmla="*/ 1064572 h 1413210"/>
              <a:gd name="connsiteX2" fmla="*/ 171128 w 384275"/>
              <a:gd name="connsiteY2" fmla="*/ 615286 h 1413210"/>
              <a:gd name="connsiteX3" fmla="*/ 339476 w 384275"/>
              <a:gd name="connsiteY3" fmla="*/ 53795 h 1413210"/>
              <a:gd name="connsiteX4" fmla="*/ 382205 w 384275"/>
              <a:gd name="connsiteY4" fmla="*/ 19612 h 1413210"/>
              <a:gd name="connsiteX5" fmla="*/ 373660 w 384275"/>
              <a:gd name="connsiteY5" fmla="*/ 28158 h 1413210"/>
              <a:gd name="connsiteX0" fmla="*/ 0 w 384275"/>
              <a:gd name="connsiteY0" fmla="*/ 1415003 h 1415003"/>
              <a:gd name="connsiteX1" fmla="*/ 225884 w 384275"/>
              <a:gd name="connsiteY1" fmla="*/ 1066365 h 1415003"/>
              <a:gd name="connsiteX2" fmla="*/ 291542 w 384275"/>
              <a:gd name="connsiteY2" fmla="*/ 642479 h 1415003"/>
              <a:gd name="connsiteX3" fmla="*/ 339476 w 384275"/>
              <a:gd name="connsiteY3" fmla="*/ 55588 h 1415003"/>
              <a:gd name="connsiteX4" fmla="*/ 382205 w 384275"/>
              <a:gd name="connsiteY4" fmla="*/ 21405 h 1415003"/>
              <a:gd name="connsiteX5" fmla="*/ 373660 w 384275"/>
              <a:gd name="connsiteY5" fmla="*/ 29951 h 141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275" h="1415003">
                <a:moveTo>
                  <a:pt x="0" y="1415003"/>
                </a:moveTo>
                <a:cubicBezTo>
                  <a:pt x="91155" y="1352334"/>
                  <a:pt x="177294" y="1195119"/>
                  <a:pt x="225884" y="1066365"/>
                </a:cubicBezTo>
                <a:cubicBezTo>
                  <a:pt x="274474" y="937611"/>
                  <a:pt x="272610" y="810942"/>
                  <a:pt x="291542" y="642479"/>
                </a:cubicBezTo>
                <a:cubicBezTo>
                  <a:pt x="310474" y="474016"/>
                  <a:pt x="324366" y="159100"/>
                  <a:pt x="339476" y="55588"/>
                </a:cubicBezTo>
                <a:cubicBezTo>
                  <a:pt x="354586" y="-47924"/>
                  <a:pt x="376508" y="25678"/>
                  <a:pt x="382205" y="21405"/>
                </a:cubicBezTo>
                <a:cubicBezTo>
                  <a:pt x="387902" y="17132"/>
                  <a:pt x="380781" y="23541"/>
                  <a:pt x="373660" y="29951"/>
                </a:cubicBezTo>
              </a:path>
            </a:pathLst>
          </a:custGeom>
          <a:no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300" b="0">
              <a:solidFill>
                <a:prstClr val="white"/>
              </a:solidFill>
            </a:endParaRPr>
          </a:p>
        </p:txBody>
      </p:sp>
      <p:sp>
        <p:nvSpPr>
          <p:cNvPr id="136" name="Oval 135"/>
          <p:cNvSpPr/>
          <p:nvPr/>
        </p:nvSpPr>
        <p:spPr>
          <a:xfrm>
            <a:off x="8281340" y="3424786"/>
            <a:ext cx="133677" cy="1524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300" b="0">
              <a:solidFill>
                <a:prstClr val="white"/>
              </a:solidFill>
            </a:endParaRPr>
          </a:p>
        </p:txBody>
      </p:sp>
      <p:sp>
        <p:nvSpPr>
          <p:cNvPr id="137" name="Oval 136"/>
          <p:cNvSpPr/>
          <p:nvPr/>
        </p:nvSpPr>
        <p:spPr>
          <a:xfrm>
            <a:off x="8549114" y="3452388"/>
            <a:ext cx="133677" cy="1524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300" b="0">
              <a:solidFill>
                <a:prstClr val="white"/>
              </a:solidFill>
            </a:endParaRPr>
          </a:p>
        </p:txBody>
      </p:sp>
      <p:sp>
        <p:nvSpPr>
          <p:cNvPr id="151" name="AutoShape 26"/>
          <p:cNvSpPr>
            <a:spLocks noChangeArrowheads="1"/>
          </p:cNvSpPr>
          <p:nvPr/>
        </p:nvSpPr>
        <p:spPr bwMode="auto">
          <a:xfrm>
            <a:off x="7387346" y="3951929"/>
            <a:ext cx="747647" cy="197332"/>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FFFF00"/>
                </a:solidFill>
                <a:latin typeface="Arial Black" panose="020B0A04020102020204" pitchFamily="34" charset="0"/>
              </a:rPr>
              <a:t>ARHGDIA</a:t>
            </a:r>
          </a:p>
        </p:txBody>
      </p:sp>
      <p:sp>
        <p:nvSpPr>
          <p:cNvPr id="152" name="AutoShape 26"/>
          <p:cNvSpPr>
            <a:spLocks noChangeArrowheads="1"/>
          </p:cNvSpPr>
          <p:nvPr/>
        </p:nvSpPr>
        <p:spPr bwMode="auto">
          <a:xfrm>
            <a:off x="7873576" y="3751364"/>
            <a:ext cx="892968" cy="174428"/>
          </a:xfrm>
          <a:prstGeom prst="roundRect">
            <a:avLst>
              <a:gd name="adj" fmla="val 29167"/>
            </a:avLst>
          </a:prstGeom>
          <a:solidFill>
            <a:schemeClr val="tx2">
              <a:lumMod val="60000"/>
              <a:lumOff val="40000"/>
            </a:schemeClr>
          </a:solidFill>
          <a:ln>
            <a:noFill/>
          </a:ln>
          <a:extLst/>
        </p:spPr>
        <p:txBody>
          <a:bodyPr wrap="none" anchor="ctr"/>
          <a:lstStyle/>
          <a:p>
            <a:pPr eaLnBrk="1" fontAlgn="auto" hangingPunct="1">
              <a:spcBef>
                <a:spcPts val="0"/>
              </a:spcBef>
              <a:spcAft>
                <a:spcPts val="0"/>
              </a:spcAft>
            </a:pPr>
            <a:r>
              <a:rPr lang="en-US" sz="1300" dirty="0" smtClean="0">
                <a:solidFill>
                  <a:srgbClr val="FFFFFF"/>
                </a:solidFill>
                <a:latin typeface="Arial Black" panose="020B0A04020102020204" pitchFamily="34" charset="0"/>
              </a:rPr>
              <a:t>ARHGAP24</a:t>
            </a:r>
          </a:p>
        </p:txBody>
      </p:sp>
      <p:sp>
        <p:nvSpPr>
          <p:cNvPr id="113" name="Rectangle 112"/>
          <p:cNvSpPr/>
          <p:nvPr/>
        </p:nvSpPr>
        <p:spPr>
          <a:xfrm>
            <a:off x="7351762" y="1876142"/>
            <a:ext cx="1566464" cy="2878884"/>
          </a:xfrm>
          <a:prstGeom prst="rect">
            <a:avLst/>
          </a:prstGeom>
          <a:noFill/>
          <a:ln w="25400" cap="flat">
            <a:solidFill>
              <a:schemeClr val="tx1"/>
            </a:solidFill>
            <a:bevel/>
          </a:ln>
        </p:spPr>
        <p:style>
          <a:lnRef idx="1">
            <a:schemeClr val="accent1"/>
          </a:lnRef>
          <a:fillRef idx="3">
            <a:schemeClr val="accent1"/>
          </a:fillRef>
          <a:effectRef idx="2">
            <a:schemeClr val="accent1"/>
          </a:effectRef>
          <a:fontRef idx="minor">
            <a:schemeClr val="lt1"/>
          </a:fontRef>
        </p:style>
        <p:txBody>
          <a:bodyPr/>
          <a:lstStyle/>
          <a:p>
            <a:endParaRPr lang="en-US" sz="1300">
              <a:solidFill>
                <a:prstClr val="white"/>
              </a:solidFill>
            </a:endParaRPr>
          </a:p>
        </p:txBody>
      </p:sp>
      <p:sp>
        <p:nvSpPr>
          <p:cNvPr id="141" name="AutoShape 26"/>
          <p:cNvSpPr>
            <a:spLocks noChangeArrowheads="1"/>
          </p:cNvSpPr>
          <p:nvPr/>
        </p:nvSpPr>
        <p:spPr bwMode="auto">
          <a:xfrm>
            <a:off x="7548511" y="4379176"/>
            <a:ext cx="1306909" cy="240464"/>
          </a:xfrm>
          <a:prstGeom prst="roundRect">
            <a:avLst>
              <a:gd name="adj" fmla="val 29167"/>
            </a:avLst>
          </a:prstGeom>
          <a:solidFill>
            <a:schemeClr val="bg1">
              <a:lumMod val="50000"/>
            </a:schemeClr>
          </a:solidFill>
          <a:ln>
            <a:noFill/>
          </a:ln>
          <a:extLst/>
        </p:spPr>
        <p:txBody>
          <a:bodyPr wrap="none" anchor="ctr"/>
          <a:lstStyle/>
          <a:p>
            <a:pPr eaLnBrk="1" fontAlgn="auto" hangingPunct="1">
              <a:spcBef>
                <a:spcPts val="0"/>
              </a:spcBef>
              <a:spcAft>
                <a:spcPts val="0"/>
              </a:spcAft>
            </a:pPr>
            <a:r>
              <a:rPr lang="en-US" sz="1300" dirty="0" smtClean="0">
                <a:solidFill>
                  <a:prstClr val="white"/>
                </a:solidFill>
                <a:latin typeface="Arial Black" panose="020B0A04020102020204" pitchFamily="34" charset="0"/>
              </a:rPr>
              <a:t>Rho/</a:t>
            </a:r>
            <a:r>
              <a:rPr lang="en-US" sz="1300" dirty="0" err="1" smtClean="0">
                <a:solidFill>
                  <a:prstClr val="white"/>
                </a:solidFill>
                <a:latin typeface="Arial Black" panose="020B0A04020102020204" pitchFamily="34" charset="0"/>
              </a:rPr>
              <a:t>Rac</a:t>
            </a:r>
            <a:r>
              <a:rPr lang="en-US" sz="1300" dirty="0" smtClean="0">
                <a:solidFill>
                  <a:prstClr val="white"/>
                </a:solidFill>
                <a:latin typeface="Arial Black" panose="020B0A04020102020204" pitchFamily="34" charset="0"/>
              </a:rPr>
              <a:t>/CDC42</a:t>
            </a:r>
          </a:p>
        </p:txBody>
      </p:sp>
      <p:sp>
        <p:nvSpPr>
          <p:cNvPr id="156" name="TextBox 155"/>
          <p:cNvSpPr txBox="1"/>
          <p:nvPr/>
        </p:nvSpPr>
        <p:spPr>
          <a:xfrm>
            <a:off x="7373485" y="1895079"/>
            <a:ext cx="1661434" cy="830997"/>
          </a:xfrm>
          <a:prstGeom prst="rect">
            <a:avLst/>
          </a:prstGeom>
          <a:noFill/>
        </p:spPr>
        <p:txBody>
          <a:bodyPr wrap="square" rtlCol="0">
            <a:spAutoFit/>
          </a:bodyPr>
          <a:lstStyle/>
          <a:p>
            <a:pPr algn="l" eaLnBrk="1" fontAlgn="auto" hangingPunct="1">
              <a:spcBef>
                <a:spcPts val="0"/>
              </a:spcBef>
              <a:spcAft>
                <a:spcPts val="0"/>
              </a:spcAft>
            </a:pPr>
            <a:r>
              <a:rPr lang="en-US" sz="1600" u="sng" dirty="0" smtClean="0">
                <a:solidFill>
                  <a:prstClr val="black"/>
                </a:solidFill>
                <a:latin typeface="Calibri"/>
              </a:rPr>
              <a:t>Actin regulation by</a:t>
            </a:r>
            <a:br>
              <a:rPr lang="en-US" sz="1600" u="sng" dirty="0" smtClean="0">
                <a:solidFill>
                  <a:prstClr val="black"/>
                </a:solidFill>
                <a:latin typeface="Calibri"/>
              </a:rPr>
            </a:br>
            <a:r>
              <a:rPr lang="en-US" sz="1600" u="sng" dirty="0" smtClean="0">
                <a:solidFill>
                  <a:prstClr val="black"/>
                </a:solidFill>
                <a:latin typeface="Calibri"/>
              </a:rPr>
              <a:t>Rho/</a:t>
            </a:r>
            <a:r>
              <a:rPr lang="en-US" sz="1600" u="sng" dirty="0" err="1" smtClean="0">
                <a:solidFill>
                  <a:prstClr val="black"/>
                </a:solidFill>
                <a:latin typeface="Calibri"/>
              </a:rPr>
              <a:t>Rac</a:t>
            </a:r>
            <a:r>
              <a:rPr lang="en-US" sz="1600" u="sng" dirty="0" smtClean="0">
                <a:solidFill>
                  <a:prstClr val="black"/>
                </a:solidFill>
                <a:latin typeface="Calibri"/>
              </a:rPr>
              <a:t>/Cdc42</a:t>
            </a:r>
            <a:endParaRPr lang="en-US" sz="1600" u="sng" dirty="0">
              <a:solidFill>
                <a:prstClr val="black"/>
              </a:solidFill>
              <a:latin typeface="Calibri"/>
            </a:endParaRPr>
          </a:p>
        </p:txBody>
      </p:sp>
      <p:sp>
        <p:nvSpPr>
          <p:cNvPr id="167" name="AutoShape 26"/>
          <p:cNvSpPr>
            <a:spLocks noChangeArrowheads="1"/>
          </p:cNvSpPr>
          <p:nvPr/>
        </p:nvSpPr>
        <p:spPr bwMode="auto">
          <a:xfrm>
            <a:off x="7992948" y="4140969"/>
            <a:ext cx="899611" cy="241793"/>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200" dirty="0" smtClean="0">
                <a:solidFill>
                  <a:srgbClr val="00B0F0"/>
                </a:solidFill>
                <a:latin typeface="Arial Black" panose="020B0A04020102020204" pitchFamily="34" charset="0"/>
              </a:rPr>
              <a:t>KANK1,2,4</a:t>
            </a:r>
          </a:p>
        </p:txBody>
      </p:sp>
      <p:grpSp>
        <p:nvGrpSpPr>
          <p:cNvPr id="21" name="Group 20"/>
          <p:cNvGrpSpPr/>
          <p:nvPr/>
        </p:nvGrpSpPr>
        <p:grpSpPr>
          <a:xfrm>
            <a:off x="2183403" y="801369"/>
            <a:ext cx="2637483" cy="1526315"/>
            <a:chOff x="2456327" y="801365"/>
            <a:chExt cx="2967168" cy="1526315"/>
          </a:xfrm>
        </p:grpSpPr>
        <p:sp>
          <p:nvSpPr>
            <p:cNvPr id="41" name="Oval 40"/>
            <p:cNvSpPr/>
            <p:nvPr/>
          </p:nvSpPr>
          <p:spPr>
            <a:xfrm>
              <a:off x="3088270" y="1128029"/>
              <a:ext cx="2315321" cy="1165756"/>
            </a:xfrm>
            <a:prstGeom prst="ellipse">
              <a:avLst/>
            </a:prstGeom>
            <a:solidFill>
              <a:schemeClr val="bg2">
                <a:lumMod val="75000"/>
              </a:schemeClr>
            </a:solidFill>
            <a:ln w="158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300" b="0">
                <a:solidFill>
                  <a:prstClr val="white"/>
                </a:solidFill>
              </a:endParaRPr>
            </a:p>
          </p:txBody>
        </p:sp>
        <p:sp>
          <p:nvSpPr>
            <p:cNvPr id="71" name="TextBox 70"/>
            <p:cNvSpPr txBox="1"/>
            <p:nvPr/>
          </p:nvSpPr>
          <p:spPr>
            <a:xfrm>
              <a:off x="3642427" y="1139919"/>
              <a:ext cx="1445720" cy="584776"/>
            </a:xfrm>
            <a:prstGeom prst="rect">
              <a:avLst/>
            </a:prstGeom>
            <a:noFill/>
          </p:spPr>
          <p:txBody>
            <a:bodyPr wrap="square" rtlCol="0">
              <a:spAutoFit/>
            </a:bodyPr>
            <a:lstStyle/>
            <a:p>
              <a:pPr eaLnBrk="1" fontAlgn="auto" hangingPunct="1">
                <a:spcBef>
                  <a:spcPts val="0"/>
                </a:spcBef>
                <a:spcAft>
                  <a:spcPts val="0"/>
                </a:spcAft>
              </a:pPr>
              <a:r>
                <a:rPr lang="en-US" sz="1600" u="sng" dirty="0" smtClean="0">
                  <a:solidFill>
                    <a:prstClr val="black"/>
                  </a:solidFill>
                  <a:latin typeface="Calibri"/>
                </a:rPr>
                <a:t>Mitochondria</a:t>
              </a:r>
              <a:endParaRPr lang="en-US" sz="1600" u="sng" dirty="0">
                <a:solidFill>
                  <a:prstClr val="black"/>
                </a:solidFill>
                <a:latin typeface="Calibri"/>
              </a:endParaRPr>
            </a:p>
          </p:txBody>
        </p:sp>
        <p:sp>
          <p:nvSpPr>
            <p:cNvPr id="72" name="AutoShape 26"/>
            <p:cNvSpPr>
              <a:spLocks noChangeArrowheads="1"/>
            </p:cNvSpPr>
            <p:nvPr/>
          </p:nvSpPr>
          <p:spPr bwMode="auto">
            <a:xfrm>
              <a:off x="2731931" y="1274117"/>
              <a:ext cx="829769" cy="306477"/>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00B0F0"/>
                  </a:solidFill>
                  <a:latin typeface="Arial Black" panose="020B0A04020102020204" pitchFamily="34" charset="0"/>
                </a:rPr>
                <a:t>ADCK4</a:t>
              </a:r>
            </a:p>
          </p:txBody>
        </p:sp>
        <p:sp>
          <p:nvSpPr>
            <p:cNvPr id="81" name="AutoShape 26"/>
            <p:cNvSpPr>
              <a:spLocks noChangeArrowheads="1"/>
            </p:cNvSpPr>
            <p:nvPr/>
          </p:nvSpPr>
          <p:spPr bwMode="auto">
            <a:xfrm>
              <a:off x="4197941" y="1451685"/>
              <a:ext cx="735983" cy="284659"/>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FFFFFF"/>
                  </a:solidFill>
                  <a:latin typeface="Arial Black" panose="020B0A04020102020204" pitchFamily="34" charset="0"/>
                </a:rPr>
                <a:t>COQ2</a:t>
              </a:r>
            </a:p>
          </p:txBody>
        </p:sp>
        <p:sp>
          <p:nvSpPr>
            <p:cNvPr id="82" name="AutoShape 26"/>
            <p:cNvSpPr>
              <a:spLocks noChangeArrowheads="1"/>
            </p:cNvSpPr>
            <p:nvPr/>
          </p:nvSpPr>
          <p:spPr bwMode="auto">
            <a:xfrm>
              <a:off x="3499431" y="1460819"/>
              <a:ext cx="703541" cy="312069"/>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FFFF00"/>
                  </a:solidFill>
                  <a:latin typeface="Arial Black" panose="020B0A04020102020204" pitchFamily="34" charset="0"/>
                </a:rPr>
                <a:t>COQ6</a:t>
              </a:r>
            </a:p>
          </p:txBody>
        </p:sp>
        <p:sp>
          <p:nvSpPr>
            <p:cNvPr id="83" name="AutoShape 26"/>
            <p:cNvSpPr>
              <a:spLocks noChangeArrowheads="1"/>
            </p:cNvSpPr>
            <p:nvPr/>
          </p:nvSpPr>
          <p:spPr bwMode="auto">
            <a:xfrm>
              <a:off x="3508566" y="1762319"/>
              <a:ext cx="703542" cy="302343"/>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FFFFFF"/>
                  </a:solidFill>
                  <a:latin typeface="Arial Black" panose="020B0A04020102020204" pitchFamily="34" charset="0"/>
                </a:rPr>
                <a:t>PDSS2</a:t>
              </a:r>
            </a:p>
          </p:txBody>
        </p:sp>
        <p:sp>
          <p:nvSpPr>
            <p:cNvPr id="84" name="AutoShape 26"/>
            <p:cNvSpPr>
              <a:spLocks noChangeArrowheads="1"/>
            </p:cNvSpPr>
            <p:nvPr/>
          </p:nvSpPr>
          <p:spPr bwMode="auto">
            <a:xfrm>
              <a:off x="4330888" y="1771453"/>
              <a:ext cx="721814" cy="284074"/>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FFFFFF"/>
                  </a:solidFill>
                  <a:latin typeface="Arial Black" panose="020B0A04020102020204" pitchFamily="34" charset="0"/>
                </a:rPr>
                <a:t>MTTL1</a:t>
              </a:r>
            </a:p>
          </p:txBody>
        </p:sp>
        <p:sp>
          <p:nvSpPr>
            <p:cNvPr id="109" name="Rectangle 108"/>
            <p:cNvSpPr/>
            <p:nvPr/>
          </p:nvSpPr>
          <p:spPr>
            <a:xfrm>
              <a:off x="2456327" y="801366"/>
              <a:ext cx="2967168" cy="1526314"/>
            </a:xfrm>
            <a:prstGeom prst="rect">
              <a:avLst/>
            </a:prstGeom>
            <a:noFill/>
            <a:ln w="25400" cap="flat">
              <a:solidFill>
                <a:schemeClr val="tx1"/>
              </a:solidFill>
              <a:bevel/>
            </a:ln>
          </p:spPr>
          <p:style>
            <a:lnRef idx="1">
              <a:schemeClr val="accent1"/>
            </a:lnRef>
            <a:fillRef idx="3">
              <a:schemeClr val="accent1"/>
            </a:fillRef>
            <a:effectRef idx="2">
              <a:schemeClr val="accent1"/>
            </a:effectRef>
            <a:fontRef idx="minor">
              <a:schemeClr val="lt1"/>
            </a:fontRef>
          </p:style>
          <p:txBody>
            <a:bodyPr/>
            <a:lstStyle/>
            <a:p>
              <a:endParaRPr lang="en-US" sz="1300">
                <a:solidFill>
                  <a:prstClr val="white"/>
                </a:solidFill>
              </a:endParaRPr>
            </a:p>
          </p:txBody>
        </p:sp>
        <p:sp>
          <p:nvSpPr>
            <p:cNvPr id="110" name="TextBox 109"/>
            <p:cNvSpPr txBox="1"/>
            <p:nvPr/>
          </p:nvSpPr>
          <p:spPr>
            <a:xfrm>
              <a:off x="2507772" y="801365"/>
              <a:ext cx="2625912" cy="338554"/>
            </a:xfrm>
            <a:prstGeom prst="rect">
              <a:avLst/>
            </a:prstGeom>
            <a:noFill/>
          </p:spPr>
          <p:txBody>
            <a:bodyPr wrap="square" rtlCol="0">
              <a:spAutoFit/>
            </a:bodyPr>
            <a:lstStyle/>
            <a:p>
              <a:pPr algn="l" eaLnBrk="1" fontAlgn="auto" hangingPunct="1">
                <a:spcBef>
                  <a:spcPts val="0"/>
                </a:spcBef>
                <a:spcAft>
                  <a:spcPts val="0"/>
                </a:spcAft>
              </a:pPr>
              <a:r>
                <a:rPr lang="en-US" sz="1600" u="sng" dirty="0" smtClean="0">
                  <a:solidFill>
                    <a:prstClr val="black"/>
                  </a:solidFill>
                  <a:latin typeface="Calibri"/>
                </a:rPr>
                <a:t>CoQ</a:t>
              </a:r>
              <a:r>
                <a:rPr lang="en-US" sz="1600" u="sng" baseline="-25000" dirty="0" smtClean="0">
                  <a:solidFill>
                    <a:prstClr val="black"/>
                  </a:solidFill>
                  <a:latin typeface="Calibri"/>
                </a:rPr>
                <a:t>10</a:t>
              </a:r>
              <a:r>
                <a:rPr lang="en-US" sz="1600" u="sng" dirty="0" smtClean="0">
                  <a:solidFill>
                    <a:prstClr val="black"/>
                  </a:solidFill>
                  <a:latin typeface="Calibri"/>
                </a:rPr>
                <a:t> biosynthesis</a:t>
              </a:r>
              <a:endParaRPr lang="en-US" sz="1600" u="sng" dirty="0">
                <a:solidFill>
                  <a:prstClr val="black"/>
                </a:solidFill>
                <a:latin typeface="Calibri"/>
              </a:endParaRPr>
            </a:p>
          </p:txBody>
        </p:sp>
      </p:grpSp>
      <p:sp>
        <p:nvSpPr>
          <p:cNvPr id="3" name="Rectangle 2"/>
          <p:cNvSpPr/>
          <p:nvPr/>
        </p:nvSpPr>
        <p:spPr>
          <a:xfrm>
            <a:off x="-2578227" y="972154"/>
            <a:ext cx="1992901" cy="2062103"/>
          </a:xfrm>
          <a:prstGeom prst="rect">
            <a:avLst/>
          </a:prstGeom>
        </p:spPr>
        <p:txBody>
          <a:bodyPr wrap="square">
            <a:spAutoFit/>
          </a:bodyPr>
          <a:lstStyle/>
          <a:p>
            <a:pPr marL="112713" lvl="2">
              <a:spcBef>
                <a:spcPts val="300"/>
              </a:spcBef>
              <a:buClr>
                <a:srgbClr val="FF9933"/>
              </a:buClr>
            </a:pPr>
            <a:r>
              <a:rPr lang="en-US" sz="1600" dirty="0">
                <a:solidFill>
                  <a:prstClr val="black"/>
                </a:solidFill>
              </a:rPr>
              <a:t>Identification of single-gene disease-causes allowed the discovery of essential components of glomerular function. </a:t>
            </a:r>
          </a:p>
        </p:txBody>
      </p:sp>
      <p:grpSp>
        <p:nvGrpSpPr>
          <p:cNvPr id="28" name="Group 27"/>
          <p:cNvGrpSpPr/>
          <p:nvPr/>
        </p:nvGrpSpPr>
        <p:grpSpPr>
          <a:xfrm>
            <a:off x="5035166" y="3303115"/>
            <a:ext cx="2416926" cy="1871111"/>
            <a:chOff x="5664562" y="3303108"/>
            <a:chExt cx="2719042" cy="1871111"/>
          </a:xfrm>
        </p:grpSpPr>
        <p:sp>
          <p:nvSpPr>
            <p:cNvPr id="140" name="AutoShape 26"/>
            <p:cNvSpPr>
              <a:spLocks noChangeArrowheads="1"/>
            </p:cNvSpPr>
            <p:nvPr/>
          </p:nvSpPr>
          <p:spPr bwMode="auto">
            <a:xfrm>
              <a:off x="7604810" y="4178136"/>
              <a:ext cx="778794" cy="173801"/>
            </a:xfrm>
            <a:prstGeom prst="roundRect">
              <a:avLst>
                <a:gd name="adj" fmla="val 29167"/>
              </a:avLst>
            </a:prstGeom>
            <a:solidFill>
              <a:schemeClr val="bg1">
                <a:lumMod val="50000"/>
              </a:schemeClr>
            </a:solidFill>
            <a:ln>
              <a:noFill/>
            </a:ln>
            <a:extLst/>
          </p:spPr>
          <p:txBody>
            <a:bodyPr wrap="none" anchor="ctr"/>
            <a:lstStyle/>
            <a:p>
              <a:pPr eaLnBrk="1" fontAlgn="auto" hangingPunct="1">
                <a:spcBef>
                  <a:spcPts val="0"/>
                </a:spcBef>
                <a:spcAft>
                  <a:spcPts val="0"/>
                </a:spcAft>
              </a:pPr>
              <a:r>
                <a:rPr lang="en-US" sz="1300" dirty="0" smtClean="0">
                  <a:solidFill>
                    <a:prstClr val="white"/>
                  </a:solidFill>
                  <a:latin typeface="Arial Black" panose="020B0A04020102020204" pitchFamily="34" charset="0"/>
                </a:rPr>
                <a:t>IQGAP</a:t>
              </a:r>
            </a:p>
          </p:txBody>
        </p:sp>
        <p:grpSp>
          <p:nvGrpSpPr>
            <p:cNvPr id="27" name="Group 26"/>
            <p:cNvGrpSpPr/>
            <p:nvPr/>
          </p:nvGrpSpPr>
          <p:grpSpPr>
            <a:xfrm>
              <a:off x="5664562" y="3303108"/>
              <a:ext cx="2529035" cy="1871111"/>
              <a:chOff x="5664562" y="3303108"/>
              <a:chExt cx="2529035" cy="1871111"/>
            </a:xfrm>
          </p:grpSpPr>
          <p:sp>
            <p:nvSpPr>
              <p:cNvPr id="4" name="AutoShape 26"/>
              <p:cNvSpPr>
                <a:spLocks noChangeArrowheads="1"/>
              </p:cNvSpPr>
              <p:nvPr/>
            </p:nvSpPr>
            <p:spPr bwMode="auto">
              <a:xfrm>
                <a:off x="5737948" y="4378866"/>
                <a:ext cx="750094" cy="209550"/>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err="1" smtClean="0">
                    <a:solidFill>
                      <a:srgbClr val="FFFFFF"/>
                    </a:solidFill>
                    <a:latin typeface="Arial Black" panose="020B0A04020102020204" pitchFamily="34" charset="0"/>
                  </a:rPr>
                  <a:t>Podocin</a:t>
                </a:r>
                <a:endParaRPr lang="en-US" sz="1300" dirty="0" smtClean="0">
                  <a:solidFill>
                    <a:srgbClr val="FFFFFF"/>
                  </a:solidFill>
                  <a:latin typeface="Arial Black" panose="020B0A04020102020204" pitchFamily="34" charset="0"/>
                </a:endParaRPr>
              </a:p>
            </p:txBody>
          </p:sp>
          <p:sp>
            <p:nvSpPr>
              <p:cNvPr id="7" name="AutoShape 30"/>
              <p:cNvSpPr>
                <a:spLocks noChangeArrowheads="1"/>
              </p:cNvSpPr>
              <p:nvPr/>
            </p:nvSpPr>
            <p:spPr bwMode="auto">
              <a:xfrm>
                <a:off x="6403050" y="4133611"/>
                <a:ext cx="750094" cy="209550"/>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err="1" smtClean="0">
                    <a:solidFill>
                      <a:srgbClr val="FFFFFF"/>
                    </a:solidFill>
                    <a:latin typeface="Arial Black" panose="020B0A04020102020204" pitchFamily="34" charset="0"/>
                  </a:rPr>
                  <a:t>Nephrin</a:t>
                </a:r>
                <a:endParaRPr lang="en-US" sz="1300" dirty="0" smtClean="0">
                  <a:solidFill>
                    <a:srgbClr val="FFFFFF"/>
                  </a:solidFill>
                  <a:latin typeface="Arial Black" panose="020B0A04020102020204" pitchFamily="34" charset="0"/>
                </a:endParaRPr>
              </a:p>
            </p:txBody>
          </p:sp>
          <p:sp>
            <p:nvSpPr>
              <p:cNvPr id="12" name="AutoShape 26"/>
              <p:cNvSpPr>
                <a:spLocks noChangeArrowheads="1"/>
              </p:cNvSpPr>
              <p:nvPr/>
            </p:nvSpPr>
            <p:spPr bwMode="auto">
              <a:xfrm>
                <a:off x="7497278" y="4389570"/>
                <a:ext cx="696319" cy="218656"/>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FFFF00"/>
                    </a:solidFill>
                    <a:latin typeface="Arial Black" panose="020B0A04020102020204" pitchFamily="34" charset="0"/>
                  </a:rPr>
                  <a:t>PLCE1</a:t>
                </a:r>
              </a:p>
            </p:txBody>
          </p:sp>
          <p:sp>
            <p:nvSpPr>
              <p:cNvPr id="117" name="TextBox 116"/>
              <p:cNvSpPr txBox="1"/>
              <p:nvPr/>
            </p:nvSpPr>
            <p:spPr>
              <a:xfrm>
                <a:off x="5830696" y="3303108"/>
                <a:ext cx="1752521" cy="338554"/>
              </a:xfrm>
              <a:prstGeom prst="rect">
                <a:avLst/>
              </a:prstGeom>
              <a:noFill/>
            </p:spPr>
            <p:txBody>
              <a:bodyPr wrap="square" rtlCol="0">
                <a:spAutoFit/>
              </a:bodyPr>
              <a:lstStyle/>
              <a:p>
                <a:pPr algn="l" eaLnBrk="1" fontAlgn="auto" hangingPunct="1">
                  <a:spcBef>
                    <a:spcPts val="0"/>
                  </a:spcBef>
                  <a:spcAft>
                    <a:spcPts val="0"/>
                  </a:spcAft>
                </a:pPr>
                <a:r>
                  <a:rPr lang="en-US" sz="1600" u="sng" smtClean="0">
                    <a:solidFill>
                      <a:prstClr val="black"/>
                    </a:solidFill>
                    <a:latin typeface="Calibri"/>
                  </a:rPr>
                  <a:t>Slit membrane</a:t>
                </a:r>
                <a:endParaRPr lang="en-US" sz="1600" u="sng" dirty="0" smtClean="0">
                  <a:solidFill>
                    <a:prstClr val="black"/>
                  </a:solidFill>
                  <a:latin typeface="Calibri"/>
                </a:endParaRPr>
              </a:p>
            </p:txBody>
          </p:sp>
          <p:sp>
            <p:nvSpPr>
              <p:cNvPr id="120" name="Rectangle 119"/>
              <p:cNvSpPr/>
              <p:nvPr/>
            </p:nvSpPr>
            <p:spPr>
              <a:xfrm>
                <a:off x="5664562" y="3352661"/>
                <a:ext cx="1815106" cy="1821558"/>
              </a:xfrm>
              <a:prstGeom prst="rect">
                <a:avLst/>
              </a:prstGeom>
              <a:noFill/>
              <a:ln w="25400" cap="flat">
                <a:solidFill>
                  <a:schemeClr val="tx1"/>
                </a:solidFill>
                <a:bevel/>
              </a:ln>
            </p:spPr>
            <p:style>
              <a:lnRef idx="1">
                <a:schemeClr val="accent1"/>
              </a:lnRef>
              <a:fillRef idx="3">
                <a:schemeClr val="accent1"/>
              </a:fillRef>
              <a:effectRef idx="2">
                <a:schemeClr val="accent1"/>
              </a:effectRef>
              <a:fontRef idx="minor">
                <a:schemeClr val="lt1"/>
              </a:fontRef>
            </p:style>
            <p:txBody>
              <a:bodyPr/>
              <a:lstStyle/>
              <a:p>
                <a:endParaRPr lang="en-US" sz="1300">
                  <a:solidFill>
                    <a:prstClr val="white"/>
                  </a:solidFill>
                </a:endParaRPr>
              </a:p>
            </p:txBody>
          </p:sp>
          <p:sp>
            <p:nvSpPr>
              <p:cNvPr id="149" name="AutoShape 33"/>
              <p:cNvSpPr>
                <a:spLocks noChangeArrowheads="1"/>
              </p:cNvSpPr>
              <p:nvPr/>
            </p:nvSpPr>
            <p:spPr bwMode="auto">
              <a:xfrm>
                <a:off x="5776350" y="4157354"/>
                <a:ext cx="662583" cy="209550"/>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FFFFFF"/>
                    </a:solidFill>
                    <a:latin typeface="Arial Black" panose="020B0A04020102020204" pitchFamily="34" charset="0"/>
                  </a:rPr>
                  <a:t>CD2AP</a:t>
                </a:r>
              </a:p>
            </p:txBody>
          </p:sp>
          <p:sp>
            <p:nvSpPr>
              <p:cNvPr id="125" name="AutoShape 30"/>
              <p:cNvSpPr>
                <a:spLocks noChangeArrowheads="1"/>
              </p:cNvSpPr>
              <p:nvPr/>
            </p:nvSpPr>
            <p:spPr bwMode="auto">
              <a:xfrm>
                <a:off x="6682327" y="4351937"/>
                <a:ext cx="750094" cy="209550"/>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err="1" smtClean="0">
                    <a:solidFill>
                      <a:srgbClr val="FFFFFF"/>
                    </a:solidFill>
                    <a:latin typeface="Arial Black" panose="020B0A04020102020204" pitchFamily="34" charset="0"/>
                  </a:rPr>
                  <a:t>Nephrin</a:t>
                </a:r>
                <a:endParaRPr lang="en-US" sz="1300" dirty="0" smtClean="0">
                  <a:solidFill>
                    <a:srgbClr val="FFFFFF"/>
                  </a:solidFill>
                  <a:latin typeface="Arial Black" panose="020B0A04020102020204" pitchFamily="34" charset="0"/>
                </a:endParaRPr>
              </a:p>
            </p:txBody>
          </p:sp>
          <p:sp>
            <p:nvSpPr>
              <p:cNvPr id="166" name="AutoShape 33"/>
              <p:cNvSpPr>
                <a:spLocks noChangeArrowheads="1"/>
              </p:cNvSpPr>
              <p:nvPr/>
            </p:nvSpPr>
            <p:spPr bwMode="auto">
              <a:xfrm>
                <a:off x="5815984" y="3939404"/>
                <a:ext cx="662583" cy="209550"/>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FFFF00"/>
                    </a:solidFill>
                    <a:latin typeface="Arial Black" panose="020B0A04020102020204" pitchFamily="34" charset="0"/>
                  </a:rPr>
                  <a:t>CRB2</a:t>
                </a:r>
              </a:p>
            </p:txBody>
          </p:sp>
          <p:sp>
            <p:nvSpPr>
              <p:cNvPr id="6" name="AutoShape 29"/>
              <p:cNvSpPr>
                <a:spLocks noChangeArrowheads="1"/>
              </p:cNvSpPr>
              <p:nvPr/>
            </p:nvSpPr>
            <p:spPr bwMode="auto">
              <a:xfrm>
                <a:off x="7268090" y="4616232"/>
                <a:ext cx="594718" cy="196850"/>
              </a:xfrm>
              <a:prstGeom prst="roundRect">
                <a:avLst>
                  <a:gd name="adj" fmla="val 29167"/>
                </a:avLst>
              </a:prstGeom>
              <a:solidFill>
                <a:schemeClr val="tx2">
                  <a:lumMod val="60000"/>
                  <a:lumOff val="40000"/>
                </a:schemeClr>
              </a:solidFill>
              <a:ln>
                <a:noFill/>
              </a:ln>
              <a:extLst/>
            </p:spPr>
            <p:txBody>
              <a:bodyPr wrap="none" anchor="ctr"/>
              <a:lstStyle/>
              <a:p>
                <a:pPr eaLnBrk="1" fontAlgn="auto" hangingPunct="1">
                  <a:spcBef>
                    <a:spcPts val="0"/>
                  </a:spcBef>
                  <a:spcAft>
                    <a:spcPts val="0"/>
                  </a:spcAft>
                </a:pPr>
                <a:r>
                  <a:rPr lang="en-US" sz="1300" dirty="0" smtClean="0">
                    <a:solidFill>
                      <a:srgbClr val="FFFFFF"/>
                    </a:solidFill>
                    <a:latin typeface="Arial Black" panose="020B0A04020102020204" pitchFamily="34" charset="0"/>
                  </a:rPr>
                  <a:t>TRPC6</a:t>
                </a:r>
              </a:p>
            </p:txBody>
          </p:sp>
          <p:sp>
            <p:nvSpPr>
              <p:cNvPr id="161" name="AutoShape 26"/>
              <p:cNvSpPr>
                <a:spLocks noChangeArrowheads="1"/>
              </p:cNvSpPr>
              <p:nvPr/>
            </p:nvSpPr>
            <p:spPr bwMode="auto">
              <a:xfrm>
                <a:off x="7311012" y="3898503"/>
                <a:ext cx="696319" cy="218656"/>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00B0F0"/>
                    </a:solidFill>
                    <a:latin typeface="Arial Black" panose="020B0A04020102020204" pitchFamily="34" charset="0"/>
                  </a:rPr>
                  <a:t>FAT1</a:t>
                </a:r>
              </a:p>
            </p:txBody>
          </p:sp>
        </p:grpSp>
      </p:grpSp>
      <p:sp>
        <p:nvSpPr>
          <p:cNvPr id="158" name="AutoShape 32"/>
          <p:cNvSpPr>
            <a:spLocks noChangeArrowheads="1"/>
          </p:cNvSpPr>
          <p:nvPr/>
        </p:nvSpPr>
        <p:spPr bwMode="auto">
          <a:xfrm>
            <a:off x="4673594" y="4084652"/>
            <a:ext cx="477839" cy="168275"/>
          </a:xfrm>
          <a:prstGeom prst="roundRect">
            <a:avLst>
              <a:gd name="adj" fmla="val 29167"/>
            </a:avLst>
          </a:prstGeom>
          <a:solidFill>
            <a:schemeClr val="tx2">
              <a:lumMod val="60000"/>
              <a:lumOff val="40000"/>
            </a:schemeClr>
          </a:solidFill>
          <a:ln>
            <a:noFill/>
          </a:ln>
          <a:extLst/>
        </p:spPr>
        <p:txBody>
          <a:bodyPr wrap="none" anchor="ctr"/>
          <a:lstStyle/>
          <a:p>
            <a:pPr eaLnBrk="1" fontAlgn="auto" hangingPunct="1">
              <a:spcBef>
                <a:spcPts val="0"/>
              </a:spcBef>
              <a:spcAft>
                <a:spcPts val="0"/>
              </a:spcAft>
            </a:pPr>
            <a:r>
              <a:rPr lang="en-US" sz="1300" dirty="0" smtClean="0">
                <a:solidFill>
                  <a:srgbClr val="FFFFFF"/>
                </a:solidFill>
                <a:latin typeface="Arial Black" panose="020B0A04020102020204" pitchFamily="34" charset="0"/>
              </a:rPr>
              <a:t>ANLN</a:t>
            </a:r>
          </a:p>
        </p:txBody>
      </p:sp>
      <p:sp>
        <p:nvSpPr>
          <p:cNvPr id="111" name="AutoShape 26"/>
          <p:cNvSpPr>
            <a:spLocks noChangeArrowheads="1"/>
          </p:cNvSpPr>
          <p:nvPr/>
        </p:nvSpPr>
        <p:spPr bwMode="auto">
          <a:xfrm rot="18386868">
            <a:off x="6575869" y="1993439"/>
            <a:ext cx="770868" cy="239494"/>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00B0F0"/>
                </a:solidFill>
                <a:latin typeface="Arial Black" panose="020B0A04020102020204" pitchFamily="34" charset="0"/>
              </a:rPr>
              <a:t>XPO5</a:t>
            </a:r>
          </a:p>
        </p:txBody>
      </p:sp>
      <p:sp>
        <p:nvSpPr>
          <p:cNvPr id="118" name="AutoShape 26"/>
          <p:cNvSpPr>
            <a:spLocks noChangeArrowheads="1"/>
          </p:cNvSpPr>
          <p:nvPr/>
        </p:nvSpPr>
        <p:spPr bwMode="auto">
          <a:xfrm rot="17920701">
            <a:off x="5142180" y="1091749"/>
            <a:ext cx="770868" cy="239494"/>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00B0F0"/>
                </a:solidFill>
                <a:latin typeface="Arial Black" panose="020B0A04020102020204" pitchFamily="34" charset="0"/>
              </a:rPr>
              <a:t>NUP205</a:t>
            </a:r>
          </a:p>
        </p:txBody>
      </p:sp>
      <p:sp>
        <p:nvSpPr>
          <p:cNvPr id="121" name="AutoShape 26"/>
          <p:cNvSpPr>
            <a:spLocks noChangeArrowheads="1"/>
          </p:cNvSpPr>
          <p:nvPr/>
        </p:nvSpPr>
        <p:spPr bwMode="auto">
          <a:xfrm rot="3172420">
            <a:off x="5164758" y="1929940"/>
            <a:ext cx="770868" cy="239494"/>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00B0F0"/>
                </a:solidFill>
                <a:latin typeface="Arial Black" panose="020B0A04020102020204" pitchFamily="34" charset="0"/>
              </a:rPr>
              <a:t>NUP93</a:t>
            </a:r>
          </a:p>
        </p:txBody>
      </p:sp>
      <p:sp>
        <p:nvSpPr>
          <p:cNvPr id="126" name="AutoShape 26"/>
          <p:cNvSpPr>
            <a:spLocks noChangeArrowheads="1"/>
          </p:cNvSpPr>
          <p:nvPr/>
        </p:nvSpPr>
        <p:spPr bwMode="auto">
          <a:xfrm>
            <a:off x="291253" y="1010890"/>
            <a:ext cx="1073513" cy="239483"/>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FFFFFF"/>
                </a:solidFill>
                <a:latin typeface="Arial Black" panose="020B0A04020102020204" pitchFamily="34" charset="0"/>
              </a:rPr>
              <a:t>RECESSIVE</a:t>
            </a:r>
          </a:p>
        </p:txBody>
      </p:sp>
      <p:sp>
        <p:nvSpPr>
          <p:cNvPr id="127" name="AutoShape 26"/>
          <p:cNvSpPr>
            <a:spLocks noChangeArrowheads="1"/>
          </p:cNvSpPr>
          <p:nvPr/>
        </p:nvSpPr>
        <p:spPr bwMode="auto">
          <a:xfrm>
            <a:off x="278031" y="1330923"/>
            <a:ext cx="1032556" cy="232255"/>
          </a:xfrm>
          <a:prstGeom prst="roundRect">
            <a:avLst>
              <a:gd name="adj" fmla="val 29167"/>
            </a:avLst>
          </a:pr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FFFFFF"/>
                </a:solidFill>
                <a:latin typeface="Arial Black" panose="020B0A04020102020204" pitchFamily="34" charset="0"/>
              </a:rPr>
              <a:t>DOMINANT</a:t>
            </a:r>
          </a:p>
        </p:txBody>
      </p:sp>
      <p:sp>
        <p:nvSpPr>
          <p:cNvPr id="130" name="AutoShape 26"/>
          <p:cNvSpPr>
            <a:spLocks noChangeArrowheads="1"/>
          </p:cNvSpPr>
          <p:nvPr/>
        </p:nvSpPr>
        <p:spPr bwMode="auto">
          <a:xfrm>
            <a:off x="311574" y="1932071"/>
            <a:ext cx="1652693" cy="226907"/>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00B0F0"/>
                </a:solidFill>
                <a:latin typeface="Arial Black" panose="020B0A04020102020204" pitchFamily="34" charset="0"/>
              </a:rPr>
              <a:t>FH lab with Yale GC</a:t>
            </a:r>
          </a:p>
        </p:txBody>
      </p:sp>
      <p:sp>
        <p:nvSpPr>
          <p:cNvPr id="133" name="AutoShape 26"/>
          <p:cNvSpPr>
            <a:spLocks noChangeArrowheads="1"/>
          </p:cNvSpPr>
          <p:nvPr/>
        </p:nvSpPr>
        <p:spPr bwMode="auto">
          <a:xfrm>
            <a:off x="7387347" y="2718874"/>
            <a:ext cx="605602" cy="229615"/>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00B0F0"/>
                </a:solidFill>
                <a:latin typeface="Arial Black" panose="020B0A04020102020204" pitchFamily="34" charset="0"/>
              </a:rPr>
              <a:t>MAGI2</a:t>
            </a:r>
          </a:p>
        </p:txBody>
      </p:sp>
      <p:sp>
        <p:nvSpPr>
          <p:cNvPr id="134" name="TextBox 133"/>
          <p:cNvSpPr txBox="1"/>
          <p:nvPr/>
        </p:nvSpPr>
        <p:spPr>
          <a:xfrm>
            <a:off x="7367793" y="2380020"/>
            <a:ext cx="1661434" cy="338554"/>
          </a:xfrm>
          <a:prstGeom prst="rect">
            <a:avLst/>
          </a:prstGeom>
          <a:noFill/>
        </p:spPr>
        <p:txBody>
          <a:bodyPr wrap="square" rtlCol="0">
            <a:spAutoFit/>
          </a:bodyPr>
          <a:lstStyle/>
          <a:p>
            <a:pPr algn="l" eaLnBrk="1" fontAlgn="auto" hangingPunct="1">
              <a:spcBef>
                <a:spcPts val="0"/>
              </a:spcBef>
              <a:spcAft>
                <a:spcPts val="0"/>
              </a:spcAft>
            </a:pPr>
            <a:r>
              <a:rPr lang="en-US" sz="1600" dirty="0" smtClean="0">
                <a:solidFill>
                  <a:prstClr val="black"/>
                </a:solidFill>
                <a:latin typeface="Calibri"/>
              </a:rPr>
              <a:t>New:</a:t>
            </a:r>
            <a:endParaRPr lang="en-US" sz="1600" dirty="0">
              <a:solidFill>
                <a:prstClr val="black"/>
              </a:solidFill>
              <a:latin typeface="Calibri"/>
            </a:endParaRPr>
          </a:p>
        </p:txBody>
      </p:sp>
      <p:sp>
        <p:nvSpPr>
          <p:cNvPr id="135" name="AutoShape 26"/>
          <p:cNvSpPr>
            <a:spLocks noChangeArrowheads="1"/>
          </p:cNvSpPr>
          <p:nvPr/>
        </p:nvSpPr>
        <p:spPr bwMode="auto">
          <a:xfrm>
            <a:off x="7392865" y="2982365"/>
            <a:ext cx="605602" cy="229615"/>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00B0F0"/>
                </a:solidFill>
                <a:latin typeface="Arial Black" panose="020B0A04020102020204" pitchFamily="34" charset="0"/>
              </a:rPr>
              <a:t>TENC1</a:t>
            </a:r>
          </a:p>
        </p:txBody>
      </p:sp>
      <p:sp>
        <p:nvSpPr>
          <p:cNvPr id="138" name="AutoShape 26"/>
          <p:cNvSpPr>
            <a:spLocks noChangeArrowheads="1"/>
          </p:cNvSpPr>
          <p:nvPr/>
        </p:nvSpPr>
        <p:spPr bwMode="auto">
          <a:xfrm>
            <a:off x="7380195" y="3247395"/>
            <a:ext cx="605602" cy="229615"/>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00B0F0"/>
                </a:solidFill>
                <a:latin typeface="Arial Black" panose="020B0A04020102020204" pitchFamily="34" charset="0"/>
              </a:rPr>
              <a:t>DLC1</a:t>
            </a:r>
          </a:p>
        </p:txBody>
      </p:sp>
      <p:sp>
        <p:nvSpPr>
          <p:cNvPr id="139" name="AutoShape 26"/>
          <p:cNvSpPr>
            <a:spLocks noChangeArrowheads="1"/>
          </p:cNvSpPr>
          <p:nvPr/>
        </p:nvSpPr>
        <p:spPr bwMode="auto">
          <a:xfrm>
            <a:off x="7380195" y="3513425"/>
            <a:ext cx="605602" cy="229615"/>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00B0F0"/>
                </a:solidFill>
                <a:latin typeface="Arial Black" panose="020B0A04020102020204" pitchFamily="34" charset="0"/>
              </a:rPr>
              <a:t>CDK20</a:t>
            </a:r>
          </a:p>
        </p:txBody>
      </p:sp>
      <p:sp>
        <p:nvSpPr>
          <p:cNvPr id="148" name="AutoShape 26"/>
          <p:cNvSpPr>
            <a:spLocks noChangeArrowheads="1"/>
          </p:cNvSpPr>
          <p:nvPr/>
        </p:nvSpPr>
        <p:spPr bwMode="auto">
          <a:xfrm>
            <a:off x="8063750" y="2718062"/>
            <a:ext cx="605602" cy="229615"/>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00B0F0"/>
                </a:solidFill>
                <a:latin typeface="Arial Black" panose="020B0A04020102020204" pitchFamily="34" charset="0"/>
              </a:rPr>
              <a:t>ITSN1</a:t>
            </a:r>
          </a:p>
        </p:txBody>
      </p:sp>
      <p:sp>
        <p:nvSpPr>
          <p:cNvPr id="150" name="AutoShape 26"/>
          <p:cNvSpPr>
            <a:spLocks noChangeArrowheads="1"/>
          </p:cNvSpPr>
          <p:nvPr/>
        </p:nvSpPr>
        <p:spPr bwMode="auto">
          <a:xfrm>
            <a:off x="8040525" y="2996675"/>
            <a:ext cx="605602" cy="229615"/>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00B0F0"/>
                </a:solidFill>
                <a:latin typeface="Arial Black" panose="020B0A04020102020204" pitchFamily="34" charset="0"/>
              </a:rPr>
              <a:t>ITSN2</a:t>
            </a:r>
          </a:p>
        </p:txBody>
      </p:sp>
      <p:sp>
        <p:nvSpPr>
          <p:cNvPr id="160" name="AutoShape 26"/>
          <p:cNvSpPr>
            <a:spLocks noChangeArrowheads="1"/>
          </p:cNvSpPr>
          <p:nvPr/>
        </p:nvSpPr>
        <p:spPr bwMode="auto">
          <a:xfrm>
            <a:off x="305328" y="1642722"/>
            <a:ext cx="779166" cy="208287"/>
          </a:xfrm>
          <a:prstGeom prst="roundRect">
            <a:avLst>
              <a:gd name="adj" fmla="val 291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fontAlgn="auto" hangingPunct="1">
              <a:spcBef>
                <a:spcPts val="0"/>
              </a:spcBef>
              <a:spcAft>
                <a:spcPts val="0"/>
              </a:spcAft>
            </a:pPr>
            <a:r>
              <a:rPr lang="en-US" sz="1300" dirty="0" smtClean="0">
                <a:solidFill>
                  <a:srgbClr val="FFFF00"/>
                </a:solidFill>
                <a:latin typeface="Arial Black" panose="020B0A04020102020204" pitchFamily="34" charset="0"/>
              </a:rPr>
              <a:t>FH lab</a:t>
            </a:r>
          </a:p>
        </p:txBody>
      </p:sp>
      <p:pic>
        <p:nvPicPr>
          <p:cNvPr id="162" name="Picture 161"/>
          <p:cNvPicPr>
            <a:picLocks noChangeAspect="1"/>
          </p:cNvPicPr>
          <p:nvPr/>
        </p:nvPicPr>
        <p:blipFill>
          <a:blip r:embed="rId3"/>
          <a:stretch>
            <a:fillRect/>
          </a:stretch>
        </p:blipFill>
        <p:spPr>
          <a:xfrm>
            <a:off x="7848599" y="457200"/>
            <a:ext cx="1074717" cy="1379220"/>
          </a:xfrm>
          <a:prstGeom prst="rect">
            <a:avLst/>
          </a:prstGeom>
        </p:spPr>
      </p:pic>
    </p:spTree>
    <p:extLst>
      <p:ext uri="{BB962C8B-B14F-4D97-AF65-F5344CB8AC3E}">
        <p14:creationId xmlns:p14="http://schemas.microsoft.com/office/powerpoint/2010/main" val="147498449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2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496" y="-4618"/>
            <a:ext cx="5801104" cy="6481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126593" y="6313998"/>
            <a:ext cx="5865007" cy="461665"/>
          </a:xfrm>
          <a:prstGeom prst="rect">
            <a:avLst/>
          </a:prstGeom>
          <a:noFill/>
          <a:ln>
            <a:noFill/>
          </a:ln>
        </p:spPr>
        <p:txBody>
          <a:bodyPr wrap="none">
            <a:spAutoFit/>
          </a:bodyPr>
          <a:lstStyle/>
          <a:p>
            <a:pPr eaLnBrk="1" fontAlgn="auto" hangingPunct="1">
              <a:spcBef>
                <a:spcPts val="0"/>
              </a:spcBef>
              <a:spcAft>
                <a:spcPts val="0"/>
              </a:spcAft>
            </a:pPr>
            <a:r>
              <a:rPr lang="en-US" sz="2400" b="0" dirty="0" smtClean="0">
                <a:solidFill>
                  <a:srgbClr val="002060"/>
                </a:solidFill>
                <a:latin typeface="+mj-lt"/>
              </a:rPr>
              <a:t>(Braun et al.  </a:t>
            </a:r>
            <a:r>
              <a:rPr lang="en-US" sz="2400" b="0" i="1" dirty="0" smtClean="0">
                <a:solidFill>
                  <a:srgbClr val="002060"/>
                </a:solidFill>
                <a:latin typeface="+mj-lt"/>
              </a:rPr>
              <a:t>Nat Genet</a:t>
            </a:r>
            <a:r>
              <a:rPr lang="en-US" sz="2400" b="0" dirty="0">
                <a:solidFill>
                  <a:srgbClr val="002060"/>
                </a:solidFill>
                <a:latin typeface="+mj-lt"/>
              </a:rPr>
              <a:t> </a:t>
            </a:r>
            <a:r>
              <a:rPr lang="en-US" sz="2400" b="0" dirty="0" smtClean="0">
                <a:solidFill>
                  <a:srgbClr val="002060"/>
                </a:solidFill>
                <a:latin typeface="+mj-lt"/>
              </a:rPr>
              <a:t>48:457-65, 2016)</a:t>
            </a:r>
            <a:endParaRPr lang="en-US" sz="2400" b="0" dirty="0">
              <a:solidFill>
                <a:srgbClr val="002060"/>
              </a:solidFill>
              <a:latin typeface="+mj-lt"/>
            </a:endParaRPr>
          </a:p>
        </p:txBody>
      </p:sp>
    </p:spTree>
    <p:extLst>
      <p:ext uri="{BB962C8B-B14F-4D97-AF65-F5344CB8AC3E}">
        <p14:creationId xmlns:p14="http://schemas.microsoft.com/office/powerpoint/2010/main" val="12522054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763" y="95250"/>
            <a:ext cx="8701087" cy="1200328"/>
          </a:xfrm>
          <a:prstGeom prst="rect">
            <a:avLst/>
          </a:prstGeom>
        </p:spPr>
        <p:txBody>
          <a:bodyPr>
            <a:spAutoFit/>
          </a:bodyPr>
          <a:lstStyle/>
          <a:p>
            <a:pPr algn="ctr">
              <a:defRPr/>
            </a:pPr>
            <a:r>
              <a:rPr lang="en-US" sz="2400" dirty="0" smtClean="0">
                <a:solidFill>
                  <a:srgbClr val="000090"/>
                </a:solidFill>
                <a:latin typeface="+mj-lt"/>
              </a:rPr>
              <a:t>Genes essential for development of human </a:t>
            </a:r>
            <a:r>
              <a:rPr lang="en-US" sz="2400" dirty="0" err="1" smtClean="0">
                <a:solidFill>
                  <a:srgbClr val="000090"/>
                </a:solidFill>
                <a:latin typeface="+mj-lt"/>
              </a:rPr>
              <a:t>neocortex</a:t>
            </a:r>
            <a:r>
              <a:rPr lang="en-US" sz="2400" dirty="0" smtClean="0">
                <a:solidFill>
                  <a:srgbClr val="000090"/>
                </a:solidFill>
                <a:latin typeface="+mj-lt"/>
              </a:rPr>
              <a:t> identified by </a:t>
            </a:r>
            <a:r>
              <a:rPr lang="en-US" sz="2400" dirty="0" err="1" smtClean="0">
                <a:solidFill>
                  <a:srgbClr val="000090"/>
                </a:solidFill>
                <a:latin typeface="+mj-lt"/>
              </a:rPr>
              <a:t>exome</a:t>
            </a:r>
            <a:r>
              <a:rPr lang="en-US" sz="2400" dirty="0" smtClean="0">
                <a:solidFill>
                  <a:srgbClr val="000090"/>
                </a:solidFill>
                <a:latin typeface="+mj-lt"/>
              </a:rPr>
              <a:t> </a:t>
            </a:r>
            <a:r>
              <a:rPr lang="en-US" sz="2400" dirty="0">
                <a:solidFill>
                  <a:srgbClr val="000090"/>
                </a:solidFill>
                <a:latin typeface="+mj-lt"/>
              </a:rPr>
              <a:t>sequencing of subjects from consanguineous </a:t>
            </a:r>
            <a:r>
              <a:rPr lang="en-US" sz="2400" dirty="0" smtClean="0">
                <a:solidFill>
                  <a:srgbClr val="000090"/>
                </a:solidFill>
                <a:latin typeface="+mj-lt"/>
              </a:rPr>
              <a:t>union</a:t>
            </a:r>
            <a:endParaRPr lang="en-US" sz="2400" dirty="0">
              <a:latin typeface="+mj-lt"/>
            </a:endParaRPr>
          </a:p>
        </p:txBody>
      </p:sp>
      <p:pic>
        <p:nvPicPr>
          <p:cNvPr id="54275" name="Picture 3"/>
          <p:cNvPicPr>
            <a:picLocks noChangeAspect="1" noChangeArrowheads="1"/>
          </p:cNvPicPr>
          <p:nvPr/>
        </p:nvPicPr>
        <p:blipFill>
          <a:blip r:embed="rId2">
            <a:extLst>
              <a:ext uri="{28A0092B-C50C-407E-A947-70E740481C1C}">
                <a14:useLocalDpi xmlns:a14="http://schemas.microsoft.com/office/drawing/2010/main" val="0"/>
              </a:ext>
            </a:extLst>
          </a:blip>
          <a:srcRect b="8696"/>
          <a:stretch>
            <a:fillRect/>
          </a:stretch>
        </p:blipFill>
        <p:spPr bwMode="auto">
          <a:xfrm>
            <a:off x="406400" y="3703638"/>
            <a:ext cx="2459038"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25578" y="6069013"/>
            <a:ext cx="2704793" cy="400110"/>
          </a:xfrm>
          <a:prstGeom prst="rect">
            <a:avLst/>
          </a:prstGeom>
        </p:spPr>
        <p:txBody>
          <a:bodyPr wrap="none">
            <a:spAutoFit/>
          </a:bodyPr>
          <a:lstStyle/>
          <a:p>
            <a:pPr algn="ctr">
              <a:defRPr/>
            </a:pPr>
            <a:r>
              <a:rPr lang="en-US" sz="2000" dirty="0">
                <a:solidFill>
                  <a:srgbClr val="000090"/>
                </a:solidFill>
                <a:latin typeface="+mj-lt"/>
              </a:rPr>
              <a:t>Mutations in </a:t>
            </a:r>
            <a:r>
              <a:rPr lang="en-US" sz="2000" i="1" dirty="0" smtClean="0">
                <a:solidFill>
                  <a:srgbClr val="000090"/>
                </a:solidFill>
                <a:latin typeface="+mj-lt"/>
              </a:rPr>
              <a:t>WDR62</a:t>
            </a:r>
            <a:endParaRPr lang="en-US" sz="2000" i="1" dirty="0">
              <a:solidFill>
                <a:srgbClr val="000090"/>
              </a:solidFill>
              <a:latin typeface="+mj-lt"/>
            </a:endParaRPr>
          </a:p>
        </p:txBody>
      </p:sp>
      <p:grpSp>
        <p:nvGrpSpPr>
          <p:cNvPr id="54278" name="Group 10"/>
          <p:cNvGrpSpPr>
            <a:grpSpLocks/>
          </p:cNvGrpSpPr>
          <p:nvPr/>
        </p:nvGrpSpPr>
        <p:grpSpPr bwMode="auto">
          <a:xfrm>
            <a:off x="3195853" y="3711575"/>
            <a:ext cx="5508607" cy="2762449"/>
            <a:chOff x="5930323" y="1915180"/>
            <a:chExt cx="5508835" cy="2761577"/>
          </a:xfrm>
        </p:grpSpPr>
        <p:pic>
          <p:nvPicPr>
            <p:cNvPr id="5428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7357" y="1915180"/>
              <a:ext cx="2403598" cy="211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930323" y="4263938"/>
              <a:ext cx="2690502" cy="399984"/>
            </a:xfrm>
            <a:prstGeom prst="rect">
              <a:avLst/>
            </a:prstGeom>
          </p:spPr>
          <p:txBody>
            <a:bodyPr wrap="none">
              <a:spAutoFit/>
            </a:bodyPr>
            <a:lstStyle/>
            <a:p>
              <a:pPr algn="ctr">
                <a:defRPr/>
              </a:pPr>
              <a:r>
                <a:rPr lang="en-US" sz="2000" dirty="0">
                  <a:solidFill>
                    <a:srgbClr val="000090"/>
                  </a:solidFill>
                  <a:latin typeface="+mj-lt"/>
                </a:rPr>
                <a:t>Mutations in </a:t>
              </a:r>
              <a:r>
                <a:rPr lang="en-US" sz="2000" i="1" dirty="0" smtClean="0">
                  <a:solidFill>
                    <a:srgbClr val="000090"/>
                  </a:solidFill>
                  <a:latin typeface="+mj-lt"/>
                </a:rPr>
                <a:t>LAMC3</a:t>
              </a:r>
              <a:endParaRPr lang="en-US" sz="2000" i="1" dirty="0">
                <a:solidFill>
                  <a:srgbClr val="000090"/>
                </a:solidFill>
                <a:latin typeface="+mj-lt"/>
              </a:endParaRPr>
            </a:p>
          </p:txBody>
        </p:sp>
        <p:sp>
          <p:nvSpPr>
            <p:cNvPr id="16" name="Rectangle 15"/>
            <p:cNvSpPr/>
            <p:nvPr/>
          </p:nvSpPr>
          <p:spPr>
            <a:xfrm>
              <a:off x="8976467" y="4276773"/>
              <a:ext cx="2462691" cy="399984"/>
            </a:xfrm>
            <a:prstGeom prst="rect">
              <a:avLst/>
            </a:prstGeom>
          </p:spPr>
          <p:txBody>
            <a:bodyPr wrap="none">
              <a:spAutoFit/>
            </a:bodyPr>
            <a:lstStyle/>
            <a:p>
              <a:pPr algn="ctr">
                <a:defRPr/>
              </a:pPr>
              <a:r>
                <a:rPr lang="en-US" sz="2000" dirty="0">
                  <a:solidFill>
                    <a:srgbClr val="000090"/>
                  </a:solidFill>
                  <a:latin typeface="+mj-lt"/>
                </a:rPr>
                <a:t>Mutations in </a:t>
              </a:r>
              <a:r>
                <a:rPr lang="en-US" sz="2000" i="1" dirty="0" smtClean="0">
                  <a:solidFill>
                    <a:srgbClr val="000090"/>
                  </a:solidFill>
                  <a:latin typeface="+mj-lt"/>
                </a:rPr>
                <a:t>CLP1</a:t>
              </a:r>
              <a:endParaRPr lang="en-US" sz="2000" i="1" dirty="0">
                <a:solidFill>
                  <a:srgbClr val="000090"/>
                </a:solidFill>
                <a:latin typeface="+mj-lt"/>
              </a:endParaRPr>
            </a:p>
          </p:txBody>
        </p:sp>
      </p:grpSp>
      <p:pic>
        <p:nvPicPr>
          <p:cNvPr id="54279" name="Picture 4"/>
          <p:cNvPicPr>
            <a:picLocks noChangeAspect="1" noChangeArrowheads="1"/>
          </p:cNvPicPr>
          <p:nvPr/>
        </p:nvPicPr>
        <p:blipFill>
          <a:blip r:embed="rId4">
            <a:extLst>
              <a:ext uri="{28A0092B-C50C-407E-A947-70E740481C1C}">
                <a14:useLocalDpi xmlns:a14="http://schemas.microsoft.com/office/drawing/2010/main" val="0"/>
              </a:ext>
            </a:extLst>
          </a:blip>
          <a:srcRect b="8696"/>
          <a:stretch>
            <a:fillRect/>
          </a:stretch>
        </p:blipFill>
        <p:spPr bwMode="auto">
          <a:xfrm>
            <a:off x="3311525" y="1381125"/>
            <a:ext cx="2239963"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5562600" y="1524000"/>
            <a:ext cx="2351087" cy="401638"/>
          </a:xfrm>
          <a:prstGeom prst="rect">
            <a:avLst/>
          </a:prstGeom>
        </p:spPr>
        <p:txBody>
          <a:bodyPr wrap="none">
            <a:spAutoFit/>
          </a:bodyPr>
          <a:lstStyle/>
          <a:p>
            <a:pPr>
              <a:defRPr/>
            </a:pPr>
            <a:r>
              <a:rPr lang="en-US" sz="2000" dirty="0">
                <a:solidFill>
                  <a:srgbClr val="000090"/>
                </a:solidFill>
                <a:latin typeface="+mj-lt"/>
              </a:rPr>
              <a:t>Normal 3 year-old</a:t>
            </a:r>
            <a:endParaRPr lang="en-US" sz="2000" dirty="0">
              <a:latin typeface="+mj-lt"/>
            </a:endParaRPr>
          </a:p>
        </p:txBody>
      </p:sp>
      <p:pic>
        <p:nvPicPr>
          <p:cNvPr id="3" name="Picture 2"/>
          <p:cNvPicPr>
            <a:picLocks noChangeAspect="1"/>
          </p:cNvPicPr>
          <p:nvPr/>
        </p:nvPicPr>
        <p:blipFill>
          <a:blip r:embed="rId5"/>
          <a:stretch>
            <a:fillRect/>
          </a:stretch>
        </p:blipFill>
        <p:spPr>
          <a:xfrm>
            <a:off x="6477000" y="3810000"/>
            <a:ext cx="2117165" cy="1981200"/>
          </a:xfrm>
          <a:prstGeom prst="rect">
            <a:avLst/>
          </a:prstGeom>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447800"/>
            <a:ext cx="1905000"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 name="TextBox 13"/>
          <p:cNvSpPr txBox="1"/>
          <p:nvPr/>
        </p:nvSpPr>
        <p:spPr>
          <a:xfrm>
            <a:off x="609600" y="2895600"/>
            <a:ext cx="1454808" cy="738664"/>
          </a:xfrm>
          <a:prstGeom prst="rect">
            <a:avLst/>
          </a:prstGeom>
          <a:noFill/>
        </p:spPr>
        <p:txBody>
          <a:bodyPr wrap="none" rtlCol="0">
            <a:spAutoFit/>
          </a:bodyPr>
          <a:lstStyle/>
          <a:p>
            <a:r>
              <a:rPr lang="en-US" sz="1800" b="0" dirty="0" smtClean="0">
                <a:solidFill>
                  <a:srgbClr val="000000"/>
                </a:solidFill>
                <a:latin typeface="+mn-lt"/>
              </a:rPr>
              <a:t>Murat </a:t>
            </a:r>
            <a:r>
              <a:rPr lang="en-US" sz="1800" b="0" dirty="0" err="1" smtClean="0">
                <a:solidFill>
                  <a:srgbClr val="000000"/>
                </a:solidFill>
                <a:latin typeface="+mn-lt"/>
              </a:rPr>
              <a:t>Gunel</a:t>
            </a:r>
            <a:endParaRPr lang="en-US" sz="1800" b="0" dirty="0" smtClean="0">
              <a:solidFill>
                <a:srgbClr val="000000"/>
              </a:solidFill>
              <a:latin typeface="+mn-lt"/>
            </a:endParaRPr>
          </a:p>
          <a:p>
            <a:pPr marL="457200" indent="-457200">
              <a:buFont typeface="Arial"/>
              <a:buChar char="•"/>
            </a:pPr>
            <a:endParaRPr lang="en-US" sz="2400" b="0" dirty="0">
              <a:solidFill>
                <a:srgbClr val="000000"/>
              </a:solidFill>
              <a:latin typeface="+mn-lt"/>
            </a:endParaRPr>
          </a:p>
        </p:txBody>
      </p:sp>
      <p:sp>
        <p:nvSpPr>
          <p:cNvPr id="15" name="TextBox 14"/>
          <p:cNvSpPr txBox="1"/>
          <p:nvPr/>
        </p:nvSpPr>
        <p:spPr>
          <a:xfrm>
            <a:off x="7663269" y="2971800"/>
            <a:ext cx="1480731" cy="369332"/>
          </a:xfrm>
          <a:prstGeom prst="rect">
            <a:avLst/>
          </a:prstGeom>
          <a:noFill/>
        </p:spPr>
        <p:txBody>
          <a:bodyPr wrap="none" rtlCol="0">
            <a:spAutoFit/>
          </a:bodyPr>
          <a:lstStyle/>
          <a:p>
            <a:r>
              <a:rPr lang="en-US" sz="1800" b="0" dirty="0" smtClean="0">
                <a:solidFill>
                  <a:srgbClr val="000000"/>
                </a:solidFill>
                <a:latin typeface="+mn-lt"/>
              </a:rPr>
              <a:t>Joe Gleeson</a:t>
            </a:r>
            <a:endParaRPr lang="en-US" sz="2400" b="0" dirty="0">
              <a:solidFill>
                <a:srgbClr val="000000"/>
              </a:solidFill>
              <a:latin typeface="+mn-lt"/>
            </a:endParaRPr>
          </a:p>
        </p:txBody>
      </p:sp>
      <p:pic>
        <p:nvPicPr>
          <p:cNvPr id="17" name="Picture 16"/>
          <p:cNvPicPr>
            <a:picLocks noChangeAspect="1"/>
          </p:cNvPicPr>
          <p:nvPr/>
        </p:nvPicPr>
        <p:blipFill>
          <a:blip r:embed="rId7"/>
          <a:stretch>
            <a:fillRect/>
          </a:stretch>
        </p:blipFill>
        <p:spPr>
          <a:xfrm>
            <a:off x="7883236" y="1447800"/>
            <a:ext cx="1184564" cy="1556856"/>
          </a:xfrm>
          <a:prstGeom prst="rect">
            <a:avLst/>
          </a:prstGeom>
        </p:spPr>
      </p:pic>
    </p:spTree>
    <p:extLst>
      <p:ext uri="{BB962C8B-B14F-4D97-AF65-F5344CB8AC3E}">
        <p14:creationId xmlns:p14="http://schemas.microsoft.com/office/powerpoint/2010/main" val="180841816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z="2800" i="1" dirty="0" smtClean="0"/>
              <a:t>De novo </a:t>
            </a:r>
            <a:r>
              <a:rPr lang="en-US" sz="2800" dirty="0" smtClean="0"/>
              <a:t>mutations in congenital heart disease (NHLBI Pediatric Cardiac Genetics Consortium)</a:t>
            </a:r>
            <a:endParaRPr lang="en-US" sz="2800" dirty="0"/>
          </a:p>
        </p:txBody>
      </p:sp>
      <p:sp>
        <p:nvSpPr>
          <p:cNvPr id="3" name="Content Placeholder 2"/>
          <p:cNvSpPr>
            <a:spLocks noGrp="1"/>
          </p:cNvSpPr>
          <p:nvPr>
            <p:ph idx="1"/>
          </p:nvPr>
        </p:nvSpPr>
        <p:spPr>
          <a:xfrm>
            <a:off x="685800" y="3505200"/>
            <a:ext cx="7772400" cy="4114800"/>
          </a:xfrm>
        </p:spPr>
        <p:txBody>
          <a:bodyPr/>
          <a:lstStyle/>
          <a:p>
            <a:r>
              <a:rPr lang="en-US" sz="2000" dirty="0" smtClean="0"/>
              <a:t>Most common birth defect (0.8% of live births)</a:t>
            </a:r>
          </a:p>
          <a:p>
            <a:r>
              <a:rPr lang="en-US" sz="2000" dirty="0" smtClean="0"/>
              <a:t>Without intervention, severe </a:t>
            </a:r>
            <a:r>
              <a:rPr lang="en-US" sz="2000" dirty="0"/>
              <a:t>cases </a:t>
            </a:r>
            <a:r>
              <a:rPr lang="en-US" sz="2000" dirty="0" smtClean="0"/>
              <a:t>(conotruncal </a:t>
            </a:r>
            <a:r>
              <a:rPr lang="en-US" sz="2000" dirty="0"/>
              <a:t>defects, left ventricular </a:t>
            </a:r>
            <a:r>
              <a:rPr lang="en-US" sz="2000" dirty="0" smtClean="0"/>
              <a:t>outflow defects, left</a:t>
            </a:r>
            <a:r>
              <a:rPr lang="en-US" sz="2000" dirty="0"/>
              <a:t>-right patterning </a:t>
            </a:r>
            <a:r>
              <a:rPr lang="en-US" sz="2000" dirty="0" smtClean="0"/>
              <a:t>defects) often fatal in first years of life</a:t>
            </a:r>
          </a:p>
          <a:p>
            <a:r>
              <a:rPr lang="en-US" sz="2000" dirty="0" smtClean="0"/>
              <a:t>Many cases sporadic, suggesting role for </a:t>
            </a:r>
            <a:r>
              <a:rPr lang="en-US" sz="2000" i="1" dirty="0" smtClean="0"/>
              <a:t>de novo </a:t>
            </a:r>
            <a:r>
              <a:rPr lang="en-US" sz="2000" dirty="0" smtClean="0"/>
              <a:t>mutations</a:t>
            </a:r>
          </a:p>
          <a:p>
            <a:endParaRPr lang="en-US" sz="2000" dirty="0" smtClean="0"/>
          </a:p>
          <a:p>
            <a:r>
              <a:rPr lang="en-US" sz="2000" dirty="0"/>
              <a:t> </a:t>
            </a:r>
            <a:r>
              <a:rPr lang="en-US" sz="2000" dirty="0" smtClean="0"/>
              <a:t>Sequenced 1228 case trios, 900 healthy control trios</a:t>
            </a:r>
          </a:p>
          <a:p>
            <a:pPr marL="0" indent="0">
              <a:buNone/>
            </a:pPr>
            <a:r>
              <a:rPr lang="en-US" sz="2000" dirty="0" smtClean="0"/>
              <a:t>	- All </a:t>
            </a:r>
            <a:r>
              <a:rPr lang="en-US" sz="2000" dirty="0"/>
              <a:t>singleton cases without family history</a:t>
            </a:r>
            <a:endParaRPr lang="en-US" sz="2000" dirty="0" smtClean="0"/>
          </a:p>
          <a:p>
            <a:r>
              <a:rPr lang="en-US" sz="2000" dirty="0" smtClean="0"/>
              <a:t>Identified </a:t>
            </a:r>
            <a:r>
              <a:rPr lang="en-US" sz="2000" i="1" dirty="0" smtClean="0"/>
              <a:t>de novo </a:t>
            </a:r>
            <a:r>
              <a:rPr lang="en-US" sz="2000" dirty="0" smtClean="0"/>
              <a:t>mutations</a:t>
            </a:r>
          </a:p>
        </p:txBody>
      </p:sp>
      <p:grpSp>
        <p:nvGrpSpPr>
          <p:cNvPr id="5" name="Group 4"/>
          <p:cNvGrpSpPr/>
          <p:nvPr/>
        </p:nvGrpSpPr>
        <p:grpSpPr>
          <a:xfrm>
            <a:off x="1066800" y="1219200"/>
            <a:ext cx="6781800" cy="2057400"/>
            <a:chOff x="152400" y="2174430"/>
            <a:chExt cx="8534400" cy="2930970"/>
          </a:xfrm>
        </p:grpSpPr>
        <p:pic>
          <p:nvPicPr>
            <p:cNvPr id="6" name="Picture 5"/>
            <p:cNvPicPr>
              <a:picLocks noChangeAspect="1"/>
            </p:cNvPicPr>
            <p:nvPr/>
          </p:nvPicPr>
          <p:blipFill>
            <a:blip r:embed="rId2"/>
            <a:stretch>
              <a:fillRect/>
            </a:stretch>
          </p:blipFill>
          <p:spPr>
            <a:xfrm>
              <a:off x="4038600" y="2362200"/>
              <a:ext cx="2067648" cy="2209799"/>
            </a:xfrm>
            <a:prstGeom prst="rect">
              <a:avLst/>
            </a:prstGeom>
          </p:spPr>
        </p:pic>
        <p:pic>
          <p:nvPicPr>
            <p:cNvPr id="7" name="Picture 6"/>
            <p:cNvPicPr>
              <a:picLocks noChangeAspect="1"/>
            </p:cNvPicPr>
            <p:nvPr/>
          </p:nvPicPr>
          <p:blipFill>
            <a:blip r:embed="rId3"/>
            <a:stretch>
              <a:fillRect/>
            </a:stretch>
          </p:blipFill>
          <p:spPr>
            <a:xfrm>
              <a:off x="381000" y="2174430"/>
              <a:ext cx="3378200" cy="2778570"/>
            </a:xfrm>
            <a:prstGeom prst="rect">
              <a:avLst/>
            </a:prstGeom>
          </p:spPr>
        </p:pic>
        <p:pic>
          <p:nvPicPr>
            <p:cNvPr id="8" name="Picture 7"/>
            <p:cNvPicPr>
              <a:picLocks noChangeAspect="1"/>
            </p:cNvPicPr>
            <p:nvPr/>
          </p:nvPicPr>
          <p:blipFill>
            <a:blip r:embed="rId4"/>
            <a:stretch>
              <a:fillRect/>
            </a:stretch>
          </p:blipFill>
          <p:spPr>
            <a:xfrm>
              <a:off x="6324600" y="2209800"/>
              <a:ext cx="2209800" cy="2491549"/>
            </a:xfrm>
            <a:prstGeom prst="rect">
              <a:avLst/>
            </a:prstGeom>
          </p:spPr>
        </p:pic>
        <p:sp>
          <p:nvSpPr>
            <p:cNvPr id="9" name="Rectangle 8"/>
            <p:cNvSpPr/>
            <p:nvPr/>
          </p:nvSpPr>
          <p:spPr bwMode="auto">
            <a:xfrm>
              <a:off x="304800" y="4800600"/>
              <a:ext cx="3429000" cy="15240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
          <p:nvSpPr>
            <p:cNvPr id="10" name="Rectangle 9"/>
            <p:cNvSpPr/>
            <p:nvPr/>
          </p:nvSpPr>
          <p:spPr bwMode="auto">
            <a:xfrm>
              <a:off x="3962400" y="4486729"/>
              <a:ext cx="4495800" cy="53340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
          <p:nvSpPr>
            <p:cNvPr id="11" name="TextBox 10"/>
            <p:cNvSpPr txBox="1"/>
            <p:nvPr/>
          </p:nvSpPr>
          <p:spPr>
            <a:xfrm>
              <a:off x="4083978" y="4572000"/>
              <a:ext cx="1507068" cy="276999"/>
            </a:xfrm>
            <a:prstGeom prst="rect">
              <a:avLst/>
            </a:prstGeom>
            <a:noFill/>
          </p:spPr>
          <p:txBody>
            <a:bodyPr wrap="none" rtlCol="0">
              <a:spAutoFit/>
            </a:bodyPr>
            <a:lstStyle/>
            <a:p>
              <a:r>
                <a:rPr lang="en-US" sz="1200" dirty="0" smtClean="0">
                  <a:solidFill>
                    <a:schemeClr val="tx1"/>
                  </a:solidFill>
                  <a:latin typeface="+mj-lt"/>
                </a:rPr>
                <a:t>Tetralogy of </a:t>
              </a:r>
              <a:r>
                <a:rPr lang="en-US" sz="1200" dirty="0" err="1" smtClean="0">
                  <a:solidFill>
                    <a:schemeClr val="tx1"/>
                  </a:solidFill>
                  <a:latin typeface="+mj-lt"/>
                </a:rPr>
                <a:t>Fallot</a:t>
              </a:r>
              <a:endParaRPr lang="en-US" sz="1200" dirty="0">
                <a:solidFill>
                  <a:schemeClr val="tx1"/>
                </a:solidFill>
                <a:latin typeface="+mj-lt"/>
              </a:endParaRPr>
            </a:p>
          </p:txBody>
        </p:sp>
        <p:sp>
          <p:nvSpPr>
            <p:cNvPr id="12" name="TextBox 11"/>
            <p:cNvSpPr txBox="1"/>
            <p:nvPr/>
          </p:nvSpPr>
          <p:spPr>
            <a:xfrm>
              <a:off x="6159020" y="4572000"/>
              <a:ext cx="2527780" cy="276999"/>
            </a:xfrm>
            <a:prstGeom prst="rect">
              <a:avLst/>
            </a:prstGeom>
            <a:noFill/>
          </p:spPr>
          <p:txBody>
            <a:bodyPr wrap="none" rtlCol="0">
              <a:spAutoFit/>
            </a:bodyPr>
            <a:lstStyle/>
            <a:p>
              <a:r>
                <a:rPr lang="en-US" sz="1200" dirty="0" err="1" smtClean="0">
                  <a:solidFill>
                    <a:schemeClr val="tx1"/>
                  </a:solidFill>
                  <a:latin typeface="+mj-lt"/>
                </a:rPr>
                <a:t>Hypoplastic</a:t>
              </a:r>
              <a:r>
                <a:rPr lang="en-US" sz="1200" dirty="0" smtClean="0">
                  <a:solidFill>
                    <a:schemeClr val="tx1"/>
                  </a:solidFill>
                  <a:latin typeface="+mj-lt"/>
                </a:rPr>
                <a:t> left heart syndrome</a:t>
              </a:r>
              <a:endParaRPr lang="en-US" sz="1200" dirty="0">
                <a:solidFill>
                  <a:schemeClr val="tx1"/>
                </a:solidFill>
                <a:latin typeface="+mj-lt"/>
              </a:endParaRPr>
            </a:p>
          </p:txBody>
        </p:sp>
        <p:sp>
          <p:nvSpPr>
            <p:cNvPr id="13" name="Rectangle 12"/>
            <p:cNvSpPr/>
            <p:nvPr/>
          </p:nvSpPr>
          <p:spPr bwMode="auto">
            <a:xfrm>
              <a:off x="152400" y="4495800"/>
              <a:ext cx="3886200" cy="60960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
          <p:nvSpPr>
            <p:cNvPr id="14" name="TextBox 13"/>
            <p:cNvSpPr txBox="1"/>
            <p:nvPr/>
          </p:nvSpPr>
          <p:spPr>
            <a:xfrm>
              <a:off x="440076" y="4572000"/>
              <a:ext cx="1133919" cy="276999"/>
            </a:xfrm>
            <a:prstGeom prst="rect">
              <a:avLst/>
            </a:prstGeom>
            <a:noFill/>
          </p:spPr>
          <p:txBody>
            <a:bodyPr wrap="none" rtlCol="0">
              <a:spAutoFit/>
            </a:bodyPr>
            <a:lstStyle/>
            <a:p>
              <a:r>
                <a:rPr lang="en-US" sz="1200" dirty="0" smtClean="0">
                  <a:solidFill>
                    <a:schemeClr val="tx1"/>
                  </a:solidFill>
                  <a:latin typeface="+mj-lt"/>
                </a:rPr>
                <a:t>Normal heart</a:t>
              </a:r>
              <a:endParaRPr lang="en-US" sz="1200" dirty="0">
                <a:solidFill>
                  <a:schemeClr val="tx1"/>
                </a:solidFill>
                <a:latin typeface="+mj-lt"/>
              </a:endParaRPr>
            </a:p>
          </p:txBody>
        </p:sp>
        <p:sp>
          <p:nvSpPr>
            <p:cNvPr id="15" name="TextBox 14"/>
            <p:cNvSpPr txBox="1"/>
            <p:nvPr/>
          </p:nvSpPr>
          <p:spPr>
            <a:xfrm>
              <a:off x="2102388" y="4572000"/>
              <a:ext cx="1502129" cy="394613"/>
            </a:xfrm>
            <a:prstGeom prst="rect">
              <a:avLst/>
            </a:prstGeom>
            <a:noFill/>
          </p:spPr>
          <p:txBody>
            <a:bodyPr wrap="none" rtlCol="0">
              <a:spAutoFit/>
            </a:bodyPr>
            <a:lstStyle/>
            <a:p>
              <a:r>
                <a:rPr lang="en-US" sz="1200" dirty="0" smtClean="0">
                  <a:solidFill>
                    <a:schemeClr val="tx1"/>
                  </a:solidFill>
                  <a:latin typeface="+mj-lt"/>
                </a:rPr>
                <a:t>Transposition</a:t>
              </a:r>
              <a:endParaRPr lang="en-US" sz="1200" dirty="0">
                <a:solidFill>
                  <a:schemeClr val="tx1"/>
                </a:solidFill>
                <a:latin typeface="+mj-lt"/>
              </a:endParaRPr>
            </a:p>
          </p:txBody>
        </p:sp>
      </p:grpSp>
    </p:spTree>
    <p:extLst>
      <p:ext uri="{BB962C8B-B14F-4D97-AF65-F5344CB8AC3E}">
        <p14:creationId xmlns:p14="http://schemas.microsoft.com/office/powerpoint/2010/main" val="1264192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0418" name="Rectangle 2"/>
          <p:cNvSpPr>
            <a:spLocks noGrp="1" noChangeArrowheads="1"/>
          </p:cNvSpPr>
          <p:nvPr>
            <p:ph type="title"/>
          </p:nvPr>
        </p:nvSpPr>
        <p:spPr>
          <a:xfrm>
            <a:off x="685800" y="304800"/>
            <a:ext cx="7772400" cy="1143000"/>
          </a:xfrm>
        </p:spPr>
        <p:txBody>
          <a:bodyPr/>
          <a:lstStyle/>
          <a:p>
            <a:pPr>
              <a:defRPr/>
            </a:pPr>
            <a:r>
              <a:rPr lang="en-US" dirty="0" smtClean="0">
                <a:solidFill>
                  <a:srgbClr val="2A2BF3"/>
                </a:solidFill>
                <a:cs typeface="+mj-cs"/>
              </a:rPr>
              <a:t>Status of </a:t>
            </a:r>
            <a:r>
              <a:rPr lang="en-US" dirty="0" err="1" smtClean="0">
                <a:solidFill>
                  <a:srgbClr val="2A2BF3"/>
                </a:solidFill>
                <a:cs typeface="+mj-cs"/>
              </a:rPr>
              <a:t>Mendelian</a:t>
            </a:r>
            <a:r>
              <a:rPr lang="en-US" dirty="0" smtClean="0">
                <a:solidFill>
                  <a:srgbClr val="2A2BF3"/>
                </a:solidFill>
                <a:cs typeface="+mj-cs"/>
              </a:rPr>
              <a:t> Genetics, 2012</a:t>
            </a:r>
          </a:p>
        </p:txBody>
      </p:sp>
      <p:sp>
        <p:nvSpPr>
          <p:cNvPr id="1340419" name="Rectangle 3"/>
          <p:cNvSpPr>
            <a:spLocks noGrp="1" noChangeArrowheads="1"/>
          </p:cNvSpPr>
          <p:nvPr>
            <p:ph type="body" idx="1"/>
          </p:nvPr>
        </p:nvSpPr>
        <p:spPr>
          <a:xfrm>
            <a:off x="381000" y="1447800"/>
            <a:ext cx="8382000" cy="4114800"/>
          </a:xfrm>
        </p:spPr>
        <p:txBody>
          <a:bodyPr/>
          <a:lstStyle/>
          <a:p>
            <a:pPr>
              <a:defRPr/>
            </a:pPr>
            <a:r>
              <a:rPr lang="en-US" dirty="0" smtClean="0"/>
              <a:t>~20,000 Protein-coding genes in human genome</a:t>
            </a:r>
          </a:p>
          <a:p>
            <a:pPr>
              <a:defRPr/>
            </a:pPr>
            <a:endParaRPr lang="en-US" dirty="0" smtClean="0"/>
          </a:p>
          <a:p>
            <a:pPr marL="0" indent="0">
              <a:buNone/>
              <a:defRPr/>
            </a:pPr>
            <a:endParaRPr lang="en-US" sz="800" dirty="0" smtClean="0"/>
          </a:p>
          <a:p>
            <a:pPr>
              <a:defRPr/>
            </a:pPr>
            <a:r>
              <a:rPr lang="en-US" dirty="0"/>
              <a:t>~</a:t>
            </a:r>
            <a:r>
              <a:rPr lang="en-US" dirty="0" smtClean="0"/>
              <a:t>3,000 different genes known to be mutated in  </a:t>
            </a:r>
          </a:p>
          <a:p>
            <a:pPr marL="0" indent="0">
              <a:buNone/>
              <a:defRPr/>
            </a:pPr>
            <a:r>
              <a:rPr lang="en-US" dirty="0"/>
              <a:t> </a:t>
            </a:r>
            <a:r>
              <a:rPr lang="en-US" dirty="0" smtClean="0"/>
              <a:t>   4,000 </a:t>
            </a:r>
            <a:r>
              <a:rPr lang="en-US" dirty="0" err="1" smtClean="0"/>
              <a:t>Mendelian</a:t>
            </a:r>
            <a:r>
              <a:rPr lang="en-US" dirty="0" smtClean="0"/>
              <a:t> phenotypes</a:t>
            </a:r>
          </a:p>
          <a:p>
            <a:pPr marL="0" indent="0">
              <a:buNone/>
              <a:defRPr/>
            </a:pPr>
            <a:endParaRPr lang="en-US" dirty="0" smtClean="0"/>
          </a:p>
          <a:p>
            <a:pPr>
              <a:defRPr/>
            </a:pPr>
            <a:r>
              <a:rPr lang="en-US" dirty="0"/>
              <a:t>Is that all there is?</a:t>
            </a:r>
          </a:p>
          <a:p>
            <a:pPr marL="0" indent="0">
              <a:buNone/>
              <a:defRPr/>
            </a:pPr>
            <a:endParaRPr lang="en-US" dirty="0" smtClean="0"/>
          </a:p>
          <a:p>
            <a:pPr marL="0" indent="0">
              <a:buNone/>
              <a:defRPr/>
            </a:pPr>
            <a:r>
              <a:rPr lang="en-US" dirty="0"/>
              <a:t> </a:t>
            </a:r>
            <a:endParaRPr lang="en-US" dirty="0" smtClean="0"/>
          </a:p>
          <a:p>
            <a:pPr marL="0" indent="0">
              <a:buNone/>
              <a:defRPr/>
            </a:pPr>
            <a:endParaRPr lang="en-US" sz="800" dirty="0"/>
          </a:p>
          <a:p>
            <a:pPr marL="0" indent="0">
              <a:buNone/>
              <a:defRPr/>
            </a:pPr>
            <a:endParaRPr lang="en-US" dirty="0" smtClean="0">
              <a:solidFill>
                <a:schemeClr val="tx1"/>
              </a:solidFill>
              <a:cs typeface="+mn-cs"/>
            </a:endParaRPr>
          </a:p>
        </p:txBody>
      </p:sp>
      <p:sp>
        <p:nvSpPr>
          <p:cNvPr id="4" name="Line 12"/>
          <p:cNvSpPr>
            <a:spLocks noChangeShapeType="1"/>
          </p:cNvSpPr>
          <p:nvPr/>
        </p:nvSpPr>
        <p:spPr bwMode="auto">
          <a:xfrm>
            <a:off x="184215" y="6301027"/>
            <a:ext cx="8707561" cy="1117"/>
          </a:xfrm>
          <a:prstGeom prst="line">
            <a:avLst/>
          </a:prstGeom>
          <a:noFill/>
          <a:ln w="12700" cmpd="sng">
            <a:solidFill>
              <a:srgbClr val="4F81BD"/>
            </a:solidFill>
            <a:round/>
            <a:headEnd/>
            <a:tailEnd/>
          </a:ln>
          <a:extLst>
            <a:ext uri="{909E8E84-426E-40dd-AFC4-6F175D3DCCD1}">
              <a14:hiddenFill xmlns:a14="http://schemas.microsoft.com/office/drawing/2010/main">
                <a:noFill/>
              </a14:hiddenFill>
            </a:ext>
          </a:extLst>
        </p:spPr>
        <p:txBody>
          <a:bodyPr lIns="91397" tIns="45699" rIns="91397" bIns="45699"/>
          <a:lstStyle/>
          <a:p>
            <a:endParaRPr lang="en-US">
              <a:ln w="3175" cmpd="sng">
                <a:solidFill>
                  <a:schemeClr val="tx1"/>
                </a:solidFill>
              </a:ln>
            </a:endParaRPr>
          </a:p>
        </p:txBody>
      </p:sp>
      <p:pic>
        <p:nvPicPr>
          <p:cNvPr id="5" name="Picture 4"/>
          <p:cNvPicPr>
            <a:picLocks noChangeAspect="1"/>
          </p:cNvPicPr>
          <p:nvPr/>
        </p:nvPicPr>
        <p:blipFill>
          <a:blip r:embed="rId2"/>
          <a:stretch>
            <a:fillRect/>
          </a:stretch>
        </p:blipFill>
        <p:spPr>
          <a:xfrm>
            <a:off x="267107" y="6381909"/>
            <a:ext cx="1649791" cy="401651"/>
          </a:xfrm>
          <a:prstGeom prst="rect">
            <a:avLst/>
          </a:prstGeom>
        </p:spPr>
      </p:pic>
    </p:spTree>
    <p:extLst>
      <p:ext uri="{BB962C8B-B14F-4D97-AF65-F5344CB8AC3E}">
        <p14:creationId xmlns:p14="http://schemas.microsoft.com/office/powerpoint/2010/main" val="84303892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9067800" cy="1143000"/>
          </a:xfrm>
        </p:spPr>
        <p:txBody>
          <a:bodyPr/>
          <a:lstStyle/>
          <a:p>
            <a:r>
              <a:rPr lang="en-US" sz="2800" dirty="0" smtClean="0"/>
              <a:t>De novo mutations in congenital </a:t>
            </a:r>
            <a:br>
              <a:rPr lang="en-US" sz="2800" dirty="0" smtClean="0"/>
            </a:br>
            <a:r>
              <a:rPr lang="en-US" sz="2800" dirty="0" smtClean="0"/>
              <a:t>heart disease enriched in genes highly </a:t>
            </a:r>
            <a:br>
              <a:rPr lang="en-US" sz="2800" dirty="0" smtClean="0"/>
            </a:br>
            <a:r>
              <a:rPr lang="en-US" sz="2800" dirty="0" smtClean="0"/>
              <a:t>expressed in developing mouse </a:t>
            </a:r>
            <a:br>
              <a:rPr lang="en-US" sz="2800" dirty="0" smtClean="0"/>
            </a:br>
            <a:r>
              <a:rPr lang="en-US" sz="2800" dirty="0" smtClean="0"/>
              <a:t>and human heart</a:t>
            </a:r>
            <a:endParaRPr lang="en-US" sz="2800" dirty="0"/>
          </a:p>
        </p:txBody>
      </p:sp>
      <p:sp>
        <p:nvSpPr>
          <p:cNvPr id="19" name="Title 1"/>
          <p:cNvSpPr txBox="1">
            <a:spLocks/>
          </p:cNvSpPr>
          <p:nvPr/>
        </p:nvSpPr>
        <p:spPr bwMode="auto">
          <a:xfrm>
            <a:off x="5334000" y="6248400"/>
            <a:ext cx="3733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rgbClr val="000099"/>
                </a:solidFill>
                <a:latin typeface="+mj-lt"/>
                <a:ea typeface="+mj-ea"/>
                <a:cs typeface="+mj-cs"/>
              </a:defRPr>
            </a:lvl1pPr>
            <a:lvl2pPr algn="ctr" rtl="0" eaLnBrk="0" fontAlgn="base" hangingPunct="0">
              <a:spcBef>
                <a:spcPct val="0"/>
              </a:spcBef>
              <a:spcAft>
                <a:spcPct val="0"/>
              </a:spcAft>
              <a:defRPr sz="3200">
                <a:solidFill>
                  <a:srgbClr val="000099"/>
                </a:solidFill>
                <a:latin typeface="Helvetica" charset="0"/>
                <a:ea typeface="ＭＳ Ｐゴシック" charset="0"/>
              </a:defRPr>
            </a:lvl2pPr>
            <a:lvl3pPr algn="ctr" rtl="0" eaLnBrk="0" fontAlgn="base" hangingPunct="0">
              <a:spcBef>
                <a:spcPct val="0"/>
              </a:spcBef>
              <a:spcAft>
                <a:spcPct val="0"/>
              </a:spcAft>
              <a:defRPr sz="3200">
                <a:solidFill>
                  <a:srgbClr val="000099"/>
                </a:solidFill>
                <a:latin typeface="Helvetica" charset="0"/>
                <a:ea typeface="ＭＳ Ｐゴシック" charset="0"/>
              </a:defRPr>
            </a:lvl3pPr>
            <a:lvl4pPr algn="ctr" rtl="0" eaLnBrk="0" fontAlgn="base" hangingPunct="0">
              <a:spcBef>
                <a:spcPct val="0"/>
              </a:spcBef>
              <a:spcAft>
                <a:spcPct val="0"/>
              </a:spcAft>
              <a:defRPr sz="3200">
                <a:solidFill>
                  <a:srgbClr val="000099"/>
                </a:solidFill>
                <a:latin typeface="Helvetica" charset="0"/>
                <a:ea typeface="ＭＳ Ｐゴシック" charset="0"/>
              </a:defRPr>
            </a:lvl4pPr>
            <a:lvl5pPr algn="ctr" rtl="0" eaLnBrk="0" fontAlgn="base" hangingPunct="0">
              <a:spcBef>
                <a:spcPct val="0"/>
              </a:spcBef>
              <a:spcAft>
                <a:spcPct val="0"/>
              </a:spcAft>
              <a:defRPr sz="3200">
                <a:solidFill>
                  <a:srgbClr val="000099"/>
                </a:solidFill>
                <a:latin typeface="Helvetica" charset="0"/>
                <a:ea typeface="ＭＳ Ｐゴシック" charset="0"/>
              </a:defRPr>
            </a:lvl5pPr>
            <a:lvl6pPr marL="457200" algn="ctr" rtl="0" eaLnBrk="0" fontAlgn="base" hangingPunct="0">
              <a:spcBef>
                <a:spcPct val="0"/>
              </a:spcBef>
              <a:spcAft>
                <a:spcPct val="0"/>
              </a:spcAft>
              <a:defRPr sz="3200">
                <a:solidFill>
                  <a:srgbClr val="000099"/>
                </a:solidFill>
                <a:latin typeface="Helvetica" charset="0"/>
                <a:ea typeface="ＭＳ Ｐゴシック" charset="0"/>
              </a:defRPr>
            </a:lvl6pPr>
            <a:lvl7pPr marL="914400" algn="ctr" rtl="0" eaLnBrk="0" fontAlgn="base" hangingPunct="0">
              <a:spcBef>
                <a:spcPct val="0"/>
              </a:spcBef>
              <a:spcAft>
                <a:spcPct val="0"/>
              </a:spcAft>
              <a:defRPr sz="3200">
                <a:solidFill>
                  <a:srgbClr val="000099"/>
                </a:solidFill>
                <a:latin typeface="Helvetica" charset="0"/>
                <a:ea typeface="ＭＳ Ｐゴシック" charset="0"/>
              </a:defRPr>
            </a:lvl7pPr>
            <a:lvl8pPr marL="1371600" algn="ctr" rtl="0" eaLnBrk="0" fontAlgn="base" hangingPunct="0">
              <a:spcBef>
                <a:spcPct val="0"/>
              </a:spcBef>
              <a:spcAft>
                <a:spcPct val="0"/>
              </a:spcAft>
              <a:defRPr sz="3200">
                <a:solidFill>
                  <a:srgbClr val="000099"/>
                </a:solidFill>
                <a:latin typeface="Helvetica" charset="0"/>
                <a:ea typeface="ＭＳ Ｐゴシック" charset="0"/>
              </a:defRPr>
            </a:lvl8pPr>
            <a:lvl9pPr marL="1828800" algn="ctr" rtl="0" eaLnBrk="0" fontAlgn="base" hangingPunct="0">
              <a:spcBef>
                <a:spcPct val="0"/>
              </a:spcBef>
              <a:spcAft>
                <a:spcPct val="0"/>
              </a:spcAft>
              <a:defRPr sz="3200">
                <a:solidFill>
                  <a:srgbClr val="000099"/>
                </a:solidFill>
                <a:latin typeface="Helvetica" charset="0"/>
                <a:ea typeface="ＭＳ Ｐゴシック" charset="0"/>
              </a:defRPr>
            </a:lvl9pPr>
          </a:lstStyle>
          <a:p>
            <a:r>
              <a:rPr lang="en-US" sz="2000" b="0" dirty="0" smtClean="0">
                <a:solidFill>
                  <a:schemeClr val="tx1"/>
                </a:solidFill>
              </a:rPr>
              <a:t>Nature, 2013; Science, 2015</a:t>
            </a:r>
            <a:endParaRPr lang="en-US" sz="2000" b="0" dirty="0">
              <a:solidFill>
                <a:schemeClr val="tx1"/>
              </a:solidFill>
            </a:endParaRPr>
          </a:p>
        </p:txBody>
      </p:sp>
      <p:pic>
        <p:nvPicPr>
          <p:cNvPr id="20" name="Picture 19"/>
          <p:cNvPicPr>
            <a:picLocks noChangeAspect="1"/>
          </p:cNvPicPr>
          <p:nvPr/>
        </p:nvPicPr>
        <p:blipFill>
          <a:blip r:embed="rId2"/>
          <a:stretch>
            <a:fillRect/>
          </a:stretch>
        </p:blipFill>
        <p:spPr>
          <a:xfrm>
            <a:off x="6705600" y="76200"/>
            <a:ext cx="1219200" cy="1630325"/>
          </a:xfrm>
          <a:prstGeom prst="rect">
            <a:avLst/>
          </a:prstGeom>
        </p:spPr>
      </p:pic>
      <p:pic>
        <p:nvPicPr>
          <p:cNvPr id="26" name="Picture 25"/>
          <p:cNvPicPr>
            <a:picLocks noChangeAspect="1"/>
          </p:cNvPicPr>
          <p:nvPr/>
        </p:nvPicPr>
        <p:blipFill>
          <a:blip r:embed="rId3"/>
          <a:stretch>
            <a:fillRect/>
          </a:stretch>
        </p:blipFill>
        <p:spPr>
          <a:xfrm>
            <a:off x="8077200" y="152400"/>
            <a:ext cx="1066800" cy="1553411"/>
          </a:xfrm>
          <a:prstGeom prst="rect">
            <a:avLst/>
          </a:prstGeom>
        </p:spPr>
      </p:pic>
      <p:pic>
        <p:nvPicPr>
          <p:cNvPr id="3" name="Picture 2"/>
          <p:cNvPicPr>
            <a:picLocks noChangeAspect="1"/>
          </p:cNvPicPr>
          <p:nvPr/>
        </p:nvPicPr>
        <p:blipFill>
          <a:blip r:embed="rId4"/>
          <a:stretch>
            <a:fillRect/>
          </a:stretch>
        </p:blipFill>
        <p:spPr>
          <a:xfrm>
            <a:off x="273924" y="1752600"/>
            <a:ext cx="8641476" cy="4710349"/>
          </a:xfrm>
          <a:prstGeom prst="rect">
            <a:avLst/>
          </a:prstGeom>
        </p:spPr>
      </p:pic>
    </p:spTree>
    <p:extLst>
      <p:ext uri="{BB962C8B-B14F-4D97-AF65-F5344CB8AC3E}">
        <p14:creationId xmlns:p14="http://schemas.microsoft.com/office/powerpoint/2010/main" val="44773313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211138" y="0"/>
            <a:ext cx="8932862" cy="1143001"/>
          </a:xfrm>
        </p:spPr>
        <p:txBody>
          <a:bodyPr/>
          <a:lstStyle/>
          <a:p>
            <a:r>
              <a:rPr lang="en-US" sz="3000" dirty="0" smtClean="0">
                <a:latin typeface="Arial" charset="0"/>
              </a:rPr>
              <a:t>Enrichment of </a:t>
            </a:r>
            <a:r>
              <a:rPr lang="en-US" sz="3000" i="1" dirty="0" smtClean="0">
                <a:latin typeface="Arial" charset="0"/>
              </a:rPr>
              <a:t>de novo </a:t>
            </a:r>
            <a:r>
              <a:rPr lang="en-US" sz="3000" dirty="0" smtClean="0">
                <a:latin typeface="Arial" charset="0"/>
              </a:rPr>
              <a:t>LOF mutations in </a:t>
            </a:r>
            <a:r>
              <a:rPr lang="en-US" sz="3000" dirty="0">
                <a:latin typeface="Arial" charset="0"/>
              </a:rPr>
              <a:t>c</a:t>
            </a:r>
            <a:r>
              <a:rPr lang="en-US" sz="3000" dirty="0" smtClean="0">
                <a:latin typeface="Arial" charset="0"/>
              </a:rPr>
              <a:t>hromatin modifying genes in CHD</a:t>
            </a:r>
            <a:endParaRPr lang="en-US" sz="3000" dirty="0">
              <a:latin typeface="Arial" charset="0"/>
              <a:cs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125292855"/>
              </p:ext>
            </p:extLst>
          </p:nvPr>
        </p:nvGraphicFramePr>
        <p:xfrm>
          <a:off x="1066798" y="2209800"/>
          <a:ext cx="7315202" cy="3276602"/>
        </p:xfrm>
        <a:graphic>
          <a:graphicData uri="http://schemas.openxmlformats.org/drawingml/2006/table">
            <a:tbl>
              <a:tblPr/>
              <a:tblGrid>
                <a:gridCol w="2297924"/>
                <a:gridCol w="836213"/>
                <a:gridCol w="836213"/>
                <a:gridCol w="836213"/>
                <a:gridCol w="836213"/>
                <a:gridCol w="836213"/>
                <a:gridCol w="836213"/>
              </a:tblGrid>
              <a:tr h="831550">
                <a:tc rowSpan="3">
                  <a:txBody>
                    <a:bodyPr/>
                    <a:lstStyle/>
                    <a:p>
                      <a:pPr algn="l" fontAlgn="ctr"/>
                      <a:r>
                        <a:rPr lang="en-US" sz="1400" b="1" i="1" u="none" strike="noStrike" dirty="0" smtClean="0">
                          <a:solidFill>
                            <a:srgbClr val="000000"/>
                          </a:solidFill>
                          <a:effectLst/>
                          <a:latin typeface="Arial"/>
                        </a:rPr>
                        <a:t>De Novo</a:t>
                      </a:r>
                      <a:r>
                        <a:rPr lang="en-US" sz="1400" b="1" i="1" u="none" strike="noStrike" baseline="0" dirty="0" smtClean="0">
                          <a:solidFill>
                            <a:srgbClr val="000000"/>
                          </a:solidFill>
                          <a:effectLst/>
                          <a:latin typeface="Arial"/>
                        </a:rPr>
                        <a:t> </a:t>
                      </a:r>
                      <a:r>
                        <a:rPr lang="en-US" sz="1400" b="1" i="0" u="none" strike="noStrike" baseline="0" dirty="0" smtClean="0">
                          <a:solidFill>
                            <a:srgbClr val="000000"/>
                          </a:solidFill>
                          <a:effectLst/>
                          <a:latin typeface="Arial"/>
                        </a:rPr>
                        <a:t>Mutations in </a:t>
                      </a:r>
                      <a:r>
                        <a:rPr lang="en-US" sz="1400" b="1" i="0" u="none" strike="noStrike" dirty="0" smtClean="0">
                          <a:solidFill>
                            <a:srgbClr val="000000"/>
                          </a:solidFill>
                          <a:effectLst/>
                          <a:latin typeface="Arial"/>
                        </a:rPr>
                        <a:t>Chromatin</a:t>
                      </a:r>
                      <a:r>
                        <a:rPr lang="en-US" sz="1400" b="1" i="0" u="none" strike="noStrike" baseline="0" dirty="0" smtClean="0">
                          <a:solidFill>
                            <a:srgbClr val="000000"/>
                          </a:solidFill>
                          <a:effectLst/>
                          <a:latin typeface="Arial"/>
                        </a:rPr>
                        <a:t> Modification </a:t>
                      </a:r>
                      <a:r>
                        <a:rPr lang="en-US" sz="1400" b="1" i="0" u="none" strike="noStrike" dirty="0" smtClean="0">
                          <a:solidFill>
                            <a:srgbClr val="000000"/>
                          </a:solidFill>
                          <a:effectLst/>
                          <a:latin typeface="Arial"/>
                        </a:rPr>
                        <a:t>Genes</a:t>
                      </a:r>
                      <a:endParaRPr lang="en-US" sz="1400" b="1" i="0" u="none" strike="noStrike" dirty="0">
                        <a:solidFill>
                          <a:srgbClr val="000000"/>
                        </a:solidFill>
                        <a:effectLst/>
                        <a:latin typeface="Arial"/>
                      </a:endParaRPr>
                    </a:p>
                  </a:txBody>
                  <a:tcPr marL="12700" marR="12700" marT="1270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400" b="1" i="0" u="none" strike="noStrike" dirty="0">
                          <a:solidFill>
                            <a:srgbClr val="000000"/>
                          </a:solidFill>
                          <a:effectLst/>
                          <a:latin typeface="Arial"/>
                        </a:rPr>
                        <a:t># of </a:t>
                      </a:r>
                      <a:r>
                        <a:rPr lang="en-US" sz="1400" b="1" i="1" u="none" strike="noStrike" dirty="0">
                          <a:solidFill>
                            <a:srgbClr val="000000"/>
                          </a:solidFill>
                          <a:effectLst/>
                          <a:latin typeface="Arial"/>
                        </a:rPr>
                        <a:t>de novo </a:t>
                      </a:r>
                      <a:r>
                        <a:rPr lang="en-US" sz="1400" b="1" i="0" u="none" strike="noStrike" dirty="0">
                          <a:solidFill>
                            <a:srgbClr val="000000"/>
                          </a:solidFill>
                          <a:effectLst/>
                          <a:latin typeface="Arial"/>
                        </a:rPr>
                        <a:t>variants</a:t>
                      </a:r>
                    </a:p>
                  </a:txBody>
                  <a:tcPr marL="12700" marR="12700" marT="1270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400" b="1" i="0" u="none" strike="noStrike" dirty="0">
                          <a:solidFill>
                            <a:srgbClr val="000000"/>
                          </a:solidFill>
                          <a:effectLst/>
                          <a:latin typeface="Arial"/>
                        </a:rPr>
                        <a:t># of </a:t>
                      </a:r>
                      <a:r>
                        <a:rPr lang="en-US" sz="1400" b="1" i="1" u="none" strike="noStrike" dirty="0">
                          <a:solidFill>
                            <a:srgbClr val="000000"/>
                          </a:solidFill>
                          <a:effectLst/>
                          <a:latin typeface="Arial"/>
                        </a:rPr>
                        <a:t>de novo </a:t>
                      </a:r>
                      <a:r>
                        <a:rPr lang="en-US" sz="1400" b="1" i="0" u="none" strike="noStrike" dirty="0">
                          <a:solidFill>
                            <a:srgbClr val="000000"/>
                          </a:solidFill>
                          <a:effectLst/>
                          <a:latin typeface="Arial"/>
                        </a:rPr>
                        <a:t>variants per subject</a:t>
                      </a:r>
                    </a:p>
                  </a:txBody>
                  <a:tcPr marL="12700" marR="12700" marT="1270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rowSpan="3">
                  <a:txBody>
                    <a:bodyPr/>
                    <a:lstStyle/>
                    <a:p>
                      <a:pPr algn="ctr" fontAlgn="ctr"/>
                      <a:r>
                        <a:rPr lang="en-US" sz="1400" b="1" i="0" u="none" strike="noStrike" dirty="0">
                          <a:solidFill>
                            <a:srgbClr val="000000"/>
                          </a:solidFill>
                          <a:effectLst/>
                          <a:latin typeface="Arial"/>
                        </a:rPr>
                        <a:t>Odds Ratio</a:t>
                      </a:r>
                    </a:p>
                  </a:txBody>
                  <a:tcPr marL="12700" marR="12700" marT="1270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sz="1400" b="1" i="0" u="none" strike="noStrike" dirty="0">
                          <a:solidFill>
                            <a:srgbClr val="000000"/>
                          </a:solidFill>
                          <a:effectLst/>
                          <a:latin typeface="Arial"/>
                        </a:rPr>
                        <a:t>P-value</a:t>
                      </a:r>
                    </a:p>
                  </a:txBody>
                  <a:tcPr marL="12700" marR="12700" marT="1270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2168">
                <a:tc vMerge="1">
                  <a:txBody>
                    <a:bodyPr/>
                    <a:lstStyle/>
                    <a:p>
                      <a:endParaRPr lang="en-US"/>
                    </a:p>
                  </a:txBody>
                  <a:tcPr/>
                </a:tc>
                <a:tc>
                  <a:txBody>
                    <a:bodyPr/>
                    <a:lstStyle/>
                    <a:p>
                      <a:pPr algn="ctr" fontAlgn="ctr"/>
                      <a:r>
                        <a:rPr lang="en-US" sz="1400" b="0" i="0" u="none" strike="noStrike" dirty="0" smtClean="0">
                          <a:solidFill>
                            <a:srgbClr val="000000"/>
                          </a:solidFill>
                          <a:effectLst/>
                          <a:latin typeface="Arial"/>
                        </a:rPr>
                        <a:t>CHD</a:t>
                      </a:r>
                      <a:endParaRPr lang="en-US" sz="1400" b="0" i="0" u="none" strike="noStrike" dirty="0">
                        <a:solidFill>
                          <a:srgbClr val="000000"/>
                        </a:solidFill>
                        <a:effectLst/>
                        <a:latin typeface="Arial"/>
                      </a:endParaRPr>
                    </a:p>
                  </a:txBody>
                  <a:tcPr marL="12700" marR="12700" marT="1270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dirty="0">
                          <a:solidFill>
                            <a:srgbClr val="000000"/>
                          </a:solidFill>
                          <a:effectLst/>
                          <a:latin typeface="Arial"/>
                        </a:rPr>
                        <a:t>Controls</a:t>
                      </a:r>
                    </a:p>
                  </a:txBody>
                  <a:tcPr marL="12700" marR="12700" marT="1270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dirty="0" smtClean="0">
                          <a:solidFill>
                            <a:srgbClr val="000000"/>
                          </a:solidFill>
                          <a:effectLst/>
                          <a:latin typeface="Arial"/>
                        </a:rPr>
                        <a:t>CHD</a:t>
                      </a:r>
                      <a:endParaRPr lang="en-US" sz="1400" b="0" i="0" u="none" strike="noStrike" dirty="0">
                        <a:solidFill>
                          <a:srgbClr val="000000"/>
                        </a:solidFill>
                        <a:effectLst/>
                        <a:latin typeface="Arial"/>
                      </a:endParaRPr>
                    </a:p>
                  </a:txBody>
                  <a:tcPr marL="12700" marR="12700" marT="1270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dirty="0">
                          <a:solidFill>
                            <a:srgbClr val="000000"/>
                          </a:solidFill>
                          <a:effectLst/>
                          <a:latin typeface="Arial"/>
                        </a:rPr>
                        <a:t>Controls</a:t>
                      </a:r>
                    </a:p>
                  </a:txBody>
                  <a:tcPr marL="12700" marR="12700" marT="12700" marB="0" anchor="ctr">
                    <a:lnL>
                      <a:noFill/>
                    </a:lnL>
                    <a:lnR>
                      <a:noFill/>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r>
              <a:tr h="292168">
                <a:tc vMerge="1">
                  <a:txBody>
                    <a:bodyPr/>
                    <a:lstStyle/>
                    <a:p>
                      <a:endParaRPr lang="en-US"/>
                    </a:p>
                  </a:txBody>
                  <a:tcPr/>
                </a:tc>
                <a:tc>
                  <a:txBody>
                    <a:bodyPr/>
                    <a:lstStyle/>
                    <a:p>
                      <a:pPr algn="ctr" fontAlgn="ctr"/>
                      <a:r>
                        <a:rPr lang="en-US" sz="1400" b="0" i="0" u="none" strike="noStrike" dirty="0">
                          <a:solidFill>
                            <a:srgbClr val="000000"/>
                          </a:solidFill>
                          <a:effectLst/>
                          <a:latin typeface="Arial"/>
                        </a:rPr>
                        <a:t>N=1228</a:t>
                      </a: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N=900</a:t>
                      </a: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a:rPr>
                        <a:t>N=1228</a:t>
                      </a: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a:rPr>
                        <a:t>N=900</a:t>
                      </a: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292168">
                <a:tc>
                  <a:txBody>
                    <a:bodyPr/>
                    <a:lstStyle/>
                    <a:p>
                      <a:pPr algn="l" fontAlgn="b"/>
                      <a:r>
                        <a:rPr lang="en-US" sz="1400" b="0" i="0" u="none" strike="noStrike" dirty="0">
                          <a:solidFill>
                            <a:srgbClr val="000000"/>
                          </a:solidFill>
                          <a:effectLst/>
                          <a:latin typeface="Arial"/>
                        </a:rPr>
                        <a:t>Silent</a:t>
                      </a:r>
                    </a:p>
                  </a:txBody>
                  <a:tcPr marL="12700" marR="12700" marT="1270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400" b="0" i="0" u="none" strike="noStrike" dirty="0">
                          <a:solidFill>
                            <a:srgbClr val="000000"/>
                          </a:solidFill>
                          <a:effectLst/>
                          <a:latin typeface="Arial"/>
                        </a:rPr>
                        <a:t>1</a:t>
                      </a:r>
                    </a:p>
                  </a:txBody>
                  <a:tcPr marL="12700" marR="12700" marT="1270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400" b="0" i="0" u="none" strike="noStrike">
                          <a:solidFill>
                            <a:srgbClr val="000000"/>
                          </a:solidFill>
                          <a:effectLst/>
                          <a:latin typeface="Arial"/>
                        </a:rPr>
                        <a:t>4</a:t>
                      </a:r>
                    </a:p>
                  </a:txBody>
                  <a:tcPr marL="12700" marR="12700" marT="1270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400" b="0" i="0" u="none" strike="noStrike" dirty="0">
                          <a:solidFill>
                            <a:srgbClr val="000000"/>
                          </a:solidFill>
                          <a:effectLst/>
                          <a:latin typeface="Arial"/>
                        </a:rPr>
                        <a:t>0.001</a:t>
                      </a:r>
                    </a:p>
                  </a:txBody>
                  <a:tcPr marL="12700" marR="12700" marT="1270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400" b="0" i="0" u="none" strike="noStrike">
                          <a:solidFill>
                            <a:srgbClr val="000000"/>
                          </a:solidFill>
                          <a:effectLst/>
                          <a:latin typeface="Arial"/>
                        </a:rPr>
                        <a:t>0.004</a:t>
                      </a:r>
                    </a:p>
                  </a:txBody>
                  <a:tcPr marL="12700" marR="12700" marT="1270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a:solidFill>
                            <a:srgbClr val="000000"/>
                          </a:solidFill>
                          <a:effectLst/>
                          <a:latin typeface="Arial"/>
                        </a:rPr>
                        <a:t>1.0</a:t>
                      </a:r>
                    </a:p>
                  </a:txBody>
                  <a:tcPr marL="12700" marR="12700" marT="1270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400" b="0" i="0" u="none" strike="noStrike">
                          <a:solidFill>
                            <a:srgbClr val="000000"/>
                          </a:solidFill>
                          <a:effectLst/>
                          <a:latin typeface="Arial"/>
                        </a:rPr>
                        <a:t>0.17</a:t>
                      </a:r>
                    </a:p>
                  </a:txBody>
                  <a:tcPr marL="12700" marR="12700" marT="12700" marB="0" anchor="ctr">
                    <a:lnL>
                      <a:noFill/>
                    </a:lnL>
                    <a:lnR>
                      <a:noFill/>
                    </a:lnR>
                    <a:lnT w="6350" cap="flat" cmpd="sng" algn="ctr">
                      <a:solidFill>
                        <a:srgbClr val="000000"/>
                      </a:solidFill>
                      <a:prstDash val="solid"/>
                      <a:round/>
                      <a:headEnd type="none" w="med" len="med"/>
                      <a:tailEnd type="none" w="med" len="med"/>
                    </a:lnT>
                    <a:lnB>
                      <a:noFill/>
                    </a:lnB>
                  </a:tcPr>
                </a:tc>
              </a:tr>
              <a:tr h="292168">
                <a:tc>
                  <a:txBody>
                    <a:bodyPr/>
                    <a:lstStyle/>
                    <a:p>
                      <a:pPr algn="l" fontAlgn="b"/>
                      <a:r>
                        <a:rPr lang="en-US" sz="1400" b="0" i="0" u="none" strike="noStrike" dirty="0">
                          <a:solidFill>
                            <a:srgbClr val="000000"/>
                          </a:solidFill>
                          <a:effectLst/>
                          <a:latin typeface="Arial"/>
                        </a:rPr>
                        <a:t>Protein-Altering</a:t>
                      </a:r>
                    </a:p>
                  </a:txBody>
                  <a:tcPr marL="12700" marR="12700" marT="12700" marB="0" anchor="ctr">
                    <a:lnL>
                      <a:noFill/>
                    </a:lnL>
                    <a:lnR>
                      <a:noFill/>
                    </a:lnR>
                    <a:lnT>
                      <a:noFill/>
                    </a:lnT>
                    <a:lnB>
                      <a:noFill/>
                    </a:lnB>
                  </a:tcPr>
                </a:tc>
                <a:tc>
                  <a:txBody>
                    <a:bodyPr/>
                    <a:lstStyle/>
                    <a:p>
                      <a:pPr algn="ctr" fontAlgn="b"/>
                      <a:r>
                        <a:rPr lang="en-US" sz="1400" b="0" i="0" u="none" strike="noStrike" dirty="0">
                          <a:solidFill>
                            <a:srgbClr val="000000"/>
                          </a:solidFill>
                          <a:effectLst/>
                          <a:latin typeface="Arial"/>
                        </a:rPr>
                        <a:t>52</a:t>
                      </a:r>
                    </a:p>
                  </a:txBody>
                  <a:tcPr marL="12700" marR="12700" marT="12700" marB="0" anchor="ctr">
                    <a:lnL>
                      <a:noFill/>
                    </a:lnL>
                    <a:lnR>
                      <a:noFill/>
                    </a:lnR>
                    <a:lnT>
                      <a:noFill/>
                    </a:lnT>
                    <a:lnB>
                      <a:noFill/>
                    </a:lnB>
                  </a:tcPr>
                </a:tc>
                <a:tc>
                  <a:txBody>
                    <a:bodyPr/>
                    <a:lstStyle/>
                    <a:p>
                      <a:pPr algn="ctr" fontAlgn="b"/>
                      <a:r>
                        <a:rPr lang="en-US" sz="1400" b="0" i="0" u="none" strike="noStrike">
                          <a:solidFill>
                            <a:srgbClr val="000000"/>
                          </a:solidFill>
                          <a:effectLst/>
                          <a:latin typeface="Arial"/>
                        </a:rPr>
                        <a:t>13</a:t>
                      </a:r>
                    </a:p>
                  </a:txBody>
                  <a:tcPr marL="12700" marR="12700" marT="12700" marB="0" anchor="ctr">
                    <a:lnL>
                      <a:noFill/>
                    </a:lnL>
                    <a:lnR>
                      <a:noFill/>
                    </a:lnR>
                    <a:lnT>
                      <a:noFill/>
                    </a:lnT>
                    <a:lnB>
                      <a:noFill/>
                    </a:lnB>
                  </a:tcPr>
                </a:tc>
                <a:tc>
                  <a:txBody>
                    <a:bodyPr/>
                    <a:lstStyle/>
                    <a:p>
                      <a:pPr algn="ctr" fontAlgn="b"/>
                      <a:r>
                        <a:rPr lang="en-US" sz="1400" b="0" i="0" u="none" strike="noStrike" dirty="0">
                          <a:solidFill>
                            <a:srgbClr val="000000"/>
                          </a:solidFill>
                          <a:effectLst/>
                          <a:latin typeface="Arial"/>
                        </a:rPr>
                        <a:t>0.042</a:t>
                      </a:r>
                    </a:p>
                  </a:txBody>
                  <a:tcPr marL="12700" marR="12700" marT="12700" marB="0" anchor="ctr">
                    <a:lnL>
                      <a:noFill/>
                    </a:lnL>
                    <a:lnR>
                      <a:noFill/>
                    </a:lnR>
                    <a:lnT>
                      <a:noFill/>
                    </a:lnT>
                    <a:lnB>
                      <a:noFill/>
                    </a:lnB>
                  </a:tcPr>
                </a:tc>
                <a:tc>
                  <a:txBody>
                    <a:bodyPr/>
                    <a:lstStyle/>
                    <a:p>
                      <a:pPr algn="ctr" fontAlgn="b"/>
                      <a:r>
                        <a:rPr lang="en-US" sz="1400" b="0" i="0" u="none" strike="noStrike" dirty="0">
                          <a:solidFill>
                            <a:srgbClr val="000000"/>
                          </a:solidFill>
                          <a:effectLst/>
                          <a:latin typeface="Arial"/>
                        </a:rPr>
                        <a:t>0.014</a:t>
                      </a:r>
                    </a:p>
                  </a:txBody>
                  <a:tcPr marL="12700" marR="12700" marT="12700" marB="0" anchor="ctr">
                    <a:lnL>
                      <a:noFill/>
                    </a:lnL>
                    <a:lnR>
                      <a:noFill/>
                    </a:lnR>
                    <a:lnT>
                      <a:noFill/>
                    </a:lnT>
                    <a:lnB>
                      <a:noFill/>
                    </a:lnB>
                  </a:tcPr>
                </a:tc>
                <a:tc>
                  <a:txBody>
                    <a:bodyPr/>
                    <a:lstStyle/>
                    <a:p>
                      <a:pPr algn="ctr" fontAlgn="ctr"/>
                      <a:r>
                        <a:rPr lang="en-US" sz="1400" b="0" i="0" u="none" strike="noStrike">
                          <a:solidFill>
                            <a:srgbClr val="000000"/>
                          </a:solidFill>
                          <a:effectLst/>
                          <a:latin typeface="Arial"/>
                        </a:rPr>
                        <a:t>16</a:t>
                      </a:r>
                    </a:p>
                  </a:txBody>
                  <a:tcPr marL="12700" marR="12700" marT="12700" marB="0" anchor="ctr">
                    <a:lnL>
                      <a:noFill/>
                    </a:lnL>
                    <a:lnR>
                      <a:noFill/>
                    </a:lnR>
                    <a:lnT>
                      <a:noFill/>
                    </a:lnT>
                    <a:lnB>
                      <a:noFill/>
                    </a:lnB>
                  </a:tcPr>
                </a:tc>
                <a:tc>
                  <a:txBody>
                    <a:bodyPr/>
                    <a:lstStyle/>
                    <a:p>
                      <a:pPr algn="ctr" fontAlgn="b"/>
                      <a:r>
                        <a:rPr lang="en-US" sz="1400" b="0" i="0" u="none" strike="noStrike">
                          <a:solidFill>
                            <a:srgbClr val="000000"/>
                          </a:solidFill>
                          <a:effectLst/>
                          <a:latin typeface="Arial"/>
                        </a:rPr>
                        <a:t>0.0002</a:t>
                      </a:r>
                    </a:p>
                  </a:txBody>
                  <a:tcPr marL="12700" marR="12700" marT="12700" marB="0" anchor="ctr">
                    <a:lnL>
                      <a:noFill/>
                    </a:lnL>
                    <a:lnR>
                      <a:noFill/>
                    </a:lnR>
                    <a:lnT>
                      <a:noFill/>
                    </a:lnT>
                    <a:lnB>
                      <a:noFill/>
                    </a:lnB>
                  </a:tcPr>
                </a:tc>
              </a:tr>
              <a:tr h="292168">
                <a:tc>
                  <a:txBody>
                    <a:bodyPr/>
                    <a:lstStyle/>
                    <a:p>
                      <a:pPr algn="l" fontAlgn="b"/>
                      <a:r>
                        <a:rPr lang="en-US" sz="1400" b="0" i="0" u="none" strike="noStrike" dirty="0" smtClean="0">
                          <a:solidFill>
                            <a:srgbClr val="000000"/>
                          </a:solidFill>
                          <a:effectLst/>
                          <a:latin typeface="Arial"/>
                        </a:rPr>
                        <a:t>Non-damaging MS</a:t>
                      </a:r>
                      <a:endParaRPr lang="en-US" sz="1400" b="0" i="0" u="none" strike="noStrike" dirty="0">
                        <a:solidFill>
                          <a:srgbClr val="000000"/>
                        </a:solidFill>
                        <a:effectLst/>
                        <a:latin typeface="Arial"/>
                      </a:endParaRPr>
                    </a:p>
                  </a:txBody>
                  <a:tcPr marL="12700" marR="12700" marT="12700" marB="0" anchor="ctr">
                    <a:lnL>
                      <a:noFill/>
                    </a:lnL>
                    <a:lnR>
                      <a:noFill/>
                    </a:lnR>
                    <a:lnT>
                      <a:noFill/>
                    </a:lnT>
                    <a:lnB>
                      <a:noFill/>
                    </a:lnB>
                  </a:tcPr>
                </a:tc>
                <a:tc>
                  <a:txBody>
                    <a:bodyPr/>
                    <a:lstStyle/>
                    <a:p>
                      <a:pPr algn="ctr" fontAlgn="b"/>
                      <a:r>
                        <a:rPr lang="en-US" sz="1400" b="0" i="0" u="none" strike="noStrike" dirty="0">
                          <a:solidFill>
                            <a:srgbClr val="000000"/>
                          </a:solidFill>
                          <a:effectLst/>
                          <a:latin typeface="Arial"/>
                        </a:rPr>
                        <a:t>13</a:t>
                      </a:r>
                    </a:p>
                  </a:txBody>
                  <a:tcPr marL="12700" marR="12700" marT="12700" marB="0" anchor="ctr">
                    <a:lnL>
                      <a:noFill/>
                    </a:lnL>
                    <a:lnR>
                      <a:noFill/>
                    </a:lnR>
                    <a:lnT>
                      <a:noFill/>
                    </a:lnT>
                    <a:lnB>
                      <a:noFill/>
                    </a:lnB>
                  </a:tcPr>
                </a:tc>
                <a:tc>
                  <a:txBody>
                    <a:bodyPr/>
                    <a:lstStyle/>
                    <a:p>
                      <a:pPr algn="ctr" fontAlgn="b"/>
                      <a:r>
                        <a:rPr lang="en-US" sz="1400" b="0" i="0" u="none" strike="noStrike" dirty="0">
                          <a:solidFill>
                            <a:srgbClr val="000000"/>
                          </a:solidFill>
                          <a:effectLst/>
                          <a:latin typeface="Arial"/>
                        </a:rPr>
                        <a:t>6</a:t>
                      </a:r>
                    </a:p>
                  </a:txBody>
                  <a:tcPr marL="12700" marR="12700" marT="12700" marB="0" anchor="ctr">
                    <a:lnL>
                      <a:noFill/>
                    </a:lnL>
                    <a:lnR>
                      <a:noFill/>
                    </a:lnR>
                    <a:lnT>
                      <a:noFill/>
                    </a:lnT>
                    <a:lnB>
                      <a:noFill/>
                    </a:lnB>
                  </a:tcPr>
                </a:tc>
                <a:tc>
                  <a:txBody>
                    <a:bodyPr/>
                    <a:lstStyle/>
                    <a:p>
                      <a:pPr algn="ctr" fontAlgn="b"/>
                      <a:r>
                        <a:rPr lang="en-US" sz="1400" b="0" i="0" u="none" strike="noStrike" dirty="0">
                          <a:solidFill>
                            <a:srgbClr val="000000"/>
                          </a:solidFill>
                          <a:effectLst/>
                          <a:latin typeface="Arial"/>
                        </a:rPr>
                        <a:t>0.011</a:t>
                      </a:r>
                    </a:p>
                  </a:txBody>
                  <a:tcPr marL="12700" marR="12700" marT="12700" marB="0" anchor="ctr">
                    <a:lnL>
                      <a:noFill/>
                    </a:lnL>
                    <a:lnR>
                      <a:noFill/>
                    </a:lnR>
                    <a:lnT>
                      <a:noFill/>
                    </a:lnT>
                    <a:lnB>
                      <a:noFill/>
                    </a:lnB>
                  </a:tcPr>
                </a:tc>
                <a:tc>
                  <a:txBody>
                    <a:bodyPr/>
                    <a:lstStyle/>
                    <a:p>
                      <a:pPr algn="ctr" fontAlgn="b"/>
                      <a:r>
                        <a:rPr lang="en-US" sz="1400" b="0" i="0" u="none" strike="noStrike" dirty="0">
                          <a:solidFill>
                            <a:srgbClr val="000000"/>
                          </a:solidFill>
                          <a:effectLst/>
                          <a:latin typeface="Arial"/>
                        </a:rPr>
                        <a:t>0.007</a:t>
                      </a:r>
                    </a:p>
                  </a:txBody>
                  <a:tcPr marL="12700" marR="12700" marT="12700"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Arial"/>
                        </a:rPr>
                        <a:t>8.7</a:t>
                      </a:r>
                    </a:p>
                  </a:txBody>
                  <a:tcPr marL="12700" marR="12700" marT="12700" marB="0" anchor="ctr">
                    <a:lnL>
                      <a:noFill/>
                    </a:lnL>
                    <a:lnR>
                      <a:noFill/>
                    </a:lnR>
                    <a:lnT>
                      <a:noFill/>
                    </a:lnT>
                    <a:lnB>
                      <a:noFill/>
                    </a:lnB>
                  </a:tcPr>
                </a:tc>
                <a:tc>
                  <a:txBody>
                    <a:bodyPr/>
                    <a:lstStyle/>
                    <a:p>
                      <a:pPr algn="ctr" fontAlgn="b"/>
                      <a:r>
                        <a:rPr lang="en-US" sz="1400" b="0" i="0" u="none" strike="noStrike" dirty="0">
                          <a:solidFill>
                            <a:srgbClr val="000000"/>
                          </a:solidFill>
                          <a:effectLst/>
                          <a:latin typeface="Arial"/>
                        </a:rPr>
                        <a:t>0.49</a:t>
                      </a:r>
                    </a:p>
                  </a:txBody>
                  <a:tcPr marL="12700" marR="12700" marT="12700" marB="0" anchor="ctr">
                    <a:lnL>
                      <a:noFill/>
                    </a:lnL>
                    <a:lnR>
                      <a:noFill/>
                    </a:lnR>
                    <a:lnT>
                      <a:noFill/>
                    </a:lnT>
                    <a:lnB>
                      <a:noFill/>
                    </a:lnB>
                  </a:tcPr>
                </a:tc>
              </a:tr>
              <a:tr h="292168">
                <a:tc>
                  <a:txBody>
                    <a:bodyPr/>
                    <a:lstStyle/>
                    <a:p>
                      <a:pPr algn="l" fontAlgn="b"/>
                      <a:r>
                        <a:rPr lang="en-US" sz="1400" b="0" i="0" u="none" strike="noStrike" dirty="0" smtClean="0">
                          <a:solidFill>
                            <a:srgbClr val="000000"/>
                          </a:solidFill>
                          <a:effectLst/>
                          <a:latin typeface="Arial"/>
                        </a:rPr>
                        <a:t>Damaging MS</a:t>
                      </a:r>
                      <a:endParaRPr lang="en-US" sz="1400" b="0" i="0" u="none" strike="noStrike" dirty="0">
                        <a:solidFill>
                          <a:srgbClr val="000000"/>
                        </a:solidFill>
                        <a:effectLst/>
                        <a:latin typeface="Arial"/>
                      </a:endParaRPr>
                    </a:p>
                  </a:txBody>
                  <a:tcPr marL="12700" marR="12700" marT="12700" marB="0" anchor="ctr">
                    <a:lnL>
                      <a:noFill/>
                    </a:lnL>
                    <a:lnR>
                      <a:noFill/>
                    </a:lnR>
                    <a:lnT>
                      <a:noFill/>
                    </a:lnT>
                    <a:lnB>
                      <a:noFill/>
                    </a:lnB>
                  </a:tcPr>
                </a:tc>
                <a:tc>
                  <a:txBody>
                    <a:bodyPr/>
                    <a:lstStyle/>
                    <a:p>
                      <a:pPr algn="ctr" fontAlgn="b"/>
                      <a:r>
                        <a:rPr lang="en-US" sz="1400" b="0" i="0" u="none" strike="noStrike" dirty="0">
                          <a:solidFill>
                            <a:srgbClr val="000000"/>
                          </a:solidFill>
                          <a:effectLst/>
                          <a:latin typeface="Arial"/>
                        </a:rPr>
                        <a:t>16</a:t>
                      </a:r>
                    </a:p>
                  </a:txBody>
                  <a:tcPr marL="12700" marR="12700" marT="12700" marB="0" anchor="ctr">
                    <a:lnL>
                      <a:noFill/>
                    </a:lnL>
                    <a:lnR>
                      <a:noFill/>
                    </a:lnR>
                    <a:lnT>
                      <a:noFill/>
                    </a:lnT>
                    <a:lnB>
                      <a:noFill/>
                    </a:lnB>
                  </a:tcPr>
                </a:tc>
                <a:tc>
                  <a:txBody>
                    <a:bodyPr/>
                    <a:lstStyle/>
                    <a:p>
                      <a:pPr algn="ctr" fontAlgn="b"/>
                      <a:r>
                        <a:rPr lang="en-US" sz="1400" b="0" i="0" u="none" strike="noStrike" dirty="0">
                          <a:solidFill>
                            <a:srgbClr val="000000"/>
                          </a:solidFill>
                          <a:effectLst/>
                          <a:latin typeface="Arial"/>
                        </a:rPr>
                        <a:t>6</a:t>
                      </a:r>
                    </a:p>
                  </a:txBody>
                  <a:tcPr marL="12700" marR="12700" marT="12700" marB="0" anchor="ctr">
                    <a:lnL>
                      <a:noFill/>
                    </a:lnL>
                    <a:lnR>
                      <a:noFill/>
                    </a:lnR>
                    <a:lnT>
                      <a:noFill/>
                    </a:lnT>
                    <a:lnB>
                      <a:noFill/>
                    </a:lnB>
                  </a:tcPr>
                </a:tc>
                <a:tc>
                  <a:txBody>
                    <a:bodyPr/>
                    <a:lstStyle/>
                    <a:p>
                      <a:pPr algn="ctr" fontAlgn="b"/>
                      <a:r>
                        <a:rPr lang="en-US" sz="1400" b="0" i="0" u="none" strike="noStrike">
                          <a:solidFill>
                            <a:srgbClr val="000000"/>
                          </a:solidFill>
                          <a:effectLst/>
                          <a:latin typeface="Arial"/>
                        </a:rPr>
                        <a:t>0.013</a:t>
                      </a:r>
                    </a:p>
                  </a:txBody>
                  <a:tcPr marL="12700" marR="12700" marT="12700" marB="0" anchor="ctr">
                    <a:lnL>
                      <a:noFill/>
                    </a:lnL>
                    <a:lnR>
                      <a:noFill/>
                    </a:lnR>
                    <a:lnT>
                      <a:noFill/>
                    </a:lnT>
                    <a:lnB>
                      <a:noFill/>
                    </a:lnB>
                  </a:tcPr>
                </a:tc>
                <a:tc>
                  <a:txBody>
                    <a:bodyPr/>
                    <a:lstStyle/>
                    <a:p>
                      <a:pPr algn="ctr" fontAlgn="b"/>
                      <a:r>
                        <a:rPr lang="en-US" sz="1400" b="0" i="0" u="none" strike="noStrike" dirty="0">
                          <a:solidFill>
                            <a:srgbClr val="000000"/>
                          </a:solidFill>
                          <a:effectLst/>
                          <a:latin typeface="Arial"/>
                        </a:rPr>
                        <a:t>0.007</a:t>
                      </a:r>
                    </a:p>
                  </a:txBody>
                  <a:tcPr marL="12700" marR="12700" marT="12700"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Arial"/>
                        </a:rPr>
                        <a:t>10.7</a:t>
                      </a:r>
                    </a:p>
                  </a:txBody>
                  <a:tcPr marL="12700" marR="12700" marT="12700" marB="0" anchor="ctr">
                    <a:lnL>
                      <a:noFill/>
                    </a:lnL>
                    <a:lnR>
                      <a:noFill/>
                    </a:lnR>
                    <a:lnT>
                      <a:noFill/>
                    </a:lnT>
                    <a:lnB>
                      <a:noFill/>
                    </a:lnB>
                  </a:tcPr>
                </a:tc>
                <a:tc>
                  <a:txBody>
                    <a:bodyPr/>
                    <a:lstStyle/>
                    <a:p>
                      <a:pPr algn="ctr" fontAlgn="b"/>
                      <a:r>
                        <a:rPr lang="en-US" sz="1400" b="0" i="0" u="none" strike="noStrike" dirty="0">
                          <a:solidFill>
                            <a:srgbClr val="000000"/>
                          </a:solidFill>
                          <a:effectLst/>
                          <a:latin typeface="Arial"/>
                        </a:rPr>
                        <a:t>0.2</a:t>
                      </a:r>
                    </a:p>
                  </a:txBody>
                  <a:tcPr marL="12700" marR="12700" marT="12700" marB="0" anchor="ctr">
                    <a:lnL>
                      <a:noFill/>
                    </a:lnL>
                    <a:lnR>
                      <a:noFill/>
                    </a:lnR>
                    <a:lnT>
                      <a:noFill/>
                    </a:lnT>
                    <a:lnB>
                      <a:noFill/>
                    </a:lnB>
                  </a:tcPr>
                </a:tc>
              </a:tr>
              <a:tr h="399876">
                <a:tc>
                  <a:txBody>
                    <a:bodyPr/>
                    <a:lstStyle/>
                    <a:p>
                      <a:pPr algn="l" fontAlgn="b"/>
                      <a:r>
                        <a:rPr lang="en-US" sz="1400" b="0" i="0" u="none" strike="noStrike" dirty="0" smtClean="0">
                          <a:solidFill>
                            <a:srgbClr val="000000"/>
                          </a:solidFill>
                          <a:effectLst/>
                          <a:latin typeface="Arial"/>
                        </a:rPr>
                        <a:t>Damaging.</a:t>
                      </a:r>
                      <a:r>
                        <a:rPr lang="en-US" sz="1400" b="0" i="0" u="none" strike="noStrike" baseline="0" dirty="0" smtClean="0">
                          <a:solidFill>
                            <a:srgbClr val="000000"/>
                          </a:solidFill>
                          <a:effectLst/>
                          <a:latin typeface="Arial"/>
                        </a:rPr>
                        <a:t> </a:t>
                      </a:r>
                      <a:r>
                        <a:rPr lang="en-US" sz="1400" b="0" i="0" u="none" strike="noStrike" dirty="0" smtClean="0">
                          <a:solidFill>
                            <a:srgbClr val="000000"/>
                          </a:solidFill>
                          <a:effectLst/>
                          <a:latin typeface="Arial"/>
                        </a:rPr>
                        <a:t>MS. </a:t>
                      </a:r>
                      <a:r>
                        <a:rPr lang="en-US" sz="1400" b="0" i="0" u="none" strike="noStrike" dirty="0">
                          <a:solidFill>
                            <a:srgbClr val="000000"/>
                          </a:solidFill>
                          <a:effectLst/>
                          <a:latin typeface="Arial"/>
                        </a:rPr>
                        <a:t>and </a:t>
                      </a:r>
                      <a:r>
                        <a:rPr lang="en-US" sz="1400" b="0" i="0" u="none" strike="noStrike" dirty="0" smtClean="0">
                          <a:solidFill>
                            <a:srgbClr val="000000"/>
                          </a:solidFill>
                          <a:effectLst/>
                          <a:latin typeface="Arial"/>
                        </a:rPr>
                        <a:t>LOF </a:t>
                      </a:r>
                      <a:endParaRPr lang="en-US" sz="1400" b="0" i="0" u="none" strike="noStrike" dirty="0">
                        <a:solidFill>
                          <a:srgbClr val="000000"/>
                        </a:solidFill>
                        <a:effectLst/>
                        <a:latin typeface="Arial"/>
                      </a:endParaRPr>
                    </a:p>
                  </a:txBody>
                  <a:tcPr marL="12700" marR="12700" marT="12700" marB="0" anchor="ctr">
                    <a:lnL>
                      <a:noFill/>
                    </a:lnL>
                    <a:lnR>
                      <a:noFill/>
                    </a:lnR>
                    <a:lnT>
                      <a:noFill/>
                    </a:lnT>
                    <a:lnB>
                      <a:noFill/>
                    </a:lnB>
                  </a:tcPr>
                </a:tc>
                <a:tc>
                  <a:txBody>
                    <a:bodyPr/>
                    <a:lstStyle/>
                    <a:p>
                      <a:pPr algn="ctr" fontAlgn="b"/>
                      <a:r>
                        <a:rPr lang="en-US" sz="1400" b="0" i="0" u="none" strike="noStrike">
                          <a:solidFill>
                            <a:srgbClr val="000000"/>
                          </a:solidFill>
                          <a:effectLst/>
                          <a:latin typeface="Arial"/>
                        </a:rPr>
                        <a:t>39</a:t>
                      </a:r>
                    </a:p>
                  </a:txBody>
                  <a:tcPr marL="12700" marR="12700" marT="12700" marB="0" anchor="ctr">
                    <a:lnL>
                      <a:noFill/>
                    </a:lnL>
                    <a:lnR>
                      <a:noFill/>
                    </a:lnR>
                    <a:lnT>
                      <a:noFill/>
                    </a:lnT>
                    <a:lnB>
                      <a:noFill/>
                    </a:lnB>
                  </a:tcPr>
                </a:tc>
                <a:tc>
                  <a:txBody>
                    <a:bodyPr/>
                    <a:lstStyle/>
                    <a:p>
                      <a:pPr algn="ctr" fontAlgn="b"/>
                      <a:r>
                        <a:rPr lang="en-US" sz="1400" b="0" i="0" u="none" strike="noStrike" dirty="0">
                          <a:solidFill>
                            <a:srgbClr val="000000"/>
                          </a:solidFill>
                          <a:effectLst/>
                          <a:latin typeface="Arial"/>
                        </a:rPr>
                        <a:t>7</a:t>
                      </a:r>
                    </a:p>
                  </a:txBody>
                  <a:tcPr marL="12700" marR="12700" marT="12700" marB="0" anchor="ctr">
                    <a:lnL>
                      <a:noFill/>
                    </a:lnL>
                    <a:lnR>
                      <a:noFill/>
                    </a:lnR>
                    <a:lnT>
                      <a:noFill/>
                    </a:lnT>
                    <a:lnB>
                      <a:noFill/>
                    </a:lnB>
                  </a:tcPr>
                </a:tc>
                <a:tc>
                  <a:txBody>
                    <a:bodyPr/>
                    <a:lstStyle/>
                    <a:p>
                      <a:pPr algn="ctr" fontAlgn="b"/>
                      <a:r>
                        <a:rPr lang="en-US" sz="1400" b="0" i="0" u="none" strike="noStrike" dirty="0">
                          <a:solidFill>
                            <a:srgbClr val="000000"/>
                          </a:solidFill>
                          <a:effectLst/>
                          <a:latin typeface="Arial"/>
                        </a:rPr>
                        <a:t>0.032</a:t>
                      </a:r>
                    </a:p>
                  </a:txBody>
                  <a:tcPr marL="12700" marR="12700" marT="12700" marB="0" anchor="ctr">
                    <a:lnL>
                      <a:noFill/>
                    </a:lnL>
                    <a:lnR>
                      <a:noFill/>
                    </a:lnR>
                    <a:lnT>
                      <a:noFill/>
                    </a:lnT>
                    <a:lnB>
                      <a:noFill/>
                    </a:lnB>
                  </a:tcPr>
                </a:tc>
                <a:tc>
                  <a:txBody>
                    <a:bodyPr/>
                    <a:lstStyle/>
                    <a:p>
                      <a:pPr algn="ctr" fontAlgn="b"/>
                      <a:r>
                        <a:rPr lang="en-US" sz="1400" b="0" i="0" u="none" strike="noStrike" dirty="0">
                          <a:solidFill>
                            <a:srgbClr val="000000"/>
                          </a:solidFill>
                          <a:effectLst/>
                          <a:latin typeface="Arial"/>
                        </a:rPr>
                        <a:t>0.008</a:t>
                      </a:r>
                    </a:p>
                  </a:txBody>
                  <a:tcPr marL="12700" marR="12700" marT="12700"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Arial"/>
                        </a:rPr>
                        <a:t>22.3</a:t>
                      </a:r>
                    </a:p>
                  </a:txBody>
                  <a:tcPr marL="12700" marR="12700" marT="12700" marB="0" anchor="ctr">
                    <a:lnL>
                      <a:noFill/>
                    </a:lnL>
                    <a:lnR>
                      <a:noFill/>
                    </a:lnR>
                    <a:lnT>
                      <a:noFill/>
                    </a:lnT>
                    <a:lnB>
                      <a:noFill/>
                    </a:lnB>
                  </a:tcPr>
                </a:tc>
                <a:tc>
                  <a:txBody>
                    <a:bodyPr/>
                    <a:lstStyle/>
                    <a:p>
                      <a:pPr algn="ctr" fontAlgn="b"/>
                      <a:r>
                        <a:rPr lang="en-US" sz="1400" b="0" i="0" u="none" strike="noStrike">
                          <a:solidFill>
                            <a:srgbClr val="000000"/>
                          </a:solidFill>
                          <a:effectLst/>
                          <a:latin typeface="Arial"/>
                        </a:rPr>
                        <a:t>0.00013</a:t>
                      </a:r>
                    </a:p>
                  </a:txBody>
                  <a:tcPr marL="12700" marR="12700" marT="12700" marB="0" anchor="ctr">
                    <a:lnL>
                      <a:noFill/>
                    </a:lnL>
                    <a:lnR>
                      <a:noFill/>
                    </a:lnR>
                    <a:lnT>
                      <a:noFill/>
                    </a:lnT>
                    <a:lnB>
                      <a:noFill/>
                    </a:lnB>
                  </a:tcPr>
                </a:tc>
              </a:tr>
              <a:tr h="292168">
                <a:tc>
                  <a:txBody>
                    <a:bodyPr/>
                    <a:lstStyle/>
                    <a:p>
                      <a:pPr algn="l" fontAlgn="b"/>
                      <a:r>
                        <a:rPr lang="en-US" sz="1400" b="0" i="0" u="none" strike="noStrike" dirty="0" smtClean="0">
                          <a:solidFill>
                            <a:srgbClr val="000000"/>
                          </a:solidFill>
                          <a:effectLst/>
                          <a:latin typeface="Arial"/>
                        </a:rPr>
                        <a:t>LOF</a:t>
                      </a:r>
                      <a:endParaRPr lang="en-US" sz="1400" b="0" i="0" u="none" strike="noStrike" dirty="0">
                        <a:solidFill>
                          <a:srgbClr val="000000"/>
                        </a:solidFill>
                        <a:effectLst/>
                        <a:latin typeface="Arial"/>
                      </a:endParaRP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Arial"/>
                        </a:rPr>
                        <a:t>23</a:t>
                      </a: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Arial"/>
                        </a:rPr>
                        <a:t>1</a:t>
                      </a: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Arial"/>
                        </a:rPr>
                        <a:t>0.019</a:t>
                      </a: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Arial"/>
                        </a:rPr>
                        <a:t>0.001</a:t>
                      </a: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Arial"/>
                        </a:rPr>
                        <a:t>92</a:t>
                      </a: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Arial"/>
                        </a:rPr>
                        <a:t>4.1</a:t>
                      </a:r>
                      <a:r>
                        <a:rPr lang="en-US" sz="1400" b="0" i="0" u="none" strike="noStrike" dirty="0" smtClean="0">
                          <a:solidFill>
                            <a:srgbClr val="000000"/>
                          </a:solidFill>
                          <a:effectLst/>
                          <a:latin typeface="Arial"/>
                          <a:cs typeface="Arial"/>
                        </a:rPr>
                        <a:t>×10</a:t>
                      </a:r>
                      <a:r>
                        <a:rPr lang="en-US" sz="1400" b="0" i="0" u="none" strike="noStrike" baseline="30000" dirty="0" smtClean="0">
                          <a:solidFill>
                            <a:srgbClr val="000000"/>
                          </a:solidFill>
                          <a:effectLst/>
                          <a:latin typeface="Arial"/>
                          <a:cs typeface="Arial"/>
                        </a:rPr>
                        <a:t>-5</a:t>
                      </a: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noFill/>
                  </a:tcPr>
                </a:tc>
              </a:tr>
            </a:tbl>
          </a:graphicData>
        </a:graphic>
      </p:graphicFrame>
      <p:sp>
        <p:nvSpPr>
          <p:cNvPr id="7" name="TextBox 6"/>
          <p:cNvSpPr txBox="1"/>
          <p:nvPr/>
        </p:nvSpPr>
        <p:spPr>
          <a:xfrm>
            <a:off x="773924" y="1320224"/>
            <a:ext cx="7969249" cy="584776"/>
          </a:xfrm>
          <a:prstGeom prst="rect">
            <a:avLst/>
          </a:prstGeom>
          <a:noFill/>
        </p:spPr>
        <p:txBody>
          <a:bodyPr wrap="none" rtlCol="0">
            <a:spAutoFit/>
          </a:bodyPr>
          <a:lstStyle/>
          <a:p>
            <a:r>
              <a:rPr lang="en-US" sz="1600" b="0" dirty="0" smtClean="0">
                <a:solidFill>
                  <a:srgbClr val="000000"/>
                </a:solidFill>
                <a:latin typeface=""/>
                <a:cs typeface=""/>
              </a:rPr>
              <a:t>- 153 LOF </a:t>
            </a:r>
            <a:r>
              <a:rPr lang="en-US" sz="1600" b="0" i="1" dirty="0" smtClean="0">
                <a:solidFill>
                  <a:srgbClr val="000000"/>
                </a:solidFill>
                <a:latin typeface=""/>
                <a:cs typeface=""/>
              </a:rPr>
              <a:t>de novo </a:t>
            </a:r>
            <a:r>
              <a:rPr lang="en-US" sz="1600" b="0" dirty="0" smtClean="0">
                <a:solidFill>
                  <a:srgbClr val="000000"/>
                </a:solidFill>
                <a:latin typeface=""/>
                <a:cs typeface=""/>
              </a:rPr>
              <a:t>mutations in CHD Cohort</a:t>
            </a:r>
          </a:p>
          <a:p>
            <a:r>
              <a:rPr lang="en-US" sz="1600" b="0" dirty="0" smtClean="0">
                <a:solidFill>
                  <a:srgbClr val="000000"/>
                </a:solidFill>
                <a:latin typeface=""/>
                <a:cs typeface=""/>
              </a:rPr>
              <a:t>- Most enriched term (GO): Histone modification, (FDR q = 9 x 10</a:t>
            </a:r>
            <a:r>
              <a:rPr lang="en-US" sz="1600" b="0" baseline="30000" dirty="0" smtClean="0">
                <a:solidFill>
                  <a:srgbClr val="000000"/>
                </a:solidFill>
                <a:latin typeface=""/>
                <a:cs typeface=""/>
              </a:rPr>
              <a:t>-5</a:t>
            </a:r>
            <a:r>
              <a:rPr lang="en-US" sz="1600" b="0" dirty="0" smtClean="0">
                <a:solidFill>
                  <a:srgbClr val="000000"/>
                </a:solidFill>
                <a:latin typeface=""/>
                <a:cs typeface=""/>
              </a:rPr>
              <a:t>, Enrichment = 6.5)</a:t>
            </a:r>
            <a:endParaRPr lang="en-US" sz="1600" b="0" dirty="0">
              <a:solidFill>
                <a:srgbClr val="000000"/>
              </a:solidFill>
              <a:latin typeface=""/>
              <a:cs typeface=""/>
            </a:endParaRPr>
          </a:p>
        </p:txBody>
      </p:sp>
      <p:sp>
        <p:nvSpPr>
          <p:cNvPr id="8" name="Rectangle 7"/>
          <p:cNvSpPr/>
          <p:nvPr/>
        </p:nvSpPr>
        <p:spPr>
          <a:xfrm>
            <a:off x="3581400" y="3657600"/>
            <a:ext cx="1219200" cy="533400"/>
          </a:xfrm>
          <a:prstGeom prst="rect">
            <a:avLst/>
          </a:prstGeom>
          <a:solidFill>
            <a:srgbClr val="FF0000">
              <a:alpha val="1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9" name="Rectangle 8"/>
          <p:cNvSpPr/>
          <p:nvPr/>
        </p:nvSpPr>
        <p:spPr>
          <a:xfrm>
            <a:off x="1066800" y="5259916"/>
            <a:ext cx="7219950" cy="150283"/>
          </a:xfrm>
          <a:prstGeom prst="rect">
            <a:avLst/>
          </a:prstGeom>
          <a:solidFill>
            <a:srgbClr val="FF0000">
              <a:alpha val="1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9427157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211138" y="76199"/>
            <a:ext cx="8780462" cy="1143001"/>
          </a:xfrm>
        </p:spPr>
        <p:txBody>
          <a:bodyPr/>
          <a:lstStyle/>
          <a:p>
            <a:r>
              <a:rPr lang="en-US" sz="3000" dirty="0">
                <a:latin typeface="Arial" charset="0"/>
                <a:cs typeface="Arial" charset="0"/>
              </a:rPr>
              <a:t>21 </a:t>
            </a:r>
            <a:r>
              <a:rPr lang="en-US" sz="3000" dirty="0" smtClean="0">
                <a:latin typeface="Arial" charset="0"/>
                <a:cs typeface="Arial" charset="0"/>
              </a:rPr>
              <a:t>genes </a:t>
            </a:r>
            <a:r>
              <a:rPr lang="en-US" sz="3000" dirty="0">
                <a:latin typeface="Arial" charset="0"/>
                <a:cs typeface="Arial" charset="0"/>
              </a:rPr>
              <a:t>h</a:t>
            </a:r>
            <a:r>
              <a:rPr lang="en-US" sz="3000" dirty="0" smtClean="0">
                <a:latin typeface="Arial" charset="0"/>
                <a:cs typeface="Arial" charset="0"/>
              </a:rPr>
              <a:t>ave LOF </a:t>
            </a:r>
            <a:r>
              <a:rPr lang="en-US" sz="3000" dirty="0">
                <a:latin typeface="Arial" charset="0"/>
                <a:cs typeface="Arial" charset="0"/>
              </a:rPr>
              <a:t>m</a:t>
            </a:r>
            <a:r>
              <a:rPr lang="en-US" sz="3000" dirty="0" smtClean="0">
                <a:latin typeface="Arial" charset="0"/>
                <a:cs typeface="Arial" charset="0"/>
              </a:rPr>
              <a:t>utations </a:t>
            </a:r>
            <a:r>
              <a:rPr lang="en-US" sz="3000" dirty="0">
                <a:latin typeface="Arial" charset="0"/>
                <a:cs typeface="Arial" charset="0"/>
              </a:rPr>
              <a:t>in </a:t>
            </a:r>
            <a:r>
              <a:rPr lang="en-US" sz="3000" dirty="0" smtClean="0">
                <a:latin typeface="Arial" charset="0"/>
                <a:cs typeface="Arial" charset="0"/>
              </a:rPr>
              <a:t>both </a:t>
            </a:r>
            <a:r>
              <a:rPr lang="en-US" sz="3000" dirty="0">
                <a:latin typeface="Arial" charset="0"/>
                <a:cs typeface="Arial" charset="0"/>
              </a:rPr>
              <a:t>a</a:t>
            </a:r>
            <a:r>
              <a:rPr lang="en-US" sz="3000" dirty="0" smtClean="0">
                <a:latin typeface="Arial" charset="0"/>
                <a:cs typeface="Arial" charset="0"/>
              </a:rPr>
              <a:t>utism </a:t>
            </a:r>
            <a:r>
              <a:rPr lang="en-US" sz="3000" dirty="0">
                <a:latin typeface="Arial" charset="0"/>
                <a:cs typeface="Arial" charset="0"/>
              </a:rPr>
              <a:t>and </a:t>
            </a:r>
            <a:r>
              <a:rPr lang="en-US" sz="3000" dirty="0" smtClean="0">
                <a:latin typeface="Arial" charset="0"/>
                <a:cs typeface="Arial" charset="0"/>
              </a:rPr>
              <a:t>CHD (p &lt; 10</a:t>
            </a:r>
            <a:r>
              <a:rPr lang="en-US" sz="3000" baseline="30000" dirty="0" smtClean="0">
                <a:latin typeface="Arial" charset="0"/>
                <a:cs typeface="Arial" charset="0"/>
              </a:rPr>
              <a:t>-6</a:t>
            </a:r>
            <a:r>
              <a:rPr lang="en-US" sz="3000" dirty="0" smtClean="0">
                <a:latin typeface="Arial" charset="0"/>
                <a:cs typeface="Arial" charset="0"/>
              </a:rPr>
              <a:t>); 66 have LOF or damaging missense mutations in both (p &lt; 10</a:t>
            </a:r>
            <a:r>
              <a:rPr lang="en-US" sz="3000" baseline="30000" dirty="0" smtClean="0">
                <a:latin typeface="Arial" charset="0"/>
                <a:cs typeface="Arial" charset="0"/>
              </a:rPr>
              <a:t>-11</a:t>
            </a:r>
            <a:r>
              <a:rPr lang="en-US" sz="3000" dirty="0" smtClean="0">
                <a:latin typeface="Arial" charset="0"/>
                <a:cs typeface="Arial" charset="0"/>
              </a:rPr>
              <a:t>)</a:t>
            </a:r>
            <a:endParaRPr lang="en-US" sz="3000" dirty="0">
              <a:latin typeface="Arial" charset="0"/>
              <a:cs typeface="Arial" charset="0"/>
            </a:endParaRPr>
          </a:p>
        </p:txBody>
      </p:sp>
      <p:sp>
        <p:nvSpPr>
          <p:cNvPr id="3" name="TextBox 1"/>
          <p:cNvSpPr txBox="1">
            <a:spLocks noChangeArrowheads="1"/>
          </p:cNvSpPr>
          <p:nvPr/>
        </p:nvSpPr>
        <p:spPr bwMode="auto">
          <a:xfrm>
            <a:off x="3125788" y="19621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800"/>
          </a:p>
        </p:txBody>
      </p:sp>
      <p:graphicFrame>
        <p:nvGraphicFramePr>
          <p:cNvPr id="7" name="Table 6"/>
          <p:cNvGraphicFramePr>
            <a:graphicFrameLocks noGrp="1"/>
          </p:cNvGraphicFramePr>
          <p:nvPr>
            <p:extLst>
              <p:ext uri="{D42A27DB-BD31-4B8C-83A1-F6EECF244321}">
                <p14:modId xmlns:p14="http://schemas.microsoft.com/office/powerpoint/2010/main" val="1740613751"/>
              </p:ext>
            </p:extLst>
          </p:nvPr>
        </p:nvGraphicFramePr>
        <p:xfrm>
          <a:off x="685800" y="1676400"/>
          <a:ext cx="7996468" cy="4478489"/>
        </p:xfrm>
        <a:graphic>
          <a:graphicData uri="http://schemas.openxmlformats.org/drawingml/2006/table">
            <a:tbl>
              <a:tblPr/>
              <a:tblGrid>
                <a:gridCol w="720993"/>
                <a:gridCol w="974979"/>
                <a:gridCol w="942208"/>
                <a:gridCol w="966786"/>
                <a:gridCol w="731917"/>
                <a:gridCol w="731917"/>
                <a:gridCol w="731917"/>
                <a:gridCol w="731917"/>
                <a:gridCol w="731917"/>
                <a:gridCol w="731917"/>
              </a:tblGrid>
              <a:tr h="231254">
                <a:tc rowSpan="2">
                  <a:txBody>
                    <a:bodyPr/>
                    <a:lstStyle/>
                    <a:p>
                      <a:pPr algn="ctr" fontAlgn="ctr"/>
                      <a:r>
                        <a:rPr lang="en-US" sz="1000" b="1" i="0" u="none" strike="noStrike" dirty="0">
                          <a:solidFill>
                            <a:srgbClr val="000000"/>
                          </a:solidFill>
                          <a:effectLst/>
                          <a:latin typeface="Arial"/>
                          <a:cs typeface="Arial"/>
                        </a:rPr>
                        <a:t>Gene</a:t>
                      </a:r>
                    </a:p>
                  </a:txBody>
                  <a:tcPr marL="11012" marR="11012" marT="110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1000" b="1" i="0" u="none" strike="noStrike" dirty="0">
                          <a:solidFill>
                            <a:srgbClr val="000000"/>
                          </a:solidFill>
                          <a:effectLst/>
                          <a:latin typeface="Arial"/>
                          <a:cs typeface="Arial"/>
                        </a:rPr>
                        <a:t>Intolerance </a:t>
                      </a:r>
                      <a:r>
                        <a:rPr lang="en-US" sz="1000" b="1" i="0" u="none" strike="noStrike" dirty="0" smtClean="0">
                          <a:solidFill>
                            <a:srgbClr val="000000"/>
                          </a:solidFill>
                          <a:effectLst/>
                          <a:latin typeface="Arial"/>
                          <a:cs typeface="Arial"/>
                        </a:rPr>
                        <a:t>(%</a:t>
                      </a:r>
                      <a:r>
                        <a:rPr lang="en-US" sz="1000" b="1" i="0" u="none" strike="noStrike" dirty="0">
                          <a:solidFill>
                            <a:srgbClr val="000000"/>
                          </a:solidFill>
                          <a:effectLst/>
                          <a:latin typeface="Arial"/>
                          <a:cs typeface="Arial"/>
                        </a:rPr>
                        <a:t>)</a:t>
                      </a:r>
                    </a:p>
                  </a:txBody>
                  <a:tcPr marL="11012" marR="11012" marT="110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000" b="1" i="0" u="none" strike="noStrike" dirty="0">
                          <a:solidFill>
                            <a:srgbClr val="000000"/>
                          </a:solidFill>
                          <a:effectLst/>
                          <a:latin typeface="Arial"/>
                          <a:cs typeface="Arial"/>
                        </a:rPr>
                        <a:t>Heart Expression (E14.5, %)</a:t>
                      </a:r>
                    </a:p>
                  </a:txBody>
                  <a:tcPr marL="11012" marR="11012" marT="110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000" b="1" i="0" u="none" strike="noStrike" dirty="0">
                          <a:solidFill>
                            <a:srgbClr val="000000"/>
                          </a:solidFill>
                          <a:effectLst/>
                          <a:latin typeface="Arial"/>
                          <a:cs typeface="Arial"/>
                        </a:rPr>
                        <a:t>Brain Expression (</a:t>
                      </a:r>
                      <a:r>
                        <a:rPr lang="en-US" sz="1000" b="1" i="0" u="none" strike="noStrike" dirty="0" smtClean="0">
                          <a:solidFill>
                            <a:srgbClr val="000000"/>
                          </a:solidFill>
                          <a:effectLst/>
                          <a:latin typeface="Arial"/>
                          <a:cs typeface="Arial"/>
                        </a:rPr>
                        <a:t>PFC,</a:t>
                      </a:r>
                      <a:r>
                        <a:rPr lang="en-US" sz="1000" b="1" i="0" u="none" strike="noStrike" baseline="0" dirty="0" smtClean="0">
                          <a:solidFill>
                            <a:srgbClr val="000000"/>
                          </a:solidFill>
                          <a:effectLst/>
                          <a:latin typeface="Arial"/>
                          <a:cs typeface="Arial"/>
                        </a:rPr>
                        <a:t> periods </a:t>
                      </a:r>
                      <a:r>
                        <a:rPr lang="en-US" sz="1000" b="1" i="0" u="none" strike="noStrike" dirty="0" smtClean="0">
                          <a:solidFill>
                            <a:srgbClr val="000000"/>
                          </a:solidFill>
                          <a:effectLst/>
                          <a:latin typeface="Arial"/>
                          <a:cs typeface="Arial"/>
                        </a:rPr>
                        <a:t>3-6 ,</a:t>
                      </a:r>
                      <a:r>
                        <a:rPr lang="en-US" sz="1000" b="1" i="0" u="none" strike="noStrike" dirty="0">
                          <a:solidFill>
                            <a:srgbClr val="000000"/>
                          </a:solidFill>
                          <a:effectLst/>
                          <a:latin typeface="Arial"/>
                          <a:cs typeface="Arial"/>
                        </a:rPr>
                        <a:t>%)</a:t>
                      </a:r>
                    </a:p>
                  </a:txBody>
                  <a:tcPr marL="11012" marR="11012" marT="110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sz="1000" b="1" i="0" u="none" strike="noStrike" dirty="0">
                          <a:solidFill>
                            <a:srgbClr val="000000"/>
                          </a:solidFill>
                          <a:effectLst/>
                          <a:latin typeface="Arial"/>
                          <a:cs typeface="Arial"/>
                        </a:rPr>
                        <a:t>Congenital Heart Disease (</a:t>
                      </a:r>
                      <a:r>
                        <a:rPr lang="en-US" sz="1000" b="1" i="1" u="none" strike="noStrike" dirty="0">
                          <a:solidFill>
                            <a:srgbClr val="000000"/>
                          </a:solidFill>
                          <a:effectLst/>
                          <a:latin typeface="Arial"/>
                          <a:cs typeface="Arial"/>
                        </a:rPr>
                        <a:t>N</a:t>
                      </a:r>
                      <a:r>
                        <a:rPr lang="en-US" sz="1000" b="1" i="0" u="none" strike="noStrike" dirty="0" smtClean="0">
                          <a:solidFill>
                            <a:srgbClr val="000000"/>
                          </a:solidFill>
                          <a:effectLst/>
                          <a:latin typeface="Arial"/>
                          <a:cs typeface="Arial"/>
                        </a:rPr>
                        <a:t>=1,228)</a:t>
                      </a:r>
                      <a:endParaRPr lang="en-US" sz="1000" b="1" i="0" u="none" strike="noStrike" dirty="0">
                        <a:solidFill>
                          <a:srgbClr val="000000"/>
                        </a:solidFill>
                        <a:effectLst/>
                        <a:latin typeface="Arial"/>
                        <a:cs typeface="Arial"/>
                      </a:endParaRPr>
                    </a:p>
                  </a:txBody>
                  <a:tcPr marL="11012" marR="11012" marT="110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ctr"/>
                      <a:r>
                        <a:rPr lang="en-US" sz="1000" b="1" i="0" u="none" strike="noStrike" dirty="0">
                          <a:solidFill>
                            <a:srgbClr val="000000"/>
                          </a:solidFill>
                          <a:effectLst/>
                          <a:latin typeface="Arial"/>
                          <a:cs typeface="Arial"/>
                        </a:rPr>
                        <a:t>Autism (</a:t>
                      </a:r>
                      <a:r>
                        <a:rPr lang="en-US" sz="1000" b="1" i="1" u="none" strike="noStrike" dirty="0">
                          <a:solidFill>
                            <a:srgbClr val="000000"/>
                          </a:solidFill>
                          <a:effectLst/>
                          <a:latin typeface="Arial"/>
                          <a:cs typeface="Arial"/>
                        </a:rPr>
                        <a:t>N</a:t>
                      </a:r>
                      <a:r>
                        <a:rPr lang="en-US" sz="1000" b="1" i="0" u="none" strike="noStrike" dirty="0">
                          <a:solidFill>
                            <a:srgbClr val="000000"/>
                          </a:solidFill>
                          <a:effectLst/>
                          <a:latin typeface="Arial"/>
                          <a:cs typeface="Arial"/>
                        </a:rPr>
                        <a:t>=3,874)</a:t>
                      </a:r>
                    </a:p>
                  </a:txBody>
                  <a:tcPr marL="11012" marR="11012" marT="110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49554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b="0" i="0" u="none" strike="noStrike" dirty="0">
                          <a:solidFill>
                            <a:srgbClr val="000000"/>
                          </a:solidFill>
                          <a:effectLst/>
                          <a:latin typeface="Arial"/>
                          <a:cs typeface="Arial"/>
                        </a:rPr>
                        <a:t># of </a:t>
                      </a:r>
                      <a:r>
                        <a:rPr lang="en-US" sz="1000" b="0" i="0" u="none" strike="noStrike" dirty="0" smtClean="0">
                          <a:solidFill>
                            <a:srgbClr val="000000"/>
                          </a:solidFill>
                          <a:effectLst/>
                          <a:latin typeface="Arial"/>
                          <a:cs typeface="Arial"/>
                        </a:rPr>
                        <a:t>LOF + D-</a:t>
                      </a:r>
                      <a:r>
                        <a:rPr lang="en-US" sz="1000" b="0" i="0" u="none" strike="noStrike" dirty="0" err="1" smtClean="0">
                          <a:solidFill>
                            <a:srgbClr val="000000"/>
                          </a:solidFill>
                          <a:effectLst/>
                          <a:latin typeface="Arial"/>
                          <a:cs typeface="Arial"/>
                        </a:rPr>
                        <a:t>mis</a:t>
                      </a:r>
                      <a:endParaRPr lang="en-US" sz="1000" b="0" i="0" u="none" strike="noStrike" dirty="0">
                        <a:solidFill>
                          <a:srgbClr val="000000"/>
                        </a:solidFill>
                        <a:effectLst/>
                        <a:latin typeface="Arial"/>
                        <a:cs typeface="Arial"/>
                      </a:endParaRPr>
                    </a:p>
                  </a:txBody>
                  <a:tcPr marL="11012" marR="11012" marT="110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smtClean="0">
                          <a:solidFill>
                            <a:srgbClr val="000000"/>
                          </a:solidFill>
                          <a:effectLst/>
                          <a:latin typeface="Arial"/>
                          <a:cs typeface="Arial"/>
                        </a:rPr>
                        <a:t># D-</a:t>
                      </a:r>
                      <a:r>
                        <a:rPr lang="en-US" sz="1000" b="0" i="0" u="none" strike="noStrike" dirty="0" err="1" smtClean="0">
                          <a:solidFill>
                            <a:srgbClr val="000000"/>
                          </a:solidFill>
                          <a:effectLst/>
                          <a:latin typeface="Arial"/>
                          <a:cs typeface="Arial"/>
                        </a:rPr>
                        <a:t>mis</a:t>
                      </a:r>
                      <a:endParaRPr lang="en-US" sz="1000" b="0" i="0" u="none" strike="noStrike" dirty="0">
                        <a:solidFill>
                          <a:srgbClr val="000000"/>
                        </a:solidFill>
                        <a:effectLst/>
                        <a:latin typeface="Arial"/>
                        <a:cs typeface="Arial"/>
                      </a:endParaRPr>
                    </a:p>
                  </a:txBody>
                  <a:tcPr marL="11012" marR="11012" marT="110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a:cs typeface="Arial"/>
                        </a:rPr>
                        <a:t># </a:t>
                      </a:r>
                      <a:r>
                        <a:rPr lang="en-US" sz="1000" b="0" i="0" u="none" strike="noStrike" dirty="0" smtClean="0">
                          <a:solidFill>
                            <a:srgbClr val="000000"/>
                          </a:solidFill>
                          <a:effectLst/>
                          <a:latin typeface="Arial"/>
                          <a:cs typeface="Arial"/>
                        </a:rPr>
                        <a:t>LOF</a:t>
                      </a:r>
                      <a:endParaRPr lang="en-US" sz="1000" b="0" i="0" u="none" strike="noStrike" dirty="0">
                        <a:solidFill>
                          <a:srgbClr val="000000"/>
                        </a:solidFill>
                        <a:effectLst/>
                        <a:latin typeface="Arial"/>
                        <a:cs typeface="Arial"/>
                      </a:endParaRPr>
                    </a:p>
                  </a:txBody>
                  <a:tcPr marL="11012" marR="11012" marT="110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smtClean="0">
                          <a:solidFill>
                            <a:srgbClr val="000000"/>
                          </a:solidFill>
                          <a:effectLst/>
                          <a:latin typeface="Arial"/>
                          <a:cs typeface="Arial"/>
                        </a:rPr>
                        <a:t># of LOF + D-</a:t>
                      </a:r>
                      <a:r>
                        <a:rPr lang="en-US" sz="1000" b="0" i="0" u="none" strike="noStrike" dirty="0" err="1" smtClean="0">
                          <a:solidFill>
                            <a:srgbClr val="000000"/>
                          </a:solidFill>
                          <a:effectLst/>
                          <a:latin typeface="Arial"/>
                          <a:cs typeface="Arial"/>
                        </a:rPr>
                        <a:t>mis</a:t>
                      </a:r>
                      <a:endParaRPr lang="en-US" sz="1000" b="0" i="0" u="none" strike="noStrike" dirty="0">
                        <a:solidFill>
                          <a:srgbClr val="000000"/>
                        </a:solidFill>
                        <a:effectLst/>
                        <a:latin typeface="Arial"/>
                        <a:cs typeface="Arial"/>
                      </a:endParaRPr>
                    </a:p>
                  </a:txBody>
                  <a:tcPr marL="11012" marR="11012" marT="110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smtClean="0">
                          <a:solidFill>
                            <a:srgbClr val="000000"/>
                          </a:solidFill>
                          <a:effectLst/>
                          <a:latin typeface="Arial"/>
                          <a:cs typeface="Arial"/>
                        </a:rPr>
                        <a:t># D-</a:t>
                      </a:r>
                      <a:r>
                        <a:rPr lang="en-US" sz="1000" b="0" i="0" u="none" strike="noStrike" dirty="0" err="1" smtClean="0">
                          <a:solidFill>
                            <a:srgbClr val="000000"/>
                          </a:solidFill>
                          <a:effectLst/>
                          <a:latin typeface="Arial"/>
                          <a:cs typeface="Arial"/>
                        </a:rPr>
                        <a:t>mis</a:t>
                      </a:r>
                      <a:endParaRPr lang="en-US" sz="1000" b="0" i="0" u="none" strike="noStrike" dirty="0">
                        <a:solidFill>
                          <a:srgbClr val="000000"/>
                        </a:solidFill>
                        <a:effectLst/>
                        <a:latin typeface="Arial"/>
                        <a:cs typeface="Arial"/>
                      </a:endParaRPr>
                    </a:p>
                  </a:txBody>
                  <a:tcPr marL="11012" marR="11012" marT="110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smtClean="0">
                          <a:solidFill>
                            <a:srgbClr val="000000"/>
                          </a:solidFill>
                          <a:effectLst/>
                          <a:latin typeface="Arial"/>
                          <a:cs typeface="Arial"/>
                        </a:rPr>
                        <a:t># LOF</a:t>
                      </a:r>
                      <a:endParaRPr lang="en-US" sz="1000" b="0" i="0" u="none" strike="noStrike" dirty="0">
                        <a:solidFill>
                          <a:srgbClr val="000000"/>
                        </a:solidFill>
                        <a:effectLst/>
                        <a:latin typeface="Arial"/>
                        <a:cs typeface="Arial"/>
                      </a:endParaRPr>
                    </a:p>
                  </a:txBody>
                  <a:tcPr marL="11012" marR="11012" marT="110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181">
                <a:tc>
                  <a:txBody>
                    <a:bodyPr/>
                    <a:lstStyle/>
                    <a:p>
                      <a:pPr algn="l" fontAlgn="b"/>
                      <a:r>
                        <a:rPr lang="en-US" sz="1100" b="0" i="1" u="none" strike="noStrike" dirty="0">
                          <a:solidFill>
                            <a:srgbClr val="000000"/>
                          </a:solidFill>
                          <a:effectLst/>
                          <a:latin typeface="Arial"/>
                          <a:cs typeface="Arial"/>
                        </a:rPr>
                        <a:t>ARID1B</a:t>
                      </a:r>
                    </a:p>
                  </a:txBody>
                  <a:tcPr marL="11012" marR="11012" marT="11012" marB="0" anchor="b">
                    <a:lnL>
                      <a:noFill/>
                    </a:lnL>
                    <a:lnR>
                      <a:noFill/>
                    </a:lnR>
                    <a:lnT w="6350" cap="flat" cmpd="sng" algn="ctr">
                      <a:solidFill>
                        <a:srgbClr val="000000"/>
                      </a:solidFill>
                      <a:prstDash val="solid"/>
                      <a:round/>
                      <a:headEnd type="none" w="med" len="med"/>
                      <a:tailEnd type="none" w="med" len="med"/>
                    </a:lnT>
                    <a:lnB>
                      <a:noFill/>
                    </a:lnB>
                    <a:solidFill>
                      <a:srgbClr val="AED6C1"/>
                    </a:solidFill>
                  </a:tcPr>
                </a:tc>
                <a:tc>
                  <a:txBody>
                    <a:bodyPr/>
                    <a:lstStyle/>
                    <a:p>
                      <a:pPr algn="ctr" fontAlgn="b"/>
                      <a:r>
                        <a:rPr lang="en-US" sz="1100" b="0" i="0" u="none" strike="noStrike">
                          <a:solidFill>
                            <a:srgbClr val="000000"/>
                          </a:solidFill>
                          <a:effectLst/>
                          <a:latin typeface="Arial"/>
                          <a:cs typeface="Arial"/>
                        </a:rPr>
                        <a:t>0.8</a:t>
                      </a:r>
                    </a:p>
                  </a:txBody>
                  <a:tcPr marL="11012" marR="11012" marT="1101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Arial"/>
                          <a:cs typeface="Arial"/>
                        </a:rPr>
                        <a:t>82.7</a:t>
                      </a:r>
                    </a:p>
                  </a:txBody>
                  <a:tcPr marL="11012" marR="11012" marT="1101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Arial"/>
                          <a:cs typeface="Arial"/>
                        </a:rPr>
                        <a:t>73.0</a:t>
                      </a:r>
                    </a:p>
                  </a:txBody>
                  <a:tcPr marL="11012" marR="11012" marT="1101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Arial"/>
                          <a:cs typeface="Arial"/>
                        </a:rPr>
                        <a:t>1</a:t>
                      </a:r>
                    </a:p>
                  </a:txBody>
                  <a:tcPr marL="11012" marR="11012" marT="1101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Arial"/>
                          <a:cs typeface="Arial"/>
                        </a:rPr>
                        <a:t>0</a:t>
                      </a:r>
                    </a:p>
                  </a:txBody>
                  <a:tcPr marL="11012" marR="11012" marT="1101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Arial"/>
                          <a:cs typeface="Arial"/>
                        </a:rPr>
                        <a:t>6</a:t>
                      </a:r>
                    </a:p>
                  </a:txBody>
                  <a:tcPr marL="11012" marR="11012" marT="1101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Arial"/>
                          <a:cs typeface="Arial"/>
                        </a:rPr>
                        <a:t>5</a:t>
                      </a:r>
                    </a:p>
                  </a:txBody>
                  <a:tcPr marL="11012" marR="11012" marT="11012" marB="0" anchor="b">
                    <a:lnL>
                      <a:noFill/>
                    </a:lnL>
                    <a:lnR>
                      <a:noFill/>
                    </a:lnR>
                    <a:lnT w="6350" cap="flat" cmpd="sng" algn="ctr">
                      <a:solidFill>
                        <a:srgbClr val="000000"/>
                      </a:solidFill>
                      <a:prstDash val="solid"/>
                      <a:round/>
                      <a:headEnd type="none" w="med" len="med"/>
                      <a:tailEnd type="none" w="med" len="med"/>
                    </a:lnT>
                    <a:lnB>
                      <a:noFill/>
                    </a:lnB>
                  </a:tcPr>
                </a:tc>
              </a:tr>
              <a:tr h="165181">
                <a:tc>
                  <a:txBody>
                    <a:bodyPr/>
                    <a:lstStyle/>
                    <a:p>
                      <a:pPr algn="l" fontAlgn="b"/>
                      <a:r>
                        <a:rPr lang="en-US" sz="1100" b="0" i="1" u="none" strike="noStrike" dirty="0">
                          <a:solidFill>
                            <a:srgbClr val="000000"/>
                          </a:solidFill>
                          <a:effectLst/>
                          <a:latin typeface="Arial"/>
                          <a:cs typeface="Arial"/>
                        </a:rPr>
                        <a:t>KDM5B</a:t>
                      </a:r>
                    </a:p>
                  </a:txBody>
                  <a:tcPr marL="11012" marR="11012" marT="11012" marB="0" anchor="b">
                    <a:lnL>
                      <a:noFill/>
                    </a:lnL>
                    <a:lnR>
                      <a:noFill/>
                    </a:lnR>
                    <a:lnT>
                      <a:noFill/>
                    </a:lnT>
                    <a:lnB>
                      <a:noFill/>
                    </a:lnB>
                    <a:solidFill>
                      <a:srgbClr val="AED6C1"/>
                    </a:solidFill>
                  </a:tcPr>
                </a:tc>
                <a:tc>
                  <a:txBody>
                    <a:bodyPr/>
                    <a:lstStyle/>
                    <a:p>
                      <a:pPr algn="ctr" fontAlgn="b"/>
                      <a:r>
                        <a:rPr lang="en-US" sz="1100" b="0" i="0" u="none" strike="noStrike">
                          <a:solidFill>
                            <a:srgbClr val="000000"/>
                          </a:solidFill>
                          <a:effectLst/>
                          <a:latin typeface="Arial"/>
                          <a:cs typeface="Arial"/>
                        </a:rPr>
                        <a:t>2.5</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85.6</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93.4</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3</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3</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6</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3</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3</a:t>
                      </a:r>
                    </a:p>
                  </a:txBody>
                  <a:tcPr marL="11012" marR="11012" marT="11012" marB="0" anchor="b">
                    <a:lnL>
                      <a:noFill/>
                    </a:lnL>
                    <a:lnR>
                      <a:noFill/>
                    </a:lnR>
                    <a:lnT>
                      <a:noFill/>
                    </a:lnT>
                    <a:lnB>
                      <a:noFill/>
                    </a:lnB>
                  </a:tcPr>
                </a:tc>
              </a:tr>
              <a:tr h="165181">
                <a:tc>
                  <a:txBody>
                    <a:bodyPr/>
                    <a:lstStyle/>
                    <a:p>
                      <a:pPr algn="l" fontAlgn="b"/>
                      <a:r>
                        <a:rPr lang="en-US" sz="1100" b="0" i="1" u="none" strike="noStrike" dirty="0">
                          <a:solidFill>
                            <a:srgbClr val="000000"/>
                          </a:solidFill>
                          <a:effectLst/>
                          <a:latin typeface="Arial"/>
                          <a:cs typeface="Arial"/>
                        </a:rPr>
                        <a:t>KDM6B</a:t>
                      </a:r>
                    </a:p>
                  </a:txBody>
                  <a:tcPr marL="11012" marR="11012" marT="11012" marB="0" anchor="b">
                    <a:lnL>
                      <a:noFill/>
                    </a:lnL>
                    <a:lnR>
                      <a:noFill/>
                    </a:lnR>
                    <a:lnT>
                      <a:noFill/>
                    </a:lnT>
                    <a:lnB>
                      <a:noFill/>
                    </a:lnB>
                    <a:solidFill>
                      <a:srgbClr val="AED6C1"/>
                    </a:solidFill>
                  </a:tcPr>
                </a:tc>
                <a:tc>
                  <a:txBody>
                    <a:bodyPr/>
                    <a:lstStyle/>
                    <a:p>
                      <a:pPr algn="ctr" fontAlgn="b"/>
                      <a:r>
                        <a:rPr lang="en-US" sz="1100" b="0" i="0" u="none" strike="noStrike" dirty="0">
                          <a:solidFill>
                            <a:srgbClr val="000000"/>
                          </a:solidFill>
                          <a:effectLst/>
                          <a:latin typeface="Arial"/>
                          <a:cs typeface="Arial"/>
                        </a:rPr>
                        <a:t>4.8</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94.5</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88.0</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3</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2</a:t>
                      </a:r>
                    </a:p>
                  </a:txBody>
                  <a:tcPr marL="11012" marR="11012" marT="11012" marB="0" anchor="b">
                    <a:lnL>
                      <a:noFill/>
                    </a:lnL>
                    <a:lnR>
                      <a:noFill/>
                    </a:lnR>
                    <a:lnT>
                      <a:noFill/>
                    </a:lnT>
                    <a:lnB>
                      <a:noFill/>
                    </a:lnB>
                  </a:tcPr>
                </a:tc>
              </a:tr>
              <a:tr h="165181">
                <a:tc>
                  <a:txBody>
                    <a:bodyPr/>
                    <a:lstStyle/>
                    <a:p>
                      <a:pPr algn="l" fontAlgn="b"/>
                      <a:r>
                        <a:rPr lang="en-US" sz="1100" b="0" i="1" u="none" strike="noStrike" dirty="0">
                          <a:solidFill>
                            <a:srgbClr val="000000"/>
                          </a:solidFill>
                          <a:effectLst/>
                          <a:latin typeface="Arial"/>
                          <a:cs typeface="Arial"/>
                        </a:rPr>
                        <a:t>EP300</a:t>
                      </a:r>
                    </a:p>
                  </a:txBody>
                  <a:tcPr marL="11012" marR="11012" marT="11012" marB="0" anchor="b">
                    <a:lnL>
                      <a:noFill/>
                    </a:lnL>
                    <a:lnR>
                      <a:noFill/>
                    </a:lnR>
                    <a:lnT>
                      <a:noFill/>
                    </a:lnT>
                    <a:lnB>
                      <a:noFill/>
                    </a:lnB>
                    <a:solidFill>
                      <a:srgbClr val="AED6C1"/>
                    </a:solidFill>
                  </a:tcPr>
                </a:tc>
                <a:tc>
                  <a:txBody>
                    <a:bodyPr/>
                    <a:lstStyle/>
                    <a:p>
                      <a:pPr algn="ctr" fontAlgn="b"/>
                      <a:r>
                        <a:rPr lang="en-US" sz="1100" b="0" i="0" u="none" strike="noStrike">
                          <a:solidFill>
                            <a:srgbClr val="000000"/>
                          </a:solidFill>
                          <a:effectLst/>
                          <a:latin typeface="Arial"/>
                          <a:cs typeface="Arial"/>
                        </a:rPr>
                        <a:t>0.3</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87.8</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80.5</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2</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r>
              <a:tr h="165181">
                <a:tc>
                  <a:txBody>
                    <a:bodyPr/>
                    <a:lstStyle/>
                    <a:p>
                      <a:pPr algn="l" fontAlgn="b"/>
                      <a:r>
                        <a:rPr lang="en-US" sz="1100" b="0" i="1" u="none" strike="noStrike" dirty="0">
                          <a:solidFill>
                            <a:srgbClr val="000000"/>
                          </a:solidFill>
                          <a:effectLst/>
                          <a:latin typeface="Arial"/>
                          <a:cs typeface="Arial"/>
                        </a:rPr>
                        <a:t>MLL3</a:t>
                      </a:r>
                    </a:p>
                  </a:txBody>
                  <a:tcPr marL="11012" marR="11012" marT="11012" marB="0" anchor="b">
                    <a:lnL>
                      <a:noFill/>
                    </a:lnL>
                    <a:lnR>
                      <a:noFill/>
                    </a:lnR>
                    <a:lnT>
                      <a:noFill/>
                    </a:lnT>
                    <a:lnB>
                      <a:noFill/>
                    </a:lnB>
                    <a:solidFill>
                      <a:srgbClr val="AED6C1"/>
                    </a:solidFill>
                  </a:tcPr>
                </a:tc>
                <a:tc>
                  <a:txBody>
                    <a:bodyPr/>
                    <a:lstStyle/>
                    <a:p>
                      <a:pPr algn="ctr" fontAlgn="b"/>
                      <a:r>
                        <a:rPr lang="en-US" sz="1100" b="0" i="0" u="none" strike="noStrike">
                          <a:solidFill>
                            <a:srgbClr val="000000"/>
                          </a:solidFill>
                          <a:effectLst/>
                          <a:latin typeface="Arial"/>
                          <a:cs typeface="Arial"/>
                        </a:rPr>
                        <a:t>0.9</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79.4</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62.6</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2</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r>
              <a:tr h="165181">
                <a:tc>
                  <a:txBody>
                    <a:bodyPr/>
                    <a:lstStyle/>
                    <a:p>
                      <a:pPr algn="l" fontAlgn="b"/>
                      <a:r>
                        <a:rPr lang="en-US" sz="1100" b="0" i="1" u="none" strike="noStrike" dirty="0">
                          <a:solidFill>
                            <a:srgbClr val="000000"/>
                          </a:solidFill>
                          <a:effectLst/>
                          <a:latin typeface="Arial"/>
                          <a:cs typeface="Arial"/>
                        </a:rPr>
                        <a:t>POGZ</a:t>
                      </a:r>
                    </a:p>
                  </a:txBody>
                  <a:tcPr marL="11012" marR="11012" marT="11012" marB="0" anchor="b">
                    <a:lnL>
                      <a:noFill/>
                    </a:lnL>
                    <a:lnR>
                      <a:noFill/>
                    </a:lnR>
                    <a:lnT>
                      <a:noFill/>
                    </a:lnT>
                    <a:lnB>
                      <a:noFill/>
                    </a:lnB>
                    <a:solidFill>
                      <a:srgbClr val="AED6C1"/>
                    </a:solidFill>
                  </a:tcPr>
                </a:tc>
                <a:tc>
                  <a:txBody>
                    <a:bodyPr/>
                    <a:lstStyle/>
                    <a:p>
                      <a:pPr algn="ctr" fontAlgn="b"/>
                      <a:r>
                        <a:rPr lang="en-US" sz="1100" b="0" i="0" u="none" strike="noStrike">
                          <a:solidFill>
                            <a:srgbClr val="000000"/>
                          </a:solidFill>
                          <a:effectLst/>
                          <a:latin typeface="Arial"/>
                          <a:cs typeface="Arial"/>
                        </a:rPr>
                        <a:t>3.4</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83.3</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84.3</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2</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4</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3</a:t>
                      </a:r>
                    </a:p>
                  </a:txBody>
                  <a:tcPr marL="11012" marR="11012" marT="11012" marB="0" anchor="b">
                    <a:lnL>
                      <a:noFill/>
                    </a:lnL>
                    <a:lnR>
                      <a:noFill/>
                    </a:lnR>
                    <a:lnT>
                      <a:noFill/>
                    </a:lnT>
                    <a:lnB>
                      <a:noFill/>
                    </a:lnB>
                  </a:tcPr>
                </a:tc>
              </a:tr>
              <a:tr h="0">
                <a:tc>
                  <a:txBody>
                    <a:bodyPr/>
                    <a:lstStyle/>
                    <a:p>
                      <a:pPr algn="l" fontAlgn="b"/>
                      <a:r>
                        <a:rPr lang="en-US" sz="1100" b="0" i="1" u="none" strike="noStrike">
                          <a:solidFill>
                            <a:srgbClr val="000000"/>
                          </a:solidFill>
                          <a:effectLst/>
                          <a:latin typeface="Arial"/>
                          <a:cs typeface="Arial"/>
                        </a:rPr>
                        <a:t>TLK2</a:t>
                      </a:r>
                    </a:p>
                  </a:txBody>
                  <a:tcPr marL="11012" marR="11012" marT="11012" marB="0" anchor="b">
                    <a:lnL>
                      <a:noFill/>
                    </a:lnL>
                    <a:lnR>
                      <a:noFill/>
                    </a:lnR>
                    <a:lnT>
                      <a:noFill/>
                    </a:lnT>
                    <a:lnB>
                      <a:noFill/>
                    </a:lnB>
                    <a:solidFill>
                      <a:srgbClr val="AED6C1"/>
                    </a:solidFill>
                  </a:tcPr>
                </a:tc>
                <a:tc>
                  <a:txBody>
                    <a:bodyPr/>
                    <a:lstStyle/>
                    <a:p>
                      <a:pPr algn="ctr" fontAlgn="b"/>
                      <a:r>
                        <a:rPr lang="en-US" sz="1100" b="0" i="0" u="none" strike="noStrike">
                          <a:solidFill>
                            <a:srgbClr val="000000"/>
                          </a:solidFill>
                          <a:effectLst/>
                          <a:latin typeface="Arial"/>
                          <a:cs typeface="Arial"/>
                        </a:rPr>
                        <a:t>34.3</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70.7</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60.9</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2</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1</a:t>
                      </a:r>
                    </a:p>
                  </a:txBody>
                  <a:tcPr marL="11012" marR="11012" marT="11012" marB="0" anchor="b">
                    <a:lnL>
                      <a:noFill/>
                    </a:lnL>
                    <a:lnR>
                      <a:noFill/>
                    </a:lnR>
                    <a:lnT>
                      <a:noFill/>
                    </a:lnT>
                    <a:lnB>
                      <a:noFill/>
                    </a:lnB>
                  </a:tcPr>
                </a:tc>
              </a:tr>
              <a:tr h="165181">
                <a:tc>
                  <a:txBody>
                    <a:bodyPr/>
                    <a:lstStyle/>
                    <a:p>
                      <a:pPr algn="l" fontAlgn="b"/>
                      <a:r>
                        <a:rPr lang="en-US" sz="1100" b="0" i="1" u="none" strike="noStrike" dirty="0">
                          <a:solidFill>
                            <a:srgbClr val="000000"/>
                          </a:solidFill>
                          <a:effectLst/>
                          <a:latin typeface="Arial"/>
                          <a:cs typeface="Arial"/>
                        </a:rPr>
                        <a:t>KAT6A</a:t>
                      </a:r>
                    </a:p>
                  </a:txBody>
                  <a:tcPr marL="11012" marR="11012" marT="11012" marB="0" anchor="b">
                    <a:lnL>
                      <a:noFill/>
                    </a:lnL>
                    <a:lnR>
                      <a:noFill/>
                    </a:lnR>
                    <a:lnT>
                      <a:noFill/>
                    </a:lnT>
                    <a:lnB>
                      <a:noFill/>
                    </a:lnB>
                    <a:solidFill>
                      <a:srgbClr val="AED6C1"/>
                    </a:solidFill>
                  </a:tcPr>
                </a:tc>
                <a:tc>
                  <a:txBody>
                    <a:bodyPr/>
                    <a:lstStyle/>
                    <a:p>
                      <a:pPr algn="ctr" fontAlgn="b"/>
                      <a:r>
                        <a:rPr lang="en-US" sz="1100" b="0" i="0" u="none" strike="noStrike">
                          <a:solidFill>
                            <a:srgbClr val="000000"/>
                          </a:solidFill>
                          <a:effectLst/>
                          <a:latin typeface="Arial"/>
                          <a:cs typeface="Arial"/>
                        </a:rPr>
                        <a:t>0.5</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88.5</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80.9</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1</a:t>
                      </a:r>
                    </a:p>
                  </a:txBody>
                  <a:tcPr marL="11012" marR="11012" marT="11012" marB="0" anchor="b">
                    <a:lnL>
                      <a:noFill/>
                    </a:lnL>
                    <a:lnR>
                      <a:noFill/>
                    </a:lnR>
                    <a:lnT>
                      <a:noFill/>
                    </a:lnT>
                    <a:lnB>
                      <a:noFill/>
                    </a:lnB>
                  </a:tcPr>
                </a:tc>
              </a:tr>
              <a:tr h="165181">
                <a:tc>
                  <a:txBody>
                    <a:bodyPr/>
                    <a:lstStyle/>
                    <a:p>
                      <a:pPr algn="l" fontAlgn="b"/>
                      <a:r>
                        <a:rPr lang="en-US" sz="1100" b="0" i="1" u="none" strike="noStrike" dirty="0">
                          <a:solidFill>
                            <a:srgbClr val="000000"/>
                          </a:solidFill>
                          <a:effectLst/>
                          <a:latin typeface="Arial"/>
                          <a:cs typeface="Arial"/>
                        </a:rPr>
                        <a:t>ASH1L</a:t>
                      </a:r>
                    </a:p>
                  </a:txBody>
                  <a:tcPr marL="11012" marR="11012" marT="11012" marB="0" anchor="b">
                    <a:lnL>
                      <a:noFill/>
                    </a:lnL>
                    <a:lnR>
                      <a:noFill/>
                    </a:lnR>
                    <a:lnT>
                      <a:noFill/>
                    </a:lnT>
                    <a:lnB>
                      <a:noFill/>
                    </a:lnB>
                    <a:solidFill>
                      <a:srgbClr val="AED6C1"/>
                    </a:solidFill>
                  </a:tcPr>
                </a:tc>
                <a:tc>
                  <a:txBody>
                    <a:bodyPr/>
                    <a:lstStyle/>
                    <a:p>
                      <a:pPr algn="ctr" fontAlgn="b"/>
                      <a:r>
                        <a:rPr lang="en-US" sz="1100" b="0" i="0" u="none" strike="noStrike">
                          <a:solidFill>
                            <a:srgbClr val="000000"/>
                          </a:solidFill>
                          <a:effectLst/>
                          <a:latin typeface="Arial"/>
                          <a:cs typeface="Arial"/>
                        </a:rPr>
                        <a:t>2.2</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86.6</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74.9</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2</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2</a:t>
                      </a:r>
                    </a:p>
                  </a:txBody>
                  <a:tcPr marL="11012" marR="11012" marT="11012" marB="0" anchor="b">
                    <a:lnL>
                      <a:noFill/>
                    </a:lnL>
                    <a:lnR>
                      <a:noFill/>
                    </a:lnR>
                    <a:lnT>
                      <a:noFill/>
                    </a:lnT>
                    <a:lnB>
                      <a:noFill/>
                    </a:lnB>
                  </a:tcPr>
                </a:tc>
              </a:tr>
              <a:tr h="165181">
                <a:tc>
                  <a:txBody>
                    <a:bodyPr/>
                    <a:lstStyle/>
                    <a:p>
                      <a:pPr algn="l" fontAlgn="b"/>
                      <a:r>
                        <a:rPr lang="en-US" sz="1100" b="0" i="1" u="none" strike="noStrike" dirty="0">
                          <a:solidFill>
                            <a:srgbClr val="000000"/>
                          </a:solidFill>
                          <a:effectLst/>
                          <a:latin typeface="Arial"/>
                          <a:cs typeface="Arial"/>
                        </a:rPr>
                        <a:t>WHSC1</a:t>
                      </a:r>
                    </a:p>
                  </a:txBody>
                  <a:tcPr marL="11012" marR="11012" marT="11012" marB="0" anchor="b">
                    <a:lnL>
                      <a:noFill/>
                    </a:lnL>
                    <a:lnR>
                      <a:noFill/>
                    </a:lnR>
                    <a:lnT>
                      <a:noFill/>
                    </a:lnT>
                    <a:lnB>
                      <a:noFill/>
                    </a:lnB>
                    <a:solidFill>
                      <a:srgbClr val="AED6C1"/>
                    </a:solidFill>
                  </a:tcPr>
                </a:tc>
                <a:tc>
                  <a:txBody>
                    <a:bodyPr/>
                    <a:lstStyle/>
                    <a:p>
                      <a:pPr algn="ctr" fontAlgn="b"/>
                      <a:r>
                        <a:rPr lang="en-US" sz="1100" b="0" i="0" u="none" strike="noStrike" dirty="0">
                          <a:solidFill>
                            <a:srgbClr val="000000"/>
                          </a:solidFill>
                          <a:effectLst/>
                          <a:latin typeface="Arial"/>
                          <a:cs typeface="Arial"/>
                        </a:rPr>
                        <a:t>4.5</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88.6</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77.7</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1</a:t>
                      </a:r>
                    </a:p>
                  </a:txBody>
                  <a:tcPr marL="11012" marR="11012" marT="11012" marB="0" anchor="b">
                    <a:lnL>
                      <a:noFill/>
                    </a:lnL>
                    <a:lnR>
                      <a:noFill/>
                    </a:lnR>
                    <a:lnT>
                      <a:noFill/>
                    </a:lnT>
                    <a:lnB>
                      <a:noFill/>
                    </a:lnB>
                  </a:tcPr>
                </a:tc>
              </a:tr>
              <a:tr h="165181">
                <a:tc>
                  <a:txBody>
                    <a:bodyPr/>
                    <a:lstStyle/>
                    <a:p>
                      <a:pPr algn="l" fontAlgn="b"/>
                      <a:r>
                        <a:rPr lang="en-US" sz="1100" b="0" i="1" u="none" strike="noStrike" dirty="0">
                          <a:solidFill>
                            <a:srgbClr val="000000"/>
                          </a:solidFill>
                          <a:effectLst/>
                          <a:latin typeface="Arial"/>
                          <a:cs typeface="Arial"/>
                        </a:rPr>
                        <a:t>CUL3</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43.3</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82.4</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77.4</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2</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2</a:t>
                      </a:r>
                    </a:p>
                  </a:txBody>
                  <a:tcPr marL="11012" marR="11012" marT="11012" marB="0" anchor="b">
                    <a:lnL>
                      <a:noFill/>
                    </a:lnL>
                    <a:lnR>
                      <a:noFill/>
                    </a:lnR>
                    <a:lnT>
                      <a:noFill/>
                    </a:lnT>
                    <a:lnB>
                      <a:noFill/>
                    </a:lnB>
                  </a:tcPr>
                </a:tc>
              </a:tr>
              <a:tr h="165181">
                <a:tc>
                  <a:txBody>
                    <a:bodyPr/>
                    <a:lstStyle/>
                    <a:p>
                      <a:pPr algn="l" fontAlgn="b"/>
                      <a:r>
                        <a:rPr lang="en-US" sz="1100" b="0" i="1" u="none" strike="noStrike" dirty="0">
                          <a:solidFill>
                            <a:srgbClr val="000000"/>
                          </a:solidFill>
                          <a:effectLst/>
                          <a:latin typeface="Arial"/>
                          <a:cs typeface="Arial"/>
                        </a:rPr>
                        <a:t>NAA15</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10.3</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96.7</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66.8</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2</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2</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2</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r>
              <a:tr h="165181">
                <a:tc>
                  <a:txBody>
                    <a:bodyPr/>
                    <a:lstStyle/>
                    <a:p>
                      <a:pPr algn="l" fontAlgn="b"/>
                      <a:r>
                        <a:rPr lang="en-US" sz="1100" b="0" i="1" u="none" strike="noStrike" dirty="0">
                          <a:solidFill>
                            <a:srgbClr val="000000"/>
                          </a:solidFill>
                          <a:effectLst/>
                          <a:latin typeface="Arial"/>
                          <a:cs typeface="Arial"/>
                        </a:rPr>
                        <a:t>NOTCH1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0.3</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87.5</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45.3</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2</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r>
              <a:tr h="165181">
                <a:tc>
                  <a:txBody>
                    <a:bodyPr/>
                    <a:lstStyle/>
                    <a:p>
                      <a:pPr algn="l" fontAlgn="b"/>
                      <a:r>
                        <a:rPr lang="en-US" sz="1100" b="0" i="1" u="none" strike="noStrike">
                          <a:solidFill>
                            <a:srgbClr val="000000"/>
                          </a:solidFill>
                          <a:effectLst/>
                          <a:latin typeface="Arial"/>
                          <a:cs typeface="Arial"/>
                        </a:rPr>
                        <a:t>NCKAP1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5.8</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91.3</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96.2</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2</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2</a:t>
                      </a:r>
                    </a:p>
                  </a:txBody>
                  <a:tcPr marL="11012" marR="11012" marT="11012" marB="0" anchor="b">
                    <a:lnL>
                      <a:noFill/>
                    </a:lnL>
                    <a:lnR>
                      <a:noFill/>
                    </a:lnR>
                    <a:lnT>
                      <a:noFill/>
                    </a:lnT>
                    <a:lnB>
                      <a:noFill/>
                    </a:lnB>
                  </a:tcPr>
                </a:tc>
              </a:tr>
              <a:tr h="165181">
                <a:tc>
                  <a:txBody>
                    <a:bodyPr/>
                    <a:lstStyle/>
                    <a:p>
                      <a:pPr algn="l" fontAlgn="b"/>
                      <a:r>
                        <a:rPr lang="en-US" sz="1100" b="0" i="1" u="none" strike="noStrike" dirty="0">
                          <a:solidFill>
                            <a:srgbClr val="000000"/>
                          </a:solidFill>
                          <a:effectLst/>
                          <a:latin typeface="Arial"/>
                          <a:cs typeface="Arial"/>
                        </a:rPr>
                        <a:t>UBR3</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7.7</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87.0</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74.5</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2</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2</a:t>
                      </a:r>
                    </a:p>
                  </a:txBody>
                  <a:tcPr marL="11012" marR="11012" marT="11012" marB="0" anchor="b">
                    <a:lnL>
                      <a:noFill/>
                    </a:lnL>
                    <a:lnR>
                      <a:noFill/>
                    </a:lnR>
                    <a:lnT>
                      <a:noFill/>
                    </a:lnT>
                    <a:lnB>
                      <a:noFill/>
                    </a:lnB>
                  </a:tcPr>
                </a:tc>
              </a:tr>
              <a:tr h="165181">
                <a:tc>
                  <a:txBody>
                    <a:bodyPr/>
                    <a:lstStyle/>
                    <a:p>
                      <a:pPr algn="l" fontAlgn="b"/>
                      <a:r>
                        <a:rPr lang="en-US" sz="1100" b="0" i="1" u="none" strike="noStrike" dirty="0">
                          <a:solidFill>
                            <a:srgbClr val="000000"/>
                          </a:solidFill>
                          <a:effectLst/>
                          <a:latin typeface="Arial"/>
                          <a:cs typeface="Arial"/>
                        </a:rPr>
                        <a:t>SPRED2</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15.2</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61.0</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68.1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r>
              <a:tr h="165181">
                <a:tc>
                  <a:txBody>
                    <a:bodyPr/>
                    <a:lstStyle/>
                    <a:p>
                      <a:pPr algn="l" fontAlgn="b"/>
                      <a:r>
                        <a:rPr lang="en-US" sz="1100" b="0" i="1" u="none" strike="noStrike" dirty="0">
                          <a:solidFill>
                            <a:srgbClr val="000000"/>
                          </a:solidFill>
                          <a:effectLst/>
                          <a:latin typeface="Arial"/>
                          <a:cs typeface="Arial"/>
                        </a:rPr>
                        <a:t>TANC2</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0.7</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83.9</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90.0</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2</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r>
              <a:tr h="165181">
                <a:tc>
                  <a:txBody>
                    <a:bodyPr/>
                    <a:lstStyle/>
                    <a:p>
                      <a:pPr algn="l" fontAlgn="b"/>
                      <a:r>
                        <a:rPr lang="en-US" sz="1100" b="0" i="1" u="none" strike="noStrike" dirty="0">
                          <a:solidFill>
                            <a:srgbClr val="000000"/>
                          </a:solidFill>
                          <a:effectLst/>
                          <a:latin typeface="Arial"/>
                          <a:cs typeface="Arial"/>
                        </a:rPr>
                        <a:t>LRRFIP1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83.0</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96.3</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49.6</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1</a:t>
                      </a:r>
                    </a:p>
                  </a:txBody>
                  <a:tcPr marL="11012" marR="11012" marT="11012" marB="0" anchor="b">
                    <a:lnL>
                      <a:noFill/>
                    </a:lnL>
                    <a:lnR>
                      <a:noFill/>
                    </a:lnR>
                    <a:lnT>
                      <a:noFill/>
                    </a:lnT>
                    <a:lnB>
                      <a:noFill/>
                    </a:lnB>
                  </a:tcPr>
                </a:tc>
              </a:tr>
              <a:tr h="165181">
                <a:tc>
                  <a:txBody>
                    <a:bodyPr/>
                    <a:lstStyle/>
                    <a:p>
                      <a:pPr algn="l" fontAlgn="b"/>
                      <a:r>
                        <a:rPr lang="en-US" sz="1100" b="0" i="1" u="none" strike="noStrike" dirty="0">
                          <a:solidFill>
                            <a:srgbClr val="000000"/>
                          </a:solidFill>
                          <a:effectLst/>
                          <a:latin typeface="Arial"/>
                          <a:cs typeface="Arial"/>
                        </a:rPr>
                        <a:t>CTNNB1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18.4</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99.0</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95.4</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1</a:t>
                      </a:r>
                    </a:p>
                  </a:txBody>
                  <a:tcPr marL="11012" marR="11012" marT="11012" marB="0" anchor="b">
                    <a:lnL>
                      <a:noFill/>
                    </a:lnL>
                    <a:lnR>
                      <a:noFill/>
                    </a:lnR>
                    <a:lnT>
                      <a:noFill/>
                    </a:lnT>
                    <a:lnB>
                      <a:noFill/>
                    </a:lnB>
                  </a:tcPr>
                </a:tc>
              </a:tr>
              <a:tr h="165181">
                <a:tc>
                  <a:txBody>
                    <a:bodyPr/>
                    <a:lstStyle/>
                    <a:p>
                      <a:pPr algn="l" fontAlgn="b"/>
                      <a:r>
                        <a:rPr lang="en-US" sz="1100" b="0" i="1" u="none" strike="noStrike" dirty="0">
                          <a:solidFill>
                            <a:srgbClr val="000000"/>
                          </a:solidFill>
                          <a:effectLst/>
                          <a:latin typeface="Arial"/>
                          <a:cs typeface="Arial"/>
                        </a:rPr>
                        <a:t>KIAA0100</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73.4</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95.2</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88.4</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1</a:t>
                      </a:r>
                    </a:p>
                  </a:txBody>
                  <a:tcPr marL="11012" marR="11012" marT="11012" marB="0" anchor="b">
                    <a:lnL>
                      <a:noFill/>
                    </a:lnL>
                    <a:lnR>
                      <a:noFill/>
                    </a:lnR>
                    <a:lnT>
                      <a:noFill/>
                    </a:lnT>
                    <a:lnB>
                      <a:noFill/>
                    </a:lnB>
                  </a:tcPr>
                </a:tc>
                <a:tc>
                  <a:txBody>
                    <a:bodyPr/>
                    <a:lstStyle/>
                    <a:p>
                      <a:pPr algn="ctr" fontAlgn="b"/>
                      <a:r>
                        <a:rPr lang="en-US" sz="1100" b="0" i="0" u="none" strike="noStrike">
                          <a:solidFill>
                            <a:srgbClr val="000000"/>
                          </a:solidFill>
                          <a:effectLst/>
                          <a:latin typeface="Arial"/>
                          <a:cs typeface="Arial"/>
                        </a:rPr>
                        <a:t>0</a:t>
                      </a:r>
                    </a:p>
                  </a:txBody>
                  <a:tcPr marL="11012" marR="11012" marT="11012" marB="0" anchor="b">
                    <a:lnL>
                      <a:noFill/>
                    </a:lnL>
                    <a:lnR>
                      <a:noFill/>
                    </a:lnR>
                    <a:lnT>
                      <a:noFill/>
                    </a:lnT>
                    <a:lnB>
                      <a:noFill/>
                    </a:lnB>
                  </a:tcPr>
                </a:tc>
                <a:tc>
                  <a:txBody>
                    <a:bodyPr/>
                    <a:lstStyle/>
                    <a:p>
                      <a:pPr algn="ctr" fontAlgn="b"/>
                      <a:r>
                        <a:rPr lang="en-US" sz="1100" b="0" i="0" u="none" strike="noStrike" dirty="0">
                          <a:solidFill>
                            <a:srgbClr val="000000"/>
                          </a:solidFill>
                          <a:effectLst/>
                          <a:latin typeface="Arial"/>
                          <a:cs typeface="Arial"/>
                        </a:rPr>
                        <a:t>1</a:t>
                      </a:r>
                    </a:p>
                  </a:txBody>
                  <a:tcPr marL="11012" marR="11012" marT="11012" marB="0" anchor="b">
                    <a:lnL>
                      <a:noFill/>
                    </a:lnL>
                    <a:lnR>
                      <a:noFill/>
                    </a:lnR>
                    <a:lnT>
                      <a:noFill/>
                    </a:lnT>
                    <a:lnB>
                      <a:noFill/>
                    </a:lnB>
                  </a:tcPr>
                </a:tc>
              </a:tr>
              <a:tr h="165181">
                <a:tc>
                  <a:txBody>
                    <a:bodyPr/>
                    <a:lstStyle/>
                    <a:p>
                      <a:pPr algn="l" fontAlgn="b"/>
                      <a:r>
                        <a:rPr lang="en-US" sz="1100" b="0" i="1" u="none" strike="noStrike" dirty="0">
                          <a:solidFill>
                            <a:srgbClr val="000000"/>
                          </a:solidFill>
                          <a:effectLst/>
                          <a:latin typeface="Arial"/>
                          <a:cs typeface="Arial"/>
                        </a:rPr>
                        <a:t>ZNF292</a:t>
                      </a:r>
                    </a:p>
                  </a:txBody>
                  <a:tcPr marL="11012" marR="11012" marT="1101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a:cs typeface="Arial"/>
                        </a:rPr>
                        <a:t>6.3</a:t>
                      </a:r>
                    </a:p>
                  </a:txBody>
                  <a:tcPr marL="11012" marR="11012" marT="1101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rial"/>
                          <a:cs typeface="Arial"/>
                        </a:rPr>
                        <a:t>76.5</a:t>
                      </a:r>
                    </a:p>
                  </a:txBody>
                  <a:tcPr marL="11012" marR="11012" marT="1101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a:cs typeface="Arial"/>
                        </a:rPr>
                        <a:t>80.3</a:t>
                      </a:r>
                    </a:p>
                  </a:txBody>
                  <a:tcPr marL="11012" marR="11012" marT="1101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rial"/>
                          <a:cs typeface="Arial"/>
                        </a:rPr>
                        <a:t>0</a:t>
                      </a:r>
                    </a:p>
                  </a:txBody>
                  <a:tcPr marL="11012" marR="11012" marT="1101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rial"/>
                          <a:cs typeface="Arial"/>
                        </a:rPr>
                        <a:t>1</a:t>
                      </a:r>
                    </a:p>
                  </a:txBody>
                  <a:tcPr marL="11012" marR="11012" marT="1101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a:cs typeface="Arial"/>
                        </a:rPr>
                        <a:t>1</a:t>
                      </a:r>
                    </a:p>
                  </a:txBody>
                  <a:tcPr marL="11012" marR="11012" marT="1101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a:cs typeface="Arial"/>
                        </a:rPr>
                        <a:t>0</a:t>
                      </a:r>
                    </a:p>
                  </a:txBody>
                  <a:tcPr marL="11012" marR="11012" marT="1101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a:cs typeface="Arial"/>
                        </a:rPr>
                        <a:t>1</a:t>
                      </a:r>
                    </a:p>
                  </a:txBody>
                  <a:tcPr marL="11012" marR="11012" marT="11012" marB="0" anchor="b">
                    <a:lnL>
                      <a:noFill/>
                    </a:lnL>
                    <a:lnR>
                      <a:noFill/>
                    </a:lnR>
                    <a:lnT>
                      <a:noFill/>
                    </a:lnT>
                    <a:lnB w="6350" cap="flat" cmpd="sng" algn="ctr">
                      <a:solidFill>
                        <a:srgbClr val="000000"/>
                      </a:solidFill>
                      <a:prstDash val="solid"/>
                      <a:round/>
                      <a:headEnd type="none" w="med" len="med"/>
                      <a:tailEnd type="none" w="med" len="med"/>
                    </a:lnB>
                  </a:tcPr>
                </a:tc>
              </a:tr>
            </a:tbl>
          </a:graphicData>
        </a:graphic>
      </p:graphicFrame>
      <p:sp>
        <p:nvSpPr>
          <p:cNvPr id="2" name="Rectangle 1"/>
          <p:cNvSpPr/>
          <p:nvPr/>
        </p:nvSpPr>
        <p:spPr>
          <a:xfrm>
            <a:off x="685800" y="1383268"/>
            <a:ext cx="381000" cy="228600"/>
          </a:xfrm>
          <a:prstGeom prst="rect">
            <a:avLst/>
          </a:prstGeom>
          <a:solidFill>
            <a:srgbClr val="AED6C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 name="Rectangle 3"/>
          <p:cNvSpPr/>
          <p:nvPr/>
        </p:nvSpPr>
        <p:spPr>
          <a:xfrm>
            <a:off x="1066800" y="1336873"/>
            <a:ext cx="2688268" cy="307777"/>
          </a:xfrm>
          <a:prstGeom prst="rect">
            <a:avLst/>
          </a:prstGeom>
          <a:noFill/>
        </p:spPr>
        <p:txBody>
          <a:bodyPr wrap="none">
            <a:spAutoFit/>
          </a:bodyPr>
          <a:lstStyle/>
          <a:p>
            <a:r>
              <a:rPr lang="en-US" sz="1400" dirty="0" smtClean="0">
                <a:solidFill>
                  <a:srgbClr val="000000"/>
                </a:solidFill>
                <a:latin typeface="Arial"/>
                <a:cs typeface="Arial"/>
              </a:rPr>
              <a:t>Chromatin Modification Gene</a:t>
            </a:r>
            <a:endParaRPr lang="en-US" sz="1400" dirty="0">
              <a:solidFill>
                <a:srgbClr val="000000"/>
              </a:solidFill>
            </a:endParaRPr>
          </a:p>
        </p:txBody>
      </p:sp>
    </p:spTree>
    <p:extLst>
      <p:ext uri="{BB962C8B-B14F-4D97-AF65-F5344CB8AC3E}">
        <p14:creationId xmlns:p14="http://schemas.microsoft.com/office/powerpoint/2010/main" val="6338457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211138" y="0"/>
            <a:ext cx="8780462" cy="1143001"/>
          </a:xfrm>
        </p:spPr>
        <p:txBody>
          <a:bodyPr/>
          <a:lstStyle/>
          <a:p>
            <a:r>
              <a:rPr lang="en-US" sz="2800" dirty="0" smtClean="0">
                <a:latin typeface="Arial" charset="0"/>
              </a:rPr>
              <a:t>Chromatin modifiers with </a:t>
            </a:r>
            <a:r>
              <a:rPr lang="en-US" sz="2800" i="1" dirty="0" smtClean="0">
                <a:latin typeface="Arial" charset="0"/>
              </a:rPr>
              <a:t>de novo </a:t>
            </a:r>
            <a:r>
              <a:rPr lang="en-US" sz="2800" dirty="0" smtClean="0">
                <a:latin typeface="Arial" charset="0"/>
              </a:rPr>
              <a:t>mutations in CHD</a:t>
            </a:r>
            <a:br>
              <a:rPr lang="en-US" sz="2800" dirty="0" smtClean="0">
                <a:latin typeface="Arial" charset="0"/>
              </a:rPr>
            </a:br>
            <a:r>
              <a:rPr lang="en-US" sz="2800" dirty="0" smtClean="0">
                <a:latin typeface="Arial" charset="0"/>
              </a:rPr>
              <a:t>show striking overlap with genes mutated in autism</a:t>
            </a:r>
            <a:endParaRPr lang="en-US" sz="2800" dirty="0">
              <a:latin typeface="Arial" charset="0"/>
              <a:cs typeface="Arial" charset="0"/>
            </a:endParaRPr>
          </a:p>
        </p:txBody>
      </p:sp>
      <p:pic>
        <p:nvPicPr>
          <p:cNvPr id="3" name="Picture 2"/>
          <p:cNvPicPr>
            <a:picLocks noChangeAspect="1"/>
          </p:cNvPicPr>
          <p:nvPr/>
        </p:nvPicPr>
        <p:blipFill>
          <a:blip r:embed="rId3"/>
          <a:stretch>
            <a:fillRect/>
          </a:stretch>
        </p:blipFill>
        <p:spPr>
          <a:xfrm>
            <a:off x="0" y="1231900"/>
            <a:ext cx="9144000" cy="4384249"/>
          </a:xfrm>
          <a:prstGeom prst="rect">
            <a:avLst/>
          </a:prstGeom>
        </p:spPr>
      </p:pic>
    </p:spTree>
    <p:extLst>
      <p:ext uri="{BB962C8B-B14F-4D97-AF65-F5344CB8AC3E}">
        <p14:creationId xmlns:p14="http://schemas.microsoft.com/office/powerpoint/2010/main" val="6808102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143000"/>
          </a:xfrm>
        </p:spPr>
        <p:txBody>
          <a:bodyPr/>
          <a:lstStyle/>
          <a:p>
            <a:r>
              <a:rPr lang="en-US" dirty="0" smtClean="0"/>
              <a:t>Enrichment for </a:t>
            </a:r>
            <a:r>
              <a:rPr lang="en-US" i="1" dirty="0" smtClean="0"/>
              <a:t>de novo </a:t>
            </a:r>
            <a:r>
              <a:rPr lang="en-US" dirty="0" smtClean="0"/>
              <a:t>damaging mutations restricted to CHD patients with neurodevelopmental and other congenital abnormalities</a:t>
            </a:r>
            <a:endParaRPr lang="en-US" dirty="0"/>
          </a:p>
        </p:txBody>
      </p:sp>
      <p:grpSp>
        <p:nvGrpSpPr>
          <p:cNvPr id="12" name="Group 11"/>
          <p:cNvGrpSpPr/>
          <p:nvPr/>
        </p:nvGrpSpPr>
        <p:grpSpPr>
          <a:xfrm>
            <a:off x="609600" y="1917700"/>
            <a:ext cx="7924800" cy="4330700"/>
            <a:chOff x="609600" y="1308100"/>
            <a:chExt cx="7924800" cy="4330700"/>
          </a:xfrm>
        </p:grpSpPr>
        <p:pic>
          <p:nvPicPr>
            <p:cNvPr id="4" name="Picture 3"/>
            <p:cNvPicPr>
              <a:picLocks noChangeAspect="1"/>
            </p:cNvPicPr>
            <p:nvPr/>
          </p:nvPicPr>
          <p:blipFill>
            <a:blip r:embed="rId2"/>
            <a:stretch>
              <a:fillRect/>
            </a:stretch>
          </p:blipFill>
          <p:spPr>
            <a:xfrm>
              <a:off x="609600" y="1308100"/>
              <a:ext cx="7924800" cy="4330700"/>
            </a:xfrm>
            <a:prstGeom prst="rect">
              <a:avLst/>
            </a:prstGeom>
          </p:spPr>
        </p:pic>
        <p:sp>
          <p:nvSpPr>
            <p:cNvPr id="5" name="TextBox 4"/>
            <p:cNvSpPr txBox="1"/>
            <p:nvPr/>
          </p:nvSpPr>
          <p:spPr>
            <a:xfrm>
              <a:off x="1272672" y="3807023"/>
              <a:ext cx="434246" cy="307777"/>
            </a:xfrm>
            <a:prstGeom prst="rect">
              <a:avLst/>
            </a:prstGeom>
            <a:noFill/>
          </p:spPr>
          <p:txBody>
            <a:bodyPr wrap="none" rtlCol="0">
              <a:spAutoFit/>
            </a:bodyPr>
            <a:lstStyle/>
            <a:p>
              <a:r>
                <a:rPr lang="en-US" sz="1400" dirty="0" smtClean="0">
                  <a:solidFill>
                    <a:srgbClr val="000000"/>
                  </a:solidFill>
                  <a:latin typeface="Arial"/>
                  <a:cs typeface="Arial"/>
                </a:rPr>
                <a:t>0.1</a:t>
              </a:r>
              <a:endParaRPr lang="en-US" sz="1400" dirty="0">
                <a:solidFill>
                  <a:srgbClr val="000000"/>
                </a:solidFill>
                <a:latin typeface="Arial"/>
                <a:cs typeface="Arial"/>
              </a:endParaRPr>
            </a:p>
          </p:txBody>
        </p:sp>
        <p:sp>
          <p:nvSpPr>
            <p:cNvPr id="6" name="TextBox 5"/>
            <p:cNvSpPr txBox="1"/>
            <p:nvPr/>
          </p:nvSpPr>
          <p:spPr>
            <a:xfrm>
              <a:off x="1524000" y="3316704"/>
              <a:ext cx="563901" cy="307777"/>
            </a:xfrm>
            <a:prstGeom prst="rect">
              <a:avLst/>
            </a:prstGeom>
            <a:noFill/>
          </p:spPr>
          <p:txBody>
            <a:bodyPr wrap="none" rtlCol="0">
              <a:spAutoFit/>
            </a:bodyPr>
            <a:lstStyle/>
            <a:p>
              <a:r>
                <a:rPr lang="en-US" sz="1400" dirty="0" smtClean="0">
                  <a:solidFill>
                    <a:srgbClr val="000000"/>
                  </a:solidFill>
                  <a:latin typeface="Arial"/>
                  <a:cs typeface="Arial"/>
                </a:rPr>
                <a:t>E-10</a:t>
              </a:r>
              <a:endParaRPr lang="en-US" sz="1400" dirty="0">
                <a:solidFill>
                  <a:srgbClr val="000000"/>
                </a:solidFill>
                <a:latin typeface="Arial"/>
                <a:cs typeface="Arial"/>
              </a:endParaRPr>
            </a:p>
          </p:txBody>
        </p:sp>
        <p:sp>
          <p:nvSpPr>
            <p:cNvPr id="7" name="TextBox 6"/>
            <p:cNvSpPr txBox="1"/>
            <p:nvPr/>
          </p:nvSpPr>
          <p:spPr>
            <a:xfrm>
              <a:off x="2259490" y="3657600"/>
              <a:ext cx="434246" cy="307777"/>
            </a:xfrm>
            <a:prstGeom prst="rect">
              <a:avLst/>
            </a:prstGeom>
            <a:noFill/>
          </p:spPr>
          <p:txBody>
            <a:bodyPr wrap="none" rtlCol="0">
              <a:spAutoFit/>
            </a:bodyPr>
            <a:lstStyle/>
            <a:p>
              <a:r>
                <a:rPr lang="en-US" sz="1400" dirty="0" smtClean="0">
                  <a:solidFill>
                    <a:srgbClr val="000000"/>
                  </a:solidFill>
                  <a:latin typeface="Arial"/>
                  <a:cs typeface="Arial"/>
                </a:rPr>
                <a:t>0.1</a:t>
              </a:r>
              <a:endParaRPr lang="en-US" sz="1400" dirty="0">
                <a:solidFill>
                  <a:srgbClr val="000000"/>
                </a:solidFill>
                <a:latin typeface="Arial"/>
                <a:cs typeface="Arial"/>
              </a:endParaRPr>
            </a:p>
          </p:txBody>
        </p:sp>
        <p:sp>
          <p:nvSpPr>
            <p:cNvPr id="8" name="TextBox 7"/>
            <p:cNvSpPr txBox="1"/>
            <p:nvPr/>
          </p:nvSpPr>
          <p:spPr>
            <a:xfrm>
              <a:off x="2541336" y="2886240"/>
              <a:ext cx="563901" cy="307777"/>
            </a:xfrm>
            <a:prstGeom prst="rect">
              <a:avLst/>
            </a:prstGeom>
            <a:noFill/>
          </p:spPr>
          <p:txBody>
            <a:bodyPr wrap="none" rtlCol="0">
              <a:spAutoFit/>
            </a:bodyPr>
            <a:lstStyle/>
            <a:p>
              <a:r>
                <a:rPr lang="en-US" sz="1400" dirty="0" smtClean="0">
                  <a:solidFill>
                    <a:srgbClr val="000000"/>
                  </a:solidFill>
                  <a:latin typeface="Arial"/>
                  <a:cs typeface="Arial"/>
                </a:rPr>
                <a:t>E-18</a:t>
              </a:r>
              <a:endParaRPr lang="en-US" sz="1400" dirty="0">
                <a:solidFill>
                  <a:srgbClr val="000000"/>
                </a:solidFill>
                <a:latin typeface="Arial"/>
                <a:cs typeface="Arial"/>
              </a:endParaRPr>
            </a:p>
          </p:txBody>
        </p:sp>
        <p:sp>
          <p:nvSpPr>
            <p:cNvPr id="9" name="TextBox 8"/>
            <p:cNvSpPr txBox="1"/>
            <p:nvPr/>
          </p:nvSpPr>
          <p:spPr>
            <a:xfrm>
              <a:off x="3233652" y="3145584"/>
              <a:ext cx="464052" cy="307777"/>
            </a:xfrm>
            <a:prstGeom prst="rect">
              <a:avLst/>
            </a:prstGeom>
            <a:noFill/>
          </p:spPr>
          <p:txBody>
            <a:bodyPr wrap="none" rtlCol="0">
              <a:spAutoFit/>
            </a:bodyPr>
            <a:lstStyle/>
            <a:p>
              <a:r>
                <a:rPr lang="en-US" sz="1400" dirty="0" smtClean="0">
                  <a:solidFill>
                    <a:srgbClr val="000000"/>
                  </a:solidFill>
                  <a:latin typeface="Arial"/>
                  <a:cs typeface="Arial"/>
                </a:rPr>
                <a:t>E-3</a:t>
              </a:r>
              <a:endParaRPr lang="en-US" sz="1400" dirty="0">
                <a:solidFill>
                  <a:srgbClr val="000000"/>
                </a:solidFill>
                <a:latin typeface="Arial"/>
                <a:cs typeface="Arial"/>
              </a:endParaRPr>
            </a:p>
          </p:txBody>
        </p:sp>
        <p:sp>
          <p:nvSpPr>
            <p:cNvPr id="10" name="TextBox 9"/>
            <p:cNvSpPr txBox="1"/>
            <p:nvPr/>
          </p:nvSpPr>
          <p:spPr>
            <a:xfrm>
              <a:off x="3581400" y="2057400"/>
              <a:ext cx="464052" cy="307777"/>
            </a:xfrm>
            <a:prstGeom prst="rect">
              <a:avLst/>
            </a:prstGeom>
            <a:noFill/>
          </p:spPr>
          <p:txBody>
            <a:bodyPr wrap="none" rtlCol="0">
              <a:spAutoFit/>
            </a:bodyPr>
            <a:lstStyle/>
            <a:p>
              <a:r>
                <a:rPr lang="en-US" sz="1400" dirty="0" smtClean="0">
                  <a:solidFill>
                    <a:srgbClr val="000000"/>
                  </a:solidFill>
                  <a:latin typeface="Arial"/>
                  <a:cs typeface="Arial"/>
                </a:rPr>
                <a:t>E-3</a:t>
              </a:r>
              <a:endParaRPr lang="en-US" sz="1400" dirty="0">
                <a:solidFill>
                  <a:srgbClr val="000000"/>
                </a:solidFill>
                <a:latin typeface="Arial"/>
                <a:cs typeface="Arial"/>
              </a:endParaRPr>
            </a:p>
          </p:txBody>
        </p:sp>
        <p:sp>
          <p:nvSpPr>
            <p:cNvPr id="11" name="TextBox 10"/>
            <p:cNvSpPr txBox="1"/>
            <p:nvPr/>
          </p:nvSpPr>
          <p:spPr>
            <a:xfrm>
              <a:off x="3886200" y="1444823"/>
              <a:ext cx="563901" cy="307777"/>
            </a:xfrm>
            <a:prstGeom prst="rect">
              <a:avLst/>
            </a:prstGeom>
            <a:noFill/>
          </p:spPr>
          <p:txBody>
            <a:bodyPr wrap="none" rtlCol="0">
              <a:spAutoFit/>
            </a:bodyPr>
            <a:lstStyle/>
            <a:p>
              <a:r>
                <a:rPr lang="en-US" sz="1400" dirty="0" smtClean="0">
                  <a:solidFill>
                    <a:srgbClr val="000000"/>
                  </a:solidFill>
                  <a:latin typeface="Arial"/>
                  <a:cs typeface="Arial"/>
                </a:rPr>
                <a:t>E-15</a:t>
              </a:r>
              <a:endParaRPr lang="en-US" sz="1400" dirty="0">
                <a:solidFill>
                  <a:srgbClr val="000000"/>
                </a:solidFill>
                <a:latin typeface="Arial"/>
                <a:cs typeface="Arial"/>
              </a:endParaRPr>
            </a:p>
          </p:txBody>
        </p:sp>
      </p:grpSp>
    </p:spTree>
    <p:extLst>
      <p:ext uri="{BB962C8B-B14F-4D97-AF65-F5344CB8AC3E}">
        <p14:creationId xmlns:p14="http://schemas.microsoft.com/office/powerpoint/2010/main" val="1671435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Patient Recruitment by </a:t>
            </a:r>
            <a:r>
              <a:rPr lang="en-US" dirty="0"/>
              <a:t>S</a:t>
            </a:r>
            <a:r>
              <a:rPr lang="en-US" dirty="0" smtClean="0"/>
              <a:t>ocial </a:t>
            </a:r>
            <a:r>
              <a:rPr lang="en-US" dirty="0"/>
              <a:t>M</a:t>
            </a:r>
            <a:r>
              <a:rPr lang="en-US" dirty="0" smtClean="0"/>
              <a:t>edia</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213" y="1184663"/>
            <a:ext cx="7467600" cy="36173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213" y="4802062"/>
            <a:ext cx="7467600" cy="1415623"/>
          </a:xfrm>
          <a:prstGeom prst="rect">
            <a:avLst/>
          </a:prstGeom>
        </p:spPr>
      </p:pic>
    </p:spTree>
    <p:extLst>
      <p:ext uri="{BB962C8B-B14F-4D97-AF65-F5344CB8AC3E}">
        <p14:creationId xmlns:p14="http://schemas.microsoft.com/office/powerpoint/2010/main" val="135341321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3429000"/>
            <a:ext cx="4495800" cy="2765044"/>
            <a:chOff x="4648200" y="914400"/>
            <a:chExt cx="4495800" cy="2765044"/>
          </a:xfrm>
        </p:grpSpPr>
        <p:pic>
          <p:nvPicPr>
            <p:cNvPr id="3" name="Picture 2"/>
            <p:cNvPicPr>
              <a:picLocks noChangeAspect="1"/>
            </p:cNvPicPr>
            <p:nvPr/>
          </p:nvPicPr>
          <p:blipFill>
            <a:blip r:embed="rId2"/>
            <a:stretch>
              <a:fillRect/>
            </a:stretch>
          </p:blipFill>
          <p:spPr>
            <a:xfrm>
              <a:off x="4724400" y="914400"/>
              <a:ext cx="4419600" cy="2765044"/>
            </a:xfrm>
            <a:prstGeom prst="rect">
              <a:avLst/>
            </a:prstGeom>
          </p:spPr>
        </p:pic>
        <p:sp>
          <p:nvSpPr>
            <p:cNvPr id="7" name="Rectangle 6"/>
            <p:cNvSpPr/>
            <p:nvPr/>
          </p:nvSpPr>
          <p:spPr bwMode="auto">
            <a:xfrm>
              <a:off x="4648200" y="914400"/>
              <a:ext cx="1447800" cy="1524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grpSp>
      <p:pic>
        <p:nvPicPr>
          <p:cNvPr id="2" name="Picture 1"/>
          <p:cNvPicPr>
            <a:picLocks noChangeAspect="1"/>
          </p:cNvPicPr>
          <p:nvPr/>
        </p:nvPicPr>
        <p:blipFill>
          <a:blip r:embed="rId3"/>
          <a:stretch>
            <a:fillRect/>
          </a:stretch>
        </p:blipFill>
        <p:spPr>
          <a:xfrm>
            <a:off x="1600200" y="914400"/>
            <a:ext cx="5715000" cy="2450362"/>
          </a:xfrm>
          <a:prstGeom prst="rect">
            <a:avLst/>
          </a:prstGeom>
        </p:spPr>
      </p:pic>
      <p:sp>
        <p:nvSpPr>
          <p:cNvPr id="6" name="TextBox 5"/>
          <p:cNvSpPr txBox="1"/>
          <p:nvPr/>
        </p:nvSpPr>
        <p:spPr>
          <a:xfrm>
            <a:off x="33318" y="76201"/>
            <a:ext cx="9110682" cy="830997"/>
          </a:xfrm>
          <a:prstGeom prst="rect">
            <a:avLst/>
          </a:prstGeom>
          <a:noFill/>
        </p:spPr>
        <p:txBody>
          <a:bodyPr wrap="square" rtlCol="0">
            <a:spAutoFit/>
          </a:bodyPr>
          <a:lstStyle/>
          <a:p>
            <a:pPr algn="ctr"/>
            <a:r>
              <a:rPr lang="en-US" sz="2400" b="0" dirty="0" smtClean="0">
                <a:solidFill>
                  <a:srgbClr val="000090"/>
                </a:solidFill>
                <a:latin typeface="+mj-lt"/>
              </a:rPr>
              <a:t>Gene-environment interaction: Mutations in </a:t>
            </a:r>
            <a:r>
              <a:rPr lang="en-US" sz="2400" b="0" i="1" dirty="0" smtClean="0">
                <a:solidFill>
                  <a:srgbClr val="000090"/>
                </a:solidFill>
                <a:latin typeface="+mj-lt"/>
              </a:rPr>
              <a:t>PARN </a:t>
            </a:r>
            <a:r>
              <a:rPr lang="en-US" sz="2400" b="0" dirty="0" smtClean="0">
                <a:solidFill>
                  <a:srgbClr val="000090"/>
                </a:solidFill>
                <a:latin typeface="+mj-lt"/>
              </a:rPr>
              <a:t>and </a:t>
            </a:r>
            <a:r>
              <a:rPr lang="en-US" sz="2400" b="0" i="1" dirty="0" smtClean="0">
                <a:solidFill>
                  <a:srgbClr val="000090"/>
                </a:solidFill>
                <a:latin typeface="+mj-lt"/>
              </a:rPr>
              <a:t>RTEL1 </a:t>
            </a:r>
            <a:r>
              <a:rPr lang="en-US" sz="2400" b="0" dirty="0" smtClean="0">
                <a:solidFill>
                  <a:srgbClr val="000090"/>
                </a:solidFill>
                <a:latin typeface="+mj-lt"/>
              </a:rPr>
              <a:t>cause pulmonary fibrosis and short telomeres </a:t>
            </a:r>
            <a:endParaRPr lang="en-US" sz="2400" b="0" dirty="0">
              <a:solidFill>
                <a:srgbClr val="000090"/>
              </a:solidFill>
              <a:latin typeface="+mj-lt"/>
            </a:endParaRPr>
          </a:p>
        </p:txBody>
      </p:sp>
      <p:pic>
        <p:nvPicPr>
          <p:cNvPr id="4" name="Picture 3"/>
          <p:cNvPicPr>
            <a:picLocks noChangeAspect="1"/>
          </p:cNvPicPr>
          <p:nvPr/>
        </p:nvPicPr>
        <p:blipFill>
          <a:blip r:embed="rId4"/>
          <a:stretch>
            <a:fillRect/>
          </a:stretch>
        </p:blipFill>
        <p:spPr>
          <a:xfrm>
            <a:off x="7640320" y="1219200"/>
            <a:ext cx="1285510" cy="1447800"/>
          </a:xfrm>
          <a:prstGeom prst="rect">
            <a:avLst/>
          </a:prstGeom>
        </p:spPr>
      </p:pic>
      <p:sp>
        <p:nvSpPr>
          <p:cNvPr id="9" name="TextBox 8"/>
          <p:cNvSpPr txBox="1"/>
          <p:nvPr/>
        </p:nvSpPr>
        <p:spPr>
          <a:xfrm>
            <a:off x="2438400" y="911423"/>
            <a:ext cx="1631652" cy="307777"/>
          </a:xfrm>
          <a:prstGeom prst="rect">
            <a:avLst/>
          </a:prstGeom>
          <a:noFill/>
        </p:spPr>
        <p:txBody>
          <a:bodyPr wrap="none" rtlCol="0">
            <a:spAutoFit/>
          </a:bodyPr>
          <a:lstStyle/>
          <a:p>
            <a:r>
              <a:rPr lang="en-US" sz="1400" b="0" dirty="0" smtClean="0">
                <a:solidFill>
                  <a:schemeClr val="tx1"/>
                </a:solidFill>
                <a:latin typeface="+mj-lt"/>
              </a:rPr>
              <a:t>All protein-altering</a:t>
            </a:r>
            <a:endParaRPr lang="en-US" sz="1400" b="0" dirty="0">
              <a:solidFill>
                <a:schemeClr val="tx1"/>
              </a:solidFill>
              <a:latin typeface="+mj-lt"/>
            </a:endParaRPr>
          </a:p>
        </p:txBody>
      </p:sp>
      <p:sp>
        <p:nvSpPr>
          <p:cNvPr id="11" name="TextBox 10"/>
          <p:cNvSpPr txBox="1"/>
          <p:nvPr/>
        </p:nvSpPr>
        <p:spPr>
          <a:xfrm>
            <a:off x="5247153" y="914400"/>
            <a:ext cx="1382247" cy="307777"/>
          </a:xfrm>
          <a:prstGeom prst="rect">
            <a:avLst/>
          </a:prstGeom>
          <a:noFill/>
        </p:spPr>
        <p:txBody>
          <a:bodyPr wrap="none" rtlCol="0">
            <a:spAutoFit/>
          </a:bodyPr>
          <a:lstStyle/>
          <a:p>
            <a:r>
              <a:rPr lang="en-US" sz="1400" b="0" dirty="0" smtClean="0">
                <a:solidFill>
                  <a:schemeClr val="tx1"/>
                </a:solidFill>
                <a:latin typeface="+mj-lt"/>
              </a:rPr>
              <a:t>Damaging only</a:t>
            </a:r>
            <a:endParaRPr lang="en-US" sz="1400" b="0" dirty="0">
              <a:solidFill>
                <a:schemeClr val="tx1"/>
              </a:solidFill>
              <a:latin typeface="+mj-lt"/>
            </a:endParaRPr>
          </a:p>
        </p:txBody>
      </p:sp>
      <p:sp>
        <p:nvSpPr>
          <p:cNvPr id="12" name="TextBox 11"/>
          <p:cNvSpPr txBox="1"/>
          <p:nvPr/>
        </p:nvSpPr>
        <p:spPr>
          <a:xfrm>
            <a:off x="7543800" y="2667000"/>
            <a:ext cx="1518364" cy="523220"/>
          </a:xfrm>
          <a:prstGeom prst="rect">
            <a:avLst/>
          </a:prstGeom>
          <a:noFill/>
        </p:spPr>
        <p:txBody>
          <a:bodyPr wrap="none" rtlCol="0">
            <a:spAutoFit/>
          </a:bodyPr>
          <a:lstStyle/>
          <a:p>
            <a:pPr algn="ctr"/>
            <a:r>
              <a:rPr lang="en-US" sz="1400" b="0" dirty="0" err="1" smtClean="0">
                <a:solidFill>
                  <a:schemeClr val="tx1"/>
                </a:solidFill>
                <a:latin typeface="+mj-lt"/>
              </a:rPr>
              <a:t>Chrisitine</a:t>
            </a:r>
            <a:r>
              <a:rPr lang="en-US" sz="1400" b="0" dirty="0" smtClean="0">
                <a:solidFill>
                  <a:schemeClr val="tx1"/>
                </a:solidFill>
                <a:latin typeface="+mj-lt"/>
              </a:rPr>
              <a:t> Garcia</a:t>
            </a:r>
          </a:p>
          <a:p>
            <a:pPr algn="ctr"/>
            <a:r>
              <a:rPr lang="en-US" sz="1400" b="0" dirty="0" smtClean="0">
                <a:solidFill>
                  <a:schemeClr val="tx1"/>
                </a:solidFill>
                <a:latin typeface="+mj-lt"/>
              </a:rPr>
              <a:t>UTSW</a:t>
            </a:r>
            <a:endParaRPr lang="en-US" sz="1400" b="0" dirty="0">
              <a:solidFill>
                <a:schemeClr val="tx1"/>
              </a:solidFill>
              <a:latin typeface="+mj-lt"/>
            </a:endParaRPr>
          </a:p>
        </p:txBody>
      </p:sp>
      <p:grpSp>
        <p:nvGrpSpPr>
          <p:cNvPr id="13" name="Group 12"/>
          <p:cNvGrpSpPr/>
          <p:nvPr/>
        </p:nvGrpSpPr>
        <p:grpSpPr>
          <a:xfrm>
            <a:off x="4876800" y="3581400"/>
            <a:ext cx="4038600" cy="2514600"/>
            <a:chOff x="3276600" y="2133600"/>
            <a:chExt cx="3517900" cy="2209800"/>
          </a:xfrm>
        </p:grpSpPr>
        <p:pic>
          <p:nvPicPr>
            <p:cNvPr id="14" name="Picture 13"/>
            <p:cNvPicPr>
              <a:picLocks noChangeAspect="1"/>
            </p:cNvPicPr>
            <p:nvPr/>
          </p:nvPicPr>
          <p:blipFill>
            <a:blip r:embed="rId5"/>
            <a:stretch>
              <a:fillRect/>
            </a:stretch>
          </p:blipFill>
          <p:spPr>
            <a:xfrm>
              <a:off x="3568700" y="2603500"/>
              <a:ext cx="1993900" cy="1638300"/>
            </a:xfrm>
            <a:prstGeom prst="rect">
              <a:avLst/>
            </a:prstGeom>
          </p:spPr>
        </p:pic>
        <p:pic>
          <p:nvPicPr>
            <p:cNvPr id="15" name="Picture 14"/>
            <p:cNvPicPr>
              <a:picLocks noChangeAspect="1"/>
            </p:cNvPicPr>
            <p:nvPr/>
          </p:nvPicPr>
          <p:blipFill>
            <a:blip r:embed="rId6"/>
            <a:stretch>
              <a:fillRect/>
            </a:stretch>
          </p:blipFill>
          <p:spPr>
            <a:xfrm>
              <a:off x="5601345" y="2611270"/>
              <a:ext cx="406400" cy="1168400"/>
            </a:xfrm>
            <a:prstGeom prst="rect">
              <a:avLst/>
            </a:prstGeom>
          </p:spPr>
        </p:pic>
        <p:pic>
          <p:nvPicPr>
            <p:cNvPr id="16" name="Picture 15"/>
            <p:cNvPicPr>
              <a:picLocks noChangeAspect="1"/>
            </p:cNvPicPr>
            <p:nvPr/>
          </p:nvPicPr>
          <p:blipFill>
            <a:blip r:embed="rId7"/>
            <a:stretch>
              <a:fillRect/>
            </a:stretch>
          </p:blipFill>
          <p:spPr>
            <a:xfrm>
              <a:off x="3276600" y="2590800"/>
              <a:ext cx="304800" cy="1752600"/>
            </a:xfrm>
            <a:prstGeom prst="rect">
              <a:avLst/>
            </a:prstGeom>
          </p:spPr>
        </p:pic>
        <p:pic>
          <p:nvPicPr>
            <p:cNvPr id="17" name="Picture 16"/>
            <p:cNvPicPr>
              <a:picLocks noChangeAspect="1"/>
            </p:cNvPicPr>
            <p:nvPr/>
          </p:nvPicPr>
          <p:blipFill>
            <a:blip r:embed="rId8"/>
            <a:stretch>
              <a:fillRect/>
            </a:stretch>
          </p:blipFill>
          <p:spPr>
            <a:xfrm>
              <a:off x="6019800" y="2536125"/>
              <a:ext cx="774700" cy="1270000"/>
            </a:xfrm>
            <a:prstGeom prst="rect">
              <a:avLst/>
            </a:prstGeom>
          </p:spPr>
        </p:pic>
        <p:pic>
          <p:nvPicPr>
            <p:cNvPr id="18" name="Picture 17"/>
            <p:cNvPicPr>
              <a:picLocks noChangeAspect="1"/>
            </p:cNvPicPr>
            <p:nvPr/>
          </p:nvPicPr>
          <p:blipFill>
            <a:blip r:embed="rId9"/>
            <a:stretch>
              <a:fillRect/>
            </a:stretch>
          </p:blipFill>
          <p:spPr>
            <a:xfrm>
              <a:off x="4076484" y="2133600"/>
              <a:ext cx="1473200" cy="482600"/>
            </a:xfrm>
            <a:prstGeom prst="rect">
              <a:avLst/>
            </a:prstGeom>
          </p:spPr>
        </p:pic>
      </p:grpSp>
      <p:sp>
        <p:nvSpPr>
          <p:cNvPr id="19" name="TextBox 18"/>
          <p:cNvSpPr txBox="1"/>
          <p:nvPr/>
        </p:nvSpPr>
        <p:spPr>
          <a:xfrm>
            <a:off x="228600" y="6096000"/>
            <a:ext cx="8839200" cy="523220"/>
          </a:xfrm>
          <a:prstGeom prst="rect">
            <a:avLst/>
          </a:prstGeom>
          <a:solidFill>
            <a:schemeClr val="bg1"/>
          </a:solidFill>
        </p:spPr>
        <p:txBody>
          <a:bodyPr wrap="square" rtlCol="0">
            <a:spAutoFit/>
          </a:bodyPr>
          <a:lstStyle/>
          <a:p>
            <a:r>
              <a:rPr lang="en-US" sz="1400" b="0" dirty="0" smtClean="0">
                <a:solidFill>
                  <a:srgbClr val="000000"/>
                </a:solidFill>
                <a:latin typeface="+mj-lt"/>
              </a:rPr>
              <a:t>Environmental exposures among </a:t>
            </a:r>
            <a:r>
              <a:rPr lang="en-US" sz="1400" b="0" dirty="0" err="1" smtClean="0">
                <a:solidFill>
                  <a:srgbClr val="000000"/>
                </a:solidFill>
                <a:latin typeface="+mj-lt"/>
              </a:rPr>
              <a:t>affecteds</a:t>
            </a:r>
            <a:r>
              <a:rPr lang="en-US" sz="1400" b="0" dirty="0" smtClean="0">
                <a:solidFill>
                  <a:srgbClr val="000000"/>
                </a:solidFill>
                <a:latin typeface="+mj-lt"/>
              </a:rPr>
              <a:t>: 60% smokers; chicken farmer/bird breeder (</a:t>
            </a:r>
            <a:r>
              <a:rPr lang="en-US" sz="1400" b="0" dirty="0">
                <a:solidFill>
                  <a:srgbClr val="000000"/>
                </a:solidFill>
                <a:latin typeface="+mj-lt"/>
              </a:rPr>
              <a:t>4</a:t>
            </a:r>
            <a:r>
              <a:rPr lang="en-US" sz="1400" b="0" dirty="0" smtClean="0">
                <a:solidFill>
                  <a:srgbClr val="000000"/>
                </a:solidFill>
                <a:latin typeface="+mj-lt"/>
              </a:rPr>
              <a:t>), welder (2), mason (2), Feed miller (2), farmer (3), cattle farmer, other construction (2)</a:t>
            </a:r>
            <a:endParaRPr lang="en-US" sz="1400" b="0" dirty="0">
              <a:solidFill>
                <a:srgbClr val="000000"/>
              </a:solidFill>
              <a:latin typeface="+mj-lt"/>
            </a:endParaRPr>
          </a:p>
        </p:txBody>
      </p:sp>
      <p:sp>
        <p:nvSpPr>
          <p:cNvPr id="10" name="Rectangle 9"/>
          <p:cNvSpPr/>
          <p:nvPr/>
        </p:nvSpPr>
        <p:spPr>
          <a:xfrm>
            <a:off x="6316827" y="6457890"/>
            <a:ext cx="2750973" cy="400110"/>
          </a:xfrm>
          <a:prstGeom prst="rect">
            <a:avLst/>
          </a:prstGeom>
        </p:spPr>
        <p:txBody>
          <a:bodyPr wrap="none">
            <a:spAutoFit/>
          </a:bodyPr>
          <a:lstStyle/>
          <a:p>
            <a:r>
              <a:rPr lang="en-US" sz="2000" b="0" dirty="0" smtClean="0">
                <a:solidFill>
                  <a:srgbClr val="000000"/>
                </a:solidFill>
                <a:latin typeface="+mj-lt"/>
              </a:rPr>
              <a:t>Nature </a:t>
            </a:r>
            <a:r>
              <a:rPr lang="en-US" sz="2000" b="0" dirty="0">
                <a:solidFill>
                  <a:srgbClr val="000000"/>
                </a:solidFill>
                <a:latin typeface="+mj-lt"/>
              </a:rPr>
              <a:t>Genetics, </a:t>
            </a:r>
            <a:r>
              <a:rPr lang="en-US" sz="2000" b="0" dirty="0" smtClean="0">
                <a:solidFill>
                  <a:srgbClr val="000000"/>
                </a:solidFill>
                <a:latin typeface="+mj-lt"/>
              </a:rPr>
              <a:t>2015</a:t>
            </a:r>
            <a:endParaRPr lang="en-US" sz="2000" b="0" dirty="0">
              <a:solidFill>
                <a:srgbClr val="000000"/>
              </a:solidFill>
              <a:latin typeface="+mj-lt"/>
            </a:endParaRPr>
          </a:p>
        </p:txBody>
      </p:sp>
    </p:spTree>
    <p:extLst>
      <p:ext uri="{BB962C8B-B14F-4D97-AF65-F5344CB8AC3E}">
        <p14:creationId xmlns:p14="http://schemas.microsoft.com/office/powerpoint/2010/main" val="46084514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2073148"/>
            <a:ext cx="7086600" cy="4708652"/>
          </a:xfrm>
          <a:prstGeom prst="rect">
            <a:avLst/>
          </a:prstGeom>
        </p:spPr>
      </p:pic>
      <p:pic>
        <p:nvPicPr>
          <p:cNvPr id="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1" y="152400"/>
            <a:ext cx="1143000" cy="1544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Rectangle 3"/>
          <p:cNvSpPr/>
          <p:nvPr/>
        </p:nvSpPr>
        <p:spPr>
          <a:xfrm>
            <a:off x="304800" y="152400"/>
            <a:ext cx="7696200" cy="1938992"/>
          </a:xfrm>
          <a:prstGeom prst="rect">
            <a:avLst/>
          </a:prstGeom>
        </p:spPr>
        <p:txBody>
          <a:bodyPr wrap="square">
            <a:spAutoFit/>
          </a:bodyPr>
          <a:lstStyle/>
          <a:p>
            <a:r>
              <a:rPr lang="en-US" sz="2400" b="0" kern="0" dirty="0">
                <a:solidFill>
                  <a:srgbClr val="22228B"/>
                </a:solidFill>
                <a:latin typeface="Helvetica"/>
                <a:cs typeface="Helvetica"/>
              </a:rPr>
              <a:t>Somatic activating RAS mutations </a:t>
            </a:r>
            <a:r>
              <a:rPr lang="en-US" sz="2400" b="0" kern="0" dirty="0" smtClean="0">
                <a:solidFill>
                  <a:srgbClr val="22228B"/>
                </a:solidFill>
                <a:latin typeface="Helvetica"/>
                <a:cs typeface="Helvetica"/>
              </a:rPr>
              <a:t>cause: </a:t>
            </a:r>
            <a:r>
              <a:rPr lang="en-US" sz="2400" b="0" kern="0" dirty="0" smtClean="0">
                <a:solidFill>
                  <a:srgbClr val="FF0000"/>
                </a:solidFill>
                <a:latin typeface="Helvetica"/>
                <a:cs typeface="Helvetica"/>
              </a:rPr>
              <a:t>a.</a:t>
            </a:r>
            <a:r>
              <a:rPr lang="en-US" sz="2400" b="0" kern="0" dirty="0" smtClean="0">
                <a:solidFill>
                  <a:srgbClr val="22228B"/>
                </a:solidFill>
                <a:latin typeface="Helvetica"/>
                <a:cs typeface="Helvetica"/>
              </a:rPr>
              <a:t> nevus sebaceous; </a:t>
            </a:r>
            <a:r>
              <a:rPr lang="en-US" sz="2400" b="0" kern="0" dirty="0" smtClean="0">
                <a:solidFill>
                  <a:srgbClr val="FF0000"/>
                </a:solidFill>
                <a:latin typeface="Helvetica"/>
                <a:cs typeface="Helvetica"/>
              </a:rPr>
              <a:t>b.</a:t>
            </a:r>
            <a:r>
              <a:rPr lang="en-US" sz="2400" b="0" kern="0" dirty="0" smtClean="0">
                <a:solidFill>
                  <a:srgbClr val="22228B"/>
                </a:solidFill>
                <a:latin typeface="Helvetica"/>
                <a:cs typeface="Helvetica"/>
              </a:rPr>
              <a:t> epidermal nevi; </a:t>
            </a:r>
            <a:r>
              <a:rPr lang="en-US" sz="2400" b="0" kern="0" dirty="0" smtClean="0">
                <a:solidFill>
                  <a:srgbClr val="FF0000"/>
                </a:solidFill>
                <a:latin typeface="Helvetica"/>
                <a:cs typeface="Helvetica"/>
              </a:rPr>
              <a:t>c.</a:t>
            </a:r>
            <a:r>
              <a:rPr lang="en-US" sz="2400" b="0" kern="0" dirty="0" smtClean="0">
                <a:solidFill>
                  <a:srgbClr val="22228B"/>
                </a:solidFill>
                <a:latin typeface="Helvetica"/>
                <a:cs typeface="Helvetica"/>
              </a:rPr>
              <a:t> wooly </a:t>
            </a:r>
            <a:r>
              <a:rPr lang="en-US" sz="2400" b="0" kern="0" dirty="0">
                <a:solidFill>
                  <a:srgbClr val="22228B"/>
                </a:solidFill>
                <a:latin typeface="Helvetica"/>
                <a:cs typeface="Helvetica"/>
              </a:rPr>
              <a:t>hair-epidermal nevus </a:t>
            </a:r>
            <a:r>
              <a:rPr lang="en-US" sz="2400" b="0" kern="0" dirty="0" smtClean="0">
                <a:solidFill>
                  <a:srgbClr val="22228B"/>
                </a:solidFill>
                <a:latin typeface="Helvetica"/>
                <a:cs typeface="Helvetica"/>
              </a:rPr>
              <a:t>syndrome; </a:t>
            </a:r>
            <a:r>
              <a:rPr lang="en-US" sz="2400" b="0" kern="0" dirty="0" smtClean="0">
                <a:solidFill>
                  <a:srgbClr val="FF0000"/>
                </a:solidFill>
                <a:latin typeface="Helvetica"/>
                <a:cs typeface="Helvetica"/>
              </a:rPr>
              <a:t>d.</a:t>
            </a:r>
            <a:r>
              <a:rPr lang="en-US" sz="2400" b="0" kern="0" dirty="0" smtClean="0">
                <a:solidFill>
                  <a:srgbClr val="000000"/>
                </a:solidFill>
                <a:latin typeface="Helvetica"/>
                <a:cs typeface="Helvetica"/>
              </a:rPr>
              <a:t> </a:t>
            </a:r>
            <a:r>
              <a:rPr lang="en-US" sz="2400" b="0" kern="0" dirty="0" smtClean="0">
                <a:solidFill>
                  <a:srgbClr val="22228B"/>
                </a:solidFill>
                <a:latin typeface="Helvetica"/>
                <a:cs typeface="Helvetica"/>
              </a:rPr>
              <a:t>giant </a:t>
            </a:r>
            <a:r>
              <a:rPr lang="en-US" sz="2400" b="0" kern="0" dirty="0" err="1" smtClean="0">
                <a:solidFill>
                  <a:srgbClr val="22228B"/>
                </a:solidFill>
                <a:latin typeface="Helvetica"/>
                <a:cs typeface="Helvetica"/>
              </a:rPr>
              <a:t>melanotic</a:t>
            </a:r>
            <a:r>
              <a:rPr lang="en-US" sz="2400" b="0" kern="0" dirty="0" smtClean="0">
                <a:solidFill>
                  <a:srgbClr val="22228B"/>
                </a:solidFill>
                <a:latin typeface="Helvetica"/>
                <a:cs typeface="Helvetica"/>
              </a:rPr>
              <a:t> nevus; </a:t>
            </a:r>
            <a:r>
              <a:rPr lang="en-US" sz="2400" b="0" kern="0" dirty="0" smtClean="0">
                <a:solidFill>
                  <a:srgbClr val="FF0000"/>
                </a:solidFill>
                <a:latin typeface="Helvetica"/>
                <a:cs typeface="Helvetica"/>
              </a:rPr>
              <a:t>e. </a:t>
            </a:r>
            <a:r>
              <a:rPr lang="en-US" sz="2400" b="0" kern="0" dirty="0" smtClean="0">
                <a:solidFill>
                  <a:srgbClr val="22228B"/>
                </a:solidFill>
                <a:latin typeface="Helvetica"/>
                <a:cs typeface="Helvetica"/>
              </a:rPr>
              <a:t>giant capillary </a:t>
            </a:r>
            <a:r>
              <a:rPr lang="en-US" sz="2400" b="0" kern="0" dirty="0" err="1" smtClean="0">
                <a:solidFill>
                  <a:srgbClr val="22228B"/>
                </a:solidFill>
                <a:latin typeface="Helvetica"/>
                <a:cs typeface="Helvetica"/>
              </a:rPr>
              <a:t>hemangioma</a:t>
            </a:r>
            <a:r>
              <a:rPr lang="en-US" sz="2400" b="0" kern="0" dirty="0" smtClean="0">
                <a:solidFill>
                  <a:srgbClr val="22228B"/>
                </a:solidFill>
                <a:latin typeface="Helvetica"/>
                <a:cs typeface="Helvetica"/>
              </a:rPr>
              <a:t>; </a:t>
            </a:r>
            <a:r>
              <a:rPr lang="en-US" sz="2400" b="0" kern="0" dirty="0" smtClean="0">
                <a:solidFill>
                  <a:srgbClr val="FF0000"/>
                </a:solidFill>
                <a:latin typeface="Helvetica"/>
                <a:cs typeface="Helvetica"/>
              </a:rPr>
              <a:t>f.</a:t>
            </a:r>
            <a:r>
              <a:rPr lang="en-US" sz="2400" b="0" kern="0" dirty="0" smtClean="0">
                <a:solidFill>
                  <a:srgbClr val="22228B"/>
                </a:solidFill>
                <a:latin typeface="Helvetica"/>
                <a:cs typeface="Helvetica"/>
              </a:rPr>
              <a:t> cutaneous</a:t>
            </a:r>
            <a:r>
              <a:rPr lang="en-US" sz="2400" b="0" kern="0" dirty="0">
                <a:solidFill>
                  <a:srgbClr val="22228B"/>
                </a:solidFill>
                <a:latin typeface="Helvetica"/>
                <a:cs typeface="Helvetica"/>
              </a:rPr>
              <a:t>-skeletal hypophosphatemia</a:t>
            </a:r>
          </a:p>
        </p:txBody>
      </p:sp>
      <p:sp>
        <p:nvSpPr>
          <p:cNvPr id="6" name="TextBox 5"/>
          <p:cNvSpPr txBox="1"/>
          <p:nvPr/>
        </p:nvSpPr>
        <p:spPr>
          <a:xfrm>
            <a:off x="7700921" y="1676400"/>
            <a:ext cx="1519279" cy="738664"/>
          </a:xfrm>
          <a:prstGeom prst="rect">
            <a:avLst/>
          </a:prstGeom>
          <a:noFill/>
        </p:spPr>
        <p:txBody>
          <a:bodyPr wrap="none" rtlCol="0">
            <a:spAutoFit/>
          </a:bodyPr>
          <a:lstStyle/>
          <a:p>
            <a:r>
              <a:rPr lang="en-US" sz="1800" b="0" dirty="0" smtClean="0">
                <a:solidFill>
                  <a:srgbClr val="000000"/>
                </a:solidFill>
                <a:latin typeface="+mn-lt"/>
              </a:rPr>
              <a:t>Keith Choate</a:t>
            </a:r>
          </a:p>
          <a:p>
            <a:pPr marL="457200" indent="-457200">
              <a:buFont typeface="Arial"/>
              <a:buChar char="•"/>
            </a:pPr>
            <a:endParaRPr lang="en-US" sz="2400" b="0" dirty="0">
              <a:solidFill>
                <a:srgbClr val="000000"/>
              </a:solidFill>
              <a:latin typeface="+mn-lt"/>
            </a:endParaRPr>
          </a:p>
        </p:txBody>
      </p:sp>
    </p:spTree>
    <p:extLst>
      <p:ext uri="{BB962C8B-B14F-4D97-AF65-F5344CB8AC3E}">
        <p14:creationId xmlns:p14="http://schemas.microsoft.com/office/powerpoint/2010/main" val="269986130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Nevus </a:t>
            </a:r>
            <a:r>
              <a:rPr lang="en-US" dirty="0" err="1" smtClean="0"/>
              <a:t>Comedonicus</a:t>
            </a:r>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6996" y="914400"/>
            <a:ext cx="4275004" cy="5105400"/>
          </a:xfrm>
          <a:prstGeom prst="rect">
            <a:avLst/>
          </a:prstGeom>
        </p:spPr>
      </p:pic>
      <p:sp>
        <p:nvSpPr>
          <p:cNvPr id="5" name="Rectangle 7"/>
          <p:cNvSpPr>
            <a:spLocks noChangeArrowheads="1"/>
          </p:cNvSpPr>
          <p:nvPr/>
        </p:nvSpPr>
        <p:spPr bwMode="auto">
          <a:xfrm>
            <a:off x="4648200" y="914400"/>
            <a:ext cx="4267200" cy="5416867"/>
          </a:xfrm>
          <a:prstGeom prst="rect">
            <a:avLst/>
          </a:prstGeom>
          <a:noFill/>
          <a:ln w="9525">
            <a:noFill/>
            <a:miter lim="800000"/>
            <a:headEnd/>
            <a:tailEnd/>
          </a:ln>
        </p:spPr>
        <p:txBody>
          <a:bodyPr wrap="square">
            <a:spAutoFit/>
          </a:bodyPr>
          <a:lstStyle/>
          <a:p>
            <a:pPr>
              <a:spcAft>
                <a:spcPts val="1200"/>
              </a:spcAft>
            </a:pPr>
            <a:r>
              <a:rPr lang="en-US" sz="2200" b="0" dirty="0" smtClean="0">
                <a:solidFill>
                  <a:srgbClr val="000000"/>
                </a:solidFill>
                <a:latin typeface="+mj-lt"/>
                <a:cs typeface="Arial" pitchFamily="34" charset="0"/>
              </a:rPr>
              <a:t>Typically linear configuration of </a:t>
            </a:r>
            <a:r>
              <a:rPr lang="en-US" sz="2200" b="0" dirty="0" err="1" smtClean="0">
                <a:solidFill>
                  <a:srgbClr val="000000"/>
                </a:solidFill>
                <a:latin typeface="+mj-lt"/>
                <a:cs typeface="Arial" pitchFamily="34" charset="0"/>
              </a:rPr>
              <a:t>comedones</a:t>
            </a:r>
            <a:r>
              <a:rPr lang="en-US" sz="2200" b="0" dirty="0" smtClean="0">
                <a:solidFill>
                  <a:srgbClr val="000000"/>
                </a:solidFill>
                <a:latin typeface="+mj-lt"/>
                <a:cs typeface="Arial" pitchFamily="34" charset="0"/>
              </a:rPr>
              <a:t> which intermittently become inflamed.</a:t>
            </a:r>
          </a:p>
          <a:p>
            <a:pPr>
              <a:spcAft>
                <a:spcPts val="1200"/>
              </a:spcAft>
            </a:pPr>
            <a:r>
              <a:rPr lang="en-US" sz="2200" b="0" dirty="0" smtClean="0">
                <a:solidFill>
                  <a:srgbClr val="000000"/>
                </a:solidFill>
                <a:latin typeface="+mj-lt"/>
                <a:cs typeface="Arial" pitchFamily="34" charset="0"/>
              </a:rPr>
              <a:t>Rarely </a:t>
            </a:r>
            <a:r>
              <a:rPr lang="en-US" sz="2200" b="0" dirty="0" err="1" smtClean="0">
                <a:solidFill>
                  <a:srgbClr val="000000"/>
                </a:solidFill>
                <a:latin typeface="+mj-lt"/>
                <a:cs typeface="Arial" pitchFamily="34" charset="0"/>
              </a:rPr>
              <a:t>syndromic</a:t>
            </a:r>
            <a:r>
              <a:rPr lang="en-US" sz="2200" b="0" dirty="0" smtClean="0">
                <a:solidFill>
                  <a:srgbClr val="000000"/>
                </a:solidFill>
                <a:latin typeface="+mj-lt"/>
                <a:cs typeface="Arial" pitchFamily="34" charset="0"/>
              </a:rPr>
              <a:t> with </a:t>
            </a:r>
            <a:r>
              <a:rPr lang="en-US" sz="2200" b="0" dirty="0" err="1" smtClean="0">
                <a:solidFill>
                  <a:srgbClr val="000000"/>
                </a:solidFill>
                <a:latin typeface="+mj-lt"/>
                <a:cs typeface="Arial" pitchFamily="34" charset="0"/>
              </a:rPr>
              <a:t>ipsilateral</a:t>
            </a:r>
            <a:r>
              <a:rPr lang="en-US" sz="2200" b="0" dirty="0" smtClean="0">
                <a:solidFill>
                  <a:srgbClr val="000000"/>
                </a:solidFill>
                <a:latin typeface="+mj-lt"/>
                <a:cs typeface="Arial" pitchFamily="34" charset="0"/>
              </a:rPr>
              <a:t> cataracts and skeletal abnormalities.</a:t>
            </a:r>
          </a:p>
          <a:p>
            <a:pPr>
              <a:spcAft>
                <a:spcPts val="1200"/>
              </a:spcAft>
            </a:pPr>
            <a:r>
              <a:rPr lang="en-US" sz="2200" b="0" dirty="0" smtClean="0">
                <a:solidFill>
                  <a:srgbClr val="000000"/>
                </a:solidFill>
                <a:latin typeface="+mj-lt"/>
                <a:cs typeface="Arial" pitchFamily="34" charset="0"/>
              </a:rPr>
              <a:t>All subjects present at birth with a smooth patch, </a:t>
            </a:r>
            <a:r>
              <a:rPr lang="en-US" sz="2200" b="0" dirty="0" err="1" smtClean="0">
                <a:solidFill>
                  <a:srgbClr val="000000"/>
                </a:solidFill>
                <a:latin typeface="+mj-lt"/>
                <a:cs typeface="Arial" pitchFamily="34" charset="0"/>
              </a:rPr>
              <a:t>comedones</a:t>
            </a:r>
            <a:r>
              <a:rPr lang="en-US" sz="2200" b="0" dirty="0" smtClean="0">
                <a:solidFill>
                  <a:srgbClr val="000000"/>
                </a:solidFill>
                <a:latin typeface="+mj-lt"/>
                <a:cs typeface="Arial" pitchFamily="34" charset="0"/>
              </a:rPr>
              <a:t> develop in childhood.</a:t>
            </a:r>
          </a:p>
          <a:p>
            <a:pPr>
              <a:spcAft>
                <a:spcPts val="1200"/>
              </a:spcAft>
            </a:pPr>
            <a:r>
              <a:rPr lang="en-US" sz="2200" b="0" dirty="0" smtClean="0">
                <a:solidFill>
                  <a:srgbClr val="000000"/>
                </a:solidFill>
                <a:latin typeface="+mj-lt"/>
                <a:cs typeface="Arial" pitchFamily="34" charset="0"/>
              </a:rPr>
              <a:t>Known causes of linear acne:</a:t>
            </a:r>
          </a:p>
          <a:p>
            <a:pPr>
              <a:spcAft>
                <a:spcPts val="1200"/>
              </a:spcAft>
            </a:pPr>
            <a:r>
              <a:rPr lang="en-US" sz="2200" b="0" dirty="0" smtClean="0">
                <a:solidFill>
                  <a:srgbClr val="000000"/>
                </a:solidFill>
                <a:latin typeface="+mj-lt"/>
                <a:cs typeface="Arial" pitchFamily="34" charset="0"/>
              </a:rPr>
              <a:t>  Munro’s acne nevus – </a:t>
            </a:r>
            <a:r>
              <a:rPr lang="en-US" sz="2200" b="0" i="1" dirty="0" smtClean="0">
                <a:solidFill>
                  <a:srgbClr val="000000"/>
                </a:solidFill>
                <a:latin typeface="+mj-lt"/>
                <a:cs typeface="Arial" pitchFamily="34" charset="0"/>
              </a:rPr>
              <a:t>FGFR2</a:t>
            </a:r>
          </a:p>
          <a:p>
            <a:pPr>
              <a:spcAft>
                <a:spcPts val="1200"/>
              </a:spcAft>
            </a:pPr>
            <a:r>
              <a:rPr lang="en-US" sz="2200" b="0" i="1" dirty="0">
                <a:solidFill>
                  <a:srgbClr val="000000"/>
                </a:solidFill>
                <a:latin typeface="+mj-lt"/>
                <a:cs typeface="Arial" pitchFamily="34" charset="0"/>
              </a:rPr>
              <a:t> </a:t>
            </a:r>
            <a:r>
              <a:rPr lang="en-US" sz="2200" b="0" i="1" dirty="0" smtClean="0">
                <a:solidFill>
                  <a:srgbClr val="000000"/>
                </a:solidFill>
                <a:latin typeface="+mj-lt"/>
                <a:cs typeface="Arial" pitchFamily="34" charset="0"/>
              </a:rPr>
              <a:t>  </a:t>
            </a:r>
          </a:p>
          <a:p>
            <a:pPr>
              <a:spcAft>
                <a:spcPts val="1200"/>
              </a:spcAft>
            </a:pPr>
            <a:r>
              <a:rPr lang="en-US" sz="2200" b="0" i="1" dirty="0">
                <a:solidFill>
                  <a:srgbClr val="000000"/>
                </a:solidFill>
                <a:latin typeface="+mj-lt"/>
                <a:cs typeface="Arial" pitchFamily="34" charset="0"/>
              </a:rPr>
              <a:t> </a:t>
            </a:r>
            <a:r>
              <a:rPr lang="en-US" sz="2200" b="0" i="1" dirty="0" smtClean="0">
                <a:solidFill>
                  <a:srgbClr val="000000"/>
                </a:solidFill>
                <a:latin typeface="+mj-lt"/>
                <a:cs typeface="Arial" pitchFamily="34" charset="0"/>
              </a:rPr>
              <a:t>  </a:t>
            </a:r>
          </a:p>
        </p:txBody>
      </p:sp>
      <p:sp>
        <p:nvSpPr>
          <p:cNvPr id="6" name="Rectangle 5"/>
          <p:cNvSpPr/>
          <p:nvPr/>
        </p:nvSpPr>
        <p:spPr>
          <a:xfrm>
            <a:off x="457200" y="6198513"/>
            <a:ext cx="8305800" cy="430887"/>
          </a:xfrm>
          <a:prstGeom prst="rect">
            <a:avLst/>
          </a:prstGeom>
        </p:spPr>
        <p:txBody>
          <a:bodyPr wrap="square">
            <a:spAutoFit/>
          </a:bodyPr>
          <a:lstStyle/>
          <a:p>
            <a:pPr algn="ctr">
              <a:spcAft>
                <a:spcPts val="1200"/>
              </a:spcAft>
            </a:pPr>
            <a:r>
              <a:rPr lang="en-US" sz="2200" b="1" i="1" dirty="0" err="1">
                <a:solidFill>
                  <a:schemeClr val="bg1"/>
                </a:solidFill>
                <a:latin typeface="Arial" pitchFamily="34" charset="0"/>
                <a:cs typeface="Arial" pitchFamily="34" charset="0"/>
              </a:rPr>
              <a:t>Comedones</a:t>
            </a:r>
            <a:r>
              <a:rPr lang="en-US" sz="2200" b="1" i="1" dirty="0">
                <a:solidFill>
                  <a:schemeClr val="bg1"/>
                </a:solidFill>
                <a:latin typeface="Arial" pitchFamily="34" charset="0"/>
                <a:cs typeface="Arial" pitchFamily="34" charset="0"/>
              </a:rPr>
              <a:t> are the primary lesions of common acne.</a:t>
            </a:r>
          </a:p>
        </p:txBody>
      </p:sp>
    </p:spTree>
    <p:extLst>
      <p:ext uri="{BB962C8B-B14F-4D97-AF65-F5344CB8AC3E}">
        <p14:creationId xmlns:p14="http://schemas.microsoft.com/office/powerpoint/2010/main" val="266332350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Somatic </a:t>
            </a:r>
            <a:r>
              <a:rPr lang="en-US" i="1" dirty="0" smtClean="0"/>
              <a:t>NEK9 </a:t>
            </a:r>
            <a:r>
              <a:rPr lang="en-US" dirty="0" smtClean="0"/>
              <a:t>mutations </a:t>
            </a:r>
            <a:br>
              <a:rPr lang="en-US" dirty="0" smtClean="0"/>
            </a:br>
            <a:r>
              <a:rPr lang="en-US" dirty="0" smtClean="0"/>
              <a:t>cause Nevus </a:t>
            </a:r>
            <a:r>
              <a:rPr lang="en-US" dirty="0" err="1" smtClean="0"/>
              <a:t>Comedonicus</a:t>
            </a:r>
            <a:endParaRPr lang="en-US" dirty="0"/>
          </a:p>
        </p:txBody>
      </p:sp>
      <p:pic>
        <p:nvPicPr>
          <p:cNvPr id="5" name="Picture 4"/>
          <p:cNvPicPr>
            <a:picLocks noChangeAspect="1"/>
          </p:cNvPicPr>
          <p:nvPr/>
        </p:nvPicPr>
        <p:blipFill>
          <a:blip r:embed="rId2"/>
          <a:stretch>
            <a:fillRect/>
          </a:stretch>
        </p:blipFill>
        <p:spPr>
          <a:xfrm>
            <a:off x="609600" y="1599710"/>
            <a:ext cx="7924800" cy="4191490"/>
          </a:xfrm>
          <a:prstGeom prst="rect">
            <a:avLst/>
          </a:prstGeom>
        </p:spPr>
      </p:pic>
      <p:sp>
        <p:nvSpPr>
          <p:cNvPr id="6" name="Rectangle 5"/>
          <p:cNvSpPr/>
          <p:nvPr/>
        </p:nvSpPr>
        <p:spPr>
          <a:xfrm>
            <a:off x="152400" y="5867400"/>
            <a:ext cx="8839200" cy="923330"/>
          </a:xfrm>
          <a:prstGeom prst="rect">
            <a:avLst/>
          </a:prstGeom>
        </p:spPr>
        <p:txBody>
          <a:bodyPr wrap="square">
            <a:spAutoFit/>
          </a:bodyPr>
          <a:lstStyle/>
          <a:p>
            <a:pPr algn="ctr">
              <a:spcAft>
                <a:spcPts val="1200"/>
              </a:spcAft>
            </a:pPr>
            <a:r>
              <a:rPr lang="en-US" sz="2200" b="1" i="1" dirty="0" smtClean="0">
                <a:solidFill>
                  <a:schemeClr val="bg1"/>
                </a:solidFill>
                <a:latin typeface="Arial" pitchFamily="34" charset="0"/>
                <a:cs typeface="Arial" pitchFamily="34" charset="0"/>
              </a:rPr>
              <a:t>RCC1 domain binds kinase domain; deletion increases activity.</a:t>
            </a:r>
          </a:p>
          <a:p>
            <a:pPr algn="ctr">
              <a:spcAft>
                <a:spcPts val="1200"/>
              </a:spcAft>
            </a:pPr>
            <a:r>
              <a:rPr lang="en-US" sz="2200" b="1" i="1" dirty="0">
                <a:solidFill>
                  <a:schemeClr val="bg1"/>
                </a:solidFill>
                <a:latin typeface="Arial" pitchFamily="34" charset="0"/>
                <a:cs typeface="Arial" pitchFamily="34" charset="0"/>
              </a:rPr>
              <a:t>C</a:t>
            </a:r>
            <a:r>
              <a:rPr lang="en-US" sz="2200" b="1" i="1" dirty="0" smtClean="0">
                <a:solidFill>
                  <a:schemeClr val="bg1"/>
                </a:solidFill>
                <a:latin typeface="Arial" pitchFamily="34" charset="0"/>
                <a:cs typeface="Arial" pitchFamily="34" charset="0"/>
              </a:rPr>
              <a:t>lustered mutations suggest gain of function</a:t>
            </a:r>
            <a:endParaRPr lang="en-US" sz="2200" b="1" i="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0404565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smtClean="0"/>
              <a:t>Where are the ‘missing’ </a:t>
            </a:r>
            <a:r>
              <a:rPr lang="en-US" dirty="0" err="1" smtClean="0"/>
              <a:t>Mendelian</a:t>
            </a:r>
            <a:r>
              <a:rPr lang="en-US" dirty="0" smtClean="0"/>
              <a:t> traits?</a:t>
            </a:r>
            <a:endParaRPr lang="en-US" dirty="0"/>
          </a:p>
        </p:txBody>
      </p:sp>
      <p:sp>
        <p:nvSpPr>
          <p:cNvPr id="3" name="Content Placeholder 2"/>
          <p:cNvSpPr>
            <a:spLocks noGrp="1"/>
          </p:cNvSpPr>
          <p:nvPr>
            <p:ph idx="1"/>
          </p:nvPr>
        </p:nvSpPr>
        <p:spPr>
          <a:xfrm>
            <a:off x="685800" y="1066800"/>
            <a:ext cx="7772400" cy="4114800"/>
          </a:xfrm>
        </p:spPr>
        <p:txBody>
          <a:bodyPr/>
          <a:lstStyle/>
          <a:p>
            <a:pPr lvl="1">
              <a:lnSpc>
                <a:spcPct val="120000"/>
              </a:lnSpc>
              <a:buFont typeface="Arial"/>
              <a:buChar char="•"/>
              <a:defRPr/>
            </a:pPr>
            <a:r>
              <a:rPr lang="en-US" sz="2400" dirty="0" smtClean="0"/>
              <a:t>Unmapped/unrecognized </a:t>
            </a:r>
            <a:r>
              <a:rPr lang="en-US" sz="2400" dirty="0" err="1"/>
              <a:t>Mendelian</a:t>
            </a:r>
            <a:r>
              <a:rPr lang="en-US" sz="2400" dirty="0"/>
              <a:t> </a:t>
            </a:r>
            <a:r>
              <a:rPr lang="en-US" sz="2400" dirty="0" smtClean="0"/>
              <a:t>loci</a:t>
            </a:r>
          </a:p>
          <a:p>
            <a:pPr marL="914400" lvl="2" indent="0">
              <a:lnSpc>
                <a:spcPct val="120000"/>
              </a:lnSpc>
              <a:buNone/>
              <a:defRPr/>
            </a:pPr>
            <a:r>
              <a:rPr lang="en-US" sz="2400" dirty="0" smtClean="0"/>
              <a:t> - Founder mutations that account for disease in</a:t>
            </a:r>
          </a:p>
          <a:p>
            <a:pPr marL="914400" lvl="2" indent="0">
              <a:lnSpc>
                <a:spcPct val="120000"/>
              </a:lnSpc>
              <a:buNone/>
              <a:defRPr/>
            </a:pPr>
            <a:r>
              <a:rPr lang="en-US" sz="2400" dirty="0" smtClean="0"/>
              <a:t>    population isolates</a:t>
            </a:r>
          </a:p>
          <a:p>
            <a:pPr marL="914400" lvl="2" indent="0">
              <a:lnSpc>
                <a:spcPct val="120000"/>
              </a:lnSpc>
              <a:buNone/>
              <a:defRPr/>
            </a:pPr>
            <a:r>
              <a:rPr lang="en-US" sz="2400" dirty="0" smtClean="0"/>
              <a:t> - Dominant </a:t>
            </a:r>
            <a:r>
              <a:rPr lang="en-US" sz="2400" dirty="0"/>
              <a:t>reproductive </a:t>
            </a:r>
            <a:r>
              <a:rPr lang="en-US" sz="2400" dirty="0" err="1" smtClean="0"/>
              <a:t>lethals</a:t>
            </a:r>
            <a:r>
              <a:rPr lang="en-US" sz="2400" dirty="0" smtClean="0"/>
              <a:t> caused</a:t>
            </a:r>
          </a:p>
          <a:p>
            <a:pPr marL="914400" lvl="2" indent="0">
              <a:lnSpc>
                <a:spcPct val="120000"/>
              </a:lnSpc>
              <a:buNone/>
              <a:defRPr/>
            </a:pPr>
            <a:r>
              <a:rPr lang="en-US" sz="2400" dirty="0"/>
              <a:t> </a:t>
            </a:r>
            <a:r>
              <a:rPr lang="en-US" sz="2400" dirty="0" smtClean="0"/>
              <a:t>   by </a:t>
            </a:r>
            <a:r>
              <a:rPr lang="en-US" sz="2400" i="1" dirty="0" smtClean="0"/>
              <a:t>de novo </a:t>
            </a:r>
            <a:r>
              <a:rPr lang="en-US" sz="2400" dirty="0" smtClean="0"/>
              <a:t>mutations</a:t>
            </a:r>
          </a:p>
          <a:p>
            <a:pPr marL="457200" lvl="1" indent="0">
              <a:lnSpc>
                <a:spcPct val="120000"/>
              </a:lnSpc>
              <a:buNone/>
              <a:defRPr/>
            </a:pPr>
            <a:r>
              <a:rPr lang="en-US" sz="2400" dirty="0" smtClean="0"/>
              <a:t>	 - Diseases with incomplete penetrance owing to  	    obligatory environmental/genetic co-factor	</a:t>
            </a:r>
            <a:r>
              <a:rPr lang="en-US" sz="2400" dirty="0"/>
              <a:t> </a:t>
            </a:r>
            <a:endParaRPr lang="en-US" sz="2400" dirty="0" smtClean="0"/>
          </a:p>
          <a:p>
            <a:pPr marL="457200" lvl="1" indent="0">
              <a:lnSpc>
                <a:spcPct val="120000"/>
              </a:lnSpc>
              <a:buNone/>
              <a:defRPr/>
            </a:pPr>
            <a:r>
              <a:rPr lang="en-US" sz="2400" dirty="0"/>
              <a:t>	</a:t>
            </a:r>
            <a:r>
              <a:rPr lang="en-US" sz="2400" dirty="0" smtClean="0"/>
              <a:t>- </a:t>
            </a:r>
            <a:r>
              <a:rPr lang="en-US" sz="2400" dirty="0"/>
              <a:t>Diseases caused by somatic </a:t>
            </a:r>
            <a:r>
              <a:rPr lang="en-US" sz="2400" dirty="0" smtClean="0"/>
              <a:t>mutations</a:t>
            </a:r>
          </a:p>
          <a:p>
            <a:pPr marL="457200" lvl="1" indent="0">
              <a:lnSpc>
                <a:spcPct val="120000"/>
              </a:lnSpc>
              <a:buNone/>
              <a:defRPr/>
            </a:pPr>
            <a:r>
              <a:rPr lang="en-US" sz="2400" dirty="0"/>
              <a:t>	</a:t>
            </a:r>
            <a:r>
              <a:rPr lang="en-US" sz="2400" dirty="0" smtClean="0"/>
              <a:t>- Diseases with high locus heterogeneity</a:t>
            </a:r>
          </a:p>
          <a:p>
            <a:pPr marL="457200" lvl="1" indent="0">
              <a:lnSpc>
                <a:spcPct val="120000"/>
              </a:lnSpc>
              <a:buNone/>
              <a:defRPr/>
            </a:pPr>
            <a:endParaRPr lang="en-US" sz="2400" dirty="0" smtClean="0"/>
          </a:p>
          <a:p>
            <a:pPr lvl="1">
              <a:lnSpc>
                <a:spcPct val="120000"/>
              </a:lnSpc>
              <a:buFont typeface="Arial"/>
              <a:buChar char="•"/>
              <a:defRPr/>
            </a:pPr>
            <a:endParaRPr lang="en-US" dirty="0"/>
          </a:p>
        </p:txBody>
      </p:sp>
    </p:spTree>
    <p:extLst>
      <p:ext uri="{BB962C8B-B14F-4D97-AF65-F5344CB8AC3E}">
        <p14:creationId xmlns:p14="http://schemas.microsoft.com/office/powerpoint/2010/main" val="61818914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i="1" dirty="0" smtClean="0"/>
              <a:t>NEK9</a:t>
            </a:r>
            <a:r>
              <a:rPr lang="en-US" dirty="0" smtClean="0"/>
              <a:t> Somatic Mutations Increase Activating Phosphorylation at Thr210</a:t>
            </a:r>
            <a:endParaRPr lang="en-US"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295400"/>
            <a:ext cx="6079051" cy="4256992"/>
          </a:xfrm>
          <a:prstGeom prst="rect">
            <a:avLst/>
          </a:prstGeom>
        </p:spPr>
      </p:pic>
      <p:sp>
        <p:nvSpPr>
          <p:cNvPr id="8" name="Rectangle 7"/>
          <p:cNvSpPr/>
          <p:nvPr/>
        </p:nvSpPr>
        <p:spPr>
          <a:xfrm>
            <a:off x="152400" y="5638800"/>
            <a:ext cx="8839200" cy="972574"/>
          </a:xfrm>
          <a:prstGeom prst="rect">
            <a:avLst/>
          </a:prstGeom>
        </p:spPr>
        <p:txBody>
          <a:bodyPr wrap="square">
            <a:spAutoFit/>
          </a:bodyPr>
          <a:lstStyle/>
          <a:p>
            <a:pPr lvl="0" algn="ctr">
              <a:spcBef>
                <a:spcPct val="20000"/>
              </a:spcBef>
            </a:pPr>
            <a:r>
              <a:rPr lang="en-US" sz="2600" b="1" dirty="0" smtClean="0">
                <a:solidFill>
                  <a:prstClr val="white"/>
                </a:solidFill>
                <a:latin typeface="Times New Roman" pitchFamily="18" charset="0"/>
                <a:cs typeface="Times New Roman" pitchFamily="18" charset="0"/>
              </a:rPr>
              <a:t>Kinase and RCC1 domain mutations lead </a:t>
            </a:r>
          </a:p>
          <a:p>
            <a:pPr lvl="0" algn="ctr">
              <a:spcBef>
                <a:spcPct val="20000"/>
              </a:spcBef>
            </a:pPr>
            <a:r>
              <a:rPr lang="en-US" sz="2600" b="1" dirty="0" smtClean="0">
                <a:solidFill>
                  <a:prstClr val="white"/>
                </a:solidFill>
                <a:latin typeface="Times New Roman" pitchFamily="18" charset="0"/>
                <a:cs typeface="Times New Roman" pitchFamily="18" charset="0"/>
              </a:rPr>
              <a:t>to increased phosphorylation.</a:t>
            </a:r>
            <a:endParaRPr lang="en-US" sz="26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16344573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smtClean="0">
                <a:solidFill>
                  <a:srgbClr val="0000FF"/>
                </a:solidFill>
              </a:rPr>
              <a:t>Lessons learned and to do list</a:t>
            </a:r>
            <a:endParaRPr lang="en-US" dirty="0">
              <a:solidFill>
                <a:srgbClr val="0000FF"/>
              </a:solidFill>
            </a:endParaRPr>
          </a:p>
        </p:txBody>
      </p:sp>
      <p:sp>
        <p:nvSpPr>
          <p:cNvPr id="3" name="TextBox 2"/>
          <p:cNvSpPr txBox="1"/>
          <p:nvPr/>
        </p:nvSpPr>
        <p:spPr>
          <a:xfrm>
            <a:off x="304800" y="985421"/>
            <a:ext cx="8839200" cy="6370974"/>
          </a:xfrm>
          <a:prstGeom prst="rect">
            <a:avLst/>
          </a:prstGeom>
          <a:noFill/>
        </p:spPr>
        <p:txBody>
          <a:bodyPr wrap="square" rtlCol="0">
            <a:spAutoFit/>
          </a:bodyPr>
          <a:lstStyle/>
          <a:p>
            <a:pPr marL="457200" indent="-457200">
              <a:buFont typeface="Arial"/>
              <a:buChar char="•"/>
            </a:pPr>
            <a:endParaRPr lang="en-US" sz="2400" b="0" dirty="0" smtClean="0">
              <a:solidFill>
                <a:schemeClr val="tx1"/>
              </a:solidFill>
              <a:latin typeface="+mj-lt"/>
            </a:endParaRPr>
          </a:p>
          <a:p>
            <a:pPr marL="457200" indent="-457200">
              <a:buFont typeface="Arial"/>
              <a:buChar char="•"/>
            </a:pPr>
            <a:r>
              <a:rPr lang="en-US" sz="2400" b="0" dirty="0" smtClean="0">
                <a:solidFill>
                  <a:schemeClr val="tx1"/>
                </a:solidFill>
                <a:latin typeface="+mj-lt"/>
              </a:rPr>
              <a:t>Vast majority of our new locus discoveries have come from families not previously recognized to segregate </a:t>
            </a:r>
            <a:r>
              <a:rPr lang="en-US" sz="2400" b="0" dirty="0" err="1" smtClean="0">
                <a:solidFill>
                  <a:schemeClr val="tx1"/>
                </a:solidFill>
                <a:latin typeface="+mj-lt"/>
              </a:rPr>
              <a:t>Mendelian</a:t>
            </a:r>
            <a:r>
              <a:rPr lang="en-US" sz="2400" b="0" dirty="0" smtClean="0">
                <a:solidFill>
                  <a:schemeClr val="tx1"/>
                </a:solidFill>
                <a:latin typeface="+mj-lt"/>
              </a:rPr>
              <a:t> traits</a:t>
            </a:r>
          </a:p>
          <a:p>
            <a:pPr marL="800100" lvl="1" indent="-342900">
              <a:buFontTx/>
              <a:buChar char="-"/>
            </a:pPr>
            <a:r>
              <a:rPr lang="en-US" sz="2400" b="0" dirty="0" smtClean="0">
                <a:solidFill>
                  <a:schemeClr val="tx1"/>
                </a:solidFill>
                <a:latin typeface="+mj-lt"/>
              </a:rPr>
              <a:t>Motivates ‘brute force’ strategy: sequence large numbers</a:t>
            </a:r>
          </a:p>
          <a:p>
            <a:pPr lvl="1"/>
            <a:r>
              <a:rPr lang="en-US" sz="2400" b="0" dirty="0" smtClean="0">
                <a:solidFill>
                  <a:schemeClr val="tx1"/>
                </a:solidFill>
                <a:latin typeface="+mj-lt"/>
              </a:rPr>
              <a:t>    of probands, rely on mutation burden for statistical  </a:t>
            </a:r>
          </a:p>
          <a:p>
            <a:pPr lvl="1"/>
            <a:r>
              <a:rPr lang="en-US" sz="2400" b="0" dirty="0">
                <a:solidFill>
                  <a:schemeClr val="tx1"/>
                </a:solidFill>
                <a:latin typeface="+mj-lt"/>
              </a:rPr>
              <a:t> </a:t>
            </a:r>
            <a:r>
              <a:rPr lang="en-US" sz="2400" b="0" dirty="0" smtClean="0">
                <a:solidFill>
                  <a:schemeClr val="tx1"/>
                </a:solidFill>
                <a:latin typeface="+mj-lt"/>
              </a:rPr>
              <a:t>   significance. Requires low cost per sample.</a:t>
            </a:r>
          </a:p>
          <a:p>
            <a:pPr lvl="2"/>
            <a:r>
              <a:rPr lang="en-US" sz="2400" b="0" dirty="0" smtClean="0">
                <a:solidFill>
                  <a:schemeClr val="tx1"/>
                </a:solidFill>
                <a:latin typeface="+mj-lt"/>
              </a:rPr>
              <a:t>-   Prioritize extreme phenotypes</a:t>
            </a:r>
          </a:p>
          <a:p>
            <a:pPr marL="1257300" lvl="2" indent="-342900">
              <a:buFontTx/>
              <a:buChar char="-"/>
            </a:pPr>
            <a:r>
              <a:rPr lang="en-US" sz="2400" b="0" dirty="0" smtClean="0">
                <a:solidFill>
                  <a:schemeClr val="tx1"/>
                </a:solidFill>
                <a:latin typeface="+mj-lt"/>
              </a:rPr>
              <a:t>Phenotypes in which </a:t>
            </a:r>
            <a:r>
              <a:rPr lang="en-US" sz="2400" b="0" dirty="0" err="1" smtClean="0">
                <a:solidFill>
                  <a:schemeClr val="tx1"/>
                </a:solidFill>
                <a:latin typeface="+mj-lt"/>
              </a:rPr>
              <a:t>Mendelian</a:t>
            </a:r>
            <a:r>
              <a:rPr lang="en-US" sz="2400" b="0" dirty="0" smtClean="0">
                <a:solidFill>
                  <a:schemeClr val="tx1"/>
                </a:solidFill>
                <a:latin typeface="+mj-lt"/>
              </a:rPr>
              <a:t> loci have been   </a:t>
            </a:r>
          </a:p>
          <a:p>
            <a:pPr lvl="2"/>
            <a:r>
              <a:rPr lang="en-US" sz="2400" b="0" dirty="0">
                <a:solidFill>
                  <a:schemeClr val="tx1"/>
                </a:solidFill>
                <a:latin typeface="+mj-lt"/>
              </a:rPr>
              <a:t> </a:t>
            </a:r>
            <a:r>
              <a:rPr lang="en-US" sz="2400" b="0" dirty="0" smtClean="0">
                <a:solidFill>
                  <a:schemeClr val="tx1"/>
                </a:solidFill>
                <a:latin typeface="+mj-lt"/>
              </a:rPr>
              <a:t>   identified previously, remaining unsolved families</a:t>
            </a:r>
          </a:p>
          <a:p>
            <a:endParaRPr lang="en-US" sz="2400" b="0" dirty="0">
              <a:solidFill>
                <a:schemeClr val="tx1"/>
              </a:solidFill>
              <a:latin typeface="+mj-lt"/>
            </a:endParaRPr>
          </a:p>
          <a:p>
            <a:pPr marL="457200" indent="-457200">
              <a:buFont typeface="Arial"/>
              <a:buChar char="•"/>
            </a:pPr>
            <a:r>
              <a:rPr lang="en-US" sz="2400" b="0" dirty="0" smtClean="0">
                <a:solidFill>
                  <a:schemeClr val="tx1"/>
                </a:solidFill>
                <a:latin typeface="+mj-lt"/>
              </a:rPr>
              <a:t>Path to </a:t>
            </a:r>
            <a:r>
              <a:rPr lang="en-US" sz="2400" b="0" dirty="0">
                <a:solidFill>
                  <a:schemeClr val="tx1"/>
                </a:solidFill>
                <a:latin typeface="+mj-lt"/>
              </a:rPr>
              <a:t>d</a:t>
            </a:r>
            <a:r>
              <a:rPr lang="en-US" sz="2400" b="0" dirty="0" smtClean="0">
                <a:solidFill>
                  <a:schemeClr val="tx1"/>
                </a:solidFill>
                <a:latin typeface="+mj-lt"/>
              </a:rPr>
              <a:t>etermine the consequence of mutation of every </a:t>
            </a:r>
          </a:p>
          <a:p>
            <a:r>
              <a:rPr lang="en-US" sz="2400" b="0" dirty="0" smtClean="0">
                <a:solidFill>
                  <a:schemeClr val="tx1"/>
                </a:solidFill>
                <a:latin typeface="+mj-lt"/>
              </a:rPr>
              <a:t>     gene in the human genome and identify genes and pathways         </a:t>
            </a:r>
            <a:r>
              <a:rPr lang="en-US" sz="2400" b="0" dirty="0" smtClean="0">
                <a:latin typeface="+mj-lt"/>
              </a:rPr>
              <a:t>a</a:t>
            </a:r>
            <a:r>
              <a:rPr lang="en-US" sz="2400" b="0" dirty="0" smtClean="0">
                <a:solidFill>
                  <a:schemeClr val="tx1"/>
                </a:solidFill>
                <a:latin typeface="+mj-lt"/>
              </a:rPr>
              <a:t>   with greatest potential for development of new diagnostics</a:t>
            </a:r>
          </a:p>
          <a:p>
            <a:r>
              <a:rPr lang="en-US" sz="2400" b="0" dirty="0">
                <a:solidFill>
                  <a:schemeClr val="tx1"/>
                </a:solidFill>
                <a:latin typeface="+mj-lt"/>
              </a:rPr>
              <a:t> </a:t>
            </a:r>
            <a:r>
              <a:rPr lang="en-US" sz="2400" b="0" dirty="0" smtClean="0">
                <a:solidFill>
                  <a:schemeClr val="tx1"/>
                </a:solidFill>
                <a:latin typeface="+mj-lt"/>
              </a:rPr>
              <a:t>    and therapeutics</a:t>
            </a:r>
          </a:p>
          <a:p>
            <a:endParaRPr lang="en-US" sz="2400" b="0" dirty="0" smtClean="0">
              <a:solidFill>
                <a:schemeClr val="tx1"/>
              </a:solidFill>
              <a:latin typeface="+mj-lt"/>
            </a:endParaRPr>
          </a:p>
          <a:p>
            <a:r>
              <a:rPr lang="en-US" sz="2400" b="0" dirty="0">
                <a:solidFill>
                  <a:schemeClr val="tx1"/>
                </a:solidFill>
                <a:latin typeface="+mj-lt"/>
              </a:rPr>
              <a:t>	</a:t>
            </a:r>
            <a:endParaRPr lang="en-US" sz="2400" b="0" dirty="0" smtClean="0">
              <a:solidFill>
                <a:schemeClr val="tx1"/>
              </a:solidFill>
              <a:latin typeface="+mj-lt"/>
            </a:endParaRPr>
          </a:p>
        </p:txBody>
      </p:sp>
    </p:spTree>
    <p:extLst>
      <p:ext uri="{BB962C8B-B14F-4D97-AF65-F5344CB8AC3E}">
        <p14:creationId xmlns:p14="http://schemas.microsoft.com/office/powerpoint/2010/main" val="16847920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40002179"/>
              </p:ext>
            </p:extLst>
          </p:nvPr>
        </p:nvGraphicFramePr>
        <p:xfrm>
          <a:off x="1440181" y="393193"/>
          <a:ext cx="6906006" cy="6133936"/>
        </p:xfrm>
        <a:graphic>
          <a:graphicData uri="http://schemas.openxmlformats.org/drawingml/2006/table">
            <a:tbl>
              <a:tblPr>
                <a:tableStyleId>{5C22544A-7EE6-4342-B048-85BDC9FD1C3A}</a:tableStyleId>
              </a:tblPr>
              <a:tblGrid>
                <a:gridCol w="4564586"/>
                <a:gridCol w="2341420"/>
              </a:tblGrid>
              <a:tr h="464943">
                <a:tc gridSpan="2">
                  <a:txBody>
                    <a:bodyPr/>
                    <a:lstStyle/>
                    <a:p>
                      <a:pPr algn="ctr" fontAlgn="t"/>
                      <a:r>
                        <a:rPr lang="en-US" sz="2800" u="none" strike="noStrike" dirty="0">
                          <a:effectLst/>
                        </a:rPr>
                        <a:t>Exome Sequencing </a:t>
                      </a:r>
                      <a:r>
                        <a:rPr lang="en-US" sz="2800" u="none" strike="noStrike" dirty="0" smtClean="0">
                          <a:effectLst/>
                        </a:rPr>
                        <a:t>Costs, </a:t>
                      </a:r>
                      <a:r>
                        <a:rPr lang="en-US" sz="2800" u="none" strike="noStrike" dirty="0" err="1" smtClean="0">
                          <a:effectLst/>
                        </a:rPr>
                        <a:t>Fy</a:t>
                      </a:r>
                      <a:r>
                        <a:rPr lang="en-US" sz="2800" u="none" strike="noStrike" dirty="0" smtClean="0">
                          <a:effectLst/>
                        </a:rPr>
                        <a:t> 2016</a:t>
                      </a:r>
                      <a:endParaRPr lang="en-US" sz="2800" b="1" i="0" u="none" strike="noStrike" dirty="0">
                        <a:solidFill>
                          <a:srgbClr val="000000"/>
                        </a:solidFill>
                        <a:effectLst/>
                        <a:latin typeface="Calibri" panose="020F0502020204030204" pitchFamily="34" charset="0"/>
                      </a:endParaRPr>
                    </a:p>
                  </a:txBody>
                  <a:tcPr marL="4292" marR="4292" marT="5723" marB="0"/>
                </a:tc>
                <a:tc hMerge="1">
                  <a:txBody>
                    <a:bodyPr/>
                    <a:lstStyle/>
                    <a:p>
                      <a:endParaRPr lang="en-US"/>
                    </a:p>
                  </a:txBody>
                  <a:tcPr/>
                </a:tc>
              </a:tr>
              <a:tr h="852394">
                <a:tc>
                  <a:txBody>
                    <a:bodyPr/>
                    <a:lstStyle/>
                    <a:p>
                      <a:pPr algn="l" fontAlgn="t"/>
                      <a:r>
                        <a:rPr lang="en-US" sz="1800" b="1" u="none" strike="noStrike" dirty="0">
                          <a:effectLst/>
                        </a:rPr>
                        <a:t> </a:t>
                      </a:r>
                      <a:endParaRPr lang="en-US" sz="1800" b="1" i="0" u="none" strike="noStrike" dirty="0">
                        <a:solidFill>
                          <a:srgbClr val="000000"/>
                        </a:solidFill>
                        <a:effectLst/>
                        <a:latin typeface="Arial" panose="020B0604020202020204" pitchFamily="34" charset="0"/>
                      </a:endParaRPr>
                    </a:p>
                    <a:p>
                      <a:pPr algn="ctr" fontAlgn="t"/>
                      <a:r>
                        <a:rPr lang="en-US" sz="1800" b="1" u="none" strike="noStrike" dirty="0">
                          <a:effectLst/>
                        </a:rPr>
                        <a:t>Description</a:t>
                      </a:r>
                      <a:endParaRPr lang="en-US" sz="1800" b="1" i="0" u="none" strike="noStrike" dirty="0">
                        <a:solidFill>
                          <a:srgbClr val="000000"/>
                        </a:solidFill>
                        <a:effectLst/>
                        <a:latin typeface="Arial" panose="020B0604020202020204" pitchFamily="34" charset="0"/>
                      </a:endParaRPr>
                    </a:p>
                  </a:txBody>
                  <a:tcPr marL="4292" marR="4292" marT="5723" marB="0"/>
                </a:tc>
                <a:tc>
                  <a:txBody>
                    <a:bodyPr/>
                    <a:lstStyle/>
                    <a:p>
                      <a:pPr algn="ctr" fontAlgn="t"/>
                      <a:r>
                        <a:rPr lang="en-US" sz="1800" b="1" u="none" strike="noStrike" dirty="0">
                          <a:effectLst/>
                        </a:rPr>
                        <a:t>Exome Cost</a:t>
                      </a:r>
                      <a:endParaRPr lang="en-US" sz="1800" b="1" i="0" u="none" strike="noStrike" dirty="0">
                        <a:solidFill>
                          <a:srgbClr val="000000"/>
                        </a:solidFill>
                        <a:effectLst/>
                        <a:latin typeface="Calibri" panose="020F0502020204030204" pitchFamily="34" charset="0"/>
                      </a:endParaRPr>
                    </a:p>
                    <a:p>
                      <a:pPr algn="ctr" fontAlgn="t"/>
                      <a:r>
                        <a:rPr lang="en-US" sz="1800" u="none" strike="noStrike" dirty="0">
                          <a:effectLst/>
                        </a:rPr>
                        <a:t>14 </a:t>
                      </a:r>
                      <a:r>
                        <a:rPr lang="en-US" sz="1800" u="none" strike="noStrike" dirty="0" smtClean="0">
                          <a:effectLst/>
                        </a:rPr>
                        <a:t>samples/lane</a:t>
                      </a:r>
                      <a:r>
                        <a:rPr lang="en-US" sz="1800" u="none" strike="noStrike" dirty="0">
                          <a:effectLst/>
                        </a:rPr>
                        <a:t>, 2x100 </a:t>
                      </a:r>
                      <a:r>
                        <a:rPr lang="en-US" sz="1800" u="none" strike="noStrike" dirty="0" err="1">
                          <a:effectLst/>
                        </a:rPr>
                        <a:t>bp</a:t>
                      </a:r>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4292" marR="4292" marT="5723" marB="0"/>
                </a:tc>
              </a:tr>
              <a:tr h="232471">
                <a:tc gridSpan="2">
                  <a:txBody>
                    <a:bodyPr/>
                    <a:lstStyle/>
                    <a:p>
                      <a:pPr algn="ctr" fontAlgn="t"/>
                      <a:r>
                        <a:rPr lang="en-US" sz="1800" b="1" u="none" strike="noStrike" dirty="0">
                          <a:effectLst/>
                        </a:rPr>
                        <a:t>Capture (7/one oligo pool)/Library Preparation cost</a:t>
                      </a:r>
                      <a:endParaRPr lang="en-US" sz="1800" b="1" i="0" u="none" strike="noStrike" dirty="0">
                        <a:solidFill>
                          <a:srgbClr val="000000"/>
                        </a:solidFill>
                        <a:effectLst/>
                        <a:latin typeface="Arial" panose="020B0604020202020204" pitchFamily="34" charset="0"/>
                      </a:endParaRPr>
                    </a:p>
                  </a:txBody>
                  <a:tcPr marL="4292" marR="4292" marT="5723" marB="0"/>
                </a:tc>
                <a:tc hMerge="1">
                  <a:txBody>
                    <a:bodyPr/>
                    <a:lstStyle/>
                    <a:p>
                      <a:endParaRPr lang="en-US"/>
                    </a:p>
                  </a:txBody>
                  <a:tcPr/>
                </a:tc>
              </a:tr>
              <a:tr h="221401">
                <a:tc>
                  <a:txBody>
                    <a:bodyPr/>
                    <a:lstStyle/>
                    <a:p>
                      <a:pPr algn="l" fontAlgn="t"/>
                      <a:r>
                        <a:rPr lang="en-US" sz="1800" u="none" strike="noStrike" dirty="0">
                          <a:effectLst/>
                        </a:rPr>
                        <a:t>NimbleGen </a:t>
                      </a:r>
                      <a:r>
                        <a:rPr lang="en-US" sz="1800" u="none" strike="noStrike" dirty="0" smtClean="0">
                          <a:effectLst/>
                        </a:rPr>
                        <a:t>Capture </a:t>
                      </a:r>
                      <a:r>
                        <a:rPr lang="en-US" sz="1800" u="none" strike="noStrike" dirty="0" err="1">
                          <a:effectLst/>
                        </a:rPr>
                        <a:t>Oligo</a:t>
                      </a:r>
                      <a:r>
                        <a:rPr lang="en-US" sz="1800" u="none" strike="noStrike" dirty="0">
                          <a:effectLst/>
                        </a:rPr>
                        <a:t> Pool</a:t>
                      </a:r>
                      <a:endParaRPr lang="en-US" sz="1800" b="0" i="0" u="none" strike="noStrike" dirty="0">
                        <a:solidFill>
                          <a:srgbClr val="000000"/>
                        </a:solidFill>
                        <a:effectLst/>
                        <a:latin typeface="Arial" panose="020B0604020202020204" pitchFamily="34" charset="0"/>
                      </a:endParaRPr>
                    </a:p>
                  </a:txBody>
                  <a:tcPr marL="4292" marR="4292" marT="5723" marB="0"/>
                </a:tc>
                <a:tc>
                  <a:txBody>
                    <a:bodyPr/>
                    <a:lstStyle/>
                    <a:p>
                      <a:pPr algn="ctr" fontAlgn="t"/>
                      <a:r>
                        <a:rPr lang="en-US" sz="1800" u="none" strike="noStrike">
                          <a:effectLst/>
                        </a:rPr>
                        <a:t>$36</a:t>
                      </a:r>
                      <a:endParaRPr lang="en-US" sz="1800" b="0" i="0" u="none" strike="noStrike">
                        <a:solidFill>
                          <a:srgbClr val="000000"/>
                        </a:solidFill>
                        <a:effectLst/>
                        <a:latin typeface="Arial" panose="020B0604020202020204" pitchFamily="34" charset="0"/>
                      </a:endParaRPr>
                    </a:p>
                  </a:txBody>
                  <a:tcPr marL="4292" marR="4292" marT="5723" marB="0"/>
                </a:tc>
              </a:tr>
              <a:tr h="265682">
                <a:tc>
                  <a:txBody>
                    <a:bodyPr/>
                    <a:lstStyle/>
                    <a:p>
                      <a:pPr algn="l" fontAlgn="t"/>
                      <a:r>
                        <a:rPr lang="en-US" sz="1800" u="none" strike="noStrike">
                          <a:effectLst/>
                        </a:rPr>
                        <a:t>Labor</a:t>
                      </a:r>
                      <a:endParaRPr lang="en-US" sz="1800" b="0" i="0" u="none" strike="noStrike">
                        <a:solidFill>
                          <a:srgbClr val="000000"/>
                        </a:solidFill>
                        <a:effectLst/>
                        <a:latin typeface="Arial" panose="020B0604020202020204" pitchFamily="34" charset="0"/>
                      </a:endParaRPr>
                    </a:p>
                  </a:txBody>
                  <a:tcPr marL="4292" marR="4292" marT="5723" marB="0"/>
                </a:tc>
                <a:tc>
                  <a:txBody>
                    <a:bodyPr/>
                    <a:lstStyle/>
                    <a:p>
                      <a:pPr algn="ctr" fontAlgn="t"/>
                      <a:r>
                        <a:rPr lang="en-US" sz="1800" u="none" strike="noStrike" dirty="0">
                          <a:effectLst/>
                        </a:rPr>
                        <a:t>$57</a:t>
                      </a:r>
                      <a:endParaRPr lang="en-US" sz="1800" b="0" i="0" u="none" strike="noStrike" dirty="0">
                        <a:solidFill>
                          <a:srgbClr val="000000"/>
                        </a:solidFill>
                        <a:effectLst/>
                        <a:latin typeface="Arial" panose="020B0604020202020204" pitchFamily="34" charset="0"/>
                      </a:endParaRPr>
                    </a:p>
                  </a:txBody>
                  <a:tcPr marL="4292" marR="4292" marT="5723" marB="0"/>
                </a:tc>
              </a:tr>
              <a:tr h="265682">
                <a:tc>
                  <a:txBody>
                    <a:bodyPr/>
                    <a:lstStyle/>
                    <a:p>
                      <a:pPr algn="l" fontAlgn="t"/>
                      <a:r>
                        <a:rPr lang="en-US" sz="1800" u="none" strike="noStrike">
                          <a:effectLst/>
                        </a:rPr>
                        <a:t>Reagent and Supplies</a:t>
                      </a:r>
                      <a:endParaRPr lang="en-US" sz="1800" b="0" i="0" u="none" strike="noStrike">
                        <a:solidFill>
                          <a:srgbClr val="000000"/>
                        </a:solidFill>
                        <a:effectLst/>
                        <a:latin typeface="Arial" panose="020B0604020202020204" pitchFamily="34" charset="0"/>
                      </a:endParaRPr>
                    </a:p>
                  </a:txBody>
                  <a:tcPr marL="4292" marR="4292" marT="5723" marB="0"/>
                </a:tc>
                <a:tc>
                  <a:txBody>
                    <a:bodyPr/>
                    <a:lstStyle/>
                    <a:p>
                      <a:pPr algn="ctr" fontAlgn="t"/>
                      <a:r>
                        <a:rPr lang="en-US" sz="1800" u="none" strike="noStrike">
                          <a:effectLst/>
                        </a:rPr>
                        <a:t>$50</a:t>
                      </a:r>
                      <a:endParaRPr lang="en-US" sz="1800" b="0" i="0" u="none" strike="noStrike">
                        <a:solidFill>
                          <a:srgbClr val="000000"/>
                        </a:solidFill>
                        <a:effectLst/>
                        <a:latin typeface="Arial" panose="020B0604020202020204" pitchFamily="34" charset="0"/>
                      </a:endParaRPr>
                    </a:p>
                  </a:txBody>
                  <a:tcPr marL="4292" marR="4292" marT="5723" marB="0"/>
                </a:tc>
              </a:tr>
              <a:tr h="400419">
                <a:tc>
                  <a:txBody>
                    <a:bodyPr/>
                    <a:lstStyle/>
                    <a:p>
                      <a:pPr algn="l" fontAlgn="t"/>
                      <a:r>
                        <a:rPr lang="fr-FR" sz="1800" u="none" strike="noStrike" dirty="0">
                          <a:effectLst/>
                        </a:rPr>
                        <a:t>Instrument </a:t>
                      </a:r>
                      <a:r>
                        <a:rPr lang="fr-FR" sz="1800" u="none" strike="noStrike" dirty="0" err="1">
                          <a:effectLst/>
                        </a:rPr>
                        <a:t>depreciation</a:t>
                      </a:r>
                      <a:r>
                        <a:rPr lang="fr-FR" sz="1800" u="none" strike="noStrike" dirty="0">
                          <a:effectLst/>
                        </a:rPr>
                        <a:t>, </a:t>
                      </a:r>
                      <a:r>
                        <a:rPr lang="fr-FR" sz="1800" u="none" strike="noStrike" dirty="0" err="1">
                          <a:effectLst/>
                        </a:rPr>
                        <a:t>Maintainance</a:t>
                      </a:r>
                      <a:r>
                        <a:rPr lang="fr-FR" sz="1800" u="none" strike="noStrike" dirty="0">
                          <a:effectLst/>
                        </a:rPr>
                        <a:t>, Administration, IT </a:t>
                      </a:r>
                      <a:r>
                        <a:rPr lang="fr-FR" sz="1800" u="none" strike="noStrike" dirty="0" err="1">
                          <a:effectLst/>
                        </a:rPr>
                        <a:t>etc</a:t>
                      </a:r>
                      <a:endParaRPr lang="fr-FR" sz="1800" b="0" i="0" u="none" strike="noStrike" dirty="0">
                        <a:solidFill>
                          <a:srgbClr val="000000"/>
                        </a:solidFill>
                        <a:effectLst/>
                        <a:latin typeface="Arial" panose="020B0604020202020204" pitchFamily="34" charset="0"/>
                      </a:endParaRPr>
                    </a:p>
                  </a:txBody>
                  <a:tcPr marL="4292" marR="4292" marT="5723" marB="0"/>
                </a:tc>
                <a:tc>
                  <a:txBody>
                    <a:bodyPr/>
                    <a:lstStyle/>
                    <a:p>
                      <a:pPr algn="ctr" fontAlgn="t"/>
                      <a:r>
                        <a:rPr lang="en-US" sz="1800" u="none" strike="noStrike">
                          <a:effectLst/>
                        </a:rPr>
                        <a:t>$12</a:t>
                      </a:r>
                      <a:endParaRPr lang="en-US" sz="1800" b="0" i="0" u="none" strike="noStrike">
                        <a:solidFill>
                          <a:srgbClr val="000000"/>
                        </a:solidFill>
                        <a:effectLst/>
                        <a:latin typeface="Arial" panose="020B0604020202020204" pitchFamily="34" charset="0"/>
                      </a:endParaRPr>
                    </a:p>
                  </a:txBody>
                  <a:tcPr marL="4292" marR="4292" marT="5723" marB="0"/>
                </a:tc>
              </a:tr>
              <a:tr h="287821">
                <a:tc>
                  <a:txBody>
                    <a:bodyPr/>
                    <a:lstStyle/>
                    <a:p>
                      <a:pPr algn="l" fontAlgn="t"/>
                      <a:r>
                        <a:rPr lang="en-US" sz="1800" u="none" strike="noStrike">
                          <a:effectLst/>
                        </a:rPr>
                        <a:t>Administrative/IT cost (3%)</a:t>
                      </a:r>
                      <a:endParaRPr lang="en-US" sz="1800" b="0" i="0" u="none" strike="noStrike">
                        <a:solidFill>
                          <a:srgbClr val="000000"/>
                        </a:solidFill>
                        <a:effectLst/>
                        <a:latin typeface="Arial" panose="020B0604020202020204" pitchFamily="34" charset="0"/>
                      </a:endParaRPr>
                    </a:p>
                  </a:txBody>
                  <a:tcPr marL="4292" marR="4292" marT="5723" marB="0"/>
                </a:tc>
                <a:tc>
                  <a:txBody>
                    <a:bodyPr/>
                    <a:lstStyle/>
                    <a:p>
                      <a:pPr algn="ctr" fontAlgn="t"/>
                      <a:r>
                        <a:rPr lang="en-US" sz="1800" u="none" strike="noStrike" dirty="0">
                          <a:effectLst/>
                        </a:rPr>
                        <a:t>$5</a:t>
                      </a:r>
                      <a:endParaRPr lang="en-US" sz="1800" b="0" i="0" u="none" strike="noStrike" dirty="0">
                        <a:solidFill>
                          <a:srgbClr val="000000"/>
                        </a:solidFill>
                        <a:effectLst/>
                        <a:latin typeface="Arial" panose="020B0604020202020204" pitchFamily="34" charset="0"/>
                      </a:endParaRPr>
                    </a:p>
                  </a:txBody>
                  <a:tcPr marL="4292" marR="4292" marT="5723" marB="0"/>
                </a:tc>
              </a:tr>
              <a:tr h="243541">
                <a:tc>
                  <a:txBody>
                    <a:bodyPr/>
                    <a:lstStyle/>
                    <a:p>
                      <a:pPr algn="l" fontAlgn="t"/>
                      <a:r>
                        <a:rPr lang="en-US" sz="1800" u="none" strike="noStrike">
                          <a:effectLst/>
                        </a:rPr>
                        <a:t>Sub Total Library Prep</a:t>
                      </a:r>
                      <a:endParaRPr lang="en-US" sz="1800" b="1" i="0" u="none" strike="noStrike">
                        <a:solidFill>
                          <a:srgbClr val="000000"/>
                        </a:solidFill>
                        <a:effectLst/>
                        <a:latin typeface="Arial" panose="020B0604020202020204" pitchFamily="34" charset="0"/>
                      </a:endParaRPr>
                    </a:p>
                  </a:txBody>
                  <a:tcPr marL="4292" marR="4292" marT="5723" marB="0"/>
                </a:tc>
                <a:tc>
                  <a:txBody>
                    <a:bodyPr/>
                    <a:lstStyle/>
                    <a:p>
                      <a:pPr algn="ctr" fontAlgn="t"/>
                      <a:r>
                        <a:rPr lang="en-US" sz="1800" u="none" strike="noStrike">
                          <a:effectLst/>
                        </a:rPr>
                        <a:t>$160</a:t>
                      </a:r>
                      <a:endParaRPr lang="en-US" sz="1800" b="1" i="0" u="none" strike="noStrike">
                        <a:solidFill>
                          <a:srgbClr val="000000"/>
                        </a:solidFill>
                        <a:effectLst/>
                        <a:latin typeface="Arial" panose="020B0604020202020204" pitchFamily="34" charset="0"/>
                      </a:endParaRPr>
                    </a:p>
                  </a:txBody>
                  <a:tcPr marL="4292" marR="4292" marT="5723" marB="0"/>
                </a:tc>
              </a:tr>
              <a:tr h="254612">
                <a:tc gridSpan="2">
                  <a:txBody>
                    <a:bodyPr/>
                    <a:lstStyle/>
                    <a:p>
                      <a:pPr algn="ctr" fontAlgn="t"/>
                      <a:r>
                        <a:rPr lang="en-US" sz="1800" b="1" u="none" strike="noStrike" dirty="0">
                          <a:effectLst/>
                        </a:rPr>
                        <a:t>Sequencing Costs </a:t>
                      </a:r>
                      <a:endParaRPr lang="en-US" sz="1800" b="1" i="0" u="none" strike="noStrike" dirty="0">
                        <a:solidFill>
                          <a:srgbClr val="000000"/>
                        </a:solidFill>
                        <a:effectLst/>
                        <a:latin typeface="Arial" panose="020B0604020202020204" pitchFamily="34" charset="0"/>
                      </a:endParaRPr>
                    </a:p>
                  </a:txBody>
                  <a:tcPr marL="4292" marR="4292" marT="5723" marB="0"/>
                </a:tc>
                <a:tc hMerge="1">
                  <a:txBody>
                    <a:bodyPr/>
                    <a:lstStyle/>
                    <a:p>
                      <a:endParaRPr lang="en-US"/>
                    </a:p>
                  </a:txBody>
                  <a:tcPr/>
                </a:tc>
              </a:tr>
              <a:tr h="243541">
                <a:tc>
                  <a:txBody>
                    <a:bodyPr/>
                    <a:lstStyle/>
                    <a:p>
                      <a:pPr algn="l" fontAlgn="t"/>
                      <a:r>
                        <a:rPr lang="en-US" sz="1800" u="none" strike="noStrike" dirty="0">
                          <a:effectLst/>
                        </a:rPr>
                        <a:t>Labor</a:t>
                      </a:r>
                      <a:endParaRPr lang="en-US" sz="1800" b="0" i="0" u="none" strike="noStrike" dirty="0">
                        <a:solidFill>
                          <a:srgbClr val="000000"/>
                        </a:solidFill>
                        <a:effectLst/>
                        <a:latin typeface="Arial" panose="020B0604020202020204" pitchFamily="34" charset="0"/>
                      </a:endParaRPr>
                    </a:p>
                  </a:txBody>
                  <a:tcPr marL="4292" marR="4292" marT="5723" marB="0"/>
                </a:tc>
                <a:tc>
                  <a:txBody>
                    <a:bodyPr/>
                    <a:lstStyle/>
                    <a:p>
                      <a:pPr algn="ctr" fontAlgn="t"/>
                      <a:r>
                        <a:rPr lang="en-US" sz="1800" u="none" strike="noStrike">
                          <a:effectLst/>
                        </a:rPr>
                        <a:t>$6</a:t>
                      </a:r>
                      <a:endParaRPr lang="en-US" sz="1800" b="0" i="0" u="none" strike="noStrike">
                        <a:solidFill>
                          <a:srgbClr val="000000"/>
                        </a:solidFill>
                        <a:effectLst/>
                        <a:latin typeface="Arial" panose="020B0604020202020204" pitchFamily="34" charset="0"/>
                      </a:endParaRPr>
                    </a:p>
                  </a:txBody>
                  <a:tcPr marL="4292" marR="4292" marT="5723" marB="0"/>
                </a:tc>
              </a:tr>
              <a:tr h="221401">
                <a:tc>
                  <a:txBody>
                    <a:bodyPr/>
                    <a:lstStyle/>
                    <a:p>
                      <a:pPr algn="l" fontAlgn="t"/>
                      <a:r>
                        <a:rPr lang="en-US" sz="1800" u="none" strike="noStrike">
                          <a:effectLst/>
                        </a:rPr>
                        <a:t>Sequencing reagents &amp; supplies</a:t>
                      </a:r>
                      <a:endParaRPr lang="en-US" sz="1800" b="0" i="0" u="none" strike="noStrike">
                        <a:solidFill>
                          <a:srgbClr val="000000"/>
                        </a:solidFill>
                        <a:effectLst/>
                        <a:latin typeface="Arial" panose="020B0604020202020204" pitchFamily="34" charset="0"/>
                      </a:endParaRPr>
                    </a:p>
                  </a:txBody>
                  <a:tcPr marL="4292" marR="4292" marT="5723" marB="0"/>
                </a:tc>
                <a:tc>
                  <a:txBody>
                    <a:bodyPr/>
                    <a:lstStyle/>
                    <a:p>
                      <a:pPr algn="ctr" fontAlgn="t"/>
                      <a:r>
                        <a:rPr lang="en-US" sz="1800" u="none" strike="noStrike">
                          <a:effectLst/>
                        </a:rPr>
                        <a:t>$117</a:t>
                      </a:r>
                      <a:endParaRPr lang="en-US" sz="1800" b="0" i="0" u="none" strike="noStrike">
                        <a:solidFill>
                          <a:srgbClr val="000000"/>
                        </a:solidFill>
                        <a:effectLst/>
                        <a:latin typeface="Arial" panose="020B0604020202020204" pitchFamily="34" charset="0"/>
                      </a:endParaRPr>
                    </a:p>
                  </a:txBody>
                  <a:tcPr marL="4292" marR="4292" marT="5723" marB="0"/>
                </a:tc>
              </a:tr>
              <a:tr h="276751">
                <a:tc>
                  <a:txBody>
                    <a:bodyPr/>
                    <a:lstStyle/>
                    <a:p>
                      <a:pPr algn="l" fontAlgn="t"/>
                      <a:r>
                        <a:rPr lang="en-US" sz="1800" u="none" strike="noStrike">
                          <a:effectLst/>
                        </a:rPr>
                        <a:t>Instrument Depreciation</a:t>
                      </a:r>
                      <a:endParaRPr lang="en-US" sz="1800" b="0" i="0" u="none" strike="noStrike">
                        <a:solidFill>
                          <a:srgbClr val="000000"/>
                        </a:solidFill>
                        <a:effectLst/>
                        <a:latin typeface="Arial" panose="020B0604020202020204" pitchFamily="34" charset="0"/>
                      </a:endParaRPr>
                    </a:p>
                  </a:txBody>
                  <a:tcPr marL="4292" marR="4292" marT="5723" marB="0"/>
                </a:tc>
                <a:tc>
                  <a:txBody>
                    <a:bodyPr/>
                    <a:lstStyle/>
                    <a:p>
                      <a:pPr algn="ctr" fontAlgn="t"/>
                      <a:r>
                        <a:rPr lang="en-US" sz="1800" u="none" strike="noStrike">
                          <a:effectLst/>
                        </a:rPr>
                        <a:t>$24</a:t>
                      </a:r>
                      <a:endParaRPr lang="en-US" sz="1800" b="0" i="0" u="none" strike="noStrike">
                        <a:solidFill>
                          <a:srgbClr val="000000"/>
                        </a:solidFill>
                        <a:effectLst/>
                        <a:latin typeface="Arial" panose="020B0604020202020204" pitchFamily="34" charset="0"/>
                      </a:endParaRPr>
                    </a:p>
                  </a:txBody>
                  <a:tcPr marL="4292" marR="4292" marT="5723" marB="0"/>
                </a:tc>
              </a:tr>
              <a:tr h="287821">
                <a:tc>
                  <a:txBody>
                    <a:bodyPr/>
                    <a:lstStyle/>
                    <a:p>
                      <a:pPr algn="l" fontAlgn="t"/>
                      <a:r>
                        <a:rPr lang="en-US" sz="1800" u="none" strike="noStrike">
                          <a:effectLst/>
                        </a:rPr>
                        <a:t>Service contract, IT</a:t>
                      </a:r>
                      <a:endParaRPr lang="en-US" sz="1800" b="0" i="0" u="none" strike="noStrike">
                        <a:solidFill>
                          <a:srgbClr val="000000"/>
                        </a:solidFill>
                        <a:effectLst/>
                        <a:latin typeface="Arial" panose="020B0604020202020204" pitchFamily="34" charset="0"/>
                      </a:endParaRPr>
                    </a:p>
                  </a:txBody>
                  <a:tcPr marL="4292" marR="4292" marT="5723" marB="0"/>
                </a:tc>
                <a:tc>
                  <a:txBody>
                    <a:bodyPr/>
                    <a:lstStyle/>
                    <a:p>
                      <a:pPr algn="ctr" fontAlgn="t"/>
                      <a:r>
                        <a:rPr lang="en-US" sz="1800" u="none" strike="noStrike">
                          <a:effectLst/>
                        </a:rPr>
                        <a:t>$10</a:t>
                      </a:r>
                      <a:endParaRPr lang="en-US" sz="1800" b="0" i="0" u="none" strike="noStrike">
                        <a:solidFill>
                          <a:srgbClr val="000000"/>
                        </a:solidFill>
                        <a:effectLst/>
                        <a:latin typeface="Arial" panose="020B0604020202020204" pitchFamily="34" charset="0"/>
                      </a:endParaRPr>
                    </a:p>
                  </a:txBody>
                  <a:tcPr marL="4292" marR="4292" marT="5723" marB="0"/>
                </a:tc>
              </a:tr>
              <a:tr h="287821">
                <a:tc>
                  <a:txBody>
                    <a:bodyPr/>
                    <a:lstStyle/>
                    <a:p>
                      <a:pPr algn="l" fontAlgn="t"/>
                      <a:r>
                        <a:rPr lang="en-US" sz="1800" u="none" strike="noStrike">
                          <a:effectLst/>
                        </a:rPr>
                        <a:t>Primary data analysis/bioinformatics</a:t>
                      </a:r>
                      <a:endParaRPr lang="en-US" sz="1800" b="0" i="0" u="none" strike="noStrike">
                        <a:solidFill>
                          <a:srgbClr val="000000"/>
                        </a:solidFill>
                        <a:effectLst/>
                        <a:latin typeface="Arial" panose="020B0604020202020204" pitchFamily="34" charset="0"/>
                      </a:endParaRPr>
                    </a:p>
                  </a:txBody>
                  <a:tcPr marL="4292" marR="4292" marT="5723" marB="0"/>
                </a:tc>
                <a:tc>
                  <a:txBody>
                    <a:bodyPr/>
                    <a:lstStyle/>
                    <a:p>
                      <a:pPr algn="ctr" fontAlgn="t"/>
                      <a:r>
                        <a:rPr lang="en-US" sz="1800" u="none" strike="noStrike">
                          <a:effectLst/>
                        </a:rPr>
                        <a:t>$9</a:t>
                      </a:r>
                      <a:endParaRPr lang="en-US" sz="1800" b="0" i="0" u="none" strike="noStrike">
                        <a:solidFill>
                          <a:srgbClr val="000000"/>
                        </a:solidFill>
                        <a:effectLst/>
                        <a:latin typeface="Arial" panose="020B0604020202020204" pitchFamily="34" charset="0"/>
                      </a:endParaRPr>
                    </a:p>
                  </a:txBody>
                  <a:tcPr marL="4292" marR="4292" marT="5723" marB="0"/>
                </a:tc>
              </a:tr>
              <a:tr h="287821">
                <a:tc>
                  <a:txBody>
                    <a:bodyPr/>
                    <a:lstStyle/>
                    <a:p>
                      <a:pPr algn="l" fontAlgn="t"/>
                      <a:r>
                        <a:rPr lang="en-US" sz="1800" u="none" strike="noStrike">
                          <a:effectLst/>
                        </a:rPr>
                        <a:t>Administrative cost (3%)</a:t>
                      </a:r>
                      <a:endParaRPr lang="en-US" sz="1800" b="0" i="0" u="none" strike="noStrike">
                        <a:solidFill>
                          <a:srgbClr val="000000"/>
                        </a:solidFill>
                        <a:effectLst/>
                        <a:latin typeface="Arial" panose="020B0604020202020204" pitchFamily="34" charset="0"/>
                      </a:endParaRPr>
                    </a:p>
                  </a:txBody>
                  <a:tcPr marL="4292" marR="4292" marT="5723" marB="0"/>
                </a:tc>
                <a:tc>
                  <a:txBody>
                    <a:bodyPr/>
                    <a:lstStyle/>
                    <a:p>
                      <a:pPr algn="ctr" fontAlgn="t"/>
                      <a:r>
                        <a:rPr lang="en-US" sz="1800" u="none" strike="noStrike">
                          <a:effectLst/>
                        </a:rPr>
                        <a:t>$5</a:t>
                      </a:r>
                      <a:endParaRPr lang="en-US" sz="1800" b="0" i="0" u="none" strike="noStrike">
                        <a:solidFill>
                          <a:srgbClr val="000000"/>
                        </a:solidFill>
                        <a:effectLst/>
                        <a:latin typeface="Arial" panose="020B0604020202020204" pitchFamily="34" charset="0"/>
                      </a:endParaRPr>
                    </a:p>
                  </a:txBody>
                  <a:tcPr marL="4292" marR="4292" marT="5723" marB="0"/>
                </a:tc>
              </a:tr>
              <a:tr h="276751">
                <a:tc>
                  <a:txBody>
                    <a:bodyPr/>
                    <a:lstStyle/>
                    <a:p>
                      <a:pPr algn="l" fontAlgn="t"/>
                      <a:r>
                        <a:rPr lang="en-US" sz="1800" u="none" strike="noStrike">
                          <a:effectLst/>
                        </a:rPr>
                        <a:t>Sub Total Sequencing</a:t>
                      </a:r>
                      <a:endParaRPr lang="en-US" sz="1800" b="0" i="0" u="none" strike="noStrike">
                        <a:solidFill>
                          <a:srgbClr val="000000"/>
                        </a:solidFill>
                        <a:effectLst/>
                        <a:latin typeface="Arial" panose="020B0604020202020204" pitchFamily="34" charset="0"/>
                      </a:endParaRPr>
                    </a:p>
                  </a:txBody>
                  <a:tcPr marL="4292" marR="4292" marT="5723" marB="0"/>
                </a:tc>
                <a:tc>
                  <a:txBody>
                    <a:bodyPr/>
                    <a:lstStyle/>
                    <a:p>
                      <a:pPr algn="ctr" fontAlgn="t"/>
                      <a:r>
                        <a:rPr lang="en-US" sz="1800" u="none" strike="noStrike">
                          <a:effectLst/>
                        </a:rPr>
                        <a:t>$170</a:t>
                      </a:r>
                      <a:endParaRPr lang="en-US" sz="1800" b="1" i="0" u="none" strike="noStrike">
                        <a:solidFill>
                          <a:srgbClr val="000000"/>
                        </a:solidFill>
                        <a:effectLst/>
                        <a:latin typeface="Arial" panose="020B0604020202020204" pitchFamily="34" charset="0"/>
                      </a:endParaRPr>
                    </a:p>
                  </a:txBody>
                  <a:tcPr marL="4292" marR="4292" marT="5723" marB="0"/>
                </a:tc>
              </a:tr>
              <a:tr h="243541">
                <a:tc>
                  <a:txBody>
                    <a:bodyPr/>
                    <a:lstStyle/>
                    <a:p>
                      <a:pPr algn="l" fontAlgn="t"/>
                      <a:r>
                        <a:rPr lang="en-US" sz="2000" b="1" u="none" strike="noStrike" dirty="0">
                          <a:effectLst/>
                        </a:rPr>
                        <a:t>Grand total (</a:t>
                      </a:r>
                      <a:r>
                        <a:rPr lang="en-US" sz="2000" b="1" u="none" strike="noStrike" dirty="0" err="1">
                          <a:effectLst/>
                        </a:rPr>
                        <a:t>Library+Sequencing</a:t>
                      </a:r>
                      <a:r>
                        <a:rPr lang="en-US" sz="2000" b="1" u="none" strike="noStrike" dirty="0">
                          <a:effectLst/>
                        </a:rPr>
                        <a:t>)</a:t>
                      </a:r>
                      <a:endParaRPr lang="en-US" sz="2000" b="1" i="0" u="none" strike="noStrike" dirty="0">
                        <a:solidFill>
                          <a:srgbClr val="000000"/>
                        </a:solidFill>
                        <a:effectLst/>
                        <a:latin typeface="Arial" panose="020B0604020202020204" pitchFamily="34" charset="0"/>
                      </a:endParaRPr>
                    </a:p>
                  </a:txBody>
                  <a:tcPr marL="4292" marR="4292" marT="5723" marB="0"/>
                </a:tc>
                <a:tc>
                  <a:txBody>
                    <a:bodyPr/>
                    <a:lstStyle/>
                    <a:p>
                      <a:pPr algn="ctr" fontAlgn="t"/>
                      <a:r>
                        <a:rPr lang="en-US" sz="2000" b="1" u="none" strike="noStrike" dirty="0">
                          <a:effectLst/>
                        </a:rPr>
                        <a:t>$330</a:t>
                      </a:r>
                      <a:endParaRPr lang="en-US" sz="2000" b="1" i="0" u="none" strike="noStrike" dirty="0">
                        <a:solidFill>
                          <a:srgbClr val="000000"/>
                        </a:solidFill>
                        <a:effectLst/>
                        <a:latin typeface="Arial" panose="020B0604020202020204" pitchFamily="34" charset="0"/>
                      </a:endParaRPr>
                    </a:p>
                  </a:txBody>
                  <a:tcPr marL="4292" marR="4292" marT="5723" marB="0"/>
                </a:tc>
              </a:tr>
            </a:tbl>
          </a:graphicData>
        </a:graphic>
      </p:graphicFrame>
    </p:spTree>
    <p:extLst>
      <p:ext uri="{BB962C8B-B14F-4D97-AF65-F5344CB8AC3E}">
        <p14:creationId xmlns:p14="http://schemas.microsoft.com/office/powerpoint/2010/main" val="3192414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914400"/>
            <a:ext cx="7924800" cy="369332"/>
          </a:xfrm>
          <a:prstGeom prst="rect">
            <a:avLst/>
          </a:prstGeom>
          <a:noFill/>
        </p:spPr>
        <p:txBody>
          <a:bodyPr wrap="square" rtlCol="0">
            <a:spAutoFit/>
          </a:bodyPr>
          <a:lstStyle/>
          <a:p>
            <a:pPr algn="ctr"/>
            <a:r>
              <a:rPr lang="en-US" dirty="0" smtClean="0"/>
              <a:t>Partial list of YCMG Collaborators: Total 88 PIs, 66 institutions from 8 countries</a:t>
            </a:r>
          </a:p>
        </p:txBody>
      </p:sp>
      <p:graphicFrame>
        <p:nvGraphicFramePr>
          <p:cNvPr id="6" name="Table 5"/>
          <p:cNvGraphicFramePr>
            <a:graphicFrameLocks noGrp="1"/>
          </p:cNvGraphicFramePr>
          <p:nvPr>
            <p:extLst>
              <p:ext uri="{D42A27DB-BD31-4B8C-83A1-F6EECF244321}">
                <p14:modId xmlns:p14="http://schemas.microsoft.com/office/powerpoint/2010/main" val="2364369899"/>
              </p:ext>
            </p:extLst>
          </p:nvPr>
        </p:nvGraphicFramePr>
        <p:xfrm>
          <a:off x="685800" y="1600200"/>
          <a:ext cx="3857625" cy="4343399"/>
        </p:xfrm>
        <a:graphic>
          <a:graphicData uri="http://schemas.openxmlformats.org/drawingml/2006/table">
            <a:tbl>
              <a:tblPr>
                <a:tableStyleId>{5C22544A-7EE6-4342-B048-85BDC9FD1C3A}</a:tableStyleId>
              </a:tblPr>
              <a:tblGrid>
                <a:gridCol w="1524000"/>
                <a:gridCol w="1447800"/>
                <a:gridCol w="457200"/>
                <a:gridCol w="428625"/>
              </a:tblGrid>
              <a:tr h="142009">
                <a:tc>
                  <a:txBody>
                    <a:bodyPr/>
                    <a:lstStyle/>
                    <a:p>
                      <a:pPr algn="ctr" fontAlgn="ctr"/>
                      <a:r>
                        <a:rPr lang="en-US" sz="900" b="1" u="none" strike="noStrike" dirty="0">
                          <a:effectLst/>
                        </a:rPr>
                        <a:t>Investigator</a:t>
                      </a:r>
                      <a:endParaRPr lang="en-US" sz="900" b="1" i="0" u="none" strike="noStrike" dirty="0">
                        <a:solidFill>
                          <a:srgbClr val="000000"/>
                        </a:solidFill>
                        <a:effectLst/>
                        <a:latin typeface="Calibri"/>
                      </a:endParaRPr>
                    </a:p>
                  </a:txBody>
                  <a:tcPr marL="9525" marR="9525" marT="9525" marB="0" anchor="ctr"/>
                </a:tc>
                <a:tc>
                  <a:txBody>
                    <a:bodyPr/>
                    <a:lstStyle/>
                    <a:p>
                      <a:pPr algn="ctr" fontAlgn="ctr"/>
                      <a:r>
                        <a:rPr lang="en-US" sz="900" b="1" u="none" strike="noStrike" dirty="0">
                          <a:effectLst/>
                        </a:rPr>
                        <a:t>Institution Name</a:t>
                      </a:r>
                      <a:endParaRPr lang="en-US" sz="900" b="1" i="0" u="none" strike="noStrike" dirty="0">
                        <a:solidFill>
                          <a:srgbClr val="000000"/>
                        </a:solidFill>
                        <a:effectLst/>
                        <a:latin typeface="Calibri"/>
                      </a:endParaRPr>
                    </a:p>
                  </a:txBody>
                  <a:tcPr marL="9525" marR="9525" marT="9525" marB="0" anchor="ctr"/>
                </a:tc>
                <a:tc>
                  <a:txBody>
                    <a:bodyPr/>
                    <a:lstStyle/>
                    <a:p>
                      <a:pPr algn="ctr" fontAlgn="ctr"/>
                      <a:r>
                        <a:rPr lang="en-US" sz="900" b="1" u="none" strike="noStrike" dirty="0">
                          <a:effectLst/>
                        </a:rPr>
                        <a:t># of Projects</a:t>
                      </a:r>
                      <a:endParaRPr lang="en-US" sz="900" b="1" i="0" u="none" strike="noStrike" dirty="0">
                        <a:solidFill>
                          <a:srgbClr val="000000"/>
                        </a:solidFill>
                        <a:effectLst/>
                        <a:latin typeface="Calibri"/>
                      </a:endParaRPr>
                    </a:p>
                  </a:txBody>
                  <a:tcPr marL="9525" marR="9525" marT="9525" marB="0" anchor="ctr"/>
                </a:tc>
                <a:tc>
                  <a:txBody>
                    <a:bodyPr/>
                    <a:lstStyle/>
                    <a:p>
                      <a:pPr algn="ctr" fontAlgn="ctr"/>
                      <a:r>
                        <a:rPr lang="en-US" sz="900" b="1" u="none" strike="noStrike" dirty="0">
                          <a:effectLst/>
                        </a:rPr>
                        <a:t># of Samples</a:t>
                      </a:r>
                      <a:endParaRPr lang="en-US" sz="900" b="1" i="0" u="none" strike="noStrike" dirty="0">
                        <a:solidFill>
                          <a:srgbClr val="000000"/>
                        </a:solidFill>
                        <a:effectLst/>
                        <a:latin typeface="Calibri"/>
                      </a:endParaRPr>
                    </a:p>
                  </a:txBody>
                  <a:tcPr marL="9525" marR="9525" marT="9525" marB="0" anchor="ctr"/>
                </a:tc>
              </a:tr>
              <a:tr h="142009">
                <a:tc>
                  <a:txBody>
                    <a:bodyPr/>
                    <a:lstStyle/>
                    <a:p>
                      <a:pPr algn="l" fontAlgn="ctr"/>
                      <a:r>
                        <a:rPr lang="en-US" sz="900" u="none" strike="noStrike">
                          <a:effectLst/>
                        </a:rPr>
                        <a:t>Ahmed, Zubair</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Cincinnati Children's Hospt.</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58</a:t>
                      </a:r>
                      <a:endParaRPr lang="en-US" sz="900" b="0" i="0" u="none" strike="noStrike">
                        <a:solidFill>
                          <a:srgbClr val="000000"/>
                        </a:solidFill>
                        <a:effectLst/>
                        <a:latin typeface="Calibri"/>
                      </a:endParaRPr>
                    </a:p>
                  </a:txBody>
                  <a:tcPr marL="9525" marR="9525" marT="9525" marB="0" anchor="ctr"/>
                </a:tc>
              </a:tr>
              <a:tr h="73674">
                <a:tc>
                  <a:txBody>
                    <a:bodyPr/>
                    <a:lstStyle/>
                    <a:p>
                      <a:pPr algn="l" fontAlgn="ctr"/>
                      <a:r>
                        <a:rPr lang="en-US" sz="900" u="none" strike="noStrike">
                          <a:effectLst/>
                        </a:rPr>
                        <a:t>Alp, Hande/Gunel, Murat</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Guven Hospi./Yale Univ</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6</a:t>
                      </a:r>
                      <a:endParaRPr lang="en-US" sz="900" b="0" i="0" u="none" strike="noStrike">
                        <a:solidFill>
                          <a:srgbClr val="000000"/>
                        </a:solidFill>
                        <a:effectLst/>
                        <a:latin typeface="Calibri"/>
                      </a:endParaRPr>
                    </a:p>
                  </a:txBody>
                  <a:tcPr marL="9525" marR="9525" marT="9525" marB="0" anchor="ctr"/>
                </a:tc>
              </a:tr>
              <a:tr h="73674">
                <a:tc>
                  <a:txBody>
                    <a:bodyPr/>
                    <a:lstStyle/>
                    <a:p>
                      <a:pPr algn="l" fontAlgn="ctr"/>
                      <a:r>
                        <a:rPr lang="en-US" sz="900" u="none" strike="noStrike">
                          <a:effectLst/>
                        </a:rPr>
                        <a:t>Aretz, Stefan</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University Hospt-Bonn</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106</a:t>
                      </a:r>
                      <a:endParaRPr lang="en-US" sz="900" b="0" i="0" u="none" strike="noStrike">
                        <a:solidFill>
                          <a:srgbClr val="000000"/>
                        </a:solidFill>
                        <a:effectLst/>
                        <a:latin typeface="Calibri"/>
                      </a:endParaRPr>
                    </a:p>
                  </a:txBody>
                  <a:tcPr marL="9525" marR="9525" marT="9525" marB="0" anchor="ctr"/>
                </a:tc>
              </a:tr>
              <a:tr h="73674">
                <a:tc>
                  <a:txBody>
                    <a:bodyPr/>
                    <a:lstStyle/>
                    <a:p>
                      <a:pPr algn="l" fontAlgn="ctr"/>
                      <a:r>
                        <a:rPr lang="en-US" sz="900" u="none" strike="noStrike">
                          <a:effectLst/>
                        </a:rPr>
                        <a:t>Ashley, Euan</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Stanford Univ</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104</a:t>
                      </a:r>
                      <a:endParaRPr lang="en-US" sz="900" b="0" i="0" u="none" strike="noStrike">
                        <a:solidFill>
                          <a:srgbClr val="000000"/>
                        </a:solidFill>
                        <a:effectLst/>
                        <a:latin typeface="Calibri"/>
                      </a:endParaRPr>
                    </a:p>
                  </a:txBody>
                  <a:tcPr marL="9525" marR="9525" marT="9525" marB="0" anchor="ctr"/>
                </a:tc>
              </a:tr>
              <a:tr h="73674">
                <a:tc>
                  <a:txBody>
                    <a:bodyPr/>
                    <a:lstStyle/>
                    <a:p>
                      <a:pPr algn="l" fontAlgn="ctr"/>
                      <a:r>
                        <a:rPr lang="en-US" sz="900" u="none" strike="noStrike">
                          <a:effectLst/>
                        </a:rPr>
                        <a:t>Brownstein, Catherine</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dirty="0">
                          <a:effectLst/>
                        </a:rPr>
                        <a:t>Boston Children's </a:t>
                      </a:r>
                      <a:r>
                        <a:rPr lang="en-US" sz="900" u="none" strike="noStrike" dirty="0" err="1">
                          <a:effectLst/>
                        </a:rPr>
                        <a:t>Hospt</a:t>
                      </a:r>
                      <a:r>
                        <a:rPr lang="en-US" sz="900" u="none" strike="noStrike" dirty="0">
                          <a:effectLst/>
                        </a:rPr>
                        <a:t>.</a:t>
                      </a:r>
                      <a:endParaRPr lang="en-US" sz="900" b="0" i="0" u="none" strike="noStrike" dirty="0">
                        <a:solidFill>
                          <a:srgbClr val="000000"/>
                        </a:solidFill>
                        <a:effectLst/>
                        <a:latin typeface="Calibri"/>
                      </a:endParaRPr>
                    </a:p>
                  </a:txBody>
                  <a:tcPr marL="9525" marR="9525" marT="9525"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189</a:t>
                      </a:r>
                      <a:endParaRPr lang="en-US" sz="900" b="0" i="0" u="none" strike="noStrike">
                        <a:solidFill>
                          <a:srgbClr val="000000"/>
                        </a:solidFill>
                        <a:effectLst/>
                        <a:latin typeface="Calibri"/>
                      </a:endParaRPr>
                    </a:p>
                  </a:txBody>
                  <a:tcPr marL="9525" marR="9525" marT="9525" marB="0" anchor="ctr"/>
                </a:tc>
              </a:tr>
              <a:tr h="73674">
                <a:tc>
                  <a:txBody>
                    <a:bodyPr/>
                    <a:lstStyle/>
                    <a:p>
                      <a:pPr algn="l" fontAlgn="ctr"/>
                      <a:r>
                        <a:rPr lang="en-US" sz="900" u="none" strike="noStrike">
                          <a:effectLst/>
                        </a:rPr>
                        <a:t>Choate, Keith</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Yale Univ</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641</a:t>
                      </a:r>
                      <a:endParaRPr lang="en-US" sz="900" b="0" i="0" u="none" strike="noStrike">
                        <a:solidFill>
                          <a:srgbClr val="000000"/>
                        </a:solidFill>
                        <a:effectLst/>
                        <a:latin typeface="Calibri"/>
                      </a:endParaRPr>
                    </a:p>
                  </a:txBody>
                  <a:tcPr marL="9525" marR="9525" marT="9525" marB="0" anchor="ctr"/>
                </a:tc>
              </a:tr>
              <a:tr h="73674">
                <a:tc>
                  <a:txBody>
                    <a:bodyPr/>
                    <a:lstStyle/>
                    <a:p>
                      <a:pPr algn="l" fontAlgn="ctr"/>
                      <a:r>
                        <a:rPr lang="en-US" sz="900" u="none" strike="noStrike">
                          <a:effectLst/>
                        </a:rPr>
                        <a:t>Choi, Murim</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Seoul Univ. Hospt.</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127</a:t>
                      </a:r>
                      <a:endParaRPr lang="en-US" sz="900" b="0" i="0" u="none" strike="noStrike">
                        <a:solidFill>
                          <a:srgbClr val="000000"/>
                        </a:solidFill>
                        <a:effectLst/>
                        <a:latin typeface="Calibri"/>
                      </a:endParaRPr>
                    </a:p>
                  </a:txBody>
                  <a:tcPr marL="9525" marR="9525" marT="9525" marB="0" anchor="ctr"/>
                </a:tc>
              </a:tr>
              <a:tr h="142009">
                <a:tc>
                  <a:txBody>
                    <a:bodyPr/>
                    <a:lstStyle/>
                    <a:p>
                      <a:pPr algn="l" fontAlgn="ctr"/>
                      <a:r>
                        <a:rPr lang="en-US" sz="900" u="none" strike="noStrike">
                          <a:effectLst/>
                        </a:rPr>
                        <a:t>Juhlin, Christopher</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Karolinska Univ Hospt. Solna</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14</a:t>
                      </a:r>
                      <a:endParaRPr lang="en-US" sz="900" b="0" i="0" u="none" strike="noStrike">
                        <a:solidFill>
                          <a:srgbClr val="000000"/>
                        </a:solidFill>
                        <a:effectLst/>
                        <a:latin typeface="Calibri"/>
                      </a:endParaRPr>
                    </a:p>
                  </a:txBody>
                  <a:tcPr marL="9525" marR="9525" marT="9525" marB="0" anchor="ctr"/>
                </a:tc>
              </a:tr>
              <a:tr h="73674">
                <a:tc>
                  <a:txBody>
                    <a:bodyPr/>
                    <a:lstStyle/>
                    <a:p>
                      <a:pPr algn="l" fontAlgn="ctr"/>
                      <a:r>
                        <a:rPr lang="en-US" sz="900" u="none" strike="noStrike">
                          <a:effectLst/>
                        </a:rPr>
                        <a:t>Chung, Wendy</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dirty="0">
                          <a:effectLst/>
                        </a:rPr>
                        <a:t>Columbia </a:t>
                      </a:r>
                      <a:r>
                        <a:rPr lang="en-US" sz="900" u="none" strike="noStrike" dirty="0" err="1">
                          <a:effectLst/>
                        </a:rPr>
                        <a:t>Univ</a:t>
                      </a:r>
                      <a:r>
                        <a:rPr lang="en-US" sz="900" u="none" strike="noStrike" dirty="0">
                          <a:effectLst/>
                        </a:rPr>
                        <a:t> Med Ctr.</a:t>
                      </a:r>
                      <a:endParaRPr lang="en-US" sz="900" b="0" i="0" u="none" strike="noStrike" dirty="0">
                        <a:solidFill>
                          <a:srgbClr val="000000"/>
                        </a:solidFill>
                        <a:effectLst/>
                        <a:latin typeface="Calibri"/>
                      </a:endParaRPr>
                    </a:p>
                  </a:txBody>
                  <a:tcPr marL="9525" marR="9525" marT="9525" marB="0" anchor="ctr"/>
                </a:tc>
                <a:tc>
                  <a:txBody>
                    <a:bodyPr/>
                    <a:lstStyle/>
                    <a:p>
                      <a:pPr algn="ctr" fontAlgn="ctr"/>
                      <a:r>
                        <a:rPr lang="en-US" sz="900" u="none" strike="noStrike">
                          <a:effectLst/>
                        </a:rPr>
                        <a:t>5</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188</a:t>
                      </a:r>
                      <a:endParaRPr lang="en-US" sz="900" b="0" i="0" u="none" strike="noStrike">
                        <a:solidFill>
                          <a:srgbClr val="000000"/>
                        </a:solidFill>
                        <a:effectLst/>
                        <a:latin typeface="Calibri"/>
                      </a:endParaRPr>
                    </a:p>
                  </a:txBody>
                  <a:tcPr marL="9525" marR="9525" marT="9525" marB="0" anchor="ctr"/>
                </a:tc>
              </a:tr>
              <a:tr h="105292">
                <a:tc>
                  <a:txBody>
                    <a:bodyPr/>
                    <a:lstStyle/>
                    <a:p>
                      <a:pPr algn="l" fontAlgn="ctr"/>
                      <a:r>
                        <a:rPr lang="en-US" sz="900" u="none" strike="noStrike">
                          <a:effectLst/>
                        </a:rPr>
                        <a:t>Chung, Wendy &amp; Various PIs/PCGC</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dirty="0">
                          <a:effectLst/>
                        </a:rPr>
                        <a:t>Various</a:t>
                      </a:r>
                      <a:endParaRPr lang="en-US" sz="900" b="0" i="0" u="none" strike="noStrike" dirty="0">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287</a:t>
                      </a:r>
                      <a:endParaRPr lang="en-US" sz="900" b="0" i="0" u="none" strike="noStrike">
                        <a:solidFill>
                          <a:srgbClr val="000000"/>
                        </a:solidFill>
                        <a:effectLst/>
                        <a:latin typeface="Calibri"/>
                      </a:endParaRPr>
                    </a:p>
                  </a:txBody>
                  <a:tcPr marL="9525" marR="9525" marT="9525" marB="0" anchor="ctr"/>
                </a:tc>
              </a:tr>
              <a:tr h="73674">
                <a:tc>
                  <a:txBody>
                    <a:bodyPr/>
                    <a:lstStyle/>
                    <a:p>
                      <a:pPr algn="l" fontAlgn="ctr"/>
                      <a:r>
                        <a:rPr lang="en-US" sz="900" u="none" strike="noStrike">
                          <a:effectLst/>
                        </a:rPr>
                        <a:t>Cotsapas, Chris</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Yale Univ</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14</a:t>
                      </a:r>
                      <a:endParaRPr lang="en-US" sz="900" b="0" i="0" u="none" strike="noStrike">
                        <a:solidFill>
                          <a:srgbClr val="000000"/>
                        </a:solidFill>
                        <a:effectLst/>
                        <a:latin typeface="Calibri"/>
                      </a:endParaRPr>
                    </a:p>
                  </a:txBody>
                  <a:tcPr marL="9525" marR="9525" marT="9525" marB="0" anchor="ctr"/>
                </a:tc>
              </a:tr>
              <a:tr h="73674">
                <a:tc>
                  <a:txBody>
                    <a:bodyPr/>
                    <a:lstStyle/>
                    <a:p>
                      <a:pPr algn="l" fontAlgn="ctr"/>
                      <a:r>
                        <a:rPr lang="en-US" sz="900" u="none" strike="noStrike">
                          <a:effectLst/>
                        </a:rPr>
                        <a:t>Crowley, William</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Mass General Hospt.</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100</a:t>
                      </a:r>
                      <a:endParaRPr lang="en-US" sz="900" b="0" i="0" u="none" strike="noStrike">
                        <a:solidFill>
                          <a:srgbClr val="000000"/>
                        </a:solidFill>
                        <a:effectLst/>
                        <a:latin typeface="Calibri"/>
                      </a:endParaRPr>
                    </a:p>
                  </a:txBody>
                  <a:tcPr marL="9525" marR="9525" marT="9525" marB="0" anchor="ctr"/>
                </a:tc>
              </a:tr>
              <a:tr h="142009">
                <a:tc>
                  <a:txBody>
                    <a:bodyPr/>
                    <a:lstStyle/>
                    <a:p>
                      <a:pPr algn="l" fontAlgn="ctr"/>
                      <a:r>
                        <a:rPr lang="en-US" sz="900" u="none" strike="noStrike">
                          <a:effectLst/>
                        </a:rPr>
                        <a:t>Dhawan/Mistry</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King's College Hospt, London</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133</a:t>
                      </a:r>
                      <a:endParaRPr lang="en-US" sz="900" b="0" i="0" u="none" strike="noStrike">
                        <a:solidFill>
                          <a:srgbClr val="000000"/>
                        </a:solidFill>
                        <a:effectLst/>
                        <a:latin typeface="Calibri"/>
                      </a:endParaRPr>
                    </a:p>
                  </a:txBody>
                  <a:tcPr marL="9525" marR="9525" marT="9525" marB="0" anchor="ctr"/>
                </a:tc>
              </a:tr>
              <a:tr h="73674">
                <a:tc>
                  <a:txBody>
                    <a:bodyPr/>
                    <a:lstStyle/>
                    <a:p>
                      <a:pPr algn="l" fontAlgn="ctr"/>
                      <a:r>
                        <a:rPr lang="en-US" sz="900" u="none" strike="noStrike">
                          <a:effectLst/>
                        </a:rPr>
                        <a:t>Elefteriades/Lifton</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Yale Univ</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68</a:t>
                      </a:r>
                      <a:endParaRPr lang="en-US" sz="900" b="0" i="0" u="none" strike="noStrike">
                        <a:solidFill>
                          <a:srgbClr val="000000"/>
                        </a:solidFill>
                        <a:effectLst/>
                        <a:latin typeface="Calibri"/>
                      </a:endParaRPr>
                    </a:p>
                  </a:txBody>
                  <a:tcPr marL="9525" marR="9525" marT="9525" marB="0" anchor="ctr"/>
                </a:tc>
              </a:tr>
              <a:tr h="73674">
                <a:tc>
                  <a:txBody>
                    <a:bodyPr/>
                    <a:lstStyle/>
                    <a:p>
                      <a:pPr algn="l" fontAlgn="ctr"/>
                      <a:r>
                        <a:rPr lang="en-US" sz="900" u="none" strike="noStrike">
                          <a:effectLst/>
                        </a:rPr>
                        <a:t>Fernandez/Bilguvar</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Yale Univ</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13</a:t>
                      </a:r>
                      <a:endParaRPr lang="en-US" sz="900" b="0" i="0" u="none" strike="noStrike">
                        <a:solidFill>
                          <a:srgbClr val="000000"/>
                        </a:solidFill>
                        <a:effectLst/>
                        <a:latin typeface="Calibri"/>
                      </a:endParaRPr>
                    </a:p>
                  </a:txBody>
                  <a:tcPr marL="9525" marR="9525" marT="9525" marB="0" anchor="ctr"/>
                </a:tc>
              </a:tr>
              <a:tr h="142009">
                <a:tc>
                  <a:txBody>
                    <a:bodyPr/>
                    <a:lstStyle/>
                    <a:p>
                      <a:pPr algn="l" fontAlgn="ctr"/>
                      <a:r>
                        <a:rPr lang="en-US" sz="900" u="none" strike="noStrike">
                          <a:effectLst/>
                        </a:rPr>
                        <a:t>Ferreira, Miguel</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dirty="0" err="1">
                          <a:effectLst/>
                        </a:rPr>
                        <a:t>UnIGENe</a:t>
                      </a:r>
                      <a:r>
                        <a:rPr lang="en-US" sz="900" u="none" strike="noStrike" dirty="0">
                          <a:effectLst/>
                        </a:rPr>
                        <a:t>, IBMC, Univ. Porto</a:t>
                      </a:r>
                      <a:endParaRPr lang="en-US" sz="900" b="0" i="0" u="none" strike="noStrike" dirty="0">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10</a:t>
                      </a:r>
                      <a:endParaRPr lang="en-US" sz="900" b="0" i="0" u="none" strike="noStrike">
                        <a:solidFill>
                          <a:srgbClr val="000000"/>
                        </a:solidFill>
                        <a:effectLst/>
                        <a:latin typeface="Calibri"/>
                      </a:endParaRPr>
                    </a:p>
                  </a:txBody>
                  <a:tcPr marL="9525" marR="9525" marT="9525" marB="0" anchor="ctr"/>
                </a:tc>
              </a:tr>
              <a:tr h="73674">
                <a:tc>
                  <a:txBody>
                    <a:bodyPr/>
                    <a:lstStyle/>
                    <a:p>
                      <a:pPr algn="l" fontAlgn="ctr"/>
                      <a:r>
                        <a:rPr lang="en-US" sz="900" u="none" strike="noStrike">
                          <a:effectLst/>
                        </a:rPr>
                        <a:t>Fingert, John</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Univ of Iowa</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100</a:t>
                      </a:r>
                      <a:endParaRPr lang="en-US" sz="900" b="0" i="0" u="none" strike="noStrike">
                        <a:solidFill>
                          <a:srgbClr val="000000"/>
                        </a:solidFill>
                        <a:effectLst/>
                        <a:latin typeface="Calibri"/>
                      </a:endParaRPr>
                    </a:p>
                  </a:txBody>
                  <a:tcPr marL="9525" marR="9525" marT="9525" marB="0" anchor="ctr"/>
                </a:tc>
              </a:tr>
              <a:tr h="142009">
                <a:tc>
                  <a:txBody>
                    <a:bodyPr/>
                    <a:lstStyle/>
                    <a:p>
                      <a:pPr algn="l" fontAlgn="ctr"/>
                      <a:r>
                        <a:rPr lang="en-US" sz="900" u="none" strike="noStrike">
                          <a:effectLst/>
                        </a:rPr>
                        <a:t>Garcia, Christine</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UT Southwestern Med. Ctr.</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211</a:t>
                      </a:r>
                      <a:endParaRPr lang="en-US" sz="900" b="0" i="0" u="none" strike="noStrike">
                        <a:solidFill>
                          <a:srgbClr val="000000"/>
                        </a:solidFill>
                        <a:effectLst/>
                        <a:latin typeface="Calibri"/>
                      </a:endParaRPr>
                    </a:p>
                  </a:txBody>
                  <a:tcPr marL="9525" marR="9525" marT="9525" marB="0" anchor="ctr"/>
                </a:tc>
              </a:tr>
              <a:tr h="73674">
                <a:tc>
                  <a:txBody>
                    <a:bodyPr/>
                    <a:lstStyle/>
                    <a:p>
                      <a:pPr algn="l" fontAlgn="ctr"/>
                      <a:r>
                        <a:rPr lang="en-US" sz="900" u="none" strike="noStrike">
                          <a:effectLst/>
                        </a:rPr>
                        <a:t>Gelb, Bruce</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Mt. Sinai</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95</a:t>
                      </a:r>
                      <a:endParaRPr lang="en-US" sz="900" b="0" i="0" u="none" strike="noStrike">
                        <a:solidFill>
                          <a:srgbClr val="000000"/>
                        </a:solidFill>
                        <a:effectLst/>
                        <a:latin typeface="Calibri"/>
                      </a:endParaRPr>
                    </a:p>
                  </a:txBody>
                  <a:tcPr marL="9525" marR="9525" marT="9525" marB="0" anchor="ctr"/>
                </a:tc>
              </a:tr>
              <a:tr h="73674">
                <a:tc>
                  <a:txBody>
                    <a:bodyPr/>
                    <a:lstStyle/>
                    <a:p>
                      <a:pPr algn="l" fontAlgn="ctr"/>
                      <a:r>
                        <a:rPr lang="en-US" sz="900" u="none" strike="noStrike">
                          <a:effectLst/>
                        </a:rPr>
                        <a:t>Gharavi, Ali</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Columbia Univ</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960</a:t>
                      </a:r>
                      <a:endParaRPr lang="en-US" sz="900" b="0" i="0" u="none" strike="noStrike">
                        <a:solidFill>
                          <a:srgbClr val="000000"/>
                        </a:solidFill>
                        <a:effectLst/>
                        <a:latin typeface="Calibri"/>
                      </a:endParaRPr>
                    </a:p>
                  </a:txBody>
                  <a:tcPr marL="9525" marR="9525" marT="9525" marB="0" anchor="ctr"/>
                </a:tc>
              </a:tr>
              <a:tr h="73674">
                <a:tc>
                  <a:txBody>
                    <a:bodyPr/>
                    <a:lstStyle/>
                    <a:p>
                      <a:pPr algn="l" fontAlgn="ctr"/>
                      <a:r>
                        <a:rPr lang="en-US" sz="900" u="none" strike="noStrike">
                          <a:effectLst/>
                        </a:rPr>
                        <a:t>Gleeson, Joseph</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Univ of California, SD</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1140</a:t>
                      </a:r>
                      <a:endParaRPr lang="en-US" sz="900" b="0" i="0" u="none" strike="noStrike">
                        <a:solidFill>
                          <a:srgbClr val="000000"/>
                        </a:solidFill>
                        <a:effectLst/>
                        <a:latin typeface="Calibri"/>
                      </a:endParaRPr>
                    </a:p>
                  </a:txBody>
                  <a:tcPr marL="9525" marR="9525" marT="9525" marB="0" anchor="ctr"/>
                </a:tc>
              </a:tr>
              <a:tr h="73674">
                <a:tc>
                  <a:txBody>
                    <a:bodyPr/>
                    <a:lstStyle/>
                    <a:p>
                      <a:pPr algn="l" fontAlgn="ctr"/>
                      <a:r>
                        <a:rPr lang="en-US" sz="900" u="none" strike="noStrike">
                          <a:effectLst/>
                        </a:rPr>
                        <a:t>Gorin, Michael</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UCLA</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50</a:t>
                      </a:r>
                      <a:endParaRPr lang="en-US" sz="900" b="0" i="0" u="none" strike="noStrike">
                        <a:solidFill>
                          <a:srgbClr val="000000"/>
                        </a:solidFill>
                        <a:effectLst/>
                        <a:latin typeface="Calibri"/>
                      </a:endParaRPr>
                    </a:p>
                  </a:txBody>
                  <a:tcPr marL="9525" marR="9525" marT="9525" marB="0" anchor="ctr"/>
                </a:tc>
              </a:tr>
              <a:tr h="73674">
                <a:tc>
                  <a:txBody>
                    <a:bodyPr/>
                    <a:lstStyle/>
                    <a:p>
                      <a:pPr algn="l" fontAlgn="ctr"/>
                      <a:r>
                        <a:rPr lang="en-US" sz="900" u="none" strike="noStrike">
                          <a:effectLst/>
                        </a:rPr>
                        <a:t>Grigorenko, Elena</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Yale Univ</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dirty="0">
                          <a:effectLst/>
                        </a:rPr>
                        <a:t>21</a:t>
                      </a:r>
                      <a:endParaRPr lang="en-US" sz="900" b="0" i="0" u="none" strike="noStrike" dirty="0">
                        <a:solidFill>
                          <a:srgbClr val="000000"/>
                        </a:solidFill>
                        <a:effectLst/>
                        <a:latin typeface="Calibri"/>
                      </a:endParaRPr>
                    </a:p>
                  </a:txBody>
                  <a:tcPr marL="9525" marR="9525" marT="9525" marB="0" anchor="ct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284086056"/>
              </p:ext>
            </p:extLst>
          </p:nvPr>
        </p:nvGraphicFramePr>
        <p:xfrm>
          <a:off x="4648200" y="1600200"/>
          <a:ext cx="3882956" cy="4069079"/>
        </p:xfrm>
        <a:graphic>
          <a:graphicData uri="http://schemas.openxmlformats.org/drawingml/2006/table">
            <a:tbl>
              <a:tblPr>
                <a:tableStyleId>{5C22544A-7EE6-4342-B048-85BDC9FD1C3A}</a:tableStyleId>
              </a:tblPr>
              <a:tblGrid>
                <a:gridCol w="1420238"/>
                <a:gridCol w="1524000"/>
                <a:gridCol w="457200"/>
                <a:gridCol w="481518"/>
              </a:tblGrid>
              <a:tr h="142875">
                <a:tc>
                  <a:txBody>
                    <a:bodyPr/>
                    <a:lstStyle/>
                    <a:p>
                      <a:pPr algn="ctr" fontAlgn="ctr"/>
                      <a:r>
                        <a:rPr lang="en-US" sz="900" b="1" u="none" strike="noStrike" dirty="0">
                          <a:effectLst/>
                        </a:rPr>
                        <a:t>Investigator</a:t>
                      </a:r>
                      <a:endParaRPr lang="en-US" sz="900" b="1" i="0" u="none" strike="noStrike" dirty="0">
                        <a:solidFill>
                          <a:srgbClr val="000000"/>
                        </a:solidFill>
                        <a:effectLst/>
                        <a:latin typeface="Calibri"/>
                      </a:endParaRPr>
                    </a:p>
                  </a:txBody>
                  <a:tcPr marL="9525" marR="9525" marT="9525" marB="0" anchor="ctr"/>
                </a:tc>
                <a:tc>
                  <a:txBody>
                    <a:bodyPr/>
                    <a:lstStyle/>
                    <a:p>
                      <a:pPr algn="ctr" fontAlgn="ctr"/>
                      <a:r>
                        <a:rPr lang="en-US" sz="900" b="1" u="none" strike="noStrike" dirty="0">
                          <a:effectLst/>
                        </a:rPr>
                        <a:t>Institution Name</a:t>
                      </a:r>
                      <a:endParaRPr lang="en-US" sz="900" b="1" i="0" u="none" strike="noStrike" dirty="0">
                        <a:solidFill>
                          <a:srgbClr val="000000"/>
                        </a:solidFill>
                        <a:effectLst/>
                        <a:latin typeface="Calibri"/>
                      </a:endParaRPr>
                    </a:p>
                  </a:txBody>
                  <a:tcPr marL="9525" marR="9525" marT="9525" marB="0" anchor="ctr"/>
                </a:tc>
                <a:tc>
                  <a:txBody>
                    <a:bodyPr/>
                    <a:lstStyle/>
                    <a:p>
                      <a:pPr algn="ctr" fontAlgn="ctr"/>
                      <a:r>
                        <a:rPr lang="en-US" sz="900" b="1" u="none" strike="noStrike" dirty="0">
                          <a:effectLst/>
                        </a:rPr>
                        <a:t># of Projects</a:t>
                      </a:r>
                      <a:endParaRPr lang="en-US" sz="900" b="1" i="0" u="none" strike="noStrike" dirty="0">
                        <a:solidFill>
                          <a:srgbClr val="000000"/>
                        </a:solidFill>
                        <a:effectLst/>
                        <a:latin typeface="Calibri"/>
                      </a:endParaRPr>
                    </a:p>
                  </a:txBody>
                  <a:tcPr marL="9525" marR="9525" marT="9525" marB="0" anchor="ctr"/>
                </a:tc>
                <a:tc>
                  <a:txBody>
                    <a:bodyPr/>
                    <a:lstStyle/>
                    <a:p>
                      <a:pPr algn="ctr" fontAlgn="ctr"/>
                      <a:r>
                        <a:rPr lang="en-US" sz="900" b="1" u="none" strike="noStrike" dirty="0">
                          <a:effectLst/>
                        </a:rPr>
                        <a:t># of Samples</a:t>
                      </a:r>
                      <a:endParaRPr lang="en-US" sz="900" b="1" i="0" u="none" strike="noStrike" dirty="0">
                        <a:solidFill>
                          <a:srgbClr val="000000"/>
                        </a:solidFill>
                        <a:effectLst/>
                        <a:latin typeface="Calibri"/>
                      </a:endParaRPr>
                    </a:p>
                  </a:txBody>
                  <a:tcPr marL="9525" marR="9525" marT="9525" marB="0" anchor="ctr"/>
                </a:tc>
              </a:tr>
              <a:tr h="133350">
                <a:tc>
                  <a:txBody>
                    <a:bodyPr/>
                    <a:lstStyle/>
                    <a:p>
                      <a:pPr algn="l" fontAlgn="ctr"/>
                      <a:r>
                        <a:rPr lang="en-US" sz="900" u="none" strike="noStrike">
                          <a:effectLst/>
                        </a:rPr>
                        <a:t>Gunel, Murat</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Yale Univ</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7</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1094</a:t>
                      </a:r>
                      <a:endParaRPr lang="en-US" sz="900" b="0" i="0" u="none" strike="noStrike">
                        <a:solidFill>
                          <a:srgbClr val="000000"/>
                        </a:solidFill>
                        <a:effectLst/>
                        <a:latin typeface="Calibri"/>
                      </a:endParaRPr>
                    </a:p>
                  </a:txBody>
                  <a:tcPr marL="9525" marR="9525" marT="9525" marB="0" anchor="ctr"/>
                </a:tc>
              </a:tr>
              <a:tr h="133350">
                <a:tc>
                  <a:txBody>
                    <a:bodyPr/>
                    <a:lstStyle/>
                    <a:p>
                      <a:pPr algn="l" fontAlgn="ctr"/>
                      <a:r>
                        <a:rPr lang="en-US" sz="900" u="none" strike="noStrike">
                          <a:effectLst/>
                        </a:rPr>
                        <a:t>Hildebrandt, Friedhelm</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Boston Children's Hospt</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1185</a:t>
                      </a:r>
                      <a:endParaRPr lang="en-US" sz="900" b="0" i="0" u="none" strike="noStrike">
                        <a:solidFill>
                          <a:srgbClr val="000000"/>
                        </a:solidFill>
                        <a:effectLst/>
                        <a:latin typeface="Calibri"/>
                      </a:endParaRPr>
                    </a:p>
                  </a:txBody>
                  <a:tcPr marL="9525" marR="9525" marT="9525" marB="0" anchor="ctr"/>
                </a:tc>
              </a:tr>
              <a:tr h="133350">
                <a:tc>
                  <a:txBody>
                    <a:bodyPr/>
                    <a:lstStyle/>
                    <a:p>
                      <a:pPr algn="l" fontAlgn="ctr"/>
                      <a:r>
                        <a:rPr lang="en-US" sz="900" u="none" strike="noStrike">
                          <a:effectLst/>
                        </a:rPr>
                        <a:t>Hu, Jan</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Univ of Mich Sch. of Dentistry</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33</a:t>
                      </a:r>
                      <a:endParaRPr lang="en-US" sz="900" b="0" i="0" u="none" strike="noStrike">
                        <a:solidFill>
                          <a:srgbClr val="000000"/>
                        </a:solidFill>
                        <a:effectLst/>
                        <a:latin typeface="Calibri"/>
                      </a:endParaRPr>
                    </a:p>
                  </a:txBody>
                  <a:tcPr marL="9525" marR="9525" marT="9525" marB="0" anchor="ctr"/>
                </a:tc>
              </a:tr>
              <a:tr h="133350">
                <a:tc>
                  <a:txBody>
                    <a:bodyPr/>
                    <a:lstStyle/>
                    <a:p>
                      <a:pPr algn="l" fontAlgn="ctr"/>
                      <a:r>
                        <a:rPr lang="en-US" sz="900" u="none" strike="noStrike">
                          <a:effectLst/>
                        </a:rPr>
                        <a:t>Ishibe, Shuta</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Yale Univ</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15</a:t>
                      </a:r>
                      <a:endParaRPr lang="en-US" sz="900" b="0" i="0" u="none" strike="noStrike">
                        <a:solidFill>
                          <a:srgbClr val="000000"/>
                        </a:solidFill>
                        <a:effectLst/>
                        <a:latin typeface="Calibri"/>
                      </a:endParaRPr>
                    </a:p>
                  </a:txBody>
                  <a:tcPr marL="9525" marR="9525" marT="9525" marB="0" anchor="ctr"/>
                </a:tc>
              </a:tr>
              <a:tr h="133350">
                <a:tc>
                  <a:txBody>
                    <a:bodyPr/>
                    <a:lstStyle/>
                    <a:p>
                      <a:pPr algn="l" fontAlgn="ctr"/>
                      <a:r>
                        <a:rPr lang="en-US" sz="900" u="none" strike="noStrike">
                          <a:effectLst/>
                        </a:rPr>
                        <a:t>Karakaya/Seli/Gunel</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Gazi Univ</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33</a:t>
                      </a:r>
                      <a:endParaRPr lang="en-US" sz="900" b="0" i="0" u="none" strike="noStrike">
                        <a:solidFill>
                          <a:srgbClr val="000000"/>
                        </a:solidFill>
                        <a:effectLst/>
                        <a:latin typeface="Calibri"/>
                      </a:endParaRPr>
                    </a:p>
                  </a:txBody>
                  <a:tcPr marL="9525" marR="9525" marT="9525" marB="0" anchor="ctr"/>
                </a:tc>
              </a:tr>
              <a:tr h="133350">
                <a:tc>
                  <a:txBody>
                    <a:bodyPr/>
                    <a:lstStyle/>
                    <a:p>
                      <a:pPr algn="l" fontAlgn="ctr"/>
                      <a:r>
                        <a:rPr lang="en-US" sz="900" u="none" strike="noStrike">
                          <a:effectLst/>
                        </a:rPr>
                        <a:t>Knowles, Michael</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UNC-Chapel Hill</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81</a:t>
                      </a:r>
                      <a:endParaRPr lang="en-US" sz="900" b="0" i="0" u="none" strike="noStrike">
                        <a:solidFill>
                          <a:srgbClr val="000000"/>
                        </a:solidFill>
                        <a:effectLst/>
                        <a:latin typeface="Calibri"/>
                      </a:endParaRPr>
                    </a:p>
                  </a:txBody>
                  <a:tcPr marL="9525" marR="9525" marT="9525" marB="0" anchor="ctr"/>
                </a:tc>
              </a:tr>
              <a:tr h="133350">
                <a:tc>
                  <a:txBody>
                    <a:bodyPr/>
                    <a:lstStyle/>
                    <a:p>
                      <a:pPr algn="l" fontAlgn="ctr"/>
                      <a:r>
                        <a:rPr lang="en-US" sz="900" u="none" strike="noStrike">
                          <a:effectLst/>
                        </a:rPr>
                        <a:t>Kruer, Michael</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Sanford Health</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102</a:t>
                      </a:r>
                      <a:endParaRPr lang="en-US" sz="900" b="0" i="0" u="none" strike="noStrike">
                        <a:solidFill>
                          <a:srgbClr val="000000"/>
                        </a:solidFill>
                        <a:effectLst/>
                        <a:latin typeface="Calibri"/>
                      </a:endParaRPr>
                    </a:p>
                  </a:txBody>
                  <a:tcPr marL="9525" marR="9525" marT="9525" marB="0" anchor="ctr"/>
                </a:tc>
              </a:tr>
              <a:tr h="133350">
                <a:tc>
                  <a:txBody>
                    <a:bodyPr/>
                    <a:lstStyle/>
                    <a:p>
                      <a:pPr algn="l" fontAlgn="ctr"/>
                      <a:r>
                        <a:rPr lang="en-US" sz="900" u="none" strike="noStrike">
                          <a:effectLst/>
                        </a:rPr>
                        <a:t>Larsen, Chris</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Nephropath</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14</a:t>
                      </a:r>
                      <a:endParaRPr lang="en-US" sz="900" b="0" i="0" u="none" strike="noStrike">
                        <a:solidFill>
                          <a:srgbClr val="000000"/>
                        </a:solidFill>
                        <a:effectLst/>
                        <a:latin typeface="Calibri"/>
                      </a:endParaRPr>
                    </a:p>
                  </a:txBody>
                  <a:tcPr marL="9525" marR="9525" marT="9525" marB="0" anchor="ctr"/>
                </a:tc>
              </a:tr>
              <a:tr h="133350">
                <a:tc>
                  <a:txBody>
                    <a:bodyPr/>
                    <a:lstStyle/>
                    <a:p>
                      <a:pPr algn="l" fontAlgn="ctr"/>
                      <a:r>
                        <a:rPr lang="en-US" sz="900" u="none" strike="noStrike">
                          <a:effectLst/>
                        </a:rPr>
                        <a:t>LeMaire, Mathieu</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Yale Univ</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89</a:t>
                      </a:r>
                      <a:endParaRPr lang="en-US" sz="900" b="0" i="0" u="none" strike="noStrike">
                        <a:solidFill>
                          <a:srgbClr val="000000"/>
                        </a:solidFill>
                        <a:effectLst/>
                        <a:latin typeface="Calibri"/>
                      </a:endParaRPr>
                    </a:p>
                  </a:txBody>
                  <a:tcPr marL="9525" marR="9525" marT="9525" marB="0" anchor="ctr"/>
                </a:tc>
              </a:tr>
              <a:tr h="133350">
                <a:tc>
                  <a:txBody>
                    <a:bodyPr/>
                    <a:lstStyle/>
                    <a:p>
                      <a:pPr algn="l" fontAlgn="ctr"/>
                      <a:r>
                        <a:rPr lang="en-US" sz="900" u="none" strike="noStrike">
                          <a:effectLst/>
                        </a:rPr>
                        <a:t>Lifton, Richard</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Yale Univ</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4</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1281</a:t>
                      </a:r>
                      <a:endParaRPr lang="en-US" sz="900" b="0" i="0" u="none" strike="noStrike">
                        <a:solidFill>
                          <a:srgbClr val="000000"/>
                        </a:solidFill>
                        <a:effectLst/>
                        <a:latin typeface="Calibri"/>
                      </a:endParaRPr>
                    </a:p>
                  </a:txBody>
                  <a:tcPr marL="9525" marR="9525" marT="9525" marB="0" anchor="ctr"/>
                </a:tc>
              </a:tr>
              <a:tr h="133350">
                <a:tc>
                  <a:txBody>
                    <a:bodyPr/>
                    <a:lstStyle/>
                    <a:p>
                      <a:pPr algn="l" fontAlgn="ctr"/>
                      <a:r>
                        <a:rPr lang="en-US" sz="900" u="none" strike="noStrike">
                          <a:effectLst/>
                        </a:rPr>
                        <a:t>Mani, Arya</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Yale Univ</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220</a:t>
                      </a:r>
                      <a:endParaRPr lang="en-US" sz="900" b="0" i="0" u="none" strike="noStrike">
                        <a:solidFill>
                          <a:srgbClr val="000000"/>
                        </a:solidFill>
                        <a:effectLst/>
                        <a:latin typeface="Calibri"/>
                      </a:endParaRPr>
                    </a:p>
                  </a:txBody>
                  <a:tcPr marL="9525" marR="9525" marT="9525" marB="0" anchor="ctr"/>
                </a:tc>
              </a:tr>
              <a:tr h="133350">
                <a:tc>
                  <a:txBody>
                    <a:bodyPr/>
                    <a:lstStyle/>
                    <a:p>
                      <a:pPr algn="l" fontAlgn="ctr"/>
                      <a:r>
                        <a:rPr lang="en-US" sz="900" u="none" strike="noStrike">
                          <a:effectLst/>
                        </a:rPr>
                        <a:t>Marshall, Jan</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Jackson Lab</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36</a:t>
                      </a:r>
                      <a:endParaRPr lang="en-US" sz="900" b="0" i="0" u="none" strike="noStrike">
                        <a:solidFill>
                          <a:srgbClr val="000000"/>
                        </a:solidFill>
                        <a:effectLst/>
                        <a:latin typeface="Calibri"/>
                      </a:endParaRPr>
                    </a:p>
                  </a:txBody>
                  <a:tcPr marL="9525" marR="9525" marT="9525" marB="0" anchor="ctr"/>
                </a:tc>
              </a:tr>
              <a:tr h="133350">
                <a:tc>
                  <a:txBody>
                    <a:bodyPr/>
                    <a:lstStyle/>
                    <a:p>
                      <a:pPr algn="l" fontAlgn="ctr"/>
                      <a:r>
                        <a:rPr lang="en-US" sz="900" u="none" strike="noStrike">
                          <a:effectLst/>
                        </a:rPr>
                        <a:t>Morris, Laila</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UC Davis Health Sys.</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4</a:t>
                      </a:r>
                      <a:endParaRPr lang="en-US" sz="900" b="0" i="0" u="none" strike="noStrike">
                        <a:solidFill>
                          <a:srgbClr val="000000"/>
                        </a:solidFill>
                        <a:effectLst/>
                        <a:latin typeface="Calibri"/>
                      </a:endParaRPr>
                    </a:p>
                  </a:txBody>
                  <a:tcPr marL="9525" marR="9525" marT="9525" marB="0" anchor="ctr"/>
                </a:tc>
              </a:tr>
              <a:tr h="133350">
                <a:tc>
                  <a:txBody>
                    <a:bodyPr/>
                    <a:lstStyle/>
                    <a:p>
                      <a:pPr algn="l" fontAlgn="ctr"/>
                      <a:r>
                        <a:rPr lang="en-US" sz="900" u="none" strike="noStrike">
                          <a:effectLst/>
                        </a:rPr>
                        <a:t>Muhammed, Tariq</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Indiana University</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3</a:t>
                      </a:r>
                      <a:endParaRPr lang="en-US" sz="900" b="0" i="0" u="none" strike="noStrike">
                        <a:solidFill>
                          <a:srgbClr val="000000"/>
                        </a:solidFill>
                        <a:effectLst/>
                        <a:latin typeface="Calibri"/>
                      </a:endParaRPr>
                    </a:p>
                  </a:txBody>
                  <a:tcPr marL="9525" marR="9525" marT="9525" marB="0" anchor="ctr"/>
                </a:tc>
              </a:tr>
              <a:tr h="133350">
                <a:tc>
                  <a:txBody>
                    <a:bodyPr/>
                    <a:lstStyle/>
                    <a:p>
                      <a:pPr algn="l" fontAlgn="ctr"/>
                      <a:r>
                        <a:rPr lang="en-US" sz="900" u="none" strike="noStrike">
                          <a:effectLst/>
                        </a:rPr>
                        <a:t>Parkeh, Rulan</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Hospt.for Sick Children</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14</a:t>
                      </a:r>
                      <a:endParaRPr lang="en-US" sz="900" b="0" i="0" u="none" strike="noStrike">
                        <a:solidFill>
                          <a:srgbClr val="000000"/>
                        </a:solidFill>
                        <a:effectLst/>
                        <a:latin typeface="Calibri"/>
                      </a:endParaRPr>
                    </a:p>
                  </a:txBody>
                  <a:tcPr marL="9525" marR="9525" marT="9525" marB="0" anchor="ctr"/>
                </a:tc>
              </a:tr>
              <a:tr h="133350">
                <a:tc>
                  <a:txBody>
                    <a:bodyPr/>
                    <a:lstStyle/>
                    <a:p>
                      <a:pPr algn="l" fontAlgn="ctr"/>
                      <a:r>
                        <a:rPr lang="en-US" sz="900" u="none" strike="noStrike">
                          <a:effectLst/>
                        </a:rPr>
                        <a:t>Pollak, Martin</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Beth Israel Deaconess Med. Ctr.</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312</a:t>
                      </a:r>
                      <a:endParaRPr lang="en-US" sz="900" b="0" i="0" u="none" strike="noStrike">
                        <a:solidFill>
                          <a:srgbClr val="000000"/>
                        </a:solidFill>
                        <a:effectLst/>
                        <a:latin typeface="Calibri"/>
                      </a:endParaRPr>
                    </a:p>
                  </a:txBody>
                  <a:tcPr marL="9525" marR="9525" marT="9525" marB="0" anchor="ctr"/>
                </a:tc>
              </a:tr>
              <a:tr h="133350">
                <a:tc>
                  <a:txBody>
                    <a:bodyPr/>
                    <a:lstStyle/>
                    <a:p>
                      <a:pPr algn="l" fontAlgn="ctr"/>
                      <a:r>
                        <a:rPr lang="en-US" sz="900" u="none" strike="noStrike">
                          <a:effectLst/>
                        </a:rPr>
                        <a:t>Sahin, Mustafa</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Boston Children's Hospt.</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25</a:t>
                      </a:r>
                      <a:endParaRPr lang="en-US" sz="900" b="0" i="0" u="none" strike="noStrike">
                        <a:solidFill>
                          <a:srgbClr val="000000"/>
                        </a:solidFill>
                        <a:effectLst/>
                        <a:latin typeface="Calibri"/>
                      </a:endParaRPr>
                    </a:p>
                  </a:txBody>
                  <a:tcPr marL="9525" marR="9525" marT="9525" marB="0" anchor="ctr"/>
                </a:tc>
              </a:tr>
              <a:tr h="133350">
                <a:tc>
                  <a:txBody>
                    <a:bodyPr/>
                    <a:lstStyle/>
                    <a:p>
                      <a:pPr algn="l" fontAlgn="ctr"/>
                      <a:r>
                        <a:rPr lang="en-US" sz="900" u="none" strike="noStrike">
                          <a:effectLst/>
                        </a:rPr>
                        <a:t>Sarfarazi, Mansoor</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Univ of CT Health Ctr.</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150</a:t>
                      </a:r>
                      <a:endParaRPr lang="en-US" sz="900" b="0" i="0" u="none" strike="noStrike">
                        <a:solidFill>
                          <a:srgbClr val="000000"/>
                        </a:solidFill>
                        <a:effectLst/>
                        <a:latin typeface="Calibri"/>
                      </a:endParaRPr>
                    </a:p>
                  </a:txBody>
                  <a:tcPr marL="9525" marR="9525" marT="9525" marB="0" anchor="ctr"/>
                </a:tc>
              </a:tr>
              <a:tr h="133350">
                <a:tc>
                  <a:txBody>
                    <a:bodyPr/>
                    <a:lstStyle/>
                    <a:p>
                      <a:pPr algn="l" fontAlgn="ctr"/>
                      <a:r>
                        <a:rPr lang="en-US" sz="900" u="none" strike="noStrike">
                          <a:effectLst/>
                        </a:rPr>
                        <a:t>Seidman, Christine</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Brigham and Women's Hospt.</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212</a:t>
                      </a:r>
                      <a:endParaRPr lang="en-US" sz="900" b="0" i="0" u="none" strike="noStrike">
                        <a:solidFill>
                          <a:srgbClr val="000000"/>
                        </a:solidFill>
                        <a:effectLst/>
                        <a:latin typeface="Calibri"/>
                      </a:endParaRPr>
                    </a:p>
                  </a:txBody>
                  <a:tcPr marL="9525" marR="9525" marT="9525" marB="0" anchor="ctr"/>
                </a:tc>
              </a:tr>
              <a:tr h="133350">
                <a:tc>
                  <a:txBody>
                    <a:bodyPr/>
                    <a:lstStyle/>
                    <a:p>
                      <a:pPr algn="l" fontAlgn="ctr"/>
                      <a:r>
                        <a:rPr lang="en-US" sz="900" u="none" strike="noStrike">
                          <a:effectLst/>
                        </a:rPr>
                        <a:t>Somlo, Stefan</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Yale Univ</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160</a:t>
                      </a:r>
                      <a:endParaRPr lang="en-US" sz="900" b="0" i="0" u="none" strike="noStrike">
                        <a:solidFill>
                          <a:srgbClr val="000000"/>
                        </a:solidFill>
                        <a:effectLst/>
                        <a:latin typeface="Calibri"/>
                      </a:endParaRPr>
                    </a:p>
                  </a:txBody>
                  <a:tcPr marL="9525" marR="9525" marT="9525" marB="0" anchor="ctr"/>
                </a:tc>
              </a:tr>
              <a:tr h="133350">
                <a:tc>
                  <a:txBody>
                    <a:bodyPr/>
                    <a:lstStyle/>
                    <a:p>
                      <a:pPr algn="l" fontAlgn="ctr"/>
                      <a:r>
                        <a:rPr lang="en-US" sz="900" u="none" strike="noStrike">
                          <a:effectLst/>
                        </a:rPr>
                        <a:t>Thaker, Vidhu</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dirty="0">
                          <a:effectLst/>
                        </a:rPr>
                        <a:t>Boston Children's </a:t>
                      </a:r>
                      <a:r>
                        <a:rPr lang="en-US" sz="900" u="none" strike="noStrike" dirty="0" err="1">
                          <a:effectLst/>
                        </a:rPr>
                        <a:t>Hospt</a:t>
                      </a:r>
                      <a:r>
                        <a:rPr lang="en-US" sz="900" u="none" strike="noStrike" dirty="0">
                          <a:effectLst/>
                        </a:rPr>
                        <a:t>.</a:t>
                      </a:r>
                      <a:endParaRPr lang="en-US" sz="900" b="0" i="0" u="none" strike="noStrike" dirty="0">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50</a:t>
                      </a:r>
                      <a:endParaRPr lang="en-US" sz="900" b="0" i="0" u="none" strike="noStrike">
                        <a:solidFill>
                          <a:srgbClr val="000000"/>
                        </a:solidFill>
                        <a:effectLst/>
                        <a:latin typeface="Calibri"/>
                      </a:endParaRPr>
                    </a:p>
                  </a:txBody>
                  <a:tcPr marL="9525" marR="9525" marT="9525" marB="0" anchor="ctr"/>
                </a:tc>
              </a:tr>
              <a:tr h="133350">
                <a:tc>
                  <a:txBody>
                    <a:bodyPr/>
                    <a:lstStyle/>
                    <a:p>
                      <a:pPr algn="l" fontAlgn="ctr"/>
                      <a:r>
                        <a:rPr lang="en-US" sz="900" u="none" strike="noStrike">
                          <a:effectLst/>
                        </a:rPr>
                        <a:t>Topaloglu, Kermal</a:t>
                      </a:r>
                      <a:endParaRPr lang="en-US" sz="900" b="0" i="0" u="none" strike="noStrike">
                        <a:solidFill>
                          <a:srgbClr val="000000"/>
                        </a:solidFill>
                        <a:effectLst/>
                        <a:latin typeface="Calibri"/>
                      </a:endParaRPr>
                    </a:p>
                  </a:txBody>
                  <a:tcPr marL="9525" marR="9525" marT="9525" marB="0" anchor="ctr"/>
                </a:tc>
                <a:tc>
                  <a:txBody>
                    <a:bodyPr/>
                    <a:lstStyle/>
                    <a:p>
                      <a:pPr algn="l" fontAlgn="ctr"/>
                      <a:r>
                        <a:rPr lang="en-US" sz="900" u="none" strike="noStrike">
                          <a:effectLst/>
                        </a:rPr>
                        <a:t>Cukurova Univ</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1</a:t>
                      </a:r>
                      <a:endParaRPr lang="en-US" sz="900" b="0" i="0" u="none" strike="noStrike">
                        <a:solidFill>
                          <a:srgbClr val="000000"/>
                        </a:solidFill>
                        <a:effectLst/>
                        <a:latin typeface="Calibri"/>
                      </a:endParaRPr>
                    </a:p>
                  </a:txBody>
                  <a:tcPr marL="9525" marR="9525" marT="9525" marB="0" anchor="ctr"/>
                </a:tc>
                <a:tc>
                  <a:txBody>
                    <a:bodyPr/>
                    <a:lstStyle/>
                    <a:p>
                      <a:pPr algn="ctr" fontAlgn="ctr"/>
                      <a:r>
                        <a:rPr lang="en-US" sz="900" u="none" strike="noStrike">
                          <a:effectLst/>
                        </a:rPr>
                        <a:t>29</a:t>
                      </a:r>
                      <a:endParaRPr lang="en-US" sz="900" b="0" i="0" u="none" strike="noStrike">
                        <a:solidFill>
                          <a:srgbClr val="000000"/>
                        </a:solidFill>
                        <a:effectLst/>
                        <a:latin typeface="Calibri"/>
                      </a:endParaRPr>
                    </a:p>
                  </a:txBody>
                  <a:tcPr marL="9525" marR="9525" marT="9525" marB="0" anchor="ctr"/>
                </a:tc>
              </a:tr>
              <a:tr h="133350">
                <a:tc>
                  <a:txBody>
                    <a:bodyPr/>
                    <a:lstStyle/>
                    <a:p>
                      <a:pPr algn="l" fontAlgn="ctr"/>
                      <a:r>
                        <a:rPr lang="en-US" sz="900" b="1" u="none" strike="noStrike">
                          <a:solidFill>
                            <a:srgbClr val="FF0000"/>
                          </a:solidFill>
                          <a:effectLst/>
                        </a:rPr>
                        <a:t>Total</a:t>
                      </a:r>
                      <a:endParaRPr lang="en-US" sz="900" b="1" i="0" u="none" strike="noStrike">
                        <a:solidFill>
                          <a:srgbClr val="FF0000"/>
                        </a:solidFill>
                        <a:effectLst/>
                        <a:latin typeface="Calibri"/>
                      </a:endParaRPr>
                    </a:p>
                  </a:txBody>
                  <a:tcPr marL="9525" marR="9525" marT="9525" marB="0" anchor="ctr"/>
                </a:tc>
                <a:tc>
                  <a:txBody>
                    <a:bodyPr/>
                    <a:lstStyle/>
                    <a:p>
                      <a:pPr algn="r" fontAlgn="ctr"/>
                      <a:r>
                        <a:rPr lang="en-US" sz="900" b="1" u="none" strike="noStrike">
                          <a:solidFill>
                            <a:srgbClr val="FF0000"/>
                          </a:solidFill>
                          <a:effectLst/>
                        </a:rPr>
                        <a:t> </a:t>
                      </a:r>
                      <a:endParaRPr lang="en-US" sz="900" b="1" i="0" u="none" strike="noStrike">
                        <a:solidFill>
                          <a:srgbClr val="FF0000"/>
                        </a:solidFill>
                        <a:effectLst/>
                        <a:latin typeface="Calibri"/>
                      </a:endParaRPr>
                    </a:p>
                  </a:txBody>
                  <a:tcPr marL="9525" marR="9525" marT="9525" marB="0" anchor="ctr"/>
                </a:tc>
                <a:tc>
                  <a:txBody>
                    <a:bodyPr/>
                    <a:lstStyle/>
                    <a:p>
                      <a:pPr algn="ctr" fontAlgn="ctr"/>
                      <a:r>
                        <a:rPr lang="en-US" sz="900" b="1" u="none" strike="noStrike">
                          <a:solidFill>
                            <a:srgbClr val="FF0000"/>
                          </a:solidFill>
                          <a:effectLst/>
                        </a:rPr>
                        <a:t>65</a:t>
                      </a:r>
                      <a:endParaRPr lang="en-US" sz="900" b="1" i="0" u="none" strike="noStrike">
                        <a:solidFill>
                          <a:srgbClr val="FF0000"/>
                        </a:solidFill>
                        <a:effectLst/>
                        <a:latin typeface="Calibri"/>
                      </a:endParaRPr>
                    </a:p>
                  </a:txBody>
                  <a:tcPr marL="9525" marR="9525" marT="9525" marB="0" anchor="ctr"/>
                </a:tc>
                <a:tc>
                  <a:txBody>
                    <a:bodyPr/>
                    <a:lstStyle/>
                    <a:p>
                      <a:pPr algn="ctr" fontAlgn="ctr"/>
                      <a:r>
                        <a:rPr lang="en-US" sz="900" b="1" u="none" strike="noStrike" dirty="0">
                          <a:solidFill>
                            <a:srgbClr val="FF0000"/>
                          </a:solidFill>
                          <a:effectLst/>
                        </a:rPr>
                        <a:t>9788</a:t>
                      </a:r>
                      <a:endParaRPr lang="en-US" sz="900" b="1" i="0" u="none" strike="noStrike" dirty="0">
                        <a:solidFill>
                          <a:srgbClr val="FF0000"/>
                        </a:solidFill>
                        <a:effectLst/>
                        <a:latin typeface="Calibri"/>
                      </a:endParaRPr>
                    </a:p>
                  </a:txBody>
                  <a:tcPr marL="9525" marR="9525" marT="9525" marB="0" anchor="ctr"/>
                </a:tc>
              </a:tr>
            </a:tbl>
          </a:graphicData>
        </a:graphic>
      </p:graphicFrame>
    </p:spTree>
    <p:extLst>
      <p:ext uri="{BB962C8B-B14F-4D97-AF65-F5344CB8AC3E}">
        <p14:creationId xmlns:p14="http://schemas.microsoft.com/office/powerpoint/2010/main" val="3770302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921440511"/>
              </p:ext>
            </p:extLst>
          </p:nvPr>
        </p:nvGraphicFramePr>
        <p:xfrm>
          <a:off x="211932" y="1981200"/>
          <a:ext cx="4131468" cy="3520154"/>
        </p:xfrm>
        <a:graphic>
          <a:graphicData uri="http://schemas.openxmlformats.org/drawingml/2006/table">
            <a:tbl>
              <a:tblPr/>
              <a:tblGrid>
                <a:gridCol w="3379468"/>
                <a:gridCol w="752000"/>
              </a:tblGrid>
              <a:tr h="451773">
                <a:tc>
                  <a:txBody>
                    <a:bodyPr/>
                    <a:lstStyle/>
                    <a:p>
                      <a:pPr algn="l" fontAlgn="t"/>
                      <a:r>
                        <a:rPr lang="en-US" sz="2000" b="0" i="0" u="none" strike="noStrike" dirty="0" smtClean="0">
                          <a:solidFill>
                            <a:srgbClr val="000000"/>
                          </a:solidFill>
                          <a:effectLst/>
                          <a:latin typeface="Calibri" panose="020F0502020204030204" pitchFamily="34" charset="0"/>
                        </a:rPr>
                        <a:t>#</a:t>
                      </a:r>
                      <a:r>
                        <a:rPr lang="en-US" sz="2000" b="0" i="0" u="none" strike="noStrike" baseline="0" dirty="0" smtClean="0">
                          <a:solidFill>
                            <a:srgbClr val="000000"/>
                          </a:solidFill>
                          <a:effectLst/>
                          <a:latin typeface="Calibri" panose="020F0502020204030204" pitchFamily="34" charset="0"/>
                        </a:rPr>
                        <a:t> </a:t>
                      </a:r>
                      <a:r>
                        <a:rPr lang="en-US" sz="2000" b="0" i="0" u="none" strike="noStrike" dirty="0" smtClean="0">
                          <a:solidFill>
                            <a:srgbClr val="000000"/>
                          </a:solidFill>
                          <a:effectLst/>
                          <a:latin typeface="Calibri" panose="020F0502020204030204" pitchFamily="34" charset="0"/>
                        </a:rPr>
                        <a:t>exomes completed </a:t>
                      </a:r>
                      <a:endParaRPr lang="en-US" sz="2000" b="0" i="0" u="none" strike="noStrike" dirty="0">
                        <a:solidFill>
                          <a:srgbClr val="000000"/>
                        </a:solidFill>
                        <a:effectLst/>
                        <a:latin typeface="Calibri" panose="020F0502020204030204" pitchFamily="34" charset="0"/>
                      </a:endParaRPr>
                    </a:p>
                  </a:txBody>
                  <a:tcPr marL="7144" marR="7144"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2000" b="0" i="0" u="none" strike="noStrike" dirty="0" smtClean="0">
                          <a:solidFill>
                            <a:srgbClr val="000000"/>
                          </a:solidFill>
                          <a:effectLst/>
                          <a:latin typeface="Calibri" panose="020F0502020204030204" pitchFamily="34" charset="0"/>
                        </a:rPr>
                        <a:t>9,749</a:t>
                      </a:r>
                      <a:endParaRPr lang="en-US" sz="2000" b="0" i="0" u="none" strike="noStrike" dirty="0">
                        <a:solidFill>
                          <a:srgbClr val="000000"/>
                        </a:solidFill>
                        <a:effectLst/>
                        <a:latin typeface="Calibri" panose="020F0502020204030204" pitchFamily="34" charset="0"/>
                      </a:endParaRPr>
                    </a:p>
                  </a:txBody>
                  <a:tcPr marL="7144" marR="7144"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1773">
                <a:tc>
                  <a:txBody>
                    <a:bodyPr/>
                    <a:lstStyle/>
                    <a:p>
                      <a:pPr algn="l" fontAlgn="t"/>
                      <a:r>
                        <a:rPr lang="en-US" sz="2000" b="0" i="0" u="none" strike="noStrike">
                          <a:solidFill>
                            <a:srgbClr val="000000"/>
                          </a:solidFill>
                          <a:effectLst/>
                          <a:latin typeface="Calibri" panose="020F0502020204030204" pitchFamily="34" charset="0"/>
                        </a:rPr>
                        <a:t>Total Number of phenotypes</a:t>
                      </a:r>
                    </a:p>
                  </a:txBody>
                  <a:tcPr marL="7144" marR="7144"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2000" b="0" i="0" u="none" strike="noStrike" dirty="0">
                          <a:solidFill>
                            <a:srgbClr val="000000"/>
                          </a:solidFill>
                          <a:effectLst/>
                          <a:latin typeface="Calibri" panose="020F0502020204030204" pitchFamily="34" charset="0"/>
                        </a:rPr>
                        <a:t>366</a:t>
                      </a:r>
                    </a:p>
                  </a:txBody>
                  <a:tcPr marL="7144" marR="7144"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29255">
                <a:tc>
                  <a:txBody>
                    <a:bodyPr/>
                    <a:lstStyle/>
                    <a:p>
                      <a:pPr algn="l" fontAlgn="t"/>
                      <a:r>
                        <a:rPr lang="en-US" sz="2000" b="0" i="0" u="none" strike="noStrike" dirty="0">
                          <a:solidFill>
                            <a:srgbClr val="000000"/>
                          </a:solidFill>
                          <a:effectLst/>
                          <a:latin typeface="Calibri" panose="020F0502020204030204" pitchFamily="34" charset="0"/>
                        </a:rPr>
                        <a:t>Number of phenotypes related to NHLBI</a:t>
                      </a:r>
                    </a:p>
                  </a:txBody>
                  <a:tcPr marL="7144" marR="7144"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2000" b="0" i="0" u="none" strike="noStrike" dirty="0">
                          <a:solidFill>
                            <a:srgbClr val="000000"/>
                          </a:solidFill>
                          <a:effectLst/>
                          <a:latin typeface="Calibri" panose="020F0502020204030204" pitchFamily="34" charset="0"/>
                        </a:rPr>
                        <a:t>60</a:t>
                      </a:r>
                    </a:p>
                  </a:txBody>
                  <a:tcPr marL="7144" marR="7144"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1773">
                <a:tc>
                  <a:txBody>
                    <a:bodyPr/>
                    <a:lstStyle/>
                    <a:p>
                      <a:pPr algn="l" fontAlgn="t"/>
                      <a:r>
                        <a:rPr lang="en-US" sz="2000" b="0" i="0" u="none" strike="noStrike" dirty="0">
                          <a:solidFill>
                            <a:srgbClr val="000000"/>
                          </a:solidFill>
                          <a:effectLst/>
                          <a:latin typeface="Calibri" panose="020F0502020204030204" pitchFamily="34" charset="0"/>
                        </a:rPr>
                        <a:t>Number pf collaborating investigators</a:t>
                      </a:r>
                    </a:p>
                  </a:txBody>
                  <a:tcPr marL="7144" marR="7144"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2000" b="0" i="0" u="none" strike="noStrike" dirty="0">
                          <a:solidFill>
                            <a:srgbClr val="000000"/>
                          </a:solidFill>
                          <a:effectLst/>
                          <a:latin typeface="Calibri" panose="020F0502020204030204" pitchFamily="34" charset="0"/>
                        </a:rPr>
                        <a:t>80</a:t>
                      </a:r>
                    </a:p>
                  </a:txBody>
                  <a:tcPr marL="7144" marR="7144"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1773">
                <a:tc>
                  <a:txBody>
                    <a:bodyPr/>
                    <a:lstStyle/>
                    <a:p>
                      <a:pPr algn="l" fontAlgn="t"/>
                      <a:r>
                        <a:rPr lang="en-US" sz="2000" b="0" i="0" u="none" strike="noStrike" dirty="0">
                          <a:solidFill>
                            <a:srgbClr val="000000"/>
                          </a:solidFill>
                          <a:effectLst/>
                          <a:latin typeface="Calibri" panose="020F0502020204030204" pitchFamily="34" charset="0"/>
                        </a:rPr>
                        <a:t>Number of institutions</a:t>
                      </a:r>
                    </a:p>
                  </a:txBody>
                  <a:tcPr marL="7144" marR="7144"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2000" b="0" i="0" u="none" strike="noStrike" dirty="0">
                          <a:solidFill>
                            <a:srgbClr val="000000"/>
                          </a:solidFill>
                          <a:effectLst/>
                          <a:latin typeface="Calibri" panose="020F0502020204030204" pitchFamily="34" charset="0"/>
                        </a:rPr>
                        <a:t>66</a:t>
                      </a:r>
                    </a:p>
                  </a:txBody>
                  <a:tcPr marL="7144" marR="7144"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1773">
                <a:tc>
                  <a:txBody>
                    <a:bodyPr/>
                    <a:lstStyle/>
                    <a:p>
                      <a:pPr algn="l" fontAlgn="t"/>
                      <a:r>
                        <a:rPr lang="en-US" sz="2000" b="0" i="0" u="none" strike="noStrike">
                          <a:solidFill>
                            <a:srgbClr val="000000"/>
                          </a:solidFill>
                          <a:effectLst/>
                          <a:latin typeface="Calibri" panose="020F0502020204030204" pitchFamily="34" charset="0"/>
                        </a:rPr>
                        <a:t>Number of countries</a:t>
                      </a:r>
                    </a:p>
                  </a:txBody>
                  <a:tcPr marL="7144" marR="7144"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2000" b="0" i="0" u="none" strike="noStrike" dirty="0">
                          <a:solidFill>
                            <a:srgbClr val="000000"/>
                          </a:solidFill>
                          <a:effectLst/>
                          <a:latin typeface="Calibri" panose="020F0502020204030204" pitchFamily="34" charset="0"/>
                        </a:rPr>
                        <a:t>6</a:t>
                      </a:r>
                    </a:p>
                  </a:txBody>
                  <a:tcPr marL="7144" marR="7144"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4682">
                <a:tc>
                  <a:txBody>
                    <a:bodyPr/>
                    <a:lstStyle/>
                    <a:p>
                      <a:pPr algn="l" fontAlgn="t"/>
                      <a:r>
                        <a:rPr lang="en-US" sz="2000" b="0" i="0" u="none" strike="noStrike">
                          <a:solidFill>
                            <a:srgbClr val="000000"/>
                          </a:solidFill>
                          <a:effectLst/>
                          <a:latin typeface="Calibri" panose="020F0502020204030204" pitchFamily="34" charset="0"/>
                        </a:rPr>
                        <a:t>Total number of publications</a:t>
                      </a:r>
                    </a:p>
                  </a:txBody>
                  <a:tcPr marL="7144" marR="7144"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000" b="0" i="0" u="none" strike="noStrike" dirty="0" smtClean="0">
                          <a:solidFill>
                            <a:srgbClr val="000000"/>
                          </a:solidFill>
                          <a:effectLst/>
                          <a:latin typeface="Calibri" panose="020F0502020204030204" pitchFamily="34" charset="0"/>
                        </a:rPr>
                        <a:t>56</a:t>
                      </a:r>
                      <a:endParaRPr lang="en-US" sz="2000" b="0" i="0" u="none" strike="noStrike" dirty="0">
                        <a:solidFill>
                          <a:srgbClr val="000000"/>
                        </a:solidFill>
                        <a:effectLst/>
                        <a:latin typeface="Calibri" panose="020F0502020204030204" pitchFamily="34" charset="0"/>
                      </a:endParaRPr>
                    </a:p>
                  </a:txBody>
                  <a:tcPr marL="7144" marR="7144"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itle 1"/>
          <p:cNvSpPr txBox="1">
            <a:spLocks/>
          </p:cNvSpPr>
          <p:nvPr/>
        </p:nvSpPr>
        <p:spPr bwMode="auto">
          <a:xfrm>
            <a:off x="685800" y="76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rgbClr val="000099"/>
                </a:solidFill>
                <a:latin typeface="+mj-lt"/>
                <a:ea typeface="+mj-ea"/>
                <a:cs typeface="+mj-cs"/>
              </a:defRPr>
            </a:lvl1pPr>
            <a:lvl2pPr algn="ctr" rtl="0" eaLnBrk="0" fontAlgn="base" hangingPunct="0">
              <a:spcBef>
                <a:spcPct val="0"/>
              </a:spcBef>
              <a:spcAft>
                <a:spcPct val="0"/>
              </a:spcAft>
              <a:defRPr sz="3200">
                <a:solidFill>
                  <a:srgbClr val="000099"/>
                </a:solidFill>
                <a:latin typeface="Helvetica" charset="0"/>
                <a:ea typeface="ＭＳ Ｐゴシック" charset="0"/>
              </a:defRPr>
            </a:lvl2pPr>
            <a:lvl3pPr algn="ctr" rtl="0" eaLnBrk="0" fontAlgn="base" hangingPunct="0">
              <a:spcBef>
                <a:spcPct val="0"/>
              </a:spcBef>
              <a:spcAft>
                <a:spcPct val="0"/>
              </a:spcAft>
              <a:defRPr sz="3200">
                <a:solidFill>
                  <a:srgbClr val="000099"/>
                </a:solidFill>
                <a:latin typeface="Helvetica" charset="0"/>
                <a:ea typeface="ＭＳ Ｐゴシック" charset="0"/>
              </a:defRPr>
            </a:lvl3pPr>
            <a:lvl4pPr algn="ctr" rtl="0" eaLnBrk="0" fontAlgn="base" hangingPunct="0">
              <a:spcBef>
                <a:spcPct val="0"/>
              </a:spcBef>
              <a:spcAft>
                <a:spcPct val="0"/>
              </a:spcAft>
              <a:defRPr sz="3200">
                <a:solidFill>
                  <a:srgbClr val="000099"/>
                </a:solidFill>
                <a:latin typeface="Helvetica" charset="0"/>
                <a:ea typeface="ＭＳ Ｐゴシック" charset="0"/>
              </a:defRPr>
            </a:lvl4pPr>
            <a:lvl5pPr algn="ctr" rtl="0" eaLnBrk="0" fontAlgn="base" hangingPunct="0">
              <a:spcBef>
                <a:spcPct val="0"/>
              </a:spcBef>
              <a:spcAft>
                <a:spcPct val="0"/>
              </a:spcAft>
              <a:defRPr sz="3200">
                <a:solidFill>
                  <a:srgbClr val="000099"/>
                </a:solidFill>
                <a:latin typeface="Helvetica" charset="0"/>
                <a:ea typeface="ＭＳ Ｐゴシック" charset="0"/>
              </a:defRPr>
            </a:lvl5pPr>
            <a:lvl6pPr marL="457200" algn="ctr" rtl="0" eaLnBrk="0" fontAlgn="base" hangingPunct="0">
              <a:spcBef>
                <a:spcPct val="0"/>
              </a:spcBef>
              <a:spcAft>
                <a:spcPct val="0"/>
              </a:spcAft>
              <a:defRPr sz="3200">
                <a:solidFill>
                  <a:srgbClr val="000099"/>
                </a:solidFill>
                <a:latin typeface="Helvetica" charset="0"/>
                <a:ea typeface="ＭＳ Ｐゴシック" charset="0"/>
              </a:defRPr>
            </a:lvl6pPr>
            <a:lvl7pPr marL="914400" algn="ctr" rtl="0" eaLnBrk="0" fontAlgn="base" hangingPunct="0">
              <a:spcBef>
                <a:spcPct val="0"/>
              </a:spcBef>
              <a:spcAft>
                <a:spcPct val="0"/>
              </a:spcAft>
              <a:defRPr sz="3200">
                <a:solidFill>
                  <a:srgbClr val="000099"/>
                </a:solidFill>
                <a:latin typeface="Helvetica" charset="0"/>
                <a:ea typeface="ＭＳ Ｐゴシック" charset="0"/>
              </a:defRPr>
            </a:lvl7pPr>
            <a:lvl8pPr marL="1371600" algn="ctr" rtl="0" eaLnBrk="0" fontAlgn="base" hangingPunct="0">
              <a:spcBef>
                <a:spcPct val="0"/>
              </a:spcBef>
              <a:spcAft>
                <a:spcPct val="0"/>
              </a:spcAft>
              <a:defRPr sz="3200">
                <a:solidFill>
                  <a:srgbClr val="000099"/>
                </a:solidFill>
                <a:latin typeface="Helvetica" charset="0"/>
                <a:ea typeface="ＭＳ Ｐゴシック" charset="0"/>
              </a:defRPr>
            </a:lvl8pPr>
            <a:lvl9pPr marL="1828800" algn="ctr" rtl="0" eaLnBrk="0" fontAlgn="base" hangingPunct="0">
              <a:spcBef>
                <a:spcPct val="0"/>
              </a:spcBef>
              <a:spcAft>
                <a:spcPct val="0"/>
              </a:spcAft>
              <a:defRPr sz="3200">
                <a:solidFill>
                  <a:srgbClr val="000099"/>
                </a:solidFill>
                <a:latin typeface="Helvetica" charset="0"/>
                <a:ea typeface="ＭＳ Ｐゴシック" charset="0"/>
              </a:defRPr>
            </a:lvl9pPr>
          </a:lstStyle>
          <a:p>
            <a:r>
              <a:rPr lang="en-US" smtClean="0"/>
              <a:t>Summary of Years 1-4</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763018478"/>
              </p:ext>
            </p:extLst>
          </p:nvPr>
        </p:nvGraphicFramePr>
        <p:xfrm>
          <a:off x="4572001" y="1295400"/>
          <a:ext cx="4495799" cy="5012859"/>
        </p:xfrm>
        <a:graphic>
          <a:graphicData uri="http://schemas.openxmlformats.org/drawingml/2006/table">
            <a:tbl>
              <a:tblPr firstRow="1" firstCol="1" bandRow="1"/>
              <a:tblGrid>
                <a:gridCol w="1934900"/>
                <a:gridCol w="853633"/>
                <a:gridCol w="853633"/>
                <a:gridCol w="853633"/>
              </a:tblGrid>
              <a:tr h="810548">
                <a:tc>
                  <a:txBody>
                    <a:bodyPr/>
                    <a:lstStyle/>
                    <a:p>
                      <a:pPr marL="0" marR="0">
                        <a:spcBef>
                          <a:spcPts val="200"/>
                        </a:spcBef>
                        <a:spcAft>
                          <a:spcPts val="200"/>
                        </a:spcAft>
                      </a:pPr>
                      <a:r>
                        <a:rPr lang="en-US" sz="1800" b="1" dirty="0">
                          <a:effectLst/>
                          <a:latin typeface="+mn-lt"/>
                          <a:ea typeface="ＭＳ 明朝" charset="-128"/>
                          <a:cs typeface="Times New Roman" charset="0"/>
                        </a:rPr>
                        <a:t>Discovery type</a:t>
                      </a:r>
                      <a:endParaRPr lang="en-US" sz="1800" dirty="0">
                        <a:effectLst/>
                        <a:latin typeface="+mn-lt"/>
                        <a:ea typeface="ＭＳ 明朝" charset="-128"/>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0" marR="0" algn="ctr">
                        <a:spcBef>
                          <a:spcPts val="200"/>
                        </a:spcBef>
                        <a:spcAft>
                          <a:spcPts val="200"/>
                        </a:spcAft>
                      </a:pPr>
                      <a:r>
                        <a:rPr lang="en-US" sz="1800" b="1">
                          <a:effectLst/>
                          <a:latin typeface="+mn-lt"/>
                          <a:ea typeface="ＭＳ 明朝" charset="-128"/>
                          <a:cs typeface="Times New Roman" charset="0"/>
                        </a:rPr>
                        <a:t>Conclusive</a:t>
                      </a:r>
                      <a:endParaRPr lang="en-US" sz="1800">
                        <a:effectLst/>
                        <a:latin typeface="+mn-lt"/>
                        <a:ea typeface="ＭＳ 明朝" charset="-128"/>
                        <a:cs typeface="Times New Roman" charset="0"/>
                      </a:endParaRPr>
                    </a:p>
                    <a:p>
                      <a:pPr marL="0" marR="0" algn="ctr">
                        <a:spcBef>
                          <a:spcPts val="200"/>
                        </a:spcBef>
                        <a:spcAft>
                          <a:spcPts val="200"/>
                        </a:spcAft>
                      </a:pPr>
                      <a:r>
                        <a:rPr lang="en-US" sz="1800" b="1">
                          <a:effectLst/>
                          <a:latin typeface="+mn-lt"/>
                          <a:ea typeface="ＭＳ 明朝" charset="-128"/>
                          <a:cs typeface="Times New Roman" charset="0"/>
                        </a:rPr>
                        <a:t>(TIER1)</a:t>
                      </a:r>
                      <a:endParaRPr lang="en-US" sz="1800">
                        <a:effectLst/>
                        <a:latin typeface="+mn-lt"/>
                        <a:ea typeface="ＭＳ 明朝" charset="-128"/>
                        <a:cs typeface="Times New Roman"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0" marR="0" algn="ctr">
                        <a:spcBef>
                          <a:spcPts val="200"/>
                        </a:spcBef>
                        <a:spcAft>
                          <a:spcPts val="200"/>
                        </a:spcAft>
                      </a:pPr>
                      <a:r>
                        <a:rPr lang="en-US" sz="1800" b="1">
                          <a:effectLst/>
                          <a:latin typeface="+mn-lt"/>
                          <a:ea typeface="ＭＳ 明朝" charset="-128"/>
                          <a:cs typeface="Times New Roman" charset="0"/>
                        </a:rPr>
                        <a:t>Suggestive (TIER2)</a:t>
                      </a:r>
                      <a:endParaRPr lang="en-US" sz="1800">
                        <a:effectLst/>
                        <a:latin typeface="+mn-lt"/>
                        <a:ea typeface="ＭＳ 明朝" charset="-128"/>
                        <a:cs typeface="Times New Roman"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marL="0" marR="0" algn="ctr">
                        <a:spcBef>
                          <a:spcPts val="200"/>
                        </a:spcBef>
                        <a:spcAft>
                          <a:spcPts val="200"/>
                        </a:spcAft>
                      </a:pPr>
                      <a:r>
                        <a:rPr lang="en-US" sz="1800" b="1">
                          <a:effectLst/>
                          <a:latin typeface="+mn-lt"/>
                          <a:ea typeface="ＭＳ 明朝" charset="-128"/>
                          <a:cs typeface="Times New Roman" charset="0"/>
                        </a:rPr>
                        <a:t>Total</a:t>
                      </a:r>
                      <a:endParaRPr lang="en-US" sz="1800">
                        <a:effectLst/>
                        <a:latin typeface="+mn-lt"/>
                        <a:ea typeface="ＭＳ 明朝" charset="-128"/>
                        <a:cs typeface="Times New Roman"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298620">
                <a:tc>
                  <a:txBody>
                    <a:bodyPr/>
                    <a:lstStyle/>
                    <a:p>
                      <a:pPr marL="0" marR="0">
                        <a:spcBef>
                          <a:spcPts val="200"/>
                        </a:spcBef>
                        <a:spcAft>
                          <a:spcPts val="200"/>
                        </a:spcAft>
                      </a:pPr>
                      <a:r>
                        <a:rPr lang="en-US" sz="1800" b="1">
                          <a:effectLst/>
                          <a:latin typeface="+mn-lt"/>
                          <a:ea typeface="ＭＳ 明朝" charset="-128"/>
                          <a:cs typeface="Times New Roman" charset="0"/>
                        </a:rPr>
                        <a:t>Total novel</a:t>
                      </a:r>
                      <a:endParaRPr lang="en-US" sz="1800">
                        <a:effectLst/>
                        <a:latin typeface="+mn-lt"/>
                        <a:ea typeface="ＭＳ 明朝" charset="-128"/>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lgn="ctr">
                        <a:spcBef>
                          <a:spcPts val="200"/>
                        </a:spcBef>
                        <a:spcAft>
                          <a:spcPts val="200"/>
                        </a:spcAft>
                      </a:pPr>
                      <a:r>
                        <a:rPr lang="en-US" sz="1800" b="1">
                          <a:solidFill>
                            <a:srgbClr val="000000"/>
                          </a:solidFill>
                          <a:effectLst/>
                          <a:latin typeface="+mn-lt"/>
                          <a:ea typeface="Times New Roman" charset="0"/>
                          <a:cs typeface="Times New Roman" charset="0"/>
                        </a:rPr>
                        <a:t>284</a:t>
                      </a:r>
                      <a:endParaRPr lang="en-US" sz="1800">
                        <a:effectLst/>
                        <a:latin typeface="+mn-lt"/>
                        <a:ea typeface="ＭＳ 明朝" charset="-128"/>
                        <a:cs typeface="Times New Roman"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200"/>
                        </a:spcBef>
                        <a:spcAft>
                          <a:spcPts val="200"/>
                        </a:spcAft>
                      </a:pPr>
                      <a:r>
                        <a:rPr lang="en-US" sz="1800" b="1">
                          <a:solidFill>
                            <a:srgbClr val="000000"/>
                          </a:solidFill>
                          <a:effectLst/>
                          <a:latin typeface="+mn-lt"/>
                          <a:ea typeface="Times New Roman" charset="0"/>
                          <a:cs typeface="Times New Roman" charset="0"/>
                        </a:rPr>
                        <a:t>160</a:t>
                      </a:r>
                      <a:endParaRPr lang="en-US" sz="1800">
                        <a:effectLst/>
                        <a:latin typeface="+mn-lt"/>
                        <a:ea typeface="ＭＳ 明朝" charset="-128"/>
                        <a:cs typeface="Times New Roman"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200"/>
                        </a:spcBef>
                        <a:spcAft>
                          <a:spcPts val="200"/>
                        </a:spcAft>
                      </a:pPr>
                      <a:r>
                        <a:rPr lang="en-US" sz="1800" b="1">
                          <a:solidFill>
                            <a:srgbClr val="000000"/>
                          </a:solidFill>
                          <a:effectLst/>
                          <a:latin typeface="+mn-lt"/>
                          <a:ea typeface="Times New Roman" charset="0"/>
                          <a:cs typeface="Times New Roman" charset="0"/>
                        </a:rPr>
                        <a:t>444</a:t>
                      </a:r>
                      <a:endParaRPr lang="en-US" sz="1800">
                        <a:effectLst/>
                        <a:latin typeface="+mn-lt"/>
                        <a:ea typeface="ＭＳ 明朝" charset="-128"/>
                        <a:cs typeface="Times New Roman" charset="0"/>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54474">
                <a:tc>
                  <a:txBody>
                    <a:bodyPr/>
                    <a:lstStyle/>
                    <a:p>
                      <a:pPr marL="0" marR="0">
                        <a:spcBef>
                          <a:spcPts val="200"/>
                        </a:spcBef>
                        <a:spcAft>
                          <a:spcPts val="200"/>
                        </a:spcAft>
                      </a:pPr>
                      <a:r>
                        <a:rPr lang="en-US" sz="1800">
                          <a:effectLst/>
                          <a:latin typeface="+mn-lt"/>
                          <a:ea typeface="ＭＳ 明朝" charset="-128"/>
                          <a:cs typeface="Times New Roman" charset="0"/>
                        </a:rPr>
                        <a:t>    Novel gene</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lgn="ctr">
                        <a:spcBef>
                          <a:spcPts val="200"/>
                        </a:spcBef>
                        <a:spcAft>
                          <a:spcPts val="200"/>
                        </a:spcAft>
                      </a:pPr>
                      <a:r>
                        <a:rPr lang="en-US" sz="1800">
                          <a:solidFill>
                            <a:srgbClr val="000000"/>
                          </a:solidFill>
                          <a:effectLst/>
                          <a:latin typeface="+mn-lt"/>
                          <a:ea typeface="Times New Roman" charset="0"/>
                          <a:cs typeface="Times New Roman" charset="0"/>
                        </a:rPr>
                        <a:t>205</a:t>
                      </a:r>
                      <a:endParaRPr lang="en-US" sz="1800">
                        <a:effectLst/>
                        <a:latin typeface="+mn-lt"/>
                        <a:ea typeface="ＭＳ 明朝" charset="-128"/>
                        <a:cs typeface="Times New Roman"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200"/>
                        </a:spcBef>
                        <a:spcAft>
                          <a:spcPts val="200"/>
                        </a:spcAft>
                      </a:pPr>
                      <a:r>
                        <a:rPr lang="en-US" sz="1800">
                          <a:solidFill>
                            <a:srgbClr val="000000"/>
                          </a:solidFill>
                          <a:effectLst/>
                          <a:latin typeface="+mn-lt"/>
                          <a:ea typeface="Times New Roman" charset="0"/>
                          <a:cs typeface="Times New Roman" charset="0"/>
                        </a:rPr>
                        <a:t>140</a:t>
                      </a:r>
                      <a:endParaRPr lang="en-US" sz="1800">
                        <a:effectLst/>
                        <a:latin typeface="+mn-lt"/>
                        <a:ea typeface="ＭＳ 明朝" charset="-128"/>
                        <a:cs typeface="Times New Roman"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200"/>
                        </a:spcBef>
                        <a:spcAft>
                          <a:spcPts val="200"/>
                        </a:spcAft>
                      </a:pPr>
                      <a:r>
                        <a:rPr lang="en-US" sz="1800">
                          <a:solidFill>
                            <a:srgbClr val="000000"/>
                          </a:solidFill>
                          <a:effectLst/>
                          <a:latin typeface="+mn-lt"/>
                          <a:ea typeface="Times New Roman" charset="0"/>
                          <a:cs typeface="Times New Roman" charset="0"/>
                        </a:rPr>
                        <a:t>345</a:t>
                      </a:r>
                      <a:endParaRPr lang="en-US" sz="1800">
                        <a:effectLst/>
                        <a:latin typeface="+mn-lt"/>
                        <a:ea typeface="ＭＳ 明朝" charset="-128"/>
                        <a:cs typeface="Times New Roman" charset="0"/>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63423">
                <a:tc>
                  <a:txBody>
                    <a:bodyPr/>
                    <a:lstStyle/>
                    <a:p>
                      <a:pPr marL="114300" marR="0">
                        <a:spcBef>
                          <a:spcPts val="200"/>
                        </a:spcBef>
                        <a:spcAft>
                          <a:spcPts val="200"/>
                        </a:spcAft>
                      </a:pPr>
                      <a:r>
                        <a:rPr lang="en-US" sz="1800">
                          <a:effectLst/>
                          <a:latin typeface="+mn-lt"/>
                          <a:ea typeface="ＭＳ 明朝" charset="-128"/>
                          <a:cs typeface="Times New Roman" charset="0"/>
                        </a:rPr>
                        <a:t>Known gene, Novel/Unexplained phenotype</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lgn="ctr">
                        <a:spcBef>
                          <a:spcPts val="200"/>
                        </a:spcBef>
                        <a:spcAft>
                          <a:spcPts val="200"/>
                        </a:spcAft>
                      </a:pPr>
                      <a:r>
                        <a:rPr lang="en-US" sz="1800">
                          <a:solidFill>
                            <a:srgbClr val="000000"/>
                          </a:solidFill>
                          <a:effectLst/>
                          <a:latin typeface="+mn-lt"/>
                          <a:ea typeface="Times New Roman" charset="0"/>
                          <a:cs typeface="Times New Roman" charset="0"/>
                        </a:rPr>
                        <a:t>33</a:t>
                      </a:r>
                      <a:endParaRPr lang="en-US" sz="1800">
                        <a:effectLst/>
                        <a:latin typeface="+mn-lt"/>
                        <a:ea typeface="ＭＳ 明朝" charset="-128"/>
                        <a:cs typeface="Times New Roman"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200"/>
                        </a:spcBef>
                        <a:spcAft>
                          <a:spcPts val="200"/>
                        </a:spcAft>
                      </a:pPr>
                      <a:r>
                        <a:rPr lang="en-US" sz="1800">
                          <a:solidFill>
                            <a:srgbClr val="000000"/>
                          </a:solidFill>
                          <a:effectLst/>
                          <a:latin typeface="+mn-lt"/>
                          <a:ea typeface="Times New Roman" charset="0"/>
                          <a:cs typeface="Times New Roman" charset="0"/>
                        </a:rPr>
                        <a:t>5</a:t>
                      </a:r>
                      <a:endParaRPr lang="en-US" sz="1800">
                        <a:effectLst/>
                        <a:latin typeface="+mn-lt"/>
                        <a:ea typeface="ＭＳ 明朝" charset="-128"/>
                        <a:cs typeface="Times New Roman"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200"/>
                        </a:spcBef>
                        <a:spcAft>
                          <a:spcPts val="200"/>
                        </a:spcAft>
                      </a:pPr>
                      <a:r>
                        <a:rPr lang="en-US" sz="1800">
                          <a:solidFill>
                            <a:srgbClr val="000000"/>
                          </a:solidFill>
                          <a:effectLst/>
                          <a:latin typeface="+mn-lt"/>
                          <a:ea typeface="Times New Roman" charset="0"/>
                          <a:cs typeface="Times New Roman" charset="0"/>
                        </a:rPr>
                        <a:t>38</a:t>
                      </a:r>
                      <a:endParaRPr lang="en-US" sz="1800">
                        <a:effectLst/>
                        <a:latin typeface="+mn-lt"/>
                        <a:ea typeface="ＭＳ 明朝" charset="-128"/>
                        <a:cs typeface="Times New Roman" charset="0"/>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63423">
                <a:tc>
                  <a:txBody>
                    <a:bodyPr/>
                    <a:lstStyle/>
                    <a:p>
                      <a:pPr marL="114300" marR="0">
                        <a:spcBef>
                          <a:spcPts val="200"/>
                        </a:spcBef>
                        <a:spcAft>
                          <a:spcPts val="200"/>
                        </a:spcAft>
                        <a:tabLst>
                          <a:tab pos="0" algn="l"/>
                        </a:tabLst>
                      </a:pPr>
                      <a:r>
                        <a:rPr lang="en-US" sz="1800">
                          <a:effectLst/>
                          <a:latin typeface="+mn-lt"/>
                          <a:ea typeface="ＭＳ 明朝" charset="-128"/>
                          <a:cs typeface="Times New Roman" charset="0"/>
                        </a:rPr>
                        <a:t>Known gene, phenotype expansion</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lgn="ctr">
                        <a:spcBef>
                          <a:spcPts val="200"/>
                        </a:spcBef>
                        <a:spcAft>
                          <a:spcPts val="200"/>
                        </a:spcAft>
                      </a:pPr>
                      <a:r>
                        <a:rPr lang="en-US" sz="1800">
                          <a:solidFill>
                            <a:srgbClr val="000000"/>
                          </a:solidFill>
                          <a:effectLst/>
                          <a:latin typeface="+mn-lt"/>
                          <a:ea typeface="Times New Roman" charset="0"/>
                          <a:cs typeface="Times New Roman" charset="0"/>
                        </a:rPr>
                        <a:t>46</a:t>
                      </a:r>
                      <a:endParaRPr lang="en-US" sz="1800">
                        <a:effectLst/>
                        <a:latin typeface="+mn-lt"/>
                        <a:ea typeface="ＭＳ 明朝" charset="-128"/>
                        <a:cs typeface="Times New Roman"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200"/>
                        </a:spcBef>
                        <a:spcAft>
                          <a:spcPts val="200"/>
                        </a:spcAft>
                      </a:pPr>
                      <a:r>
                        <a:rPr lang="en-US" sz="1800">
                          <a:solidFill>
                            <a:srgbClr val="000000"/>
                          </a:solidFill>
                          <a:effectLst/>
                          <a:latin typeface="+mn-lt"/>
                          <a:ea typeface="Times New Roman" charset="0"/>
                          <a:cs typeface="Times New Roman" charset="0"/>
                        </a:rPr>
                        <a:t>15</a:t>
                      </a:r>
                      <a:endParaRPr lang="en-US" sz="1800">
                        <a:effectLst/>
                        <a:latin typeface="+mn-lt"/>
                        <a:ea typeface="ＭＳ 明朝" charset="-128"/>
                        <a:cs typeface="Times New Roman"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200"/>
                        </a:spcBef>
                        <a:spcAft>
                          <a:spcPts val="200"/>
                        </a:spcAft>
                      </a:pPr>
                      <a:r>
                        <a:rPr lang="en-US" sz="1800">
                          <a:solidFill>
                            <a:srgbClr val="000000"/>
                          </a:solidFill>
                          <a:effectLst/>
                          <a:latin typeface="+mn-lt"/>
                          <a:ea typeface="Times New Roman" charset="0"/>
                          <a:cs typeface="Times New Roman" charset="0"/>
                        </a:rPr>
                        <a:t>61</a:t>
                      </a:r>
                      <a:endParaRPr lang="en-US" sz="1800">
                        <a:effectLst/>
                        <a:latin typeface="+mn-lt"/>
                        <a:ea typeface="ＭＳ 明朝" charset="-128"/>
                        <a:cs typeface="Times New Roman" charset="0"/>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08949">
                <a:tc>
                  <a:txBody>
                    <a:bodyPr/>
                    <a:lstStyle/>
                    <a:p>
                      <a:pPr marL="0" marR="0">
                        <a:spcBef>
                          <a:spcPts val="200"/>
                        </a:spcBef>
                        <a:spcAft>
                          <a:spcPts val="200"/>
                        </a:spcAft>
                      </a:pPr>
                      <a:r>
                        <a:rPr lang="en-US" sz="1800" b="1">
                          <a:effectLst/>
                          <a:latin typeface="+mn-lt"/>
                          <a:ea typeface="ＭＳ 明朝" charset="-128"/>
                          <a:cs typeface="Times New Roman" charset="0"/>
                        </a:rPr>
                        <a:t>Known gene, known phenotype</a:t>
                      </a:r>
                      <a:endParaRPr lang="en-US" sz="1800">
                        <a:effectLst/>
                        <a:latin typeface="+mn-lt"/>
                        <a:ea typeface="ＭＳ 明朝" charset="-128"/>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0" marR="0" algn="ctr">
                        <a:spcBef>
                          <a:spcPts val="200"/>
                        </a:spcBef>
                        <a:spcAft>
                          <a:spcPts val="200"/>
                        </a:spcAft>
                      </a:pPr>
                      <a:r>
                        <a:rPr lang="en-US" sz="1800">
                          <a:solidFill>
                            <a:srgbClr val="000000"/>
                          </a:solidFill>
                          <a:effectLst/>
                          <a:latin typeface="+mn-lt"/>
                          <a:ea typeface="Times New Roman" charset="0"/>
                          <a:cs typeface="Times New Roman" charset="0"/>
                        </a:rPr>
                        <a:t>225</a:t>
                      </a:r>
                      <a:endParaRPr lang="en-US" sz="1800">
                        <a:effectLst/>
                        <a:latin typeface="+mn-lt"/>
                        <a:ea typeface="ＭＳ 明朝" charset="-128"/>
                        <a:cs typeface="Times New Roman"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200"/>
                        </a:spcBef>
                        <a:spcAft>
                          <a:spcPts val="200"/>
                        </a:spcAft>
                      </a:pPr>
                      <a:r>
                        <a:rPr lang="en-US" sz="1800">
                          <a:solidFill>
                            <a:srgbClr val="000000"/>
                          </a:solidFill>
                          <a:effectLst/>
                          <a:latin typeface="+mn-lt"/>
                          <a:ea typeface="Times New Roman" charset="0"/>
                          <a:cs typeface="Times New Roman" charset="0"/>
                        </a:rPr>
                        <a:t>32</a:t>
                      </a:r>
                      <a:endParaRPr lang="en-US" sz="1800">
                        <a:effectLst/>
                        <a:latin typeface="+mn-lt"/>
                        <a:ea typeface="ＭＳ 明朝" charset="-128"/>
                        <a:cs typeface="Times New Roman"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200"/>
                        </a:spcBef>
                        <a:spcAft>
                          <a:spcPts val="200"/>
                        </a:spcAft>
                      </a:pPr>
                      <a:r>
                        <a:rPr lang="en-US" sz="1800">
                          <a:solidFill>
                            <a:srgbClr val="000000"/>
                          </a:solidFill>
                          <a:effectLst/>
                          <a:latin typeface="+mn-lt"/>
                          <a:ea typeface="Times New Roman" charset="0"/>
                          <a:cs typeface="Times New Roman" charset="0"/>
                        </a:rPr>
                        <a:t>257</a:t>
                      </a:r>
                      <a:endParaRPr lang="en-US" sz="1800">
                        <a:effectLst/>
                        <a:latin typeface="+mn-lt"/>
                        <a:ea typeface="ＭＳ 明朝" charset="-128"/>
                        <a:cs typeface="Times New Roman" charset="0"/>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08949">
                <a:tc>
                  <a:txBody>
                    <a:bodyPr/>
                    <a:lstStyle/>
                    <a:p>
                      <a:pPr marL="0" marR="0">
                        <a:spcBef>
                          <a:spcPts val="200"/>
                        </a:spcBef>
                        <a:spcAft>
                          <a:spcPts val="200"/>
                        </a:spcAft>
                      </a:pPr>
                      <a:r>
                        <a:rPr lang="en-US" sz="1800" b="1">
                          <a:effectLst/>
                          <a:latin typeface="+mn-lt"/>
                          <a:ea typeface="ＭＳ 明朝" charset="-128"/>
                          <a:cs typeface="Times New Roman" charset="0"/>
                        </a:rPr>
                        <a:t>Total number of discoveries</a:t>
                      </a:r>
                      <a:endParaRPr lang="en-US" sz="1800">
                        <a:effectLst/>
                        <a:latin typeface="+mn-lt"/>
                        <a:ea typeface="ＭＳ 明朝" charset="-128"/>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CCCCC"/>
                    </a:solidFill>
                  </a:tcPr>
                </a:tc>
                <a:tc>
                  <a:txBody>
                    <a:bodyPr/>
                    <a:lstStyle/>
                    <a:p>
                      <a:pPr marL="0" marR="0" algn="ctr">
                        <a:spcBef>
                          <a:spcPts val="200"/>
                        </a:spcBef>
                        <a:spcAft>
                          <a:spcPts val="200"/>
                        </a:spcAft>
                      </a:pPr>
                      <a:r>
                        <a:rPr lang="en-US" sz="1800" b="1">
                          <a:solidFill>
                            <a:srgbClr val="000000"/>
                          </a:solidFill>
                          <a:effectLst/>
                          <a:latin typeface="+mn-lt"/>
                          <a:ea typeface="Times New Roman" charset="0"/>
                          <a:cs typeface="Times New Roman" charset="0"/>
                        </a:rPr>
                        <a:t>509</a:t>
                      </a:r>
                      <a:endParaRPr lang="en-US" sz="1800">
                        <a:effectLst/>
                        <a:latin typeface="+mn-lt"/>
                        <a:ea typeface="ＭＳ 明朝" charset="-128"/>
                        <a:cs typeface="Times New Roman"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200"/>
                        </a:spcBef>
                        <a:spcAft>
                          <a:spcPts val="200"/>
                        </a:spcAft>
                      </a:pPr>
                      <a:r>
                        <a:rPr lang="en-US" sz="1800" b="1">
                          <a:solidFill>
                            <a:srgbClr val="000000"/>
                          </a:solidFill>
                          <a:effectLst/>
                          <a:latin typeface="+mn-lt"/>
                          <a:ea typeface="Times New Roman" charset="0"/>
                          <a:cs typeface="Times New Roman" charset="0"/>
                        </a:rPr>
                        <a:t>192</a:t>
                      </a:r>
                      <a:endParaRPr lang="en-US" sz="1800">
                        <a:effectLst/>
                        <a:latin typeface="+mn-lt"/>
                        <a:ea typeface="ＭＳ 明朝" charset="-128"/>
                        <a:cs typeface="Times New Roman"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200"/>
                        </a:spcBef>
                        <a:spcAft>
                          <a:spcPts val="200"/>
                        </a:spcAft>
                      </a:pPr>
                      <a:r>
                        <a:rPr lang="en-US" sz="1800" b="1" dirty="0">
                          <a:solidFill>
                            <a:srgbClr val="000000"/>
                          </a:solidFill>
                          <a:effectLst/>
                          <a:latin typeface="+mn-lt"/>
                          <a:ea typeface="Times New Roman" charset="0"/>
                          <a:cs typeface="Times New Roman" charset="0"/>
                        </a:rPr>
                        <a:t>701</a:t>
                      </a:r>
                      <a:endParaRPr lang="en-US" sz="1800" dirty="0">
                        <a:effectLst/>
                        <a:latin typeface="+mn-lt"/>
                        <a:ea typeface="ＭＳ 明朝" charset="-128"/>
                        <a:cs typeface="Times New Roman" charset="0"/>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2847412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533400"/>
            <a:ext cx="3971360" cy="584776"/>
          </a:xfrm>
          <a:prstGeom prst="rect">
            <a:avLst/>
          </a:prstGeom>
          <a:noFill/>
        </p:spPr>
        <p:txBody>
          <a:bodyPr wrap="none" rtlCol="0">
            <a:spAutoFit/>
          </a:bodyPr>
          <a:lstStyle/>
          <a:p>
            <a:r>
              <a:rPr lang="en-US" sz="3200" b="0" dirty="0" smtClean="0">
                <a:solidFill>
                  <a:schemeClr val="accent6">
                    <a:lumMod val="75000"/>
                  </a:schemeClr>
                </a:solidFill>
                <a:latin typeface="+mj-lt"/>
              </a:rPr>
              <a:t>Data release/sharing</a:t>
            </a:r>
            <a:endParaRPr lang="en-US" sz="3200" b="0" dirty="0">
              <a:solidFill>
                <a:schemeClr val="accent6">
                  <a:lumMod val="75000"/>
                </a:schemeClr>
              </a:solidFill>
              <a:latin typeface="+mj-lt"/>
            </a:endParaRPr>
          </a:p>
        </p:txBody>
      </p:sp>
      <p:sp>
        <p:nvSpPr>
          <p:cNvPr id="3" name="TextBox 2"/>
          <p:cNvSpPr txBox="1"/>
          <p:nvPr/>
        </p:nvSpPr>
        <p:spPr>
          <a:xfrm>
            <a:off x="783099" y="1379072"/>
            <a:ext cx="7925245" cy="830997"/>
          </a:xfrm>
          <a:prstGeom prst="rect">
            <a:avLst/>
          </a:prstGeom>
          <a:noFill/>
        </p:spPr>
        <p:txBody>
          <a:bodyPr wrap="square" rtlCol="0">
            <a:spAutoFit/>
          </a:bodyPr>
          <a:lstStyle/>
          <a:p>
            <a:r>
              <a:rPr lang="en-US" sz="2400" dirty="0" smtClean="0">
                <a:solidFill>
                  <a:srgbClr val="000000"/>
                </a:solidFill>
                <a:latin typeface="+mj-lt"/>
              </a:rPr>
              <a:t>- </a:t>
            </a:r>
            <a:r>
              <a:rPr lang="en-US" sz="2400" b="0" dirty="0" err="1" smtClean="0">
                <a:solidFill>
                  <a:srgbClr val="000000"/>
                </a:solidFill>
                <a:latin typeface="+mj-lt"/>
              </a:rPr>
              <a:t>dbGaP</a:t>
            </a:r>
            <a:r>
              <a:rPr lang="en-US" sz="2400" b="0" dirty="0" smtClean="0">
                <a:solidFill>
                  <a:srgbClr val="000000"/>
                </a:solidFill>
                <a:latin typeface="+mj-lt"/>
              </a:rPr>
              <a:t> (v4, pending approval): 1929 samples have been submitted.  </a:t>
            </a:r>
            <a:endParaRPr lang="en-US" sz="2400" b="0" dirty="0">
              <a:solidFill>
                <a:srgbClr val="000000"/>
              </a:solidFill>
              <a:latin typeface="+mj-lt"/>
            </a:endParaRPr>
          </a:p>
        </p:txBody>
      </p:sp>
      <p:sp>
        <p:nvSpPr>
          <p:cNvPr id="4" name="TextBox 3"/>
          <p:cNvSpPr txBox="1"/>
          <p:nvPr/>
        </p:nvSpPr>
        <p:spPr>
          <a:xfrm>
            <a:off x="783100" y="2410485"/>
            <a:ext cx="8565002" cy="830997"/>
          </a:xfrm>
          <a:prstGeom prst="rect">
            <a:avLst/>
          </a:prstGeom>
          <a:noFill/>
        </p:spPr>
        <p:txBody>
          <a:bodyPr wrap="square" rtlCol="0">
            <a:spAutoFit/>
          </a:bodyPr>
          <a:lstStyle/>
          <a:p>
            <a:r>
              <a:rPr lang="en-US" sz="2400" dirty="0" smtClean="0">
                <a:solidFill>
                  <a:srgbClr val="000000"/>
                </a:solidFill>
                <a:latin typeface="+mj-lt"/>
              </a:rPr>
              <a:t>- </a:t>
            </a:r>
            <a:r>
              <a:rPr lang="en-US" sz="2400" b="0" dirty="0" err="1" smtClean="0">
                <a:solidFill>
                  <a:srgbClr val="000000"/>
                </a:solidFill>
                <a:latin typeface="+mj-lt"/>
              </a:rPr>
              <a:t>GeneMatcher</a:t>
            </a:r>
            <a:r>
              <a:rPr lang="en-US" sz="2400" b="0" dirty="0" smtClean="0">
                <a:solidFill>
                  <a:srgbClr val="000000"/>
                </a:solidFill>
                <a:latin typeface="+mj-lt"/>
              </a:rPr>
              <a:t>: 361 genes (all Tier-2 genes discovered) have been submitted. </a:t>
            </a:r>
            <a:r>
              <a:rPr lang="en-US" sz="2400" b="0" dirty="0" smtClean="0">
                <a:solidFill>
                  <a:srgbClr val="000000"/>
                </a:solidFill>
                <a:effectLst/>
                <a:latin typeface="+mj-lt"/>
              </a:rPr>
              <a:t> </a:t>
            </a:r>
            <a:endParaRPr lang="en-US" sz="2400" b="0" dirty="0">
              <a:solidFill>
                <a:srgbClr val="000000"/>
              </a:solidFill>
              <a:latin typeface="+mj-lt"/>
            </a:endParaRPr>
          </a:p>
        </p:txBody>
      </p:sp>
      <p:sp>
        <p:nvSpPr>
          <p:cNvPr id="5" name="Rectangle 4"/>
          <p:cNvSpPr/>
          <p:nvPr/>
        </p:nvSpPr>
        <p:spPr>
          <a:xfrm>
            <a:off x="783099" y="3441898"/>
            <a:ext cx="8192607" cy="1200328"/>
          </a:xfrm>
          <a:prstGeom prst="rect">
            <a:avLst/>
          </a:prstGeom>
        </p:spPr>
        <p:txBody>
          <a:bodyPr wrap="square">
            <a:spAutoFit/>
          </a:bodyPr>
          <a:lstStyle/>
          <a:p>
            <a:r>
              <a:rPr lang="en-US" sz="2400" dirty="0" smtClean="0">
                <a:solidFill>
                  <a:srgbClr val="000000"/>
                </a:solidFill>
                <a:latin typeface="+mj-lt"/>
              </a:rPr>
              <a:t>- </a:t>
            </a:r>
            <a:r>
              <a:rPr lang="en-US" sz="2400" b="0" dirty="0" smtClean="0">
                <a:solidFill>
                  <a:srgbClr val="000000"/>
                </a:solidFill>
                <a:latin typeface="+mj-lt"/>
              </a:rPr>
              <a:t>Geno</a:t>
            </a:r>
            <a:r>
              <a:rPr lang="en-US" sz="2400" b="0" baseline="-25000" dirty="0" smtClean="0">
                <a:solidFill>
                  <a:srgbClr val="000000"/>
                </a:solidFill>
                <a:latin typeface="+mj-lt"/>
              </a:rPr>
              <a:t>2</a:t>
            </a:r>
            <a:r>
              <a:rPr lang="en-US" sz="2400" b="0" dirty="0" smtClean="0">
                <a:solidFill>
                  <a:srgbClr val="000000"/>
                </a:solidFill>
                <a:latin typeface="+mj-lt"/>
              </a:rPr>
              <a:t>MP: 1,338 </a:t>
            </a:r>
            <a:r>
              <a:rPr lang="en-US" sz="2400" b="0" dirty="0">
                <a:solidFill>
                  <a:srgbClr val="000000"/>
                </a:solidFill>
                <a:latin typeface="+mj-lt"/>
              </a:rPr>
              <a:t>samples have been </a:t>
            </a:r>
            <a:r>
              <a:rPr lang="en-US" sz="2400" b="0" dirty="0" smtClean="0">
                <a:solidFill>
                  <a:srgbClr val="000000"/>
                </a:solidFill>
                <a:latin typeface="+mj-lt"/>
              </a:rPr>
              <a:t>submitted. 9749</a:t>
            </a:r>
            <a:r>
              <a:rPr lang="en-US" sz="2400" b="0" dirty="0">
                <a:solidFill>
                  <a:srgbClr val="000000"/>
                </a:solidFill>
                <a:latin typeface="+mj-lt"/>
              </a:rPr>
              <a:t> </a:t>
            </a:r>
            <a:r>
              <a:rPr lang="en-US" sz="2400" b="0" dirty="0" smtClean="0">
                <a:solidFill>
                  <a:srgbClr val="000000"/>
                </a:solidFill>
                <a:latin typeface="+mj-lt"/>
              </a:rPr>
              <a:t>samples have been recalled using our most current pipeline</a:t>
            </a:r>
            <a:endParaRPr lang="en-US" sz="2400" b="0" dirty="0">
              <a:solidFill>
                <a:srgbClr val="000000"/>
              </a:solidFill>
              <a:latin typeface="+mj-lt"/>
            </a:endParaRPr>
          </a:p>
        </p:txBody>
      </p:sp>
      <p:sp>
        <p:nvSpPr>
          <p:cNvPr id="6" name="TextBox 5"/>
          <p:cNvSpPr txBox="1"/>
          <p:nvPr/>
        </p:nvSpPr>
        <p:spPr>
          <a:xfrm>
            <a:off x="783099" y="4895672"/>
            <a:ext cx="7403133" cy="830997"/>
          </a:xfrm>
          <a:prstGeom prst="rect">
            <a:avLst/>
          </a:prstGeom>
          <a:noFill/>
        </p:spPr>
        <p:txBody>
          <a:bodyPr wrap="square" rtlCol="0">
            <a:spAutoFit/>
          </a:bodyPr>
          <a:lstStyle/>
          <a:p>
            <a:r>
              <a:rPr lang="en-US" sz="2400" b="0" dirty="0" smtClean="0">
                <a:solidFill>
                  <a:srgbClr val="000000"/>
                </a:solidFill>
                <a:latin typeface="+mj-lt"/>
              </a:rPr>
              <a:t>- Published disease-causing mutations being put into </a:t>
            </a:r>
            <a:r>
              <a:rPr lang="en-US" sz="2400" b="0" dirty="0" err="1" smtClean="0">
                <a:solidFill>
                  <a:srgbClr val="000000"/>
                </a:solidFill>
                <a:latin typeface="+mj-lt"/>
              </a:rPr>
              <a:t>ClinVar</a:t>
            </a:r>
            <a:endParaRPr lang="en-US" sz="2400" b="0" dirty="0" smtClean="0">
              <a:solidFill>
                <a:srgbClr val="000000"/>
              </a:solidFill>
              <a:latin typeface="+mj-lt"/>
            </a:endParaRPr>
          </a:p>
        </p:txBody>
      </p:sp>
    </p:spTree>
    <p:extLst>
      <p:ext uri="{BB962C8B-B14F-4D97-AF65-F5344CB8AC3E}">
        <p14:creationId xmlns:p14="http://schemas.microsoft.com/office/powerpoint/2010/main" val="3986318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YCMG </a:t>
            </a:r>
            <a:r>
              <a:rPr lang="en-US" dirty="0" err="1" smtClean="0"/>
              <a:t>Exome</a:t>
            </a:r>
            <a:r>
              <a:rPr lang="en-US" dirty="0" smtClean="0"/>
              <a:t> Coverage</a:t>
            </a:r>
            <a:endParaRPr lang="en-US" dirty="0"/>
          </a:p>
        </p:txBody>
      </p:sp>
      <p:sp>
        <p:nvSpPr>
          <p:cNvPr id="4" name="Content Placeholder 2"/>
          <p:cNvSpPr>
            <a:spLocks noGrp="1"/>
          </p:cNvSpPr>
          <p:nvPr>
            <p:ph idx="1"/>
          </p:nvPr>
        </p:nvSpPr>
        <p:spPr>
          <a:xfrm>
            <a:off x="1066800" y="1219200"/>
            <a:ext cx="8229600" cy="4525963"/>
          </a:xfrm>
        </p:spPr>
        <p:txBody>
          <a:bodyPr/>
          <a:lstStyle/>
          <a:p>
            <a:r>
              <a:rPr lang="en-US" sz="2400" dirty="0" smtClean="0">
                <a:solidFill>
                  <a:schemeClr val="tx1"/>
                </a:solidFill>
              </a:rPr>
              <a:t>Exome coverage of 9,749 CMG exomes</a:t>
            </a:r>
          </a:p>
          <a:p>
            <a:pPr lvl="1"/>
            <a:r>
              <a:rPr lang="en-US" sz="2200" dirty="0" smtClean="0">
                <a:solidFill>
                  <a:schemeClr val="tx1"/>
                </a:solidFill>
              </a:rPr>
              <a:t>Percent of bases </a:t>
            </a:r>
            <a:r>
              <a:rPr lang="en-US" sz="2200" dirty="0" smtClean="0"/>
              <a:t>with </a:t>
            </a:r>
            <a:r>
              <a:rPr lang="en-US" sz="2200" u="sng" dirty="0" smtClean="0"/>
              <a:t>&gt;</a:t>
            </a:r>
            <a:r>
              <a:rPr lang="en-US" sz="2200" dirty="0" smtClean="0"/>
              <a:t> 8 independent reads</a:t>
            </a:r>
          </a:p>
          <a:p>
            <a:pPr marL="457200" lvl="1" indent="0">
              <a:buNone/>
            </a:pPr>
            <a:r>
              <a:rPr lang="en-US" sz="2200" dirty="0" smtClean="0">
                <a:solidFill>
                  <a:schemeClr val="tx1"/>
                </a:solidFill>
              </a:rPr>
              <a:t>    (proxy for sensitivity for heterozygote detection)</a:t>
            </a:r>
          </a:p>
        </p:txBody>
      </p:sp>
      <p:pic>
        <p:nvPicPr>
          <p:cNvPr id="5" name="Picture 4"/>
          <p:cNvPicPr>
            <a:picLocks noChangeAspect="1"/>
          </p:cNvPicPr>
          <p:nvPr/>
        </p:nvPicPr>
        <p:blipFill>
          <a:blip r:embed="rId2"/>
          <a:stretch>
            <a:fillRect/>
          </a:stretch>
        </p:blipFill>
        <p:spPr>
          <a:xfrm>
            <a:off x="1676400" y="2628136"/>
            <a:ext cx="5715000" cy="4077464"/>
          </a:xfrm>
          <a:prstGeom prst="rect">
            <a:avLst/>
          </a:prstGeom>
          <a:ln>
            <a:solidFill>
              <a:srgbClr val="000000"/>
            </a:solidFill>
          </a:ln>
        </p:spPr>
      </p:pic>
    </p:spTree>
    <p:extLst>
      <p:ext uri="{BB962C8B-B14F-4D97-AF65-F5344CB8AC3E}">
        <p14:creationId xmlns:p14="http://schemas.microsoft.com/office/powerpoint/2010/main" val="212163626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Exome</a:t>
            </a:r>
            <a:r>
              <a:rPr lang="en-US" dirty="0" smtClean="0"/>
              <a:t> Kits:  V2, </a:t>
            </a:r>
            <a:r>
              <a:rPr lang="en-US" dirty="0" err="1" smtClean="0"/>
              <a:t>MedExome</a:t>
            </a:r>
            <a:r>
              <a:rPr lang="en-US" dirty="0" smtClean="0"/>
              <a:t>, </a:t>
            </a:r>
            <a:r>
              <a:rPr lang="en-US" dirty="0" err="1" smtClean="0"/>
              <a:t>xGen</a:t>
            </a:r>
            <a:endParaRPr lang="en-US" dirty="0"/>
          </a:p>
        </p:txBody>
      </p:sp>
      <p:sp>
        <p:nvSpPr>
          <p:cNvPr id="4" name="Content Placeholder 2"/>
          <p:cNvSpPr>
            <a:spLocks noGrp="1"/>
          </p:cNvSpPr>
          <p:nvPr>
            <p:ph idx="1"/>
          </p:nvPr>
        </p:nvSpPr>
        <p:spPr>
          <a:xfrm>
            <a:off x="381000" y="1417637"/>
            <a:ext cx="8229600" cy="4525963"/>
          </a:xfrm>
        </p:spPr>
        <p:txBody>
          <a:bodyPr/>
          <a:lstStyle/>
          <a:p>
            <a:r>
              <a:rPr lang="en-US" sz="2400" dirty="0" smtClean="0">
                <a:solidFill>
                  <a:schemeClr val="tx1"/>
                </a:solidFill>
              </a:rPr>
              <a:t>Comparison of </a:t>
            </a:r>
            <a:r>
              <a:rPr lang="en-US" sz="2400" dirty="0" err="1" smtClean="0">
                <a:solidFill>
                  <a:schemeClr val="tx1"/>
                </a:solidFill>
              </a:rPr>
              <a:t>Nimblegen’s</a:t>
            </a:r>
            <a:r>
              <a:rPr lang="en-US" sz="2400" dirty="0" smtClean="0">
                <a:solidFill>
                  <a:schemeClr val="tx1"/>
                </a:solidFill>
              </a:rPr>
              <a:t> V2 and </a:t>
            </a:r>
            <a:r>
              <a:rPr lang="en-US" sz="2400" dirty="0" err="1" smtClean="0">
                <a:solidFill>
                  <a:schemeClr val="tx1"/>
                </a:solidFill>
              </a:rPr>
              <a:t>MedExome</a:t>
            </a:r>
            <a:r>
              <a:rPr lang="en-US" sz="2400" dirty="0" smtClean="0">
                <a:solidFill>
                  <a:schemeClr val="tx1"/>
                </a:solidFill>
              </a:rPr>
              <a:t> kits and IDT’s </a:t>
            </a:r>
            <a:r>
              <a:rPr lang="en-US" sz="2400" dirty="0" err="1" smtClean="0">
                <a:solidFill>
                  <a:schemeClr val="tx1"/>
                </a:solidFill>
              </a:rPr>
              <a:t>xGen</a:t>
            </a:r>
            <a:r>
              <a:rPr lang="en-US" sz="2400" dirty="0" smtClean="0">
                <a:solidFill>
                  <a:schemeClr val="tx1"/>
                </a:solidFill>
              </a:rPr>
              <a:t> kit</a:t>
            </a:r>
          </a:p>
        </p:txBody>
      </p:sp>
      <p:pic>
        <p:nvPicPr>
          <p:cNvPr id="3" name="Picture 2"/>
          <p:cNvPicPr>
            <a:picLocks noChangeAspect="1"/>
          </p:cNvPicPr>
          <p:nvPr/>
        </p:nvPicPr>
        <p:blipFill>
          <a:blip r:embed="rId2"/>
          <a:stretch>
            <a:fillRect/>
          </a:stretch>
        </p:blipFill>
        <p:spPr>
          <a:xfrm>
            <a:off x="4648200" y="2514600"/>
            <a:ext cx="4114800" cy="3598524"/>
          </a:xfrm>
          <a:prstGeom prst="rect">
            <a:avLst/>
          </a:prstGeom>
          <a:ln>
            <a:solidFill>
              <a:srgbClr val="000000"/>
            </a:solidFill>
          </a:ln>
        </p:spPr>
      </p:pic>
      <p:pic>
        <p:nvPicPr>
          <p:cNvPr id="7" name="Picture 6"/>
          <p:cNvPicPr>
            <a:picLocks noChangeAspect="1"/>
          </p:cNvPicPr>
          <p:nvPr/>
        </p:nvPicPr>
        <p:blipFill>
          <a:blip r:embed="rId3"/>
          <a:stretch>
            <a:fillRect/>
          </a:stretch>
        </p:blipFill>
        <p:spPr>
          <a:xfrm>
            <a:off x="304800" y="2514600"/>
            <a:ext cx="4149310" cy="3608432"/>
          </a:xfrm>
          <a:prstGeom prst="rect">
            <a:avLst/>
          </a:prstGeom>
          <a:ln>
            <a:solidFill>
              <a:srgbClr val="000000"/>
            </a:solidFill>
          </a:ln>
        </p:spPr>
      </p:pic>
    </p:spTree>
    <p:extLst>
      <p:ext uri="{BB962C8B-B14F-4D97-AF65-F5344CB8AC3E}">
        <p14:creationId xmlns:p14="http://schemas.microsoft.com/office/powerpoint/2010/main" val="209028618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 g4:Microsoft Office 98:Templates:Blank Presentation</Template>
  <TotalTime>60598</TotalTime>
  <Words>2525</Words>
  <Application>Microsoft Macintosh PowerPoint</Application>
  <PresentationFormat>On-screen Show (4:3)</PresentationFormat>
  <Paragraphs>795</Paragraphs>
  <Slides>31</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Blank Presentation</vt:lpstr>
      <vt:lpstr>Document</vt:lpstr>
      <vt:lpstr>PowerPoint Presentation</vt:lpstr>
      <vt:lpstr>Status of Mendelian Genetics, 2012</vt:lpstr>
      <vt:lpstr>Where are the ‘missing’ Mendelian traits?</vt:lpstr>
      <vt:lpstr>PowerPoint Presentation</vt:lpstr>
      <vt:lpstr>PowerPoint Presentation</vt:lpstr>
      <vt:lpstr>PowerPoint Presentation</vt:lpstr>
      <vt:lpstr>PowerPoint Presentation</vt:lpstr>
      <vt:lpstr>YCMG Exome Coverage</vt:lpstr>
      <vt:lpstr>Exome Kits:  V2, MedExome, xGen</vt:lpstr>
      <vt:lpstr>Exome Kits:  V2, MedExome, xGen</vt:lpstr>
      <vt:lpstr>MedExome Coding Region Accuracy</vt:lpstr>
      <vt:lpstr>Founder mutation in DYRK1B causes early coronary artery disease, obesity, hypertension and diabetes</vt:lpstr>
      <vt:lpstr>New autoinflammatory disease due to de novo mutation in NLRC4, a core inflammasome protein</vt:lpstr>
      <vt:lpstr>Mapping-free strategy for trait locus discovery</vt:lpstr>
      <vt:lpstr>Mutations in adrenal glomerulosa K+ channels, Ca2+ channels and Cl- channels cause Mendelian hypertension</vt:lpstr>
      <vt:lpstr>PowerPoint Presentation</vt:lpstr>
      <vt:lpstr>PowerPoint Presentation</vt:lpstr>
      <vt:lpstr>PowerPoint Presentation</vt:lpstr>
      <vt:lpstr>De novo mutations in congenital heart disease (NHLBI Pediatric Cardiac Genetics Consortium)</vt:lpstr>
      <vt:lpstr>De novo mutations in congenital  heart disease enriched in genes highly  expressed in developing mouse  and human heart</vt:lpstr>
      <vt:lpstr>Enrichment of de novo LOF mutations in chromatin modifying genes in CHD</vt:lpstr>
      <vt:lpstr>21 genes have LOF mutations in both autism and CHD (p &lt; 10-6); 66 have LOF or damaging missense mutations in both (p &lt; 10-11)</vt:lpstr>
      <vt:lpstr>Chromatin modifiers with de novo mutations in CHD show striking overlap with genes mutated in autism</vt:lpstr>
      <vt:lpstr>Enrichment for de novo damaging mutations restricted to CHD patients with neurodevelopmental and other congenital abnormalities</vt:lpstr>
      <vt:lpstr>Patient Recruitment by Social Media</vt:lpstr>
      <vt:lpstr>PowerPoint Presentation</vt:lpstr>
      <vt:lpstr>PowerPoint Presentation</vt:lpstr>
      <vt:lpstr>Nevus Comedonicus</vt:lpstr>
      <vt:lpstr>Somatic NEK9 mutations  cause Nevus Comedonicus</vt:lpstr>
      <vt:lpstr>NEK9 Somatic Mutations Increase Activating Phosphorylation at Thr210</vt:lpstr>
      <vt:lpstr>Lessons learned and to do list</vt:lpstr>
    </vt:vector>
  </TitlesOfParts>
  <Company>Yale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Goals of laboratory</dc:title>
  <dc:creator>Richard  Lifton</dc:creator>
  <cp:lastModifiedBy>Richard Lifton</cp:lastModifiedBy>
  <cp:revision>702</cp:revision>
  <dcterms:created xsi:type="dcterms:W3CDTF">2010-10-16T23:50:00Z</dcterms:created>
  <dcterms:modified xsi:type="dcterms:W3CDTF">2016-04-11T14:11:29Z</dcterms:modified>
</cp:coreProperties>
</file>