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71" r:id="rId4"/>
    <p:sldId id="259" r:id="rId5"/>
    <p:sldId id="269" r:id="rId6"/>
    <p:sldId id="270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C607-F534-4440-8282-CC3B14D92E98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53432-CA63-D542-A155-12CC42A4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Myopathy,</a:t>
            </a:r>
            <a:r>
              <a:rPr lang="en-US" baseline="0" dirty="0" smtClean="0"/>
              <a:t> elevated CK&lt; contractures, distal </a:t>
            </a:r>
            <a:r>
              <a:rPr lang="en-US" baseline="0" dirty="0" err="1" smtClean="0"/>
              <a:t>hyperlaxiy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77B0-8620-BB42-8F50-562AA5EA2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6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2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8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6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9678F-EA2F-9F45-B848-50EC57FA62FD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D26C6-EEB7-A94E-9388-B8F1A2B2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10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10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5279"/>
            <a:ext cx="9144000" cy="23352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800" b="1" dirty="0" smtClean="0">
                <a:solidFill>
                  <a:schemeClr val="tx2">
                    <a:lumMod val="50000"/>
                  </a:schemeClr>
                </a:solidFill>
              </a:rPr>
              <a:t>Genomes to exomes (and other technologies):</a:t>
            </a:r>
            <a:br>
              <a:rPr lang="en-GB" sz="4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what and when?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01915"/>
            <a:ext cx="9144000" cy="218591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solidFill>
                  <a:srgbClr val="0070C0"/>
                </a:solidFill>
              </a:rPr>
              <a:t>Daniel MacArthur</a:t>
            </a:r>
            <a:endParaRPr lang="en-GB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268" y="1131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65781"/>
          <a:stretch/>
        </p:blipFill>
        <p:spPr>
          <a:xfrm>
            <a:off x="0" y="1050127"/>
            <a:ext cx="9144000" cy="1668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609" y="3075560"/>
            <a:ext cx="3761834" cy="2851610"/>
          </a:xfrm>
          <a:prstGeom prst="rect">
            <a:avLst/>
          </a:prstGeom>
          <a:ln>
            <a:solidFill>
              <a:srgbClr val="020000"/>
            </a:solidFill>
          </a:ln>
        </p:spPr>
      </p:pic>
      <p:cxnSp>
        <p:nvCxnSpPr>
          <p:cNvPr id="93" name="Straight Arrow Connector 92"/>
          <p:cNvCxnSpPr/>
          <p:nvPr/>
        </p:nvCxnSpPr>
        <p:spPr>
          <a:xfrm>
            <a:off x="4385945" y="1987165"/>
            <a:ext cx="688664" cy="11019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385945" y="1987165"/>
            <a:ext cx="4450498" cy="108839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636237" y="6007858"/>
            <a:ext cx="3007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GC&gt;GT variant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Creates donor splice site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25143" y="3073766"/>
            <a:ext cx="459017" cy="2852928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7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268" y="1131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65781"/>
          <a:stretch/>
        </p:blipFill>
        <p:spPr>
          <a:xfrm>
            <a:off x="0" y="1050127"/>
            <a:ext cx="9144000" cy="1668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609" y="3075560"/>
            <a:ext cx="3761834" cy="2851610"/>
          </a:xfrm>
          <a:prstGeom prst="rect">
            <a:avLst/>
          </a:prstGeom>
          <a:ln>
            <a:solidFill>
              <a:srgbClr val="020000"/>
            </a:solidFill>
          </a:ln>
        </p:spPr>
      </p:pic>
      <p:pic>
        <p:nvPicPr>
          <p:cNvPr id="73" name="Picture 72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02360" y="3075560"/>
            <a:ext cx="3767328" cy="2852928"/>
          </a:xfrm>
          <a:prstGeom prst="rect">
            <a:avLst/>
          </a:prstGeom>
          <a:ln>
            <a:solidFill>
              <a:srgbClr val="020000"/>
            </a:solidFill>
          </a:ln>
        </p:spPr>
      </p:pic>
      <p:cxnSp>
        <p:nvCxnSpPr>
          <p:cNvPr id="81" name="Straight Arrow Connector 80"/>
          <p:cNvCxnSpPr/>
          <p:nvPr/>
        </p:nvCxnSpPr>
        <p:spPr>
          <a:xfrm flipH="1">
            <a:off x="302360" y="1987165"/>
            <a:ext cx="3362102" cy="11019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3664462" y="1987165"/>
            <a:ext cx="405226" cy="11019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385945" y="1987165"/>
            <a:ext cx="688664" cy="11019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385945" y="1987165"/>
            <a:ext cx="4450498" cy="108839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636237" y="6007858"/>
            <a:ext cx="3007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GC&gt;GT variant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Creates donor splice site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5357" y="3075560"/>
            <a:ext cx="459017" cy="2852928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829366" y="5960629"/>
            <a:ext cx="2350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AG acceptor splice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site activated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625143" y="3073766"/>
            <a:ext cx="459017" cy="2852928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4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160268" y="1072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6"/>
          <a:srcRect b="65781"/>
          <a:stretch/>
        </p:blipFill>
        <p:spPr>
          <a:xfrm>
            <a:off x="0" y="990601"/>
            <a:ext cx="9144000" cy="1668270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119156" y="2093110"/>
            <a:ext cx="8966200" cy="3776693"/>
            <a:chOff x="119156" y="2412253"/>
            <a:chExt cx="8966200" cy="3776693"/>
          </a:xfrm>
        </p:grpSpPr>
        <p:pic>
          <p:nvPicPr>
            <p:cNvPr id="99" name="Picture 98" descr="Screen Shot 2015-08-04 at 2.41.59 PM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44173" r="67495" b="47613"/>
            <a:stretch/>
          </p:blipFill>
          <p:spPr>
            <a:xfrm>
              <a:off x="2766459" y="5129912"/>
              <a:ext cx="97391" cy="45719"/>
            </a:xfrm>
            <a:prstGeom prst="rect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8"/>
            <a:srcRect b="13315"/>
            <a:stretch/>
          </p:blipFill>
          <p:spPr>
            <a:xfrm>
              <a:off x="119156" y="5466625"/>
              <a:ext cx="4356100" cy="7223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9"/>
            <a:srcRect b="17114"/>
            <a:stretch/>
          </p:blipFill>
          <p:spPr>
            <a:xfrm>
              <a:off x="4894356" y="5469698"/>
              <a:ext cx="4191000" cy="7192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02" name="Straight Connector 101"/>
            <p:cNvCxnSpPr/>
            <p:nvPr/>
          </p:nvCxnSpPr>
          <p:spPr>
            <a:xfrm flipH="1">
              <a:off x="119156" y="2412253"/>
              <a:ext cx="2211294" cy="305744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71750" y="2412253"/>
              <a:ext cx="1903506" cy="30543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505700" y="2412253"/>
              <a:ext cx="1579656" cy="30543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4894357" y="2412253"/>
              <a:ext cx="2363693" cy="304971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119156" y="871413"/>
            <a:ext cx="61221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Arial"/>
                <a:cs typeface="Arial"/>
              </a:rPr>
              <a:t>Intron inclusion disrupts glycine-glycine repeats in COL6A1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0796" y="6477006"/>
            <a:ext cx="3953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Beryl Cummings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2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268" y="1072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65781"/>
          <a:stretch/>
        </p:blipFill>
        <p:spPr>
          <a:xfrm>
            <a:off x="0" y="990601"/>
            <a:ext cx="9144000" cy="1668270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19156" y="2093110"/>
            <a:ext cx="8966200" cy="3776693"/>
            <a:chOff x="119156" y="2412253"/>
            <a:chExt cx="8966200" cy="3776693"/>
          </a:xfrm>
        </p:grpSpPr>
        <p:pic>
          <p:nvPicPr>
            <p:cNvPr id="76" name="Picture 75" descr="Screen Shot 2015-08-04 at 2.41.59 PM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0" t="44173" r="67495" b="47613"/>
            <a:stretch/>
          </p:blipFill>
          <p:spPr>
            <a:xfrm>
              <a:off x="2766459" y="5129912"/>
              <a:ext cx="97391" cy="45719"/>
            </a:xfrm>
            <a:prstGeom prst="rect">
              <a:avLst/>
            </a:prstGeom>
            <a:ln w="19050" cmpd="sng">
              <a:solidFill>
                <a:srgbClr val="FFFFFF"/>
              </a:solidFill>
            </a:ln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8"/>
            <a:srcRect b="13315"/>
            <a:stretch/>
          </p:blipFill>
          <p:spPr>
            <a:xfrm>
              <a:off x="119156" y="5466625"/>
              <a:ext cx="4356100" cy="7223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9"/>
            <a:srcRect b="17114"/>
            <a:stretch/>
          </p:blipFill>
          <p:spPr>
            <a:xfrm>
              <a:off x="4894356" y="5469698"/>
              <a:ext cx="4191000" cy="7192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79" name="Straight Connector 78"/>
            <p:cNvCxnSpPr/>
            <p:nvPr/>
          </p:nvCxnSpPr>
          <p:spPr>
            <a:xfrm flipH="1">
              <a:off x="119156" y="2412253"/>
              <a:ext cx="2211294" cy="305744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571750" y="2412253"/>
              <a:ext cx="1903506" cy="30543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505700" y="2412253"/>
              <a:ext cx="1579656" cy="30543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4894357" y="2412253"/>
              <a:ext cx="2363693" cy="304971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119156" y="871413"/>
            <a:ext cx="61221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Arial"/>
                <a:cs typeface="Arial"/>
              </a:rPr>
              <a:t>Intron inclusion disrupts glycine-glycine repeats in COL6A1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9156" y="5930999"/>
            <a:ext cx="87172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8</a:t>
            </a:r>
            <a:r>
              <a:rPr lang="en-US" sz="1700" dirty="0" smtClean="0">
                <a:latin typeface="Arial"/>
                <a:cs typeface="Arial"/>
              </a:rPr>
              <a:t> additional patients identified with the same pathogenic variant through screening a larger exome-unsolved collagen myopathy patient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90796" y="6477006"/>
            <a:ext cx="3953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Beryl Cummings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8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27831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Other technologies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6" y="919918"/>
            <a:ext cx="8208561" cy="5938081"/>
          </a:xfrm>
        </p:spPr>
        <p:txBody>
          <a:bodyPr>
            <a:noAutofit/>
          </a:bodyPr>
          <a:lstStyle/>
          <a:p>
            <a:pPr marL="444500" indent="-444500" eaLnBrk="1" hangingPunct="1"/>
            <a:r>
              <a:rPr lang="en-GB" dirty="0" smtClean="0"/>
              <a:t>10X Genomics:</a:t>
            </a:r>
          </a:p>
          <a:p>
            <a:pPr marL="844550" lvl="1" indent="-444500"/>
            <a:r>
              <a:rPr lang="en-GB" dirty="0" smtClean="0"/>
              <a:t>can be applied to both exome and genome</a:t>
            </a:r>
          </a:p>
          <a:p>
            <a:pPr marL="844550" lvl="1" indent="-444500"/>
            <a:r>
              <a:rPr lang="en-GB" dirty="0" smtClean="0"/>
              <a:t>dramatically improves phasing (virtually all genes completely phased)</a:t>
            </a:r>
          </a:p>
          <a:p>
            <a:pPr marL="844550" lvl="1" indent="-444500"/>
            <a:r>
              <a:rPr lang="en-GB" dirty="0" smtClean="0"/>
              <a:t>should hugely improve SV calls and mapping of genes with similar </a:t>
            </a:r>
            <a:r>
              <a:rPr lang="en-GB" dirty="0" err="1" smtClean="0"/>
              <a:t>pseudogenes</a:t>
            </a:r>
            <a:endParaRPr lang="en-GB" dirty="0" smtClean="0"/>
          </a:p>
          <a:p>
            <a:pPr marL="844550" lvl="1" indent="-444500"/>
            <a:r>
              <a:rPr lang="en-GB" dirty="0" smtClean="0"/>
              <a:t>pilot currently under way: 50 cases with known SVs and causal variants in repeat regions</a:t>
            </a:r>
          </a:p>
          <a:p>
            <a:pPr marL="444500" indent="-444500"/>
            <a:r>
              <a:rPr lang="en-GB" dirty="0" smtClean="0"/>
              <a:t>Other long reads: </a:t>
            </a:r>
            <a:r>
              <a:rPr lang="en-GB" dirty="0" err="1" smtClean="0"/>
              <a:t>PacBio</a:t>
            </a:r>
            <a:r>
              <a:rPr lang="en-GB" dirty="0" smtClean="0"/>
              <a:t>, Oxford </a:t>
            </a:r>
            <a:r>
              <a:rPr lang="en-GB" dirty="0" err="1" smtClean="0"/>
              <a:t>Nanopore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6863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27831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Questions for today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6" y="919918"/>
            <a:ext cx="8208561" cy="5938081"/>
          </a:xfrm>
        </p:spPr>
        <p:txBody>
          <a:bodyPr>
            <a:noAutofit/>
          </a:bodyPr>
          <a:lstStyle/>
          <a:p>
            <a:pPr marL="444500" indent="-444500" eaLnBrk="1" hangingPunct="1"/>
            <a:r>
              <a:rPr lang="en-GB" dirty="0" smtClean="0"/>
              <a:t>What experiences have other </a:t>
            </a:r>
            <a:r>
              <a:rPr lang="en-GB" dirty="0" err="1" smtClean="0"/>
              <a:t>centers</a:t>
            </a:r>
            <a:r>
              <a:rPr lang="en-GB" dirty="0" smtClean="0"/>
              <a:t> had with WGS?</a:t>
            </a:r>
          </a:p>
          <a:p>
            <a:pPr marL="444500" indent="-444500" eaLnBrk="1" hangingPunct="1"/>
            <a:r>
              <a:rPr lang="en-GB" dirty="0" smtClean="0"/>
              <a:t>What factors need to be considered in deciding which exome-unsolved families to pursue with WGS?</a:t>
            </a:r>
          </a:p>
          <a:p>
            <a:pPr marL="444500" indent="-444500" eaLnBrk="1" hangingPunct="1"/>
            <a:r>
              <a:rPr lang="en-GB" dirty="0" smtClean="0"/>
              <a:t>When would WGS become the appropriate front-line test?</a:t>
            </a:r>
          </a:p>
          <a:p>
            <a:pPr marL="444500" indent="-444500" eaLnBrk="1" hangingPunct="1"/>
            <a:r>
              <a:rPr lang="en-GB" dirty="0" smtClean="0"/>
              <a:t>Any other technologies we should be considering as </a:t>
            </a:r>
            <a:r>
              <a:rPr lang="en-GB" smtClean="0"/>
              <a:t>a consortium?</a:t>
            </a:r>
            <a:endParaRPr lang="en-GB" dirty="0" smtClean="0"/>
          </a:p>
          <a:p>
            <a:pPr marL="444500" indent="-444500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5088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27831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What are we missing with exome?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6" y="919918"/>
            <a:ext cx="8208561" cy="5938081"/>
          </a:xfrm>
        </p:spPr>
        <p:txBody>
          <a:bodyPr>
            <a:noAutofit/>
          </a:bodyPr>
          <a:lstStyle/>
          <a:p>
            <a:pPr marL="444500" indent="-444500" eaLnBrk="1" hangingPunct="1"/>
            <a:r>
              <a:rPr lang="en-GB" dirty="0" smtClean="0"/>
              <a:t>Truly missed by exome:</a:t>
            </a:r>
          </a:p>
          <a:p>
            <a:pPr marL="844550" lvl="1" indent="-444500"/>
            <a:r>
              <a:rPr lang="en-GB" dirty="0" smtClean="0"/>
              <a:t>Non-coding/poorly-covered variants</a:t>
            </a:r>
          </a:p>
          <a:p>
            <a:pPr marL="844550" lvl="1" indent="-444500"/>
            <a:r>
              <a:rPr lang="en-GB" dirty="0" smtClean="0"/>
              <a:t>Many classes of structural </a:t>
            </a:r>
            <a:r>
              <a:rPr lang="en-GB" dirty="0" smtClean="0"/>
              <a:t>variant</a:t>
            </a:r>
            <a:endParaRPr lang="en-GB" dirty="0" smtClean="0"/>
          </a:p>
          <a:p>
            <a:pPr marL="444500" indent="-444500"/>
            <a:r>
              <a:rPr lang="en-GB" dirty="0" smtClean="0"/>
              <a:t>Needs better variant-calling:</a:t>
            </a:r>
          </a:p>
          <a:p>
            <a:pPr marL="844550" lvl="1" indent="-444500"/>
            <a:r>
              <a:rPr lang="en-GB" dirty="0" smtClean="0"/>
              <a:t>Structural variants generally</a:t>
            </a:r>
          </a:p>
          <a:p>
            <a:pPr marL="844550" lvl="1" indent="-444500"/>
            <a:r>
              <a:rPr lang="en-GB" dirty="0" smtClean="0"/>
              <a:t>Indels, especially medium-sized insertions</a:t>
            </a:r>
            <a:endParaRPr lang="en-GB" dirty="0" smtClean="0"/>
          </a:p>
          <a:p>
            <a:pPr marL="444500" indent="-444500"/>
            <a:r>
              <a:rPr lang="en-GB" dirty="0" smtClean="0"/>
              <a:t>Needs better annotation:</a:t>
            </a:r>
          </a:p>
          <a:p>
            <a:pPr marL="844550" lvl="1" indent="-444500"/>
            <a:r>
              <a:rPr lang="en-GB" dirty="0" smtClean="0"/>
              <a:t>Many non-canonical splice variants</a:t>
            </a:r>
          </a:p>
          <a:p>
            <a:pPr marL="844550" lvl="1" indent="-444500"/>
            <a:r>
              <a:rPr lang="en-GB" dirty="0" smtClean="0"/>
              <a:t>Exotic annotation classes (e.g. start-gained)</a:t>
            </a:r>
          </a:p>
          <a:p>
            <a:pPr marL="444500" indent="-444500"/>
            <a:r>
              <a:rPr lang="en-GB" dirty="0" smtClean="0"/>
              <a:t>Broader interpretation </a:t>
            </a:r>
            <a:r>
              <a:rPr lang="en-GB" dirty="0" smtClean="0"/>
              <a:t>challenges:</a:t>
            </a:r>
            <a:endParaRPr lang="en-GB" dirty="0" smtClean="0"/>
          </a:p>
          <a:p>
            <a:pPr marL="844550" lvl="1" indent="-444500"/>
            <a:r>
              <a:rPr lang="en-GB" dirty="0" err="1" smtClean="0"/>
              <a:t>Mis</a:t>
            </a:r>
            <a:r>
              <a:rPr lang="en-GB" dirty="0" smtClean="0"/>
              <a:t>-specified inheritance; </a:t>
            </a:r>
            <a:r>
              <a:rPr lang="en-GB" dirty="0" err="1" smtClean="0"/>
              <a:t>digenic</a:t>
            </a:r>
            <a:r>
              <a:rPr lang="en-GB" dirty="0" smtClean="0"/>
              <a:t>; etc.</a:t>
            </a:r>
          </a:p>
        </p:txBody>
      </p:sp>
    </p:spTree>
    <p:extLst>
      <p:ext uri="{BB962C8B-B14F-4D97-AF65-F5344CB8AC3E}">
        <p14:creationId xmlns:p14="http://schemas.microsoft.com/office/powerpoint/2010/main" val="273822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27831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Exome c</a:t>
            </a:r>
            <a:r>
              <a:rPr lang="en-GB" dirty="0" smtClean="0">
                <a:solidFill>
                  <a:srgbClr val="0070C0"/>
                </a:solidFill>
              </a:rPr>
              <a:t>overage </a:t>
            </a:r>
            <a:r>
              <a:rPr lang="en-GB" i="1" dirty="0" smtClean="0">
                <a:solidFill>
                  <a:srgbClr val="0070C0"/>
                </a:solidFill>
              </a:rPr>
              <a:t>vs </a:t>
            </a:r>
            <a:r>
              <a:rPr lang="en-GB" dirty="0" smtClean="0">
                <a:solidFill>
                  <a:srgbClr val="0070C0"/>
                </a:solidFill>
              </a:rPr>
              <a:t>sensitivity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pic>
        <p:nvPicPr>
          <p:cNvPr id="3" name="Picture 2" descr="ICE_target_150_0.6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044"/>
            <a:ext cx="91440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761" y="2250091"/>
            <a:ext cx="180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hom</a:t>
            </a:r>
            <a:r>
              <a:rPr lang="en-US" sz="2400" dirty="0" smtClean="0">
                <a:solidFill>
                  <a:srgbClr val="008000"/>
                </a:solidFill>
              </a:rPr>
              <a:t>-ref calls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7767" y="5167253"/>
            <a:ext cx="180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het SNPs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2374" y="2911341"/>
            <a:ext cx="180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het indels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27831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What </a:t>
            </a:r>
            <a:r>
              <a:rPr lang="en-GB" dirty="0" smtClean="0">
                <a:solidFill>
                  <a:srgbClr val="0070C0"/>
                </a:solidFill>
              </a:rPr>
              <a:t>do we </a:t>
            </a:r>
            <a:r>
              <a:rPr lang="en-GB" dirty="0" smtClean="0">
                <a:solidFill>
                  <a:srgbClr val="0070C0"/>
                </a:solidFill>
              </a:rPr>
              <a:t>gain from </a:t>
            </a:r>
            <a:r>
              <a:rPr lang="en-GB" dirty="0" smtClean="0">
                <a:solidFill>
                  <a:srgbClr val="0070C0"/>
                </a:solidFill>
              </a:rPr>
              <a:t>WGS?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6" y="919918"/>
            <a:ext cx="8208561" cy="5938081"/>
          </a:xfrm>
        </p:spPr>
        <p:txBody>
          <a:bodyPr>
            <a:noAutofit/>
          </a:bodyPr>
          <a:lstStyle/>
          <a:p>
            <a:pPr marL="444500" indent="-444500" eaLnBrk="1" hangingPunct="1"/>
            <a:r>
              <a:rPr lang="en-GB" dirty="0" smtClean="0"/>
              <a:t>Our experience so far: 110 genomes from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41 prior-</a:t>
            </a:r>
            <a:r>
              <a:rPr lang="en-GB" dirty="0" smtClean="0"/>
              <a:t>unsolved families </a:t>
            </a:r>
            <a:r>
              <a:rPr lang="en-GB" dirty="0" smtClean="0">
                <a:sym typeface="Wingdings"/>
              </a:rPr>
              <a:t> 30X WGS</a:t>
            </a:r>
          </a:p>
          <a:p>
            <a:pPr marL="444500" indent="-444500" eaLnBrk="1" hangingPunct="1"/>
            <a:r>
              <a:rPr lang="en-GB" dirty="0" smtClean="0">
                <a:sym typeface="Wingdings"/>
              </a:rPr>
              <a:t>To date </a:t>
            </a:r>
            <a:r>
              <a:rPr lang="en-GB" b="1" dirty="0" smtClean="0">
                <a:sym typeface="Wingdings"/>
              </a:rPr>
              <a:t>only 5 of these families has been solved</a:t>
            </a:r>
            <a:r>
              <a:rPr lang="en-GB" dirty="0" smtClean="0">
                <a:sym typeface="Wingdings"/>
              </a:rPr>
              <a:t>:</a:t>
            </a:r>
          </a:p>
          <a:p>
            <a:pPr marL="844550" lvl="1" indent="-444500"/>
            <a:r>
              <a:rPr lang="en-GB" dirty="0" smtClean="0"/>
              <a:t>3 inversions with </a:t>
            </a:r>
            <a:r>
              <a:rPr lang="en-GB" dirty="0" err="1" smtClean="0"/>
              <a:t>intronic</a:t>
            </a:r>
            <a:r>
              <a:rPr lang="en-GB" dirty="0" smtClean="0"/>
              <a:t> breakpoints (one single-exon, two gene-breaking</a:t>
            </a:r>
            <a:r>
              <a:rPr lang="en-GB" dirty="0" smtClean="0"/>
              <a:t>) – all </a:t>
            </a:r>
            <a:r>
              <a:rPr lang="en-GB" i="1" dirty="0" smtClean="0"/>
              <a:t>DMD</a:t>
            </a:r>
            <a:endParaRPr lang="en-GB" i="1" dirty="0" smtClean="0"/>
          </a:p>
          <a:p>
            <a:pPr marL="844550" lvl="1" indent="-444500"/>
            <a:r>
              <a:rPr lang="en-GB" dirty="0" smtClean="0"/>
              <a:t>one single-exon duplication, missed by </a:t>
            </a:r>
            <a:r>
              <a:rPr lang="en-GB" dirty="0" smtClean="0"/>
              <a:t>a prior MLPA </a:t>
            </a:r>
            <a:r>
              <a:rPr lang="en-GB" dirty="0" smtClean="0"/>
              <a:t>screen (!</a:t>
            </a:r>
            <a:r>
              <a:rPr lang="en-GB" dirty="0" smtClean="0"/>
              <a:t>) – in </a:t>
            </a:r>
            <a:r>
              <a:rPr lang="en-GB" i="1" dirty="0" smtClean="0"/>
              <a:t>DMD</a:t>
            </a:r>
            <a:endParaRPr lang="en-GB" dirty="0" smtClean="0"/>
          </a:p>
          <a:p>
            <a:pPr marL="844550" lvl="1" indent="-444500"/>
            <a:r>
              <a:rPr lang="en-GB" dirty="0" smtClean="0"/>
              <a:t>one case where variant </a:t>
            </a:r>
            <a:r>
              <a:rPr lang="en-GB" dirty="0" smtClean="0"/>
              <a:t>known but </a:t>
            </a:r>
            <a:r>
              <a:rPr lang="en-GB" dirty="0" smtClean="0"/>
              <a:t>pathogenicity uncertain until WGS ruled out alternatives</a:t>
            </a:r>
          </a:p>
          <a:p>
            <a:pPr marL="444500" indent="-444500"/>
            <a:r>
              <a:rPr lang="en-GB" dirty="0" smtClean="0"/>
              <a:t>WGS useful, but not transformative</a:t>
            </a:r>
          </a:p>
          <a:p>
            <a:pPr marL="844550" lvl="1" indent="-444500"/>
            <a:endParaRPr lang="en-GB" dirty="0" smtClean="0"/>
          </a:p>
        </p:txBody>
      </p:sp>
      <p:pic>
        <p:nvPicPr>
          <p:cNvPr id="2" name="Picture 1" descr="monkollek_b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r="12030" b="22729"/>
          <a:stretch/>
        </p:blipFill>
        <p:spPr>
          <a:xfrm>
            <a:off x="8098715" y="83874"/>
            <a:ext cx="1045285" cy="1381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6734" y="1485919"/>
            <a:ext cx="105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Monkol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Lek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07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D_ex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178"/>
            <a:ext cx="9144000" cy="361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4739" y="1443037"/>
            <a:ext cx="211667" cy="194733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251DW_DMD_IG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712"/>
            <a:ext cx="9144000" cy="42918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60648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Complicated rearrangement involving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a single exon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1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D_ex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178"/>
            <a:ext cx="9144000" cy="361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659" y="1443037"/>
            <a:ext cx="211667" cy="194733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123944" y="2984157"/>
            <a:ext cx="1719864" cy="199429"/>
          </a:xfrm>
          <a:prstGeom prst="rect">
            <a:avLst/>
          </a:prstGeom>
          <a:solidFill>
            <a:srgbClr val="FD94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43807" y="2984157"/>
            <a:ext cx="69797" cy="199429"/>
          </a:xfrm>
          <a:prstGeom prst="rect">
            <a:avLst/>
          </a:prstGeom>
          <a:solidFill>
            <a:srgbClr val="C03F4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32240" y="2984157"/>
            <a:ext cx="1591538" cy="199429"/>
          </a:xfrm>
          <a:prstGeom prst="rect">
            <a:avLst/>
          </a:prstGeom>
          <a:solidFill>
            <a:srgbClr val="FD94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04321" y="4576692"/>
            <a:ext cx="2041257" cy="196499"/>
          </a:xfrm>
          <a:prstGeom prst="rect">
            <a:avLst/>
          </a:prstGeom>
          <a:solidFill>
            <a:srgbClr val="705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45059" y="2985622"/>
            <a:ext cx="1787182" cy="196499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904321" y="4688898"/>
            <a:ext cx="2041257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652995" y="4578650"/>
            <a:ext cx="1243534" cy="199429"/>
          </a:xfrm>
          <a:prstGeom prst="rect">
            <a:avLst/>
          </a:prstGeom>
          <a:solidFill>
            <a:srgbClr val="FD94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944435" y="4578650"/>
            <a:ext cx="1185608" cy="199429"/>
          </a:xfrm>
          <a:prstGeom prst="rect">
            <a:avLst/>
          </a:prstGeom>
          <a:solidFill>
            <a:srgbClr val="FD94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09227" y="2989046"/>
            <a:ext cx="2041257" cy="196499"/>
          </a:xfrm>
          <a:prstGeom prst="rect">
            <a:avLst/>
          </a:prstGeom>
          <a:solidFill>
            <a:srgbClr val="705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Sans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314576" y="3222652"/>
            <a:ext cx="314178" cy="199429"/>
            <a:chOff x="3203848" y="3222652"/>
            <a:chExt cx="314178" cy="19942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203848" y="3222652"/>
              <a:ext cx="314178" cy="1994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Sans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3203848" y="3322595"/>
              <a:ext cx="304366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8" name="Straight Arrow Connector 17"/>
          <p:cNvCxnSpPr/>
          <p:nvPr/>
        </p:nvCxnSpPr>
        <p:spPr bwMode="auto">
          <a:xfrm flipH="1">
            <a:off x="2895272" y="3087294"/>
            <a:ext cx="2041257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Down Arrow 18"/>
          <p:cNvSpPr/>
          <p:nvPr/>
        </p:nvSpPr>
        <p:spPr>
          <a:xfrm>
            <a:off x="3760700" y="3529581"/>
            <a:ext cx="392764" cy="676270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33278" y="3377186"/>
            <a:ext cx="216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Deletion ~3.5 kb</a:t>
            </a:r>
          </a:p>
          <a:p>
            <a:r>
              <a:rPr lang="en-US" dirty="0" smtClean="0">
                <a:solidFill>
                  <a:srgbClr val="C03F43"/>
                </a:solidFill>
              </a:rPr>
              <a:t>Deletion 42 </a:t>
            </a:r>
            <a:r>
              <a:rPr lang="en-US" dirty="0" err="1" smtClean="0">
                <a:solidFill>
                  <a:srgbClr val="C03F43"/>
                </a:solidFill>
              </a:rPr>
              <a:t>bp</a:t>
            </a:r>
            <a:endParaRPr lang="en-US" dirty="0" smtClean="0">
              <a:solidFill>
                <a:srgbClr val="C03F43"/>
              </a:solidFill>
            </a:endParaRPr>
          </a:p>
          <a:p>
            <a:r>
              <a:rPr lang="en-US" dirty="0" smtClean="0">
                <a:solidFill>
                  <a:srgbClr val="7053FF"/>
                </a:solidFill>
              </a:rPr>
              <a:t>Inversion ~4.2 kb</a:t>
            </a:r>
            <a:endParaRPr lang="en-US" dirty="0">
              <a:solidFill>
                <a:srgbClr val="705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8552" y="3323372"/>
            <a:ext cx="7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exon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260648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Cause: an exon inversion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4211960" y="4831156"/>
            <a:ext cx="314178" cy="199429"/>
            <a:chOff x="3203848" y="3222652"/>
            <a:chExt cx="314178" cy="199429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203848" y="3222652"/>
              <a:ext cx="314178" cy="1994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Sans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>
              <a:off x="3203848" y="3322595"/>
              <a:ext cx="304366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3995936" y="4931876"/>
            <a:ext cx="7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9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43957"/>
            <a:ext cx="9144000" cy="648072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RNA sequencing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6" y="692260"/>
            <a:ext cx="8208561" cy="5938081"/>
          </a:xfrm>
        </p:spPr>
        <p:txBody>
          <a:bodyPr>
            <a:noAutofit/>
          </a:bodyPr>
          <a:lstStyle/>
          <a:p>
            <a:pPr marL="444500" indent="-444500" eaLnBrk="1" hangingPunct="1"/>
            <a:r>
              <a:rPr lang="en-GB" dirty="0" smtClean="0"/>
              <a:t>Our </a:t>
            </a:r>
            <a:r>
              <a:rPr lang="en-GB" dirty="0" smtClean="0"/>
              <a:t>work: </a:t>
            </a:r>
            <a:r>
              <a:rPr lang="en-GB" dirty="0" smtClean="0"/>
              <a:t>38 exome-unsolved muscle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disease </a:t>
            </a:r>
            <a:r>
              <a:rPr lang="en-GB" dirty="0" smtClean="0"/>
              <a:t>families, RNA from muscle biopsy</a:t>
            </a:r>
          </a:p>
          <a:p>
            <a:pPr marL="844550" lvl="1" indent="-444500"/>
            <a:r>
              <a:rPr lang="en-GB" dirty="0" smtClean="0"/>
              <a:t>RNA-</a:t>
            </a:r>
            <a:r>
              <a:rPr lang="en-GB" dirty="0" err="1" smtClean="0"/>
              <a:t>seq</a:t>
            </a:r>
            <a:r>
              <a:rPr lang="en-GB" dirty="0" smtClean="0"/>
              <a:t> solved </a:t>
            </a:r>
            <a:r>
              <a:rPr lang="en-GB" b="1" dirty="0" smtClean="0"/>
              <a:t>15/38</a:t>
            </a:r>
            <a:r>
              <a:rPr lang="en-GB" dirty="0" smtClean="0"/>
              <a:t> exome-unsolved cases with variants in known genes</a:t>
            </a:r>
          </a:p>
          <a:p>
            <a:pPr marL="844550" lvl="1" indent="-444500"/>
            <a:r>
              <a:rPr lang="en-GB" dirty="0"/>
              <a:t>3</a:t>
            </a:r>
            <a:r>
              <a:rPr lang="en-GB" dirty="0" smtClean="0"/>
              <a:t> extended splice variants</a:t>
            </a:r>
          </a:p>
          <a:p>
            <a:pPr marL="844550" lvl="1" indent="-444500"/>
            <a:r>
              <a:rPr lang="en-GB" dirty="0" smtClean="0"/>
              <a:t>2 exonic splice variants (one missense, one silent)</a:t>
            </a:r>
          </a:p>
          <a:p>
            <a:pPr marL="844550" lvl="1" indent="-444500"/>
            <a:r>
              <a:rPr lang="en-GB" dirty="0" smtClean="0"/>
              <a:t>7 cases with 4 unique </a:t>
            </a:r>
            <a:r>
              <a:rPr lang="en-GB" dirty="0" err="1" smtClean="0"/>
              <a:t>intronic</a:t>
            </a:r>
            <a:r>
              <a:rPr lang="en-GB" dirty="0" smtClean="0"/>
              <a:t> splice-gain variants (4 cases with same independent </a:t>
            </a:r>
            <a:r>
              <a:rPr lang="en-GB" i="1" dirty="0" smtClean="0"/>
              <a:t>de novo</a:t>
            </a:r>
            <a:r>
              <a:rPr lang="en-GB" dirty="0" smtClean="0"/>
              <a:t>)</a:t>
            </a:r>
          </a:p>
          <a:p>
            <a:pPr marL="844550" lvl="1" indent="-444500"/>
            <a:r>
              <a:rPr lang="en-GB" dirty="0" smtClean="0"/>
              <a:t>3 cases pointing to SV, confirmed by WGS</a:t>
            </a:r>
          </a:p>
          <a:p>
            <a:pPr marL="844550" lvl="1" indent="-444500"/>
            <a:r>
              <a:rPr lang="en-GB" dirty="0" smtClean="0"/>
              <a:t>One additional likely new disease gene with </a:t>
            </a:r>
            <a:r>
              <a:rPr lang="en-GB" i="1" dirty="0" smtClean="0"/>
              <a:t>de novo</a:t>
            </a:r>
            <a:r>
              <a:rPr lang="en-GB" dirty="0" smtClean="0"/>
              <a:t> extended splice site variant </a:t>
            </a:r>
            <a:r>
              <a:rPr lang="en-GB" dirty="0" smtClean="0">
                <a:sym typeface="Wingdings"/>
              </a:rPr>
              <a:t> exon loss</a:t>
            </a:r>
          </a:p>
          <a:p>
            <a:pPr marL="444500" indent="-444500"/>
            <a:r>
              <a:rPr lang="en-GB" b="1" dirty="0" smtClean="0">
                <a:sym typeface="Wingdings"/>
              </a:rPr>
              <a:t>but</a:t>
            </a:r>
            <a:r>
              <a:rPr lang="en-GB" dirty="0" smtClean="0">
                <a:sym typeface="Wingdings"/>
              </a:rPr>
              <a:t> requires access to appropriate tissue</a:t>
            </a:r>
            <a:endParaRPr lang="en-GB" b="1" dirty="0" smtClean="0"/>
          </a:p>
        </p:txBody>
      </p:sp>
      <p:pic>
        <p:nvPicPr>
          <p:cNvPr id="2" name="Picture 1" descr="berylcummin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6288" r="19024" b="24369"/>
          <a:stretch/>
        </p:blipFill>
        <p:spPr>
          <a:xfrm>
            <a:off x="8086734" y="59910"/>
            <a:ext cx="1057266" cy="1426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6734" y="1485919"/>
            <a:ext cx="105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Beryl</a:t>
            </a:r>
            <a:br>
              <a:rPr lang="en-US" sz="1400" dirty="0" smtClean="0"/>
            </a:br>
            <a:r>
              <a:rPr lang="en-US" sz="1400" dirty="0" smtClean="0"/>
              <a:t>Cummings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019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268" y="1072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61882"/>
          <a:stretch/>
        </p:blipFill>
        <p:spPr>
          <a:xfrm>
            <a:off x="0" y="4007556"/>
            <a:ext cx="9144000" cy="18583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103" y="5996331"/>
            <a:ext cx="860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 patients with “collagen 6 myopathy look alike” phenotypes that had gone through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clinical COL6 sequencing, deletion/ duplication testing and WES/WGS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2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0268" y="1072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442793" y="22905489"/>
            <a:ext cx="10521045" cy="5603503"/>
            <a:chOff x="17442793" y="22905489"/>
            <a:chExt cx="10521045" cy="5603503"/>
          </a:xfrm>
        </p:grpSpPr>
        <p:grpSp>
          <p:nvGrpSpPr>
            <p:cNvPr id="7" name="Group 6"/>
            <p:cNvGrpSpPr/>
            <p:nvPr/>
          </p:nvGrpSpPr>
          <p:grpSpPr>
            <a:xfrm>
              <a:off x="18414160" y="22905489"/>
              <a:ext cx="9549678" cy="5377412"/>
              <a:chOff x="18414160" y="22905489"/>
              <a:chExt cx="9549678" cy="53774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414160" y="22905489"/>
                <a:ext cx="9549678" cy="5377412"/>
                <a:chOff x="18414160" y="22905489"/>
                <a:chExt cx="9549678" cy="53774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414160" y="22905489"/>
                  <a:ext cx="9549678" cy="5377412"/>
                  <a:chOff x="18414160" y="23070589"/>
                  <a:chExt cx="9549678" cy="537741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8414160" y="23070589"/>
                    <a:ext cx="9549678" cy="5377412"/>
                    <a:chOff x="18433210" y="23480164"/>
                    <a:chExt cx="9530628" cy="5377412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18433210" y="23480164"/>
                      <a:ext cx="9530628" cy="5377412"/>
                      <a:chOff x="18433210" y="23480164"/>
                      <a:chExt cx="9530628" cy="5377412"/>
                    </a:xfrm>
                  </p:grpSpPr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18433210" y="23480164"/>
                        <a:ext cx="9530628" cy="5377412"/>
                        <a:chOff x="18433210" y="23480164"/>
                        <a:chExt cx="9530628" cy="5377412"/>
                      </a:xfrm>
                    </p:grpSpPr>
                    <p:grpSp>
                      <p:nvGrpSpPr>
                        <p:cNvPr id="33" name="Group 32"/>
                        <p:cNvGrpSpPr/>
                        <p:nvPr/>
                      </p:nvGrpSpPr>
                      <p:grpSpPr>
                        <a:xfrm>
                          <a:off x="18433210" y="23480164"/>
                          <a:ext cx="9530628" cy="5377412"/>
                          <a:chOff x="18433210" y="23480164"/>
                          <a:chExt cx="9530628" cy="5377412"/>
                        </a:xfrm>
                      </p:grpSpPr>
                      <p:grpSp>
                        <p:nvGrpSpPr>
                          <p:cNvPr id="36" name="Group 35"/>
                          <p:cNvGrpSpPr/>
                          <p:nvPr/>
                        </p:nvGrpSpPr>
                        <p:grpSpPr>
                          <a:xfrm>
                            <a:off x="18433210" y="23480164"/>
                            <a:ext cx="9530628" cy="5377412"/>
                            <a:chOff x="18433210" y="23480164"/>
                            <a:chExt cx="9530628" cy="5377412"/>
                          </a:xfrm>
                        </p:grpSpPr>
                        <p:grpSp>
                          <p:nvGrpSpPr>
                            <p:cNvPr id="43" name="Group 42"/>
                            <p:cNvGrpSpPr/>
                            <p:nvPr/>
                          </p:nvGrpSpPr>
                          <p:grpSpPr>
                            <a:xfrm>
                              <a:off x="18433210" y="23480164"/>
                              <a:ext cx="9530628" cy="5377412"/>
                              <a:chOff x="18433210" y="23480164"/>
                              <a:chExt cx="9530628" cy="5377412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8433210" y="23480164"/>
                                <a:ext cx="9530628" cy="5377412"/>
                                <a:chOff x="18433210" y="23013989"/>
                                <a:chExt cx="9530628" cy="5983755"/>
                              </a:xfrm>
                            </p:grpSpPr>
                            <p:grpSp>
                              <p:nvGrpSpPr>
                                <p:cNvPr id="50" name="Group 49"/>
                                <p:cNvGrpSpPr/>
                                <p:nvPr/>
                              </p:nvGrpSpPr>
                              <p:grpSpPr>
                                <a:xfrm>
                                  <a:off x="18433210" y="23013989"/>
                                  <a:ext cx="9530628" cy="5983755"/>
                                  <a:chOff x="165237" y="776143"/>
                                  <a:chExt cx="7326871" cy="5329496"/>
                                </a:xfrm>
                              </p:grpSpPr>
                              <p:grpSp>
                                <p:nvGrpSpPr>
                                  <p:cNvPr id="52" name="Group 51"/>
                                  <p:cNvGrpSpPr/>
                                  <p:nvPr/>
                                </p:nvGrpSpPr>
                                <p:grpSpPr>
                                  <a:xfrm>
                                    <a:off x="196850" y="776143"/>
                                    <a:ext cx="7295258" cy="5192857"/>
                                    <a:chOff x="196850" y="776143"/>
                                    <a:chExt cx="7295258" cy="5192857"/>
                                  </a:xfrm>
                                </p:grpSpPr>
                                <p:grpSp>
                                  <p:nvGrpSpPr>
                                    <p:cNvPr id="58" name="Group 57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6850" y="776143"/>
                                      <a:ext cx="7295258" cy="5192857"/>
                                      <a:chOff x="196850" y="776143"/>
                                      <a:chExt cx="7295258" cy="5192857"/>
                                    </a:xfrm>
                                  </p:grpSpPr>
                                  <p:grpSp>
                                    <p:nvGrpSpPr>
                                      <p:cNvPr id="60" name="Group 59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6850" y="1092055"/>
                                        <a:ext cx="7295258" cy="4432787"/>
                                        <a:chOff x="196850" y="1092055"/>
                                        <a:chExt cx="7295258" cy="4432787"/>
                                      </a:xfrm>
                                    </p:grpSpPr>
                                    <p:pic>
                                      <p:nvPicPr>
                                        <p:cNvPr id="66" name="Picture 65" descr="remove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2188" t="4238" r="18031" b="8676"/>
                                        <a:stretch/>
                                      </p:blipFill>
                                      <p:spPr>
                                        <a:xfrm>
                                          <a:off x="196850" y="1092055"/>
                                          <a:ext cx="7295258" cy="44327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7" name="Picture 66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53" t="19264" r="36077" b="75207"/>
                                        <a:stretch/>
                                      </p:blipFill>
                                      <p:spPr>
                                        <a:xfrm flipV="1">
                                          <a:off x="3318934" y="1587088"/>
                                          <a:ext cx="2510366" cy="29673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8" name="Picture 67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36042" t="49393" r="36323" b="46171"/>
                                        <a:stretch/>
                                      </p:blipFill>
                                      <p:spPr>
                                        <a:xfrm flipV="1">
                                          <a:off x="3315760" y="3298822"/>
                                          <a:ext cx="2513540" cy="23812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  <p:pic>
                                      <p:nvPicPr>
                                        <p:cNvPr id="69" name="Picture 68" descr="forothers.tiff"/>
                                        <p:cNvPicPr>
                                          <a:picLocks noChangeAspect="1"/>
                                        </p:cNvPicPr>
                                        <p:nvPr/>
                                      </p:nvPicPr>
                                      <p:blipFill rotWithShape="1">
                                        <a:blip r:embed="rId4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 l="49376" t="51788" r="49513" b="46171"/>
                                        <a:stretch/>
                                      </p:blipFill>
                                      <p:spPr>
                                        <a:xfrm>
                                          <a:off x="4533525" y="3298822"/>
                                          <a:ext cx="100166" cy="10953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grpSp>
                                  <p:pic>
                                    <p:nvPicPr>
                                      <p:cNvPr id="61" name="Picture 60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111" t="3783" r="24548" b="5355"/>
                                      <a:stretch/>
                                    </p:blipFill>
                                    <p:spPr>
                                      <a:xfrm>
                                        <a:off x="6057899" y="1092055"/>
                                        <a:ext cx="854075" cy="4876945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2" name="Picture 61" descr="forothers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4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66354" t="8221" r="24860" b="81277"/>
                                      <a:stretch/>
                                    </p:blipFill>
                                    <p:spPr>
                                      <a:xfrm>
                                        <a:off x="6069011" y="803659"/>
                                        <a:ext cx="811213" cy="5637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3" name="Picture 62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069011" y="1604436"/>
                                        <a:ext cx="808038" cy="294430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4" name="Picture 63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54824" y="776143"/>
                                        <a:ext cx="470693" cy="474807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  <p:pic>
                                    <p:nvPicPr>
                                      <p:cNvPr id="65" name="Picture 64" descr="remove.tiff"/>
                                      <p:cNvPicPr>
                                        <a:picLocks noChangeAspect="1"/>
                                      </p:cNvPicPr>
                                      <p:nvPr/>
                                    </p:nvPicPr>
                                    <p:blipFill rotWithShape="1">
                                      <a:blip r:embed="rId3">
                                        <a:extLst>
                                          <a:ext uri="{28A0092B-C50C-407E-A947-70E740481C1C}">
                                            <a14:useLocalDpi xmlns:a14="http://schemas.microsoft.com/office/drawing/2010/main" val="0"/>
                                          </a:ext>
                                        </a:extLst>
                                      </a:blip>
                                      <a:srcRect l="92396" t="4239" b="85075"/>
                                      <a:stretch/>
                                    </p:blipFill>
                                    <p:spPr>
                                      <a:xfrm>
                                        <a:off x="6871758" y="1219566"/>
                                        <a:ext cx="75141" cy="75798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grpSp>
                                <p:pic>
                                  <p:nvPicPr>
                                    <p:cNvPr id="59" name="Picture 58" descr="remove.tiff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3">
                                      <a:extLst>
                                        <a:ext uri="{28A0092B-C50C-407E-A947-70E740481C1C}">
                                          <a14:useLocalDpi xmlns:a14="http://schemas.microsoft.com/office/drawing/2010/main" val="0"/>
                                        </a:ext>
                                      </a:extLst>
                                    </a:blip>
                                    <a:srcRect l="92396" t="4239" b="85075"/>
                                    <a:stretch/>
                                  </p:blipFill>
                                  <p:spPr>
                                    <a:xfrm>
                                      <a:off x="6107111" y="1321130"/>
                                      <a:ext cx="747713" cy="47480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  <p:grpSp>
                                <p:nvGrpSpPr>
                                  <p:cNvPr id="53" name="Group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165237" y="5628571"/>
                                    <a:ext cx="7136428" cy="477068"/>
                                    <a:chOff x="165237" y="5628571"/>
                                    <a:chExt cx="7136428" cy="477068"/>
                                  </a:xfrm>
                                </p:grpSpPr>
                                <p:pic>
                                  <p:nvPicPr>
                                    <p:cNvPr id="54" name="Picture 53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t="10458" r="81342" b="50324"/>
                                    <a:stretch/>
                                  </p:blipFill>
                                  <p:spPr>
                                    <a:xfrm>
                                      <a:off x="165237" y="5628575"/>
                                      <a:ext cx="1392459" cy="37663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5" name="Picture 54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18038" t="10459" r="22973" b="39865"/>
                                    <a:stretch/>
                                  </p:blipFill>
                                  <p:spPr>
                                    <a:xfrm>
                                      <a:off x="1441588" y="5628572"/>
                                      <a:ext cx="4402359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6" name="Picture 55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75072" t="10459" r="6308" b="39865"/>
                                    <a:stretch/>
                                  </p:blipFill>
                                  <p:spPr>
                                    <a:xfrm>
                                      <a:off x="5479766" y="5628571"/>
                                      <a:ext cx="1389703" cy="477067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57" name="Picture 56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 rotWithShape="1">
                                    <a:blip r:embed="rId5"/>
                                    <a:srcRect l="93693" t="10459" b="50846"/>
                                    <a:stretch/>
                                  </p:blipFill>
                                  <p:spPr>
                                    <a:xfrm>
                                      <a:off x="6830972" y="5631111"/>
                                      <a:ext cx="470693" cy="371609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  <p:pic>
                              <p:nvPicPr>
                                <p:cNvPr id="51" name="Picture 50" descr="forothers.tiff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49352" t="20033" r="49444" b="76418"/>
                                <a:stretch/>
                              </p:blipFill>
                              <p:spPr>
                                <a:xfrm>
                                  <a:off x="24068964" y="23899088"/>
                                  <a:ext cx="164012" cy="2838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19435233" y="24275572"/>
                                <a:ext cx="217295" cy="307777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</p:spPr>
                            <p:txBody>
                              <a:bodyPr wrap="square">
                                <a:spAutoFit/>
                              </a:bodyPr>
                              <a:lstStyle/>
                              <a:p>
                                <a:endParaRPr lang="en-US" sz="1400" dirty="0">
                                  <a:latin typeface="Helvetica Neue Light"/>
                                  <a:cs typeface="Helvetica Neue Ligh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4" name="Rectangle 43"/>
                            <p:cNvSpPr/>
                            <p:nvPr/>
                          </p:nvSpPr>
                          <p:spPr>
                            <a:xfrm>
                              <a:off x="19341562" y="24286145"/>
                              <a:ext cx="63886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r>
                                <a:rPr lang="en-US" sz="1000" b="1" dirty="0" smtClean="0">
                                  <a:latin typeface="Helvetica Neue Light"/>
                                  <a:cs typeface="Helvetica Neue Light"/>
                                </a:rPr>
                                <a:t>215</a:t>
                              </a:r>
                              <a:endParaRPr lang="en-US" sz="1000" b="1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/>
                            <p:cNvSpPr/>
                            <p:nvPr/>
                          </p:nvSpPr>
                          <p:spPr>
                            <a:xfrm>
                              <a:off x="20984390" y="24237491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6" name="Rectangle 45"/>
                            <p:cNvSpPr/>
                            <p:nvPr/>
                          </p:nvSpPr>
                          <p:spPr>
                            <a:xfrm>
                              <a:off x="22982894" y="24668008"/>
                              <a:ext cx="244726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/>
                            <p:cNvSpPr/>
                            <p:nvPr/>
                          </p:nvSpPr>
                          <p:spPr>
                            <a:xfrm>
                              <a:off x="24036364" y="24281558"/>
                              <a:ext cx="217295" cy="307777"/>
                            </a:xfrm>
                            <a:prstGeom prst="rect">
                              <a:avLst/>
                            </a:prstGeom>
                            <a:solidFill>
                              <a:srgbClr val="FFFFFF"/>
                            </a:solidFill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endParaRPr lang="en-US" sz="1400" dirty="0">
                                <a:latin typeface="Helvetica Neue Light"/>
                                <a:cs typeface="Helvetica Neue Light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7" name="Rectangle 36"/>
                          <p:cNvSpPr/>
                          <p:nvPr/>
                        </p:nvSpPr>
                        <p:spPr>
                          <a:xfrm>
                            <a:off x="19422581" y="25901166"/>
                            <a:ext cx="253797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8" name="Rectangle 37"/>
                          <p:cNvSpPr/>
                          <p:nvPr/>
                        </p:nvSpPr>
                        <p:spPr>
                          <a:xfrm>
                            <a:off x="20953172" y="25896697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39" name="Rectangle 38"/>
                          <p:cNvSpPr/>
                          <p:nvPr/>
                        </p:nvSpPr>
                        <p:spPr>
                          <a:xfrm>
                            <a:off x="23001658" y="26320062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0" name="Rectangle 39"/>
                          <p:cNvSpPr/>
                          <p:nvPr/>
                        </p:nvSpPr>
                        <p:spPr>
                          <a:xfrm>
                            <a:off x="24108424" y="2590086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  <p:sp>
                        <p:nvSpPr>
                          <p:cNvPr id="41" name="Rectangle 40"/>
                          <p:cNvSpPr/>
                          <p:nvPr/>
                        </p:nvSpPr>
                        <p:spPr>
                          <a:xfrm>
                            <a:off x="26546824" y="25456110"/>
                            <a:ext cx="217295" cy="30777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endParaRPr lang="en-US" sz="1400" dirty="0">
                              <a:latin typeface="Helvetica Neue Light"/>
                              <a:cs typeface="Helvetica Neue Light"/>
                            </a:endParaRPr>
                          </a:p>
                        </p:txBody>
                      </p:sp>
                    </p:grpSp>
                    <p:sp>
                      <p:nvSpPr>
                        <p:cNvPr id="34" name="Rectangle 33"/>
                        <p:cNvSpPr/>
                        <p:nvPr/>
                      </p:nvSpPr>
                      <p:spPr>
                        <a:xfrm>
                          <a:off x="19447933" y="27566779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  <p:sp>
                      <p:nvSpPr>
                        <p:cNvPr id="35" name="Rectangle 34"/>
                        <p:cNvSpPr/>
                        <p:nvPr/>
                      </p:nvSpPr>
                      <p:spPr>
                        <a:xfrm>
                          <a:off x="26537228" y="27135803"/>
                          <a:ext cx="217295" cy="307777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endParaRPr lang="en-US" sz="1400" dirty="0">
                            <a:latin typeface="Helvetica Neue Light"/>
                            <a:cs typeface="Helvetica Neue Light"/>
                          </a:endParaRPr>
                        </a:p>
                      </p:txBody>
                    </p:sp>
                  </p:grpSp>
                  <p:sp>
                    <p:nvSpPr>
                      <p:cNvPr id="32" name="Rectangle 31"/>
                      <p:cNvSpPr/>
                      <p:nvPr/>
                    </p:nvSpPr>
                    <p:spPr>
                      <a:xfrm>
                        <a:off x="23063742" y="27990112"/>
                        <a:ext cx="217295" cy="307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  <p:txBody>
                      <a:bodyPr wrap="square">
                        <a:spAutoFit/>
                      </a:bodyPr>
                      <a:lstStyle/>
                      <a:p>
                        <a:endParaRPr lang="en-US" sz="1400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20934723" y="24282523"/>
                      <a:ext cx="3692474" cy="627171"/>
                      <a:chOff x="20934723" y="24298398"/>
                      <a:chExt cx="3692474" cy="627171"/>
                    </a:xfrm>
                  </p:grpSpPr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20934723" y="2430335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27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>
                        <a:off x="22897529" y="2467934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159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23988334" y="24298398"/>
                        <a:ext cx="638863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latin typeface="Helvetica Neue Light"/>
                            <a:cs typeface="Helvetica Neue Light"/>
                          </a:rPr>
                          <a:t>43</a:t>
                        </a:r>
                        <a:endParaRPr lang="en-US" sz="1000" b="1" dirty="0">
                          <a:latin typeface="Helvetica Neue Light"/>
                          <a:cs typeface="Helvetica Neue Light"/>
                        </a:endParaRPr>
                      </a:p>
                    </p:txBody>
                  </p:sp>
                </p:grpSp>
              </p:grpSp>
              <p:sp>
                <p:nvSpPr>
                  <p:cNvPr id="18" name="Rectangle 17"/>
                  <p:cNvSpPr/>
                  <p:nvPr/>
                </p:nvSpPr>
                <p:spPr>
                  <a:xfrm>
                    <a:off x="19344508" y="25521425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214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20887620" y="25533780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14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24052712" y="25539403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37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26457436" y="24991499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151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22896877" y="259339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163</a:t>
                    </a:r>
                    <a:endParaRPr lang="en-US" sz="1000" b="1" dirty="0">
                      <a:latin typeface="Helvetica Neue Light"/>
                      <a:cs typeface="Helvetica Neue Light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374288" y="27188756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63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2998175" y="27590541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55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6450118" y="26744152"/>
                    <a:ext cx="640140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b="1" dirty="0" smtClean="0">
                        <a:latin typeface="Helvetica Neue Light"/>
                        <a:cs typeface="Helvetica Neue Light"/>
                      </a:rPr>
                      <a:t>47</a:t>
                    </a:r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26497734" y="23175646"/>
                  <a:ext cx="217729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endParaRPr lang="en-US" sz="1400" dirty="0">
                    <a:latin typeface="Helvetica Neue Light"/>
                    <a:cs typeface="Helvetica Neue Light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6398167" y="23180371"/>
                <a:ext cx="64014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latin typeface="Helvetica Neue Light"/>
                    <a:cs typeface="Helvetica Neue Light"/>
                  </a:rPr>
                  <a:t>168</a:t>
                </a:r>
                <a:endParaRPr lang="en-US" sz="1000" b="1" dirty="0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534376" y="23351324"/>
              <a:ext cx="21772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endParaRPr lang="en-US" sz="1400" dirty="0"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80893" y="23633371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1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42793" y="25303362"/>
              <a:ext cx="967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Patient 2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80893" y="26867079"/>
              <a:ext cx="8270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Helvetica Neue Light"/>
                  <a:cs typeface="Helvetica Neue Light"/>
                </a:rPr>
                <a:t>Control</a:t>
              </a:r>
              <a:endParaRPr lang="en-US" sz="1600" dirty="0">
                <a:latin typeface="Helvetica Neue Light"/>
                <a:cs typeface="Helvetica Neue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95772" y="28031938"/>
              <a:ext cx="1282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kern="1200" dirty="0" smtClean="0"/>
                <a:t>COL6A1</a:t>
              </a:r>
              <a:endParaRPr lang="en-US" sz="2500" kern="12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0"/>
            <a:ext cx="9144000" cy="4875329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>
            <a:off x="3457222" y="1441794"/>
            <a:ext cx="528488" cy="3453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457222" y="2864193"/>
            <a:ext cx="528488" cy="3453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68103" y="5996331"/>
            <a:ext cx="860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 patients with “collagen 6 myopathy look alike” phenotypes that had gone through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clinical COL6 sequencing, deletion/ duplication testing and WES/WGS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0" y="43957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70C0"/>
                </a:solidFill>
              </a:rPr>
              <a:t>Discovery of </a:t>
            </a:r>
            <a:r>
              <a:rPr lang="en-GB" dirty="0" err="1" smtClean="0">
                <a:solidFill>
                  <a:srgbClr val="0070C0"/>
                </a:solidFill>
              </a:rPr>
              <a:t>intronic</a:t>
            </a:r>
            <a:r>
              <a:rPr lang="en-GB" dirty="0" smtClean="0">
                <a:solidFill>
                  <a:srgbClr val="0070C0"/>
                </a:solidFill>
              </a:rPr>
              <a:t> splice-creating variant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3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543</Words>
  <Application>Microsoft Macintosh PowerPoint</Application>
  <PresentationFormat>On-screen Show (4:3)</PresentationFormat>
  <Paragraphs>185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Genomes to exomes (and other technologies): what and when?</vt:lpstr>
      <vt:lpstr>What are we missing with exome?</vt:lpstr>
      <vt:lpstr>Exome coverage vs sensitivity</vt:lpstr>
      <vt:lpstr>What do we gain from WGS?</vt:lpstr>
      <vt:lpstr>PowerPoint Presentation</vt:lpstr>
      <vt:lpstr>PowerPoint Presentation</vt:lpstr>
      <vt:lpstr>RNA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technologies</vt:lpstr>
      <vt:lpstr>Questions for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Genomes to exomes (and other technologies): what and when?</dc:title>
  <dc:creator>macarthur</dc:creator>
  <cp:lastModifiedBy>macarthur</cp:lastModifiedBy>
  <cp:revision>15</cp:revision>
  <dcterms:created xsi:type="dcterms:W3CDTF">2016-04-10T21:39:28Z</dcterms:created>
  <dcterms:modified xsi:type="dcterms:W3CDTF">2016-04-11T17:45:42Z</dcterms:modified>
</cp:coreProperties>
</file>