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7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8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9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10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1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2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13.xml" ContentType="application/vnd.openxmlformats-officedocument.theme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4.xml" ContentType="application/vnd.openxmlformats-officedocument.theme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15.xml" ContentType="application/vnd.openxmlformats-officedocument.theme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3.xml" ContentType="application/vnd.openxmlformats-officedocument.drawingml.chartshape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849" r:id="rId2"/>
    <p:sldMasterId id="2147483851" r:id="rId3"/>
    <p:sldMasterId id="2147483854" r:id="rId4"/>
    <p:sldMasterId id="2147483856" r:id="rId5"/>
    <p:sldMasterId id="2147483858" r:id="rId6"/>
    <p:sldMasterId id="2147483860" r:id="rId7"/>
    <p:sldMasterId id="2147483896" r:id="rId8"/>
    <p:sldMasterId id="2147483920" r:id="rId9"/>
    <p:sldMasterId id="2147483932" r:id="rId10"/>
    <p:sldMasterId id="2147483944" r:id="rId11"/>
    <p:sldMasterId id="2147484005" r:id="rId12"/>
    <p:sldMasterId id="2147484032" r:id="rId13"/>
    <p:sldMasterId id="2147484044" r:id="rId14"/>
    <p:sldMasterId id="2147484105" r:id="rId15"/>
    <p:sldMasterId id="2147484117" r:id="rId16"/>
  </p:sldMasterIdLst>
  <p:notesMasterIdLst>
    <p:notesMasterId r:id="rId51"/>
  </p:notesMasterIdLst>
  <p:sldIdLst>
    <p:sldId id="259" r:id="rId17"/>
    <p:sldId id="889" r:id="rId18"/>
    <p:sldId id="876" r:id="rId19"/>
    <p:sldId id="880" r:id="rId20"/>
    <p:sldId id="881" r:id="rId21"/>
    <p:sldId id="890" r:id="rId22"/>
    <p:sldId id="854" r:id="rId23"/>
    <p:sldId id="859" r:id="rId24"/>
    <p:sldId id="856" r:id="rId25"/>
    <p:sldId id="861" r:id="rId26"/>
    <p:sldId id="862" r:id="rId27"/>
    <p:sldId id="863" r:id="rId28"/>
    <p:sldId id="864" r:id="rId29"/>
    <p:sldId id="875" r:id="rId30"/>
    <p:sldId id="866" r:id="rId31"/>
    <p:sldId id="877" r:id="rId32"/>
    <p:sldId id="878" r:id="rId33"/>
    <p:sldId id="882" r:id="rId34"/>
    <p:sldId id="870" r:id="rId35"/>
    <p:sldId id="871" r:id="rId36"/>
    <p:sldId id="872" r:id="rId37"/>
    <p:sldId id="873" r:id="rId38"/>
    <p:sldId id="891" r:id="rId39"/>
    <p:sldId id="909" r:id="rId40"/>
    <p:sldId id="912" r:id="rId41"/>
    <p:sldId id="914" r:id="rId42"/>
    <p:sldId id="884" r:id="rId43"/>
    <p:sldId id="893" r:id="rId44"/>
    <p:sldId id="894" r:id="rId45"/>
    <p:sldId id="898" r:id="rId46"/>
    <p:sldId id="900" r:id="rId47"/>
    <p:sldId id="906" r:id="rId48"/>
    <p:sldId id="908" r:id="rId49"/>
    <p:sldId id="883" r:id="rId50"/>
  </p:sldIdLst>
  <p:sldSz cx="10287000" cy="6858000" type="35mm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800000"/>
    <a:srgbClr val="4CFF7E"/>
    <a:srgbClr val="004080"/>
    <a:srgbClr val="FF083B"/>
    <a:srgbClr val="FF0000"/>
    <a:srgbClr val="34007E"/>
    <a:srgbClr val="B4F1F5"/>
    <a:srgbClr val="FFDB08"/>
    <a:srgbClr val="99CC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404" autoAdjust="0"/>
    <p:restoredTop sz="94660"/>
  </p:normalViewPr>
  <p:slideViewPr>
    <p:cSldViewPr snapToGrid="0">
      <p:cViewPr>
        <p:scale>
          <a:sx n="75" d="100"/>
          <a:sy n="75" d="100"/>
        </p:scale>
        <p:origin x="-2000" y="-536"/>
      </p:cViewPr>
      <p:guideLst>
        <p:guide orient="horz" pos="4319"/>
        <p:guide pos="64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" Target="slides/slide1.xml"/><Relationship Id="rId18" Type="http://schemas.openxmlformats.org/officeDocument/2006/relationships/slide" Target="slides/slide2.xml"/><Relationship Id="rId19" Type="http://schemas.openxmlformats.org/officeDocument/2006/relationships/slide" Target="slides/slide3.xml"/><Relationship Id="rId50" Type="http://schemas.openxmlformats.org/officeDocument/2006/relationships/slide" Target="slides/slide34.xml"/><Relationship Id="rId51" Type="http://schemas.openxmlformats.org/officeDocument/2006/relationships/notesMaster" Target="notesMasters/notes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24.xml"/><Relationship Id="rId41" Type="http://schemas.openxmlformats.org/officeDocument/2006/relationships/slide" Target="slides/slide25.xml"/><Relationship Id="rId42" Type="http://schemas.openxmlformats.org/officeDocument/2006/relationships/slide" Target="slides/slide26.xml"/><Relationship Id="rId43" Type="http://schemas.openxmlformats.org/officeDocument/2006/relationships/slide" Target="slides/slide27.xml"/><Relationship Id="rId44" Type="http://schemas.openxmlformats.org/officeDocument/2006/relationships/slide" Target="slides/slide28.xml"/><Relationship Id="rId45" Type="http://schemas.openxmlformats.org/officeDocument/2006/relationships/slide" Target="slides/slide29.xml"/><Relationship Id="rId46" Type="http://schemas.openxmlformats.org/officeDocument/2006/relationships/slide" Target="slides/slide30.xml"/><Relationship Id="rId47" Type="http://schemas.openxmlformats.org/officeDocument/2006/relationships/slide" Target="slides/slide31.xml"/><Relationship Id="rId48" Type="http://schemas.openxmlformats.org/officeDocument/2006/relationships/slide" Target="slides/slide32.xml"/><Relationship Id="rId49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14.xml"/><Relationship Id="rId31" Type="http://schemas.openxmlformats.org/officeDocument/2006/relationships/slide" Target="slides/slide15.xml"/><Relationship Id="rId32" Type="http://schemas.openxmlformats.org/officeDocument/2006/relationships/slide" Target="slides/slide16.xml"/><Relationship Id="rId33" Type="http://schemas.openxmlformats.org/officeDocument/2006/relationships/slide" Target="slides/slide17.xml"/><Relationship Id="rId34" Type="http://schemas.openxmlformats.org/officeDocument/2006/relationships/slide" Target="slides/slide18.xml"/><Relationship Id="rId35" Type="http://schemas.openxmlformats.org/officeDocument/2006/relationships/slide" Target="slides/slide19.xml"/><Relationship Id="rId36" Type="http://schemas.openxmlformats.org/officeDocument/2006/relationships/slide" Target="slides/slide20.xml"/><Relationship Id="rId37" Type="http://schemas.openxmlformats.org/officeDocument/2006/relationships/slide" Target="slides/slide21.xml"/><Relationship Id="rId38" Type="http://schemas.openxmlformats.org/officeDocument/2006/relationships/slide" Target="slides/slide22.xml"/><Relationship Id="rId39" Type="http://schemas.openxmlformats.org/officeDocument/2006/relationships/slide" Target="slides/slide23.xml"/><Relationship Id="rId20" Type="http://schemas.openxmlformats.org/officeDocument/2006/relationships/slide" Target="slides/slide4.xml"/><Relationship Id="rId21" Type="http://schemas.openxmlformats.org/officeDocument/2006/relationships/slide" Target="slides/slide5.xml"/><Relationship Id="rId22" Type="http://schemas.openxmlformats.org/officeDocument/2006/relationships/slide" Target="slides/slide6.xml"/><Relationship Id="rId23" Type="http://schemas.openxmlformats.org/officeDocument/2006/relationships/slide" Target="slides/slide7.xml"/><Relationship Id="rId24" Type="http://schemas.openxmlformats.org/officeDocument/2006/relationships/slide" Target="slides/slide8.xml"/><Relationship Id="rId25" Type="http://schemas.openxmlformats.org/officeDocument/2006/relationships/slide" Target="slides/slide9.xml"/><Relationship Id="rId26" Type="http://schemas.openxmlformats.org/officeDocument/2006/relationships/slide" Target="slides/slide10.xml"/><Relationship Id="rId27" Type="http://schemas.openxmlformats.org/officeDocument/2006/relationships/slide" Target="slides/slide11.xml"/><Relationship Id="rId28" Type="http://schemas.openxmlformats.org/officeDocument/2006/relationships/slide" Target="slides/slide12.xml"/><Relationship Id="rId29" Type="http://schemas.openxmlformats.org/officeDocument/2006/relationships/slide" Target="slides/slide13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adahamosh:Downloads:SummaryReport%20(13).xls" TargetMode="External"/><Relationship Id="rId3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JING%20YOU:Western_final_calculation:Non-treated_fibroblasts_seperated_blot_for%20TTT_complex.xlsx" TargetMode="External"/><Relationship Id="rId3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Macintosh%20HD:Users:jingyou:Desktop:Submission_figure_Jan_2015:2_26_15_2_27_15_TELO2_TTT_actin:Dec_10_14_BH6648_western_intergrated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oleObject" Target="JING%20YOU:Western_final_calculation:quantificaltion%20for%20TTT%20complex_lymphocytes.xlsx" TargetMode="External"/><Relationship Id="rId3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'Sheet 1'!$B$4</c:f>
              <c:strCache>
                <c:ptCount val="1"/>
                <c:pt idx="0">
                  <c:v>Gene Count</c:v>
                </c:pt>
              </c:strCache>
            </c:strRef>
          </c:tx>
          <c:invertIfNegative val="0"/>
          <c:dLbls>
            <c:delete val="1"/>
          </c:dLbls>
          <c:cat>
            <c:strRef>
              <c:f>'Sheet 1'!$A$5:$A$34</c:f>
              <c:strCache>
                <c:ptCount val="30"/>
                <c:pt idx="1">
                  <c:v>Dec. 11th, 2013</c:v>
                </c:pt>
                <c:pt idx="2">
                  <c:v>Jan. 1st, 2014</c:v>
                </c:pt>
                <c:pt idx="3">
                  <c:v>Feb. 1st, 2014</c:v>
                </c:pt>
                <c:pt idx="4">
                  <c:v>March 1st, 2014</c:v>
                </c:pt>
                <c:pt idx="5">
                  <c:v>April 1st, 2014</c:v>
                </c:pt>
                <c:pt idx="6">
                  <c:v>May 1st, 2014</c:v>
                </c:pt>
                <c:pt idx="7">
                  <c:v>June 1st, 2014</c:v>
                </c:pt>
                <c:pt idx="8">
                  <c:v>July 1st, 2014</c:v>
                </c:pt>
                <c:pt idx="9">
                  <c:v>Aug. 1st, 2014</c:v>
                </c:pt>
                <c:pt idx="10">
                  <c:v>Sept. 1st, 2014</c:v>
                </c:pt>
                <c:pt idx="11">
                  <c:v>Oct. 1st, 2014</c:v>
                </c:pt>
                <c:pt idx="12">
                  <c:v>Nov. 1st, 2014</c:v>
                </c:pt>
                <c:pt idx="13">
                  <c:v>Dec. 1st, 2014</c:v>
                </c:pt>
                <c:pt idx="14">
                  <c:v>Jan. 1st, 2015</c:v>
                </c:pt>
                <c:pt idx="15">
                  <c:v>Feb. 1st, 2015</c:v>
                </c:pt>
                <c:pt idx="16">
                  <c:v>March 1st, 2015</c:v>
                </c:pt>
                <c:pt idx="17">
                  <c:v>April 1st, 2015</c:v>
                </c:pt>
                <c:pt idx="18">
                  <c:v>May 1st, 2015</c:v>
                </c:pt>
                <c:pt idx="19">
                  <c:v>June 1st, 2015</c:v>
                </c:pt>
                <c:pt idx="20">
                  <c:v>July 1st, 2015</c:v>
                </c:pt>
                <c:pt idx="21">
                  <c:v>Aug. 1st, 2015</c:v>
                </c:pt>
                <c:pt idx="22">
                  <c:v>Sept. 1st, 2015</c:v>
                </c:pt>
                <c:pt idx="23">
                  <c:v>Oct. 1st, 2015</c:v>
                </c:pt>
                <c:pt idx="24">
                  <c:v>Nov. 1st, 2015</c:v>
                </c:pt>
                <c:pt idx="25">
                  <c:v>Dec. 1st, 2015</c:v>
                </c:pt>
                <c:pt idx="26">
                  <c:v>Jan. 1st, 2016</c:v>
                </c:pt>
                <c:pt idx="27">
                  <c:v>Feb. 1st, 2016</c:v>
                </c:pt>
                <c:pt idx="28">
                  <c:v>March 1st, 2016</c:v>
                </c:pt>
                <c:pt idx="29">
                  <c:v>April 1st, 2016</c:v>
                </c:pt>
              </c:strCache>
            </c:strRef>
          </c:cat>
          <c:val>
            <c:numRef>
              <c:f>'Sheet 1'!$B$5:$B$34</c:f>
              <c:numCache>
                <c:formatCode>General</c:formatCode>
                <c:ptCount val="30"/>
                <c:pt idx="1">
                  <c:v>49.0</c:v>
                </c:pt>
                <c:pt idx="2">
                  <c:v>52.0</c:v>
                </c:pt>
                <c:pt idx="3">
                  <c:v>128.0</c:v>
                </c:pt>
                <c:pt idx="4">
                  <c:v>152.0</c:v>
                </c:pt>
                <c:pt idx="5">
                  <c:v>472.0</c:v>
                </c:pt>
                <c:pt idx="6">
                  <c:v>485.0</c:v>
                </c:pt>
                <c:pt idx="7">
                  <c:v>593.0</c:v>
                </c:pt>
                <c:pt idx="8">
                  <c:v>625.0</c:v>
                </c:pt>
                <c:pt idx="9">
                  <c:v>662.0</c:v>
                </c:pt>
                <c:pt idx="10">
                  <c:v>669.0</c:v>
                </c:pt>
                <c:pt idx="11">
                  <c:v>688.0</c:v>
                </c:pt>
                <c:pt idx="12">
                  <c:v>713.0</c:v>
                </c:pt>
                <c:pt idx="13">
                  <c:v>769.0</c:v>
                </c:pt>
                <c:pt idx="14">
                  <c:v>1494.0</c:v>
                </c:pt>
                <c:pt idx="15">
                  <c:v>1553.0</c:v>
                </c:pt>
                <c:pt idx="16">
                  <c:v>1712.0</c:v>
                </c:pt>
                <c:pt idx="17">
                  <c:v>1923.0</c:v>
                </c:pt>
                <c:pt idx="18">
                  <c:v>2013.0</c:v>
                </c:pt>
                <c:pt idx="19">
                  <c:v>2178.0</c:v>
                </c:pt>
                <c:pt idx="20">
                  <c:v>2433.0</c:v>
                </c:pt>
                <c:pt idx="21">
                  <c:v>2658.0</c:v>
                </c:pt>
                <c:pt idx="22">
                  <c:v>2837.0</c:v>
                </c:pt>
                <c:pt idx="23">
                  <c:v>3237.0</c:v>
                </c:pt>
                <c:pt idx="24">
                  <c:v>3384.0</c:v>
                </c:pt>
                <c:pt idx="25">
                  <c:v>3568.0</c:v>
                </c:pt>
                <c:pt idx="26">
                  <c:v>3728.0</c:v>
                </c:pt>
                <c:pt idx="27">
                  <c:v>3979.0</c:v>
                </c:pt>
                <c:pt idx="28">
                  <c:v>4089.0</c:v>
                </c:pt>
                <c:pt idx="29">
                  <c:v>4247.0</c:v>
                </c:pt>
              </c:numCache>
            </c:numRef>
          </c:val>
        </c:ser>
        <c:ser>
          <c:idx val="1"/>
          <c:order val="1"/>
          <c:tx>
            <c:strRef>
              <c:f>'Sheet 1'!$C$4</c:f>
              <c:strCache>
                <c:ptCount val="1"/>
                <c:pt idx="0">
                  <c:v>Match Count</c:v>
                </c:pt>
              </c:strCache>
            </c:strRef>
          </c:tx>
          <c:invertIfNegative val="0"/>
          <c:dLbls>
            <c:delete val="1"/>
          </c:dLbls>
          <c:cat>
            <c:strRef>
              <c:f>'Sheet 1'!$A$5:$A$34</c:f>
              <c:strCache>
                <c:ptCount val="30"/>
                <c:pt idx="1">
                  <c:v>Dec. 11th, 2013</c:v>
                </c:pt>
                <c:pt idx="2">
                  <c:v>Jan. 1st, 2014</c:v>
                </c:pt>
                <c:pt idx="3">
                  <c:v>Feb. 1st, 2014</c:v>
                </c:pt>
                <c:pt idx="4">
                  <c:v>March 1st, 2014</c:v>
                </c:pt>
                <c:pt idx="5">
                  <c:v>April 1st, 2014</c:v>
                </c:pt>
                <c:pt idx="6">
                  <c:v>May 1st, 2014</c:v>
                </c:pt>
                <c:pt idx="7">
                  <c:v>June 1st, 2014</c:v>
                </c:pt>
                <c:pt idx="8">
                  <c:v>July 1st, 2014</c:v>
                </c:pt>
                <c:pt idx="9">
                  <c:v>Aug. 1st, 2014</c:v>
                </c:pt>
                <c:pt idx="10">
                  <c:v>Sept. 1st, 2014</c:v>
                </c:pt>
                <c:pt idx="11">
                  <c:v>Oct. 1st, 2014</c:v>
                </c:pt>
                <c:pt idx="12">
                  <c:v>Nov. 1st, 2014</c:v>
                </c:pt>
                <c:pt idx="13">
                  <c:v>Dec. 1st, 2014</c:v>
                </c:pt>
                <c:pt idx="14">
                  <c:v>Jan. 1st, 2015</c:v>
                </c:pt>
                <c:pt idx="15">
                  <c:v>Feb. 1st, 2015</c:v>
                </c:pt>
                <c:pt idx="16">
                  <c:v>March 1st, 2015</c:v>
                </c:pt>
                <c:pt idx="17">
                  <c:v>April 1st, 2015</c:v>
                </c:pt>
                <c:pt idx="18">
                  <c:v>May 1st, 2015</c:v>
                </c:pt>
                <c:pt idx="19">
                  <c:v>June 1st, 2015</c:v>
                </c:pt>
                <c:pt idx="20">
                  <c:v>July 1st, 2015</c:v>
                </c:pt>
                <c:pt idx="21">
                  <c:v>Aug. 1st, 2015</c:v>
                </c:pt>
                <c:pt idx="22">
                  <c:v>Sept. 1st, 2015</c:v>
                </c:pt>
                <c:pt idx="23">
                  <c:v>Oct. 1st, 2015</c:v>
                </c:pt>
                <c:pt idx="24">
                  <c:v>Nov. 1st, 2015</c:v>
                </c:pt>
                <c:pt idx="25">
                  <c:v>Dec. 1st, 2015</c:v>
                </c:pt>
                <c:pt idx="26">
                  <c:v>Jan. 1st, 2016</c:v>
                </c:pt>
                <c:pt idx="27">
                  <c:v>Feb. 1st, 2016</c:v>
                </c:pt>
                <c:pt idx="28">
                  <c:v>March 1st, 2016</c:v>
                </c:pt>
                <c:pt idx="29">
                  <c:v>April 1st, 2016</c:v>
                </c:pt>
              </c:strCache>
            </c:strRef>
          </c:cat>
          <c:val>
            <c:numRef>
              <c:f>'Sheet 1'!$C$5:$C$34</c:f>
              <c:numCache>
                <c:formatCode>General</c:formatCode>
                <c:ptCount val="30"/>
                <c:pt idx="1">
                  <c:v>0.0</c:v>
                </c:pt>
                <c:pt idx="2">
                  <c:v>0.0</c:v>
                </c:pt>
                <c:pt idx="3">
                  <c:v>2.0</c:v>
                </c:pt>
                <c:pt idx="4">
                  <c:v>3.0</c:v>
                </c:pt>
                <c:pt idx="5">
                  <c:v>6.0</c:v>
                </c:pt>
                <c:pt idx="6">
                  <c:v>9.0</c:v>
                </c:pt>
                <c:pt idx="7">
                  <c:v>14.0</c:v>
                </c:pt>
                <c:pt idx="8">
                  <c:v>14.0</c:v>
                </c:pt>
                <c:pt idx="9">
                  <c:v>15.0</c:v>
                </c:pt>
                <c:pt idx="10">
                  <c:v>15.0</c:v>
                </c:pt>
                <c:pt idx="11">
                  <c:v>15.0</c:v>
                </c:pt>
                <c:pt idx="12">
                  <c:v>31.0</c:v>
                </c:pt>
                <c:pt idx="13">
                  <c:v>34.0</c:v>
                </c:pt>
                <c:pt idx="14">
                  <c:v>108.0</c:v>
                </c:pt>
                <c:pt idx="15">
                  <c:v>120.0</c:v>
                </c:pt>
                <c:pt idx="16">
                  <c:v>163.0</c:v>
                </c:pt>
                <c:pt idx="17">
                  <c:v>201.0</c:v>
                </c:pt>
                <c:pt idx="18">
                  <c:v>243.0</c:v>
                </c:pt>
                <c:pt idx="19">
                  <c:v>307.0</c:v>
                </c:pt>
                <c:pt idx="20">
                  <c:v>450.0</c:v>
                </c:pt>
                <c:pt idx="21">
                  <c:v>560.0</c:v>
                </c:pt>
                <c:pt idx="22">
                  <c:v>655.0</c:v>
                </c:pt>
                <c:pt idx="23">
                  <c:v>886.0</c:v>
                </c:pt>
                <c:pt idx="24">
                  <c:v>1090.0</c:v>
                </c:pt>
                <c:pt idx="25">
                  <c:v>1252.0</c:v>
                </c:pt>
                <c:pt idx="26">
                  <c:v>1396.0</c:v>
                </c:pt>
                <c:pt idx="27">
                  <c:v>1706.0</c:v>
                </c:pt>
                <c:pt idx="28">
                  <c:v>1904.0</c:v>
                </c:pt>
                <c:pt idx="29">
                  <c:v>2221.0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19900536"/>
        <c:axId val="2019864520"/>
      </c:barChart>
      <c:catAx>
        <c:axId val="20199005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019864520"/>
        <c:crosses val="autoZero"/>
        <c:auto val="1"/>
        <c:lblAlgn val="ctr"/>
        <c:lblOffset val="100"/>
        <c:noMultiLvlLbl val="0"/>
      </c:catAx>
      <c:valAx>
        <c:axId val="2019864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19900536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90147817013371"/>
          <c:y val="0.196637424670074"/>
          <c:w val="0.722185001872196"/>
          <c:h val="0.6149083326976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'summary membrane for TTT comple'!$Q$28</c:f>
              <c:strCache>
                <c:ptCount val="1"/>
                <c:pt idx="0">
                  <c:v>controls (n=3)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1"/>
              </a:solidFill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'summary membrane for TTT comple'!$R$4:$T$4</c:f>
                <c:numCache>
                  <c:formatCode>General</c:formatCode>
                  <c:ptCount val="3"/>
                  <c:pt idx="0">
                    <c:v>0.19725993436851</c:v>
                  </c:pt>
                  <c:pt idx="1">
                    <c:v>0.415850276075187</c:v>
                  </c:pt>
                  <c:pt idx="2">
                    <c:v>0.172079242729235</c:v>
                  </c:pt>
                </c:numCache>
              </c:numRef>
            </c:plus>
            <c:minus>
              <c:numRef>
                <c:f>'summary membrane for TTT comple'!$R$4:$T$4</c:f>
                <c:numCache>
                  <c:formatCode>General</c:formatCode>
                  <c:ptCount val="3"/>
                  <c:pt idx="0">
                    <c:v>0.19725993436851</c:v>
                  </c:pt>
                  <c:pt idx="1">
                    <c:v>0.415850276075187</c:v>
                  </c:pt>
                  <c:pt idx="2">
                    <c:v>0.172079242729235</c:v>
                  </c:pt>
                </c:numCache>
              </c:numRef>
            </c:minus>
          </c:errBars>
          <c:cat>
            <c:strRef>
              <c:f>'summary membrane for TTT comple'!$R$27:$T$27</c:f>
              <c:strCache>
                <c:ptCount val="3"/>
                <c:pt idx="0">
                  <c:v>TELO2</c:v>
                </c:pt>
                <c:pt idx="1">
                  <c:v>TTI1</c:v>
                </c:pt>
                <c:pt idx="2">
                  <c:v>TTI2</c:v>
                </c:pt>
              </c:strCache>
            </c:strRef>
          </c:cat>
          <c:val>
            <c:numRef>
              <c:f>'summary membrane for TTT comple'!$R$28:$T$28</c:f>
              <c:numCache>
                <c:formatCode>General</c:formatCode>
                <c:ptCount val="3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</c:numCache>
            </c:numRef>
          </c:val>
        </c:ser>
        <c:ser>
          <c:idx val="1"/>
          <c:order val="1"/>
          <c:tx>
            <c:strRef>
              <c:f>'summary membrane for TTT comple'!$Q$29</c:f>
              <c:strCache>
                <c:ptCount val="1"/>
                <c:pt idx="0">
                  <c:v>C367F/D720V (n=3)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'summary membrane for TTT comple'!$R$16:$T$16</c:f>
                <c:numCache>
                  <c:formatCode>General</c:formatCode>
                  <c:ptCount val="3"/>
                  <c:pt idx="0">
                    <c:v>0.113810198345966</c:v>
                  </c:pt>
                  <c:pt idx="1">
                    <c:v>0.125841315977639</c:v>
                  </c:pt>
                  <c:pt idx="2">
                    <c:v>0.137221570125406</c:v>
                  </c:pt>
                </c:numCache>
              </c:numRef>
            </c:plus>
            <c:minus>
              <c:numRef>
                <c:f>'summary membrane for TTT comple'!$R$16:$T$16</c:f>
                <c:numCache>
                  <c:formatCode>General</c:formatCode>
                  <c:ptCount val="3"/>
                  <c:pt idx="0">
                    <c:v>0.113810198345966</c:v>
                  </c:pt>
                  <c:pt idx="1">
                    <c:v>0.125841315977639</c:v>
                  </c:pt>
                  <c:pt idx="2">
                    <c:v>0.137221570125406</c:v>
                  </c:pt>
                </c:numCache>
              </c:numRef>
            </c:minus>
          </c:errBars>
          <c:cat>
            <c:strRef>
              <c:f>'summary membrane for TTT comple'!$R$27:$T$27</c:f>
              <c:strCache>
                <c:ptCount val="3"/>
                <c:pt idx="0">
                  <c:v>TELO2</c:v>
                </c:pt>
                <c:pt idx="1">
                  <c:v>TTI1</c:v>
                </c:pt>
                <c:pt idx="2">
                  <c:v>TTI2</c:v>
                </c:pt>
              </c:strCache>
            </c:strRef>
          </c:cat>
          <c:val>
            <c:numRef>
              <c:f>'summary membrane for TTT comple'!$R$29:$T$29</c:f>
              <c:numCache>
                <c:formatCode>General</c:formatCode>
                <c:ptCount val="3"/>
                <c:pt idx="0">
                  <c:v>0.307846130707927</c:v>
                </c:pt>
                <c:pt idx="1">
                  <c:v>0.152189156398009</c:v>
                </c:pt>
                <c:pt idx="2">
                  <c:v>0.545623408338449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8356648"/>
        <c:axId val="2118359656"/>
      </c:barChart>
      <c:catAx>
        <c:axId val="21183566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118359656"/>
        <c:crosses val="autoZero"/>
        <c:auto val="1"/>
        <c:lblAlgn val="ctr"/>
        <c:lblOffset val="100"/>
        <c:noMultiLvlLbl val="0"/>
      </c:catAx>
      <c:valAx>
        <c:axId val="211835965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Relative expression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118356648"/>
        <c:crosses val="autoZero"/>
        <c:crossBetween val="between"/>
        <c:majorUnit val="0.5"/>
      </c:valAx>
    </c:plotArea>
    <c:legend>
      <c:legendPos val="r"/>
      <c:layout>
        <c:manualLayout>
          <c:xMode val="edge"/>
          <c:yMode val="edge"/>
          <c:x val="0.546269017092472"/>
          <c:y val="0.00346326950949729"/>
          <c:w val="0.447177191495373"/>
          <c:h val="0.162427622973553"/>
        </c:manualLayout>
      </c:layout>
      <c:overlay val="0"/>
      <c:txPr>
        <a:bodyPr/>
        <a:lstStyle/>
        <a:p>
          <a:pPr>
            <a:defRPr sz="800" b="1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936367910725"/>
          <c:y val="0.204117484992451"/>
          <c:w val="0.762840645875073"/>
          <c:h val="0.6067187394315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Sheet1!$D$124</c:f>
              <c:strCache>
                <c:ptCount val="1"/>
                <c:pt idx="0">
                  <c:v>controls (n=3)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1"/>
              </a:solidFill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Sheet1!$E$128:$G$128</c:f>
                <c:numCache>
                  <c:formatCode>General</c:formatCode>
                  <c:ptCount val="3"/>
                  <c:pt idx="0">
                    <c:v>0.356701</c:v>
                  </c:pt>
                  <c:pt idx="1">
                    <c:v>0.4150441</c:v>
                  </c:pt>
                  <c:pt idx="2">
                    <c:v>0.2799216</c:v>
                  </c:pt>
                </c:numCache>
              </c:numRef>
            </c:plus>
            <c:minus>
              <c:numRef>
                <c:f>Sheet1!$E$128:$G$128</c:f>
                <c:numCache>
                  <c:formatCode>General</c:formatCode>
                  <c:ptCount val="3"/>
                  <c:pt idx="0">
                    <c:v>0.356701</c:v>
                  </c:pt>
                  <c:pt idx="1">
                    <c:v>0.4150441</c:v>
                  </c:pt>
                  <c:pt idx="2">
                    <c:v>0.2799216</c:v>
                  </c:pt>
                </c:numCache>
              </c:numRef>
            </c:minus>
          </c:errBars>
          <c:cat>
            <c:strRef>
              <c:f>Sheet1!$E$123:$G$123</c:f>
              <c:strCache>
                <c:ptCount val="3"/>
                <c:pt idx="0">
                  <c:v>TELO2</c:v>
                </c:pt>
                <c:pt idx="1">
                  <c:v>TTI1</c:v>
                </c:pt>
                <c:pt idx="2">
                  <c:v>TTI2</c:v>
                </c:pt>
              </c:strCache>
            </c:strRef>
          </c:cat>
          <c:val>
            <c:numRef>
              <c:f>Sheet1!$E$124:$G$124</c:f>
              <c:numCache>
                <c:formatCode>General</c:formatCode>
                <c:ptCount val="3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</c:numCache>
            </c:numRef>
          </c:val>
        </c:ser>
        <c:ser>
          <c:idx val="1"/>
          <c:order val="1"/>
          <c:tx>
            <c:strRef>
              <c:f>Sheet1!$D$125</c:f>
              <c:strCache>
                <c:ptCount val="1"/>
                <c:pt idx="0">
                  <c:v>C367F/V766M (n=1)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Sheet1!$E$129:$G$129</c:f>
                <c:numCache>
                  <c:formatCode>General</c:formatCode>
                  <c:ptCount val="3"/>
                  <c:pt idx="0">
                    <c:v>0.1700311</c:v>
                  </c:pt>
                  <c:pt idx="1">
                    <c:v>0.1867569</c:v>
                  </c:pt>
                  <c:pt idx="2">
                    <c:v>0.130675</c:v>
                  </c:pt>
                </c:numCache>
              </c:numRef>
            </c:plus>
            <c:minus>
              <c:numRef>
                <c:f>Sheet1!$E$129:$G$129</c:f>
                <c:numCache>
                  <c:formatCode>General</c:formatCode>
                  <c:ptCount val="3"/>
                  <c:pt idx="0">
                    <c:v>0.1700311</c:v>
                  </c:pt>
                  <c:pt idx="1">
                    <c:v>0.1867569</c:v>
                  </c:pt>
                  <c:pt idx="2">
                    <c:v>0.130675</c:v>
                  </c:pt>
                </c:numCache>
              </c:numRef>
            </c:minus>
          </c:errBars>
          <c:cat>
            <c:strRef>
              <c:f>Sheet1!$E$123:$G$123</c:f>
              <c:strCache>
                <c:ptCount val="3"/>
                <c:pt idx="0">
                  <c:v>TELO2</c:v>
                </c:pt>
                <c:pt idx="1">
                  <c:v>TTI1</c:v>
                </c:pt>
                <c:pt idx="2">
                  <c:v>TTI2</c:v>
                </c:pt>
              </c:strCache>
            </c:strRef>
          </c:cat>
          <c:val>
            <c:numRef>
              <c:f>Sheet1!$E$125:$G$125</c:f>
              <c:numCache>
                <c:formatCode>General</c:formatCode>
                <c:ptCount val="3"/>
                <c:pt idx="0">
                  <c:v>0.1743879</c:v>
                </c:pt>
                <c:pt idx="1">
                  <c:v>0.1822158</c:v>
                </c:pt>
                <c:pt idx="2">
                  <c:v>0.13999339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8411032"/>
        <c:axId val="2118326392"/>
      </c:barChart>
      <c:catAx>
        <c:axId val="21184110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 b="1" i="0"/>
            </a:pPr>
            <a:endParaRPr lang="en-US"/>
          </a:p>
        </c:txPr>
        <c:crossAx val="2118326392"/>
        <c:crosses val="autoZero"/>
        <c:auto val="1"/>
        <c:lblAlgn val="ctr"/>
        <c:lblOffset val="100"/>
        <c:noMultiLvlLbl val="0"/>
      </c:catAx>
      <c:valAx>
        <c:axId val="2118326392"/>
        <c:scaling>
          <c:orientation val="minMax"/>
          <c:max val="1.5"/>
          <c:min val="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Relative</a:t>
                </a:r>
                <a:r>
                  <a:rPr lang="en-US" baseline="0"/>
                  <a:t> expression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0"/>
            </a:pPr>
            <a:endParaRPr lang="en-US"/>
          </a:p>
        </c:txPr>
        <c:crossAx val="2118411032"/>
        <c:crosses val="autoZero"/>
        <c:crossBetween val="between"/>
        <c:majorUnit val="0.5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96932981301313"/>
          <c:y val="0.0344716917969263"/>
          <c:w val="0.403067018698687"/>
          <c:h val="0.14745565378998"/>
        </c:manualLayout>
      </c:layout>
      <c:overlay val="0"/>
      <c:txPr>
        <a:bodyPr/>
        <a:lstStyle/>
        <a:p>
          <a:pPr>
            <a:defRPr sz="800" b="1" i="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6578109179084"/>
          <c:y val="0.219483573739216"/>
          <c:w val="0.653348091194348"/>
          <c:h val="0.6314031014703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'[quantificaltion for TTT complex_lymphocytes.xlsx]Sheet3'!$AD$53</c:f>
              <c:strCache>
                <c:ptCount val="1"/>
                <c:pt idx="0">
                  <c:v>controls (n=3)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1"/>
              </a:solidFill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'[quantificaltion for TTT complex_lymphocytes.xlsx]Sheet3'!$AE$58:$AG$58</c:f>
                <c:numCache>
                  <c:formatCode>General</c:formatCode>
                  <c:ptCount val="3"/>
                  <c:pt idx="0">
                    <c:v>0.126850491153478</c:v>
                  </c:pt>
                  <c:pt idx="1">
                    <c:v>0.195924629121407</c:v>
                  </c:pt>
                  <c:pt idx="2">
                    <c:v>0.285219723336206</c:v>
                  </c:pt>
                </c:numCache>
              </c:numRef>
            </c:plus>
            <c:minus>
              <c:numRef>
                <c:f>'[quantificaltion for TTT complex_lymphocytes.xlsx]Sheet3'!$AE$58:$AG$58</c:f>
                <c:numCache>
                  <c:formatCode>General</c:formatCode>
                  <c:ptCount val="3"/>
                  <c:pt idx="0">
                    <c:v>0.126850491153478</c:v>
                  </c:pt>
                  <c:pt idx="1">
                    <c:v>0.195924629121407</c:v>
                  </c:pt>
                  <c:pt idx="2">
                    <c:v>0.285219723336206</c:v>
                  </c:pt>
                </c:numCache>
              </c:numRef>
            </c:minus>
          </c:errBars>
          <c:cat>
            <c:strRef>
              <c:f>'[quantificaltion for TTT complex_lymphocytes.xlsx]Sheet3'!$AE$52:$AG$52</c:f>
              <c:strCache>
                <c:ptCount val="3"/>
                <c:pt idx="0">
                  <c:v>TELO2</c:v>
                </c:pt>
                <c:pt idx="1">
                  <c:v>TTI1</c:v>
                </c:pt>
                <c:pt idx="2">
                  <c:v>TTI2</c:v>
                </c:pt>
              </c:strCache>
            </c:strRef>
          </c:cat>
          <c:val>
            <c:numRef>
              <c:f>'[quantificaltion for TTT complex_lymphocytes.xlsx]Sheet3'!$AE$53:$AG$53</c:f>
              <c:numCache>
                <c:formatCode>General</c:formatCode>
                <c:ptCount val="3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</c:numCache>
            </c:numRef>
          </c:val>
        </c:ser>
        <c:ser>
          <c:idx val="1"/>
          <c:order val="1"/>
          <c:tx>
            <c:strRef>
              <c:f>'[quantificaltion for TTT complex_lymphocytes.xlsx]Sheet3'!$AD$54</c:f>
              <c:strCache>
                <c:ptCount val="1"/>
                <c:pt idx="0">
                  <c:v>heterozygous (n=2)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1"/>
              </a:solidFill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'[quantificaltion for TTT complex_lymphocytes.xlsx]Sheet3'!$AE$59:$AG$59</c:f>
                <c:numCache>
                  <c:formatCode>General</c:formatCode>
                  <c:ptCount val="3"/>
                  <c:pt idx="0">
                    <c:v>0.237185295</c:v>
                  </c:pt>
                  <c:pt idx="1">
                    <c:v>0.324754018</c:v>
                  </c:pt>
                  <c:pt idx="2">
                    <c:v>0.250607508</c:v>
                  </c:pt>
                </c:numCache>
              </c:numRef>
            </c:plus>
            <c:minus>
              <c:numRef>
                <c:f>'[quantificaltion for TTT complex_lymphocytes.xlsx]Sheet3'!$AE$59:$AG$59</c:f>
                <c:numCache>
                  <c:formatCode>General</c:formatCode>
                  <c:ptCount val="3"/>
                  <c:pt idx="0">
                    <c:v>0.237185295</c:v>
                  </c:pt>
                  <c:pt idx="1">
                    <c:v>0.324754018</c:v>
                  </c:pt>
                  <c:pt idx="2">
                    <c:v>0.250607508</c:v>
                  </c:pt>
                </c:numCache>
              </c:numRef>
            </c:minus>
          </c:errBars>
          <c:cat>
            <c:strRef>
              <c:f>'[quantificaltion for TTT complex_lymphocytes.xlsx]Sheet3'!$AE$52:$AG$52</c:f>
              <c:strCache>
                <c:ptCount val="3"/>
                <c:pt idx="0">
                  <c:v>TELO2</c:v>
                </c:pt>
                <c:pt idx="1">
                  <c:v>TTI1</c:v>
                </c:pt>
                <c:pt idx="2">
                  <c:v>TTI2</c:v>
                </c:pt>
              </c:strCache>
            </c:strRef>
          </c:cat>
          <c:val>
            <c:numRef>
              <c:f>'[quantificaltion for TTT complex_lymphocytes.xlsx]Sheet3'!$AE$54:$AG$54</c:f>
              <c:numCache>
                <c:formatCode>General</c:formatCode>
                <c:ptCount val="3"/>
                <c:pt idx="0">
                  <c:v>0.744357445897276</c:v>
                </c:pt>
                <c:pt idx="1">
                  <c:v>0.709958819114655</c:v>
                </c:pt>
                <c:pt idx="2">
                  <c:v>0.627967048172632</c:v>
                </c:pt>
              </c:numCache>
            </c:numRef>
          </c:val>
        </c:ser>
        <c:ser>
          <c:idx val="2"/>
          <c:order val="2"/>
          <c:tx>
            <c:strRef>
              <c:f>'[quantificaltion for TTT complex_lymphocytes.xlsx]Sheet3'!$AD$55</c:f>
              <c:strCache>
                <c:ptCount val="1"/>
                <c:pt idx="0">
                  <c:v>C367F/D720V (n=3)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'[quantificaltion for TTT complex_lymphocytes.xlsx]Sheet3'!$AE$60:$AG$60</c:f>
                <c:numCache>
                  <c:formatCode>General</c:formatCode>
                  <c:ptCount val="3"/>
                  <c:pt idx="0">
                    <c:v>0.150052708650563</c:v>
                  </c:pt>
                  <c:pt idx="1">
                    <c:v>0.164826692504486</c:v>
                  </c:pt>
                  <c:pt idx="2">
                    <c:v>0.104833432123101</c:v>
                  </c:pt>
                </c:numCache>
              </c:numRef>
            </c:plus>
            <c:minus>
              <c:numRef>
                <c:f>'[quantificaltion for TTT complex_lymphocytes.xlsx]Sheet3'!$AE$60:$AG$60</c:f>
                <c:numCache>
                  <c:formatCode>General</c:formatCode>
                  <c:ptCount val="3"/>
                  <c:pt idx="0">
                    <c:v>0.150052708650563</c:v>
                  </c:pt>
                  <c:pt idx="1">
                    <c:v>0.164826692504486</c:v>
                  </c:pt>
                  <c:pt idx="2">
                    <c:v>0.104833432123101</c:v>
                  </c:pt>
                </c:numCache>
              </c:numRef>
            </c:minus>
          </c:errBars>
          <c:cat>
            <c:strRef>
              <c:f>'[quantificaltion for TTT complex_lymphocytes.xlsx]Sheet3'!$AE$52:$AG$52</c:f>
              <c:strCache>
                <c:ptCount val="3"/>
                <c:pt idx="0">
                  <c:v>TELO2</c:v>
                </c:pt>
                <c:pt idx="1">
                  <c:v>TTI1</c:v>
                </c:pt>
                <c:pt idx="2">
                  <c:v>TTI2</c:v>
                </c:pt>
              </c:strCache>
            </c:strRef>
          </c:cat>
          <c:val>
            <c:numRef>
              <c:f>'[quantificaltion for TTT complex_lymphocytes.xlsx]Sheet3'!$AE$55:$AG$55</c:f>
              <c:numCache>
                <c:formatCode>General</c:formatCode>
                <c:ptCount val="3"/>
                <c:pt idx="0">
                  <c:v>0.340140536427702</c:v>
                </c:pt>
                <c:pt idx="1">
                  <c:v>0.271853158882594</c:v>
                </c:pt>
                <c:pt idx="2">
                  <c:v>0.147884346552324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8175576"/>
        <c:axId val="2118178664"/>
      </c:barChart>
      <c:catAx>
        <c:axId val="21181755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118178664"/>
        <c:crosses val="autoZero"/>
        <c:auto val="1"/>
        <c:lblAlgn val="ctr"/>
        <c:lblOffset val="100"/>
        <c:noMultiLvlLbl val="0"/>
      </c:catAx>
      <c:valAx>
        <c:axId val="211817866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Relative expression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025422123336046"/>
              <c:y val="0.30847074833871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18175576"/>
        <c:crosses val="autoZero"/>
        <c:crossBetween val="between"/>
        <c:majorUnit val="0.5"/>
      </c:valAx>
    </c:plotArea>
    <c:legend>
      <c:legendPos val="r"/>
      <c:layout>
        <c:manualLayout>
          <c:xMode val="edge"/>
          <c:yMode val="edge"/>
          <c:x val="0.552504757843943"/>
          <c:y val="0.0561804982490344"/>
          <c:w val="0.438888359895754"/>
          <c:h val="0.215811532726246"/>
        </c:manualLayout>
      </c:layout>
      <c:overlay val="0"/>
      <c:txPr>
        <a:bodyPr/>
        <a:lstStyle/>
        <a:p>
          <a:pPr>
            <a:defRPr sz="800" b="1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0.93933</cdr:x>
      <cdr:y>0.10705</cdr:y>
    </cdr:from>
    <cdr:to>
      <cdr:x>1</cdr:x>
      <cdr:y>0.20946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434424" y="535019"/>
          <a:ext cx="480179" cy="5118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6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0.28652</cdr:x>
      <cdr:y>0.50916</cdr:y>
    </cdr:from>
    <cdr:to>
      <cdr:x>0.43844</cdr:x>
      <cdr:y>0.6125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11348" y="1001187"/>
          <a:ext cx="483220" cy="2032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***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0.54243</cdr:x>
      <cdr:y>0.55995</cdr:y>
    </cdr:from>
    <cdr:to>
      <cdr:x>0.69436</cdr:x>
      <cdr:y>0.66329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29810" y="917025"/>
          <a:ext cx="568532" cy="1692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/>
            <a:t>***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0.77423</cdr:x>
      <cdr:y>0.42447</cdr:y>
    </cdr:from>
    <cdr:to>
      <cdr:x>0.92615</cdr:x>
      <cdr:y>0.52781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897221" y="569089"/>
          <a:ext cx="568494" cy="1385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/>
            <a:t>***</a:t>
          </a:r>
          <a:endParaRPr lang="en-U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0.70453</cdr:x>
      <cdr:y>0.65213</cdr:y>
    </cdr:from>
    <cdr:to>
      <cdr:x>0.86771</cdr:x>
      <cdr:y>0.75733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71082" y="1621593"/>
          <a:ext cx="549180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86278" rtl="0" eaLnBrk="1" latinLnBrk="0" hangingPunct="1">
            <a:defRPr sz="1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6278" algn="l" defTabSz="486278" rtl="0" eaLnBrk="1" latinLnBrk="0" hangingPunct="1">
            <a:defRPr sz="1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72556" algn="l" defTabSz="486278" rtl="0" eaLnBrk="1" latinLnBrk="0" hangingPunct="1">
            <a:defRPr sz="1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58834" algn="l" defTabSz="486278" rtl="0" eaLnBrk="1" latinLnBrk="0" hangingPunct="1">
            <a:defRPr sz="1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45112" algn="l" defTabSz="486278" rtl="0" eaLnBrk="1" latinLnBrk="0" hangingPunct="1">
            <a:defRPr sz="1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31390" algn="l" defTabSz="486278" rtl="0" eaLnBrk="1" latinLnBrk="0" hangingPunct="1">
            <a:defRPr sz="1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917668" algn="l" defTabSz="486278" rtl="0" eaLnBrk="1" latinLnBrk="0" hangingPunct="1">
            <a:defRPr sz="1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403945" algn="l" defTabSz="486278" rtl="0" eaLnBrk="1" latinLnBrk="0" hangingPunct="1">
            <a:defRPr sz="1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90223" algn="l" defTabSz="486278" rtl="0" eaLnBrk="1" latinLnBrk="0" hangingPunct="1">
            <a:defRPr sz="1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/>
            <a:t>***</a:t>
          </a:r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fld id="{59C4BC41-D670-7148-B43A-076C0B21CA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850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6" charset="0"/>
        <a:ea typeface="ＭＳ Ｐゴシック" pitchFamily="36" charset="-128"/>
        <a:cs typeface="ＭＳ Ｐゴシック" pitchFamily="3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6" charset="0"/>
        <a:ea typeface="ＭＳ Ｐゴシック" pitchFamily="3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6" charset="0"/>
        <a:ea typeface="ＭＳ Ｐゴシック" pitchFamily="3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6" charset="0"/>
        <a:ea typeface="ＭＳ Ｐゴシック" pitchFamily="3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6" charset="0"/>
        <a:ea typeface="ＭＳ Ｐゴシック" pitchFamily="3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B6578F-F51B-7E48-B4D5-1B7D95EA2A6E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1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6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846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B1E78F-00C6-494A-B901-597BC20BE7D1}" type="slidenum">
              <a:rPr lang="en-US">
                <a:solidFill>
                  <a:prstClr val="black"/>
                </a:solidFill>
                <a:latin typeface="Calibri"/>
              </a:rPr>
              <a:pPr>
                <a:defRPr/>
              </a:pPr>
              <a:t>28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B6578F-F51B-7E48-B4D5-1B7D95EA2A6E}" type="slidenum">
              <a:rPr lang="en-US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pPr/>
              <a:t>2</a:t>
            </a:fld>
            <a:endParaRPr lang="en-US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6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652291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altLang="en-US" dirty="0" smtClean="0"/>
          </a:p>
        </p:txBody>
      </p:sp>
      <p:sp>
        <p:nvSpPr>
          <p:cNvPr id="73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24440" indent="-274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17885" indent="-21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67538" indent="-21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17191" indent="-21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66842" indent="-21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16494" indent="-21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66147" indent="-21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15798" indent="-21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AE6332A-BF8F-48C5-BAF8-434D08999B7C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B6578F-F51B-7E48-B4D5-1B7D95EA2A6E}" type="slidenum">
              <a:rPr lang="en-US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pPr/>
              <a:t>4</a:t>
            </a:fld>
            <a:endParaRPr lang="en-US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6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B6578F-F51B-7E48-B4D5-1B7D95EA2A6E}" type="slidenum">
              <a:rPr lang="en-US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pPr/>
              <a:t>5</a:t>
            </a:fld>
            <a:endParaRPr lang="en-US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6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B6578F-F51B-7E48-B4D5-1B7D95EA2A6E}" type="slidenum">
              <a:rPr lang="en-US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pPr/>
              <a:t>6</a:t>
            </a:fld>
            <a:endParaRPr lang="en-US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6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Protein has to be changed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C23BC-FAB3-7947-B67D-B6734E44360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211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interaction of the TTT complex with Hsp90 and the R2TP complex involves</a:t>
            </a:r>
            <a:r>
              <a:rPr lang="en-US" baseline="0" dirty="0" smtClean="0"/>
              <a:t> a covalent linkage of phosphorylated residue Ser492 in TELO2 to the Pih1 scaffold component of the R2TP complex and binding of the RPAP3 </a:t>
            </a:r>
            <a:r>
              <a:rPr lang="en-US" baseline="0" dirty="0" err="1" smtClean="0"/>
              <a:t>componenet</a:t>
            </a:r>
            <a:r>
              <a:rPr lang="en-US" baseline="0" dirty="0" smtClean="0"/>
              <a:t> of R2TP to the </a:t>
            </a:r>
            <a:r>
              <a:rPr lang="en-US" baseline="0" dirty="0" err="1" smtClean="0"/>
              <a:t>homodimerica</a:t>
            </a:r>
            <a:r>
              <a:rPr lang="en-US" baseline="0" dirty="0" smtClean="0"/>
              <a:t> Hsp90. </a:t>
            </a:r>
            <a:endParaRPr lang="en-US" dirty="0"/>
          </a:p>
          <a:p>
            <a:r>
              <a:rPr lang="en-US" dirty="0"/>
              <a:t>----- Meeting Notes (10/13/14 18:40) -----</a:t>
            </a:r>
          </a:p>
          <a:p>
            <a:r>
              <a:rPr lang="en-US" dirty="0"/>
              <a:t>family proteins</a:t>
            </a:r>
          </a:p>
          <a:p>
            <a:r>
              <a:rPr lang="en-US" dirty="0"/>
              <a:t>nonsense mRNA decay</a:t>
            </a:r>
          </a:p>
          <a:p>
            <a:endParaRPr lang="en-US" dirty="0"/>
          </a:p>
          <a:p>
            <a:r>
              <a:rPr lang="en-US" dirty="0"/>
              <a:t>----- Meeting Notes (10/16/14 19:34) -----</a:t>
            </a:r>
          </a:p>
          <a:p>
            <a:r>
              <a:rPr lang="en-US" dirty="0"/>
              <a:t>TTI1,2 differnet color</a:t>
            </a:r>
          </a:p>
          <a:p>
            <a:endParaRPr lang="en-US" dirty="0"/>
          </a:p>
          <a:p>
            <a:r>
              <a:rPr lang="en-US" dirty="0"/>
              <a:t>dashed lines to Hsp90</a:t>
            </a:r>
          </a:p>
          <a:p>
            <a:r>
              <a:rPr lang="en-US" dirty="0"/>
              <a:t>PIKKs black</a:t>
            </a:r>
          </a:p>
          <a:p>
            <a:r>
              <a:rPr lang="en-US" dirty="0"/>
              <a:t>boxes higher: DNA DSB repair</a:t>
            </a:r>
          </a:p>
          <a:p>
            <a:r>
              <a:rPr lang="en-US" dirty="0"/>
              <a:t>PIKK family members</a:t>
            </a:r>
          </a:p>
          <a:p>
            <a:endParaRPr lang="en-US" dirty="0"/>
          </a:p>
          <a:p>
            <a:r>
              <a:rPr lang="en-US" dirty="0"/>
              <a:t>ATR seckel syndrome</a:t>
            </a:r>
          </a:p>
          <a:p>
            <a:endParaRPr lang="en-US" dirty="0"/>
          </a:p>
          <a:p>
            <a:r>
              <a:rPr lang="en-US" dirty="0"/>
              <a:t>refence further</a:t>
            </a:r>
          </a:p>
          <a:p>
            <a:r>
              <a:rPr lang="en-US" dirty="0"/>
              <a:t>----- Meeting Notes (10/17/14 18:53) -----</a:t>
            </a:r>
          </a:p>
          <a:p>
            <a:r>
              <a:rPr lang="en-US" dirty="0"/>
              <a:t>the ttt complex shown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4D5B4-68DE-E34C-8C37-F2970AA8045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4845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E976C-4158-DB47-864E-6EC8BC08E2C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2308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510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AF508-2322-3C4C-9FD4-B9EFC22C4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4CEDC-549F-8145-AA94-F0F6A53E67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>
            <a:spLocks noGrp="1"/>
          </p:cNvSpPr>
          <p:nvPr>
            <p:ph type="title"/>
          </p:nvPr>
        </p:nvSpPr>
        <p:spPr>
          <a:xfrm>
            <a:off x="514350" y="274704"/>
            <a:ext cx="9258300" cy="1143001"/>
          </a:xfrm>
          <a:prstGeom prst="rect">
            <a:avLst/>
          </a:prstGeom>
        </p:spPr>
        <p:txBody>
          <a:bodyPr/>
          <a:lstStyle>
            <a:lvl1pPr defTabSz="4572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397" name="Shape 397"/>
          <p:cNvSpPr>
            <a:spLocks noGrp="1"/>
          </p:cNvSpPr>
          <p:nvPr>
            <p:ph type="sldNum" sz="quarter" idx="2"/>
          </p:nvPr>
        </p:nvSpPr>
        <p:spPr>
          <a:xfrm>
            <a:off x="9499382" y="6400486"/>
            <a:ext cx="273270" cy="276999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>
            <a:spLocks noGrp="1"/>
          </p:cNvSpPr>
          <p:nvPr>
            <p:ph type="sldNum" sz="quarter" idx="2"/>
          </p:nvPr>
        </p:nvSpPr>
        <p:spPr>
          <a:xfrm>
            <a:off x="9499382" y="6400486"/>
            <a:ext cx="273270" cy="276999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352" cy="1162050"/>
          </a:xfrm>
          <a:prstGeom prst="rect">
            <a:avLst/>
          </a:prstGeom>
        </p:spPr>
        <p:txBody>
          <a:bodyPr anchor="b"/>
          <a:lstStyle>
            <a:lvl1pPr algn="l" defTabSz="457200"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412" name="Shape 412"/>
          <p:cNvSpPr>
            <a:spLocks noGrp="1"/>
          </p:cNvSpPr>
          <p:nvPr>
            <p:ph type="body" idx="1"/>
          </p:nvPr>
        </p:nvSpPr>
        <p:spPr>
          <a:xfrm>
            <a:off x="4021935" y="273123"/>
            <a:ext cx="5750720" cy="585311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1pPr>
            <a:lvl2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2pPr>
            <a:lvl3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3pPr>
            <a:lvl4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4pPr>
            <a:lvl5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13" name="Shape 413"/>
          <p:cNvSpPr>
            <a:spLocks noGrp="1"/>
          </p:cNvSpPr>
          <p:nvPr>
            <p:ph type="body" sz="half" idx="13"/>
          </p:nvPr>
        </p:nvSpPr>
        <p:spPr>
          <a:xfrm>
            <a:off x="514355" y="1435103"/>
            <a:ext cx="3384352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457200">
              <a:spcBef>
                <a:spcPts val="300"/>
              </a:spcBef>
              <a:buSz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14" name="Shape 414"/>
          <p:cNvSpPr>
            <a:spLocks noGrp="1"/>
          </p:cNvSpPr>
          <p:nvPr>
            <p:ph type="sldNum" sz="quarter" idx="2"/>
          </p:nvPr>
        </p:nvSpPr>
        <p:spPr>
          <a:xfrm>
            <a:off x="9499382" y="6400486"/>
            <a:ext cx="273270" cy="276999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>
            <a:spLocks noGrp="1"/>
          </p:cNvSpPr>
          <p:nvPr>
            <p:ph type="title"/>
          </p:nvPr>
        </p:nvSpPr>
        <p:spPr>
          <a:xfrm>
            <a:off x="2016361" y="4800600"/>
            <a:ext cx="6172201" cy="566738"/>
          </a:xfrm>
          <a:prstGeom prst="rect">
            <a:avLst/>
          </a:prstGeom>
        </p:spPr>
        <p:txBody>
          <a:bodyPr anchor="b"/>
          <a:lstStyle>
            <a:lvl1pPr algn="l" defTabSz="457200"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422" name="Shape 422"/>
          <p:cNvSpPr>
            <a:spLocks noGrp="1"/>
          </p:cNvSpPr>
          <p:nvPr>
            <p:ph type="pic" sz="half" idx="13"/>
          </p:nvPr>
        </p:nvSpPr>
        <p:spPr>
          <a:xfrm>
            <a:off x="2016361" y="612775"/>
            <a:ext cx="61722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23" name="Shape 423"/>
          <p:cNvSpPr>
            <a:spLocks noGrp="1"/>
          </p:cNvSpPr>
          <p:nvPr>
            <p:ph type="body" sz="quarter" idx="1"/>
          </p:nvPr>
        </p:nvSpPr>
        <p:spPr>
          <a:xfrm>
            <a:off x="2016361" y="5367403"/>
            <a:ext cx="6172201" cy="8048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 marL="0" indent="0" defTabSz="457200">
              <a:spcBef>
                <a:spcPts val="300"/>
              </a:spcBef>
              <a:buSz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Click to edit Master text styles</a:t>
            </a:r>
          </a:p>
        </p:txBody>
      </p:sp>
      <p:sp>
        <p:nvSpPr>
          <p:cNvPr id="424" name="Shape 424"/>
          <p:cNvSpPr>
            <a:spLocks noGrp="1"/>
          </p:cNvSpPr>
          <p:nvPr>
            <p:ph type="sldNum" sz="quarter" idx="2"/>
          </p:nvPr>
        </p:nvSpPr>
        <p:spPr>
          <a:xfrm>
            <a:off x="9499382" y="6400486"/>
            <a:ext cx="273270" cy="276999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>
            <a:spLocks noGrp="1"/>
          </p:cNvSpPr>
          <p:nvPr>
            <p:ph type="title"/>
          </p:nvPr>
        </p:nvSpPr>
        <p:spPr>
          <a:xfrm>
            <a:off x="514350" y="274704"/>
            <a:ext cx="9258300" cy="1143001"/>
          </a:xfrm>
          <a:prstGeom prst="rect">
            <a:avLst/>
          </a:prstGeom>
        </p:spPr>
        <p:txBody>
          <a:bodyPr/>
          <a:lstStyle>
            <a:lvl1pPr defTabSz="4572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432" name="Shape 432"/>
          <p:cNvSpPr>
            <a:spLocks noGrp="1"/>
          </p:cNvSpPr>
          <p:nvPr>
            <p:ph type="body" idx="1"/>
          </p:nvPr>
        </p:nvSpPr>
        <p:spPr>
          <a:xfrm>
            <a:off x="514350" y="1600206"/>
            <a:ext cx="9258300" cy="45259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1pPr>
            <a:lvl2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2pPr>
            <a:lvl3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3pPr>
            <a:lvl4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4pPr>
            <a:lvl5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33" name="Shape 433"/>
          <p:cNvSpPr>
            <a:spLocks noGrp="1"/>
          </p:cNvSpPr>
          <p:nvPr>
            <p:ph type="sldNum" sz="quarter" idx="2"/>
          </p:nvPr>
        </p:nvSpPr>
        <p:spPr>
          <a:xfrm>
            <a:off x="9499382" y="6400486"/>
            <a:ext cx="273270" cy="276999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>
            <a:spLocks noGrp="1"/>
          </p:cNvSpPr>
          <p:nvPr>
            <p:ph type="title"/>
          </p:nvPr>
        </p:nvSpPr>
        <p:spPr>
          <a:xfrm>
            <a:off x="7458075" y="274645"/>
            <a:ext cx="2314575" cy="5851526"/>
          </a:xfrm>
          <a:prstGeom prst="rect">
            <a:avLst/>
          </a:prstGeom>
        </p:spPr>
        <p:txBody>
          <a:bodyPr/>
          <a:lstStyle>
            <a:lvl1pPr defTabSz="4572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441" name="Shape 441"/>
          <p:cNvSpPr>
            <a:spLocks noGrp="1"/>
          </p:cNvSpPr>
          <p:nvPr>
            <p:ph type="body" idx="1"/>
          </p:nvPr>
        </p:nvSpPr>
        <p:spPr>
          <a:xfrm>
            <a:off x="514350" y="274645"/>
            <a:ext cx="6772275" cy="585152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1pPr>
            <a:lvl2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2pPr>
            <a:lvl3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3pPr>
            <a:lvl4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4pPr>
            <a:lvl5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42" name="Shape 442"/>
          <p:cNvSpPr>
            <a:spLocks noGrp="1"/>
          </p:cNvSpPr>
          <p:nvPr>
            <p:ph type="sldNum" sz="quarter" idx="2"/>
          </p:nvPr>
        </p:nvSpPr>
        <p:spPr>
          <a:xfrm>
            <a:off x="9499382" y="6400486"/>
            <a:ext cx="273270" cy="276999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>
            <a:spLocks noGrp="1"/>
          </p:cNvSpPr>
          <p:nvPr>
            <p:ph type="title"/>
          </p:nvPr>
        </p:nvSpPr>
        <p:spPr>
          <a:xfrm>
            <a:off x="771525" y="2130425"/>
            <a:ext cx="8743950" cy="1470026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450" name="Shape 450"/>
          <p:cNvSpPr>
            <a:spLocks noGrp="1"/>
          </p:cNvSpPr>
          <p:nvPr>
            <p:ph type="body" sz="quarter" idx="1"/>
          </p:nvPr>
        </p:nvSpPr>
        <p:spPr>
          <a:xfrm>
            <a:off x="1543050" y="3886200"/>
            <a:ext cx="7200900" cy="1752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 marL="0" indent="0" algn="ctr">
              <a:buSz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Click to edit Master subtitle style</a:t>
            </a:r>
          </a:p>
        </p:txBody>
      </p:sp>
      <p:sp>
        <p:nvSpPr>
          <p:cNvPr id="451" name="Shape 451"/>
          <p:cNvSpPr>
            <a:spLocks noGrp="1"/>
          </p:cNvSpPr>
          <p:nvPr>
            <p:ph type="sldNum" sz="quarter" idx="2"/>
          </p:nvPr>
        </p:nvSpPr>
        <p:spPr>
          <a:xfrm>
            <a:off x="9499382" y="6400480"/>
            <a:ext cx="273270" cy="276999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>
            <a:spLocks noGrp="1"/>
          </p:cNvSpPr>
          <p:nvPr>
            <p:ph type="title"/>
          </p:nvPr>
        </p:nvSpPr>
        <p:spPr>
          <a:xfrm>
            <a:off x="514350" y="274704"/>
            <a:ext cx="9258300" cy="1143001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459" name="Shape 459"/>
          <p:cNvSpPr>
            <a:spLocks noGrp="1"/>
          </p:cNvSpPr>
          <p:nvPr>
            <p:ph type="body" idx="1"/>
          </p:nvPr>
        </p:nvSpPr>
        <p:spPr>
          <a:xfrm>
            <a:off x="514350" y="1600200"/>
            <a:ext cx="9258300" cy="452596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1pPr>
            <a:lvl2pPr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2pPr>
            <a:lvl3pPr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3pPr>
            <a:lvl4pPr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4pPr>
            <a:lvl5pPr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60" name="Shape 460"/>
          <p:cNvSpPr>
            <a:spLocks noGrp="1"/>
          </p:cNvSpPr>
          <p:nvPr>
            <p:ph type="sldNum" sz="quarter" idx="2"/>
          </p:nvPr>
        </p:nvSpPr>
        <p:spPr>
          <a:xfrm>
            <a:off x="9499382" y="6400480"/>
            <a:ext cx="273270" cy="276999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>
            <a:spLocks noGrp="1"/>
          </p:cNvSpPr>
          <p:nvPr>
            <p:ph type="title"/>
          </p:nvPr>
        </p:nvSpPr>
        <p:spPr>
          <a:xfrm>
            <a:off x="812638" y="4406901"/>
            <a:ext cx="8743951" cy="136207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468" name="Shape 468"/>
          <p:cNvSpPr>
            <a:spLocks noGrp="1"/>
          </p:cNvSpPr>
          <p:nvPr>
            <p:ph type="body" sz="quarter" idx="1"/>
          </p:nvPr>
        </p:nvSpPr>
        <p:spPr>
          <a:xfrm>
            <a:off x="812638" y="2906713"/>
            <a:ext cx="8743951" cy="150018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Click to edit Master text styles</a:t>
            </a:r>
          </a:p>
        </p:txBody>
      </p:sp>
      <p:sp>
        <p:nvSpPr>
          <p:cNvPr id="469" name="Shape 469"/>
          <p:cNvSpPr>
            <a:spLocks noGrp="1"/>
          </p:cNvSpPr>
          <p:nvPr>
            <p:ph type="sldNum" sz="quarter" idx="2"/>
          </p:nvPr>
        </p:nvSpPr>
        <p:spPr>
          <a:xfrm>
            <a:off x="9499382" y="6400480"/>
            <a:ext cx="273270" cy="276999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>
            <a:spLocks noGrp="1"/>
          </p:cNvSpPr>
          <p:nvPr>
            <p:ph type="title"/>
          </p:nvPr>
        </p:nvSpPr>
        <p:spPr>
          <a:xfrm>
            <a:off x="514350" y="274704"/>
            <a:ext cx="9258300" cy="1143001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477" name="Shape 477"/>
          <p:cNvSpPr>
            <a:spLocks noGrp="1"/>
          </p:cNvSpPr>
          <p:nvPr>
            <p:ph type="body" sz="half" idx="1"/>
          </p:nvPr>
        </p:nvSpPr>
        <p:spPr>
          <a:xfrm>
            <a:off x="514350" y="1600200"/>
            <a:ext cx="4543425" cy="452596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spcBef>
                <a:spcPts val="600"/>
              </a:spcBef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790575" indent="-333375">
              <a:spcBef>
                <a:spcPts val="600"/>
              </a:spcBef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234439" indent="-320039">
              <a:spcBef>
                <a:spcPts val="600"/>
              </a:spcBef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>
              <a:spcBef>
                <a:spcPts val="600"/>
              </a:spcBef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>
              <a:spcBef>
                <a:spcPts val="600"/>
              </a:spcBef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78" name="Shape 478"/>
          <p:cNvSpPr>
            <a:spLocks noGrp="1"/>
          </p:cNvSpPr>
          <p:nvPr>
            <p:ph type="sldNum" sz="quarter" idx="2"/>
          </p:nvPr>
        </p:nvSpPr>
        <p:spPr>
          <a:xfrm>
            <a:off x="9499382" y="6400480"/>
            <a:ext cx="273270" cy="276999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7" y="609600"/>
            <a:ext cx="2185988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8" y="609600"/>
            <a:ext cx="638651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2EF0D-7D1C-C34E-9047-203D75D867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>
            <a:spLocks noGrp="1"/>
          </p:cNvSpPr>
          <p:nvPr>
            <p:ph type="title"/>
          </p:nvPr>
        </p:nvSpPr>
        <p:spPr>
          <a:xfrm>
            <a:off x="514350" y="274704"/>
            <a:ext cx="9258300" cy="1143001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486" name="Shape 486"/>
          <p:cNvSpPr>
            <a:spLocks noGrp="1"/>
          </p:cNvSpPr>
          <p:nvPr>
            <p:ph type="body" sz="quarter" idx="1"/>
          </p:nvPr>
        </p:nvSpPr>
        <p:spPr>
          <a:xfrm>
            <a:off x="514388" y="1535112"/>
            <a:ext cx="4545213" cy="6397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Click to edit Master text styles</a:t>
            </a:r>
          </a:p>
        </p:txBody>
      </p:sp>
      <p:sp>
        <p:nvSpPr>
          <p:cNvPr id="487" name="Shape 487"/>
          <p:cNvSpPr>
            <a:spLocks noGrp="1"/>
          </p:cNvSpPr>
          <p:nvPr>
            <p:ph type="body" sz="quarter" idx="13"/>
          </p:nvPr>
        </p:nvSpPr>
        <p:spPr>
          <a:xfrm>
            <a:off x="5225653" y="1535112"/>
            <a:ext cx="4546998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88" name="Shape 488"/>
          <p:cNvSpPr>
            <a:spLocks noGrp="1"/>
          </p:cNvSpPr>
          <p:nvPr>
            <p:ph type="sldNum" sz="quarter" idx="2"/>
          </p:nvPr>
        </p:nvSpPr>
        <p:spPr>
          <a:xfrm>
            <a:off x="9499382" y="6400480"/>
            <a:ext cx="273270" cy="276999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>
            <a:spLocks noGrp="1"/>
          </p:cNvSpPr>
          <p:nvPr>
            <p:ph type="title"/>
          </p:nvPr>
        </p:nvSpPr>
        <p:spPr>
          <a:xfrm>
            <a:off x="514350" y="274704"/>
            <a:ext cx="9258300" cy="1143001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496" name="Shape 496"/>
          <p:cNvSpPr>
            <a:spLocks noGrp="1"/>
          </p:cNvSpPr>
          <p:nvPr>
            <p:ph type="sldNum" sz="quarter" idx="2"/>
          </p:nvPr>
        </p:nvSpPr>
        <p:spPr>
          <a:xfrm>
            <a:off x="9499382" y="6400480"/>
            <a:ext cx="273270" cy="276999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>
            <a:spLocks noGrp="1"/>
          </p:cNvSpPr>
          <p:nvPr>
            <p:ph type="sldNum" sz="quarter" idx="2"/>
          </p:nvPr>
        </p:nvSpPr>
        <p:spPr>
          <a:xfrm>
            <a:off x="9499382" y="6400480"/>
            <a:ext cx="273270" cy="276999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352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511" name="Shape 511"/>
          <p:cNvSpPr>
            <a:spLocks noGrp="1"/>
          </p:cNvSpPr>
          <p:nvPr>
            <p:ph type="body" idx="1"/>
          </p:nvPr>
        </p:nvSpPr>
        <p:spPr>
          <a:xfrm>
            <a:off x="4021935" y="273050"/>
            <a:ext cx="5750720" cy="585311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1pPr>
            <a:lvl2pPr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2pPr>
            <a:lvl3pPr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3pPr>
            <a:lvl4pPr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4pPr>
            <a:lvl5pPr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12" name="Shape 512"/>
          <p:cNvSpPr>
            <a:spLocks noGrp="1"/>
          </p:cNvSpPr>
          <p:nvPr>
            <p:ph type="body" sz="half" idx="13"/>
          </p:nvPr>
        </p:nvSpPr>
        <p:spPr>
          <a:xfrm>
            <a:off x="514355" y="1435103"/>
            <a:ext cx="3384352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13" name="Shape 513"/>
          <p:cNvSpPr>
            <a:spLocks noGrp="1"/>
          </p:cNvSpPr>
          <p:nvPr>
            <p:ph type="sldNum" sz="quarter" idx="2"/>
          </p:nvPr>
        </p:nvSpPr>
        <p:spPr>
          <a:xfrm>
            <a:off x="9499382" y="6400480"/>
            <a:ext cx="273270" cy="276999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>
            <a:spLocks noGrp="1"/>
          </p:cNvSpPr>
          <p:nvPr>
            <p:ph type="title"/>
          </p:nvPr>
        </p:nvSpPr>
        <p:spPr>
          <a:xfrm>
            <a:off x="2016361" y="4800600"/>
            <a:ext cx="61722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521" name="Shape 521"/>
          <p:cNvSpPr>
            <a:spLocks noGrp="1"/>
          </p:cNvSpPr>
          <p:nvPr>
            <p:ph type="pic" sz="half" idx="13"/>
          </p:nvPr>
        </p:nvSpPr>
        <p:spPr>
          <a:xfrm>
            <a:off x="2016361" y="612775"/>
            <a:ext cx="61722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22" name="Shape 522"/>
          <p:cNvSpPr>
            <a:spLocks noGrp="1"/>
          </p:cNvSpPr>
          <p:nvPr>
            <p:ph type="body" sz="quarter" idx="1"/>
          </p:nvPr>
        </p:nvSpPr>
        <p:spPr>
          <a:xfrm>
            <a:off x="2016361" y="5367403"/>
            <a:ext cx="6172201" cy="8048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Click to edit Master text styles</a:t>
            </a:r>
          </a:p>
        </p:txBody>
      </p:sp>
      <p:sp>
        <p:nvSpPr>
          <p:cNvPr id="523" name="Shape 523"/>
          <p:cNvSpPr>
            <a:spLocks noGrp="1"/>
          </p:cNvSpPr>
          <p:nvPr>
            <p:ph type="sldNum" sz="quarter" idx="2"/>
          </p:nvPr>
        </p:nvSpPr>
        <p:spPr>
          <a:xfrm>
            <a:off x="9499382" y="6400480"/>
            <a:ext cx="273270" cy="276999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>
            <a:spLocks noGrp="1"/>
          </p:cNvSpPr>
          <p:nvPr>
            <p:ph type="title"/>
          </p:nvPr>
        </p:nvSpPr>
        <p:spPr>
          <a:xfrm>
            <a:off x="514350" y="274704"/>
            <a:ext cx="9258300" cy="1143001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531" name="Shape 531"/>
          <p:cNvSpPr>
            <a:spLocks noGrp="1"/>
          </p:cNvSpPr>
          <p:nvPr>
            <p:ph type="body" idx="1"/>
          </p:nvPr>
        </p:nvSpPr>
        <p:spPr>
          <a:xfrm>
            <a:off x="514350" y="1600200"/>
            <a:ext cx="9258300" cy="452596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1pPr>
            <a:lvl2pPr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2pPr>
            <a:lvl3pPr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3pPr>
            <a:lvl4pPr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4pPr>
            <a:lvl5pPr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32" name="Shape 532"/>
          <p:cNvSpPr>
            <a:spLocks noGrp="1"/>
          </p:cNvSpPr>
          <p:nvPr>
            <p:ph type="sldNum" sz="quarter" idx="2"/>
          </p:nvPr>
        </p:nvSpPr>
        <p:spPr>
          <a:xfrm>
            <a:off x="9499382" y="6400480"/>
            <a:ext cx="273270" cy="276999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>
            <a:spLocks noGrp="1"/>
          </p:cNvSpPr>
          <p:nvPr>
            <p:ph type="title"/>
          </p:nvPr>
        </p:nvSpPr>
        <p:spPr>
          <a:xfrm>
            <a:off x="7458075" y="274639"/>
            <a:ext cx="2314575" cy="5851526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540" name="Shape 540"/>
          <p:cNvSpPr>
            <a:spLocks noGrp="1"/>
          </p:cNvSpPr>
          <p:nvPr>
            <p:ph type="body" idx="1"/>
          </p:nvPr>
        </p:nvSpPr>
        <p:spPr>
          <a:xfrm>
            <a:off x="514350" y="274639"/>
            <a:ext cx="6772275" cy="585152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1pPr>
            <a:lvl2pPr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2pPr>
            <a:lvl3pPr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3pPr>
            <a:lvl4pPr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4pPr>
            <a:lvl5pPr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41" name="Shape 541"/>
          <p:cNvSpPr>
            <a:spLocks noGrp="1"/>
          </p:cNvSpPr>
          <p:nvPr>
            <p:ph type="sldNum" sz="quarter" idx="2"/>
          </p:nvPr>
        </p:nvSpPr>
        <p:spPr>
          <a:xfrm>
            <a:off x="9499382" y="6400480"/>
            <a:ext cx="273270" cy="276999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771525" y="2130488"/>
            <a:ext cx="8743950" cy="1470029"/>
          </a:xfrm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543050" y="3886200"/>
            <a:ext cx="72009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</a:lstStyle>
          <a:p>
            <a:r>
              <a:t>Click to edit Master subtitle style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812637" y="4406964"/>
            <a:ext cx="8743951" cy="1362097"/>
          </a:xfrm>
          <a:prstGeom prst="rect">
            <a:avLst/>
          </a:prstGeo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t>Click to edit Master title style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812637" y="2906714"/>
            <a:ext cx="8743951" cy="150021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</a:lstStyle>
          <a:p>
            <a:r>
              <a:t>Click to edit Master text styles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956188"/>
      </p:ext>
    </p:extLst>
  </p:cSld>
  <p:clrMapOvr>
    <a:masterClrMapping/>
  </p:clrMapOvr>
  <p:transition xmlns:p14="http://schemas.microsoft.com/office/powerpoint/2010/main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514350" y="1600200"/>
            <a:ext cx="4543425" cy="4525966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900"/>
            </a:lvl1pPr>
            <a:lvl2pPr marL="802400" indent="-345246">
              <a:spcBef>
                <a:spcPts val="600"/>
              </a:spcBef>
              <a:defRPr sz="2900"/>
            </a:lvl2pPr>
            <a:lvl3pPr marL="1245744" indent="-331438">
              <a:spcBef>
                <a:spcPts val="600"/>
              </a:spcBef>
              <a:defRPr sz="2900"/>
            </a:lvl3pPr>
            <a:lvl4pPr marL="1739725" indent="-368262">
              <a:spcBef>
                <a:spcPts val="600"/>
              </a:spcBef>
              <a:defRPr sz="2900"/>
            </a:lvl4pPr>
            <a:lvl5pPr marL="2196881" indent="-368262">
              <a:spcBef>
                <a:spcPts val="600"/>
              </a:spcBef>
              <a:defRPr sz="2900"/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514351" y="1535112"/>
            <a:ext cx="4545214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</a:lstStyle>
          <a:p>
            <a:r>
              <a:t>Click to edit Master text styles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5225659" y="1535111"/>
            <a:ext cx="4547004" cy="639785"/>
          </a:xfrm>
          <a:prstGeom prst="rect">
            <a:avLst/>
          </a:prstGeom>
        </p:spPr>
        <p:txBody>
          <a:bodyPr lIns="45718" tIns="45718" rIns="45718" bIns="45718" anchor="b"/>
          <a:lstStyle/>
          <a:p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35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Click to edit Master title style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4021932" y="273115"/>
            <a:ext cx="5750726" cy="5853113"/>
          </a:xfrm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half" idx="13"/>
          </p:nvPr>
        </p:nvSpPr>
        <p:spPr>
          <a:xfrm>
            <a:off x="514383" y="1435103"/>
            <a:ext cx="3384357" cy="4691063"/>
          </a:xfrm>
          <a:prstGeom prst="rect">
            <a:avLst/>
          </a:prstGeom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2016325" y="4800601"/>
            <a:ext cx="6172202" cy="56676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Click to edit Master title style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2016325" y="612776"/>
            <a:ext cx="6172202" cy="41148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2016325" y="5367400"/>
            <a:ext cx="6172202" cy="80488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</a:lstStyle>
          <a:p>
            <a:r>
              <a:t>Click to edit Master text styles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7458075" y="274702"/>
            <a:ext cx="2314575" cy="5851527"/>
          </a:xfrm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514350" y="274702"/>
            <a:ext cx="6772275" cy="5851527"/>
          </a:xfrm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xfrm>
            <a:off x="771525" y="2130531"/>
            <a:ext cx="8743950" cy="1470029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11" name="Shape 111"/>
          <p:cNvSpPr>
            <a:spLocks noGrp="1"/>
          </p:cNvSpPr>
          <p:nvPr>
            <p:ph type="body" sz="quarter" idx="1"/>
          </p:nvPr>
        </p:nvSpPr>
        <p:spPr>
          <a:xfrm>
            <a:off x="1543050" y="3886200"/>
            <a:ext cx="7200900" cy="1752600"/>
          </a:xfrm>
          <a:prstGeom prst="rect">
            <a:avLst/>
          </a:prstGeom>
        </p:spPr>
        <p:txBody>
          <a:bodyPr/>
          <a:lstStyle>
            <a:lvl1pPr marL="0" indent="0" algn="ctr" defTabSz="914400"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Click to edit Master subtitle style</a:t>
            </a:r>
          </a:p>
        </p:txBody>
      </p:sp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xfrm>
            <a:off x="9203733" y="6248400"/>
            <a:ext cx="311744" cy="30776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20" name="Shape 120"/>
          <p:cNvSpPr>
            <a:spLocks noGrp="1"/>
          </p:cNvSpPr>
          <p:nvPr>
            <p:ph type="body" idx="1"/>
          </p:nvPr>
        </p:nvSpPr>
        <p:spPr>
          <a:xfrm>
            <a:off x="771525" y="1981200"/>
            <a:ext cx="8743950" cy="4114800"/>
          </a:xfrm>
          <a:prstGeom prst="rect">
            <a:avLst/>
          </a:prstGeom>
        </p:spPr>
        <p:txBody>
          <a:bodyPr/>
          <a:lstStyle>
            <a:lvl1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21" name="Shape 121"/>
          <p:cNvSpPr>
            <a:spLocks noGrp="1"/>
          </p:cNvSpPr>
          <p:nvPr>
            <p:ph type="sldNum" sz="quarter" idx="2"/>
          </p:nvPr>
        </p:nvSpPr>
        <p:spPr>
          <a:xfrm>
            <a:off x="9203733" y="6248400"/>
            <a:ext cx="311744" cy="30776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518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48CB6-5A1C-4A2E-B006-380F182304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40624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title"/>
          </p:nvPr>
        </p:nvSpPr>
        <p:spPr>
          <a:xfrm>
            <a:off x="812637" y="4407007"/>
            <a:ext cx="8743951" cy="1362097"/>
          </a:xfrm>
          <a:prstGeom prst="rect">
            <a:avLst/>
          </a:prstGeom>
        </p:spPr>
        <p:txBody>
          <a:bodyPr anchor="t"/>
          <a:lstStyle>
            <a:lvl1pPr algn="l" defTabSz="914400">
              <a:defRPr sz="4100" b="1" cap="all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29" name="Shape 129"/>
          <p:cNvSpPr>
            <a:spLocks noGrp="1"/>
          </p:cNvSpPr>
          <p:nvPr>
            <p:ph type="body" sz="quarter" idx="1"/>
          </p:nvPr>
        </p:nvSpPr>
        <p:spPr>
          <a:xfrm>
            <a:off x="812637" y="2906714"/>
            <a:ext cx="8743951" cy="1500210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4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Click to edit Master text styles</a:t>
            </a:r>
          </a:p>
        </p:txBody>
      </p:sp>
      <p:sp>
        <p:nvSpPr>
          <p:cNvPr id="130" name="Shape 130"/>
          <p:cNvSpPr>
            <a:spLocks noGrp="1"/>
          </p:cNvSpPr>
          <p:nvPr>
            <p:ph type="sldNum" sz="quarter" idx="2"/>
          </p:nvPr>
        </p:nvSpPr>
        <p:spPr>
          <a:xfrm>
            <a:off x="9203733" y="6248400"/>
            <a:ext cx="311744" cy="30776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38" name="Shape 138"/>
          <p:cNvSpPr>
            <a:spLocks noGrp="1"/>
          </p:cNvSpPr>
          <p:nvPr>
            <p:ph type="body" sz="half" idx="1"/>
          </p:nvPr>
        </p:nvSpPr>
        <p:spPr>
          <a:xfrm>
            <a:off x="771525" y="1981200"/>
            <a:ext cx="4286250" cy="4114800"/>
          </a:xfrm>
          <a:prstGeom prst="rect">
            <a:avLst/>
          </a:prstGeom>
        </p:spPr>
        <p:txBody>
          <a:bodyPr/>
          <a:lstStyle>
            <a:lvl1pPr defTabSz="914400">
              <a:spcBef>
                <a:spcPts val="600"/>
              </a:spcBef>
              <a:buFontTx/>
              <a:defRPr sz="2900">
                <a:latin typeface="Arial"/>
                <a:ea typeface="Arial"/>
                <a:cs typeface="Arial"/>
                <a:sym typeface="Arial"/>
              </a:defRPr>
            </a:lvl1pPr>
            <a:lvl2pPr marL="802400" indent="-345246" defTabSz="914400">
              <a:spcBef>
                <a:spcPts val="600"/>
              </a:spcBef>
              <a:buFontTx/>
              <a:defRPr sz="2900">
                <a:latin typeface="Arial"/>
                <a:ea typeface="Arial"/>
                <a:cs typeface="Arial"/>
                <a:sym typeface="Arial"/>
              </a:defRPr>
            </a:lvl2pPr>
            <a:lvl3pPr marL="1245744" indent="-331438" defTabSz="914400">
              <a:spcBef>
                <a:spcPts val="600"/>
              </a:spcBef>
              <a:buFontTx/>
              <a:defRPr sz="2900">
                <a:latin typeface="Arial"/>
                <a:ea typeface="Arial"/>
                <a:cs typeface="Arial"/>
                <a:sym typeface="Arial"/>
              </a:defRPr>
            </a:lvl3pPr>
            <a:lvl4pPr marL="1739725" indent="-368262" defTabSz="914400">
              <a:spcBef>
                <a:spcPts val="600"/>
              </a:spcBef>
              <a:buFontTx/>
              <a:defRPr sz="2900">
                <a:latin typeface="Arial"/>
                <a:ea typeface="Arial"/>
                <a:cs typeface="Arial"/>
                <a:sym typeface="Arial"/>
              </a:defRPr>
            </a:lvl4pPr>
            <a:lvl5pPr marL="2196881" indent="-368262" defTabSz="914400">
              <a:spcBef>
                <a:spcPts val="600"/>
              </a:spcBef>
              <a:buFontTx/>
              <a:defRPr sz="29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39" name="Shape 139"/>
          <p:cNvSpPr>
            <a:spLocks noGrp="1"/>
          </p:cNvSpPr>
          <p:nvPr>
            <p:ph type="sldNum" sz="quarter" idx="2"/>
          </p:nvPr>
        </p:nvSpPr>
        <p:spPr>
          <a:xfrm>
            <a:off x="9203733" y="6248400"/>
            <a:ext cx="311744" cy="30776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47" name="Shape 147"/>
          <p:cNvSpPr>
            <a:spLocks noGrp="1"/>
          </p:cNvSpPr>
          <p:nvPr>
            <p:ph type="body" sz="quarter" idx="1"/>
          </p:nvPr>
        </p:nvSpPr>
        <p:spPr>
          <a:xfrm>
            <a:off x="514351" y="1535112"/>
            <a:ext cx="4545214" cy="639763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5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Click to edit Master text styles</a:t>
            </a:r>
          </a:p>
        </p:txBody>
      </p:sp>
      <p:sp>
        <p:nvSpPr>
          <p:cNvPr id="148" name="Shape 148"/>
          <p:cNvSpPr>
            <a:spLocks noGrp="1"/>
          </p:cNvSpPr>
          <p:nvPr>
            <p:ph type="body" sz="quarter" idx="13"/>
          </p:nvPr>
        </p:nvSpPr>
        <p:spPr>
          <a:xfrm>
            <a:off x="5225678" y="1535111"/>
            <a:ext cx="4547004" cy="639785"/>
          </a:xfrm>
          <a:prstGeom prst="rect">
            <a:avLst/>
          </a:prstGeom>
        </p:spPr>
        <p:txBody>
          <a:bodyPr lIns="45718" tIns="45718" rIns="45718" bIns="45718" anchor="b"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sldNum" sz="quarter" idx="2"/>
          </p:nvPr>
        </p:nvSpPr>
        <p:spPr>
          <a:xfrm>
            <a:off x="9203733" y="6248400"/>
            <a:ext cx="311744" cy="30776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57" name="Shape 157"/>
          <p:cNvSpPr>
            <a:spLocks noGrp="1"/>
          </p:cNvSpPr>
          <p:nvPr>
            <p:ph type="sldNum" sz="quarter" idx="2"/>
          </p:nvPr>
        </p:nvSpPr>
        <p:spPr>
          <a:xfrm>
            <a:off x="9203733" y="6248400"/>
            <a:ext cx="311744" cy="30776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/>
          </p:cNvSpPr>
          <p:nvPr>
            <p:ph type="sldNum" sz="quarter" idx="2"/>
          </p:nvPr>
        </p:nvSpPr>
        <p:spPr>
          <a:xfrm>
            <a:off x="9203733" y="6248400"/>
            <a:ext cx="311744" cy="30776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/>
          </p:cNvSpPr>
          <p:nvPr>
            <p:ph type="title"/>
          </p:nvPr>
        </p:nvSpPr>
        <p:spPr>
          <a:xfrm>
            <a:off x="514390" y="273050"/>
            <a:ext cx="3384357" cy="1162050"/>
          </a:xfrm>
          <a:prstGeom prst="rect">
            <a:avLst/>
          </a:prstGeom>
        </p:spPr>
        <p:txBody>
          <a:bodyPr anchor="b"/>
          <a:lstStyle>
            <a:lvl1pPr algn="l" defTabSz="914400"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72" name="Shape 172"/>
          <p:cNvSpPr>
            <a:spLocks noGrp="1"/>
          </p:cNvSpPr>
          <p:nvPr>
            <p:ph type="body" idx="1"/>
          </p:nvPr>
        </p:nvSpPr>
        <p:spPr>
          <a:xfrm>
            <a:off x="4021932" y="273158"/>
            <a:ext cx="5750726" cy="5853113"/>
          </a:xfrm>
          <a:prstGeom prst="rect">
            <a:avLst/>
          </a:prstGeom>
        </p:spPr>
        <p:txBody>
          <a:bodyPr/>
          <a:lstStyle>
            <a:lvl1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73" name="Shape 173"/>
          <p:cNvSpPr>
            <a:spLocks noGrp="1"/>
          </p:cNvSpPr>
          <p:nvPr>
            <p:ph type="body" sz="half" idx="13"/>
          </p:nvPr>
        </p:nvSpPr>
        <p:spPr>
          <a:xfrm>
            <a:off x="514390" y="1435104"/>
            <a:ext cx="3384357" cy="4691063"/>
          </a:xfrm>
          <a:prstGeom prst="rect">
            <a:avLst/>
          </a:prstGeom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4" name="Shape 174"/>
          <p:cNvSpPr>
            <a:spLocks noGrp="1"/>
          </p:cNvSpPr>
          <p:nvPr>
            <p:ph type="sldNum" sz="quarter" idx="2"/>
          </p:nvPr>
        </p:nvSpPr>
        <p:spPr>
          <a:xfrm>
            <a:off x="9203733" y="6248400"/>
            <a:ext cx="311744" cy="30776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/>
          </p:cNvSpPr>
          <p:nvPr>
            <p:ph type="title"/>
          </p:nvPr>
        </p:nvSpPr>
        <p:spPr>
          <a:xfrm>
            <a:off x="2016325" y="4800601"/>
            <a:ext cx="6172202" cy="566760"/>
          </a:xfrm>
          <a:prstGeom prst="rect">
            <a:avLst/>
          </a:prstGeom>
        </p:spPr>
        <p:txBody>
          <a:bodyPr anchor="b"/>
          <a:lstStyle>
            <a:lvl1pPr algn="l" defTabSz="914400"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82" name="Shape 182"/>
          <p:cNvSpPr>
            <a:spLocks noGrp="1"/>
          </p:cNvSpPr>
          <p:nvPr>
            <p:ph type="pic" sz="half" idx="13"/>
          </p:nvPr>
        </p:nvSpPr>
        <p:spPr>
          <a:xfrm>
            <a:off x="2016325" y="612776"/>
            <a:ext cx="6172202" cy="41148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83" name="Shape 183"/>
          <p:cNvSpPr>
            <a:spLocks noGrp="1"/>
          </p:cNvSpPr>
          <p:nvPr>
            <p:ph type="body" sz="quarter" idx="1"/>
          </p:nvPr>
        </p:nvSpPr>
        <p:spPr>
          <a:xfrm>
            <a:off x="2016325" y="5367400"/>
            <a:ext cx="6172202" cy="804885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3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Click to edit Master text styles</a:t>
            </a:r>
          </a:p>
        </p:txBody>
      </p:sp>
      <p:sp>
        <p:nvSpPr>
          <p:cNvPr id="184" name="Shape 184"/>
          <p:cNvSpPr>
            <a:spLocks noGrp="1"/>
          </p:cNvSpPr>
          <p:nvPr>
            <p:ph type="sldNum" sz="quarter" idx="2"/>
          </p:nvPr>
        </p:nvSpPr>
        <p:spPr>
          <a:xfrm>
            <a:off x="9203733" y="6248400"/>
            <a:ext cx="311744" cy="30776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92" name="Shape 192"/>
          <p:cNvSpPr>
            <a:spLocks noGrp="1"/>
          </p:cNvSpPr>
          <p:nvPr>
            <p:ph type="body" idx="1"/>
          </p:nvPr>
        </p:nvSpPr>
        <p:spPr>
          <a:xfrm>
            <a:off x="771525" y="1981200"/>
            <a:ext cx="8743950" cy="4114800"/>
          </a:xfrm>
          <a:prstGeom prst="rect">
            <a:avLst/>
          </a:prstGeom>
        </p:spPr>
        <p:txBody>
          <a:bodyPr/>
          <a:lstStyle>
            <a:lvl1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93" name="Shape 193"/>
          <p:cNvSpPr>
            <a:spLocks noGrp="1"/>
          </p:cNvSpPr>
          <p:nvPr>
            <p:ph type="sldNum" sz="quarter" idx="2"/>
          </p:nvPr>
        </p:nvSpPr>
        <p:spPr>
          <a:xfrm>
            <a:off x="9203733" y="6248400"/>
            <a:ext cx="311744" cy="30776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/>
          </p:cNvSpPr>
          <p:nvPr>
            <p:ph type="title"/>
          </p:nvPr>
        </p:nvSpPr>
        <p:spPr>
          <a:xfrm>
            <a:off x="7329487" y="609600"/>
            <a:ext cx="2185988" cy="5486400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201" name="Shape 201"/>
          <p:cNvSpPr>
            <a:spLocks noGrp="1"/>
          </p:cNvSpPr>
          <p:nvPr>
            <p:ph type="body" idx="1"/>
          </p:nvPr>
        </p:nvSpPr>
        <p:spPr>
          <a:xfrm>
            <a:off x="771526" y="609600"/>
            <a:ext cx="6386515" cy="5486400"/>
          </a:xfrm>
          <a:prstGeom prst="rect">
            <a:avLst/>
          </a:prstGeom>
        </p:spPr>
        <p:txBody>
          <a:bodyPr/>
          <a:lstStyle>
            <a:lvl1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202" name="Shape 202"/>
          <p:cNvSpPr>
            <a:spLocks noGrp="1"/>
          </p:cNvSpPr>
          <p:nvPr>
            <p:ph type="sldNum" sz="quarter" idx="2"/>
          </p:nvPr>
        </p:nvSpPr>
        <p:spPr>
          <a:xfrm>
            <a:off x="9203733" y="6248400"/>
            <a:ext cx="311744" cy="30776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0" name="Shape 21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1" name="Shape 2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600206"/>
            <a:ext cx="92583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119FD-1E25-48D6-B195-0845C68CF4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51240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/>
          </p:cNvSpPr>
          <p:nvPr>
            <p:ph type="title"/>
          </p:nvPr>
        </p:nvSpPr>
        <p:spPr>
          <a:xfrm>
            <a:off x="707229" y="705619"/>
            <a:ext cx="8872542" cy="1178281"/>
          </a:xfrm>
          <a:prstGeom prst="rect">
            <a:avLst/>
          </a:prstGeom>
        </p:spPr>
        <p:txBody>
          <a:bodyPr lIns="40639" tIns="40639" rIns="40639" bIns="40639"/>
          <a:lstStyle>
            <a:lvl1pPr algn="l" defTabSz="914400">
              <a:lnSpc>
                <a:spcPct val="90000"/>
              </a:lnSpc>
              <a:defRPr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219" name="Shape 219"/>
          <p:cNvSpPr>
            <a:spLocks noGrp="1"/>
          </p:cNvSpPr>
          <p:nvPr>
            <p:ph type="body" idx="1"/>
          </p:nvPr>
        </p:nvSpPr>
        <p:spPr>
          <a:xfrm>
            <a:off x="707229" y="2003774"/>
            <a:ext cx="8872542" cy="3867862"/>
          </a:xfrm>
          <a:prstGeom prst="rect">
            <a:avLst/>
          </a:prstGeom>
        </p:spPr>
        <p:txBody>
          <a:bodyPr lIns="40639" tIns="40639" rIns="40639" bIns="40639"/>
          <a:lstStyle>
            <a:lvl1pPr marL="228600" indent="-228600" defTabSz="914400">
              <a:lnSpc>
                <a:spcPct val="90000"/>
              </a:lnSpc>
              <a:spcBef>
                <a:spcPts val="1000"/>
              </a:spcBef>
              <a:defRPr sz="2800"/>
            </a:lvl1pPr>
            <a:lvl2pPr marL="723900" indent="-266700" defTabSz="914400">
              <a:lnSpc>
                <a:spcPct val="90000"/>
              </a:lnSpc>
              <a:spcBef>
                <a:spcPts val="1000"/>
              </a:spcBef>
              <a:buChar char="•"/>
              <a:defRPr sz="2800"/>
            </a:lvl2pPr>
            <a:lvl3pPr marL="1234438" indent="-320038" defTabSz="914400">
              <a:lnSpc>
                <a:spcPct val="90000"/>
              </a:lnSpc>
              <a:spcBef>
                <a:spcPts val="1000"/>
              </a:spcBef>
              <a:defRPr sz="2800"/>
            </a:lvl3pPr>
            <a:lvl4pPr marL="1727200" indent="-355600" defTabSz="914400">
              <a:lnSpc>
                <a:spcPct val="90000"/>
              </a:lnSpc>
              <a:spcBef>
                <a:spcPts val="1000"/>
              </a:spcBef>
              <a:buChar char="•"/>
              <a:defRPr sz="2800"/>
            </a:lvl4pPr>
            <a:lvl5pPr marL="2184400" indent="-355600" defTabSz="914400">
              <a:lnSpc>
                <a:spcPct val="90000"/>
              </a:lnSpc>
              <a:spcBef>
                <a:spcPts val="1000"/>
              </a:spcBef>
              <a:buChar char="•"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0" name="Shape 220"/>
          <p:cNvSpPr>
            <a:spLocks noGrp="1"/>
          </p:cNvSpPr>
          <p:nvPr>
            <p:ph type="sldNum" sz="quarter" idx="2"/>
          </p:nvPr>
        </p:nvSpPr>
        <p:spPr>
          <a:xfrm>
            <a:off x="9316798" y="6060001"/>
            <a:ext cx="263011" cy="266738"/>
          </a:xfrm>
          <a:prstGeom prst="rect">
            <a:avLst/>
          </a:prstGeom>
        </p:spPr>
        <p:txBody>
          <a:bodyPr lIns="40639" tIns="40639" rIns="40639" bIns="40639"/>
          <a:lstStyle>
            <a:lvl1pPr defTabSz="914400"/>
          </a:lstStyle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7200"/>
          </a:lstStyle>
          <a:p>
            <a:r>
              <a:t>Title Text</a:t>
            </a:r>
          </a:p>
        </p:txBody>
      </p:sp>
      <p:sp>
        <p:nvSpPr>
          <p:cNvPr id="228" name="Shape 228"/>
          <p:cNvSpPr>
            <a:spLocks noGrp="1"/>
          </p:cNvSpPr>
          <p:nvPr>
            <p:ph type="body" idx="1"/>
          </p:nvPr>
        </p:nvSpPr>
        <p:spPr>
          <a:xfrm>
            <a:off x="514350" y="1600206"/>
            <a:ext cx="9258300" cy="4525963"/>
          </a:xfrm>
          <a:prstGeom prst="rect">
            <a:avLst/>
          </a:prstGeom>
        </p:spPr>
        <p:txBody>
          <a:bodyPr/>
          <a:lstStyle>
            <a:lvl1pPr marL="342900" indent="-342900" defTabSz="457200"/>
            <a:lvl2pPr marL="783771" indent="-326571" defTabSz="457200"/>
            <a:lvl3pPr marL="1219200" indent="-304800" defTabSz="457200"/>
            <a:lvl4pPr marL="1737360" indent="-365760" defTabSz="457200"/>
            <a:lvl5pPr marL="2194560" indent="-365760" defTabSz="4572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9" name="Shape 229"/>
          <p:cNvSpPr>
            <a:spLocks noGrp="1"/>
          </p:cNvSpPr>
          <p:nvPr>
            <p:ph type="sldNum" sz="quarter" idx="2"/>
          </p:nvPr>
        </p:nvSpPr>
        <p:spPr>
          <a:xfrm>
            <a:off x="9499396" y="6400482"/>
            <a:ext cx="273260" cy="276987"/>
          </a:xfrm>
          <a:prstGeom prst="rect">
            <a:avLst/>
          </a:prstGeom>
        </p:spPr>
        <p:txBody>
          <a:bodyPr/>
          <a:lstStyle>
            <a:lvl1pPr defTabSz="457200"/>
          </a:lstStyle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7200"/>
          </a:lstStyle>
          <a:p>
            <a:r>
              <a:t>Title Text</a:t>
            </a:r>
          </a:p>
        </p:txBody>
      </p:sp>
      <p:sp>
        <p:nvSpPr>
          <p:cNvPr id="237" name="Shape 237"/>
          <p:cNvSpPr>
            <a:spLocks noGrp="1"/>
          </p:cNvSpPr>
          <p:nvPr>
            <p:ph type="body" idx="1"/>
          </p:nvPr>
        </p:nvSpPr>
        <p:spPr>
          <a:xfrm>
            <a:off x="514350" y="1600206"/>
            <a:ext cx="9258300" cy="4525963"/>
          </a:xfrm>
          <a:prstGeom prst="rect">
            <a:avLst/>
          </a:prstGeom>
        </p:spPr>
        <p:txBody>
          <a:bodyPr/>
          <a:lstStyle>
            <a:lvl1pPr marL="342900" indent="-342900" defTabSz="457200"/>
            <a:lvl2pPr marL="783771" indent="-326571" defTabSz="457200"/>
            <a:lvl3pPr marL="1219200" indent="-304800" defTabSz="457200"/>
            <a:lvl4pPr marL="1737360" indent="-365760" defTabSz="457200"/>
            <a:lvl5pPr marL="2194560" indent="-365760" defTabSz="4572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8" name="Shape 238"/>
          <p:cNvSpPr>
            <a:spLocks noGrp="1"/>
          </p:cNvSpPr>
          <p:nvPr>
            <p:ph type="sldNum" sz="quarter" idx="2"/>
          </p:nvPr>
        </p:nvSpPr>
        <p:spPr>
          <a:xfrm>
            <a:off x="9499396" y="6400482"/>
            <a:ext cx="273260" cy="276987"/>
          </a:xfrm>
          <a:prstGeom prst="rect">
            <a:avLst/>
          </a:prstGeom>
        </p:spPr>
        <p:txBody>
          <a:bodyPr/>
          <a:lstStyle>
            <a:lvl1pPr defTabSz="457200"/>
          </a:lstStyle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82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7A93CDB-DDEC-4EAF-B109-01ED1C0A230A}" type="datetimeFigureOut">
              <a:rPr lang="en-US"/>
              <a:pPr>
                <a:defRPr/>
              </a:pPr>
              <a:t>4/11/16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0139881-32EB-49B8-BB1A-17DF2B3A0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24528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7A93CDB-DDEC-4EAF-B109-01ED1C0A230A}" type="datetimeFigureOut">
              <a:rPr lang="en-US"/>
              <a:pPr>
                <a:defRPr/>
              </a:pPr>
              <a:t>4/11/16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2FC24C7-50EC-4784-8F2E-31E61FC15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25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57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7A93CDB-DDEC-4EAF-B109-01ED1C0A230A}" type="datetimeFigureOut">
              <a:rPr lang="en-US"/>
              <a:pPr>
                <a:defRPr/>
              </a:pPr>
              <a:t>4/11/16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B8BF6C2-3CC9-4C83-8FE1-472162041F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95554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6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600206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7A93CDB-DDEC-4EAF-B109-01ED1C0A230A}" type="datetimeFigureOut">
              <a:rPr lang="en-US"/>
              <a:pPr>
                <a:defRPr/>
              </a:pPr>
              <a:t>4/11/16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CD7F8C6-A98A-4DBF-BC97-631E0A9529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25792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85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85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7A93CDB-DDEC-4EAF-B109-01ED1C0A230A}" type="datetimeFigureOut">
              <a:rPr lang="en-US"/>
              <a:pPr>
                <a:defRPr/>
              </a:pPr>
              <a:t>4/11/16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5E81F44-00E3-4ABD-8062-B184BCF846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1967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7A93CDB-DDEC-4EAF-B109-01ED1C0A230A}" type="datetimeFigureOut">
              <a:rPr lang="en-US"/>
              <a:pPr>
                <a:defRPr/>
              </a:pPr>
              <a:t>4/11/16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F238479-402A-4B5B-8525-F133753DE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39190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7A93CDB-DDEC-4EAF-B109-01ED1C0A230A}" type="datetimeFigureOut">
              <a:rPr lang="en-US"/>
              <a:pPr>
                <a:defRPr/>
              </a:pPr>
              <a:t>4/11/16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E123041-7885-474A-BD96-68508760DD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695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93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9FD8D-F640-4BEB-B272-658AE5EE05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86206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107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7A93CDB-DDEC-4EAF-B109-01ED1C0A230A}" type="datetimeFigureOut">
              <a:rPr lang="en-US"/>
              <a:pPr>
                <a:defRPr/>
              </a:pPr>
              <a:t>4/11/16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E1BE9D7-FD0F-4CCC-B54C-AC0416CDA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88922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7A93CDB-DDEC-4EAF-B109-01ED1C0A230A}" type="datetimeFigureOut">
              <a:rPr lang="en-US"/>
              <a:pPr>
                <a:defRPr/>
              </a:pPr>
              <a:t>4/11/16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CD53E9D-04C4-4FC0-A5DE-576116E7A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17517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7A93CDB-DDEC-4EAF-B109-01ED1C0A230A}" type="datetimeFigureOut">
              <a:rPr lang="en-US"/>
              <a:pPr>
                <a:defRPr/>
              </a:pPr>
              <a:t>4/11/16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220D0F7-2CB7-4388-BBFC-20574D162A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282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95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95"/>
            <a:ext cx="67722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7A93CDB-DDEC-4EAF-B109-01ED1C0A230A}" type="datetimeFigureOut">
              <a:rPr lang="en-US"/>
              <a:pPr>
                <a:defRPr/>
              </a:pPr>
              <a:t>4/11/16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AF058F7-A4A2-49EF-BB34-9021B3CB85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2135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76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00EE0C0-065E-4431-A2EE-596B124AA803}" type="datetimeFigureOut">
              <a:rPr lang="en-US"/>
              <a:pPr>
                <a:defRPr/>
              </a:pPr>
              <a:t>4/11/16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47A019E-5902-4FEB-A479-1917E4B07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11932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00EE0C0-065E-4431-A2EE-596B124AA803}" type="datetimeFigureOut">
              <a:rPr lang="en-US"/>
              <a:pPr>
                <a:defRPr/>
              </a:pPr>
              <a:t>4/11/16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F179F63-1499-4D1D-B950-169F58280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74265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51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00EE0C0-065E-4431-A2EE-596B124AA803}" type="datetimeFigureOut">
              <a:rPr lang="en-US"/>
              <a:pPr>
                <a:defRPr/>
              </a:pPr>
              <a:t>4/11/16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5BFF844-E8A6-4BD2-8C8B-598EA62E75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38156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6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600206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00EE0C0-065E-4431-A2EE-596B124AA803}" type="datetimeFigureOut">
              <a:rPr lang="en-US"/>
              <a:pPr>
                <a:defRPr/>
              </a:pPr>
              <a:t>4/11/16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7D245F-9F6E-4268-B39A-BF89A1705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9239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82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82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00EE0C0-065E-4431-A2EE-596B124AA803}" type="datetimeFigureOut">
              <a:rPr lang="en-US"/>
              <a:pPr>
                <a:defRPr/>
              </a:pPr>
              <a:t>4/11/16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CE407A9-4AFC-4AB8-8D7C-7A1CA75CA6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91854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00EE0C0-065E-4431-A2EE-596B124AA803}" type="datetimeFigureOut">
              <a:rPr lang="en-US"/>
              <a:pPr>
                <a:defRPr/>
              </a:pPr>
              <a:t>4/11/16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943A00C-5207-4103-86A7-CF351E36E0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31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1" y="1600206"/>
            <a:ext cx="4543425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6" y="1600206"/>
            <a:ext cx="4543425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6F189-5608-422A-880C-8E6A0B0FD6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3333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00EE0C0-065E-4431-A2EE-596B124AA803}" type="datetimeFigureOut">
              <a:rPr lang="en-US"/>
              <a:pPr>
                <a:defRPr/>
              </a:pPr>
              <a:t>4/11/16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0391FEF-B91B-4A78-B933-EA224FECA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3995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101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00EE0C0-065E-4431-A2EE-596B124AA803}" type="datetimeFigureOut">
              <a:rPr lang="en-US"/>
              <a:pPr>
                <a:defRPr/>
              </a:pPr>
              <a:t>4/11/16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8D6B746-FD66-4088-801F-1C9C7A516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31376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00EE0C0-065E-4431-A2EE-596B124AA803}" type="datetimeFigureOut">
              <a:rPr lang="en-US"/>
              <a:pPr>
                <a:defRPr/>
              </a:pPr>
              <a:t>4/11/16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EE2FE89-6012-4977-96BC-D9A55D1EC8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62156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00EE0C0-065E-4431-A2EE-596B124AA803}" type="datetimeFigureOut">
              <a:rPr lang="en-US"/>
              <a:pPr>
                <a:defRPr/>
              </a:pPr>
              <a:t>4/11/16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18A526-A4EF-4C0B-B85C-C3E788FCD9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669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89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89"/>
            <a:ext cx="67722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00EE0C0-065E-4431-A2EE-596B124AA803}" type="datetimeFigureOut">
              <a:rPr lang="en-US"/>
              <a:pPr>
                <a:defRPr/>
              </a:pPr>
              <a:t>4/11/16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B43C025-75C3-4BF2-8C23-97F0204FF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46978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56"/>
            <a:ext cx="874395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513E-3A1F-7D46-B122-E249DC48E9C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986A1-B667-C746-85FD-BAAA5B06516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501500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513E-3A1F-7D46-B122-E249DC48E9C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986A1-B667-C746-85FD-BAAA5B06516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199419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3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22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7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513E-3A1F-7D46-B122-E249DC48E9C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986A1-B667-C746-85FD-BAAA5B06516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808445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16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600216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513E-3A1F-7D46-B122-E249DC48E9C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986A1-B667-C746-85FD-BAAA5B06516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265972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6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3" indent="0">
              <a:buNone/>
              <a:defRPr sz="1600" b="1"/>
            </a:lvl5pPr>
            <a:lvl6pPr marL="2285466" indent="0">
              <a:buNone/>
              <a:defRPr sz="1600" b="1"/>
            </a:lvl6pPr>
            <a:lvl7pPr marL="2742558" indent="0">
              <a:buNone/>
              <a:defRPr sz="1600" b="1"/>
            </a:lvl7pPr>
            <a:lvl8pPr marL="3199652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74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6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3" indent="0">
              <a:buNone/>
              <a:defRPr sz="1600" b="1"/>
            </a:lvl5pPr>
            <a:lvl6pPr marL="2285466" indent="0">
              <a:buNone/>
              <a:defRPr sz="1600" b="1"/>
            </a:lvl6pPr>
            <a:lvl7pPr marL="2742558" indent="0">
              <a:buNone/>
              <a:defRPr sz="1600" b="1"/>
            </a:lvl7pPr>
            <a:lvl8pPr marL="3199652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74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513E-3A1F-7D46-B122-E249DC48E9C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986A1-B667-C746-85FD-BAAA5B06516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3374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705" y="1535113"/>
            <a:ext cx="4546997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705" y="2174875"/>
            <a:ext cx="4546997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156AD-1FDA-4496-B383-FA8C79F154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47302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513E-3A1F-7D46-B122-E249DC48E9C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986A1-B667-C746-85FD-BAAA5B06516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401141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513E-3A1F-7D46-B122-E249DC48E9C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986A1-B667-C746-85FD-BAAA5B06516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903174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7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5" y="273081"/>
            <a:ext cx="575072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7" y="1435113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6" indent="0">
              <a:buNone/>
              <a:defRPr sz="1000"/>
            </a:lvl3pPr>
            <a:lvl4pPr marL="1371279" indent="0">
              <a:buNone/>
              <a:defRPr sz="900"/>
            </a:lvl4pPr>
            <a:lvl5pPr marL="1828373" indent="0">
              <a:buNone/>
              <a:defRPr sz="900"/>
            </a:lvl5pPr>
            <a:lvl6pPr marL="2285466" indent="0">
              <a:buNone/>
              <a:defRPr sz="900"/>
            </a:lvl6pPr>
            <a:lvl7pPr marL="2742558" indent="0">
              <a:buNone/>
              <a:defRPr sz="900"/>
            </a:lvl7pPr>
            <a:lvl8pPr marL="3199652" indent="0">
              <a:buNone/>
              <a:defRPr sz="900"/>
            </a:lvl8pPr>
            <a:lvl9pPr marL="365674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513E-3A1F-7D46-B122-E249DC48E9C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986A1-B667-C746-85FD-BAAA5B06516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057437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92" indent="0">
              <a:buNone/>
              <a:defRPr sz="2800"/>
            </a:lvl2pPr>
            <a:lvl3pPr marL="914186" indent="0">
              <a:buNone/>
              <a:defRPr sz="2400"/>
            </a:lvl3pPr>
            <a:lvl4pPr marL="1371279" indent="0">
              <a:buNone/>
              <a:defRPr sz="2000"/>
            </a:lvl4pPr>
            <a:lvl5pPr marL="1828373" indent="0">
              <a:buNone/>
              <a:defRPr sz="2000"/>
            </a:lvl5pPr>
            <a:lvl6pPr marL="2285466" indent="0">
              <a:buNone/>
              <a:defRPr sz="2000"/>
            </a:lvl6pPr>
            <a:lvl7pPr marL="2742558" indent="0">
              <a:buNone/>
              <a:defRPr sz="2000"/>
            </a:lvl7pPr>
            <a:lvl8pPr marL="3199652" indent="0">
              <a:buNone/>
              <a:defRPr sz="2000"/>
            </a:lvl8pPr>
            <a:lvl9pPr marL="365674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6" indent="0">
              <a:buNone/>
              <a:defRPr sz="1000"/>
            </a:lvl3pPr>
            <a:lvl4pPr marL="1371279" indent="0">
              <a:buNone/>
              <a:defRPr sz="900"/>
            </a:lvl4pPr>
            <a:lvl5pPr marL="1828373" indent="0">
              <a:buNone/>
              <a:defRPr sz="900"/>
            </a:lvl5pPr>
            <a:lvl6pPr marL="2285466" indent="0">
              <a:buNone/>
              <a:defRPr sz="900"/>
            </a:lvl6pPr>
            <a:lvl7pPr marL="2742558" indent="0">
              <a:buNone/>
              <a:defRPr sz="900"/>
            </a:lvl7pPr>
            <a:lvl8pPr marL="3199652" indent="0">
              <a:buNone/>
              <a:defRPr sz="900"/>
            </a:lvl8pPr>
            <a:lvl9pPr marL="365674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513E-3A1F-7D46-B122-E249DC48E9C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986A1-B667-C746-85FD-BAAA5B06516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931734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513E-3A1F-7D46-B122-E249DC48E9C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986A1-B667-C746-85FD-BAAA5B06516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607273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67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67"/>
            <a:ext cx="67722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513E-3A1F-7D46-B122-E249DC48E9C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986A1-B667-C746-85FD-BAAA5B06516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591728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44"/>
            <a:ext cx="874395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513E-3A1F-7D46-B122-E249DC48E9C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986A1-B667-C746-85FD-BAAA5B06516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501500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513E-3A1F-7D46-B122-E249DC48E9C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986A1-B667-C746-85FD-BAAA5B06516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199419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18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9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7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513E-3A1F-7D46-B122-E249DC48E9C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986A1-B667-C746-85FD-BAAA5B06516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808445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15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600215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513E-3A1F-7D46-B122-E249DC48E9C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986A1-B667-C746-85FD-BAAA5B06516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26597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B1C90-EDB8-434F-B5EB-2470E66B29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7280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6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3" indent="0">
              <a:buNone/>
              <a:defRPr sz="1600" b="1"/>
            </a:lvl5pPr>
            <a:lvl6pPr marL="2285466" indent="0">
              <a:buNone/>
              <a:defRPr sz="1600" b="1"/>
            </a:lvl6pPr>
            <a:lvl7pPr marL="2742558" indent="0">
              <a:buNone/>
              <a:defRPr sz="1600" b="1"/>
            </a:lvl7pPr>
            <a:lvl8pPr marL="3199652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67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6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3" indent="0">
              <a:buNone/>
              <a:defRPr sz="1600" b="1"/>
            </a:lvl5pPr>
            <a:lvl6pPr marL="2285466" indent="0">
              <a:buNone/>
              <a:defRPr sz="1600" b="1"/>
            </a:lvl6pPr>
            <a:lvl7pPr marL="2742558" indent="0">
              <a:buNone/>
              <a:defRPr sz="1600" b="1"/>
            </a:lvl7pPr>
            <a:lvl8pPr marL="3199652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67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513E-3A1F-7D46-B122-E249DC48E9C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986A1-B667-C746-85FD-BAAA5B06516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337488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513E-3A1F-7D46-B122-E249DC48E9C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986A1-B667-C746-85FD-BAAA5B06516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401141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513E-3A1F-7D46-B122-E249DC48E9C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986A1-B667-C746-85FD-BAAA5B06516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903174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7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3" y="273069"/>
            <a:ext cx="575072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7" y="1435110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6" indent="0">
              <a:buNone/>
              <a:defRPr sz="1000"/>
            </a:lvl3pPr>
            <a:lvl4pPr marL="1371279" indent="0">
              <a:buNone/>
              <a:defRPr sz="900"/>
            </a:lvl4pPr>
            <a:lvl5pPr marL="1828373" indent="0">
              <a:buNone/>
              <a:defRPr sz="900"/>
            </a:lvl5pPr>
            <a:lvl6pPr marL="2285466" indent="0">
              <a:buNone/>
              <a:defRPr sz="900"/>
            </a:lvl6pPr>
            <a:lvl7pPr marL="2742558" indent="0">
              <a:buNone/>
              <a:defRPr sz="900"/>
            </a:lvl7pPr>
            <a:lvl8pPr marL="3199652" indent="0">
              <a:buNone/>
              <a:defRPr sz="900"/>
            </a:lvl8pPr>
            <a:lvl9pPr marL="365674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513E-3A1F-7D46-B122-E249DC48E9C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986A1-B667-C746-85FD-BAAA5B06516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057437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92" indent="0">
              <a:buNone/>
              <a:defRPr sz="2800"/>
            </a:lvl2pPr>
            <a:lvl3pPr marL="914186" indent="0">
              <a:buNone/>
              <a:defRPr sz="2400"/>
            </a:lvl3pPr>
            <a:lvl4pPr marL="1371279" indent="0">
              <a:buNone/>
              <a:defRPr sz="2000"/>
            </a:lvl4pPr>
            <a:lvl5pPr marL="1828373" indent="0">
              <a:buNone/>
              <a:defRPr sz="2000"/>
            </a:lvl5pPr>
            <a:lvl6pPr marL="2285466" indent="0">
              <a:buNone/>
              <a:defRPr sz="2000"/>
            </a:lvl6pPr>
            <a:lvl7pPr marL="2742558" indent="0">
              <a:buNone/>
              <a:defRPr sz="2000"/>
            </a:lvl7pPr>
            <a:lvl8pPr marL="3199652" indent="0">
              <a:buNone/>
              <a:defRPr sz="2000"/>
            </a:lvl8pPr>
            <a:lvl9pPr marL="365674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6" indent="0">
              <a:buNone/>
              <a:defRPr sz="1000"/>
            </a:lvl3pPr>
            <a:lvl4pPr marL="1371279" indent="0">
              <a:buNone/>
              <a:defRPr sz="900"/>
            </a:lvl4pPr>
            <a:lvl5pPr marL="1828373" indent="0">
              <a:buNone/>
              <a:defRPr sz="900"/>
            </a:lvl5pPr>
            <a:lvl6pPr marL="2285466" indent="0">
              <a:buNone/>
              <a:defRPr sz="900"/>
            </a:lvl6pPr>
            <a:lvl7pPr marL="2742558" indent="0">
              <a:buNone/>
              <a:defRPr sz="900"/>
            </a:lvl7pPr>
            <a:lvl8pPr marL="3199652" indent="0">
              <a:buNone/>
              <a:defRPr sz="900"/>
            </a:lvl8pPr>
            <a:lvl9pPr marL="365674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513E-3A1F-7D46-B122-E249DC48E9C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986A1-B667-C746-85FD-BAAA5B06516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931734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513E-3A1F-7D46-B122-E249DC48E9C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986A1-B667-C746-85FD-BAAA5B06516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607273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55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55"/>
            <a:ext cx="67722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513E-3A1F-7D46-B122-E249DC48E9C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986A1-B667-C746-85FD-BAAA5B06516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59172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433B8-2078-4529-BC9E-6216E3BE24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713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2CE8C-9E1A-8A42-A4AD-7E28F52187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2" y="273143"/>
            <a:ext cx="5750719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352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C02A2-AA23-4137-9E17-8C3196FFBD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1932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3EAF8-3D53-442D-B0A7-549E78D61C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5165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1600206"/>
            <a:ext cx="92583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2228D-614B-49D7-8467-5B0A0E8C32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2512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4861" y="274731"/>
            <a:ext cx="2337792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1534" y="274731"/>
            <a:ext cx="6841927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6FB75-F9EA-4882-ABFA-69E54C8F0C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4294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510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AF508-2322-3C4C-9FD4-B9EFC22C4B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2CE8C-9E1A-8A42-A4AD-7E28F52187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85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9E6D-BF7B-6C40-B938-211F5E3A6C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862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981200"/>
            <a:ext cx="42862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53182-1ECD-7C4A-83AE-9404C5117B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701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701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B7154-F02A-9E40-9B49-96157562A1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97F83-F126-CA44-A24C-D9490BD810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85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9E6D-BF7B-6C40-B938-211F5E3A6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9F09C-2E90-2446-90A7-E8C5D33E14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2" y="273135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ED285-261F-1B45-BD93-BF7D7373C0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D4A64-08FF-EA4D-8D6C-B257A1289E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4CEDC-549F-8145-AA94-F0F6A53E67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7" y="609600"/>
            <a:ext cx="2185988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8" y="609600"/>
            <a:ext cx="638651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2EF0D-7D1C-C34E-9047-203D75D867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96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088E-A5E1-4B6F-B2D0-454D82E5C3A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55F82-47CC-48FC-95B6-A27FC7E692A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65270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088E-A5E1-4B6F-B2D0-454D82E5C3A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55F82-47CC-48FC-95B6-A27FC7E692A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05982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71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088E-A5E1-4B6F-B2D0-454D82E5C3A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55F82-47CC-48FC-95B6-A27FC7E692A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50277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6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600206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088E-A5E1-4B6F-B2D0-454D82E5C3A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55F82-47CC-48FC-95B6-A27FC7E692A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72790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93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93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088E-A5E1-4B6F-B2D0-454D82E5C3A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55F82-47CC-48FC-95B6-A27FC7E692A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2395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862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981200"/>
            <a:ext cx="42862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53182-1ECD-7C4A-83AE-9404C5117B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088E-A5E1-4B6F-B2D0-454D82E5C3A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55F82-47CC-48FC-95B6-A27FC7E692A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41916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088E-A5E1-4B6F-B2D0-454D82E5C3A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55F82-47CC-48FC-95B6-A27FC7E692A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64143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121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088E-A5E1-4B6F-B2D0-454D82E5C3A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55F82-47CC-48FC-95B6-A27FC7E692A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64421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088E-A5E1-4B6F-B2D0-454D82E5C3A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55F82-47CC-48FC-95B6-A27FC7E692A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22729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088E-A5E1-4B6F-B2D0-454D82E5C3A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55F82-47CC-48FC-95B6-A27FC7E692A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87981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709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709"/>
            <a:ext cx="67722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088E-A5E1-4B6F-B2D0-454D82E5C3A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55F82-47CC-48FC-95B6-A27FC7E692A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17580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92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A4F4-4284-EC45-AFF4-B036990FDC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B1FEE-FD39-494A-868B-EA34FB5F37C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17484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A4F4-4284-EC45-AFF4-B036990FDC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B1FEE-FD39-494A-868B-EA34FB5F37C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55101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67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A4F4-4284-EC45-AFF4-B036990FDC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B1FEE-FD39-494A-868B-EA34FB5F37C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86572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6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600206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A4F4-4284-EC45-AFF4-B036990FDC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B1FEE-FD39-494A-868B-EA34FB5F37C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8473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701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701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B7154-F02A-9E40-9B49-96157562A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91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91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A4F4-4284-EC45-AFF4-B036990FDC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B1FEE-FD39-494A-868B-EA34FB5F37C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23080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A4F4-4284-EC45-AFF4-B036990FDC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B1FEE-FD39-494A-868B-EA34FB5F37C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30602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A4F4-4284-EC45-AFF4-B036990FDC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B1FEE-FD39-494A-868B-EA34FB5F37C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50915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117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A4F4-4284-EC45-AFF4-B036990FDC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B1FEE-FD39-494A-868B-EA34FB5F37C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19699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A4F4-4284-EC45-AFF4-B036990FDC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B1FEE-FD39-494A-868B-EA34FB5F37C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32436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A4F4-4284-EC45-AFF4-B036990FDC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B1FEE-FD39-494A-868B-EA34FB5F37C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92198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705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705"/>
            <a:ext cx="67722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A4F4-4284-EC45-AFF4-B036990FDC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B1FEE-FD39-494A-868B-EA34FB5F37C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1501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771525" y="2130439"/>
            <a:ext cx="8743950" cy="1470026"/>
          </a:xfrm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543050" y="3886200"/>
            <a:ext cx="7200900" cy="1752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 marL="0" indent="0" algn="ctr">
              <a:buSzTx/>
              <a:buNone/>
            </a:lvl1pPr>
          </a:lstStyle>
          <a:p>
            <a:r>
              <a:t>Click to edit Master subtitle style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Arial"/>
                <a:ea typeface="Arial"/>
                <a:cs typeface="Arial"/>
              </a:rPr>
              <a:pPr/>
              <a:t>‹#›</a:t>
            </a:fld>
            <a:endParaRPr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771525" y="1981200"/>
            <a:ext cx="8743950" cy="4114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Arial"/>
                <a:ea typeface="Arial"/>
                <a:cs typeface="Arial"/>
              </a:rPr>
              <a:pPr/>
              <a:t>‹#›</a:t>
            </a:fld>
            <a:endParaRPr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812638" y="4406915"/>
            <a:ext cx="8743951" cy="136207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Click to edit Master title style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812638" y="2906713"/>
            <a:ext cx="8743951" cy="150018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</a:lstStyle>
          <a:p>
            <a:r>
              <a:t>Click to edit Master text styles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Arial"/>
                <a:ea typeface="Arial"/>
                <a:cs typeface="Arial"/>
              </a:rPr>
              <a:pPr/>
              <a:t>‹#›</a:t>
            </a:fld>
            <a:endParaRPr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97F83-F126-CA44-A24C-D9490BD810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771525" y="1981200"/>
            <a:ext cx="4286250" cy="4114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Arial"/>
                <a:ea typeface="Arial"/>
                <a:cs typeface="Arial"/>
              </a:rPr>
              <a:pPr/>
              <a:t>‹#›</a:t>
            </a:fld>
            <a:endParaRPr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514350" y="274704"/>
            <a:ext cx="9258300" cy="1143001"/>
          </a:xfrm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514388" y="1535112"/>
            <a:ext cx="4545213" cy="6397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/>
            </a:lvl1pPr>
          </a:lstStyle>
          <a:p>
            <a:r>
              <a:t>Click to edit Master text styles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5225699" y="1535112"/>
            <a:ext cx="4546997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 b="1"/>
            </a:pPr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Arial"/>
                <a:ea typeface="Arial"/>
                <a:cs typeface="Arial"/>
              </a:rPr>
              <a:pPr/>
              <a:t>‹#›</a:t>
            </a:fld>
            <a:endParaRPr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Arial"/>
                <a:ea typeface="Arial"/>
                <a:cs typeface="Arial"/>
              </a:rPr>
              <a:pPr/>
              <a:t>‹#›</a:t>
            </a:fld>
            <a:endParaRPr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Arial"/>
                <a:ea typeface="Arial"/>
                <a:cs typeface="Arial"/>
              </a:rPr>
              <a:pPr/>
              <a:t>‹#›</a:t>
            </a:fld>
            <a:endParaRPr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514358" y="273050"/>
            <a:ext cx="338435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Click to edit Master title style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4021935" y="273064"/>
            <a:ext cx="5750720" cy="585311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half" idx="13"/>
          </p:nvPr>
        </p:nvSpPr>
        <p:spPr>
          <a:xfrm>
            <a:off x="514355" y="1435103"/>
            <a:ext cx="3384352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Arial"/>
                <a:ea typeface="Arial"/>
                <a:cs typeface="Arial"/>
              </a:rPr>
              <a:pPr/>
              <a:t>‹#›</a:t>
            </a:fld>
            <a:endParaRPr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2016361" y="4800600"/>
            <a:ext cx="61722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Click to edit Master title style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2016361" y="612775"/>
            <a:ext cx="61722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2016361" y="5367403"/>
            <a:ext cx="6172201" cy="8048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</a:lstStyle>
          <a:p>
            <a:r>
              <a:t>Click to edit Master text styles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Arial"/>
                <a:ea typeface="Arial"/>
                <a:cs typeface="Arial"/>
              </a:rPr>
              <a:pPr/>
              <a:t>‹#›</a:t>
            </a:fld>
            <a:endParaRPr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xfrm>
            <a:off x="771525" y="1981200"/>
            <a:ext cx="8743950" cy="4114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Arial"/>
                <a:ea typeface="Arial"/>
                <a:cs typeface="Arial"/>
              </a:rPr>
              <a:pPr/>
              <a:t>‹#›</a:t>
            </a:fld>
            <a:endParaRPr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7329523" y="609600"/>
            <a:ext cx="2185989" cy="5486400"/>
          </a:xfrm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771528" y="609600"/>
            <a:ext cx="6386513" cy="548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Arial"/>
                <a:ea typeface="Arial"/>
                <a:cs typeface="Arial"/>
              </a:rPr>
              <a:pPr/>
              <a:t>‹#›</a:t>
            </a:fld>
            <a:endParaRPr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xfrm>
            <a:off x="421518" y="274704"/>
            <a:ext cx="9258301" cy="1143001"/>
          </a:xfrm>
          <a:prstGeom prst="rect">
            <a:avLst/>
          </a:prstGeom>
        </p:spPr>
        <p:txBody>
          <a:bodyPr/>
          <a:lstStyle>
            <a:lvl1pPr algn="l">
              <a:defRPr sz="3200" b="1" i="1">
                <a:solidFill>
                  <a:srgbClr val="99CC00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11" name="Shape 111"/>
          <p:cNvSpPr>
            <a:spLocks noGrp="1"/>
          </p:cNvSpPr>
          <p:nvPr>
            <p:ph type="sldNum" sz="quarter" idx="2"/>
          </p:nvPr>
        </p:nvSpPr>
        <p:spPr>
          <a:xfrm>
            <a:off x="1520021" y="6381816"/>
            <a:ext cx="301673" cy="307777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Only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image1.png" descr="coated_w_letter-g_dot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8005" y="6272228"/>
            <a:ext cx="3343276" cy="509588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hape 119"/>
          <p:cNvSpPr/>
          <p:nvPr/>
        </p:nvSpPr>
        <p:spPr>
          <a:xfrm flipV="1">
            <a:off x="423274" y="1141478"/>
            <a:ext cx="9276161" cy="11113"/>
          </a:xfrm>
          <a:prstGeom prst="line">
            <a:avLst/>
          </a:prstGeom>
          <a:ln w="57150">
            <a:solidFill>
              <a:srgbClr val="99CC00"/>
            </a:solidFill>
          </a:ln>
        </p:spPr>
        <p:txBody>
          <a:bodyPr lIns="45719" rIns="45719"/>
          <a:lstStyle/>
          <a:p>
            <a:pPr eaLnBrk="1" fontAlgn="auto">
              <a:spcBef>
                <a:spcPts val="0"/>
              </a:spcBef>
              <a:spcAft>
                <a:spcPts val="0"/>
              </a:spcAft>
            </a:pPr>
            <a:endParaRPr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Shape 120"/>
          <p:cNvSpPr>
            <a:spLocks noGrp="1"/>
          </p:cNvSpPr>
          <p:nvPr>
            <p:ph type="title"/>
          </p:nvPr>
        </p:nvSpPr>
        <p:spPr>
          <a:xfrm>
            <a:off x="439378" y="365139"/>
            <a:ext cx="9258301" cy="676276"/>
          </a:xfrm>
          <a:prstGeom prst="rect">
            <a:avLst/>
          </a:prstGeom>
        </p:spPr>
        <p:txBody>
          <a:bodyPr anchor="b"/>
          <a:lstStyle>
            <a:lvl1pPr algn="l">
              <a:defRPr sz="3200" b="1" i="1">
                <a:solidFill>
                  <a:srgbClr val="99CC00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21" name="Shape 121"/>
          <p:cNvSpPr>
            <a:spLocks noGrp="1"/>
          </p:cNvSpPr>
          <p:nvPr>
            <p:ph type="sldNum" sz="quarter" idx="2"/>
          </p:nvPr>
        </p:nvSpPr>
        <p:spPr>
          <a:xfrm>
            <a:off x="7060631" y="6356415"/>
            <a:ext cx="311755" cy="30777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Arial"/>
                <a:ea typeface="Arial"/>
                <a:cs typeface="Arial"/>
              </a:rPr>
              <a:pPr/>
              <a:t>‹#›</a:t>
            </a:fld>
            <a:endParaRPr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9F09C-2E90-2446-90A7-E8C5D33E1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title"/>
          </p:nvPr>
        </p:nvSpPr>
        <p:spPr>
          <a:xfrm>
            <a:off x="421518" y="274704"/>
            <a:ext cx="9258301" cy="1143001"/>
          </a:xfrm>
          <a:prstGeom prst="rect">
            <a:avLst/>
          </a:prstGeom>
        </p:spPr>
        <p:txBody>
          <a:bodyPr/>
          <a:lstStyle>
            <a:lvl1pPr algn="l">
              <a:defRPr sz="3200" b="1" i="1">
                <a:solidFill>
                  <a:srgbClr val="99CC00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29" name="Shape 129"/>
          <p:cNvSpPr>
            <a:spLocks noGrp="1"/>
          </p:cNvSpPr>
          <p:nvPr>
            <p:ph type="sldNum" sz="quarter" idx="2"/>
          </p:nvPr>
        </p:nvSpPr>
        <p:spPr>
          <a:xfrm>
            <a:off x="1520021" y="6381816"/>
            <a:ext cx="301673" cy="307777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Defaul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title"/>
          </p:nvPr>
        </p:nvSpPr>
        <p:spPr>
          <a:xfrm>
            <a:off x="421518" y="274704"/>
            <a:ext cx="9258301" cy="1143001"/>
          </a:xfrm>
          <a:prstGeom prst="rect">
            <a:avLst/>
          </a:prstGeom>
        </p:spPr>
        <p:txBody>
          <a:bodyPr/>
          <a:lstStyle>
            <a:lvl1pPr algn="l">
              <a:defRPr sz="3200" b="1" i="1">
                <a:solidFill>
                  <a:srgbClr val="99CC00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37" name="Shape 137"/>
          <p:cNvSpPr>
            <a:spLocks noGrp="1"/>
          </p:cNvSpPr>
          <p:nvPr>
            <p:ph type="sldNum" sz="quarter" idx="2"/>
          </p:nvPr>
        </p:nvSpPr>
        <p:spPr>
          <a:xfrm>
            <a:off x="1520021" y="6381816"/>
            <a:ext cx="301673" cy="307777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xfrm>
            <a:off x="421518" y="274704"/>
            <a:ext cx="9258301" cy="1143001"/>
          </a:xfrm>
          <a:prstGeom prst="rect">
            <a:avLst/>
          </a:prstGeom>
        </p:spPr>
        <p:txBody>
          <a:bodyPr/>
          <a:lstStyle>
            <a:lvl1pPr algn="l">
              <a:defRPr sz="3200" b="1" i="1">
                <a:solidFill>
                  <a:srgbClr val="99CC00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45" name="Shape 145"/>
          <p:cNvSpPr>
            <a:spLocks noGrp="1"/>
          </p:cNvSpPr>
          <p:nvPr>
            <p:ph type="sldNum" sz="quarter" idx="2"/>
          </p:nvPr>
        </p:nvSpPr>
        <p:spPr>
          <a:xfrm>
            <a:off x="1520021" y="6381816"/>
            <a:ext cx="301673" cy="307777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/>
          </p:cNvSpPr>
          <p:nvPr>
            <p:ph type="title"/>
          </p:nvPr>
        </p:nvSpPr>
        <p:spPr>
          <a:xfrm>
            <a:off x="771525" y="2130448"/>
            <a:ext cx="8743950" cy="1470026"/>
          </a:xfrm>
          <a:prstGeom prst="rect">
            <a:avLst/>
          </a:prstGeom>
        </p:spPr>
        <p:txBody>
          <a:bodyPr/>
          <a:lstStyle>
            <a:lvl1pPr algn="l">
              <a:defRPr sz="3200" b="1" i="1">
                <a:solidFill>
                  <a:srgbClr val="99CC00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53" name="Shape 153"/>
          <p:cNvSpPr>
            <a:spLocks noGrp="1"/>
          </p:cNvSpPr>
          <p:nvPr>
            <p:ph type="body" sz="quarter" idx="1"/>
          </p:nvPr>
        </p:nvSpPr>
        <p:spPr>
          <a:xfrm>
            <a:off x="1543050" y="3886200"/>
            <a:ext cx="7200900" cy="1752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 marL="0" indent="0" algn="ctr">
              <a:buSzTx/>
              <a:buNone/>
            </a:lvl1pPr>
          </a:lstStyle>
          <a:p>
            <a:r>
              <a:t>Click to edit Master subtitle style</a:t>
            </a:r>
          </a:p>
        </p:txBody>
      </p:sp>
      <p:sp>
        <p:nvSpPr>
          <p:cNvPr id="154" name="Shape 154"/>
          <p:cNvSpPr>
            <a:spLocks noGrp="1"/>
          </p:cNvSpPr>
          <p:nvPr>
            <p:ph type="sldNum" sz="quarter" idx="2"/>
          </p:nvPr>
        </p:nvSpPr>
        <p:spPr>
          <a:xfrm>
            <a:off x="1509939" y="6381815"/>
            <a:ext cx="311755" cy="30777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Arial"/>
                <a:ea typeface="Arial"/>
                <a:cs typeface="Arial"/>
              </a:rPr>
              <a:pPr/>
              <a:t>‹#›</a:t>
            </a:fld>
            <a:endParaRPr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/>
          </p:cNvSpPr>
          <p:nvPr>
            <p:ph type="title"/>
          </p:nvPr>
        </p:nvSpPr>
        <p:spPr>
          <a:xfrm>
            <a:off x="421518" y="274704"/>
            <a:ext cx="9258301" cy="1143001"/>
          </a:xfrm>
          <a:prstGeom prst="rect">
            <a:avLst/>
          </a:prstGeom>
        </p:spPr>
        <p:txBody>
          <a:bodyPr/>
          <a:lstStyle>
            <a:lvl1pPr algn="l">
              <a:defRPr sz="3200" b="1" i="1">
                <a:solidFill>
                  <a:srgbClr val="99CC00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62" name="Shape 162"/>
          <p:cNvSpPr>
            <a:spLocks noGrp="1"/>
          </p:cNvSpPr>
          <p:nvPr>
            <p:ph type="body" idx="1"/>
          </p:nvPr>
        </p:nvSpPr>
        <p:spPr>
          <a:xfrm>
            <a:off x="514350" y="1600206"/>
            <a:ext cx="9258300" cy="45259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63" name="Shape 163"/>
          <p:cNvSpPr>
            <a:spLocks noGrp="1"/>
          </p:cNvSpPr>
          <p:nvPr>
            <p:ph type="sldNum" sz="quarter" idx="2"/>
          </p:nvPr>
        </p:nvSpPr>
        <p:spPr>
          <a:xfrm>
            <a:off x="1509939" y="6381815"/>
            <a:ext cx="311755" cy="30777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Arial"/>
                <a:ea typeface="Arial"/>
                <a:cs typeface="Arial"/>
              </a:rPr>
              <a:pPr/>
              <a:t>‹#›</a:t>
            </a:fld>
            <a:endParaRPr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Head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/>
          </p:cNvSpPr>
          <p:nvPr>
            <p:ph type="title"/>
          </p:nvPr>
        </p:nvSpPr>
        <p:spPr>
          <a:xfrm>
            <a:off x="812638" y="4406922"/>
            <a:ext cx="8743951" cy="1362076"/>
          </a:xfrm>
          <a:prstGeom prst="rect">
            <a:avLst/>
          </a:prstGeom>
        </p:spPr>
        <p:txBody>
          <a:bodyPr anchor="t"/>
          <a:lstStyle>
            <a:lvl1pPr algn="l">
              <a:defRPr sz="4000" b="1" i="1" cap="all">
                <a:solidFill>
                  <a:srgbClr val="99CC00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71" name="Shape 171"/>
          <p:cNvSpPr>
            <a:spLocks noGrp="1"/>
          </p:cNvSpPr>
          <p:nvPr>
            <p:ph type="body" sz="quarter" idx="1"/>
          </p:nvPr>
        </p:nvSpPr>
        <p:spPr>
          <a:xfrm>
            <a:off x="812638" y="2906713"/>
            <a:ext cx="8743951" cy="150018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</a:lstStyle>
          <a:p>
            <a:r>
              <a:t>Click to edit Master text styles</a:t>
            </a:r>
          </a:p>
        </p:txBody>
      </p:sp>
      <p:sp>
        <p:nvSpPr>
          <p:cNvPr id="172" name="Shape 172"/>
          <p:cNvSpPr>
            <a:spLocks noGrp="1"/>
          </p:cNvSpPr>
          <p:nvPr>
            <p:ph type="sldNum" sz="quarter" idx="2"/>
          </p:nvPr>
        </p:nvSpPr>
        <p:spPr>
          <a:xfrm>
            <a:off x="1509939" y="6381815"/>
            <a:ext cx="311755" cy="30777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Arial"/>
                <a:ea typeface="Arial"/>
                <a:cs typeface="Arial"/>
              </a:rPr>
              <a:pPr/>
              <a:t>‹#›</a:t>
            </a:fld>
            <a:endParaRPr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wo Conten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/>
          </p:cNvSpPr>
          <p:nvPr>
            <p:ph type="title"/>
          </p:nvPr>
        </p:nvSpPr>
        <p:spPr>
          <a:xfrm>
            <a:off x="421518" y="274704"/>
            <a:ext cx="9258301" cy="1143001"/>
          </a:xfrm>
          <a:prstGeom prst="rect">
            <a:avLst/>
          </a:prstGeom>
        </p:spPr>
        <p:txBody>
          <a:bodyPr/>
          <a:lstStyle>
            <a:lvl1pPr algn="l">
              <a:defRPr sz="3200" b="1" i="1">
                <a:solidFill>
                  <a:srgbClr val="99CC00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80" name="Shape 180"/>
          <p:cNvSpPr>
            <a:spLocks noGrp="1"/>
          </p:cNvSpPr>
          <p:nvPr>
            <p:ph type="body" sz="half" idx="1"/>
          </p:nvPr>
        </p:nvSpPr>
        <p:spPr>
          <a:xfrm>
            <a:off x="514355" y="1600206"/>
            <a:ext cx="4543426" cy="45259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81" name="Shape 181"/>
          <p:cNvSpPr>
            <a:spLocks noGrp="1"/>
          </p:cNvSpPr>
          <p:nvPr>
            <p:ph type="sldNum" sz="quarter" idx="2"/>
          </p:nvPr>
        </p:nvSpPr>
        <p:spPr>
          <a:xfrm>
            <a:off x="1509939" y="6381815"/>
            <a:ext cx="311755" cy="30777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Arial"/>
                <a:ea typeface="Arial"/>
                <a:cs typeface="Arial"/>
              </a:rPr>
              <a:pPr/>
              <a:t>‹#›</a:t>
            </a:fld>
            <a:endParaRPr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mparis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/>
          </p:cNvSpPr>
          <p:nvPr>
            <p:ph type="title"/>
          </p:nvPr>
        </p:nvSpPr>
        <p:spPr>
          <a:xfrm>
            <a:off x="514350" y="274704"/>
            <a:ext cx="9258300" cy="1143001"/>
          </a:xfrm>
          <a:prstGeom prst="rect">
            <a:avLst/>
          </a:prstGeom>
        </p:spPr>
        <p:txBody>
          <a:bodyPr/>
          <a:lstStyle>
            <a:lvl1pPr algn="l">
              <a:defRPr sz="3200" b="1" i="1">
                <a:solidFill>
                  <a:srgbClr val="99CC00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89" name="Shape 189"/>
          <p:cNvSpPr>
            <a:spLocks noGrp="1"/>
          </p:cNvSpPr>
          <p:nvPr>
            <p:ph type="body" sz="quarter" idx="1"/>
          </p:nvPr>
        </p:nvSpPr>
        <p:spPr>
          <a:xfrm>
            <a:off x="514388" y="1535112"/>
            <a:ext cx="4545213" cy="6397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/>
            </a:lvl1pPr>
          </a:lstStyle>
          <a:p>
            <a:r>
              <a:t>Click to edit Master text styles</a:t>
            </a:r>
          </a:p>
        </p:txBody>
      </p:sp>
      <p:sp>
        <p:nvSpPr>
          <p:cNvPr id="190" name="Shape 190"/>
          <p:cNvSpPr>
            <a:spLocks noGrp="1"/>
          </p:cNvSpPr>
          <p:nvPr>
            <p:ph type="body" sz="quarter" idx="13"/>
          </p:nvPr>
        </p:nvSpPr>
        <p:spPr>
          <a:xfrm>
            <a:off x="5225666" y="1535112"/>
            <a:ext cx="4546998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 b="1"/>
            </a:pPr>
            <a:endParaRPr/>
          </a:p>
        </p:txBody>
      </p:sp>
      <p:sp>
        <p:nvSpPr>
          <p:cNvPr id="191" name="Shape 191"/>
          <p:cNvSpPr>
            <a:spLocks noGrp="1"/>
          </p:cNvSpPr>
          <p:nvPr>
            <p:ph type="sldNum" sz="quarter" idx="2"/>
          </p:nvPr>
        </p:nvSpPr>
        <p:spPr>
          <a:xfrm>
            <a:off x="1509939" y="6381815"/>
            <a:ext cx="311755" cy="30777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Arial"/>
                <a:ea typeface="Arial"/>
                <a:cs typeface="Arial"/>
              </a:rPr>
              <a:pPr/>
              <a:t>‹#›</a:t>
            </a:fld>
            <a:endParaRPr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Only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/>
          </p:cNvSpPr>
          <p:nvPr>
            <p:ph type="title"/>
          </p:nvPr>
        </p:nvSpPr>
        <p:spPr>
          <a:xfrm>
            <a:off x="421518" y="274704"/>
            <a:ext cx="9258301" cy="1143001"/>
          </a:xfrm>
          <a:prstGeom prst="rect">
            <a:avLst/>
          </a:prstGeom>
        </p:spPr>
        <p:txBody>
          <a:bodyPr/>
          <a:lstStyle>
            <a:lvl1pPr algn="l">
              <a:defRPr sz="3200" b="1" i="1">
                <a:solidFill>
                  <a:srgbClr val="99CC00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99" name="Shape 199"/>
          <p:cNvSpPr>
            <a:spLocks noGrp="1"/>
          </p:cNvSpPr>
          <p:nvPr>
            <p:ph type="sldNum" sz="quarter" idx="2"/>
          </p:nvPr>
        </p:nvSpPr>
        <p:spPr>
          <a:xfrm>
            <a:off x="1509939" y="6381815"/>
            <a:ext cx="311755" cy="30777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Arial"/>
                <a:ea typeface="Arial"/>
                <a:cs typeface="Arial"/>
              </a:rPr>
              <a:pPr/>
              <a:t>‹#›</a:t>
            </a:fld>
            <a:endParaRPr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/>
          </p:cNvSpPr>
          <p:nvPr>
            <p:ph type="sldNum" sz="quarter" idx="2"/>
          </p:nvPr>
        </p:nvSpPr>
        <p:spPr>
          <a:xfrm>
            <a:off x="1509939" y="6381815"/>
            <a:ext cx="311755" cy="30777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Arial"/>
                <a:ea typeface="Arial"/>
                <a:cs typeface="Arial"/>
              </a:rPr>
              <a:pPr/>
              <a:t>‹#›</a:t>
            </a:fld>
            <a:endParaRPr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2" y="273135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ED285-261F-1B45-BD93-BF7D7373C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ntent with Capti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/>
          </p:cNvSpPr>
          <p:nvPr>
            <p:ph type="title"/>
          </p:nvPr>
        </p:nvSpPr>
        <p:spPr>
          <a:xfrm>
            <a:off x="514358" y="273050"/>
            <a:ext cx="338435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i="1">
                <a:solidFill>
                  <a:srgbClr val="99CC00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214" name="Shape 214"/>
          <p:cNvSpPr>
            <a:spLocks noGrp="1"/>
          </p:cNvSpPr>
          <p:nvPr>
            <p:ph type="body" idx="1"/>
          </p:nvPr>
        </p:nvSpPr>
        <p:spPr>
          <a:xfrm>
            <a:off x="4021935" y="273072"/>
            <a:ext cx="5750720" cy="585311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215" name="Shape 215"/>
          <p:cNvSpPr>
            <a:spLocks noGrp="1"/>
          </p:cNvSpPr>
          <p:nvPr>
            <p:ph type="body" sz="half" idx="13"/>
          </p:nvPr>
        </p:nvSpPr>
        <p:spPr>
          <a:xfrm>
            <a:off x="514355" y="1435103"/>
            <a:ext cx="3384352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216" name="Shape 216"/>
          <p:cNvSpPr>
            <a:spLocks noGrp="1"/>
          </p:cNvSpPr>
          <p:nvPr>
            <p:ph type="sldNum" sz="quarter" idx="2"/>
          </p:nvPr>
        </p:nvSpPr>
        <p:spPr>
          <a:xfrm>
            <a:off x="1509939" y="6381815"/>
            <a:ext cx="311755" cy="30777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Arial"/>
                <a:ea typeface="Arial"/>
                <a:cs typeface="Arial"/>
              </a:rPr>
              <a:pPr/>
              <a:t>‹#›</a:t>
            </a:fld>
            <a:endParaRPr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Picture with Capti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/>
          </p:cNvSpPr>
          <p:nvPr>
            <p:ph type="title"/>
          </p:nvPr>
        </p:nvSpPr>
        <p:spPr>
          <a:xfrm>
            <a:off x="2016361" y="4800600"/>
            <a:ext cx="61722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i="1">
                <a:solidFill>
                  <a:srgbClr val="99CC00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224" name="Shape 224"/>
          <p:cNvSpPr>
            <a:spLocks noGrp="1"/>
          </p:cNvSpPr>
          <p:nvPr>
            <p:ph type="pic" sz="half" idx="13"/>
          </p:nvPr>
        </p:nvSpPr>
        <p:spPr>
          <a:xfrm>
            <a:off x="2016361" y="612775"/>
            <a:ext cx="61722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25" name="Shape 225"/>
          <p:cNvSpPr>
            <a:spLocks noGrp="1"/>
          </p:cNvSpPr>
          <p:nvPr>
            <p:ph type="body" sz="quarter" idx="1"/>
          </p:nvPr>
        </p:nvSpPr>
        <p:spPr>
          <a:xfrm>
            <a:off x="2016361" y="5367403"/>
            <a:ext cx="6172201" cy="8048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</a:lstStyle>
          <a:p>
            <a:r>
              <a:t>Click to edit Master text styles</a:t>
            </a:r>
          </a:p>
        </p:txBody>
      </p:sp>
      <p:sp>
        <p:nvSpPr>
          <p:cNvPr id="226" name="Shape 226"/>
          <p:cNvSpPr>
            <a:spLocks noGrp="1"/>
          </p:cNvSpPr>
          <p:nvPr>
            <p:ph type="sldNum" sz="quarter" idx="2"/>
          </p:nvPr>
        </p:nvSpPr>
        <p:spPr>
          <a:xfrm>
            <a:off x="1509939" y="6381815"/>
            <a:ext cx="311755" cy="30777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Arial"/>
                <a:ea typeface="Arial"/>
                <a:cs typeface="Arial"/>
              </a:rPr>
              <a:pPr/>
              <a:t>‹#›</a:t>
            </a:fld>
            <a:endParaRPr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Vertical Tex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/>
          </p:cNvSpPr>
          <p:nvPr>
            <p:ph type="title"/>
          </p:nvPr>
        </p:nvSpPr>
        <p:spPr>
          <a:xfrm>
            <a:off x="421518" y="274704"/>
            <a:ext cx="9258301" cy="1143001"/>
          </a:xfrm>
          <a:prstGeom prst="rect">
            <a:avLst/>
          </a:prstGeom>
        </p:spPr>
        <p:txBody>
          <a:bodyPr/>
          <a:lstStyle>
            <a:lvl1pPr algn="l">
              <a:defRPr sz="3200" b="1" i="1">
                <a:solidFill>
                  <a:srgbClr val="99CC00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234" name="Shape 234"/>
          <p:cNvSpPr>
            <a:spLocks noGrp="1"/>
          </p:cNvSpPr>
          <p:nvPr>
            <p:ph type="body" idx="1"/>
          </p:nvPr>
        </p:nvSpPr>
        <p:spPr>
          <a:xfrm>
            <a:off x="514350" y="1600206"/>
            <a:ext cx="9258300" cy="45259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235" name="Shape 235"/>
          <p:cNvSpPr>
            <a:spLocks noGrp="1"/>
          </p:cNvSpPr>
          <p:nvPr>
            <p:ph type="sldNum" sz="quarter" idx="2"/>
          </p:nvPr>
        </p:nvSpPr>
        <p:spPr>
          <a:xfrm>
            <a:off x="1509939" y="6381815"/>
            <a:ext cx="311755" cy="30777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Arial"/>
                <a:ea typeface="Arial"/>
                <a:cs typeface="Arial"/>
              </a:rPr>
              <a:pPr/>
              <a:t>‹#›</a:t>
            </a:fld>
            <a:endParaRPr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Vertical Title and Tex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/>
          </p:cNvSpPr>
          <p:nvPr>
            <p:ph type="title"/>
          </p:nvPr>
        </p:nvSpPr>
        <p:spPr>
          <a:xfrm>
            <a:off x="7434865" y="274660"/>
            <a:ext cx="2337793" cy="5851526"/>
          </a:xfrm>
          <a:prstGeom prst="rect">
            <a:avLst/>
          </a:prstGeom>
        </p:spPr>
        <p:txBody>
          <a:bodyPr/>
          <a:lstStyle>
            <a:lvl1pPr algn="l">
              <a:defRPr sz="3200" b="1" i="1">
                <a:solidFill>
                  <a:srgbClr val="99CC00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243" name="Shape 243"/>
          <p:cNvSpPr>
            <a:spLocks noGrp="1"/>
          </p:cNvSpPr>
          <p:nvPr>
            <p:ph type="body" idx="1"/>
          </p:nvPr>
        </p:nvSpPr>
        <p:spPr>
          <a:xfrm>
            <a:off x="421530" y="274660"/>
            <a:ext cx="6841929" cy="585152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244" name="Shape 244"/>
          <p:cNvSpPr>
            <a:spLocks noGrp="1"/>
          </p:cNvSpPr>
          <p:nvPr>
            <p:ph type="sldNum" sz="quarter" idx="2"/>
          </p:nvPr>
        </p:nvSpPr>
        <p:spPr>
          <a:xfrm>
            <a:off x="1509939" y="6381815"/>
            <a:ext cx="311755" cy="30777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Arial"/>
                <a:ea typeface="Arial"/>
                <a:cs typeface="Arial"/>
              </a:rPr>
              <a:pPr/>
              <a:t>‹#›</a:t>
            </a:fld>
            <a:endParaRPr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/>
          </p:cNvSpPr>
          <p:nvPr>
            <p:ph type="title"/>
          </p:nvPr>
        </p:nvSpPr>
        <p:spPr>
          <a:xfrm>
            <a:off x="771525" y="2130439"/>
            <a:ext cx="8743950" cy="1470026"/>
          </a:xfrm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252" name="Shape 252"/>
          <p:cNvSpPr>
            <a:spLocks noGrp="1"/>
          </p:cNvSpPr>
          <p:nvPr>
            <p:ph type="body" sz="quarter" idx="1"/>
          </p:nvPr>
        </p:nvSpPr>
        <p:spPr>
          <a:xfrm>
            <a:off x="1543050" y="3886200"/>
            <a:ext cx="7200900" cy="1752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 marL="0" indent="0" algn="ctr">
              <a:buSzTx/>
              <a:buNone/>
            </a:lvl1pPr>
          </a:lstStyle>
          <a:p>
            <a:r>
              <a:t>Click to edit Master subtitle style</a:t>
            </a:r>
          </a:p>
        </p:txBody>
      </p:sp>
      <p:sp>
        <p:nvSpPr>
          <p:cNvPr id="253" name="Shape 2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Arial"/>
                <a:ea typeface="Arial"/>
                <a:cs typeface="Arial"/>
              </a:rPr>
              <a:pPr/>
              <a:t>‹#›</a:t>
            </a:fld>
            <a:endParaRPr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261" name="Shape 261"/>
          <p:cNvSpPr>
            <a:spLocks noGrp="1"/>
          </p:cNvSpPr>
          <p:nvPr>
            <p:ph type="body" idx="1"/>
          </p:nvPr>
        </p:nvSpPr>
        <p:spPr>
          <a:xfrm>
            <a:off x="771525" y="1981200"/>
            <a:ext cx="8743950" cy="4114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262" name="Shape 2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Arial"/>
                <a:ea typeface="Arial"/>
                <a:cs typeface="Arial"/>
              </a:rPr>
              <a:pPr/>
              <a:t>‹#›</a:t>
            </a:fld>
            <a:endParaRPr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/>
          </p:cNvSpPr>
          <p:nvPr>
            <p:ph type="title"/>
          </p:nvPr>
        </p:nvSpPr>
        <p:spPr>
          <a:xfrm>
            <a:off x="812638" y="4406915"/>
            <a:ext cx="8743951" cy="136207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Click to edit Master title style</a:t>
            </a:r>
          </a:p>
        </p:txBody>
      </p:sp>
      <p:sp>
        <p:nvSpPr>
          <p:cNvPr id="270" name="Shape 270"/>
          <p:cNvSpPr>
            <a:spLocks noGrp="1"/>
          </p:cNvSpPr>
          <p:nvPr>
            <p:ph type="body" sz="quarter" idx="1"/>
          </p:nvPr>
        </p:nvSpPr>
        <p:spPr>
          <a:xfrm>
            <a:off x="812638" y="2906713"/>
            <a:ext cx="8743951" cy="150018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</a:lstStyle>
          <a:p>
            <a:r>
              <a:t>Click to edit Master text styles</a:t>
            </a:r>
          </a:p>
        </p:txBody>
      </p:sp>
      <p:sp>
        <p:nvSpPr>
          <p:cNvPr id="271" name="Shape 2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Arial"/>
                <a:ea typeface="Arial"/>
                <a:cs typeface="Arial"/>
              </a:rPr>
              <a:pPr/>
              <a:t>‹#›</a:t>
            </a:fld>
            <a:endParaRPr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279" name="Shape 279"/>
          <p:cNvSpPr>
            <a:spLocks noGrp="1"/>
          </p:cNvSpPr>
          <p:nvPr>
            <p:ph type="body" sz="half" idx="1"/>
          </p:nvPr>
        </p:nvSpPr>
        <p:spPr>
          <a:xfrm>
            <a:off x="771525" y="1981200"/>
            <a:ext cx="4286250" cy="4114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280" name="Shape 2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Arial"/>
                <a:ea typeface="Arial"/>
                <a:cs typeface="Arial"/>
              </a:rPr>
              <a:pPr/>
              <a:t>‹#›</a:t>
            </a:fld>
            <a:endParaRPr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/>
          </p:cNvSpPr>
          <p:nvPr>
            <p:ph type="title"/>
          </p:nvPr>
        </p:nvSpPr>
        <p:spPr>
          <a:xfrm>
            <a:off x="514350" y="274704"/>
            <a:ext cx="9258300" cy="1143001"/>
          </a:xfrm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288" name="Shape 288"/>
          <p:cNvSpPr>
            <a:spLocks noGrp="1"/>
          </p:cNvSpPr>
          <p:nvPr>
            <p:ph type="body" sz="quarter" idx="1"/>
          </p:nvPr>
        </p:nvSpPr>
        <p:spPr>
          <a:xfrm>
            <a:off x="514388" y="1535112"/>
            <a:ext cx="4545213" cy="6397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/>
            </a:lvl1pPr>
          </a:lstStyle>
          <a:p>
            <a:r>
              <a:t>Click to edit Master text styles</a:t>
            </a:r>
          </a:p>
        </p:txBody>
      </p:sp>
      <p:sp>
        <p:nvSpPr>
          <p:cNvPr id="289" name="Shape 289"/>
          <p:cNvSpPr>
            <a:spLocks noGrp="1"/>
          </p:cNvSpPr>
          <p:nvPr>
            <p:ph type="body" sz="quarter" idx="13"/>
          </p:nvPr>
        </p:nvSpPr>
        <p:spPr>
          <a:xfrm>
            <a:off x="5225699" y="1535112"/>
            <a:ext cx="4546997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 b="1"/>
            </a:pPr>
            <a:endParaRPr/>
          </a:p>
        </p:txBody>
      </p:sp>
      <p:sp>
        <p:nvSpPr>
          <p:cNvPr id="290" name="Shape 2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Arial"/>
                <a:ea typeface="Arial"/>
                <a:cs typeface="Arial"/>
              </a:rPr>
              <a:pPr/>
              <a:t>‹#›</a:t>
            </a:fld>
            <a:endParaRPr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298" name="Shape 29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Arial"/>
                <a:ea typeface="Arial"/>
                <a:cs typeface="Arial"/>
              </a:rPr>
              <a:pPr/>
              <a:t>‹#›</a:t>
            </a:fld>
            <a:endParaRPr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D4A64-08FF-EA4D-8D6C-B257A1289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Arial"/>
                <a:ea typeface="Arial"/>
                <a:cs typeface="Arial"/>
              </a:rPr>
              <a:pPr/>
              <a:t>‹#›</a:t>
            </a:fld>
            <a:endParaRPr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/>
          </p:cNvSpPr>
          <p:nvPr>
            <p:ph type="title"/>
          </p:nvPr>
        </p:nvSpPr>
        <p:spPr>
          <a:xfrm>
            <a:off x="514358" y="273050"/>
            <a:ext cx="338435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Click to edit Master title style</a:t>
            </a:r>
          </a:p>
        </p:txBody>
      </p:sp>
      <p:sp>
        <p:nvSpPr>
          <p:cNvPr id="313" name="Shape 313"/>
          <p:cNvSpPr>
            <a:spLocks noGrp="1"/>
          </p:cNvSpPr>
          <p:nvPr>
            <p:ph type="body" idx="1"/>
          </p:nvPr>
        </p:nvSpPr>
        <p:spPr>
          <a:xfrm>
            <a:off x="4021935" y="273064"/>
            <a:ext cx="5750720" cy="585311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314" name="Shape 314"/>
          <p:cNvSpPr>
            <a:spLocks noGrp="1"/>
          </p:cNvSpPr>
          <p:nvPr>
            <p:ph type="body" sz="half" idx="13"/>
          </p:nvPr>
        </p:nvSpPr>
        <p:spPr>
          <a:xfrm>
            <a:off x="514355" y="1435103"/>
            <a:ext cx="3384352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315" name="Shape 3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Arial"/>
                <a:ea typeface="Arial"/>
                <a:cs typeface="Arial"/>
              </a:rPr>
              <a:pPr/>
              <a:t>‹#›</a:t>
            </a:fld>
            <a:endParaRPr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>
            <a:spLocks noGrp="1"/>
          </p:cNvSpPr>
          <p:nvPr>
            <p:ph type="title"/>
          </p:nvPr>
        </p:nvSpPr>
        <p:spPr>
          <a:xfrm>
            <a:off x="2016361" y="4800600"/>
            <a:ext cx="61722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Click to edit Master title style</a:t>
            </a:r>
          </a:p>
        </p:txBody>
      </p:sp>
      <p:sp>
        <p:nvSpPr>
          <p:cNvPr id="323" name="Shape 323"/>
          <p:cNvSpPr>
            <a:spLocks noGrp="1"/>
          </p:cNvSpPr>
          <p:nvPr>
            <p:ph type="pic" sz="half" idx="13"/>
          </p:nvPr>
        </p:nvSpPr>
        <p:spPr>
          <a:xfrm>
            <a:off x="2016361" y="612775"/>
            <a:ext cx="61722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24" name="Shape 324"/>
          <p:cNvSpPr>
            <a:spLocks noGrp="1"/>
          </p:cNvSpPr>
          <p:nvPr>
            <p:ph type="body" sz="quarter" idx="1"/>
          </p:nvPr>
        </p:nvSpPr>
        <p:spPr>
          <a:xfrm>
            <a:off x="2016361" y="5367403"/>
            <a:ext cx="6172201" cy="8048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</a:lstStyle>
          <a:p>
            <a:r>
              <a:t>Click to edit Master text styles</a:t>
            </a:r>
          </a:p>
        </p:txBody>
      </p:sp>
      <p:sp>
        <p:nvSpPr>
          <p:cNvPr id="325" name="Shape 3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Arial"/>
                <a:ea typeface="Arial"/>
                <a:cs typeface="Arial"/>
              </a:rPr>
              <a:pPr/>
              <a:t>‹#›</a:t>
            </a:fld>
            <a:endParaRPr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33" name="Shape 333"/>
          <p:cNvSpPr>
            <a:spLocks noGrp="1"/>
          </p:cNvSpPr>
          <p:nvPr>
            <p:ph type="body" idx="1"/>
          </p:nvPr>
        </p:nvSpPr>
        <p:spPr>
          <a:xfrm>
            <a:off x="771525" y="1981200"/>
            <a:ext cx="8743950" cy="4114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334" name="Shape 3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Arial"/>
                <a:ea typeface="Arial"/>
                <a:cs typeface="Arial"/>
              </a:rPr>
              <a:pPr/>
              <a:t>‹#›</a:t>
            </a:fld>
            <a:endParaRPr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>
            <a:spLocks noGrp="1"/>
          </p:cNvSpPr>
          <p:nvPr>
            <p:ph type="title"/>
          </p:nvPr>
        </p:nvSpPr>
        <p:spPr>
          <a:xfrm>
            <a:off x="7329523" y="609600"/>
            <a:ext cx="2185989" cy="5486400"/>
          </a:xfrm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42" name="Shape 342"/>
          <p:cNvSpPr>
            <a:spLocks noGrp="1"/>
          </p:cNvSpPr>
          <p:nvPr>
            <p:ph type="body" idx="1"/>
          </p:nvPr>
        </p:nvSpPr>
        <p:spPr>
          <a:xfrm>
            <a:off x="771528" y="609600"/>
            <a:ext cx="6386513" cy="548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343" name="Shape 3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Arial"/>
                <a:ea typeface="Arial"/>
                <a:cs typeface="Arial"/>
              </a:rPr>
              <a:pPr/>
              <a:t>‹#›</a:t>
            </a:fld>
            <a:endParaRPr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>
            <a:spLocks noGrp="1"/>
          </p:cNvSpPr>
          <p:nvPr>
            <p:ph type="title"/>
          </p:nvPr>
        </p:nvSpPr>
        <p:spPr>
          <a:xfrm>
            <a:off x="771525" y="2130431"/>
            <a:ext cx="8743950" cy="1470026"/>
          </a:xfrm>
          <a:prstGeom prst="rect">
            <a:avLst/>
          </a:prstGeom>
        </p:spPr>
        <p:txBody>
          <a:bodyPr/>
          <a:lstStyle>
            <a:lvl1pPr defTabSz="4572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351" name="Shape 351"/>
          <p:cNvSpPr>
            <a:spLocks noGrp="1"/>
          </p:cNvSpPr>
          <p:nvPr>
            <p:ph type="body" sz="quarter" idx="1"/>
          </p:nvPr>
        </p:nvSpPr>
        <p:spPr>
          <a:xfrm>
            <a:off x="1543050" y="3886200"/>
            <a:ext cx="7200900" cy="1752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 marL="0" indent="0" algn="ctr" defTabSz="457200">
              <a:buSz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Click to edit Master subtitle style</a:t>
            </a:r>
          </a:p>
        </p:txBody>
      </p:sp>
      <p:sp>
        <p:nvSpPr>
          <p:cNvPr id="352" name="Shape 352"/>
          <p:cNvSpPr>
            <a:spLocks noGrp="1"/>
          </p:cNvSpPr>
          <p:nvPr>
            <p:ph type="sldNum" sz="quarter" idx="2"/>
          </p:nvPr>
        </p:nvSpPr>
        <p:spPr>
          <a:xfrm>
            <a:off x="9499382" y="6400486"/>
            <a:ext cx="273270" cy="276999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>
            <a:spLocks noGrp="1"/>
          </p:cNvSpPr>
          <p:nvPr>
            <p:ph type="title"/>
          </p:nvPr>
        </p:nvSpPr>
        <p:spPr>
          <a:xfrm>
            <a:off x="514350" y="274704"/>
            <a:ext cx="9258300" cy="1143001"/>
          </a:xfrm>
          <a:prstGeom prst="rect">
            <a:avLst/>
          </a:prstGeom>
        </p:spPr>
        <p:txBody>
          <a:bodyPr/>
          <a:lstStyle>
            <a:lvl1pPr defTabSz="4572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360" name="Shape 360"/>
          <p:cNvSpPr>
            <a:spLocks noGrp="1"/>
          </p:cNvSpPr>
          <p:nvPr>
            <p:ph type="body" idx="1"/>
          </p:nvPr>
        </p:nvSpPr>
        <p:spPr>
          <a:xfrm>
            <a:off x="514350" y="1600206"/>
            <a:ext cx="9258300" cy="45259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1pPr>
            <a:lvl2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2pPr>
            <a:lvl3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3pPr>
            <a:lvl4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4pPr>
            <a:lvl5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361" name="Shape 361"/>
          <p:cNvSpPr>
            <a:spLocks noGrp="1"/>
          </p:cNvSpPr>
          <p:nvPr>
            <p:ph type="sldNum" sz="quarter" idx="2"/>
          </p:nvPr>
        </p:nvSpPr>
        <p:spPr>
          <a:xfrm>
            <a:off x="9499382" y="6400486"/>
            <a:ext cx="273270" cy="276999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>
            <a:spLocks noGrp="1"/>
          </p:cNvSpPr>
          <p:nvPr>
            <p:ph type="title"/>
          </p:nvPr>
        </p:nvSpPr>
        <p:spPr>
          <a:xfrm>
            <a:off x="812638" y="4406906"/>
            <a:ext cx="8743951" cy="1362076"/>
          </a:xfrm>
          <a:prstGeom prst="rect">
            <a:avLst/>
          </a:prstGeom>
        </p:spPr>
        <p:txBody>
          <a:bodyPr anchor="t"/>
          <a:lstStyle>
            <a:lvl1pPr algn="l" defTabSz="457200">
              <a:defRPr sz="4000" b="1" cap="all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369" name="Shape 369"/>
          <p:cNvSpPr>
            <a:spLocks noGrp="1"/>
          </p:cNvSpPr>
          <p:nvPr>
            <p:ph type="body" sz="quarter" idx="1"/>
          </p:nvPr>
        </p:nvSpPr>
        <p:spPr>
          <a:xfrm>
            <a:off x="812638" y="2906713"/>
            <a:ext cx="8743951" cy="150018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b">
            <a:normAutofit/>
          </a:bodyPr>
          <a:lstStyle>
            <a:lvl1pPr marL="0" indent="0" defTabSz="4572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Click to edit Master text styles</a:t>
            </a:r>
          </a:p>
        </p:txBody>
      </p:sp>
      <p:sp>
        <p:nvSpPr>
          <p:cNvPr id="370" name="Shape 370"/>
          <p:cNvSpPr>
            <a:spLocks noGrp="1"/>
          </p:cNvSpPr>
          <p:nvPr>
            <p:ph type="sldNum" sz="quarter" idx="2"/>
          </p:nvPr>
        </p:nvSpPr>
        <p:spPr>
          <a:xfrm>
            <a:off x="9499382" y="6400486"/>
            <a:ext cx="273270" cy="276999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>
            <a:spLocks noGrp="1"/>
          </p:cNvSpPr>
          <p:nvPr>
            <p:ph type="title"/>
          </p:nvPr>
        </p:nvSpPr>
        <p:spPr>
          <a:xfrm>
            <a:off x="514350" y="274704"/>
            <a:ext cx="9258300" cy="1143001"/>
          </a:xfrm>
          <a:prstGeom prst="rect">
            <a:avLst/>
          </a:prstGeom>
        </p:spPr>
        <p:txBody>
          <a:bodyPr/>
          <a:lstStyle>
            <a:lvl1pPr defTabSz="4572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378" name="Shape 378"/>
          <p:cNvSpPr>
            <a:spLocks noGrp="1"/>
          </p:cNvSpPr>
          <p:nvPr>
            <p:ph type="body" sz="half" idx="1"/>
          </p:nvPr>
        </p:nvSpPr>
        <p:spPr>
          <a:xfrm>
            <a:off x="514350" y="1600206"/>
            <a:ext cx="4543425" cy="45259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 defTabSz="457200">
              <a:spcBef>
                <a:spcPts val="600"/>
              </a:spcBef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790575" indent="-333375" defTabSz="457200">
              <a:spcBef>
                <a:spcPts val="600"/>
              </a:spcBef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234439" indent="-320039" defTabSz="457200">
              <a:spcBef>
                <a:spcPts val="600"/>
              </a:spcBef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 defTabSz="457200">
              <a:spcBef>
                <a:spcPts val="600"/>
              </a:spcBef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 defTabSz="457200">
              <a:spcBef>
                <a:spcPts val="600"/>
              </a:spcBef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379" name="Shape 379"/>
          <p:cNvSpPr>
            <a:spLocks noGrp="1"/>
          </p:cNvSpPr>
          <p:nvPr>
            <p:ph type="sldNum" sz="quarter" idx="2"/>
          </p:nvPr>
        </p:nvSpPr>
        <p:spPr>
          <a:xfrm>
            <a:off x="9499382" y="6400486"/>
            <a:ext cx="273270" cy="276999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>
            <a:spLocks noGrp="1"/>
          </p:cNvSpPr>
          <p:nvPr>
            <p:ph type="title"/>
          </p:nvPr>
        </p:nvSpPr>
        <p:spPr>
          <a:xfrm>
            <a:off x="514350" y="274704"/>
            <a:ext cx="9258300" cy="1143001"/>
          </a:xfrm>
          <a:prstGeom prst="rect">
            <a:avLst/>
          </a:prstGeom>
        </p:spPr>
        <p:txBody>
          <a:bodyPr/>
          <a:lstStyle>
            <a:lvl1pPr defTabSz="4572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387" name="Shape 387"/>
          <p:cNvSpPr>
            <a:spLocks noGrp="1"/>
          </p:cNvSpPr>
          <p:nvPr>
            <p:ph type="body" sz="quarter" idx="1"/>
          </p:nvPr>
        </p:nvSpPr>
        <p:spPr>
          <a:xfrm>
            <a:off x="514388" y="1535112"/>
            <a:ext cx="4545213" cy="6397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b">
            <a:normAutofit/>
          </a:bodyPr>
          <a:lstStyle>
            <a:lvl1pPr marL="0" indent="0" defTabSz="457200">
              <a:spcBef>
                <a:spcPts val="5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Click to edit Master text styles</a:t>
            </a:r>
          </a:p>
        </p:txBody>
      </p:sp>
      <p:sp>
        <p:nvSpPr>
          <p:cNvPr id="388" name="Shape 388"/>
          <p:cNvSpPr>
            <a:spLocks noGrp="1"/>
          </p:cNvSpPr>
          <p:nvPr>
            <p:ph type="body" sz="quarter" idx="13"/>
          </p:nvPr>
        </p:nvSpPr>
        <p:spPr>
          <a:xfrm>
            <a:off x="5225694" y="1535112"/>
            <a:ext cx="4546997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 defTabSz="457200">
              <a:spcBef>
                <a:spcPts val="5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89" name="Shape 389"/>
          <p:cNvSpPr>
            <a:spLocks noGrp="1"/>
          </p:cNvSpPr>
          <p:nvPr>
            <p:ph type="sldNum" sz="quarter" idx="2"/>
          </p:nvPr>
        </p:nvSpPr>
        <p:spPr>
          <a:xfrm>
            <a:off x="9499382" y="6400486"/>
            <a:ext cx="273270" cy="276999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_rels/slideMaster1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4.xml"/><Relationship Id="rId19" Type="http://schemas.openxmlformats.org/officeDocument/2006/relationships/slideLayout" Target="../slideLayouts/slideLayout75.xml"/><Relationship Id="rId50" Type="http://schemas.openxmlformats.org/officeDocument/2006/relationships/slideLayout" Target="../slideLayouts/slideLayout106.xml"/><Relationship Id="rId51" Type="http://schemas.openxmlformats.org/officeDocument/2006/relationships/slideLayout" Target="../slideLayouts/slideLayout107.xml"/><Relationship Id="rId52" Type="http://schemas.openxmlformats.org/officeDocument/2006/relationships/slideLayout" Target="../slideLayouts/slideLayout108.xml"/><Relationship Id="rId53" Type="http://schemas.openxmlformats.org/officeDocument/2006/relationships/slideLayout" Target="../slideLayouts/slideLayout109.xml"/><Relationship Id="rId54" Type="http://schemas.openxmlformats.org/officeDocument/2006/relationships/slideLayout" Target="../slideLayouts/slideLayout110.xml"/><Relationship Id="rId55" Type="http://schemas.openxmlformats.org/officeDocument/2006/relationships/slideLayout" Target="../slideLayouts/slideLayout111.xml"/><Relationship Id="rId56" Type="http://schemas.openxmlformats.org/officeDocument/2006/relationships/slideLayout" Target="../slideLayouts/slideLayout112.xml"/><Relationship Id="rId57" Type="http://schemas.openxmlformats.org/officeDocument/2006/relationships/slideLayout" Target="../slideLayouts/slideLayout113.xml"/><Relationship Id="rId58" Type="http://schemas.openxmlformats.org/officeDocument/2006/relationships/slideLayout" Target="../slideLayouts/slideLayout114.xml"/><Relationship Id="rId59" Type="http://schemas.openxmlformats.org/officeDocument/2006/relationships/slideLayout" Target="../slideLayouts/slideLayout115.xml"/><Relationship Id="rId40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97.xml"/><Relationship Id="rId42" Type="http://schemas.openxmlformats.org/officeDocument/2006/relationships/slideLayout" Target="../slideLayouts/slideLayout98.xml"/><Relationship Id="rId43" Type="http://schemas.openxmlformats.org/officeDocument/2006/relationships/slideLayout" Target="../slideLayouts/slideLayout99.xml"/><Relationship Id="rId44" Type="http://schemas.openxmlformats.org/officeDocument/2006/relationships/slideLayout" Target="../slideLayouts/slideLayout100.xml"/><Relationship Id="rId45" Type="http://schemas.openxmlformats.org/officeDocument/2006/relationships/slideLayout" Target="../slideLayouts/slideLayout101.xml"/><Relationship Id="rId46" Type="http://schemas.openxmlformats.org/officeDocument/2006/relationships/slideLayout" Target="../slideLayouts/slideLayout102.xml"/><Relationship Id="rId47" Type="http://schemas.openxmlformats.org/officeDocument/2006/relationships/slideLayout" Target="../slideLayouts/slideLayout103.xml"/><Relationship Id="rId48" Type="http://schemas.openxmlformats.org/officeDocument/2006/relationships/slideLayout" Target="../slideLayouts/slideLayout104.xml"/><Relationship Id="rId49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9.xml"/><Relationship Id="rId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5.xml"/><Relationship Id="rId30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87.xml"/><Relationship Id="rId32" Type="http://schemas.openxmlformats.org/officeDocument/2006/relationships/slideLayout" Target="../slideLayouts/slideLayout88.xml"/><Relationship Id="rId33" Type="http://schemas.openxmlformats.org/officeDocument/2006/relationships/slideLayout" Target="../slideLayouts/slideLayout89.xml"/><Relationship Id="rId34" Type="http://schemas.openxmlformats.org/officeDocument/2006/relationships/slideLayout" Target="../slideLayouts/slideLayout90.xml"/><Relationship Id="rId35" Type="http://schemas.openxmlformats.org/officeDocument/2006/relationships/slideLayout" Target="../slideLayouts/slideLayout91.xml"/><Relationship Id="rId36" Type="http://schemas.openxmlformats.org/officeDocument/2006/relationships/slideLayout" Target="../slideLayouts/slideLayout92.xml"/><Relationship Id="rId37" Type="http://schemas.openxmlformats.org/officeDocument/2006/relationships/slideLayout" Target="../slideLayouts/slideLayout93.xml"/><Relationship Id="rId38" Type="http://schemas.openxmlformats.org/officeDocument/2006/relationships/slideLayout" Target="../slideLayouts/slideLayout94.xml"/><Relationship Id="rId39" Type="http://schemas.openxmlformats.org/officeDocument/2006/relationships/slideLayout" Target="../slideLayouts/slideLayout95.xml"/><Relationship Id="rId20" Type="http://schemas.openxmlformats.org/officeDocument/2006/relationships/slideLayout" Target="../slideLayouts/slideLayout76.xml"/><Relationship Id="rId21" Type="http://schemas.openxmlformats.org/officeDocument/2006/relationships/slideLayout" Target="../slideLayouts/slideLayout77.xml"/><Relationship Id="rId22" Type="http://schemas.openxmlformats.org/officeDocument/2006/relationships/slideLayout" Target="../slideLayouts/slideLayout78.xml"/><Relationship Id="rId23" Type="http://schemas.openxmlformats.org/officeDocument/2006/relationships/slideLayout" Target="../slideLayouts/slideLayout79.xml"/><Relationship Id="rId24" Type="http://schemas.openxmlformats.org/officeDocument/2006/relationships/slideLayout" Target="../slideLayouts/slideLayout80.xml"/><Relationship Id="rId25" Type="http://schemas.openxmlformats.org/officeDocument/2006/relationships/slideLayout" Target="../slideLayouts/slideLayout81.xml"/><Relationship Id="rId26" Type="http://schemas.openxmlformats.org/officeDocument/2006/relationships/slideLayout" Target="../slideLayouts/slideLayout82.xml"/><Relationship Id="rId27" Type="http://schemas.openxmlformats.org/officeDocument/2006/relationships/slideLayout" Target="../slideLayouts/slideLayout83.xml"/><Relationship Id="rId28" Type="http://schemas.openxmlformats.org/officeDocument/2006/relationships/slideLayout" Target="../slideLayouts/slideLayout84.xml"/><Relationship Id="rId29" Type="http://schemas.openxmlformats.org/officeDocument/2006/relationships/slideLayout" Target="../slideLayouts/slideLayout85.xml"/><Relationship Id="rId60" Type="http://schemas.openxmlformats.org/officeDocument/2006/relationships/slideLayout" Target="../slideLayouts/slideLayout116.xml"/><Relationship Id="rId61" Type="http://schemas.openxmlformats.org/officeDocument/2006/relationships/theme" Target="../theme/theme11.xml"/><Relationship Id="rId10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68.xml"/></Relationships>
</file>

<file path=ppt/slideMasters/_rels/slideMaster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5.xml"/><Relationship Id="rId20" Type="http://schemas.openxmlformats.org/officeDocument/2006/relationships/slideLayout" Target="../slideLayouts/slideLayout136.xml"/><Relationship Id="rId21" Type="http://schemas.openxmlformats.org/officeDocument/2006/relationships/slideLayout" Target="../slideLayouts/slideLayout137.xml"/><Relationship Id="rId22" Type="http://schemas.openxmlformats.org/officeDocument/2006/relationships/slideLayout" Target="../slideLayouts/slideLayout138.xml"/><Relationship Id="rId23" Type="http://schemas.openxmlformats.org/officeDocument/2006/relationships/slideLayout" Target="../slideLayouts/slideLayout139.xml"/><Relationship Id="rId24" Type="http://schemas.openxmlformats.org/officeDocument/2006/relationships/slideLayout" Target="../slideLayouts/slideLayout140.xml"/><Relationship Id="rId25" Type="http://schemas.openxmlformats.org/officeDocument/2006/relationships/slideLayout" Target="../slideLayouts/slideLayout141.xml"/><Relationship Id="rId26" Type="http://schemas.openxmlformats.org/officeDocument/2006/relationships/slideLayout" Target="../slideLayouts/slideLayout142.xml"/><Relationship Id="rId27" Type="http://schemas.openxmlformats.org/officeDocument/2006/relationships/theme" Target="../theme/theme12.xml"/><Relationship Id="rId10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31.xml"/><Relationship Id="rId16" Type="http://schemas.openxmlformats.org/officeDocument/2006/relationships/slideLayout" Target="../slideLayouts/slideLayout132.xml"/><Relationship Id="rId17" Type="http://schemas.openxmlformats.org/officeDocument/2006/relationships/slideLayout" Target="../slideLayouts/slideLayout133.xml"/><Relationship Id="rId18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124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3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49.xml"/><Relationship Id="rId8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4.xml"/><Relationship Id="rId12" Type="http://schemas.openxmlformats.org/officeDocument/2006/relationships/theme" Target="../theme/theme14.xml"/><Relationship Id="rId1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0.xml"/><Relationship Id="rId8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63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5.xml"/><Relationship Id="rId12" Type="http://schemas.openxmlformats.org/officeDocument/2006/relationships/theme" Target="../theme/theme15.xml"/><Relationship Id="rId1" Type="http://schemas.openxmlformats.org/officeDocument/2006/relationships/slideLayout" Target="../slideLayouts/slideLayout165.xml"/><Relationship Id="rId2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1.xml"/><Relationship Id="rId8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74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6.xml"/><Relationship Id="rId12" Type="http://schemas.openxmlformats.org/officeDocument/2006/relationships/theme" Target="../theme/theme16.xml"/><Relationship Id="rId1" Type="http://schemas.openxmlformats.org/officeDocument/2006/relationships/slideLayout" Target="../slideLayouts/slideLayout176.xml"/><Relationship Id="rId2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2.xml"/><Relationship Id="rId8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4.xml"/><Relationship Id="rId10" Type="http://schemas.openxmlformats.org/officeDocument/2006/relationships/slideLayout" Target="../slideLayouts/slideLayout185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3.xml"/><Relationship Id="rId3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6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1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fld id="{47F2BF0E-553B-D64F-BF30-A84B1F884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6" charset="0"/>
          <a:ea typeface="ＭＳ Ｐゴシック" pitchFamily="36" charset="-128"/>
          <a:cs typeface="ＭＳ Ｐゴシック" pitchFamily="3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6" charset="0"/>
          <a:ea typeface="ＭＳ Ｐゴシック" pitchFamily="36" charset="-128"/>
          <a:cs typeface="ＭＳ Ｐゴシック" pitchFamily="3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6" charset="0"/>
          <a:ea typeface="ＭＳ Ｐゴシック" pitchFamily="36" charset="-128"/>
          <a:cs typeface="ＭＳ Ｐゴシック" pitchFamily="3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6" charset="0"/>
          <a:ea typeface="ＭＳ Ｐゴシック" pitchFamily="36" charset="-128"/>
          <a:cs typeface="ＭＳ Ｐゴシック" pitchFamily="3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6" charset="0"/>
          <a:ea typeface="ＭＳ Ｐゴシック" pitchFamily="36" charset="-128"/>
          <a:cs typeface="ＭＳ Ｐゴシック" pitchFamily="3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6" charset="0"/>
          <a:ea typeface="ＭＳ Ｐゴシック" pitchFamily="36" charset="-128"/>
          <a:cs typeface="ＭＳ Ｐゴシック" pitchFamily="3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6" charset="0"/>
          <a:ea typeface="ＭＳ Ｐゴシック" pitchFamily="36" charset="-128"/>
          <a:cs typeface="ＭＳ Ｐゴシック" pitchFamily="3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6" charset="0"/>
          <a:ea typeface="ＭＳ Ｐゴシック" pitchFamily="36" charset="-128"/>
          <a:cs typeface="ＭＳ Ｐゴシック" pitchFamily="3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600206"/>
            <a:ext cx="92583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356417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F3F3A4F4-4284-EC45-AFF4-B036990FDC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4/11/16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4725" y="6356417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356417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8E7B1FEE-FD39-494A-868B-EA34FB5F37C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57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514350" y="1600206"/>
            <a:ext cx="9258300" cy="4525963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9203758" y="6248465"/>
            <a:ext cx="311755" cy="307777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/>
            </a:lvl1pPr>
          </a:lstStyle>
          <a:p>
            <a:pPr eaLnBrk="1" fontAlgn="auto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eaLnBrk="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  <p:sldLayoutId id="2147483957" r:id="rId13"/>
    <p:sldLayoutId id="2147483958" r:id="rId14"/>
    <p:sldLayoutId id="2147483959" r:id="rId15"/>
    <p:sldLayoutId id="2147483960" r:id="rId16"/>
    <p:sldLayoutId id="2147483961" r:id="rId17"/>
    <p:sldLayoutId id="2147483962" r:id="rId18"/>
    <p:sldLayoutId id="2147483963" r:id="rId19"/>
    <p:sldLayoutId id="2147483964" r:id="rId20"/>
    <p:sldLayoutId id="2147483965" r:id="rId21"/>
    <p:sldLayoutId id="2147483966" r:id="rId22"/>
    <p:sldLayoutId id="2147483967" r:id="rId23"/>
    <p:sldLayoutId id="2147483968" r:id="rId24"/>
    <p:sldLayoutId id="2147483969" r:id="rId25"/>
    <p:sldLayoutId id="2147483970" r:id="rId26"/>
    <p:sldLayoutId id="2147483971" r:id="rId27"/>
    <p:sldLayoutId id="2147483972" r:id="rId28"/>
    <p:sldLayoutId id="2147483973" r:id="rId29"/>
    <p:sldLayoutId id="2147483974" r:id="rId30"/>
    <p:sldLayoutId id="2147483975" r:id="rId31"/>
    <p:sldLayoutId id="2147483976" r:id="rId32"/>
    <p:sldLayoutId id="2147483977" r:id="rId33"/>
    <p:sldLayoutId id="2147483978" r:id="rId34"/>
    <p:sldLayoutId id="2147483979" r:id="rId35"/>
    <p:sldLayoutId id="2147483980" r:id="rId36"/>
    <p:sldLayoutId id="2147483981" r:id="rId37"/>
    <p:sldLayoutId id="2147483982" r:id="rId38"/>
    <p:sldLayoutId id="2147483983" r:id="rId39"/>
    <p:sldLayoutId id="2147483984" r:id="rId40"/>
    <p:sldLayoutId id="2147483985" r:id="rId41"/>
    <p:sldLayoutId id="2147483986" r:id="rId42"/>
    <p:sldLayoutId id="2147483987" r:id="rId43"/>
    <p:sldLayoutId id="2147483988" r:id="rId44"/>
    <p:sldLayoutId id="2147483989" r:id="rId45"/>
    <p:sldLayoutId id="2147483990" r:id="rId46"/>
    <p:sldLayoutId id="2147483991" r:id="rId47"/>
    <p:sldLayoutId id="2147483992" r:id="rId48"/>
    <p:sldLayoutId id="2147483993" r:id="rId49"/>
    <p:sldLayoutId id="2147483994" r:id="rId50"/>
    <p:sldLayoutId id="2147483995" r:id="rId51"/>
    <p:sldLayoutId id="2147483996" r:id="rId52"/>
    <p:sldLayoutId id="2147483997" r:id="rId53"/>
    <p:sldLayoutId id="2147483998" r:id="rId54"/>
    <p:sldLayoutId id="2147483999" r:id="rId55"/>
    <p:sldLayoutId id="2147484000" r:id="rId56"/>
    <p:sldLayoutId id="2147484001" r:id="rId57"/>
    <p:sldLayoutId id="2147484002" r:id="rId58"/>
    <p:sldLayoutId id="2147484003" r:id="rId59"/>
    <p:sldLayoutId id="2147484004" r:id="rId60"/>
  </p:sldLayoutIdLst>
  <p:transition xmlns:p14="http://schemas.microsoft.com/office/powerpoint/2010/main"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514350" y="274701"/>
            <a:ext cx="92583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4" tIns="45714" rIns="45714" bIns="45714" anchor="ctr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514350" y="1600200"/>
            <a:ext cx="9258300" cy="4525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4" tIns="45714" rIns="45714" bIns="45714">
            <a:normAutofit/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9499391" y="6400484"/>
            <a:ext cx="273260" cy="276987"/>
          </a:xfrm>
          <a:prstGeom prst="rect">
            <a:avLst/>
          </a:prstGeom>
          <a:ln w="12700">
            <a:miter lim="400000"/>
          </a:ln>
        </p:spPr>
        <p:txBody>
          <a:bodyPr wrap="none" lIns="45714" tIns="45714" rIns="45714" bIns="45714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defTabSz="914309" eaLnBrk="1" fontAlgn="auto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kern="0">
                <a:latin typeface="Calibri"/>
                <a:ea typeface="Calibri"/>
                <a:cs typeface="Calibri"/>
                <a:sym typeface="Calibri"/>
              </a:rPr>
              <a:pPr defTabSz="914309" eaLnBrk="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ern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  <p:sldLayoutId id="2147484017" r:id="rId12"/>
    <p:sldLayoutId id="2147484018" r:id="rId13"/>
    <p:sldLayoutId id="2147484019" r:id="rId14"/>
    <p:sldLayoutId id="2147484020" r:id="rId15"/>
    <p:sldLayoutId id="2147484021" r:id="rId16"/>
    <p:sldLayoutId id="2147484022" r:id="rId17"/>
    <p:sldLayoutId id="2147484023" r:id="rId18"/>
    <p:sldLayoutId id="2147484024" r:id="rId19"/>
    <p:sldLayoutId id="2147484025" r:id="rId20"/>
    <p:sldLayoutId id="2147484026" r:id="rId21"/>
    <p:sldLayoutId id="2147484027" r:id="rId22"/>
    <p:sldLayoutId id="2147484028" r:id="rId23"/>
    <p:sldLayoutId id="2147484029" r:id="rId24"/>
    <p:sldLayoutId id="2147484030" r:id="rId25"/>
    <p:sldLayoutId id="2147484031" r:id="rId26"/>
  </p:sldLayoutIdLst>
  <p:transition xmlns:p14="http://schemas.microsoft.com/office/powerpoint/2010/main" spd="med"/>
  <p:txStyles>
    <p:titleStyle>
      <a:lvl1pPr marL="0" marR="0" indent="0" algn="ctr" defTabSz="9143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3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3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3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3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3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3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3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3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864" marR="0" indent="-342864" algn="l" defTabSz="914309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72432" marR="0" indent="-315279" algn="l" defTabSz="914309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078" marR="0" indent="-304770" algn="l" defTabSz="914309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186" marR="0" indent="-365723" algn="l" defTabSz="914309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341" marR="0" indent="-365723" algn="l" defTabSz="914309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493" marR="0" indent="-365723" algn="l" defTabSz="914309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649" marR="0" indent="-365723" algn="l" defTabSz="914309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5802" marR="0" indent="-365723" algn="l" defTabSz="914309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2957" marR="0" indent="-365723" algn="l" defTabSz="914309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3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3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3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3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3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3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3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3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3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Placeholder 1"/>
          <p:cNvSpPr>
            <a:spLocks noGrp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475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4350" y="1600206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356407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eaLnBrk="1" hangingPunct="1">
              <a:defRPr/>
            </a:pPr>
            <a:fld id="{67A93CDB-DDEC-4EAF-B109-01ED1C0A230A}" type="datetimeFigureOut">
              <a:rPr lang="en-US">
                <a:ea typeface="+mn-ea"/>
                <a:cs typeface="Arial" pitchFamily="34" charset="0"/>
              </a:rPr>
              <a:pPr eaLnBrk="1" hangingPunct="1">
                <a:defRPr/>
              </a:pPr>
              <a:t>4/11/16</a:t>
            </a:fld>
            <a:endParaRPr lang="en-US"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4725" y="6356407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eaLnBrk="1" hangingPunct="1">
              <a:defRPr/>
            </a:pPr>
            <a:endParaRPr lang="en-US"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356407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eaLnBrk="1" hangingPunct="1">
              <a:defRPr/>
            </a:pPr>
            <a:fld id="{60A02E2C-6029-40F8-8120-FC50D46548B0}" type="slidenum">
              <a:rPr lang="en-US">
                <a:ea typeface="+mn-ea"/>
                <a:cs typeface="Arial" pitchFamily="34" charset="0"/>
              </a:rPr>
              <a:pPr eaLnBrk="1" hangingPunct="1">
                <a:defRPr/>
              </a:pPr>
              <a:t>‹#›</a:t>
            </a:fld>
            <a:endParaRPr lang="en-US"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8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Placeholder 1"/>
          <p:cNvSpPr>
            <a:spLocks noGrp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68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4350" y="1600206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35640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eaLnBrk="1" hangingPunct="1">
              <a:defRPr/>
            </a:pPr>
            <a:fld id="{900EE0C0-065E-4431-A2EE-596B124AA803}" type="datetimeFigureOut">
              <a:rPr lang="en-US">
                <a:ea typeface="+mn-ea"/>
              </a:rPr>
              <a:pPr eaLnBrk="1" hangingPunct="1">
                <a:defRPr/>
              </a:pPr>
              <a:t>4/11/16</a:t>
            </a:fld>
            <a:endParaRPr lang="en-US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4725" y="6356401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eaLnBrk="1" hangingPunct="1">
              <a:defRPr/>
            </a:pPr>
            <a:endParaRPr lang="en-US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35640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eaLnBrk="1" hangingPunct="1">
              <a:defRPr/>
            </a:pPr>
            <a:fld id="{4AF7DA0C-71C3-46C6-B43D-EBB3027CA178}" type="slidenum">
              <a:rPr lang="en-US">
                <a:ea typeface="+mn-ea"/>
              </a:rPr>
              <a:pPr eaLnBrk="1" hangingPunct="1">
                <a:defRPr/>
              </a:pPr>
              <a:t>‹#›</a:t>
            </a:fld>
            <a:endParaRPr lang="en-US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61959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vert="horz" lIns="91418" tIns="45709" rIns="91418" bIns="45709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600216"/>
            <a:ext cx="9258300" cy="4525963"/>
          </a:xfrm>
          <a:prstGeom prst="rect">
            <a:avLst/>
          </a:prstGeom>
        </p:spPr>
        <p:txBody>
          <a:bodyPr vert="horz" lIns="91418" tIns="45709" rIns="91418" bIns="45709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356379"/>
            <a:ext cx="2400300" cy="365125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092" eaLnBrk="1" fontAlgn="auto" hangingPunct="1">
              <a:spcBef>
                <a:spcPts val="0"/>
              </a:spcBef>
              <a:spcAft>
                <a:spcPts val="0"/>
              </a:spcAft>
            </a:pPr>
            <a:fld id="{AFC0513E-3A1F-7D46-B122-E249DC48E9C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092" eaLnBrk="1" fontAlgn="auto" hangingPunct="1">
                <a:spcBef>
                  <a:spcPts val="0"/>
                </a:spcBef>
                <a:spcAft>
                  <a:spcPts val="0"/>
                </a:spcAft>
              </a:pPr>
              <a:t>4/11/16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4725" y="6356379"/>
            <a:ext cx="3257550" cy="365125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092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356379"/>
            <a:ext cx="2400300" cy="365125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092" eaLnBrk="1" fontAlgn="auto" hangingPunct="1">
              <a:spcBef>
                <a:spcPts val="0"/>
              </a:spcBef>
              <a:spcAft>
                <a:spcPts val="0"/>
              </a:spcAft>
            </a:pPr>
            <a:fld id="{BE8986A1-B667-C746-85FD-BAAA5B06516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092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3656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  <p:sldLayoutId id="2147484107" r:id="rId2"/>
    <p:sldLayoutId id="2147484108" r:id="rId3"/>
    <p:sldLayoutId id="2147484109" r:id="rId4"/>
    <p:sldLayoutId id="2147484110" r:id="rId5"/>
    <p:sldLayoutId id="2147484111" r:id="rId6"/>
    <p:sldLayoutId id="2147484112" r:id="rId7"/>
    <p:sldLayoutId id="2147484113" r:id="rId8"/>
    <p:sldLayoutId id="2147484114" r:id="rId9"/>
    <p:sldLayoutId id="2147484115" r:id="rId10"/>
    <p:sldLayoutId id="2147484116" r:id="rId11"/>
  </p:sldLayoutIdLst>
  <p:txStyles>
    <p:titleStyle>
      <a:lvl1pPr algn="ctr" defTabSz="45709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20" indent="-342820" algn="l" defTabSz="457092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76" indent="-285684" algn="l" defTabSz="457092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33" indent="-228546" algn="l" defTabSz="45709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25" indent="-228546" algn="l" defTabSz="457092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19" indent="-228546" algn="l" defTabSz="457092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12" indent="-228546" algn="l" defTabSz="45709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06" indent="-228546" algn="l" defTabSz="45709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98" indent="-228546" algn="l" defTabSz="45709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92" indent="-228546" algn="l" defTabSz="45709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2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6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9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3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6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58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52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44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vert="horz" lIns="91418" tIns="45709" rIns="91418" bIns="45709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600215"/>
            <a:ext cx="9258300" cy="4525963"/>
          </a:xfrm>
          <a:prstGeom prst="rect">
            <a:avLst/>
          </a:prstGeom>
        </p:spPr>
        <p:txBody>
          <a:bodyPr vert="horz" lIns="91418" tIns="45709" rIns="91418" bIns="45709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356367"/>
            <a:ext cx="2400300" cy="365125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092" eaLnBrk="1" fontAlgn="auto" hangingPunct="1">
              <a:spcBef>
                <a:spcPts val="0"/>
              </a:spcBef>
              <a:spcAft>
                <a:spcPts val="0"/>
              </a:spcAft>
            </a:pPr>
            <a:fld id="{AFC0513E-3A1F-7D46-B122-E249DC48E9C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092" eaLnBrk="1" fontAlgn="auto" hangingPunct="1">
                <a:spcBef>
                  <a:spcPts val="0"/>
                </a:spcBef>
                <a:spcAft>
                  <a:spcPts val="0"/>
                </a:spcAft>
              </a:pPr>
              <a:t>4/11/16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4725" y="6356367"/>
            <a:ext cx="3257550" cy="365125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092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356367"/>
            <a:ext cx="2400300" cy="365125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092" eaLnBrk="1" fontAlgn="auto" hangingPunct="1">
              <a:spcBef>
                <a:spcPts val="0"/>
              </a:spcBef>
              <a:spcAft>
                <a:spcPts val="0"/>
              </a:spcAft>
            </a:pPr>
            <a:fld id="{BE8986A1-B667-C746-85FD-BAAA5B06516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092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3656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21" r:id="rId4"/>
    <p:sldLayoutId id="2147484122" r:id="rId5"/>
    <p:sldLayoutId id="2147484123" r:id="rId6"/>
    <p:sldLayoutId id="2147484124" r:id="rId7"/>
    <p:sldLayoutId id="2147484125" r:id="rId8"/>
    <p:sldLayoutId id="2147484126" r:id="rId9"/>
    <p:sldLayoutId id="2147484127" r:id="rId10"/>
    <p:sldLayoutId id="2147484128" r:id="rId11"/>
  </p:sldLayoutIdLst>
  <p:txStyles>
    <p:titleStyle>
      <a:lvl1pPr algn="ctr" defTabSz="45709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20" indent="-342820" algn="l" defTabSz="457092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76" indent="-285684" algn="l" defTabSz="457092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33" indent="-228546" algn="l" defTabSz="45709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25" indent="-228546" algn="l" defTabSz="457092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19" indent="-228546" algn="l" defTabSz="457092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12" indent="-228546" algn="l" defTabSz="45709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06" indent="-228546" algn="l" defTabSz="45709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98" indent="-228546" algn="l" defTabSz="45709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92" indent="-228546" algn="l" defTabSz="45709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2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6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9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3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6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58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52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44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1481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578644" y="6381750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CF0EFB09-207B-4B8D-AB90-88E0B228B620}" type="slidenum">
              <a:rPr lang="en-US">
                <a:solidFill>
                  <a:srgbClr val="000000"/>
                </a:solidFill>
                <a:latin typeface="Times New Roman" pitchFamily="18" charset="0"/>
                <a:ea typeface="ＭＳ Ｐゴシック" pitchFamily="-106" charset="-128"/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  <a:ea typeface="ＭＳ Ｐゴシック" pitchFamily="-106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99CC00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99CC00"/>
          </a:solidFill>
          <a:latin typeface="Arial" pitchFamily="-112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99CC00"/>
          </a:solidFill>
          <a:latin typeface="Arial" pitchFamily="-112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99CC00"/>
          </a:solidFill>
          <a:latin typeface="Arial" pitchFamily="-112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99CC00"/>
          </a:solidFill>
          <a:latin typeface="Arial" pitchFamily="-112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 i="1">
          <a:solidFill>
            <a:srgbClr val="99CC00"/>
          </a:solidFill>
          <a:latin typeface="Arial" pitchFamily="-11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 i="1">
          <a:solidFill>
            <a:srgbClr val="99CC00"/>
          </a:solidFill>
          <a:latin typeface="Arial" pitchFamily="-11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 i="1">
          <a:solidFill>
            <a:srgbClr val="99CC00"/>
          </a:solidFill>
          <a:latin typeface="Arial" pitchFamily="-11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 i="1">
          <a:solidFill>
            <a:srgbClr val="99CC00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207" y="1341438"/>
            <a:ext cx="9179719" cy="475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24931" name="Picture 3" descr="coated_w_letter-g_dot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6272298"/>
            <a:ext cx="3343275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156" name="Line 4"/>
          <p:cNvSpPr>
            <a:spLocks noChangeShapeType="1"/>
          </p:cNvSpPr>
          <p:nvPr userDrawn="1"/>
        </p:nvSpPr>
        <p:spPr bwMode="auto">
          <a:xfrm flipV="1">
            <a:off x="423316" y="1141413"/>
            <a:ext cx="9276159" cy="11112"/>
          </a:xfrm>
          <a:prstGeom prst="line">
            <a:avLst/>
          </a:prstGeom>
          <a:noFill/>
          <a:ln w="57150" cmpd="thickThin">
            <a:solidFill>
              <a:srgbClr val="99CC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FFFFFF"/>
              </a:solidFill>
              <a:latin typeface="Times New Roman" charset="0"/>
              <a:cs typeface="ＭＳ Ｐゴシック"/>
            </a:endParaRPr>
          </a:p>
        </p:txBody>
      </p:sp>
      <p:sp>
        <p:nvSpPr>
          <p:cNvPr id="12493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9341" y="365210"/>
            <a:ext cx="92583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3" r:id="rId1"/>
  </p:sldLayoutIdLst>
  <p:transition xmlns:p14="http://schemas.microsoft.com/office/powerpoint/2010/main"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99CC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99CC00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99CC00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99CC00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99CC0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 i="1">
          <a:solidFill>
            <a:srgbClr val="99CC00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 i="1">
          <a:solidFill>
            <a:srgbClr val="99CC00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 i="1">
          <a:solidFill>
            <a:srgbClr val="99CC00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 i="1">
          <a:solidFill>
            <a:srgbClr val="99CC00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CC00"/>
        </a:buClr>
        <a:buSzPct val="120000"/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CC00"/>
        </a:buClr>
        <a:buSzPct val="120000"/>
        <a:buChar char="•"/>
        <a:defRPr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9CC00"/>
        </a:buClr>
        <a:buSzPct val="120000"/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CC00"/>
        </a:buClr>
        <a:buSzPct val="120000"/>
        <a:buChar char="•"/>
        <a:defRPr sz="20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9CC00"/>
        </a:buClr>
        <a:buSzPct val="120000"/>
        <a:buChar char="•"/>
        <a:defRPr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99CC00"/>
        </a:buClr>
        <a:buSzPct val="120000"/>
        <a:buChar char="•"/>
        <a:defRPr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99CC00"/>
        </a:buClr>
        <a:buSzPct val="120000"/>
        <a:buChar char="•"/>
        <a:defRPr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99CC00"/>
        </a:buClr>
        <a:buSzPct val="120000"/>
        <a:buChar char="•"/>
        <a:defRPr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99CC00"/>
        </a:buClr>
        <a:buSzPct val="120000"/>
        <a:buChar char="•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1481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578644" y="6381750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9EA64BFE-9737-4A91-96C4-86471B25A75D}" type="slidenum">
              <a:rPr lang="en-US">
                <a:solidFill>
                  <a:srgbClr val="000000"/>
                </a:solidFill>
                <a:latin typeface="Times New Roman" pitchFamily="18" charset="0"/>
                <a:ea typeface="ＭＳ Ｐゴシック" pitchFamily="-110" charset="-128"/>
                <a:cs typeface="+mn-cs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  <a:ea typeface="ＭＳ Ｐゴシック" pitchFamily="-110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99CC00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99CC00"/>
          </a:solidFill>
          <a:latin typeface="Arial" pitchFamily="-112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99CC00"/>
          </a:solidFill>
          <a:latin typeface="Arial" pitchFamily="-112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99CC00"/>
          </a:solidFill>
          <a:latin typeface="Arial" pitchFamily="-112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99CC00"/>
          </a:solidFill>
          <a:latin typeface="Arial" pitchFamily="-112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 i="1">
          <a:solidFill>
            <a:srgbClr val="99CC00"/>
          </a:solidFill>
          <a:latin typeface="Arial" pitchFamily="-11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 i="1">
          <a:solidFill>
            <a:srgbClr val="99CC00"/>
          </a:solidFill>
          <a:latin typeface="Arial" pitchFamily="-11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 i="1">
          <a:solidFill>
            <a:srgbClr val="99CC00"/>
          </a:solidFill>
          <a:latin typeface="Arial" pitchFamily="-11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 i="1">
          <a:solidFill>
            <a:srgbClr val="99CC00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1481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578644" y="6381750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CF0EFB09-207B-4B8D-AB90-88E0B228B620}" type="slidenum">
              <a:rPr lang="en-US">
                <a:solidFill>
                  <a:srgbClr val="000000"/>
                </a:solidFill>
                <a:latin typeface="Times New Roman" pitchFamily="18" charset="0"/>
                <a:ea typeface="ＭＳ Ｐゴシック" pitchFamily="-106" charset="-128"/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  <a:ea typeface="ＭＳ Ｐゴシック" pitchFamily="-106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99CC00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99CC00"/>
          </a:solidFill>
          <a:latin typeface="Arial" pitchFamily="-112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99CC00"/>
          </a:solidFill>
          <a:latin typeface="Arial" pitchFamily="-112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99CC00"/>
          </a:solidFill>
          <a:latin typeface="Arial" pitchFamily="-112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99CC00"/>
          </a:solidFill>
          <a:latin typeface="Arial" pitchFamily="-112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 i="1">
          <a:solidFill>
            <a:srgbClr val="99CC00"/>
          </a:solidFill>
          <a:latin typeface="Arial" pitchFamily="-11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 i="1">
          <a:solidFill>
            <a:srgbClr val="99CC00"/>
          </a:solidFill>
          <a:latin typeface="Arial" pitchFamily="-11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 i="1">
          <a:solidFill>
            <a:srgbClr val="99CC00"/>
          </a:solidFill>
          <a:latin typeface="Arial" pitchFamily="-11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 i="1">
          <a:solidFill>
            <a:srgbClr val="99CC00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1481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578644" y="6381750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9EA64BFE-9737-4A91-96C4-86471B25A75D}" type="slidenum">
              <a:rPr lang="en-US">
                <a:solidFill>
                  <a:srgbClr val="000000"/>
                </a:solidFill>
                <a:latin typeface="Times New Roman" pitchFamily="18" charset="0"/>
                <a:ea typeface="ＭＳ Ｐゴシック" pitchFamily="-110" charset="-128"/>
                <a:cs typeface="+mn-cs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  <a:ea typeface="ＭＳ Ｐゴシック" pitchFamily="-110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99CC00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99CC00"/>
          </a:solidFill>
          <a:latin typeface="Arial" pitchFamily="-112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99CC00"/>
          </a:solidFill>
          <a:latin typeface="Arial" pitchFamily="-112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99CC00"/>
          </a:solidFill>
          <a:latin typeface="Arial" pitchFamily="-112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99CC00"/>
          </a:solidFill>
          <a:latin typeface="Arial" pitchFamily="-112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 i="1">
          <a:solidFill>
            <a:srgbClr val="99CC00"/>
          </a:solidFill>
          <a:latin typeface="Arial" pitchFamily="-11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 i="1">
          <a:solidFill>
            <a:srgbClr val="99CC00"/>
          </a:solidFill>
          <a:latin typeface="Arial" pitchFamily="-11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 i="1">
          <a:solidFill>
            <a:srgbClr val="99CC00"/>
          </a:solidFill>
          <a:latin typeface="Arial" pitchFamily="-11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 i="1">
          <a:solidFill>
            <a:srgbClr val="99CC00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1481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578644" y="6381750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CF0EFB09-207B-4B8D-AB90-88E0B228B620}" type="slidenum">
              <a:rPr lang="en-US">
                <a:solidFill>
                  <a:srgbClr val="000000"/>
                </a:solidFill>
                <a:latin typeface="Times New Roman" pitchFamily="18" charset="0"/>
                <a:ea typeface="ＭＳ Ｐゴシック" pitchFamily="-106" charset="-128"/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  <a:ea typeface="ＭＳ Ｐゴシック" pitchFamily="-106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99CC00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99CC00"/>
          </a:solidFill>
          <a:latin typeface="Arial" pitchFamily="-112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99CC00"/>
          </a:solidFill>
          <a:latin typeface="Arial" pitchFamily="-112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99CC00"/>
          </a:solidFill>
          <a:latin typeface="Arial" pitchFamily="-112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99CC00"/>
          </a:solidFill>
          <a:latin typeface="Arial" pitchFamily="-112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 i="1">
          <a:solidFill>
            <a:srgbClr val="99CC00"/>
          </a:solidFill>
          <a:latin typeface="Arial" pitchFamily="-11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 i="1">
          <a:solidFill>
            <a:srgbClr val="99CC00"/>
          </a:solidFill>
          <a:latin typeface="Arial" pitchFamily="-11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 i="1">
          <a:solidFill>
            <a:srgbClr val="99CC00"/>
          </a:solidFill>
          <a:latin typeface="Arial" pitchFamily="-11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 i="1">
          <a:solidFill>
            <a:srgbClr val="99CC00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6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1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fld id="{47F2BF0E-553B-D64F-BF30-A84B1F884B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6" charset="0"/>
          <a:ea typeface="ＭＳ Ｐゴシック" pitchFamily="36" charset="-128"/>
          <a:cs typeface="ＭＳ Ｐゴシック" pitchFamily="3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6" charset="0"/>
          <a:ea typeface="ＭＳ Ｐゴシック" pitchFamily="36" charset="-128"/>
          <a:cs typeface="ＭＳ Ｐゴシック" pitchFamily="3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6" charset="0"/>
          <a:ea typeface="ＭＳ Ｐゴシック" pitchFamily="36" charset="-128"/>
          <a:cs typeface="ＭＳ Ｐゴシック" pitchFamily="3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6" charset="0"/>
          <a:ea typeface="ＭＳ Ｐゴシック" pitchFamily="36" charset="-128"/>
          <a:cs typeface="ＭＳ Ｐゴシック" pitchFamily="3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6" charset="0"/>
          <a:ea typeface="ＭＳ Ｐゴシック" pitchFamily="36" charset="-128"/>
          <a:cs typeface="ＭＳ Ｐゴシック" pitchFamily="3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6" charset="0"/>
          <a:ea typeface="ＭＳ Ｐゴシック" pitchFamily="36" charset="-128"/>
          <a:cs typeface="ＭＳ Ｐゴシック" pitchFamily="3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6" charset="0"/>
          <a:ea typeface="ＭＳ Ｐゴシック" pitchFamily="36" charset="-128"/>
          <a:cs typeface="ＭＳ Ｐゴシック" pitchFamily="3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6" charset="0"/>
          <a:ea typeface="ＭＳ Ｐゴシック" pitchFamily="36" charset="-128"/>
          <a:cs typeface="ＭＳ Ｐゴシック" pitchFamily="3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600206"/>
            <a:ext cx="92583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35642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653088E-A5E1-4B6F-B2D0-454D82E5C3A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4/11/16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4725" y="6356421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35642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D655F82-47CC-48FC-95B6-A27FC7E692A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188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image" Target="../media/image40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7" Type="http://schemas.openxmlformats.org/officeDocument/2006/relationships/image" Target="../media/image54.png"/><Relationship Id="rId8" Type="http://schemas.openxmlformats.org/officeDocument/2006/relationships/image" Target="../media/image55.png"/><Relationship Id="rId1" Type="http://schemas.openxmlformats.org/officeDocument/2006/relationships/slideLayout" Target="../slideLayouts/slideLayout165.xml"/><Relationship Id="rId2" Type="http://schemas.openxmlformats.org/officeDocument/2006/relationships/notesSlide" Target="../notesSlides/notesSlide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7.xml"/><Relationship Id="rId2" Type="http://schemas.openxmlformats.org/officeDocument/2006/relationships/notesSlide" Target="../notesSlides/notesSlide8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chart" Target="../charts/chart3.xml"/><Relationship Id="rId20" Type="http://schemas.microsoft.com/office/2007/relationships/hdphoto" Target="../media/hdphoto5.wdp"/><Relationship Id="rId21" Type="http://schemas.openxmlformats.org/officeDocument/2006/relationships/image" Target="../media/image67.jpeg"/><Relationship Id="rId22" Type="http://schemas.microsoft.com/office/2007/relationships/hdphoto" Target="../media/hdphoto6.wdp"/><Relationship Id="rId23" Type="http://schemas.openxmlformats.org/officeDocument/2006/relationships/chart" Target="../charts/chart4.xml"/><Relationship Id="rId10" Type="http://schemas.openxmlformats.org/officeDocument/2006/relationships/image" Target="../media/image60.jpeg"/><Relationship Id="rId11" Type="http://schemas.openxmlformats.org/officeDocument/2006/relationships/image" Target="../media/image61.jpeg"/><Relationship Id="rId12" Type="http://schemas.openxmlformats.org/officeDocument/2006/relationships/image" Target="../media/image62.png"/><Relationship Id="rId13" Type="http://schemas.microsoft.com/office/2007/relationships/hdphoto" Target="../media/hdphoto2.wdp"/><Relationship Id="rId14" Type="http://schemas.openxmlformats.org/officeDocument/2006/relationships/image" Target="../media/image63.jpeg"/><Relationship Id="rId15" Type="http://schemas.microsoft.com/office/2007/relationships/hdphoto" Target="../media/hdphoto3.wdp"/><Relationship Id="rId16" Type="http://schemas.openxmlformats.org/officeDocument/2006/relationships/image" Target="../media/image64.jpeg"/><Relationship Id="rId17" Type="http://schemas.microsoft.com/office/2007/relationships/hdphoto" Target="../media/hdphoto4.wdp"/><Relationship Id="rId18" Type="http://schemas.openxmlformats.org/officeDocument/2006/relationships/image" Target="../media/image65.tiff"/><Relationship Id="rId19" Type="http://schemas.openxmlformats.org/officeDocument/2006/relationships/image" Target="../media/image66.jpeg"/><Relationship Id="rId1" Type="http://schemas.openxmlformats.org/officeDocument/2006/relationships/slideLayout" Target="../slideLayouts/slideLayout18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6.jpeg"/><Relationship Id="rId4" Type="http://schemas.openxmlformats.org/officeDocument/2006/relationships/image" Target="../media/image57.png"/><Relationship Id="rId5" Type="http://schemas.microsoft.com/office/2007/relationships/hdphoto" Target="../media/hdphoto1.wdp"/><Relationship Id="rId6" Type="http://schemas.openxmlformats.org/officeDocument/2006/relationships/image" Target="../media/image58.jpeg"/><Relationship Id="rId7" Type="http://schemas.openxmlformats.org/officeDocument/2006/relationships/image" Target="../media/image59.jpeg"/><Relationship Id="rId8" Type="http://schemas.openxmlformats.org/officeDocument/2006/relationships/chart" Target="../charts/char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Relationship Id="rId2" Type="http://schemas.openxmlformats.org/officeDocument/2006/relationships/image" Target="../media/image6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6" Type="http://schemas.openxmlformats.org/officeDocument/2006/relationships/image" Target="../media/image72.png"/><Relationship Id="rId7" Type="http://schemas.openxmlformats.org/officeDocument/2006/relationships/image" Target="../media/image73.png"/><Relationship Id="rId8" Type="http://schemas.openxmlformats.org/officeDocument/2006/relationships/image" Target="../media/image74.jpeg"/><Relationship Id="rId9" Type="http://schemas.openxmlformats.org/officeDocument/2006/relationships/image" Target="../media/image75.jpeg"/><Relationship Id="rId1" Type="http://schemas.openxmlformats.org/officeDocument/2006/relationships/slideLayout" Target="../slideLayouts/slideLayout154.xml"/><Relationship Id="rId2" Type="http://schemas.openxmlformats.org/officeDocument/2006/relationships/notesSlide" Target="../notesSlides/notesSlide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4.xml"/><Relationship Id="rId2" Type="http://schemas.openxmlformats.org/officeDocument/2006/relationships/image" Target="../media/image76.png"/></Relationships>
</file>

<file path=ppt/slides/_rels/slide3.xml.rels><?xml version="1.0" encoding="UTF-8" standalone="yes"?>
<Relationships xmlns="http://schemas.openxmlformats.org/package/2006/relationships"><Relationship Id="rId20" Type="http://schemas.openxmlformats.org/officeDocument/2006/relationships/image" Target="../media/image21.jpeg"/><Relationship Id="rId21" Type="http://schemas.openxmlformats.org/officeDocument/2006/relationships/image" Target="../media/image22.png"/><Relationship Id="rId22" Type="http://schemas.openxmlformats.org/officeDocument/2006/relationships/image" Target="../media/image23.jpeg"/><Relationship Id="rId23" Type="http://schemas.openxmlformats.org/officeDocument/2006/relationships/image" Target="../media/image24.png"/><Relationship Id="rId24" Type="http://schemas.openxmlformats.org/officeDocument/2006/relationships/image" Target="../media/image25.png"/><Relationship Id="rId25" Type="http://schemas.openxmlformats.org/officeDocument/2006/relationships/image" Target="../media/image26.jpeg"/><Relationship Id="rId26" Type="http://schemas.openxmlformats.org/officeDocument/2006/relationships/image" Target="../media/image27.gif"/><Relationship Id="rId27" Type="http://schemas.openxmlformats.org/officeDocument/2006/relationships/image" Target="../media/image28.gif"/><Relationship Id="rId28" Type="http://schemas.openxmlformats.org/officeDocument/2006/relationships/image" Target="../media/image29.jpeg"/><Relationship Id="rId29" Type="http://schemas.openxmlformats.org/officeDocument/2006/relationships/image" Target="../media/image30.jpeg"/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30" Type="http://schemas.openxmlformats.org/officeDocument/2006/relationships/image" Target="../media/image31.jpeg"/><Relationship Id="rId31" Type="http://schemas.openxmlformats.org/officeDocument/2006/relationships/image" Target="../media/image32.tiff"/><Relationship Id="rId32" Type="http://schemas.openxmlformats.org/officeDocument/2006/relationships/image" Target="../media/image33.tiff"/><Relationship Id="rId9" Type="http://schemas.openxmlformats.org/officeDocument/2006/relationships/image" Target="../media/image11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33" Type="http://schemas.openxmlformats.org/officeDocument/2006/relationships/image" Target="../media/image34.tiff"/><Relationship Id="rId10" Type="http://schemas.openxmlformats.org/officeDocument/2006/relationships/image" Target="../media/image12.jpeg"/><Relationship Id="rId11" Type="http://schemas.openxmlformats.org/officeDocument/2006/relationships/image" Target="../media/image13.jpeg"/><Relationship Id="rId12" Type="http://schemas.openxmlformats.org/officeDocument/2006/relationships/image" Target="../media/image14.png"/><Relationship Id="rId13" Type="http://schemas.openxmlformats.org/officeDocument/2006/relationships/image" Target="../media/image15.jpeg"/><Relationship Id="rId14" Type="http://schemas.openxmlformats.org/officeDocument/2006/relationships/image" Target="../media/image16.jpeg"/><Relationship Id="rId15" Type="http://schemas.openxmlformats.org/officeDocument/2006/relationships/hyperlink" Target="http://www.google.com/url?sa=i&amp;rct=j&amp;q=colombia+flag&amp;source=images&amp;cd=&amp;cad=rja&amp;docid=_bxFOBVduKoUcM&amp;tbnid=WNkaMMyTnawS1M:&amp;ved=0CAUQjRw&amp;url=http://en.wikipedia.org/wiki/Flag_of_Colombia&amp;ei=U-UTUZOxFYz22AWNsICQAg&amp;bvm=bv.42080656,d.aWM&amp;psig=AFQjCNEY1YrbWdUIKEOx95lpzsyfTjKjEQ&amp;ust=1360344773073055" TargetMode="External"/><Relationship Id="rId16" Type="http://schemas.openxmlformats.org/officeDocument/2006/relationships/image" Target="../media/image17.png"/><Relationship Id="rId17" Type="http://schemas.openxmlformats.org/officeDocument/2006/relationships/image" Target="../media/image18.jpeg"/><Relationship Id="rId18" Type="http://schemas.openxmlformats.org/officeDocument/2006/relationships/image" Target="../media/image19.jpeg"/><Relationship Id="rId19" Type="http://schemas.openxmlformats.org/officeDocument/2006/relationships/image" Target="../media/image20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4.xml"/><Relationship Id="rId2" Type="http://schemas.openxmlformats.org/officeDocument/2006/relationships/image" Target="../media/image7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Relationship Id="rId2" Type="http://schemas.openxmlformats.org/officeDocument/2006/relationships/image" Target="../media/image7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9.xml"/><Relationship Id="rId2" Type="http://schemas.openxmlformats.org/officeDocument/2006/relationships/image" Target="../media/image7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4" Type="http://schemas.openxmlformats.org/officeDocument/2006/relationships/image" Target="../media/image82.png"/><Relationship Id="rId5" Type="http://schemas.openxmlformats.org/officeDocument/2006/relationships/image" Target="../media/image83.png"/><Relationship Id="rId6" Type="http://schemas.openxmlformats.org/officeDocument/2006/relationships/image" Target="../media/image84.png"/><Relationship Id="rId1" Type="http://schemas.openxmlformats.org/officeDocument/2006/relationships/slideLayout" Target="../slideLayouts/slideLayout154.xml"/><Relationship Id="rId2" Type="http://schemas.openxmlformats.org/officeDocument/2006/relationships/image" Target="../media/image8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5.jpeg"/><Relationship Id="rId3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hyperlink" Target="http://www.mendeliangenomics.or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Line 4"/>
          <p:cNvSpPr>
            <a:spLocks noChangeShapeType="1"/>
          </p:cNvSpPr>
          <p:nvPr/>
        </p:nvSpPr>
        <p:spPr bwMode="auto">
          <a:xfrm>
            <a:off x="541867" y="2091269"/>
            <a:ext cx="9093200" cy="0"/>
          </a:xfrm>
          <a:prstGeom prst="line">
            <a:avLst/>
          </a:prstGeom>
          <a:noFill/>
          <a:ln w="57150" cmpd="thickThin">
            <a:solidFill>
              <a:srgbClr val="34007E"/>
            </a:solidFill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0523" y="220211"/>
            <a:ext cx="9176310" cy="175432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latin typeface="Calibri"/>
                <a:cs typeface="Calibri"/>
              </a:rPr>
              <a:t>Baylor-Hopkins</a:t>
            </a:r>
          </a:p>
          <a:p>
            <a:pPr algn="ctr"/>
            <a:r>
              <a:rPr lang="en-US" sz="5400" dirty="0" smtClean="0">
                <a:latin typeface="Calibri"/>
                <a:cs typeface="Calibri"/>
              </a:rPr>
              <a:t>Center for Mendelian Genomics</a:t>
            </a:r>
            <a:endParaRPr lang="en-US" sz="5400" dirty="0"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3549" y="2472342"/>
            <a:ext cx="6470341" cy="1280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660"/>
              </a:lnSpc>
            </a:pPr>
            <a:r>
              <a:rPr lang="en-US" sz="3600" dirty="0" smtClean="0"/>
              <a:t>David Valle, MD, PI</a:t>
            </a:r>
          </a:p>
          <a:p>
            <a:pPr algn="ctr">
              <a:lnSpc>
                <a:spcPts val="4660"/>
              </a:lnSpc>
            </a:pPr>
            <a:r>
              <a:rPr lang="en-US" sz="3600" dirty="0" smtClean="0"/>
              <a:t>James Lupski, MD, PhD, co-PI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301291" y="4114807"/>
            <a:ext cx="5486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CMG Face to Face, 11 April 2016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94" y="5364816"/>
            <a:ext cx="2454771" cy="11557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7545650" y="5231466"/>
            <a:ext cx="2328863" cy="1422400"/>
            <a:chOff x="6707245" y="5282265"/>
            <a:chExt cx="2070100" cy="1422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9" name="Picture 8" descr="JHU SOM logo.t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7245" y="5282265"/>
              <a:ext cx="2070100" cy="14224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6718300" y="5308600"/>
              <a:ext cx="2032000" cy="1289304"/>
            </a:xfrm>
            <a:prstGeom prst="rect">
              <a:avLst/>
            </a:prstGeom>
            <a:noFill/>
            <a:ln w="38100" cmpd="sng">
              <a:solidFill>
                <a:srgbClr val="00009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329" y="1168402"/>
            <a:ext cx="9718676" cy="4114800"/>
          </a:xfrm>
        </p:spPr>
        <p:txBody>
          <a:bodyPr/>
          <a:lstStyle/>
          <a:p>
            <a:pPr>
              <a:lnSpc>
                <a:spcPts val="3740"/>
              </a:lnSpc>
              <a:spcBef>
                <a:spcPts val="1368"/>
              </a:spcBef>
              <a:buClr>
                <a:srgbClr val="99CC00"/>
              </a:buClr>
              <a:buFont typeface="Wingdings" charset="2"/>
              <a:buChar char="§"/>
            </a:pPr>
            <a:r>
              <a:rPr lang="en-US" sz="2800" dirty="0">
                <a:latin typeface="Calibri"/>
                <a:cs typeface="Calibri"/>
              </a:rPr>
              <a:t>ANNOVAR files are created </a:t>
            </a:r>
            <a:r>
              <a:rPr lang="en-US" sz="2800" dirty="0" smtClean="0">
                <a:latin typeface="Calibri"/>
                <a:cs typeface="Calibri"/>
              </a:rPr>
              <a:t>as VCFs are uploaded, and 3 standard analyses (AD, AR </a:t>
            </a:r>
            <a:r>
              <a:rPr lang="en-US" sz="2800" dirty="0" err="1" smtClean="0">
                <a:latin typeface="Calibri"/>
                <a:cs typeface="Calibri"/>
              </a:rPr>
              <a:t>homozyg</a:t>
            </a:r>
            <a:r>
              <a:rPr lang="en-US" sz="2800" dirty="0" smtClean="0">
                <a:latin typeface="Calibri"/>
                <a:cs typeface="Calibri"/>
              </a:rPr>
              <a:t>, AR </a:t>
            </a:r>
            <a:r>
              <a:rPr lang="en-US" sz="2800" dirty="0" err="1" smtClean="0">
                <a:latin typeface="Calibri"/>
                <a:cs typeface="Calibri"/>
              </a:rPr>
              <a:t>cpd</a:t>
            </a:r>
            <a:r>
              <a:rPr lang="en-US" sz="2800" dirty="0" smtClean="0">
                <a:latin typeface="Calibri"/>
                <a:cs typeface="Calibri"/>
              </a:rPr>
              <a:t> het) are generated</a:t>
            </a:r>
          </a:p>
          <a:p>
            <a:pPr>
              <a:lnSpc>
                <a:spcPts val="3740"/>
              </a:lnSpc>
              <a:spcBef>
                <a:spcPts val="1368"/>
              </a:spcBef>
              <a:buClr>
                <a:srgbClr val="99CC00"/>
              </a:buClr>
              <a:buFont typeface="Wingdings" charset="2"/>
              <a:buChar char="§"/>
            </a:pPr>
            <a:r>
              <a:rPr lang="en-US" sz="2800" dirty="0" smtClean="0">
                <a:latin typeface="Calibri"/>
                <a:cs typeface="Calibri"/>
              </a:rPr>
              <a:t>Automatically creates a file for pathogenic or likely pathogenic incidental findings in the ACMG 56 genes</a:t>
            </a:r>
          </a:p>
          <a:p>
            <a:pPr>
              <a:lnSpc>
                <a:spcPts val="3740"/>
              </a:lnSpc>
              <a:spcBef>
                <a:spcPts val="1368"/>
              </a:spcBef>
              <a:buClr>
                <a:srgbClr val="99CC00"/>
              </a:buClr>
              <a:buFont typeface="Wingdings" charset="2"/>
              <a:buChar char="§"/>
            </a:pPr>
            <a:r>
              <a:rPr lang="en-US" sz="2800" dirty="0" smtClean="0">
                <a:latin typeface="Calibri"/>
                <a:cs typeface="Calibri"/>
              </a:rPr>
              <a:t> Utilizes phenotypic info and OMIM algorithm to suggest possible diagnoses and to flag relevant known Mendelian disease genes in the candidate gene list</a:t>
            </a:r>
          </a:p>
          <a:p>
            <a:pPr>
              <a:lnSpc>
                <a:spcPts val="3740"/>
              </a:lnSpc>
              <a:spcBef>
                <a:spcPts val="1368"/>
              </a:spcBef>
              <a:buClr>
                <a:srgbClr val="99CC00"/>
              </a:buClr>
              <a:buFont typeface="Wingdings" charset="2"/>
              <a:buChar char="§"/>
            </a:pPr>
            <a:r>
              <a:rPr lang="en-US" sz="2800" dirty="0" smtClean="0">
                <a:latin typeface="Calibri"/>
                <a:cs typeface="Calibri"/>
              </a:rPr>
              <a:t>An API allows transfer of final results (gene names, genomic coordinates, features) from PhenoDB to GeneMatcher     </a:t>
            </a:r>
            <a:endParaRPr lang="en-US" sz="2800" dirty="0">
              <a:latin typeface="Calibri"/>
              <a:cs typeface="Calibri"/>
            </a:endParaRPr>
          </a:p>
          <a:p>
            <a:pPr>
              <a:lnSpc>
                <a:spcPts val="3740"/>
              </a:lnSpc>
              <a:spcBef>
                <a:spcPts val="1368"/>
              </a:spcBef>
              <a:buClr>
                <a:srgbClr val="99CC00"/>
              </a:buClr>
              <a:buFont typeface="Wingdings" charset="2"/>
              <a:buChar char="§"/>
            </a:pPr>
            <a:endParaRPr lang="en-US" sz="2800" dirty="0">
              <a:latin typeface="Calibri"/>
              <a:cs typeface="Calibri"/>
            </a:endParaRPr>
          </a:p>
          <a:p>
            <a:pPr>
              <a:lnSpc>
                <a:spcPts val="3740"/>
              </a:lnSpc>
              <a:spcBef>
                <a:spcPts val="1368"/>
              </a:spcBef>
              <a:buClr>
                <a:srgbClr val="99CC00"/>
              </a:buClr>
              <a:buFont typeface="Wingdings" charset="2"/>
              <a:buChar char="§"/>
            </a:pPr>
            <a:endParaRPr lang="en-US" sz="2800" dirty="0" smtClean="0">
              <a:latin typeface="Calibri"/>
              <a:cs typeface="Calibri"/>
            </a:endParaRPr>
          </a:p>
          <a:p>
            <a:pPr>
              <a:lnSpc>
                <a:spcPts val="3740"/>
              </a:lnSpc>
              <a:spcBef>
                <a:spcPts val="1368"/>
              </a:spcBef>
              <a:buClr>
                <a:srgbClr val="99CC00"/>
              </a:buClr>
              <a:buFont typeface="Wingdings" charset="2"/>
              <a:buChar char="§"/>
            </a:pPr>
            <a:endParaRPr lang="en-US" sz="2800" dirty="0">
              <a:latin typeface="Calibri"/>
              <a:cs typeface="Calibri"/>
            </a:endParaRPr>
          </a:p>
          <a:p>
            <a:pPr>
              <a:lnSpc>
                <a:spcPts val="3740"/>
              </a:lnSpc>
              <a:spcBef>
                <a:spcPts val="1368"/>
              </a:spcBef>
              <a:buClr>
                <a:srgbClr val="99CC00"/>
              </a:buClr>
              <a:buFont typeface="Wingdings" charset="2"/>
              <a:buChar char="§"/>
            </a:pP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85787" y="169335"/>
            <a:ext cx="9429750" cy="609600"/>
          </a:xfrm>
          <a:effectLst>
            <a:outerShdw blurRad="38100" dist="25400" dir="2700000">
              <a:schemeClr val="tx1">
                <a:lumMod val="50000"/>
                <a:lumOff val="50000"/>
                <a:alpha val="20000"/>
              </a:schemeClr>
            </a:outerShdw>
          </a:effectLst>
        </p:spPr>
        <p:txBody>
          <a:bodyPr anchor="t"/>
          <a:lstStyle/>
          <a:p>
            <a:pPr algn="l" eaLnBrk="1" hangingPunct="1">
              <a:defRPr/>
            </a:pPr>
            <a:r>
              <a:rPr lang="en-US" sz="4000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PhenoDB Features</a:t>
            </a:r>
            <a:endParaRPr lang="en-US" sz="4000" i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685800" y="990600"/>
            <a:ext cx="9601200" cy="0"/>
          </a:xfrm>
          <a:prstGeom prst="line">
            <a:avLst/>
          </a:prstGeom>
          <a:noFill/>
          <a:ln w="57150" cmpd="thickThin">
            <a:solidFill>
              <a:srgbClr val="34007E"/>
            </a:solidFill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4365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329" y="1168402"/>
            <a:ext cx="9718676" cy="4114800"/>
          </a:xfrm>
        </p:spPr>
        <p:txBody>
          <a:bodyPr/>
          <a:lstStyle/>
          <a:p>
            <a:pPr>
              <a:lnSpc>
                <a:spcPts val="3740"/>
              </a:lnSpc>
              <a:spcBef>
                <a:spcPts val="1368"/>
              </a:spcBef>
              <a:buClr>
                <a:srgbClr val="99CC00"/>
              </a:buClr>
              <a:buFont typeface="Wingdings" charset="2"/>
              <a:buChar char="§"/>
            </a:pPr>
            <a:endParaRPr lang="en-US" sz="2800" dirty="0">
              <a:latin typeface="Calibri"/>
              <a:cs typeface="Calibri"/>
            </a:endParaRPr>
          </a:p>
          <a:p>
            <a:pPr>
              <a:lnSpc>
                <a:spcPts val="3740"/>
              </a:lnSpc>
              <a:spcBef>
                <a:spcPts val="1368"/>
              </a:spcBef>
              <a:buClr>
                <a:srgbClr val="99CC00"/>
              </a:buClr>
              <a:buFont typeface="Wingdings" charset="2"/>
              <a:buChar char="§"/>
            </a:pPr>
            <a:endParaRPr lang="en-US" sz="2800" dirty="0" smtClean="0">
              <a:latin typeface="Calibri"/>
              <a:cs typeface="Calibri"/>
            </a:endParaRPr>
          </a:p>
          <a:p>
            <a:pPr>
              <a:lnSpc>
                <a:spcPts val="3740"/>
              </a:lnSpc>
              <a:spcBef>
                <a:spcPts val="1368"/>
              </a:spcBef>
              <a:buClr>
                <a:srgbClr val="99CC00"/>
              </a:buClr>
              <a:buFont typeface="Wingdings" charset="2"/>
              <a:buChar char="§"/>
            </a:pPr>
            <a:endParaRPr lang="en-US" sz="2800" dirty="0">
              <a:latin typeface="Calibri"/>
              <a:cs typeface="Calibri"/>
            </a:endParaRPr>
          </a:p>
          <a:p>
            <a:pPr>
              <a:lnSpc>
                <a:spcPts val="3740"/>
              </a:lnSpc>
              <a:spcBef>
                <a:spcPts val="1368"/>
              </a:spcBef>
              <a:buClr>
                <a:srgbClr val="99CC00"/>
              </a:buClr>
              <a:buFont typeface="Wingdings" charset="2"/>
              <a:buChar char="§"/>
            </a:pP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85787" y="169335"/>
            <a:ext cx="9429750" cy="609600"/>
          </a:xfrm>
          <a:effectLst>
            <a:outerShdw blurRad="38100" dist="25400" dir="2700000">
              <a:schemeClr val="tx1">
                <a:lumMod val="50000"/>
                <a:lumOff val="50000"/>
                <a:alpha val="20000"/>
              </a:schemeClr>
            </a:outerShdw>
          </a:effectLst>
        </p:spPr>
        <p:txBody>
          <a:bodyPr anchor="t"/>
          <a:lstStyle/>
          <a:p>
            <a:pPr algn="l" eaLnBrk="1" hangingPunct="1">
              <a:defRPr/>
            </a:pPr>
            <a:r>
              <a:rPr lang="en-US" sz="4000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PhenoDB Features (continued)</a:t>
            </a:r>
            <a:endParaRPr lang="en-US" sz="4000" i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685800" y="990600"/>
            <a:ext cx="9601200" cy="0"/>
          </a:xfrm>
          <a:prstGeom prst="line">
            <a:avLst/>
          </a:prstGeom>
          <a:noFill/>
          <a:ln w="57150" cmpd="thickThin">
            <a:solidFill>
              <a:srgbClr val="34007E"/>
            </a:solidFill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02196" y="1202271"/>
            <a:ext cx="971867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ts val="3740"/>
              </a:lnSpc>
              <a:spcBef>
                <a:spcPts val="1368"/>
              </a:spcBef>
              <a:buClr>
                <a:srgbClr val="99CC00"/>
              </a:buClr>
              <a:buFont typeface="Wingdings" charset="2"/>
              <a:buChar char="§"/>
            </a:pPr>
            <a:r>
              <a:rPr lang="en-US" sz="2800" dirty="0" smtClean="0">
                <a:latin typeface="Calibri"/>
                <a:cs typeface="Calibri"/>
              </a:rPr>
              <a:t>Proband information fully searchable including:</a:t>
            </a:r>
          </a:p>
          <a:p>
            <a:pPr lvl="1">
              <a:lnSpc>
                <a:spcPts val="3740"/>
              </a:lnSpc>
              <a:spcBef>
                <a:spcPts val="1368"/>
              </a:spcBef>
              <a:buClr>
                <a:srgbClr val="99CC00"/>
              </a:buClr>
              <a:buSzPct val="77000"/>
              <a:buFont typeface="Wingdings" charset="2"/>
              <a:buChar char="ü"/>
            </a:pPr>
            <a:r>
              <a:rPr lang="en-US" dirty="0">
                <a:latin typeface="Calibri"/>
                <a:cs typeface="Calibri"/>
              </a:rPr>
              <a:t>O</a:t>
            </a:r>
            <a:r>
              <a:rPr lang="en-US" dirty="0" smtClean="0">
                <a:latin typeface="Calibri"/>
                <a:cs typeface="Calibri"/>
              </a:rPr>
              <a:t>ne or a combination of clinical features</a:t>
            </a:r>
          </a:p>
          <a:p>
            <a:pPr lvl="1">
              <a:lnSpc>
                <a:spcPts val="3740"/>
              </a:lnSpc>
              <a:spcBef>
                <a:spcPts val="1368"/>
              </a:spcBef>
              <a:buClr>
                <a:srgbClr val="99CC00"/>
              </a:buClr>
              <a:buSzPct val="77000"/>
              <a:buFont typeface="Wingdings" charset="2"/>
              <a:buChar char="ü"/>
            </a:pPr>
            <a:r>
              <a:rPr lang="en-US" dirty="0" smtClean="0">
                <a:latin typeface="Calibri"/>
                <a:cs typeface="Calibri"/>
              </a:rPr>
              <a:t>Phenotypic features algorithm identifies other probands with similar features</a:t>
            </a:r>
          </a:p>
          <a:p>
            <a:pPr lvl="1">
              <a:lnSpc>
                <a:spcPts val="3740"/>
              </a:lnSpc>
              <a:spcBef>
                <a:spcPts val="1368"/>
              </a:spcBef>
              <a:buClr>
                <a:srgbClr val="99CC00"/>
              </a:buClr>
              <a:buSzPct val="77000"/>
              <a:buFont typeface="Wingdings" charset="2"/>
              <a:buChar char="ü"/>
            </a:pPr>
            <a:r>
              <a:rPr lang="en-US" dirty="0">
                <a:latin typeface="Calibri"/>
                <a:cs typeface="Calibri"/>
              </a:rPr>
              <a:t> S</a:t>
            </a:r>
            <a:r>
              <a:rPr lang="en-US" dirty="0" smtClean="0">
                <a:latin typeface="Calibri"/>
                <a:cs typeface="Calibri"/>
              </a:rPr>
              <a:t>elected by shared variants, genes, genomic coordinates</a:t>
            </a:r>
          </a:p>
          <a:p>
            <a:pPr>
              <a:lnSpc>
                <a:spcPts val="3740"/>
              </a:lnSpc>
              <a:spcBef>
                <a:spcPts val="2568"/>
              </a:spcBef>
              <a:buClr>
                <a:srgbClr val="99CC00"/>
              </a:buClr>
              <a:buSzPct val="77000"/>
              <a:buFont typeface="Wingdings" charset="2"/>
              <a:buChar char="§"/>
            </a:pPr>
            <a:r>
              <a:rPr lang="en-US" sz="2800" dirty="0" smtClean="0">
                <a:latin typeface="Calibri"/>
                <a:cs typeface="Calibri"/>
              </a:rPr>
              <a:t>VCFs, analysis results files, final results files all searchable by genes or variants  </a:t>
            </a:r>
            <a:r>
              <a:rPr lang="en-US" dirty="0" smtClean="0">
                <a:latin typeface="Calibri"/>
                <a:cs typeface="Calibri"/>
              </a:rPr>
              <a:t> </a:t>
            </a:r>
          </a:p>
          <a:p>
            <a:pPr lvl="1">
              <a:lnSpc>
                <a:spcPts val="3740"/>
              </a:lnSpc>
              <a:spcBef>
                <a:spcPts val="1368"/>
              </a:spcBef>
              <a:buClr>
                <a:srgbClr val="99CC00"/>
              </a:buClr>
              <a:buSzPct val="77000"/>
              <a:buFont typeface="Wingdings" charset="2"/>
              <a:buChar char="ü"/>
            </a:pPr>
            <a:endParaRPr lang="en-US" sz="2400" dirty="0" smtClean="0">
              <a:latin typeface="Calibri"/>
              <a:cs typeface="Calibri"/>
            </a:endParaRPr>
          </a:p>
          <a:p>
            <a:pPr>
              <a:lnSpc>
                <a:spcPts val="3740"/>
              </a:lnSpc>
              <a:spcBef>
                <a:spcPts val="1368"/>
              </a:spcBef>
              <a:buClr>
                <a:srgbClr val="99CC00"/>
              </a:buClr>
              <a:buFont typeface="Wingdings" charset="2"/>
              <a:buChar char="§"/>
            </a:pPr>
            <a:endParaRPr lang="en-US" sz="2800" dirty="0" smtClean="0">
              <a:latin typeface="Calibri"/>
              <a:cs typeface="Calibri"/>
            </a:endParaRPr>
          </a:p>
          <a:p>
            <a:pPr>
              <a:lnSpc>
                <a:spcPts val="3740"/>
              </a:lnSpc>
              <a:spcBef>
                <a:spcPts val="1368"/>
              </a:spcBef>
              <a:buClr>
                <a:srgbClr val="99CC00"/>
              </a:buClr>
              <a:buFont typeface="Wingdings" charset="2"/>
              <a:buChar char="§"/>
            </a:pPr>
            <a:endParaRPr lang="en-US" sz="2800" dirty="0" smtClean="0">
              <a:latin typeface="Calibri"/>
              <a:cs typeface="Calibri"/>
            </a:endParaRPr>
          </a:p>
          <a:p>
            <a:pPr>
              <a:lnSpc>
                <a:spcPts val="3740"/>
              </a:lnSpc>
              <a:spcBef>
                <a:spcPts val="1368"/>
              </a:spcBef>
              <a:buClr>
                <a:srgbClr val="99CC00"/>
              </a:buClr>
              <a:buFont typeface="Wingdings" charset="2"/>
              <a:buChar char="§"/>
            </a:pPr>
            <a:endParaRPr lang="en-US"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6163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329" y="1168402"/>
            <a:ext cx="9718676" cy="4114800"/>
          </a:xfrm>
        </p:spPr>
        <p:txBody>
          <a:bodyPr/>
          <a:lstStyle/>
          <a:p>
            <a:pPr>
              <a:lnSpc>
                <a:spcPts val="3740"/>
              </a:lnSpc>
              <a:spcBef>
                <a:spcPts val="1368"/>
              </a:spcBef>
              <a:buClr>
                <a:srgbClr val="99CC00"/>
              </a:buClr>
              <a:buFont typeface="Wingdings" charset="2"/>
              <a:buChar char="§"/>
            </a:pPr>
            <a:endParaRPr lang="en-US" sz="2800" dirty="0">
              <a:latin typeface="Calibri"/>
              <a:cs typeface="Calibri"/>
            </a:endParaRPr>
          </a:p>
          <a:p>
            <a:pPr>
              <a:lnSpc>
                <a:spcPts val="3740"/>
              </a:lnSpc>
              <a:spcBef>
                <a:spcPts val="1368"/>
              </a:spcBef>
              <a:buClr>
                <a:srgbClr val="99CC00"/>
              </a:buClr>
              <a:buFont typeface="Wingdings" charset="2"/>
              <a:buChar char="§"/>
            </a:pPr>
            <a:endParaRPr lang="en-US" sz="2800" dirty="0" smtClean="0">
              <a:latin typeface="Calibri"/>
              <a:cs typeface="Calibri"/>
            </a:endParaRPr>
          </a:p>
          <a:p>
            <a:pPr>
              <a:lnSpc>
                <a:spcPts val="3740"/>
              </a:lnSpc>
              <a:spcBef>
                <a:spcPts val="1368"/>
              </a:spcBef>
              <a:buClr>
                <a:srgbClr val="99CC00"/>
              </a:buClr>
              <a:buFont typeface="Wingdings" charset="2"/>
              <a:buChar char="§"/>
            </a:pPr>
            <a:endParaRPr lang="en-US" sz="2800" dirty="0">
              <a:latin typeface="Calibri"/>
              <a:cs typeface="Calibri"/>
            </a:endParaRPr>
          </a:p>
          <a:p>
            <a:pPr>
              <a:lnSpc>
                <a:spcPts val="3740"/>
              </a:lnSpc>
              <a:spcBef>
                <a:spcPts val="1368"/>
              </a:spcBef>
              <a:buClr>
                <a:srgbClr val="99CC00"/>
              </a:buClr>
              <a:buFont typeface="Wingdings" charset="2"/>
              <a:buChar char="§"/>
            </a:pP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85787" y="169335"/>
            <a:ext cx="9429750" cy="609600"/>
          </a:xfrm>
          <a:effectLst>
            <a:outerShdw blurRad="38100" dist="25400" dir="2700000">
              <a:schemeClr val="tx1">
                <a:lumMod val="50000"/>
                <a:lumOff val="50000"/>
                <a:alpha val="20000"/>
              </a:schemeClr>
            </a:outerShdw>
          </a:effectLst>
        </p:spPr>
        <p:txBody>
          <a:bodyPr anchor="t"/>
          <a:lstStyle/>
          <a:p>
            <a:pPr algn="l" eaLnBrk="1" hangingPunct="1">
              <a:defRPr/>
            </a:pPr>
            <a:r>
              <a:rPr lang="en-US" sz="4000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PhenoDB Features in progress</a:t>
            </a:r>
            <a:endParaRPr lang="en-US" sz="4000" i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685800" y="990600"/>
            <a:ext cx="9601200" cy="0"/>
          </a:xfrm>
          <a:prstGeom prst="line">
            <a:avLst/>
          </a:prstGeom>
          <a:noFill/>
          <a:ln w="57150" cmpd="thickThin">
            <a:solidFill>
              <a:srgbClr val="34007E"/>
            </a:solidFill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02196" y="1202271"/>
            <a:ext cx="971867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ts val="3740"/>
              </a:lnSpc>
              <a:spcBef>
                <a:spcPts val="1368"/>
              </a:spcBef>
              <a:buClr>
                <a:srgbClr val="99CC00"/>
              </a:buClr>
              <a:buFont typeface="Wingdings" charset="2"/>
              <a:buChar char="§"/>
            </a:pPr>
            <a:r>
              <a:rPr lang="en-US" sz="2800" dirty="0" smtClean="0">
                <a:latin typeface="Calibri"/>
                <a:cs typeface="Calibri"/>
              </a:rPr>
              <a:t>Analyses are automatically repeated at monthly intervals with creation of new file if there are changes and notification of the administrator of entries with new files (pilot being tested) </a:t>
            </a:r>
          </a:p>
          <a:p>
            <a:pPr>
              <a:lnSpc>
                <a:spcPts val="3740"/>
              </a:lnSpc>
              <a:spcBef>
                <a:spcPts val="1368"/>
              </a:spcBef>
              <a:buClr>
                <a:srgbClr val="99CC00"/>
              </a:buClr>
              <a:buFont typeface="Wingdings" charset="2"/>
              <a:buChar char="§"/>
            </a:pPr>
            <a:r>
              <a:rPr lang="en-US" sz="2800" dirty="0" smtClean="0">
                <a:latin typeface="Calibri"/>
                <a:cs typeface="Calibri"/>
              </a:rPr>
              <a:t>APIs for automatic transfer of data to ClinVar, dbGaP and BEACON all in progress </a:t>
            </a:r>
            <a:endParaRPr lang="en-US" sz="2400" dirty="0" smtClean="0">
              <a:latin typeface="Calibri"/>
              <a:cs typeface="Calibri"/>
            </a:endParaRPr>
          </a:p>
          <a:p>
            <a:pPr>
              <a:lnSpc>
                <a:spcPts val="3740"/>
              </a:lnSpc>
              <a:spcBef>
                <a:spcPts val="1368"/>
              </a:spcBef>
              <a:buClr>
                <a:srgbClr val="99CC00"/>
              </a:buClr>
              <a:buFont typeface="Wingdings" charset="2"/>
              <a:buChar char="§"/>
            </a:pPr>
            <a:endParaRPr lang="en-US" sz="2800" dirty="0" smtClean="0">
              <a:latin typeface="Calibri"/>
              <a:cs typeface="Calibri"/>
            </a:endParaRPr>
          </a:p>
          <a:p>
            <a:pPr>
              <a:lnSpc>
                <a:spcPts val="3740"/>
              </a:lnSpc>
              <a:spcBef>
                <a:spcPts val="1368"/>
              </a:spcBef>
              <a:buClr>
                <a:srgbClr val="99CC00"/>
              </a:buClr>
              <a:buFont typeface="Wingdings" charset="2"/>
              <a:buChar char="§"/>
            </a:pPr>
            <a:endParaRPr lang="en-US" sz="2800" dirty="0" smtClean="0">
              <a:latin typeface="Calibri"/>
              <a:cs typeface="Calibri"/>
            </a:endParaRPr>
          </a:p>
          <a:p>
            <a:pPr>
              <a:lnSpc>
                <a:spcPts val="3740"/>
              </a:lnSpc>
              <a:spcBef>
                <a:spcPts val="1368"/>
              </a:spcBef>
              <a:buClr>
                <a:srgbClr val="99CC00"/>
              </a:buClr>
              <a:buFont typeface="Wingdings" charset="2"/>
              <a:buChar char="§"/>
            </a:pPr>
            <a:endParaRPr lang="en-US"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8234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/>
        </p:nvSpPr>
        <p:spPr>
          <a:xfrm>
            <a:off x="5251913" y="5540369"/>
            <a:ext cx="4463605" cy="475612"/>
          </a:xfrm>
          <a:prstGeom prst="rect">
            <a:avLst/>
          </a:prstGeom>
          <a:solidFill>
            <a:srgbClr val="93CDDD"/>
          </a:solidFill>
          <a:ln w="28575">
            <a:solidFill>
              <a:srgbClr val="FF8000"/>
            </a:solidFill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2400" b="1">
                <a:solidFill>
                  <a:srgbClr val="0D0A10"/>
                </a:solidFill>
              </a:defRPr>
            </a:pPr>
            <a:r>
              <a:t>http://genematcher</a:t>
            </a:r>
            <a:r>
              <a:rPr>
                <a:solidFill>
                  <a:srgbClr val="000000"/>
                </a:solidFill>
              </a:rPr>
              <a:t>.org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85787" y="169335"/>
            <a:ext cx="9429750" cy="609600"/>
          </a:xfrm>
          <a:prstGeom prst="rect">
            <a:avLst/>
          </a:prstGeom>
          <a:effectLst>
            <a:outerShdw blurRad="38100" dist="25400" dir="2700000">
              <a:schemeClr val="tx1">
                <a:lumMod val="50000"/>
                <a:lumOff val="50000"/>
                <a:alpha val="20000"/>
              </a:schemeClr>
            </a:outerShdw>
          </a:effectLst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6" charset="0"/>
                <a:ea typeface="ＭＳ Ｐゴシック" pitchFamily="36" charset="-128"/>
                <a:cs typeface="ＭＳ Ｐゴシック" pitchFamily="36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6" charset="0"/>
                <a:ea typeface="ＭＳ Ｐゴシック" pitchFamily="36" charset="-128"/>
                <a:cs typeface="ＭＳ Ｐゴシック" pitchFamily="36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6" charset="0"/>
                <a:ea typeface="ＭＳ Ｐゴシック" pitchFamily="36" charset="-128"/>
                <a:cs typeface="ＭＳ Ｐゴシック" pitchFamily="36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6" charset="0"/>
                <a:ea typeface="ＭＳ Ｐゴシック" pitchFamily="36" charset="-128"/>
                <a:cs typeface="ＭＳ Ｐゴシック" pitchFamily="36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6" charset="0"/>
                <a:ea typeface="ＭＳ Ｐゴシック" pitchFamily="36" charset="-128"/>
                <a:cs typeface="ＭＳ Ｐゴシック" pitchFamily="36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6" charset="0"/>
                <a:ea typeface="ＭＳ Ｐゴシック" pitchFamily="36" charset="-128"/>
                <a:cs typeface="ＭＳ Ｐゴシック" pitchFamily="36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6" charset="0"/>
                <a:ea typeface="ＭＳ Ｐゴシック" pitchFamily="36" charset="-128"/>
                <a:cs typeface="ＭＳ Ｐゴシック" pitchFamily="36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6" charset="0"/>
                <a:ea typeface="ＭＳ Ｐゴシック" pitchFamily="36" charset="-128"/>
                <a:cs typeface="ＭＳ Ｐゴシック" pitchFamily="36" charset="-128"/>
              </a:defRPr>
            </a:lvl9pPr>
          </a:lstStyle>
          <a:p>
            <a:pPr algn="l" eaLnBrk="1" hangingPunct="1">
              <a:defRPr/>
            </a:pPr>
            <a:r>
              <a:rPr lang="en-US" sz="4000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GeneMatcher</a:t>
            </a:r>
            <a:endParaRPr lang="en-US" sz="4000" i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685800" y="990600"/>
            <a:ext cx="9601200" cy="0"/>
          </a:xfrm>
          <a:prstGeom prst="line">
            <a:avLst/>
          </a:prstGeom>
          <a:noFill/>
          <a:ln w="57150" cmpd="thickThin">
            <a:solidFill>
              <a:srgbClr val="34007E"/>
            </a:solidFill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1602" y="1119508"/>
            <a:ext cx="10117663" cy="3350892"/>
            <a:chOff x="101602" y="1119508"/>
            <a:chExt cx="10117663" cy="3350892"/>
          </a:xfrm>
        </p:grpSpPr>
        <p:grpSp>
          <p:nvGrpSpPr>
            <p:cNvPr id="7" name="Group 6"/>
            <p:cNvGrpSpPr/>
            <p:nvPr/>
          </p:nvGrpSpPr>
          <p:grpSpPr>
            <a:xfrm>
              <a:off x="101602" y="1238042"/>
              <a:ext cx="10117663" cy="3232358"/>
              <a:chOff x="101602" y="1238042"/>
              <a:chExt cx="10117663" cy="3232358"/>
            </a:xfrm>
          </p:grpSpPr>
          <p:pic>
            <p:nvPicPr>
              <p:cNvPr id="276" name="image5.png"/>
              <p:cNvPicPr>
                <a:picLocks noChangeAspect="1"/>
              </p:cNvPicPr>
              <p:nvPr/>
            </p:nvPicPr>
            <p:blipFill rotWithShape="1">
              <a:blip r:embed="rId2">
                <a:extLst/>
              </a:blip>
              <a:srcRect r="5350"/>
              <a:stretch/>
            </p:blipFill>
            <p:spPr>
              <a:xfrm>
                <a:off x="101602" y="1238042"/>
                <a:ext cx="10058772" cy="3232358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2" name="Rectangle 1"/>
              <p:cNvSpPr/>
              <p:nvPr/>
            </p:nvSpPr>
            <p:spPr bwMode="auto">
              <a:xfrm>
                <a:off x="7196665" y="1354666"/>
                <a:ext cx="3022600" cy="194733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6" charset="0"/>
                  <a:ea typeface="ＭＳ Ｐゴシック" pitchFamily="36" charset="-128"/>
                  <a:cs typeface="ＭＳ Ｐゴシック" pitchFamily="36" charset="-128"/>
                </a:endParaRPr>
              </a:p>
            </p:txBody>
          </p:sp>
        </p:grpSp>
        <p:pic>
          <p:nvPicPr>
            <p:cNvPr id="6" name="image5.png"/>
            <p:cNvPicPr>
              <a:picLocks noChangeAspect="1"/>
            </p:cNvPicPr>
            <p:nvPr/>
          </p:nvPicPr>
          <p:blipFill rotWithShape="1">
            <a:blip r:embed="rId2">
              <a:extLst/>
            </a:blip>
            <a:srcRect l="71276" b="35117"/>
            <a:stretch/>
          </p:blipFill>
          <p:spPr>
            <a:xfrm>
              <a:off x="6874933" y="1119508"/>
              <a:ext cx="2954867" cy="2030092"/>
            </a:xfrm>
            <a:prstGeom prst="rect">
              <a:avLst/>
            </a:prstGeom>
            <a:ln w="12700">
              <a:miter lim="400000"/>
            </a:ln>
          </p:spPr>
        </p:pic>
      </p:grp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" grpId="0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329" y="1168402"/>
            <a:ext cx="9718676" cy="4114800"/>
          </a:xfrm>
        </p:spPr>
        <p:txBody>
          <a:bodyPr/>
          <a:lstStyle/>
          <a:p>
            <a:pPr>
              <a:lnSpc>
                <a:spcPts val="3740"/>
              </a:lnSpc>
              <a:spcBef>
                <a:spcPts val="1368"/>
              </a:spcBef>
              <a:buClr>
                <a:srgbClr val="99CC00"/>
              </a:buClr>
              <a:buFont typeface="Wingdings" charset="2"/>
              <a:buChar char="§"/>
            </a:pPr>
            <a:endParaRPr lang="en-US" sz="2800" dirty="0">
              <a:latin typeface="Calibri"/>
              <a:cs typeface="Calibri"/>
            </a:endParaRPr>
          </a:p>
          <a:p>
            <a:pPr>
              <a:lnSpc>
                <a:spcPts val="3740"/>
              </a:lnSpc>
              <a:spcBef>
                <a:spcPts val="1368"/>
              </a:spcBef>
              <a:buClr>
                <a:srgbClr val="99CC00"/>
              </a:buClr>
              <a:buFont typeface="Wingdings" charset="2"/>
              <a:buChar char="§"/>
            </a:pPr>
            <a:endParaRPr lang="en-US" sz="2800" dirty="0" smtClean="0">
              <a:latin typeface="Calibri"/>
              <a:cs typeface="Calibri"/>
            </a:endParaRPr>
          </a:p>
          <a:p>
            <a:pPr>
              <a:lnSpc>
                <a:spcPts val="3740"/>
              </a:lnSpc>
              <a:spcBef>
                <a:spcPts val="1368"/>
              </a:spcBef>
              <a:buClr>
                <a:srgbClr val="99CC00"/>
              </a:buClr>
              <a:buFont typeface="Wingdings" charset="2"/>
              <a:buChar char="§"/>
            </a:pPr>
            <a:endParaRPr lang="en-US" sz="2800" dirty="0">
              <a:latin typeface="Calibri"/>
              <a:cs typeface="Calibri"/>
            </a:endParaRPr>
          </a:p>
          <a:p>
            <a:pPr>
              <a:lnSpc>
                <a:spcPts val="3740"/>
              </a:lnSpc>
              <a:spcBef>
                <a:spcPts val="1368"/>
              </a:spcBef>
              <a:buClr>
                <a:srgbClr val="99CC00"/>
              </a:buClr>
              <a:buFont typeface="Wingdings" charset="2"/>
              <a:buChar char="§"/>
            </a:pP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85787" y="169335"/>
            <a:ext cx="9429750" cy="609600"/>
          </a:xfrm>
          <a:effectLst>
            <a:outerShdw blurRad="38100" dist="25400" dir="2700000">
              <a:schemeClr val="tx1">
                <a:lumMod val="50000"/>
                <a:lumOff val="50000"/>
                <a:alpha val="20000"/>
              </a:schemeClr>
            </a:outerShdw>
          </a:effectLst>
        </p:spPr>
        <p:txBody>
          <a:bodyPr anchor="t"/>
          <a:lstStyle/>
          <a:p>
            <a:pPr algn="l" eaLnBrk="1" hangingPunct="1">
              <a:defRPr/>
            </a:pPr>
            <a:r>
              <a:rPr lang="en-US" sz="4000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GeneMatcher Overview</a:t>
            </a:r>
            <a:endParaRPr lang="en-US" sz="4000" i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685800" y="990600"/>
            <a:ext cx="9601200" cy="0"/>
          </a:xfrm>
          <a:prstGeom prst="line">
            <a:avLst/>
          </a:prstGeom>
          <a:noFill/>
          <a:ln w="57150" cmpd="thickThin">
            <a:solidFill>
              <a:srgbClr val="34007E"/>
            </a:solidFill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68329" y="1151472"/>
            <a:ext cx="971867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ts val="3740"/>
              </a:lnSpc>
              <a:spcBef>
                <a:spcPts val="1368"/>
              </a:spcBef>
              <a:buClr>
                <a:srgbClr val="99CC00"/>
              </a:buClr>
              <a:buFont typeface="Wingdings" charset="2"/>
              <a:buChar char="§"/>
            </a:pPr>
            <a:r>
              <a:rPr lang="en-US" sz="2800" dirty="0" smtClean="0">
                <a:latin typeface="Calibri"/>
                <a:cs typeface="Calibri"/>
              </a:rPr>
              <a:t>Designed to connect investigators (clinicians, basic scientists) with an interest in the same gene</a:t>
            </a:r>
          </a:p>
          <a:p>
            <a:pPr>
              <a:lnSpc>
                <a:spcPts val="3740"/>
              </a:lnSpc>
              <a:spcBef>
                <a:spcPts val="1368"/>
              </a:spcBef>
              <a:buClr>
                <a:srgbClr val="99CC00"/>
              </a:buClr>
              <a:buFont typeface="Wingdings" charset="2"/>
              <a:buChar char="§"/>
            </a:pPr>
            <a:r>
              <a:rPr lang="en-US" sz="2800" dirty="0" smtClean="0">
                <a:latin typeface="Calibri"/>
                <a:cs typeface="Calibri"/>
              </a:rPr>
              <a:t>All data de-identified so IRB not required</a:t>
            </a:r>
          </a:p>
          <a:p>
            <a:pPr>
              <a:lnSpc>
                <a:spcPts val="3740"/>
              </a:lnSpc>
              <a:spcBef>
                <a:spcPts val="1368"/>
              </a:spcBef>
              <a:buClr>
                <a:srgbClr val="99CC00"/>
              </a:buClr>
              <a:buFont typeface="Wingdings" charset="2"/>
              <a:buChar char="§"/>
            </a:pPr>
            <a:r>
              <a:rPr lang="en-US" sz="2800" dirty="0" smtClean="0">
                <a:latin typeface="Calibri"/>
                <a:cs typeface="Calibri"/>
              </a:rPr>
              <a:t>Automated and continuous matching</a:t>
            </a:r>
          </a:p>
          <a:p>
            <a:pPr>
              <a:lnSpc>
                <a:spcPts val="3740"/>
              </a:lnSpc>
              <a:spcBef>
                <a:spcPts val="1368"/>
              </a:spcBef>
              <a:buClr>
                <a:srgbClr val="99CC00"/>
              </a:buClr>
              <a:buFont typeface="Wingdings" charset="2"/>
              <a:buChar char="§"/>
            </a:pPr>
            <a:r>
              <a:rPr lang="en-US" sz="2800" dirty="0" smtClean="0">
                <a:latin typeface="Calibri"/>
                <a:cs typeface="Calibri"/>
              </a:rPr>
              <a:t>Submitters connected by a match can choose to collaborate at their own discretion</a:t>
            </a:r>
          </a:p>
          <a:p>
            <a:pPr>
              <a:lnSpc>
                <a:spcPts val="3740"/>
              </a:lnSpc>
              <a:spcBef>
                <a:spcPts val="1368"/>
              </a:spcBef>
              <a:buClr>
                <a:srgbClr val="99CC00"/>
              </a:buClr>
              <a:buFont typeface="Wingdings" charset="2"/>
              <a:buChar char="§"/>
            </a:pPr>
            <a:r>
              <a:rPr lang="en-US" sz="2800" dirty="0" smtClean="0">
                <a:latin typeface="Calibri"/>
                <a:cs typeface="Calibri"/>
              </a:rPr>
              <a:t> Matching on phenotypic features added on 1 Oct 2015</a:t>
            </a:r>
          </a:p>
          <a:p>
            <a:pPr>
              <a:lnSpc>
                <a:spcPts val="3740"/>
              </a:lnSpc>
              <a:spcBef>
                <a:spcPts val="1368"/>
              </a:spcBef>
              <a:buClr>
                <a:srgbClr val="99CC00"/>
              </a:buClr>
              <a:buFont typeface="Wingdings" charset="2"/>
              <a:buChar char="§"/>
            </a:pPr>
            <a:r>
              <a:rPr lang="en-US" sz="2800" dirty="0" smtClean="0">
                <a:latin typeface="Calibri"/>
                <a:cs typeface="Calibri"/>
              </a:rPr>
              <a:t>Connected to MME </a:t>
            </a:r>
          </a:p>
          <a:p>
            <a:pPr>
              <a:lnSpc>
                <a:spcPts val="3740"/>
              </a:lnSpc>
              <a:spcBef>
                <a:spcPts val="1368"/>
              </a:spcBef>
              <a:buClr>
                <a:srgbClr val="99CC00"/>
              </a:buClr>
              <a:buFont typeface="Wingdings" charset="2"/>
              <a:buChar char="§"/>
            </a:pPr>
            <a:endParaRPr lang="en-US" sz="2800" dirty="0" smtClean="0">
              <a:latin typeface="Calibri"/>
              <a:cs typeface="Calibri"/>
            </a:endParaRPr>
          </a:p>
          <a:p>
            <a:pPr>
              <a:lnSpc>
                <a:spcPts val="3740"/>
              </a:lnSpc>
              <a:spcBef>
                <a:spcPts val="1368"/>
              </a:spcBef>
              <a:buClr>
                <a:srgbClr val="99CC00"/>
              </a:buClr>
              <a:buFont typeface="Wingdings" charset="2"/>
              <a:buChar char="§"/>
            </a:pPr>
            <a:endParaRPr lang="en-US"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5441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image5.png"/>
          <p:cNvPicPr>
            <a:picLocks noChangeAspect="1"/>
          </p:cNvPicPr>
          <p:nvPr/>
        </p:nvPicPr>
        <p:blipFill>
          <a:blip r:embed="rId2">
            <a:extLst/>
          </a:blip>
          <a:srcRect t="534" b="51615"/>
          <a:stretch>
            <a:fillRect/>
          </a:stretch>
        </p:blipFill>
        <p:spPr>
          <a:xfrm>
            <a:off x="650239" y="1288786"/>
            <a:ext cx="9204962" cy="514378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85787" y="169335"/>
            <a:ext cx="9429750" cy="609600"/>
          </a:xfrm>
          <a:prstGeom prst="rect">
            <a:avLst/>
          </a:prstGeom>
          <a:effectLst>
            <a:outerShdw blurRad="38100" dist="25400" dir="2700000">
              <a:schemeClr val="tx1">
                <a:lumMod val="50000"/>
                <a:lumOff val="50000"/>
                <a:alpha val="20000"/>
              </a:schemeClr>
            </a:outerShdw>
          </a:effectLst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6" charset="0"/>
                <a:ea typeface="ＭＳ Ｐゴシック" pitchFamily="36" charset="-128"/>
                <a:cs typeface="ＭＳ Ｐゴシック" pitchFamily="36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6" charset="0"/>
                <a:ea typeface="ＭＳ Ｐゴシック" pitchFamily="36" charset="-128"/>
                <a:cs typeface="ＭＳ Ｐゴシック" pitchFamily="36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6" charset="0"/>
                <a:ea typeface="ＭＳ Ｐゴシック" pitchFamily="36" charset="-128"/>
                <a:cs typeface="ＭＳ Ｐゴシック" pitchFamily="36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6" charset="0"/>
                <a:ea typeface="ＭＳ Ｐゴシック" pitchFamily="36" charset="-128"/>
                <a:cs typeface="ＭＳ Ｐゴシック" pitchFamily="36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6" charset="0"/>
                <a:ea typeface="ＭＳ Ｐゴシック" pitchFamily="36" charset="-128"/>
                <a:cs typeface="ＭＳ Ｐゴシック" pitchFamily="36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6" charset="0"/>
                <a:ea typeface="ＭＳ Ｐゴシック" pitchFamily="36" charset="-128"/>
                <a:cs typeface="ＭＳ Ｐゴシック" pitchFamily="36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6" charset="0"/>
                <a:ea typeface="ＭＳ Ｐゴシック" pitchFamily="36" charset="-128"/>
                <a:cs typeface="ＭＳ Ｐゴシック" pitchFamily="36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6" charset="0"/>
                <a:ea typeface="ＭＳ Ｐゴシック" pitchFamily="36" charset="-128"/>
                <a:cs typeface="ＭＳ Ｐゴシック" pitchFamily="36" charset="-128"/>
              </a:defRPr>
            </a:lvl9pPr>
          </a:lstStyle>
          <a:p>
            <a:pPr algn="l" eaLnBrk="1" hangingPunct="1">
              <a:defRPr/>
            </a:pPr>
            <a:r>
              <a:rPr lang="en-US" sz="4000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GeneMatcher: Matching Options</a:t>
            </a:r>
            <a:endParaRPr lang="en-US" sz="4000" i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685800" y="990600"/>
            <a:ext cx="9601200" cy="0"/>
          </a:xfrm>
          <a:prstGeom prst="line">
            <a:avLst/>
          </a:prstGeom>
          <a:noFill/>
          <a:ln w="57150" cmpd="thickThin">
            <a:solidFill>
              <a:srgbClr val="34007E"/>
            </a:solidFill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626263" y="-64023"/>
            <a:ext cx="97155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i="1" dirty="0" smtClean="0"/>
              <a:t>GeneMatcher: Growth in Genes &amp; Matches </a:t>
            </a:r>
            <a:endParaRPr lang="en-US" sz="4000" i="1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70321" y="3522537"/>
            <a:ext cx="1213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Number</a:t>
            </a:r>
            <a:endParaRPr lang="en-US" sz="24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86325" y="6330921"/>
            <a:ext cx="804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Time</a:t>
            </a:r>
            <a:endParaRPr lang="en-US" sz="24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92529"/>
              </p:ext>
            </p:extLst>
          </p:nvPr>
        </p:nvGraphicFramePr>
        <p:xfrm>
          <a:off x="1010623" y="1417638"/>
          <a:ext cx="8903928" cy="4997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482710" y="3324095"/>
            <a:ext cx="65264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2221</a:t>
            </a:r>
            <a:endParaRPr lang="en-US" sz="1800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82710" y="1744133"/>
            <a:ext cx="65264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Calibri"/>
                <a:cs typeface="Calibri"/>
              </a:rPr>
              <a:t>4247</a:t>
            </a:r>
            <a:endParaRPr lang="en-US" sz="1800" b="1" dirty="0">
              <a:latin typeface="Calibri"/>
              <a:cs typeface="Calibri"/>
            </a:endParaRP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685800" y="990600"/>
            <a:ext cx="9601200" cy="0"/>
          </a:xfrm>
          <a:prstGeom prst="line">
            <a:avLst/>
          </a:prstGeom>
          <a:noFill/>
          <a:ln w="57150" cmpd="thickThin">
            <a:solidFill>
              <a:srgbClr val="34007E"/>
            </a:solidFill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4975" y="2150600"/>
            <a:ext cx="3005951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457200" indent="-457200">
              <a:buFont typeface="Wingdings" charset="2"/>
              <a:buChar char="§"/>
            </a:pPr>
            <a:r>
              <a:rPr lang="en-US" dirty="0" smtClean="0"/>
              <a:t>1521 submitters</a:t>
            </a:r>
          </a:p>
          <a:p>
            <a:pPr marL="457200" indent="-457200">
              <a:buFont typeface="Wingdings" charset="2"/>
              <a:buChar char="§"/>
            </a:pPr>
            <a:r>
              <a:rPr lang="en-US" dirty="0" smtClean="0"/>
              <a:t>51 countries</a:t>
            </a:r>
          </a:p>
          <a:p>
            <a:pPr marL="457200" indent="-457200">
              <a:buFont typeface="Wingdings" charset="2"/>
              <a:buChar char="§"/>
            </a:pPr>
            <a:r>
              <a:rPr lang="en-US" dirty="0" smtClean="0"/>
              <a:t>2, 221 matches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049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896" y="126691"/>
            <a:ext cx="890319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Origins of Submissions to </a:t>
            </a:r>
            <a:r>
              <a:rPr lang="en-US" sz="32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GeneMatcher</a:t>
            </a:r>
            <a:r>
              <a:rPr lang="en-US" sz="3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as of 4/1/16</a:t>
            </a:r>
            <a:endParaRPr lang="en-US" sz="3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0185" y="6539681"/>
            <a:ext cx="7655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Total of 5,672 submissions from 1,521 submitters in</a:t>
            </a: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51 countries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 descr="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50" y="694078"/>
            <a:ext cx="9537746" cy="592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122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2" name="image4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2274" y="-38100"/>
            <a:ext cx="8705264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Group 1"/>
          <p:cNvGrpSpPr/>
          <p:nvPr/>
        </p:nvGrpSpPr>
        <p:grpSpPr>
          <a:xfrm>
            <a:off x="3433239" y="2180169"/>
            <a:ext cx="3724785" cy="1233192"/>
            <a:chOff x="3433236" y="2180169"/>
            <a:chExt cx="3724785" cy="1233192"/>
          </a:xfrm>
        </p:grpSpPr>
        <p:sp>
          <p:nvSpPr>
            <p:cNvPr id="773" name="Shape 773"/>
            <p:cNvSpPr/>
            <p:nvPr/>
          </p:nvSpPr>
          <p:spPr>
            <a:xfrm flipH="1">
              <a:off x="3433236" y="2180169"/>
              <a:ext cx="2510367" cy="489546"/>
            </a:xfrm>
            <a:prstGeom prst="line">
              <a:avLst/>
            </a:prstGeom>
            <a:solidFill>
              <a:schemeClr val="accent1"/>
            </a:solidFill>
            <a:ln w="57150">
              <a:solidFill>
                <a:srgbClr val="FF0000"/>
              </a:solidFill>
              <a:headEnd type="triangle"/>
              <a:tailEnd type="triangle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lIns="45719" rIns="45719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</a:pPr>
              <a:endParaRPr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Shape 774"/>
            <p:cNvSpPr/>
            <p:nvPr/>
          </p:nvSpPr>
          <p:spPr>
            <a:xfrm flipH="1" flipV="1">
              <a:off x="3434839" y="2721011"/>
              <a:ext cx="3651385" cy="692350"/>
            </a:xfrm>
            <a:prstGeom prst="line">
              <a:avLst/>
            </a:prstGeom>
            <a:solidFill>
              <a:schemeClr val="accent1"/>
            </a:solidFill>
            <a:ln w="57150">
              <a:solidFill>
                <a:srgbClr val="FF0000"/>
              </a:solidFill>
              <a:headEnd type="triangle"/>
              <a:tailEnd type="triangle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lIns="45719" rIns="45719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</a:pPr>
              <a:endParaRPr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Shape 775"/>
            <p:cNvSpPr/>
            <p:nvPr/>
          </p:nvSpPr>
          <p:spPr>
            <a:xfrm flipH="1" flipV="1">
              <a:off x="5945363" y="2194630"/>
              <a:ext cx="1212658" cy="1212658"/>
            </a:xfrm>
            <a:prstGeom prst="line">
              <a:avLst/>
            </a:prstGeom>
            <a:solidFill>
              <a:schemeClr val="accent1"/>
            </a:solidFill>
            <a:ln w="57150">
              <a:solidFill>
                <a:srgbClr val="FF0000"/>
              </a:solidFill>
              <a:headEnd type="triangle"/>
              <a:tailEnd type="triangle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lIns="45719" rIns="45719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</a:pPr>
              <a:endParaRPr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6" name="Shape 776"/>
          <p:cNvSpPr/>
          <p:nvPr/>
        </p:nvSpPr>
        <p:spPr>
          <a:xfrm>
            <a:off x="8195775" y="1032936"/>
            <a:ext cx="496463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eaLnBrk="1" fontAlgn="auto">
              <a:spcBef>
                <a:spcPts val="0"/>
              </a:spcBef>
              <a:spcAft>
                <a:spcPts val="0"/>
              </a:spcAft>
            </a:pPr>
            <a:r>
              <a:rPr kern="0">
                <a:solidFill>
                  <a:srgbClr val="000000"/>
                </a:solidFill>
              </a:rPr>
              <a:t>US</a:t>
            </a:r>
          </a:p>
        </p:txBody>
      </p:sp>
      <p:sp>
        <p:nvSpPr>
          <p:cNvPr id="777" name="Shape 777"/>
          <p:cNvSpPr/>
          <p:nvPr/>
        </p:nvSpPr>
        <p:spPr>
          <a:xfrm>
            <a:off x="9144042" y="2827869"/>
            <a:ext cx="523113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eaLnBrk="1" fontAlgn="auto">
              <a:spcBef>
                <a:spcPts val="0"/>
              </a:spcBef>
              <a:spcAft>
                <a:spcPts val="0"/>
              </a:spcAft>
            </a:pPr>
            <a:r>
              <a:rPr kern="0">
                <a:solidFill>
                  <a:srgbClr val="000000"/>
                </a:solidFill>
              </a:rPr>
              <a:t>UK</a:t>
            </a:r>
          </a:p>
        </p:txBody>
      </p:sp>
      <p:sp>
        <p:nvSpPr>
          <p:cNvPr id="778" name="Shape 778"/>
          <p:cNvSpPr/>
          <p:nvPr/>
        </p:nvSpPr>
        <p:spPr>
          <a:xfrm>
            <a:off x="1066802" y="1032936"/>
            <a:ext cx="1199530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eaLnBrk="1" fontAlgn="auto">
              <a:spcBef>
                <a:spcPts val="0"/>
              </a:spcBef>
              <a:spcAft>
                <a:spcPts val="0"/>
              </a:spcAft>
            </a:pPr>
            <a:r>
              <a:rPr kern="0">
                <a:solidFill>
                  <a:srgbClr val="000000"/>
                </a:solidFill>
              </a:rPr>
              <a:t>Canada</a:t>
            </a:r>
          </a:p>
        </p:txBody>
      </p:sp>
      <p:sp>
        <p:nvSpPr>
          <p:cNvPr id="779" name="Shape 779"/>
          <p:cNvSpPr/>
          <p:nvPr/>
        </p:nvSpPr>
        <p:spPr>
          <a:xfrm>
            <a:off x="7458060" y="4479835"/>
            <a:ext cx="2718862" cy="2248479"/>
          </a:xfrm>
          <a:prstGeom prst="rect">
            <a:avLst/>
          </a:prstGeom>
          <a:gradFill>
            <a:gsLst>
              <a:gs pos="0">
                <a:schemeClr val="accent1">
                  <a:satOff val="58333"/>
                  <a:lumOff val="10117"/>
                </a:schemeClr>
              </a:gs>
              <a:gs pos="35000">
                <a:srgbClr val="DFFCFF"/>
              </a:gs>
              <a:gs pos="100000">
                <a:schemeClr val="accent1">
                  <a:satOff val="58333"/>
                  <a:lumOff val="16325"/>
                </a:schemeClr>
              </a:gs>
            </a:gsLst>
            <a:lin ang="16200000"/>
          </a:gradFill>
          <a:ln>
            <a:solidFill>
              <a:srgbClr val="B6DCDF"/>
            </a:solidFill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eaLnBrk="1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rPr sz="2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 of April 1st 2016 GeneMatcher has:</a:t>
            </a:r>
          </a:p>
          <a:p>
            <a:pPr marL="342900" indent="-342900" eaLnBrk="1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224B50"/>
              </a:buClr>
              <a:buSzPct val="100000"/>
              <a:buFont typeface="Wingdings"/>
              <a:buChar char="▪"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rPr sz="2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81 matches with PhenomeCentral</a:t>
            </a:r>
          </a:p>
          <a:p>
            <a:pPr marL="342900" indent="-342900" eaLnBrk="1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224B50"/>
              </a:buClr>
              <a:buSzPct val="100000"/>
              <a:buFont typeface="Wingdings"/>
              <a:buChar char="▪"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rPr sz="2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74 matches </a:t>
            </a:r>
            <a:r>
              <a:rPr sz="24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with</a:t>
            </a:r>
            <a:r>
              <a:rPr lang="en-US" sz="24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DECIPHER </a:t>
            </a:r>
            <a:endParaRPr sz="2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9" grpId="0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image6.png" descr="Screen shot 2015-10-03 at 11.58.02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8599" y="1257364"/>
            <a:ext cx="8865857" cy="248497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301" name="Shape 301"/>
          <p:cNvSpPr/>
          <p:nvPr/>
        </p:nvSpPr>
        <p:spPr>
          <a:xfrm>
            <a:off x="7051012" y="3352799"/>
            <a:ext cx="2533226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8" tIns="45718" rIns="45718" bIns="45718" numCol="1" anchor="t">
            <a:spAutoFit/>
          </a:bodyPr>
          <a:lstStyle>
            <a:lvl1pPr>
              <a:defRPr sz="1200"/>
            </a:lvl1pPr>
          </a:lstStyle>
          <a:p>
            <a:r>
              <a:rPr sz="1800" dirty="0" smtClean="0"/>
              <a:t>A</a:t>
            </a:r>
            <a:r>
              <a:rPr lang="en-US" sz="1800" dirty="0" smtClean="0"/>
              <a:t>JHG </a:t>
            </a:r>
            <a:r>
              <a:rPr sz="1800" dirty="0" smtClean="0"/>
              <a:t>97:</a:t>
            </a:r>
            <a:r>
              <a:rPr sz="1800" dirty="0"/>
              <a:t>457-</a:t>
            </a:r>
            <a:r>
              <a:rPr sz="1800" dirty="0" smtClean="0"/>
              <a:t>64</a:t>
            </a:r>
            <a:r>
              <a:rPr lang="en-US" sz="1800" dirty="0" smtClean="0"/>
              <a:t>, 2015</a:t>
            </a:r>
            <a:endParaRPr sz="1800" dirty="0"/>
          </a:p>
        </p:txBody>
      </p:sp>
      <p:pic>
        <p:nvPicPr>
          <p:cNvPr id="303" name="image7.png" descr="Screen shot 2015-10-03 at 1.02.05 PM.png"/>
          <p:cNvPicPr>
            <a:picLocks noChangeAspect="1"/>
          </p:cNvPicPr>
          <p:nvPr/>
        </p:nvPicPr>
        <p:blipFill>
          <a:blip r:embed="rId3">
            <a:extLst/>
          </a:blip>
          <a:srcRect t="5595"/>
          <a:stretch>
            <a:fillRect/>
          </a:stretch>
        </p:blipFill>
        <p:spPr>
          <a:xfrm>
            <a:off x="423374" y="4110625"/>
            <a:ext cx="9649925" cy="217939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304" name="Shape 304"/>
          <p:cNvSpPr/>
          <p:nvPr/>
        </p:nvSpPr>
        <p:spPr>
          <a:xfrm>
            <a:off x="7051011" y="6096000"/>
            <a:ext cx="3764550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8" tIns="45718" rIns="45718" bIns="45718" numCol="1" anchor="t">
            <a:spAutoFit/>
          </a:bodyPr>
          <a:lstStyle>
            <a:lvl1pPr>
              <a:defRPr sz="1200"/>
            </a:lvl1pPr>
          </a:lstStyle>
          <a:p>
            <a:r>
              <a:rPr sz="1800" dirty="0"/>
              <a:t>Hum Mutat. </a:t>
            </a:r>
            <a:r>
              <a:rPr sz="1800" dirty="0" smtClean="0"/>
              <a:t>36:</a:t>
            </a:r>
            <a:r>
              <a:rPr sz="1800" dirty="0"/>
              <a:t>1009-</a:t>
            </a:r>
            <a:r>
              <a:rPr sz="1800" dirty="0" smtClean="0"/>
              <a:t>14</a:t>
            </a:r>
            <a:r>
              <a:rPr lang="en-US" sz="1800" dirty="0" smtClean="0"/>
              <a:t>, 2015</a:t>
            </a:r>
            <a:endParaRPr sz="1800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585787" y="169335"/>
            <a:ext cx="9429750" cy="609600"/>
          </a:xfrm>
          <a:prstGeom prst="rect">
            <a:avLst/>
          </a:prstGeom>
          <a:effectLst>
            <a:outerShdw blurRad="38100" dist="25400" dir="2700000">
              <a:schemeClr val="tx1">
                <a:lumMod val="50000"/>
                <a:lumOff val="50000"/>
                <a:alpha val="20000"/>
              </a:schemeClr>
            </a:outerShdw>
          </a:effectLst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6" charset="0"/>
                <a:ea typeface="ＭＳ Ｐゴシック" pitchFamily="36" charset="-128"/>
                <a:cs typeface="ＭＳ Ｐゴシック" pitchFamily="36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6" charset="0"/>
                <a:ea typeface="ＭＳ Ｐゴシック" pitchFamily="36" charset="-128"/>
                <a:cs typeface="ＭＳ Ｐゴシック" pitchFamily="36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6" charset="0"/>
                <a:ea typeface="ＭＳ Ｐゴシック" pitchFamily="36" charset="-128"/>
                <a:cs typeface="ＭＳ Ｐゴシック" pitchFamily="36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6" charset="0"/>
                <a:ea typeface="ＭＳ Ｐゴシック" pitchFamily="36" charset="-128"/>
                <a:cs typeface="ＭＳ Ｐゴシック" pitchFamily="36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6" charset="0"/>
                <a:ea typeface="ＭＳ Ｐゴシック" pitchFamily="36" charset="-128"/>
                <a:cs typeface="ＭＳ Ｐゴシック" pitchFamily="36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6" charset="0"/>
                <a:ea typeface="ＭＳ Ｐゴシック" pitchFamily="36" charset="-128"/>
                <a:cs typeface="ＭＳ Ｐゴシック" pitchFamily="36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6" charset="0"/>
                <a:ea typeface="ＭＳ Ｐゴシック" pitchFamily="36" charset="-128"/>
                <a:cs typeface="ＭＳ Ｐゴシック" pitchFamily="36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6" charset="0"/>
                <a:ea typeface="ＭＳ Ｐゴシック" pitchFamily="36" charset="-128"/>
                <a:cs typeface="ＭＳ Ｐゴシック" pitchFamily="36" charset="-128"/>
              </a:defRPr>
            </a:lvl9pPr>
          </a:lstStyle>
          <a:p>
            <a:pPr algn="l" eaLnBrk="1" hangingPunct="1">
              <a:defRPr/>
            </a:pPr>
            <a:r>
              <a:rPr lang="en-US" sz="4000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GeneMatcher: Some successes</a:t>
            </a:r>
            <a:endParaRPr lang="en-US" sz="4000" i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>
            <a:off x="685800" y="990600"/>
            <a:ext cx="9601200" cy="0"/>
          </a:xfrm>
          <a:prstGeom prst="line">
            <a:avLst/>
          </a:prstGeom>
          <a:noFill/>
          <a:ln w="57150" cmpd="thickThin">
            <a:solidFill>
              <a:srgbClr val="34007E"/>
            </a:solidFill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85787" y="169335"/>
            <a:ext cx="9429750" cy="609600"/>
          </a:xfrm>
          <a:effectLst>
            <a:outerShdw blurRad="38100" dist="25400" dir="2700000">
              <a:schemeClr val="tx1">
                <a:lumMod val="50000"/>
                <a:lumOff val="50000"/>
                <a:alpha val="20000"/>
              </a:schemeClr>
            </a:outerShdw>
          </a:effectLst>
        </p:spPr>
        <p:txBody>
          <a:bodyPr anchor="t"/>
          <a:lstStyle/>
          <a:p>
            <a:pPr algn="l" eaLnBrk="1" hangingPunct="1">
              <a:defRPr/>
            </a:pPr>
            <a:r>
              <a:rPr lang="en-US" sz="4000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BHCMG: Goals and Aims </a:t>
            </a:r>
            <a:endParaRPr lang="en-US" sz="4000" i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15363" name="Line 4"/>
          <p:cNvSpPr>
            <a:spLocks noChangeShapeType="1"/>
          </p:cNvSpPr>
          <p:nvPr/>
        </p:nvSpPr>
        <p:spPr bwMode="auto">
          <a:xfrm>
            <a:off x="685800" y="990600"/>
            <a:ext cx="9601200" cy="0"/>
          </a:xfrm>
          <a:prstGeom prst="line">
            <a:avLst/>
          </a:prstGeom>
          <a:noFill/>
          <a:ln w="57150" cmpd="thickThin">
            <a:solidFill>
              <a:srgbClr val="34007E"/>
            </a:solidFill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22804" y="2349498"/>
            <a:ext cx="9864196" cy="5461000"/>
          </a:xfrm>
          <a:effectLst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2400"/>
              </a:spcBef>
              <a:buClr>
                <a:srgbClr val="99CC00"/>
              </a:buClr>
              <a:buFont typeface="Wingdings" charset="2"/>
              <a:buChar char="§"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To expand and enhance sample recruitment and phenotyping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Clr>
                <a:srgbClr val="99CC00"/>
              </a:buClr>
              <a:buSzPct val="75000"/>
              <a:buFont typeface="Wingdings" charset="2"/>
              <a:buChar char="ü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“Boots on the ground”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Clr>
                <a:srgbClr val="99CC00"/>
              </a:buClr>
              <a:buSzPct val="75000"/>
              <a:buFont typeface="Wingdings" charset="2"/>
              <a:buChar char="ü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Interact with international medical centers tied to BCM or JH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Clr>
                <a:srgbClr val="99CC00"/>
              </a:buClr>
              <a:buSzPct val="75000"/>
              <a:buFont typeface="Wingdings" charset="2"/>
              <a:buChar char="ü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Enhance referral pipeline from clinical WES labs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Clr>
                <a:srgbClr val="99CC00"/>
              </a:buClr>
              <a:buSzPct val="75000"/>
              <a:buFont typeface="Wingdings" charset="2"/>
              <a:buChar char="ü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Automated OMIM inquir</a:t>
            </a:r>
            <a:r>
              <a:rPr lang="en-US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i</a:t>
            </a:r>
            <a:r>
              <a:rPr lang="en-US" sz="24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es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Clr>
                <a:srgbClr val="99CC00"/>
              </a:buClr>
              <a:buSzPct val="75000"/>
              <a:buFont typeface="Wingdings" charset="2"/>
              <a:buChar char="ü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PhenoDB enhancements</a:t>
            </a:r>
            <a:br>
              <a:rPr lang="en-US" sz="24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</a:br>
            <a:endParaRPr lang="en-US" sz="2400" dirty="0" smtClean="0">
              <a:effectLst>
                <a:outerShdw blurRad="38100" dist="38100" dir="2700000" algn="tl">
                  <a:srgbClr val="DDDDDD"/>
                </a:outerShdw>
              </a:effectLst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Clr>
                <a:srgbClr val="99CC00"/>
              </a:buClr>
              <a:buFont typeface="Wingdings" charset="2"/>
              <a:buChar char="§"/>
              <a:defRPr/>
            </a:pPr>
            <a:r>
              <a:rPr lang="en-US" sz="28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Refine sequencing and analysis </a:t>
            </a:r>
            <a:r>
              <a:rPr lang="en-US" sz="28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strategies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Clr>
                <a:srgbClr val="99CC00"/>
              </a:buClr>
              <a:buFont typeface="Wingdings" charset="2"/>
              <a:buChar char="§"/>
              <a:defRPr/>
            </a:pPr>
            <a:r>
              <a:rPr lang="en-US" sz="28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Improve dissemination of </a:t>
            </a:r>
            <a:r>
              <a:rPr lang="en-US" sz="28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results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Clr>
                <a:srgbClr val="99CC00"/>
              </a:buClr>
              <a:buFont typeface="Wingdings" charset="2"/>
              <a:buChar char="§"/>
              <a:defRPr/>
            </a:pPr>
            <a:r>
              <a:rPr lang="en-US" sz="28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Develop reagents and strategies for scalable functional testing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99CC00"/>
              </a:buClr>
              <a:buFont typeface="Wingdings" charset="2"/>
              <a:buChar char="§"/>
              <a:defRPr/>
            </a:pPr>
            <a:endParaRPr lang="en-US" sz="2800" dirty="0">
              <a:effectLst>
                <a:outerShdw blurRad="38100" dist="38100" dir="2700000" algn="tl">
                  <a:srgbClr val="DDDDDD"/>
                </a:outerShdw>
              </a:effectLst>
              <a:latin typeface="Chalkboard" pitchFamily="-108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99CC00"/>
              </a:buClr>
              <a:buFont typeface="Wingdings" charset="2"/>
              <a:buChar char="§"/>
              <a:defRPr/>
            </a:pPr>
            <a:endParaRPr lang="en-US" sz="2800" dirty="0">
              <a:effectLst>
                <a:outerShdw blurRad="38100" dist="38100" dir="2700000" algn="tl">
                  <a:srgbClr val="DDDDDD"/>
                </a:outerShdw>
              </a:effectLst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99CC00"/>
              </a:buClr>
              <a:buFont typeface="Wingdings" charset="2"/>
              <a:buChar char="§"/>
              <a:defRPr/>
            </a:pPr>
            <a:endParaRPr lang="en-US" sz="2800" dirty="0" smtClean="0">
              <a:effectLst>
                <a:outerShdw blurRad="38100" dist="38100" dir="2700000" algn="tl">
                  <a:srgbClr val="DDDDDD"/>
                </a:outerShdw>
              </a:effectLst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99CC00"/>
              </a:buClr>
              <a:buFont typeface="Wingdings" charset="2"/>
              <a:buChar char="§"/>
              <a:defRPr/>
            </a:pPr>
            <a:endParaRPr lang="en-US" sz="2800" dirty="0" smtClean="0">
              <a:effectLst>
                <a:outerShdw blurRad="38100" dist="38100" dir="2700000" algn="tl">
                  <a:srgbClr val="DDDDDD"/>
                </a:outerShdw>
              </a:effectLst>
              <a:latin typeface="Calibri"/>
              <a:cs typeface="Calibri"/>
            </a:endParaRPr>
          </a:p>
          <a:p>
            <a:pPr marL="457200" lvl="1" indent="0" eaLnBrk="1" hangingPunct="1">
              <a:lnSpc>
                <a:spcPct val="90000"/>
              </a:lnSpc>
              <a:spcBef>
                <a:spcPts val="600"/>
              </a:spcBef>
              <a:buClr>
                <a:srgbClr val="99CC00"/>
              </a:buClr>
              <a:buSzPct val="80000"/>
              <a:buNone/>
              <a:defRPr/>
            </a:pPr>
            <a:endParaRPr lang="en-US" sz="2400" dirty="0" smtClean="0">
              <a:effectLst>
                <a:outerShdw blurRad="38100" dist="38100" dir="2700000" algn="tl">
                  <a:srgbClr val="DDDDDD"/>
                </a:outerShdw>
              </a:effectLst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99CC00"/>
              </a:buClr>
              <a:buFont typeface="Wingdings" charset="2"/>
              <a:buChar char="§"/>
              <a:defRPr/>
            </a:pPr>
            <a:endParaRPr lang="en-US" sz="2800" dirty="0">
              <a:effectLst>
                <a:outerShdw blurRad="38100" dist="38100" dir="2700000" algn="tl">
                  <a:srgbClr val="DDDDDD"/>
                </a:outerShdw>
              </a:effectLst>
              <a:latin typeface="Chalkboard" pitchFamily="-108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99CC00"/>
              </a:buClr>
              <a:buFont typeface="Wingdings" charset="2"/>
              <a:buChar char="§"/>
              <a:defRPr/>
            </a:pPr>
            <a:endParaRPr lang="en-US" sz="2800" dirty="0" smtClean="0">
              <a:effectLst>
                <a:outerShdw blurRad="38100" dist="38100" dir="2700000" algn="tl">
                  <a:srgbClr val="DDDDDD"/>
                </a:outerShdw>
              </a:effectLst>
              <a:latin typeface="Chalkboard" pitchFamily="-108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99CC00"/>
              </a:buClr>
              <a:buFont typeface="Wingdings" charset="2"/>
              <a:buChar char="§"/>
              <a:defRPr/>
            </a:pPr>
            <a:endParaRPr lang="en-US" sz="2800" dirty="0" smtClean="0">
              <a:effectLst>
                <a:outerShdw blurRad="38100" dist="38100" dir="2700000" algn="tl">
                  <a:srgbClr val="DDDDDD"/>
                </a:outerShdw>
              </a:effectLst>
              <a:latin typeface="Chalkboard" pitchFamily="-108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99CC00"/>
              </a:buClr>
              <a:buFont typeface="Wingdings" charset="2"/>
              <a:buChar char="§"/>
              <a:defRPr/>
            </a:pPr>
            <a:endParaRPr lang="en-US" sz="2800" dirty="0" smtClean="0">
              <a:effectLst>
                <a:outerShdw blurRad="38100" dist="38100" dir="2700000" algn="tl">
                  <a:srgbClr val="DDDDDD"/>
                </a:outerShdw>
              </a:effectLst>
              <a:latin typeface="Chalkboard" pitchFamily="-108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99CC00"/>
              </a:buClr>
              <a:buFont typeface="Wingdings" charset="2"/>
              <a:buChar char="§"/>
              <a:defRPr/>
            </a:pPr>
            <a:endParaRPr lang="en-US" sz="2800" dirty="0" smtClean="0">
              <a:effectLst>
                <a:outerShdw blurRad="38100" dist="38100" dir="2700000" algn="tl">
                  <a:srgbClr val="DDDDDD"/>
                </a:outerShdw>
              </a:effectLst>
              <a:latin typeface="Chalkboard" pitchFamily="-108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99CC00"/>
              </a:buClr>
              <a:buFont typeface="Wingdings" charset="2"/>
              <a:buChar char="§"/>
              <a:defRPr/>
            </a:pPr>
            <a:endParaRPr lang="en-US" sz="2800" dirty="0" smtClean="0">
              <a:effectLst>
                <a:outerShdw blurRad="38100" dist="38100" dir="2700000" algn="tl">
                  <a:srgbClr val="DDDDDD"/>
                </a:outerShdw>
              </a:effectLst>
              <a:latin typeface="Chalkboard" pitchFamily="-108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99CC00"/>
              </a:buClr>
              <a:buFont typeface="Wingdings" charset="2"/>
              <a:buChar char="§"/>
              <a:defRPr/>
            </a:pPr>
            <a:endParaRPr lang="en-US" sz="2800" dirty="0" smtClean="0">
              <a:effectLst>
                <a:outerShdw blurRad="38100" dist="38100" dir="2700000" algn="tl">
                  <a:srgbClr val="DDDDDD"/>
                </a:outerShdw>
              </a:effectLst>
              <a:latin typeface="Chalkboard" pitchFamily="-108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99CC00"/>
              </a:buClr>
              <a:buFont typeface="Wingdings" charset="2"/>
              <a:buChar char="§"/>
              <a:defRPr/>
            </a:pPr>
            <a:endParaRPr lang="en-US" sz="2800" dirty="0" smtClean="0">
              <a:effectLst>
                <a:outerShdw blurRad="38100" dist="38100" dir="2700000" algn="tl">
                  <a:srgbClr val="DDDDDD"/>
                </a:outerShdw>
              </a:effectLst>
              <a:latin typeface="Chalkboard" pitchFamily="-108" charset="0"/>
            </a:endParaRPr>
          </a:p>
          <a:p>
            <a:pPr eaLnBrk="1" hangingPunct="1">
              <a:lnSpc>
                <a:spcPct val="90000"/>
              </a:lnSpc>
              <a:spcBef>
                <a:spcPts val="1800"/>
              </a:spcBef>
              <a:buClr>
                <a:srgbClr val="99CC00"/>
              </a:buClr>
              <a:buFont typeface="Wingdings" charset="2"/>
              <a:buChar char="§"/>
              <a:defRPr/>
            </a:pPr>
            <a:endParaRPr lang="en-US" dirty="0" smtClean="0">
              <a:effectLst>
                <a:outerShdw blurRad="38100" dist="38100" dir="2700000" algn="tl">
                  <a:srgbClr val="DDDDDD"/>
                </a:outerShdw>
              </a:effectLst>
              <a:latin typeface="Chalkboard" pitchFamily="-108" charset="0"/>
            </a:endParaRPr>
          </a:p>
          <a:p>
            <a:pPr eaLnBrk="1" hangingPunct="1">
              <a:lnSpc>
                <a:spcPct val="90000"/>
              </a:lnSpc>
              <a:spcBef>
                <a:spcPts val="1800"/>
              </a:spcBef>
              <a:buClr>
                <a:srgbClr val="99CC00"/>
              </a:buClr>
              <a:buFont typeface="Wingdings" charset="2"/>
              <a:buChar char="§"/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Chalkboard" pitchFamily="-10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6532" y="1117601"/>
            <a:ext cx="96604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/>
                <a:cs typeface="Calibri"/>
              </a:rPr>
              <a:t>Overall objective: To identify phenotypes and the 	molecular 	basis for more than half of our genes </a:t>
            </a:r>
            <a:endParaRPr lang="en-US"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111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image8.png" descr="Screen shot 2015-10-03 at 1.27.05 PM.png"/>
          <p:cNvPicPr>
            <a:picLocks noChangeAspect="1"/>
          </p:cNvPicPr>
          <p:nvPr/>
        </p:nvPicPr>
        <p:blipFill rotWithShape="1">
          <a:blip r:embed="rId2">
            <a:extLst/>
          </a:blip>
          <a:srcRect t="15751"/>
          <a:stretch/>
        </p:blipFill>
        <p:spPr>
          <a:xfrm>
            <a:off x="194511" y="1303870"/>
            <a:ext cx="10122375" cy="1151465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" name="image9.png"/>
          <p:cNvPicPr>
            <a:picLocks noChangeAspect="1"/>
          </p:cNvPicPr>
          <p:nvPr/>
        </p:nvPicPr>
        <p:blipFill rotWithShape="1">
          <a:blip r:embed="rId3">
            <a:extLst/>
          </a:blip>
          <a:srcRect t="10532"/>
          <a:stretch/>
        </p:blipFill>
        <p:spPr>
          <a:xfrm>
            <a:off x="0" y="3505200"/>
            <a:ext cx="10287000" cy="2562232"/>
          </a:xfrm>
          <a:prstGeom prst="rect">
            <a:avLst/>
          </a:prstGeom>
          <a:ln w="12700">
            <a:miter lim="400000"/>
          </a:ln>
        </p:spPr>
      </p:pic>
      <p:sp>
        <p:nvSpPr>
          <p:cNvPr id="311" name="Shape 311"/>
          <p:cNvSpPr/>
          <p:nvPr/>
        </p:nvSpPr>
        <p:spPr>
          <a:xfrm>
            <a:off x="6620973" y="5883421"/>
            <a:ext cx="4141099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200"/>
            </a:lvl1pPr>
          </a:lstStyle>
          <a:p>
            <a:r>
              <a:rPr sz="1600" dirty="0"/>
              <a:t>Am J Hum Genet</a:t>
            </a:r>
            <a:r>
              <a:rPr sz="1600" dirty="0" smtClean="0"/>
              <a:t>.</a:t>
            </a:r>
            <a:r>
              <a:rPr lang="en-US" sz="1600" dirty="0" smtClean="0"/>
              <a:t> </a:t>
            </a:r>
            <a:r>
              <a:rPr sz="1600" dirty="0" smtClean="0"/>
              <a:t>97:</a:t>
            </a:r>
            <a:r>
              <a:rPr sz="1800" dirty="0"/>
              <a:t>744</a:t>
            </a:r>
            <a:r>
              <a:rPr sz="1600" dirty="0"/>
              <a:t>-</a:t>
            </a:r>
            <a:r>
              <a:rPr sz="1600" dirty="0" smtClean="0"/>
              <a:t>53</a:t>
            </a:r>
            <a:r>
              <a:rPr lang="en-US" sz="1600" dirty="0" smtClean="0"/>
              <a:t>, 2015</a:t>
            </a:r>
            <a:endParaRPr sz="1600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85787" y="169335"/>
            <a:ext cx="9429750" cy="609600"/>
          </a:xfrm>
          <a:prstGeom prst="rect">
            <a:avLst/>
          </a:prstGeom>
          <a:effectLst>
            <a:outerShdw blurRad="38100" dist="25400" dir="2700000">
              <a:schemeClr val="tx1">
                <a:lumMod val="50000"/>
                <a:lumOff val="50000"/>
                <a:alpha val="20000"/>
              </a:schemeClr>
            </a:outerShdw>
          </a:effectLst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6" charset="0"/>
                <a:ea typeface="ＭＳ Ｐゴシック" pitchFamily="36" charset="-128"/>
                <a:cs typeface="ＭＳ Ｐゴシック" pitchFamily="36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6" charset="0"/>
                <a:ea typeface="ＭＳ Ｐゴシック" pitchFamily="36" charset="-128"/>
                <a:cs typeface="ＭＳ Ｐゴシック" pitchFamily="36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6" charset="0"/>
                <a:ea typeface="ＭＳ Ｐゴシック" pitchFamily="36" charset="-128"/>
                <a:cs typeface="ＭＳ Ｐゴシック" pitchFamily="36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6" charset="0"/>
                <a:ea typeface="ＭＳ Ｐゴシック" pitchFamily="36" charset="-128"/>
                <a:cs typeface="ＭＳ Ｐゴシック" pitchFamily="36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6" charset="0"/>
                <a:ea typeface="ＭＳ Ｐゴシック" pitchFamily="36" charset="-128"/>
                <a:cs typeface="ＭＳ Ｐゴシック" pitchFamily="36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6" charset="0"/>
                <a:ea typeface="ＭＳ Ｐゴシック" pitchFamily="36" charset="-128"/>
                <a:cs typeface="ＭＳ Ｐゴシック" pitchFamily="36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6" charset="0"/>
                <a:ea typeface="ＭＳ Ｐゴシック" pitchFamily="36" charset="-128"/>
                <a:cs typeface="ＭＳ Ｐゴシック" pitchFamily="36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6" charset="0"/>
                <a:ea typeface="ＭＳ Ｐゴシック" pitchFamily="36" charset="-128"/>
                <a:cs typeface="ＭＳ Ｐゴシック" pitchFamily="36" charset="-128"/>
              </a:defRPr>
            </a:lvl9pPr>
          </a:lstStyle>
          <a:p>
            <a:pPr algn="l" eaLnBrk="1" hangingPunct="1">
              <a:defRPr/>
            </a:pPr>
            <a:r>
              <a:rPr lang="en-US" sz="4000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GeneMatcher: Some successes</a:t>
            </a:r>
            <a:endParaRPr lang="en-US" sz="4000" i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685800" y="990600"/>
            <a:ext cx="9601200" cy="0"/>
          </a:xfrm>
          <a:prstGeom prst="line">
            <a:avLst/>
          </a:prstGeom>
          <a:noFill/>
          <a:ln w="57150" cmpd="thickThin">
            <a:solidFill>
              <a:srgbClr val="34007E"/>
            </a:solidFill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20977" y="2235202"/>
            <a:ext cx="1737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Gen Res, 2015</a:t>
            </a:r>
            <a:endParaRPr lang="en-US" sz="1800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image12.png"/>
          <p:cNvPicPr>
            <a:picLocks noChangeAspect="1"/>
          </p:cNvPicPr>
          <p:nvPr/>
        </p:nvPicPr>
        <p:blipFill rotWithShape="1">
          <a:blip r:embed="rId2">
            <a:extLst/>
          </a:blip>
          <a:srcRect t="16593" r="2536"/>
          <a:stretch/>
        </p:blipFill>
        <p:spPr>
          <a:xfrm>
            <a:off x="100013" y="1270077"/>
            <a:ext cx="10026120" cy="19553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Screen Shot 2016-04-09 at 9.39.57 AM.png"/>
          <p:cNvPicPr>
            <a:picLocks noChangeAspect="1"/>
          </p:cNvPicPr>
          <p:nvPr/>
        </p:nvPicPr>
        <p:blipFill rotWithShape="1">
          <a:blip r:embed="rId3">
            <a:extLst/>
          </a:blip>
          <a:srcRect t="23691" r="2026"/>
          <a:stretch/>
        </p:blipFill>
        <p:spPr>
          <a:xfrm>
            <a:off x="0" y="4182533"/>
            <a:ext cx="10143068" cy="72086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85787" y="169335"/>
            <a:ext cx="9429750" cy="609600"/>
          </a:xfrm>
          <a:prstGeom prst="rect">
            <a:avLst/>
          </a:prstGeom>
          <a:effectLst>
            <a:outerShdw blurRad="38100" dist="25400" dir="2700000">
              <a:schemeClr val="tx1">
                <a:lumMod val="50000"/>
                <a:lumOff val="50000"/>
                <a:alpha val="20000"/>
              </a:schemeClr>
            </a:outerShdw>
          </a:effectLst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6" charset="0"/>
                <a:ea typeface="ＭＳ Ｐゴシック" pitchFamily="36" charset="-128"/>
                <a:cs typeface="ＭＳ Ｐゴシック" pitchFamily="36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6" charset="0"/>
                <a:ea typeface="ＭＳ Ｐゴシック" pitchFamily="36" charset="-128"/>
                <a:cs typeface="ＭＳ Ｐゴシック" pitchFamily="36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6" charset="0"/>
                <a:ea typeface="ＭＳ Ｐゴシック" pitchFamily="36" charset="-128"/>
                <a:cs typeface="ＭＳ Ｐゴシック" pitchFamily="36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6" charset="0"/>
                <a:ea typeface="ＭＳ Ｐゴシック" pitchFamily="36" charset="-128"/>
                <a:cs typeface="ＭＳ Ｐゴシック" pitchFamily="36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6" charset="0"/>
                <a:ea typeface="ＭＳ Ｐゴシック" pitchFamily="36" charset="-128"/>
                <a:cs typeface="ＭＳ Ｐゴシック" pitchFamily="36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6" charset="0"/>
                <a:ea typeface="ＭＳ Ｐゴシック" pitchFamily="36" charset="-128"/>
                <a:cs typeface="ＭＳ Ｐゴシック" pitchFamily="36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6" charset="0"/>
                <a:ea typeface="ＭＳ Ｐゴシック" pitchFamily="36" charset="-128"/>
                <a:cs typeface="ＭＳ Ｐゴシック" pitchFamily="36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6" charset="0"/>
                <a:ea typeface="ＭＳ Ｐゴシック" pitchFamily="36" charset="-128"/>
                <a:cs typeface="ＭＳ Ｐゴシック" pitchFamily="36" charset="-128"/>
              </a:defRPr>
            </a:lvl9pPr>
          </a:lstStyle>
          <a:p>
            <a:pPr algn="l" eaLnBrk="1" hangingPunct="1">
              <a:defRPr/>
            </a:pPr>
            <a:r>
              <a:rPr lang="en-US" sz="4000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GeneMatcher: Some successes</a:t>
            </a:r>
            <a:endParaRPr lang="en-US" sz="4000" i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685800" y="990600"/>
            <a:ext cx="9601200" cy="0"/>
          </a:xfrm>
          <a:prstGeom prst="line">
            <a:avLst/>
          </a:prstGeom>
          <a:noFill/>
          <a:ln w="57150" cmpd="thickThin">
            <a:solidFill>
              <a:srgbClr val="34007E"/>
            </a:solidFill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02433" y="2895599"/>
            <a:ext cx="2289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AJHG 97: 608, 2015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6502391" y="4893735"/>
            <a:ext cx="3033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Neurogenetics Mar22, 2016</a:t>
            </a:r>
            <a:endParaRPr lang="en-US" sz="1800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Screen Shot 2016-04-09 at 9.37.04 AM.png"/>
          <p:cNvPicPr>
            <a:picLocks noChangeAspect="1"/>
          </p:cNvPicPr>
          <p:nvPr/>
        </p:nvPicPr>
        <p:blipFill rotWithShape="1">
          <a:blip r:embed="rId2">
            <a:extLst/>
          </a:blip>
          <a:srcRect t="21080" r="2057"/>
          <a:stretch/>
        </p:blipFill>
        <p:spPr>
          <a:xfrm>
            <a:off x="0" y="1202279"/>
            <a:ext cx="10308674" cy="2387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2" name="Screen Shot 2016-04-09 at 9.33.30 AM.png"/>
          <p:cNvPicPr>
            <a:picLocks noChangeAspect="1"/>
          </p:cNvPicPr>
          <p:nvPr/>
        </p:nvPicPr>
        <p:blipFill rotWithShape="1">
          <a:blip r:embed="rId3">
            <a:extLst/>
          </a:blip>
          <a:srcRect t="49141"/>
          <a:stretch/>
        </p:blipFill>
        <p:spPr>
          <a:xfrm>
            <a:off x="430258" y="4097938"/>
            <a:ext cx="9443136" cy="228600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85787" y="169335"/>
            <a:ext cx="9429750" cy="609600"/>
          </a:xfrm>
          <a:prstGeom prst="rect">
            <a:avLst/>
          </a:prstGeom>
          <a:effectLst>
            <a:outerShdw blurRad="38100" dist="25400" dir="2700000">
              <a:schemeClr val="tx1">
                <a:lumMod val="50000"/>
                <a:lumOff val="50000"/>
                <a:alpha val="20000"/>
              </a:schemeClr>
            </a:outerShdw>
          </a:effectLst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6" charset="0"/>
                <a:ea typeface="ＭＳ Ｐゴシック" pitchFamily="36" charset="-128"/>
                <a:cs typeface="ＭＳ Ｐゴシック" pitchFamily="36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6" charset="0"/>
                <a:ea typeface="ＭＳ Ｐゴシック" pitchFamily="36" charset="-128"/>
                <a:cs typeface="ＭＳ Ｐゴシック" pitchFamily="36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6" charset="0"/>
                <a:ea typeface="ＭＳ Ｐゴシック" pitchFamily="36" charset="-128"/>
                <a:cs typeface="ＭＳ Ｐゴシック" pitchFamily="36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6" charset="0"/>
                <a:ea typeface="ＭＳ Ｐゴシック" pitchFamily="36" charset="-128"/>
                <a:cs typeface="ＭＳ Ｐゴシック" pitchFamily="36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6" charset="0"/>
                <a:ea typeface="ＭＳ Ｐゴシック" pitchFamily="36" charset="-128"/>
                <a:cs typeface="ＭＳ Ｐゴシック" pitchFamily="36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6" charset="0"/>
                <a:ea typeface="ＭＳ Ｐゴシック" pitchFamily="36" charset="-128"/>
                <a:cs typeface="ＭＳ Ｐゴシック" pitchFamily="36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6" charset="0"/>
                <a:ea typeface="ＭＳ Ｐゴシック" pitchFamily="36" charset="-128"/>
                <a:cs typeface="ＭＳ Ｐゴシック" pitchFamily="36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6" charset="0"/>
                <a:ea typeface="ＭＳ Ｐゴシック" pitchFamily="36" charset="-128"/>
                <a:cs typeface="ＭＳ Ｐゴシック" pitchFamily="36" charset="-128"/>
              </a:defRPr>
            </a:lvl9pPr>
          </a:lstStyle>
          <a:p>
            <a:pPr algn="l" eaLnBrk="1" hangingPunct="1">
              <a:defRPr/>
            </a:pPr>
            <a:r>
              <a:rPr lang="en-US" sz="4000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GeneMatcher: Some successes</a:t>
            </a:r>
            <a:endParaRPr lang="en-US" sz="4000" i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685800" y="990600"/>
            <a:ext cx="9601200" cy="0"/>
          </a:xfrm>
          <a:prstGeom prst="line">
            <a:avLst/>
          </a:prstGeom>
          <a:noFill/>
          <a:ln w="57150" cmpd="thickThin">
            <a:solidFill>
              <a:srgbClr val="34007E"/>
            </a:solidFill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05600" y="3302000"/>
            <a:ext cx="2263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JCI 125: 3051, 2015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6705601" y="6197600"/>
            <a:ext cx="2353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AJHG, 97: 493, 2015</a:t>
            </a:r>
            <a:endParaRPr lang="en-US" sz="1800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329" y="1168402"/>
            <a:ext cx="9718676" cy="4114800"/>
          </a:xfrm>
        </p:spPr>
        <p:txBody>
          <a:bodyPr/>
          <a:lstStyle/>
          <a:p>
            <a:pPr>
              <a:lnSpc>
                <a:spcPts val="3740"/>
              </a:lnSpc>
              <a:spcBef>
                <a:spcPts val="1368"/>
              </a:spcBef>
              <a:buClr>
                <a:srgbClr val="99CC00"/>
              </a:buClr>
              <a:buFont typeface="Wingdings" charset="2"/>
              <a:buChar char="§"/>
            </a:pPr>
            <a:endParaRPr lang="en-US" sz="2800" dirty="0">
              <a:latin typeface="Calibri"/>
              <a:cs typeface="Calibri"/>
            </a:endParaRPr>
          </a:p>
          <a:p>
            <a:pPr>
              <a:lnSpc>
                <a:spcPts val="3740"/>
              </a:lnSpc>
              <a:spcBef>
                <a:spcPts val="1368"/>
              </a:spcBef>
              <a:buClr>
                <a:srgbClr val="99CC00"/>
              </a:buClr>
              <a:buFont typeface="Wingdings" charset="2"/>
              <a:buChar char="§"/>
            </a:pPr>
            <a:endParaRPr lang="en-US" sz="2800" dirty="0" smtClean="0">
              <a:latin typeface="Calibri"/>
              <a:cs typeface="Calibri"/>
            </a:endParaRPr>
          </a:p>
          <a:p>
            <a:pPr>
              <a:lnSpc>
                <a:spcPts val="3740"/>
              </a:lnSpc>
              <a:spcBef>
                <a:spcPts val="1368"/>
              </a:spcBef>
              <a:buClr>
                <a:srgbClr val="99CC00"/>
              </a:buClr>
              <a:buFont typeface="Wingdings" charset="2"/>
              <a:buChar char="§"/>
            </a:pPr>
            <a:endParaRPr lang="en-US" sz="2800" dirty="0">
              <a:latin typeface="Calibri"/>
              <a:cs typeface="Calibri"/>
            </a:endParaRPr>
          </a:p>
          <a:p>
            <a:pPr>
              <a:lnSpc>
                <a:spcPts val="3740"/>
              </a:lnSpc>
              <a:spcBef>
                <a:spcPts val="1368"/>
              </a:spcBef>
              <a:buClr>
                <a:srgbClr val="99CC00"/>
              </a:buClr>
              <a:buFont typeface="Wingdings" charset="2"/>
              <a:buChar char="§"/>
            </a:pP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85787" y="169335"/>
            <a:ext cx="9429750" cy="609600"/>
          </a:xfrm>
          <a:effectLst>
            <a:outerShdw blurRad="38100" dist="25400" dir="2700000">
              <a:schemeClr val="tx1">
                <a:lumMod val="50000"/>
                <a:lumOff val="50000"/>
                <a:alpha val="20000"/>
              </a:schemeClr>
            </a:outerShdw>
          </a:effectLst>
        </p:spPr>
        <p:txBody>
          <a:bodyPr anchor="t"/>
          <a:lstStyle/>
          <a:p>
            <a:pPr algn="l" eaLnBrk="1" hangingPunct="1">
              <a:defRPr/>
            </a:pPr>
            <a:r>
              <a:rPr lang="en-US" sz="4000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JH GeneMatcher Experience</a:t>
            </a:r>
            <a:endParaRPr lang="en-US" sz="4000" i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685800" y="990600"/>
            <a:ext cx="9601200" cy="0"/>
          </a:xfrm>
          <a:prstGeom prst="line">
            <a:avLst/>
          </a:prstGeom>
          <a:noFill/>
          <a:ln w="57150" cmpd="thickThin">
            <a:solidFill>
              <a:srgbClr val="34007E"/>
            </a:solidFill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02196" y="1337735"/>
            <a:ext cx="971867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ts val="3740"/>
              </a:lnSpc>
              <a:spcBef>
                <a:spcPts val="1968"/>
              </a:spcBef>
              <a:buClr>
                <a:srgbClr val="99CC00"/>
              </a:buClr>
              <a:buFont typeface="Wingdings" charset="2"/>
              <a:buChar char="§"/>
            </a:pPr>
            <a:r>
              <a:rPr lang="en-US" dirty="0" smtClean="0">
                <a:latin typeface="Calibri"/>
                <a:cs typeface="Calibri"/>
              </a:rPr>
              <a:t>Families under investigation		--   381</a:t>
            </a:r>
          </a:p>
          <a:p>
            <a:pPr>
              <a:lnSpc>
                <a:spcPts val="3740"/>
              </a:lnSpc>
              <a:spcBef>
                <a:spcPts val="1968"/>
              </a:spcBef>
              <a:buClr>
                <a:srgbClr val="99CC00"/>
              </a:buClr>
              <a:buFont typeface="Wingdings" charset="2"/>
              <a:buChar char="§"/>
            </a:pPr>
            <a:r>
              <a:rPr lang="en-US" dirty="0" smtClean="0">
                <a:latin typeface="Calibri"/>
                <a:cs typeface="Calibri"/>
              </a:rPr>
              <a:t>Submissions for 				--   104</a:t>
            </a:r>
          </a:p>
          <a:p>
            <a:pPr>
              <a:lnSpc>
                <a:spcPts val="3740"/>
              </a:lnSpc>
              <a:spcBef>
                <a:spcPts val="1968"/>
              </a:spcBef>
              <a:buClr>
                <a:srgbClr val="99CC00"/>
              </a:buClr>
              <a:buFont typeface="Wingdings" charset="2"/>
              <a:buChar char="§"/>
            </a:pPr>
            <a:r>
              <a:rPr lang="en-US" dirty="0" smtClean="0">
                <a:latin typeface="Calibri"/>
                <a:cs typeface="Calibri"/>
              </a:rPr>
              <a:t>Genes submitted				--   280</a:t>
            </a:r>
          </a:p>
          <a:p>
            <a:pPr>
              <a:lnSpc>
                <a:spcPts val="3740"/>
              </a:lnSpc>
              <a:spcBef>
                <a:spcPts val="1968"/>
              </a:spcBef>
              <a:buClr>
                <a:srgbClr val="99CC00"/>
              </a:buClr>
              <a:buFont typeface="Wingdings" charset="2"/>
              <a:buChar char="§"/>
            </a:pPr>
            <a:r>
              <a:rPr lang="en-US" dirty="0" smtClean="0">
                <a:latin typeface="Calibri"/>
                <a:cs typeface="Calibri"/>
              </a:rPr>
              <a:t>Matches						--   314</a:t>
            </a:r>
          </a:p>
          <a:p>
            <a:pPr lvl="1">
              <a:lnSpc>
                <a:spcPts val="3740"/>
              </a:lnSpc>
              <a:spcBef>
                <a:spcPts val="1968"/>
              </a:spcBef>
              <a:buClr>
                <a:srgbClr val="99CC00"/>
              </a:buClr>
              <a:buSzPct val="80000"/>
              <a:buFont typeface="Courier New"/>
              <a:buChar char="o"/>
            </a:pPr>
            <a:r>
              <a:rPr lang="en-US" sz="3200" dirty="0" smtClean="0">
                <a:latin typeface="Calibri"/>
                <a:cs typeface="Calibri"/>
              </a:rPr>
              <a:t>Genes						--   113 (40%)</a:t>
            </a:r>
          </a:p>
          <a:p>
            <a:pPr lvl="1">
              <a:lnSpc>
                <a:spcPts val="3740"/>
              </a:lnSpc>
              <a:spcBef>
                <a:spcPts val="1968"/>
              </a:spcBef>
              <a:buClr>
                <a:srgbClr val="99CC00"/>
              </a:buClr>
              <a:buSzPct val="80000"/>
              <a:buFont typeface="Courier New"/>
              <a:buChar char="o"/>
            </a:pPr>
            <a:r>
              <a:rPr lang="en-US" sz="3200" dirty="0" smtClean="0">
                <a:latin typeface="Calibri"/>
                <a:cs typeface="Calibri"/>
              </a:rPr>
              <a:t>Submitters					--     76</a:t>
            </a:r>
          </a:p>
          <a:p>
            <a:pPr>
              <a:lnSpc>
                <a:spcPts val="3740"/>
              </a:lnSpc>
              <a:spcBef>
                <a:spcPts val="1968"/>
              </a:spcBef>
              <a:buClr>
                <a:srgbClr val="99CC00"/>
              </a:buClr>
              <a:buFont typeface="Wingdings" charset="2"/>
              <a:buChar char="§"/>
            </a:pPr>
            <a:endParaRPr lang="en-US" dirty="0" smtClean="0">
              <a:latin typeface="Calibri"/>
              <a:cs typeface="Calibri"/>
            </a:endParaRPr>
          </a:p>
          <a:p>
            <a:pPr>
              <a:lnSpc>
                <a:spcPts val="3740"/>
              </a:lnSpc>
              <a:spcBef>
                <a:spcPts val="1968"/>
              </a:spcBef>
              <a:buClr>
                <a:srgbClr val="99CC00"/>
              </a:buClr>
              <a:buFont typeface="Wingdings" charset="2"/>
              <a:buChar char="§"/>
            </a:pPr>
            <a:endParaRPr lang="en-US" dirty="0" smtClean="0">
              <a:latin typeface="Calibri"/>
              <a:cs typeface="Calibri"/>
            </a:endParaRPr>
          </a:p>
          <a:p>
            <a:pPr>
              <a:lnSpc>
                <a:spcPts val="3740"/>
              </a:lnSpc>
              <a:spcBef>
                <a:spcPts val="1968"/>
              </a:spcBef>
              <a:buClr>
                <a:srgbClr val="99CC00"/>
              </a:buClr>
              <a:buFont typeface="Wingdings" charset="2"/>
              <a:buChar char="§"/>
            </a:pPr>
            <a:endParaRPr lang="en-US" dirty="0" smtClean="0">
              <a:latin typeface="Calibri"/>
              <a:cs typeface="Calibri"/>
            </a:endParaRPr>
          </a:p>
          <a:p>
            <a:pPr>
              <a:lnSpc>
                <a:spcPts val="3740"/>
              </a:lnSpc>
              <a:spcBef>
                <a:spcPts val="1968"/>
              </a:spcBef>
              <a:buClr>
                <a:srgbClr val="99CC00"/>
              </a:buClr>
              <a:buFont typeface="Wingdings" charset="2"/>
              <a:buChar char="§"/>
            </a:pPr>
            <a:endParaRPr lang="en-US" dirty="0" smtClean="0">
              <a:latin typeface="Calibri"/>
              <a:cs typeface="Calibri"/>
            </a:endParaRPr>
          </a:p>
          <a:p>
            <a:pPr>
              <a:lnSpc>
                <a:spcPts val="3740"/>
              </a:lnSpc>
              <a:spcBef>
                <a:spcPts val="1968"/>
              </a:spcBef>
              <a:buClr>
                <a:srgbClr val="99CC00"/>
              </a:buClr>
              <a:buFont typeface="Wingdings" charset="2"/>
              <a:buChar char="§"/>
            </a:pPr>
            <a:endParaRPr lang="en-US" dirty="0" smtClean="0">
              <a:latin typeface="Calibri"/>
              <a:cs typeface="Calibri"/>
            </a:endParaRPr>
          </a:p>
          <a:p>
            <a:pPr>
              <a:lnSpc>
                <a:spcPts val="3740"/>
              </a:lnSpc>
              <a:spcBef>
                <a:spcPts val="1968"/>
              </a:spcBef>
              <a:buClr>
                <a:srgbClr val="99CC00"/>
              </a:buClr>
              <a:buFont typeface="Wingdings" charset="2"/>
              <a:buChar char="§"/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743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102" descr="Telo2_Fam4.ii.1_final.ps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0766" y="3607301"/>
            <a:ext cx="1392382" cy="1452282"/>
          </a:xfrm>
          <a:prstGeom prst="rect">
            <a:avLst/>
          </a:prstGeom>
        </p:spPr>
      </p:pic>
      <p:pic>
        <p:nvPicPr>
          <p:cNvPr id="105" name="Picture 104" descr="Telo2_Fam1_ii.2.final.ps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775" y="3607301"/>
            <a:ext cx="1400175" cy="1452282"/>
          </a:xfrm>
          <a:prstGeom prst="rect">
            <a:avLst/>
          </a:prstGeom>
        </p:spPr>
      </p:pic>
      <p:pic>
        <p:nvPicPr>
          <p:cNvPr id="106" name="Picture 105" descr="Telo2_Fam1.ii.3.final.ps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9507" y="3607301"/>
            <a:ext cx="1402773" cy="1452282"/>
          </a:xfrm>
          <a:prstGeom prst="rect">
            <a:avLst/>
          </a:prstGeom>
        </p:spPr>
      </p:pic>
      <p:pic>
        <p:nvPicPr>
          <p:cNvPr id="107" name="Picture 106" descr="Telo2_Fam1.ii.4.fltshp.final.ps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3836" y="3607301"/>
            <a:ext cx="1402773" cy="1452282"/>
          </a:xfrm>
          <a:prstGeom prst="rect">
            <a:avLst/>
          </a:prstGeom>
        </p:spPr>
      </p:pic>
      <p:pic>
        <p:nvPicPr>
          <p:cNvPr id="108" name="Picture 107" descr="Telo2_Fam2.ii.2_final.ps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984" y="3607301"/>
            <a:ext cx="1402773" cy="1452282"/>
          </a:xfrm>
          <a:prstGeom prst="rect">
            <a:avLst/>
          </a:prstGeom>
        </p:spPr>
      </p:pic>
      <p:sp>
        <p:nvSpPr>
          <p:cNvPr id="87" name="TextBox 86"/>
          <p:cNvSpPr txBox="1"/>
          <p:nvPr/>
        </p:nvSpPr>
        <p:spPr>
          <a:xfrm>
            <a:off x="233795" y="3216785"/>
            <a:ext cx="646646" cy="303554"/>
          </a:xfrm>
          <a:prstGeom prst="rect">
            <a:avLst/>
          </a:prstGeom>
          <a:noFill/>
        </p:spPr>
        <p:txBody>
          <a:bodyPr wrap="square" lIns="87258" tIns="43629" rIns="87258" bIns="43629" rtlCol="0">
            <a:spAutoFit/>
          </a:bodyPr>
          <a:lstStyle/>
          <a:p>
            <a:pPr defTabSz="45703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t>B</a:t>
            </a:r>
            <a:endParaRPr lang="en-US" sz="14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01094" y="1081211"/>
            <a:ext cx="10244832" cy="2033233"/>
            <a:chOff x="178748" y="1081192"/>
            <a:chExt cx="9106517" cy="2033233"/>
          </a:xfrm>
        </p:grpSpPr>
        <p:sp>
          <p:nvSpPr>
            <p:cNvPr id="24" name="TextBox 23"/>
            <p:cNvSpPr txBox="1"/>
            <p:nvPr/>
          </p:nvSpPr>
          <p:spPr>
            <a:xfrm>
              <a:off x="178748" y="1547699"/>
              <a:ext cx="302285" cy="257387"/>
            </a:xfrm>
            <a:prstGeom prst="rect">
              <a:avLst/>
            </a:prstGeom>
            <a:noFill/>
          </p:spPr>
          <p:txBody>
            <a:bodyPr wrap="square" lIns="87258" tIns="43629" rIns="87258" bIns="43629" rtlCol="0">
              <a:spAutoFit/>
            </a:bodyPr>
            <a:lstStyle/>
            <a:p>
              <a:pPr defTabSz="8724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kern="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I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8748" y="2378983"/>
              <a:ext cx="302285" cy="257387"/>
            </a:xfrm>
            <a:prstGeom prst="rect">
              <a:avLst/>
            </a:prstGeom>
            <a:noFill/>
          </p:spPr>
          <p:txBody>
            <a:bodyPr wrap="square" lIns="87258" tIns="43629" rIns="87258" bIns="43629" rtlCol="0">
              <a:spAutoFit/>
            </a:bodyPr>
            <a:lstStyle/>
            <a:p>
              <a:pPr defTabSz="8724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kern="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II</a:t>
              </a:r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5148687" y="1081192"/>
              <a:ext cx="2114271" cy="2033233"/>
              <a:chOff x="5688953" y="1225350"/>
              <a:chExt cx="2325697" cy="2304329"/>
            </a:xfrm>
          </p:grpSpPr>
          <p:sp>
            <p:nvSpPr>
              <p:cNvPr id="56" name="TextBox 55"/>
              <p:cNvSpPr txBox="1"/>
              <p:nvPr/>
            </p:nvSpPr>
            <p:spPr>
              <a:xfrm>
                <a:off x="6336507" y="1225350"/>
                <a:ext cx="1011857" cy="355469"/>
              </a:xfrm>
              <a:prstGeom prst="rect">
                <a:avLst/>
              </a:prstGeom>
              <a:noFill/>
            </p:spPr>
            <p:txBody>
              <a:bodyPr wrap="square" lIns="97256" tIns="48628" rIns="97256" bIns="48628" rtlCol="0">
                <a:spAutoFit/>
              </a:bodyPr>
              <a:lstStyle/>
              <a:p>
                <a:pPr defTabSz="45703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b="1" dirty="0">
                    <a:solidFill>
                      <a:prstClr val="black"/>
                    </a:solidFill>
                    <a:latin typeface="Arial"/>
                    <a:ea typeface="+mn-ea"/>
                    <a:cs typeface="Arial"/>
                  </a:rPr>
                  <a:t>Family 3</a:t>
                </a: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6077219" y="1766810"/>
                <a:ext cx="299213" cy="301752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lIns="97256" tIns="48628" rIns="97256" bIns="48628" rtlCol="0" anchor="ctr"/>
              <a:lstStyle/>
              <a:p>
                <a:pPr algn="ctr" defTabSz="8724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b="1" kern="0" dirty="0">
                  <a:solidFill>
                    <a:srgbClr val="000000"/>
                  </a:solidFill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7191402" y="1766812"/>
                <a:ext cx="300769" cy="288342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lIns="97256" tIns="48628" rIns="97256" bIns="48628" rtlCol="0" anchor="ctr"/>
              <a:lstStyle/>
              <a:p>
                <a:pPr algn="ctr" defTabSz="8724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b="1" kern="0">
                  <a:solidFill>
                    <a:srgbClr val="000000"/>
                  </a:solidFill>
                  <a:latin typeface="Arial"/>
                  <a:ea typeface="+mn-ea"/>
                  <a:cs typeface="Arial"/>
                </a:endParaRPr>
              </a:p>
            </p:txBody>
          </p:sp>
          <p:cxnSp>
            <p:nvCxnSpPr>
              <p:cNvPr id="59" name="Straight Connector 58"/>
              <p:cNvCxnSpPr/>
              <p:nvPr/>
            </p:nvCxnSpPr>
            <p:spPr>
              <a:xfrm flipH="1" flipV="1">
                <a:off x="6376431" y="1928271"/>
                <a:ext cx="814970" cy="0"/>
              </a:xfrm>
              <a:prstGeom prst="line">
                <a:avLst/>
              </a:prstGeom>
              <a:solidFill>
                <a:srgbClr val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0" name="Straight Connector 59"/>
              <p:cNvCxnSpPr/>
              <p:nvPr/>
            </p:nvCxnSpPr>
            <p:spPr>
              <a:xfrm flipH="1">
                <a:off x="6800685" y="1943346"/>
                <a:ext cx="2026" cy="755622"/>
              </a:xfrm>
              <a:prstGeom prst="line">
                <a:avLst/>
              </a:prstGeom>
              <a:solidFill>
                <a:srgbClr val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61" name="Oval 60"/>
              <p:cNvSpPr/>
              <p:nvPr/>
            </p:nvSpPr>
            <p:spPr>
              <a:xfrm>
                <a:off x="6667229" y="2694736"/>
                <a:ext cx="300769" cy="288342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lIns="97256" tIns="48628" rIns="97256" bIns="48628" rtlCol="0" anchor="ctr"/>
              <a:lstStyle/>
              <a:p>
                <a:pPr algn="ctr" defTabSz="8724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b="1" kern="0">
                  <a:solidFill>
                    <a:srgbClr val="000000"/>
                  </a:solidFill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847283" y="1558095"/>
                <a:ext cx="332516" cy="303147"/>
              </a:xfrm>
              <a:prstGeom prst="rect">
                <a:avLst/>
              </a:prstGeom>
              <a:noFill/>
            </p:spPr>
            <p:txBody>
              <a:bodyPr wrap="square" lIns="97256" tIns="48628" rIns="97256" bIns="48628" rtlCol="0">
                <a:spAutoFit/>
              </a:bodyPr>
              <a:lstStyle/>
              <a:p>
                <a:pPr defTabSz="8724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b="1" kern="0" dirty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rPr>
                  <a:t>1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7048373" y="1562328"/>
                <a:ext cx="332516" cy="303147"/>
              </a:xfrm>
              <a:prstGeom prst="rect">
                <a:avLst/>
              </a:prstGeom>
              <a:noFill/>
            </p:spPr>
            <p:txBody>
              <a:bodyPr wrap="square" lIns="97256" tIns="48628" rIns="97256" bIns="48628" rtlCol="0">
                <a:spAutoFit/>
              </a:bodyPr>
              <a:lstStyle/>
              <a:p>
                <a:pPr defTabSz="8724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b="1" kern="0" dirty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rPr>
                  <a:t>2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6470195" y="2594128"/>
                <a:ext cx="332516" cy="303147"/>
              </a:xfrm>
              <a:prstGeom prst="rect">
                <a:avLst/>
              </a:prstGeom>
              <a:noFill/>
            </p:spPr>
            <p:txBody>
              <a:bodyPr wrap="square" lIns="97256" tIns="48628" rIns="97256" bIns="48628" rtlCol="0">
                <a:spAutoFit/>
              </a:bodyPr>
              <a:lstStyle/>
              <a:p>
                <a:pPr defTabSz="8724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b="1" kern="0" dirty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rPr>
                  <a:t>1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6277173" y="3069566"/>
                <a:ext cx="1240611" cy="460113"/>
              </a:xfrm>
              <a:prstGeom prst="rect">
                <a:avLst/>
              </a:prstGeom>
              <a:noFill/>
            </p:spPr>
            <p:txBody>
              <a:bodyPr wrap="square" lIns="97256" tIns="48628" rIns="97256" bIns="48628" rtlCol="0">
                <a:spAutoFit/>
              </a:bodyPr>
              <a:lstStyle/>
              <a:p>
                <a:pPr defTabSz="45703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b="1" dirty="0">
                    <a:solidFill>
                      <a:prstClr val="black"/>
                    </a:solidFill>
                    <a:latin typeface="Arial"/>
                    <a:ea typeface="+mn-ea"/>
                    <a:cs typeface="Arial"/>
                  </a:rPr>
                  <a:t>p.Pro260Leu</a:t>
                </a:r>
              </a:p>
              <a:p>
                <a:pPr defTabSz="45703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b="1" dirty="0">
                    <a:solidFill>
                      <a:prstClr val="black"/>
                    </a:solidFill>
                    <a:latin typeface="Arial"/>
                    <a:ea typeface="+mn-ea"/>
                    <a:cs typeface="Arial"/>
                  </a:rPr>
                  <a:t>p.Arg609His</a:t>
                </a: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5688953" y="2009881"/>
                <a:ext cx="1215790" cy="285706"/>
              </a:xfrm>
              <a:prstGeom prst="rect">
                <a:avLst/>
              </a:prstGeom>
              <a:noFill/>
            </p:spPr>
            <p:txBody>
              <a:bodyPr wrap="square" lIns="97256" tIns="48628" rIns="97256" bIns="48628" rtlCol="0">
                <a:spAutoFit/>
              </a:bodyPr>
              <a:lstStyle/>
              <a:p>
                <a:pPr defTabSz="45703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b="1" dirty="0">
                    <a:solidFill>
                      <a:prstClr val="black"/>
                    </a:solidFill>
                    <a:latin typeface="Arial"/>
                    <a:ea typeface="+mn-ea"/>
                    <a:cs typeface="Arial"/>
                  </a:rPr>
                  <a:t>p.Pro260Leu/+</a:t>
                </a: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6744197" y="2009881"/>
                <a:ext cx="1270453" cy="285706"/>
              </a:xfrm>
              <a:prstGeom prst="rect">
                <a:avLst/>
              </a:prstGeom>
              <a:noFill/>
            </p:spPr>
            <p:txBody>
              <a:bodyPr wrap="square" lIns="97256" tIns="48628" rIns="97256" bIns="48628" rtlCol="0">
                <a:spAutoFit/>
              </a:bodyPr>
              <a:lstStyle/>
              <a:p>
                <a:pPr defTabSz="45703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b="1" dirty="0">
                    <a:solidFill>
                      <a:prstClr val="black"/>
                    </a:solidFill>
                    <a:latin typeface="Arial"/>
                    <a:ea typeface="+mn-ea"/>
                    <a:cs typeface="Arial"/>
                  </a:rPr>
                  <a:t>p.Arg609His/+</a:t>
                </a:r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7019080" y="1084928"/>
              <a:ext cx="2266185" cy="2029497"/>
              <a:chOff x="7720985" y="1229583"/>
              <a:chExt cx="2492804" cy="2300096"/>
            </a:xfrm>
          </p:grpSpPr>
          <p:sp>
            <p:nvSpPr>
              <p:cNvPr id="75" name="Oval 74"/>
              <p:cNvSpPr/>
              <p:nvPr/>
            </p:nvSpPr>
            <p:spPr>
              <a:xfrm>
                <a:off x="9170494" y="1771045"/>
                <a:ext cx="300769" cy="301752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lIns="97256" tIns="48628" rIns="97256" bIns="48628" rtlCol="0" anchor="ctr"/>
              <a:lstStyle/>
              <a:p>
                <a:pPr algn="ctr" defTabSz="8724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b="1" kern="0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80" name="Straight Connector 79"/>
              <p:cNvCxnSpPr/>
              <p:nvPr/>
            </p:nvCxnSpPr>
            <p:spPr>
              <a:xfrm flipH="1" flipV="1">
                <a:off x="8368224" y="1928271"/>
                <a:ext cx="814970" cy="0"/>
              </a:xfrm>
              <a:prstGeom prst="line">
                <a:avLst/>
              </a:prstGeom>
              <a:solidFill>
                <a:srgbClr val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1" name="Straight Connector 80"/>
              <p:cNvCxnSpPr>
                <a:endCxn id="82" idx="0"/>
              </p:cNvCxnSpPr>
              <p:nvPr/>
            </p:nvCxnSpPr>
            <p:spPr>
              <a:xfrm>
                <a:off x="8784011" y="1930388"/>
                <a:ext cx="0" cy="771991"/>
              </a:xfrm>
              <a:prstGeom prst="line">
                <a:avLst/>
              </a:prstGeom>
              <a:solidFill>
                <a:srgbClr val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82" name="Rectangle 81"/>
              <p:cNvSpPr/>
              <p:nvPr/>
            </p:nvSpPr>
            <p:spPr>
              <a:xfrm>
                <a:off x="8640510" y="2702377"/>
                <a:ext cx="299213" cy="288342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lIns="97256" tIns="48628" rIns="97256" bIns="48628" rtlCol="0" anchor="ctr"/>
              <a:lstStyle/>
              <a:p>
                <a:pPr algn="ctr" defTabSz="8724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b="1" kern="0" dirty="0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8181050" y="3069566"/>
                <a:ext cx="2032739" cy="460113"/>
              </a:xfrm>
              <a:prstGeom prst="rect">
                <a:avLst/>
              </a:prstGeom>
              <a:noFill/>
            </p:spPr>
            <p:txBody>
              <a:bodyPr wrap="square" lIns="97256" tIns="48628" rIns="97256" bIns="48628" rtlCol="0">
                <a:spAutoFit/>
              </a:bodyPr>
              <a:lstStyle/>
              <a:p>
                <a:pPr defTabSz="45703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b="1" dirty="0">
                    <a:solidFill>
                      <a:prstClr val="black"/>
                    </a:solidFill>
                    <a:latin typeface="Arial"/>
                    <a:ea typeface="+mn-ea"/>
                    <a:cs typeface="Arial"/>
                  </a:rPr>
                  <a:t>p.Asp720Val</a:t>
                </a:r>
              </a:p>
              <a:p>
                <a:pPr defTabSz="45703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b="1" dirty="0">
                    <a:solidFill>
                      <a:prstClr val="black"/>
                    </a:solidFill>
                    <a:latin typeface="Arial"/>
                    <a:ea typeface="+mn-ea"/>
                    <a:cs typeface="Arial"/>
                  </a:rPr>
                  <a:t>IVS16+1G&gt;A, p.Gln172X</a:t>
                </a: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8307882" y="1229583"/>
                <a:ext cx="1201481" cy="355469"/>
              </a:xfrm>
              <a:prstGeom prst="rect">
                <a:avLst/>
              </a:prstGeom>
              <a:noFill/>
            </p:spPr>
            <p:txBody>
              <a:bodyPr wrap="square" lIns="97256" tIns="48628" rIns="97256" bIns="48628" rtlCol="0">
                <a:spAutoFit/>
              </a:bodyPr>
              <a:lstStyle/>
              <a:p>
                <a:pPr defTabSz="45703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b="1" dirty="0">
                    <a:solidFill>
                      <a:prstClr val="black"/>
                    </a:solidFill>
                    <a:latin typeface="Arial"/>
                    <a:ea typeface="+mn-ea"/>
                    <a:cs typeface="Arial"/>
                  </a:rPr>
                  <a:t>Family 4</a:t>
                </a:r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8825497" y="2009881"/>
                <a:ext cx="1286978" cy="4534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45703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b="1" dirty="0">
                    <a:solidFill>
                      <a:prstClr val="black"/>
                    </a:solidFill>
                    <a:latin typeface="Arial"/>
                    <a:ea typeface="+mn-ea"/>
                    <a:cs typeface="Arial"/>
                  </a:rPr>
                  <a:t>IVS16+1G&gt;A,</a:t>
                </a:r>
              </a:p>
              <a:p>
                <a:pPr defTabSz="45703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b="1" dirty="0">
                    <a:solidFill>
                      <a:prstClr val="black"/>
                    </a:solidFill>
                    <a:latin typeface="Arial"/>
                    <a:ea typeface="+mn-ea"/>
                    <a:cs typeface="Arial"/>
                  </a:rPr>
                  <a:t>p.Gln172X/+</a:t>
                </a: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8081710" y="1762577"/>
                <a:ext cx="299213" cy="301752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lIns="97256" tIns="48628" rIns="97256" bIns="48628" rtlCol="0" anchor="ctr"/>
              <a:lstStyle/>
              <a:p>
                <a:pPr algn="ctr" defTabSz="8724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b="1" kern="0" dirty="0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7876327" y="1562328"/>
                <a:ext cx="332516" cy="303147"/>
              </a:xfrm>
              <a:prstGeom prst="rect">
                <a:avLst/>
              </a:prstGeom>
              <a:noFill/>
            </p:spPr>
            <p:txBody>
              <a:bodyPr wrap="square" lIns="97256" tIns="48628" rIns="97256" bIns="48628" rtlCol="0">
                <a:spAutoFit/>
              </a:bodyPr>
              <a:lstStyle/>
              <a:p>
                <a:pPr defTabSz="8724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b="1" kern="0" dirty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rPr>
                  <a:t>1</a:t>
                </a: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8986306" y="1566561"/>
                <a:ext cx="332516" cy="303147"/>
              </a:xfrm>
              <a:prstGeom prst="rect">
                <a:avLst/>
              </a:prstGeom>
              <a:noFill/>
            </p:spPr>
            <p:txBody>
              <a:bodyPr wrap="square" lIns="97256" tIns="48628" rIns="97256" bIns="48628" rtlCol="0">
                <a:spAutoFit/>
              </a:bodyPr>
              <a:lstStyle/>
              <a:p>
                <a:pPr defTabSz="8724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b="1" kern="0" dirty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rPr>
                  <a:t>2</a:t>
                </a: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8411187" y="2594128"/>
                <a:ext cx="332516" cy="303147"/>
              </a:xfrm>
              <a:prstGeom prst="rect">
                <a:avLst/>
              </a:prstGeom>
              <a:noFill/>
            </p:spPr>
            <p:txBody>
              <a:bodyPr wrap="square" lIns="97256" tIns="48628" rIns="97256" bIns="48628" rtlCol="0">
                <a:spAutoFit/>
              </a:bodyPr>
              <a:lstStyle/>
              <a:p>
                <a:pPr defTabSz="8724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b="1" kern="0" dirty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rPr>
                  <a:t>1</a:t>
                </a: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7720985" y="2009881"/>
                <a:ext cx="1259632" cy="285706"/>
              </a:xfrm>
              <a:prstGeom prst="rect">
                <a:avLst/>
              </a:prstGeom>
              <a:noFill/>
            </p:spPr>
            <p:txBody>
              <a:bodyPr wrap="square" lIns="97256" tIns="48628" rIns="97256" bIns="48628" rtlCol="0">
                <a:spAutoFit/>
              </a:bodyPr>
              <a:lstStyle/>
              <a:p>
                <a:pPr defTabSz="45703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b="1" dirty="0">
                    <a:solidFill>
                      <a:prstClr val="black"/>
                    </a:solidFill>
                    <a:latin typeface="Arial"/>
                    <a:ea typeface="+mn-ea"/>
                    <a:cs typeface="Arial"/>
                  </a:rPr>
                  <a:t>p.Asp720Val/+</a:t>
                </a:r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4158149" y="1773426"/>
              <a:ext cx="1098139" cy="242009"/>
            </a:xfrm>
            <a:prstGeom prst="rect">
              <a:avLst/>
            </a:prstGeom>
            <a:noFill/>
          </p:spPr>
          <p:txBody>
            <a:bodyPr wrap="square" lIns="87268" tIns="43634" rIns="87268" bIns="43634" rtlCol="0">
              <a:spAutoFit/>
            </a:bodyPr>
            <a:lstStyle/>
            <a:p>
              <a:pPr defTabSz="457039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p.Cys367Phe/+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231084" y="1773426"/>
              <a:ext cx="1071540" cy="242009"/>
            </a:xfrm>
            <a:prstGeom prst="rect">
              <a:avLst/>
            </a:prstGeom>
            <a:noFill/>
          </p:spPr>
          <p:txBody>
            <a:bodyPr wrap="square" lIns="87268" tIns="43634" rIns="87268" bIns="43634" rtlCol="0">
              <a:spAutoFit/>
            </a:bodyPr>
            <a:lstStyle/>
            <a:p>
              <a:pPr defTabSz="457039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p.Val766Met/+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331110" y="1081192"/>
              <a:ext cx="1669794" cy="2033233"/>
              <a:chOff x="3689620" y="1225350"/>
              <a:chExt cx="1836773" cy="2304329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4197260" y="1225350"/>
                <a:ext cx="1219065" cy="355469"/>
              </a:xfrm>
              <a:prstGeom prst="rect">
                <a:avLst/>
              </a:prstGeom>
              <a:noFill/>
            </p:spPr>
            <p:txBody>
              <a:bodyPr wrap="square" lIns="97256" tIns="48628" rIns="97256" bIns="48628" rtlCol="0">
                <a:spAutoFit/>
              </a:bodyPr>
              <a:lstStyle/>
              <a:p>
                <a:pPr defTabSz="45703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b="1" dirty="0">
                    <a:solidFill>
                      <a:prstClr val="black"/>
                    </a:solidFill>
                    <a:latin typeface="Arial"/>
                    <a:ea typeface="+mn-ea"/>
                    <a:cs typeface="Arial"/>
                  </a:rPr>
                  <a:t>Family 2</a:t>
                </a: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3907566" y="1766810"/>
                <a:ext cx="299213" cy="301752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lIns="97256" tIns="48628" rIns="97256" bIns="48628" rtlCol="0" anchor="ctr"/>
              <a:lstStyle/>
              <a:p>
                <a:pPr algn="ctr" defTabSz="8724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b="1" kern="0" dirty="0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5021750" y="1775278"/>
                <a:ext cx="300769" cy="301752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lIns="97256" tIns="48628" rIns="97256" bIns="48628" rtlCol="0" anchor="ctr"/>
              <a:lstStyle/>
              <a:p>
                <a:pPr algn="ctr" defTabSz="8724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b="1" kern="0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 flipH="1">
                <a:off x="4204497" y="1928271"/>
                <a:ext cx="817254" cy="0"/>
              </a:xfrm>
              <a:prstGeom prst="line">
                <a:avLst/>
              </a:prstGeom>
              <a:solidFill>
                <a:srgbClr val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4652197" y="1919822"/>
                <a:ext cx="2120" cy="800314"/>
              </a:xfrm>
              <a:prstGeom prst="line">
                <a:avLst/>
              </a:prstGeom>
              <a:solidFill>
                <a:srgbClr val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40" name="Oval 39"/>
              <p:cNvSpPr/>
              <p:nvPr/>
            </p:nvSpPr>
            <p:spPr>
              <a:xfrm>
                <a:off x="4510277" y="2707435"/>
                <a:ext cx="300769" cy="288342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lIns="97256" tIns="48628" rIns="97256" bIns="48628" rtlCol="0" anchor="ctr"/>
              <a:lstStyle/>
              <a:p>
                <a:pPr algn="ctr" defTabSz="8724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b="1" kern="0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231939" y="3069566"/>
                <a:ext cx="1294454" cy="460113"/>
              </a:xfrm>
              <a:prstGeom prst="rect">
                <a:avLst/>
              </a:prstGeom>
              <a:noFill/>
            </p:spPr>
            <p:txBody>
              <a:bodyPr wrap="square" lIns="97256" tIns="48628" rIns="97256" bIns="48628" rtlCol="0">
                <a:spAutoFit/>
              </a:bodyPr>
              <a:lstStyle/>
              <a:p>
                <a:pPr defTabSz="45703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b="1" dirty="0">
                    <a:solidFill>
                      <a:prstClr val="black"/>
                    </a:solidFill>
                    <a:latin typeface="Arial"/>
                    <a:ea typeface="+mn-ea"/>
                    <a:cs typeface="Arial"/>
                  </a:rPr>
                  <a:t>p.Cys367Phe</a:t>
                </a:r>
              </a:p>
              <a:p>
                <a:pPr defTabSz="45703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b="1" dirty="0">
                    <a:solidFill>
                      <a:prstClr val="black"/>
                    </a:solidFill>
                    <a:latin typeface="Arial"/>
                    <a:ea typeface="+mn-ea"/>
                    <a:cs typeface="Arial"/>
                  </a:rPr>
                  <a:t>p.Val766Met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3689620" y="1562327"/>
                <a:ext cx="332516" cy="303147"/>
              </a:xfrm>
              <a:prstGeom prst="rect">
                <a:avLst/>
              </a:prstGeom>
              <a:noFill/>
            </p:spPr>
            <p:txBody>
              <a:bodyPr wrap="square" lIns="97256" tIns="48628" rIns="97256" bIns="48628" rtlCol="0">
                <a:spAutoFit/>
              </a:bodyPr>
              <a:lstStyle/>
              <a:p>
                <a:pPr defTabSz="8724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b="1" kern="0" dirty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rPr>
                  <a:t>1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4846538" y="1566561"/>
                <a:ext cx="332516" cy="303147"/>
              </a:xfrm>
              <a:prstGeom prst="rect">
                <a:avLst/>
              </a:prstGeom>
              <a:noFill/>
            </p:spPr>
            <p:txBody>
              <a:bodyPr wrap="square" lIns="97256" tIns="48628" rIns="97256" bIns="48628" rtlCol="0">
                <a:spAutoFit/>
              </a:bodyPr>
              <a:lstStyle/>
              <a:p>
                <a:pPr defTabSz="8724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b="1" kern="0" dirty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rPr>
                  <a:t>2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4301054" y="2594128"/>
                <a:ext cx="332516" cy="303147"/>
              </a:xfrm>
              <a:prstGeom prst="rect">
                <a:avLst/>
              </a:prstGeom>
              <a:noFill/>
            </p:spPr>
            <p:txBody>
              <a:bodyPr wrap="square" lIns="97256" tIns="48628" rIns="97256" bIns="48628" rtlCol="0">
                <a:spAutoFit/>
              </a:bodyPr>
              <a:lstStyle/>
              <a:p>
                <a:pPr defTabSz="8724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b="1" kern="0" dirty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rPr>
                  <a:t>2</a:t>
                </a:r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3985046" y="2720136"/>
                <a:ext cx="300769" cy="288342"/>
              </a:xfrm>
              <a:prstGeom prst="ellips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lIns="97256" tIns="48628" rIns="97256" bIns="48628" rtlCol="0" anchor="ctr"/>
              <a:lstStyle/>
              <a:p>
                <a:pPr algn="ctr" defTabSz="8724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b="1" kern="0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5021750" y="2720136"/>
                <a:ext cx="300769" cy="288342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lIns="97256" tIns="48628" rIns="97256" bIns="48628" rtlCol="0" anchor="ctr"/>
              <a:lstStyle/>
              <a:p>
                <a:pPr algn="ctr" defTabSz="8724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b="1" kern="0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3785990" y="2594128"/>
                <a:ext cx="332516" cy="303147"/>
              </a:xfrm>
              <a:prstGeom prst="rect">
                <a:avLst/>
              </a:prstGeom>
              <a:noFill/>
            </p:spPr>
            <p:txBody>
              <a:bodyPr wrap="square" lIns="97256" tIns="48628" rIns="97256" bIns="48628" rtlCol="0">
                <a:spAutoFit/>
              </a:bodyPr>
              <a:lstStyle/>
              <a:p>
                <a:pPr defTabSz="8724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b="1" kern="0" dirty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rPr>
                  <a:t>1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4820424" y="2594128"/>
                <a:ext cx="332516" cy="303147"/>
              </a:xfrm>
              <a:prstGeom prst="rect">
                <a:avLst/>
              </a:prstGeom>
              <a:noFill/>
            </p:spPr>
            <p:txBody>
              <a:bodyPr wrap="square" lIns="97256" tIns="48628" rIns="97256" bIns="48628" rtlCol="0">
                <a:spAutoFit/>
              </a:bodyPr>
              <a:lstStyle/>
              <a:p>
                <a:pPr defTabSz="8724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b="1" kern="0" dirty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rPr>
                  <a:t>3</a:t>
                </a:r>
              </a:p>
            </p:txBody>
          </p:sp>
          <p:cxnSp>
            <p:nvCxnSpPr>
              <p:cNvPr id="53" name="Straight Connector 52"/>
              <p:cNvCxnSpPr>
                <a:endCxn id="49" idx="0"/>
              </p:cNvCxnSpPr>
              <p:nvPr/>
            </p:nvCxnSpPr>
            <p:spPr>
              <a:xfrm>
                <a:off x="4135425" y="2339322"/>
                <a:ext cx="0" cy="3808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5166188" y="2339322"/>
                <a:ext cx="0" cy="391637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4124147" y="2339322"/>
                <a:ext cx="1047685" cy="0"/>
              </a:xfrm>
              <a:prstGeom prst="line">
                <a:avLst/>
              </a:prstGeom>
              <a:solidFill>
                <a:srgbClr val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cxnSp>
          <p:nvCxnSpPr>
            <p:cNvPr id="11" name="Straight Connector 10"/>
            <p:cNvCxnSpPr/>
            <p:nvPr/>
          </p:nvCxnSpPr>
          <p:spPr>
            <a:xfrm>
              <a:off x="706321" y="2076299"/>
              <a:ext cx="0" cy="285243"/>
            </a:xfrm>
            <a:prstGeom prst="line">
              <a:avLst/>
            </a:prstGeom>
            <a:solidFill>
              <a:srgbClr val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1" name="Straight Connector 20"/>
            <p:cNvCxnSpPr/>
            <p:nvPr/>
          </p:nvCxnSpPr>
          <p:spPr>
            <a:xfrm flipV="1">
              <a:off x="697027" y="2062012"/>
              <a:ext cx="2213389" cy="1555"/>
            </a:xfrm>
            <a:prstGeom prst="line">
              <a:avLst/>
            </a:prstGeom>
            <a:solidFill>
              <a:srgbClr val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3" name="Isosceles Triangle 22"/>
            <p:cNvSpPr/>
            <p:nvPr/>
          </p:nvSpPr>
          <p:spPr>
            <a:xfrm>
              <a:off x="647315" y="2363646"/>
              <a:ext cx="118238" cy="109460"/>
            </a:xfrm>
            <a:prstGeom prst="triangle">
              <a:avLst/>
            </a:prstGeom>
            <a:solidFill>
              <a:srgbClr val="FFFFFF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87268" tIns="43634" rIns="87268" bIns="43634" rtlCol="0" anchor="ctr"/>
            <a:lstStyle/>
            <a:p>
              <a:pPr algn="ctr" defTabSz="8724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900" b="1" kern="0">
                <a:solidFill>
                  <a:srgbClr val="000000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69291" y="1084927"/>
              <a:ext cx="3142575" cy="2029496"/>
              <a:chOff x="516216" y="1229584"/>
              <a:chExt cx="3456833" cy="2300096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 flipH="1">
                <a:off x="3202215" y="2328394"/>
                <a:ext cx="2274" cy="379052"/>
              </a:xfrm>
              <a:prstGeom prst="line">
                <a:avLst/>
              </a:prstGeom>
              <a:solidFill>
                <a:srgbClr val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" name="Straight Connector 11"/>
              <p:cNvCxnSpPr/>
              <p:nvPr/>
            </p:nvCxnSpPr>
            <p:spPr>
              <a:xfrm flipH="1">
                <a:off x="1608539" y="2349644"/>
                <a:ext cx="418002" cy="370491"/>
              </a:xfrm>
              <a:prstGeom prst="line">
                <a:avLst/>
              </a:prstGeom>
              <a:solidFill>
                <a:srgbClr val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4" name="TextBox 13"/>
              <p:cNvSpPr txBox="1"/>
              <p:nvPr/>
            </p:nvSpPr>
            <p:spPr>
              <a:xfrm>
                <a:off x="2110007" y="2594128"/>
                <a:ext cx="332516" cy="303147"/>
              </a:xfrm>
              <a:prstGeom prst="rect">
                <a:avLst/>
              </a:prstGeom>
              <a:noFill/>
            </p:spPr>
            <p:txBody>
              <a:bodyPr wrap="square" lIns="97256" tIns="48628" rIns="97256" bIns="48628" rtlCol="0">
                <a:spAutoFit/>
              </a:bodyPr>
              <a:lstStyle/>
              <a:p>
                <a:pPr defTabSz="8724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b="1" kern="0" dirty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rPr>
                  <a:t>3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873121" y="3069567"/>
                <a:ext cx="1176308" cy="460113"/>
              </a:xfrm>
              <a:prstGeom prst="rect">
                <a:avLst/>
              </a:prstGeom>
              <a:noFill/>
            </p:spPr>
            <p:txBody>
              <a:bodyPr wrap="square" lIns="97256" tIns="48628" rIns="97256" bIns="48628" rtlCol="0">
                <a:spAutoFit/>
              </a:bodyPr>
              <a:lstStyle/>
              <a:p>
                <a:pPr defTabSz="45703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b="1" dirty="0">
                    <a:solidFill>
                      <a:prstClr val="black"/>
                    </a:solidFill>
                    <a:latin typeface="Arial"/>
                    <a:ea typeface="+mn-ea"/>
                    <a:cs typeface="Arial"/>
                  </a:rPr>
                  <a:t>p.Cys367Phe</a:t>
                </a:r>
              </a:p>
              <a:p>
                <a:pPr defTabSz="45703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b="1" dirty="0">
                    <a:solidFill>
                      <a:prstClr val="black"/>
                    </a:solidFill>
                    <a:latin typeface="Arial"/>
                    <a:ea typeface="+mn-ea"/>
                    <a:cs typeface="Arial"/>
                  </a:rPr>
                  <a:t>p. Asp720Val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265664" y="1766811"/>
                <a:ext cx="299213" cy="301752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lIns="97256" tIns="48628" rIns="97256" bIns="48628" rtlCol="0" anchor="ctr"/>
              <a:lstStyle/>
              <a:p>
                <a:pPr algn="ctr" defTabSz="8724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900" b="1" kern="0" dirty="0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2556295" y="1779512"/>
                <a:ext cx="300769" cy="301752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lIns="97256" tIns="48628" rIns="97256" bIns="48628" rtlCol="0" anchor="ctr"/>
              <a:lstStyle/>
              <a:p>
                <a:pPr algn="ctr" defTabSz="8724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900" b="1" kern="0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 flipH="1" flipV="1">
                <a:off x="1558958" y="1928270"/>
                <a:ext cx="999885" cy="0"/>
              </a:xfrm>
              <a:prstGeom prst="line">
                <a:avLst/>
              </a:prstGeom>
              <a:solidFill>
                <a:srgbClr val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0" name="Straight Connector 19"/>
              <p:cNvCxnSpPr/>
              <p:nvPr/>
            </p:nvCxnSpPr>
            <p:spPr>
              <a:xfrm flipH="1">
                <a:off x="2041966" y="1921921"/>
                <a:ext cx="1" cy="427722"/>
              </a:xfrm>
              <a:prstGeom prst="line">
                <a:avLst/>
              </a:prstGeom>
              <a:solidFill>
                <a:srgbClr val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2050434" y="2349644"/>
                <a:ext cx="416764" cy="370491"/>
              </a:xfrm>
              <a:prstGeom prst="line">
                <a:avLst/>
              </a:prstGeom>
              <a:solidFill>
                <a:srgbClr val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26" name="TextBox 25"/>
              <p:cNvSpPr txBox="1"/>
              <p:nvPr/>
            </p:nvSpPr>
            <p:spPr>
              <a:xfrm>
                <a:off x="516216" y="2594127"/>
                <a:ext cx="332514" cy="303147"/>
              </a:xfrm>
              <a:prstGeom prst="rect">
                <a:avLst/>
              </a:prstGeom>
              <a:noFill/>
            </p:spPr>
            <p:txBody>
              <a:bodyPr wrap="square" lIns="97256" tIns="48628" rIns="97256" bIns="48628" rtlCol="0">
                <a:spAutoFit/>
              </a:bodyPr>
              <a:lstStyle/>
              <a:p>
                <a:pPr defTabSz="8724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b="1" kern="0" dirty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rPr>
                  <a:t>1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252541" y="2594127"/>
                <a:ext cx="332516" cy="303147"/>
              </a:xfrm>
              <a:prstGeom prst="rect">
                <a:avLst/>
              </a:prstGeom>
              <a:noFill/>
            </p:spPr>
            <p:txBody>
              <a:bodyPr wrap="square" lIns="97256" tIns="48628" rIns="97256" bIns="48628" rtlCol="0">
                <a:spAutoFit/>
              </a:bodyPr>
              <a:lstStyle/>
              <a:p>
                <a:pPr defTabSz="8724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b="1" kern="0" dirty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rPr>
                  <a:t>2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823616" y="2594127"/>
                <a:ext cx="332516" cy="303147"/>
              </a:xfrm>
              <a:prstGeom prst="rect">
                <a:avLst/>
              </a:prstGeom>
              <a:noFill/>
            </p:spPr>
            <p:txBody>
              <a:bodyPr wrap="square" lIns="97256" tIns="48628" rIns="97256" bIns="48628" rtlCol="0">
                <a:spAutoFit/>
              </a:bodyPr>
              <a:lstStyle/>
              <a:p>
                <a:pPr defTabSz="8724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b="1" kern="0" dirty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rPr>
                  <a:t>4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836223" y="2009880"/>
                <a:ext cx="1231508" cy="285707"/>
              </a:xfrm>
              <a:prstGeom prst="rect">
                <a:avLst/>
              </a:prstGeom>
              <a:noFill/>
            </p:spPr>
            <p:txBody>
              <a:bodyPr wrap="square" lIns="97256" tIns="48628" rIns="97256" bIns="48628" rtlCol="0">
                <a:spAutoFit/>
              </a:bodyPr>
              <a:lstStyle/>
              <a:p>
                <a:pPr defTabSz="45703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b="1" dirty="0">
                    <a:solidFill>
                      <a:prstClr val="black"/>
                    </a:solidFill>
                    <a:latin typeface="Arial"/>
                    <a:ea typeface="+mn-ea"/>
                    <a:cs typeface="Arial"/>
                  </a:rPr>
                  <a:t>p.Cys367Phe/+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239552" y="2009880"/>
                <a:ext cx="1482280" cy="285707"/>
              </a:xfrm>
              <a:prstGeom prst="rect">
                <a:avLst/>
              </a:prstGeom>
              <a:noFill/>
            </p:spPr>
            <p:txBody>
              <a:bodyPr wrap="square" lIns="97256" tIns="48628" rIns="97256" bIns="48628" rtlCol="0">
                <a:spAutoFit/>
              </a:bodyPr>
              <a:lstStyle/>
              <a:p>
                <a:pPr defTabSz="45703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b="1" dirty="0">
                    <a:solidFill>
                      <a:prstClr val="black"/>
                    </a:solidFill>
                    <a:latin typeface="Arial"/>
                    <a:ea typeface="+mn-ea"/>
                    <a:cs typeface="Arial"/>
                  </a:rPr>
                  <a:t>p.Asp720Val/+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546521" y="1229584"/>
                <a:ext cx="1151613" cy="355469"/>
              </a:xfrm>
              <a:prstGeom prst="rect">
                <a:avLst/>
              </a:prstGeom>
              <a:noFill/>
            </p:spPr>
            <p:txBody>
              <a:bodyPr wrap="square" lIns="97256" tIns="48628" rIns="97256" bIns="48628" rtlCol="0">
                <a:spAutoFit/>
              </a:bodyPr>
              <a:lstStyle/>
              <a:p>
                <a:pPr defTabSz="45703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b="1" dirty="0">
                    <a:solidFill>
                      <a:prstClr val="black"/>
                    </a:solidFill>
                    <a:latin typeface="Arial"/>
                    <a:ea typeface="+mn-ea"/>
                    <a:cs typeface="Arial"/>
                  </a:rPr>
                  <a:t>Family 1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470223" y="2707436"/>
                <a:ext cx="299213" cy="288342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lIns="97256" tIns="48628" rIns="97256" bIns="48628" rtlCol="0" anchor="ctr"/>
              <a:lstStyle/>
              <a:p>
                <a:pPr algn="ctr" defTabSz="8724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900" b="1" kern="0" dirty="0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2305524" y="2707436"/>
                <a:ext cx="300769" cy="288342"/>
              </a:xfrm>
              <a:prstGeom prst="ellipse">
                <a:avLst/>
              </a:prstGeom>
              <a:solidFill>
                <a:srgbClr val="000000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lIns="97256" tIns="48628" rIns="97256" bIns="48628" rtlCol="0" anchor="ctr"/>
              <a:lstStyle/>
              <a:p>
                <a:pPr algn="ctr" defTabSz="8724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900" b="1" kern="0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043296" y="2707436"/>
                <a:ext cx="299213" cy="288342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lIns="97256" tIns="48628" rIns="97256" bIns="48628" rtlCol="0" anchor="ctr"/>
              <a:lstStyle/>
              <a:p>
                <a:pPr algn="ctr" defTabSz="8724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900" b="1" kern="0" dirty="0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1010852" y="1553862"/>
                <a:ext cx="332516" cy="303147"/>
              </a:xfrm>
              <a:prstGeom prst="rect">
                <a:avLst/>
              </a:prstGeom>
              <a:noFill/>
            </p:spPr>
            <p:txBody>
              <a:bodyPr wrap="square" lIns="97256" tIns="48628" rIns="97256" bIns="48628" rtlCol="0">
                <a:spAutoFit/>
              </a:bodyPr>
              <a:lstStyle/>
              <a:p>
                <a:pPr defTabSz="8724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b="1" kern="0" dirty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rPr>
                  <a:t>1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378319" y="1566561"/>
                <a:ext cx="332516" cy="303147"/>
              </a:xfrm>
              <a:prstGeom prst="rect">
                <a:avLst/>
              </a:prstGeom>
              <a:noFill/>
            </p:spPr>
            <p:txBody>
              <a:bodyPr wrap="square" lIns="97256" tIns="48628" rIns="97256" bIns="48628" rtlCol="0">
                <a:spAutoFit/>
              </a:bodyPr>
              <a:lstStyle/>
              <a:p>
                <a:pPr defTabSz="8724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b="1" kern="0" dirty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rPr>
                  <a:t>2</a:t>
                </a: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1848443" y="3069566"/>
                <a:ext cx="1176308" cy="460113"/>
              </a:xfrm>
              <a:prstGeom prst="rect">
                <a:avLst/>
              </a:prstGeom>
              <a:noFill/>
            </p:spPr>
            <p:txBody>
              <a:bodyPr wrap="square" lIns="97256" tIns="48628" rIns="97256" bIns="48628" rtlCol="0">
                <a:spAutoFit/>
              </a:bodyPr>
              <a:lstStyle/>
              <a:p>
                <a:pPr defTabSz="45703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b="1" dirty="0">
                    <a:solidFill>
                      <a:prstClr val="black"/>
                    </a:solidFill>
                    <a:latin typeface="Arial"/>
                    <a:ea typeface="+mn-ea"/>
                    <a:cs typeface="Arial"/>
                  </a:rPr>
                  <a:t>p.Cys367Phe</a:t>
                </a:r>
              </a:p>
              <a:p>
                <a:pPr defTabSz="45703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b="1" dirty="0">
                    <a:solidFill>
                      <a:prstClr val="black"/>
                    </a:solidFill>
                    <a:latin typeface="Arial"/>
                    <a:ea typeface="+mn-ea"/>
                    <a:cs typeface="Arial"/>
                  </a:rPr>
                  <a:t>p.Asp720Val </a:t>
                </a: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2796741" y="3069566"/>
                <a:ext cx="1176308" cy="460113"/>
              </a:xfrm>
              <a:prstGeom prst="rect">
                <a:avLst/>
              </a:prstGeom>
              <a:noFill/>
            </p:spPr>
            <p:txBody>
              <a:bodyPr wrap="square" lIns="97256" tIns="48628" rIns="97256" bIns="48628" rtlCol="0">
                <a:spAutoFit/>
              </a:bodyPr>
              <a:lstStyle/>
              <a:p>
                <a:pPr defTabSz="45703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b="1" dirty="0">
                    <a:solidFill>
                      <a:prstClr val="black"/>
                    </a:solidFill>
                    <a:latin typeface="Arial"/>
                    <a:ea typeface="+mn-ea"/>
                    <a:cs typeface="Arial"/>
                  </a:rPr>
                  <a:t>p.Cys367Phe</a:t>
                </a:r>
              </a:p>
              <a:p>
                <a:pPr defTabSz="45703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b="1" dirty="0">
                    <a:solidFill>
                      <a:prstClr val="black"/>
                    </a:solidFill>
                    <a:latin typeface="Arial"/>
                    <a:ea typeface="+mn-ea"/>
                    <a:cs typeface="Arial"/>
                  </a:rPr>
                  <a:t>p. Asp720Val</a:t>
                </a: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6403944" y="3607301"/>
            <a:ext cx="1397577" cy="1452282"/>
            <a:chOff x="5692381" y="3742765"/>
            <a:chExt cx="1242291" cy="1452282"/>
          </a:xfrm>
        </p:grpSpPr>
        <p:pic>
          <p:nvPicPr>
            <p:cNvPr id="104" name="Picture 103" descr="Telo2_Fam3.ii.1.fltshp.final.psd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92381" y="3742765"/>
              <a:ext cx="1242291" cy="1452282"/>
            </a:xfrm>
            <a:prstGeom prst="rect">
              <a:avLst/>
            </a:prstGeom>
          </p:spPr>
        </p:pic>
        <p:sp>
          <p:nvSpPr>
            <p:cNvPr id="89" name="Rectangle 88"/>
            <p:cNvSpPr/>
            <p:nvPr/>
          </p:nvSpPr>
          <p:spPr>
            <a:xfrm>
              <a:off x="5947976" y="4385733"/>
              <a:ext cx="683575" cy="13803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2058" tIns="41029" rIns="82058" bIns="41029" rtlCol="0" anchor="ctr"/>
            <a:lstStyle/>
            <a:p>
              <a:pPr algn="ctr" defTabSz="45703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94" name="Rectangle 5"/>
          <p:cNvSpPr txBox="1">
            <a:spLocks noChangeArrowheads="1"/>
          </p:cNvSpPr>
          <p:nvPr/>
        </p:nvSpPr>
        <p:spPr bwMode="auto">
          <a:xfrm>
            <a:off x="574800" y="5159903"/>
            <a:ext cx="6778225" cy="1546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marL="342820" indent="-342820" defTabSz="457092" eaLnBrk="1" fontAlgn="auto" hangingPunct="1">
              <a:lnSpc>
                <a:spcPts val="3500"/>
              </a:lnSpc>
              <a:spcBef>
                <a:spcPts val="300"/>
              </a:spcBef>
              <a:spcAft>
                <a:spcPts val="0"/>
              </a:spcAft>
              <a:buFont typeface="Wingdings" pitchFamily="-108" charset="2"/>
              <a:buChar char="§"/>
              <a:defRPr/>
            </a:pPr>
            <a:r>
              <a:rPr lang="en-US" sz="2400" kern="0" dirty="0"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Severe ID</a:t>
            </a:r>
          </a:p>
          <a:p>
            <a:pPr marL="342820" indent="-342820" defTabSz="457092" eaLnBrk="1" fontAlgn="auto" hangingPunct="1">
              <a:lnSpc>
                <a:spcPts val="3500"/>
              </a:lnSpc>
              <a:spcBef>
                <a:spcPts val="300"/>
              </a:spcBef>
              <a:spcAft>
                <a:spcPts val="0"/>
              </a:spcAft>
              <a:buFont typeface="Wingdings" pitchFamily="-108" charset="2"/>
              <a:buChar char="§"/>
              <a:defRPr/>
            </a:pPr>
            <a:r>
              <a:rPr lang="en-US" sz="2400" kern="0" dirty="0"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+mn-ea"/>
                <a:cs typeface="Arial"/>
              </a:rPr>
              <a:t>Seizures</a:t>
            </a:r>
          </a:p>
          <a:p>
            <a:pPr marL="342820" indent="-342820" defTabSz="457092" eaLnBrk="1" fontAlgn="auto" hangingPunct="1">
              <a:lnSpc>
                <a:spcPts val="3500"/>
              </a:lnSpc>
              <a:spcBef>
                <a:spcPts val="300"/>
              </a:spcBef>
              <a:spcAft>
                <a:spcPts val="0"/>
              </a:spcAft>
              <a:buFont typeface="Wingdings" pitchFamily="-108" charset="2"/>
              <a:buChar char="§"/>
              <a:defRPr/>
            </a:pPr>
            <a:r>
              <a:rPr lang="en-US" sz="2400" kern="0" dirty="0"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Abnormalities of the great </a:t>
            </a:r>
            <a:r>
              <a:rPr lang="en-US" sz="24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vessels ?</a:t>
            </a:r>
            <a:endParaRPr lang="en-US" sz="2400" kern="0" dirty="0">
              <a:solidFill>
                <a:prstClr val="black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/>
              <a:cs typeface="Arial"/>
            </a:endParaRPr>
          </a:p>
        </p:txBody>
      </p:sp>
      <p:sp>
        <p:nvSpPr>
          <p:cNvPr id="97" name="Title 2"/>
          <p:cNvSpPr txBox="1">
            <a:spLocks/>
          </p:cNvSpPr>
          <p:nvPr/>
        </p:nvSpPr>
        <p:spPr>
          <a:xfrm>
            <a:off x="536755" y="110521"/>
            <a:ext cx="9772650" cy="1143000"/>
          </a:xfrm>
          <a:prstGeom prst="rect">
            <a:avLst/>
          </a:prstGeom>
        </p:spPr>
        <p:txBody>
          <a:bodyPr lIns="91418" tIns="45709" rIns="91418" bIns="45709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i="1" dirty="0" smtClean="0">
                <a:solidFill>
                  <a:prstClr val="black"/>
                </a:solidFill>
                <a:latin typeface="Calibri"/>
              </a:rPr>
              <a:t>TELO2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: </a:t>
            </a:r>
            <a:r>
              <a:rPr lang="en-US" i="1" dirty="0" smtClean="0">
                <a:solidFill>
                  <a:prstClr val="black"/>
                </a:solidFill>
                <a:latin typeface="Calibri"/>
              </a:rPr>
              <a:t>Pedigrees and Clinical Features*</a:t>
            </a:r>
            <a:endParaRPr lang="en-US" sz="45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8" name="Line 4"/>
          <p:cNvSpPr>
            <a:spLocks noChangeShapeType="1"/>
          </p:cNvSpPr>
          <p:nvPr/>
        </p:nvSpPr>
        <p:spPr bwMode="auto">
          <a:xfrm>
            <a:off x="685800" y="990600"/>
            <a:ext cx="9601200" cy="0"/>
          </a:xfrm>
          <a:prstGeom prst="line">
            <a:avLst/>
          </a:prstGeom>
          <a:noFill/>
          <a:ln w="57150" cmpd="thickThin">
            <a:solidFill>
              <a:srgbClr val="34007E"/>
            </a:solidFill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31186" y="6316133"/>
            <a:ext cx="1782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Jing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783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66719" y="4688496"/>
            <a:ext cx="9539276" cy="1217013"/>
            <a:chOff x="325973" y="4688487"/>
            <a:chExt cx="8479356" cy="775735"/>
          </a:xfrm>
        </p:grpSpPr>
        <p:sp>
          <p:nvSpPr>
            <p:cNvPr id="6" name="Rectangle 5"/>
            <p:cNvSpPr/>
            <p:nvPr/>
          </p:nvSpPr>
          <p:spPr>
            <a:xfrm>
              <a:off x="325973" y="4688487"/>
              <a:ext cx="804327" cy="77573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092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486110" y="4688487"/>
              <a:ext cx="1347511" cy="77573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092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203448" y="4688487"/>
              <a:ext cx="987412" cy="77573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092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386353" y="4688487"/>
              <a:ext cx="1318680" cy="77573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092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936194" y="4688487"/>
              <a:ext cx="1515549" cy="77573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092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642241" y="4688487"/>
              <a:ext cx="1163088" cy="77573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092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>
          <a:xfrm>
            <a:off x="516461" y="29605"/>
            <a:ext cx="99583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3600" i="1" dirty="0" smtClean="0">
                <a:solidFill>
                  <a:prstClr val="black"/>
                </a:solidFill>
                <a:latin typeface="Calibri"/>
              </a:rPr>
              <a:t>TELO2 and the TTT Complex </a:t>
            </a:r>
            <a:endParaRPr lang="en-US" sz="36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Left Brace 37"/>
          <p:cNvSpPr/>
          <p:nvPr/>
        </p:nvSpPr>
        <p:spPr>
          <a:xfrm rot="5400000">
            <a:off x="5034886" y="-559730"/>
            <a:ext cx="260092" cy="9482126"/>
          </a:xfrm>
          <a:prstGeom prst="leftBrac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092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939056" y="1115854"/>
            <a:ext cx="4346103" cy="1998848"/>
            <a:chOff x="2933700" y="3612531"/>
            <a:chExt cx="2614731" cy="2424848"/>
          </a:xfrm>
        </p:grpSpPr>
        <p:sp>
          <p:nvSpPr>
            <p:cNvPr id="22" name="Oval 21"/>
            <p:cNvSpPr/>
            <p:nvPr/>
          </p:nvSpPr>
          <p:spPr>
            <a:xfrm>
              <a:off x="3370757" y="4485992"/>
              <a:ext cx="1618166" cy="1004939"/>
            </a:xfrm>
            <a:prstGeom prst="ellipse">
              <a:avLst/>
            </a:prstGeom>
            <a:solidFill>
              <a:srgbClr val="CD3333"/>
            </a:solidFill>
            <a:ln w="28575" cmpd="sng">
              <a:solidFill>
                <a:srgbClr val="CD333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092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dirty="0" smtClean="0">
                  <a:solidFill>
                    <a:prstClr val="white"/>
                  </a:solidFill>
                  <a:latin typeface="Calibri"/>
                </a:rPr>
                <a:t>TELO2</a:t>
              </a:r>
              <a:endParaRPr lang="en-US" sz="1800" b="1" dirty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4911813" y="4617357"/>
              <a:ext cx="443805" cy="647517"/>
              <a:chOff x="4949063" y="4579621"/>
              <a:chExt cx="352434" cy="815873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4949063" y="4579621"/>
                <a:ext cx="304800" cy="380746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rgbClr val="4F81B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092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4996697" y="5014747"/>
                <a:ext cx="304800" cy="380747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rgbClr val="4F81B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092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4697531" y="5589334"/>
              <a:ext cx="850900" cy="448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092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CK2</a:t>
              </a:r>
              <a:endParaRPr lang="en-US" sz="1800" b="1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V="1">
              <a:off x="4883071" y="5313674"/>
              <a:ext cx="211704" cy="35782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5068433" y="4865628"/>
              <a:ext cx="231418" cy="448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092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srgbClr val="FF0000"/>
                  </a:solidFill>
                  <a:latin typeface="Calibri"/>
                  <a:ea typeface="+mn-ea"/>
                  <a:cs typeface="+mn-cs"/>
                </a:rPr>
                <a:t>P</a:t>
              </a:r>
              <a:endParaRPr lang="en-US" sz="1800" dirty="0">
                <a:solidFill>
                  <a:srgbClr val="FF0000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016508" y="4514646"/>
              <a:ext cx="231418" cy="448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092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srgbClr val="FF0000"/>
                  </a:solidFill>
                  <a:latin typeface="Calibri"/>
                  <a:ea typeface="+mn-ea"/>
                  <a:cs typeface="+mn-cs"/>
                </a:rPr>
                <a:t>P</a:t>
              </a:r>
              <a:endParaRPr lang="en-US" sz="1800" dirty="0">
                <a:solidFill>
                  <a:srgbClr val="FF0000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4197239" y="3982286"/>
              <a:ext cx="1099057" cy="591041"/>
            </a:xfrm>
            <a:prstGeom prst="ellips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092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dirty="0" smtClean="0">
                  <a:solidFill>
                    <a:prstClr val="white"/>
                  </a:solidFill>
                  <a:latin typeface="Calibri"/>
                </a:rPr>
                <a:t>TTI2</a:t>
              </a:r>
              <a:endParaRPr lang="en-US" sz="1800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933700" y="3612531"/>
              <a:ext cx="1246592" cy="1045598"/>
            </a:xfrm>
            <a:prstGeom prst="ellipse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092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dirty="0" smtClean="0">
                  <a:solidFill>
                    <a:prstClr val="white"/>
                  </a:solidFill>
                  <a:latin typeface="Calibri"/>
                </a:rPr>
                <a:t>TTI1</a:t>
              </a:r>
              <a:endParaRPr lang="en-US" sz="1800" b="1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870827" y="6255303"/>
            <a:ext cx="6563811" cy="55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092" eaLnBrk="1" fontAlgn="auto" hangingPunct="1">
              <a:lnSpc>
                <a:spcPts val="3900"/>
              </a:lnSpc>
              <a:spcBef>
                <a:spcPts val="3120"/>
              </a:spcBef>
              <a:spcAft>
                <a:spcPts val="0"/>
              </a:spcAft>
              <a:buClr>
                <a:srgbClr val="F79646">
                  <a:lumMod val="40000"/>
                  <a:lumOff val="60000"/>
                </a:srgbClr>
              </a:buClr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Lovejoy CA et al., 2009;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Hořejší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et al.,2010;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Takai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et al.,2007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85801" y="3562091"/>
            <a:ext cx="9220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0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hosphatidylinositol </a:t>
            </a:r>
            <a:r>
              <a:rPr lang="en-US" sz="24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3-kinase-related protein 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kinases </a:t>
            </a:r>
            <a:r>
              <a:rPr lang="en-US" sz="24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(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PIKKs)</a:t>
            </a:r>
            <a:endParaRPr lang="en-US" sz="2400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08601" y="3064938"/>
            <a:ext cx="3595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0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Assembly and maturation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5174070" y="3048005"/>
            <a:ext cx="0" cy="504796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>
            <a:off x="442924" y="4174074"/>
            <a:ext cx="9903295" cy="369332"/>
            <a:chOff x="732366" y="4529667"/>
            <a:chExt cx="8802929" cy="369332"/>
          </a:xfrm>
          <a:effectLst/>
        </p:grpSpPr>
        <p:sp>
          <p:nvSpPr>
            <p:cNvPr id="66" name="TextBox 65"/>
            <p:cNvSpPr txBox="1"/>
            <p:nvPr/>
          </p:nvSpPr>
          <p:spPr>
            <a:xfrm>
              <a:off x="8150997" y="4529667"/>
              <a:ext cx="1384298" cy="3693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defTabSz="457092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TRRAP</a:t>
              </a:r>
              <a:endParaRPr lang="en-US" sz="1800" b="1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732366" y="4529667"/>
              <a:ext cx="7058036" cy="369332"/>
              <a:chOff x="732366" y="4529667"/>
              <a:chExt cx="7058036" cy="369332"/>
            </a:xfrm>
          </p:grpSpPr>
          <p:sp>
            <p:nvSpPr>
              <p:cNvPr id="62" name="TextBox 61"/>
              <p:cNvSpPr txBox="1"/>
              <p:nvPr/>
            </p:nvSpPr>
            <p:spPr>
              <a:xfrm>
                <a:off x="732366" y="4529667"/>
                <a:ext cx="1384298" cy="369332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defTabSz="457092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b="1" dirty="0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ATM</a:t>
                </a:r>
                <a:endParaRPr lang="en-US" sz="1800" b="1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3602055" y="4529667"/>
                <a:ext cx="1384298" cy="369332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defTabSz="457092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b="1" dirty="0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PRKDC</a:t>
                </a:r>
                <a:endParaRPr lang="en-US" sz="1800" b="1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4848906" y="4529667"/>
                <a:ext cx="1384298" cy="369332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defTabSz="457092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b="1" dirty="0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mTOR</a:t>
                </a:r>
                <a:endParaRPr lang="en-US" sz="1800" b="1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6406104" y="4529667"/>
                <a:ext cx="1384298" cy="369332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defTabSz="457092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b="1" dirty="0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SMG1</a:t>
                </a:r>
                <a:endParaRPr lang="en-US" sz="1800" b="1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175677" y="4529667"/>
                <a:ext cx="1384298" cy="369332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defTabSz="457092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b="1" dirty="0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ATR</a:t>
                </a:r>
                <a:endParaRPr lang="en-US" sz="1800" b="1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385776" y="4783244"/>
            <a:ext cx="9801217" cy="923332"/>
            <a:chOff x="292107" y="5219221"/>
            <a:chExt cx="8712193" cy="1158675"/>
          </a:xfrm>
        </p:grpSpPr>
        <p:sp>
          <p:nvSpPr>
            <p:cNvPr id="71" name="TextBox 70"/>
            <p:cNvSpPr txBox="1"/>
            <p:nvPr/>
          </p:nvSpPr>
          <p:spPr>
            <a:xfrm>
              <a:off x="292107" y="5219224"/>
              <a:ext cx="965200" cy="1158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092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dirty="0" smtClean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DNA</a:t>
              </a:r>
            </a:p>
            <a:p>
              <a:pPr defTabSz="457092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dirty="0" smtClean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DSB</a:t>
              </a:r>
            </a:p>
            <a:p>
              <a:pPr defTabSz="457092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dirty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r</a:t>
              </a:r>
              <a:r>
                <a:rPr lang="en-US" sz="1800" b="1" dirty="0" smtClean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epair</a:t>
              </a:r>
              <a:endParaRPr lang="en-US" sz="1800" b="1" dirty="0">
                <a:solidFill>
                  <a:srgbClr val="000000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178050" y="5219221"/>
              <a:ext cx="962010" cy="811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092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dirty="0" smtClean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DNA DSB</a:t>
              </a:r>
            </a:p>
            <a:p>
              <a:pPr defTabSz="457092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dirty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r</a:t>
              </a:r>
              <a:r>
                <a:rPr lang="en-US" sz="1800" b="1" dirty="0" smtClean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epair</a:t>
              </a:r>
              <a:endParaRPr lang="en-US" sz="1800" b="1" dirty="0">
                <a:solidFill>
                  <a:srgbClr val="000000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437152" y="5219221"/>
              <a:ext cx="1201647" cy="1158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092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dirty="0" smtClean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Cell </a:t>
              </a:r>
            </a:p>
            <a:p>
              <a:pPr defTabSz="457092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dirty="0" smtClean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growth control</a:t>
              </a:r>
              <a:endParaRPr lang="en-US" sz="1800" b="1" dirty="0">
                <a:solidFill>
                  <a:srgbClr val="000000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409910" y="5219224"/>
              <a:ext cx="1347511" cy="811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092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dirty="0" smtClean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Replication stress</a:t>
              </a:r>
              <a:endParaRPr lang="en-US" sz="1800" b="1" dirty="0">
                <a:solidFill>
                  <a:srgbClr val="000000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872694" y="5219221"/>
              <a:ext cx="1642547" cy="811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092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dirty="0" smtClean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Nonsense mediated </a:t>
              </a:r>
              <a:r>
                <a:rPr lang="en-US" sz="1800" b="1" dirty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d</a:t>
              </a:r>
              <a:r>
                <a:rPr lang="en-US" sz="1800" b="1" dirty="0" smtClean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ecay</a:t>
              </a:r>
              <a:endParaRPr lang="en-US" sz="1800" b="1" dirty="0">
                <a:solidFill>
                  <a:srgbClr val="000000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565063" y="5219221"/>
              <a:ext cx="1439237" cy="1158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092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dirty="0" smtClean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Gene</a:t>
              </a:r>
            </a:p>
            <a:p>
              <a:pPr defTabSz="457092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dirty="0" smtClean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expression control</a:t>
              </a:r>
              <a:endParaRPr lang="en-US" sz="1800" b="1" dirty="0">
                <a:solidFill>
                  <a:srgbClr val="000000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7" name="Rectangle 86"/>
          <p:cNvSpPr/>
          <p:nvPr/>
        </p:nvSpPr>
        <p:spPr>
          <a:xfrm>
            <a:off x="112110" y="6002678"/>
            <a:ext cx="15453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0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FF0000"/>
                </a:solidFill>
                <a:latin typeface="Calibri"/>
                <a:ea typeface="+mn-ea"/>
                <a:cs typeface="Courier"/>
              </a:rPr>
              <a:t>Ataxia</a:t>
            </a:r>
          </a:p>
          <a:p>
            <a:pPr defTabSz="4570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FF0000"/>
                </a:solidFill>
                <a:latin typeface="Calibri"/>
                <a:ea typeface="+mn-ea"/>
                <a:cs typeface="Courier"/>
              </a:rPr>
              <a:t>Telangiectasia</a:t>
            </a:r>
            <a:endParaRPr lang="en-US" sz="1800" b="1" dirty="0">
              <a:solidFill>
                <a:srgbClr val="FF0000"/>
              </a:solidFill>
              <a:latin typeface="Calibri"/>
              <a:ea typeface="+mn-ea"/>
              <a:cs typeface="Courier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097874" y="2080258"/>
            <a:ext cx="1381895" cy="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1626487" y="6148860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092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1" dirty="0" smtClean="0">
              <a:solidFill>
                <a:srgbClr val="FF0000"/>
              </a:solidFill>
              <a:latin typeface="Calibri"/>
              <a:ea typeface="+mn-ea"/>
              <a:cs typeface="Courier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57375" y="6002669"/>
            <a:ext cx="12576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0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err="1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Seckel</a:t>
            </a:r>
            <a:r>
              <a:rPr lang="en-US" sz="1800" b="1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 </a:t>
            </a:r>
            <a:endParaRPr lang="en-US" sz="1800" b="1" dirty="0" smtClean="0">
              <a:solidFill>
                <a:srgbClr val="FF0000"/>
              </a:solidFill>
              <a:latin typeface="Calibri"/>
              <a:ea typeface="+mn-ea"/>
              <a:cs typeface="+mn-cs"/>
            </a:endParaRPr>
          </a:p>
          <a:p>
            <a:pPr defTabSz="4570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syndrome </a:t>
            </a:r>
            <a:r>
              <a:rPr lang="en-US" sz="1800" b="1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I</a:t>
            </a:r>
          </a:p>
          <a:p>
            <a:pPr defTabSz="457092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" name="Oval 1"/>
          <p:cNvSpPr/>
          <p:nvPr/>
        </p:nvSpPr>
        <p:spPr>
          <a:xfrm>
            <a:off x="6319836" y="1307829"/>
            <a:ext cx="2127258" cy="772433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0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white"/>
                </a:solidFill>
                <a:latin typeface="Calibri"/>
              </a:rPr>
              <a:t>R2TP complex</a:t>
            </a:r>
            <a:endParaRPr lang="en-US" sz="18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6319839" y="2131056"/>
            <a:ext cx="1433514" cy="5386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0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white"/>
                </a:solidFill>
                <a:latin typeface="Calibri"/>
              </a:rPr>
              <a:t>Hsp90</a:t>
            </a:r>
            <a:endParaRPr lang="en-US" sz="18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7456909" y="2117402"/>
            <a:ext cx="1433514" cy="5386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0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white"/>
                </a:solidFill>
                <a:latin typeface="Calibri"/>
              </a:rPr>
              <a:t>Hsp90</a:t>
            </a:r>
            <a:endParaRPr lang="en-US" sz="18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5" name="Line 4"/>
          <p:cNvSpPr>
            <a:spLocks noChangeShapeType="1"/>
          </p:cNvSpPr>
          <p:nvPr/>
        </p:nvSpPr>
        <p:spPr bwMode="auto">
          <a:xfrm>
            <a:off x="685800" y="990600"/>
            <a:ext cx="9601200" cy="0"/>
          </a:xfrm>
          <a:prstGeom prst="line">
            <a:avLst/>
          </a:prstGeom>
          <a:noFill/>
          <a:ln w="57150" cmpd="thickThin">
            <a:solidFill>
              <a:srgbClr val="34007E"/>
            </a:solidFill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8" name="Left Brace 7"/>
          <p:cNvSpPr/>
          <p:nvPr/>
        </p:nvSpPr>
        <p:spPr>
          <a:xfrm>
            <a:off x="795867" y="1219200"/>
            <a:ext cx="169333" cy="19304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7" y="1964279"/>
            <a:ext cx="650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TTT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55402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128293" y="1324402"/>
            <a:ext cx="5163654" cy="1369295"/>
            <a:chOff x="4630263" y="3827818"/>
            <a:chExt cx="3901428" cy="2008294"/>
          </a:xfrm>
        </p:grpSpPr>
        <p:pic>
          <p:nvPicPr>
            <p:cNvPr id="5" name="Picture 4" descr="BH6488_TTT007.ti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53084" y="5438393"/>
              <a:ext cx="2499764" cy="311721"/>
            </a:xfrm>
            <a:prstGeom prst="rect">
              <a:avLst/>
            </a:prstGeom>
          </p:spPr>
        </p:pic>
        <p:pic>
          <p:nvPicPr>
            <p:cNvPr id="132" name="Picture 131" descr="BH6488_TTT007.tif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55662" y="4427063"/>
              <a:ext cx="2482945" cy="304886"/>
            </a:xfrm>
            <a:prstGeom prst="rect">
              <a:avLst/>
            </a:prstGeom>
          </p:spPr>
        </p:pic>
        <p:pic>
          <p:nvPicPr>
            <p:cNvPr id="131" name="Picture 130" descr="BH6488_TTT007.tif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60145" y="4754256"/>
              <a:ext cx="2478463" cy="329078"/>
            </a:xfrm>
            <a:prstGeom prst="rect">
              <a:avLst/>
            </a:prstGeom>
          </p:spPr>
        </p:pic>
        <p:pic>
          <p:nvPicPr>
            <p:cNvPr id="13" name="Picture 12" descr="BH6488_TTT007.tif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30263" y="5097152"/>
              <a:ext cx="2522589" cy="306256"/>
            </a:xfrm>
            <a:prstGeom prst="rect">
              <a:avLst/>
            </a:prstGeom>
          </p:spPr>
        </p:pic>
        <p:grpSp>
          <p:nvGrpSpPr>
            <p:cNvPr id="34" name="Group 33"/>
            <p:cNvGrpSpPr/>
            <p:nvPr/>
          </p:nvGrpSpPr>
          <p:grpSpPr>
            <a:xfrm>
              <a:off x="4653088" y="3827818"/>
              <a:ext cx="3878603" cy="2008294"/>
              <a:chOff x="4511690" y="4492955"/>
              <a:chExt cx="3883736" cy="2008294"/>
            </a:xfrm>
          </p:grpSpPr>
          <p:grpSp>
            <p:nvGrpSpPr>
              <p:cNvPr id="66" name="Group 65"/>
              <p:cNvGrpSpPr/>
              <p:nvPr/>
            </p:nvGrpSpPr>
            <p:grpSpPr>
              <a:xfrm>
                <a:off x="4569557" y="4492955"/>
                <a:ext cx="3825869" cy="2008294"/>
                <a:chOff x="816204" y="1955288"/>
                <a:chExt cx="3825869" cy="1591027"/>
              </a:xfrm>
            </p:grpSpPr>
            <p:sp>
              <p:nvSpPr>
                <p:cNvPr id="71" name="TextBox 70"/>
                <p:cNvSpPr txBox="1"/>
                <p:nvPr/>
              </p:nvSpPr>
              <p:spPr>
                <a:xfrm>
                  <a:off x="816204" y="1955288"/>
                  <a:ext cx="3555744" cy="3218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457092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b="1" dirty="0" smtClean="0">
                      <a:solidFill>
                        <a:prstClr val="black"/>
                      </a:solidFill>
                      <a:latin typeface="Arial"/>
                      <a:ea typeface="+mn-ea"/>
                      <a:cs typeface="Arial"/>
                    </a:rPr>
                    <a:t>  C.1            C.2            C.3          II</a:t>
                  </a:r>
                  <a:r>
                    <a:rPr lang="en-US" sz="1200" b="1" dirty="0">
                      <a:solidFill>
                        <a:prstClr val="black"/>
                      </a:solidFill>
                      <a:latin typeface="Arial"/>
                      <a:ea typeface="+mn-ea"/>
                      <a:cs typeface="Arial"/>
                    </a:rPr>
                    <a:t>-</a:t>
                  </a:r>
                  <a:r>
                    <a:rPr lang="en-US" sz="1200" b="1" dirty="0" smtClean="0">
                      <a:solidFill>
                        <a:prstClr val="black"/>
                      </a:solidFill>
                      <a:latin typeface="Arial"/>
                      <a:ea typeface="+mn-ea"/>
                      <a:cs typeface="Arial"/>
                    </a:rPr>
                    <a:t>2         </a:t>
                  </a:r>
                  <a:endParaRPr lang="en-US" sz="1200" b="1" dirty="0">
                    <a:solidFill>
                      <a:prstClr val="black"/>
                    </a:solidFill>
                    <a:latin typeface="Arial"/>
                    <a:ea typeface="+mn-ea"/>
                    <a:cs typeface="Arial"/>
                  </a:endParaRPr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3205384" y="2417921"/>
                  <a:ext cx="1431530" cy="3218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457092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b="1" dirty="0" smtClean="0">
                      <a:solidFill>
                        <a:prstClr val="black"/>
                      </a:solidFill>
                      <a:latin typeface="Arial"/>
                      <a:ea typeface="+mn-ea"/>
                      <a:cs typeface="Arial"/>
                    </a:rPr>
                    <a:t>TELO2</a:t>
                  </a:r>
                  <a:endParaRPr lang="en-US" sz="1200" b="1" dirty="0">
                    <a:solidFill>
                      <a:prstClr val="black"/>
                    </a:solidFill>
                    <a:latin typeface="Arial"/>
                    <a:ea typeface="+mn-ea"/>
                    <a:cs typeface="Arial"/>
                  </a:endParaRPr>
                </a:p>
              </p:txBody>
            </p:sp>
            <p:sp>
              <p:nvSpPr>
                <p:cNvPr id="74" name="TextBox 73"/>
                <p:cNvSpPr txBox="1"/>
                <p:nvPr/>
              </p:nvSpPr>
              <p:spPr>
                <a:xfrm>
                  <a:off x="3210543" y="2989744"/>
                  <a:ext cx="1431530" cy="3218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457092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b="1" dirty="0" smtClean="0">
                      <a:solidFill>
                        <a:prstClr val="black"/>
                      </a:solidFill>
                      <a:latin typeface="Arial"/>
                      <a:ea typeface="+mn-ea"/>
                      <a:cs typeface="Arial"/>
                    </a:rPr>
                    <a:t>TTI2</a:t>
                  </a:r>
                  <a:endParaRPr lang="en-US" sz="1200" b="1" dirty="0">
                    <a:solidFill>
                      <a:prstClr val="black"/>
                    </a:solidFill>
                    <a:latin typeface="Arial"/>
                    <a:ea typeface="+mn-ea"/>
                    <a:cs typeface="Arial"/>
                  </a:endParaRPr>
                </a:p>
              </p:txBody>
            </p:sp>
            <p:sp>
              <p:nvSpPr>
                <p:cNvPr id="75" name="TextBox 74"/>
                <p:cNvSpPr txBox="1"/>
                <p:nvPr/>
              </p:nvSpPr>
              <p:spPr>
                <a:xfrm>
                  <a:off x="3210543" y="3224461"/>
                  <a:ext cx="1431530" cy="3218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457092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b="1" kern="0" dirty="0">
                      <a:solidFill>
                        <a:srgbClr val="000000"/>
                      </a:solidFill>
                      <a:latin typeface="Arial"/>
                      <a:ea typeface="+mn-ea"/>
                      <a:cs typeface="Arial"/>
                    </a:rPr>
                    <a:t>β</a:t>
                  </a:r>
                  <a:r>
                    <a:rPr lang="en-US" sz="1200" b="1" dirty="0" smtClean="0">
                      <a:solidFill>
                        <a:prstClr val="black"/>
                      </a:solidFill>
                      <a:latin typeface="Arial"/>
                      <a:ea typeface="+mn-ea"/>
                      <a:cs typeface="Arial"/>
                    </a:rPr>
                    <a:t>-Actin</a:t>
                  </a:r>
                  <a:endParaRPr lang="en-US" sz="1200" b="1" dirty="0">
                    <a:solidFill>
                      <a:prstClr val="black"/>
                    </a:solidFill>
                    <a:latin typeface="Arial"/>
                    <a:ea typeface="+mn-ea"/>
                    <a:cs typeface="Arial"/>
                  </a:endParaRP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3210543" y="2719845"/>
                  <a:ext cx="1431530" cy="3218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457092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b="1" dirty="0" smtClean="0">
                      <a:solidFill>
                        <a:prstClr val="black"/>
                      </a:solidFill>
                      <a:latin typeface="Arial"/>
                      <a:ea typeface="+mn-ea"/>
                      <a:cs typeface="Arial"/>
                    </a:rPr>
                    <a:t>TTI1</a:t>
                  </a:r>
                </a:p>
              </p:txBody>
            </p:sp>
          </p:grpSp>
          <p:sp>
            <p:nvSpPr>
              <p:cNvPr id="122" name="Rectangle 121"/>
              <p:cNvSpPr/>
              <p:nvPr/>
            </p:nvSpPr>
            <p:spPr>
              <a:xfrm>
                <a:off x="4513184" y="6090789"/>
                <a:ext cx="2488811" cy="312966"/>
              </a:xfrm>
              <a:prstGeom prst="rect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7255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kern="0">
                  <a:solidFill>
                    <a:sysClr val="window" lastClr="FFFFFF"/>
                  </a:solidFill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4512647" y="5770329"/>
                <a:ext cx="2488811" cy="300639"/>
              </a:xfrm>
              <a:prstGeom prst="rect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7255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kern="0">
                  <a:solidFill>
                    <a:sysClr val="window" lastClr="FFFFFF"/>
                  </a:solidFill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4514865" y="5445220"/>
                <a:ext cx="2488811" cy="310836"/>
              </a:xfrm>
              <a:prstGeom prst="rect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7255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kern="0">
                  <a:solidFill>
                    <a:sysClr val="window" lastClr="FFFFFF"/>
                  </a:solidFill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4511690" y="5083270"/>
                <a:ext cx="2488811" cy="332788"/>
              </a:xfrm>
              <a:prstGeom prst="rect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7255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kern="0">
                  <a:solidFill>
                    <a:sysClr val="window" lastClr="FFFFFF"/>
                  </a:solidFill>
                  <a:latin typeface="Arial"/>
                  <a:ea typeface="+mn-ea"/>
                  <a:cs typeface="Arial"/>
                </a:endParaRPr>
              </a:p>
            </p:txBody>
          </p:sp>
        </p:grpSp>
      </p:grpSp>
      <p:graphicFrame>
        <p:nvGraphicFramePr>
          <p:cNvPr id="102" name="Chart 10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0578960"/>
              </p:ext>
            </p:extLst>
          </p:nvPr>
        </p:nvGraphicFramePr>
        <p:xfrm>
          <a:off x="872817" y="2832716"/>
          <a:ext cx="4209825" cy="1637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9" name="Chart 1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7167943"/>
              </p:ext>
            </p:extLst>
          </p:nvPr>
        </p:nvGraphicFramePr>
        <p:xfrm>
          <a:off x="5891840" y="2881270"/>
          <a:ext cx="4025369" cy="1589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923221" y="1016809"/>
            <a:ext cx="4909442" cy="1664894"/>
            <a:chOff x="820641" y="2162472"/>
            <a:chExt cx="4363948" cy="1664894"/>
          </a:xfrm>
        </p:grpSpPr>
        <p:pic>
          <p:nvPicPr>
            <p:cNvPr id="6" name="Picture 5" descr="TELO2_NT_mTOR007.tif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1861" y="3075897"/>
              <a:ext cx="3418121" cy="220931"/>
            </a:xfrm>
            <a:prstGeom prst="rect">
              <a:avLst/>
            </a:prstGeom>
          </p:spPr>
        </p:pic>
        <p:pic>
          <p:nvPicPr>
            <p:cNvPr id="14" name="Picture 13" descr="TELO2_NT_TTT002.tif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2532" y="2850723"/>
              <a:ext cx="3394728" cy="229531"/>
            </a:xfrm>
            <a:prstGeom prst="rect">
              <a:avLst/>
            </a:prstGeom>
          </p:spPr>
        </p:pic>
        <p:grpSp>
          <p:nvGrpSpPr>
            <p:cNvPr id="33" name="Group 32"/>
            <p:cNvGrpSpPr/>
            <p:nvPr/>
          </p:nvGrpSpPr>
          <p:grpSpPr>
            <a:xfrm>
              <a:off x="820641" y="2509163"/>
              <a:ext cx="4363948" cy="1318203"/>
              <a:chOff x="4022867" y="2827300"/>
              <a:chExt cx="4192502" cy="1933367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12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sharpenSoften amount="-50000"/>
                        </a14:imgEffect>
                        <a14:imgEffect>
                          <a14:colorTemperature colorTemp="4700"/>
                        </a14:imgEffect>
                        <a14:imgEffect>
                          <a14:brightnessContrast bright="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5539961" y="2883797"/>
                <a:ext cx="330195" cy="3276591"/>
              </a:xfrm>
              <a:prstGeom prst="rect">
                <a:avLst/>
              </a:prstGeom>
            </p:spPr>
          </p:pic>
          <p:sp>
            <p:nvSpPr>
              <p:cNvPr id="108" name="Rectangle 107"/>
              <p:cNvSpPr/>
              <p:nvPr/>
            </p:nvSpPr>
            <p:spPr>
              <a:xfrm>
                <a:off x="4058533" y="3325703"/>
                <a:ext cx="3289628" cy="332788"/>
              </a:xfrm>
              <a:prstGeom prst="rect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7255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kern="0">
                  <a:solidFill>
                    <a:sysClr val="window" lastClr="FFFFFF"/>
                  </a:solidFill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4058533" y="3668603"/>
                <a:ext cx="3289628" cy="332788"/>
              </a:xfrm>
              <a:prstGeom prst="rect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7255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kern="0">
                  <a:solidFill>
                    <a:sysClr val="window" lastClr="FFFFFF"/>
                  </a:solidFill>
                  <a:latin typeface="Arial"/>
                  <a:ea typeface="+mn-ea"/>
                  <a:cs typeface="Arial"/>
                </a:endParaRPr>
              </a:p>
            </p:txBody>
          </p:sp>
          <p:pic>
            <p:nvPicPr>
              <p:cNvPr id="116" name="Picture 115" descr="normal_condit_Nov14_2014031.tif"/>
              <p:cNvPicPr>
                <a:picLocks noChangeAspect="1"/>
              </p:cNvPicPr>
              <p:nvPr/>
            </p:nvPicPr>
            <p:blipFill rotWithShape="1">
              <a:blip r:embed="rId14" cstate="print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062137" y="4038615"/>
                <a:ext cx="3293771" cy="318380"/>
              </a:xfrm>
              <a:prstGeom prst="rect">
                <a:avLst/>
              </a:prstGeom>
            </p:spPr>
          </p:pic>
          <p:sp>
            <p:nvSpPr>
              <p:cNvPr id="115" name="Rectangle 114"/>
              <p:cNvSpPr/>
              <p:nvPr/>
            </p:nvSpPr>
            <p:spPr>
              <a:xfrm>
                <a:off x="4058533" y="4354403"/>
                <a:ext cx="3289628" cy="332788"/>
              </a:xfrm>
              <a:prstGeom prst="rect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7255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kern="0">
                  <a:solidFill>
                    <a:sysClr val="window" lastClr="FFFFFF"/>
                  </a:solidFill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4022867" y="2827300"/>
                <a:ext cx="3555744" cy="406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092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 dirty="0" smtClean="0">
                    <a:solidFill>
                      <a:prstClr val="black"/>
                    </a:solidFill>
                    <a:latin typeface="Arial"/>
                    <a:ea typeface="+mn-ea"/>
                    <a:cs typeface="Arial"/>
                  </a:rPr>
                  <a:t>  C.1         C.2         C.3       II</a:t>
                </a:r>
                <a:r>
                  <a:rPr lang="en-US" sz="1200" b="1" dirty="0">
                    <a:solidFill>
                      <a:prstClr val="black"/>
                    </a:solidFill>
                    <a:latin typeface="Arial"/>
                    <a:ea typeface="+mn-ea"/>
                    <a:cs typeface="Arial"/>
                  </a:rPr>
                  <a:t>-</a:t>
                </a:r>
                <a:r>
                  <a:rPr lang="en-US" sz="1200" b="1" dirty="0" smtClean="0">
                    <a:solidFill>
                      <a:prstClr val="black"/>
                    </a:solidFill>
                    <a:latin typeface="Arial"/>
                    <a:ea typeface="+mn-ea"/>
                    <a:cs typeface="Arial"/>
                  </a:rPr>
                  <a:t>2          II</a:t>
                </a:r>
                <a:r>
                  <a:rPr lang="en-US" sz="1200" b="1" dirty="0">
                    <a:solidFill>
                      <a:prstClr val="black"/>
                    </a:solidFill>
                    <a:latin typeface="Arial"/>
                    <a:ea typeface="+mn-ea"/>
                    <a:cs typeface="Arial"/>
                  </a:rPr>
                  <a:t>-</a:t>
                </a:r>
                <a:r>
                  <a:rPr lang="en-US" sz="1200" b="1" dirty="0" smtClean="0">
                    <a:solidFill>
                      <a:prstClr val="black"/>
                    </a:solidFill>
                    <a:latin typeface="Arial"/>
                    <a:ea typeface="+mn-ea"/>
                    <a:cs typeface="Arial"/>
                  </a:rPr>
                  <a:t>3        II</a:t>
                </a:r>
                <a:r>
                  <a:rPr lang="en-US" sz="1200" b="1" dirty="0">
                    <a:solidFill>
                      <a:prstClr val="black"/>
                    </a:solidFill>
                    <a:latin typeface="Arial"/>
                    <a:ea typeface="+mn-ea"/>
                    <a:cs typeface="Arial"/>
                  </a:rPr>
                  <a:t>-</a:t>
                </a:r>
                <a:r>
                  <a:rPr lang="en-US" sz="1200" b="1" dirty="0" smtClean="0">
                    <a:solidFill>
                      <a:prstClr val="black"/>
                    </a:solidFill>
                    <a:latin typeface="Arial"/>
                    <a:ea typeface="+mn-ea"/>
                    <a:cs typeface="Arial"/>
                  </a:rPr>
                  <a:t>4         </a:t>
                </a:r>
                <a:endParaRPr lang="en-US" sz="1200" b="1" dirty="0">
                  <a:solidFill>
                    <a:prstClr val="black"/>
                  </a:solidFill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7286233" y="3345654"/>
                <a:ext cx="764233" cy="406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092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 dirty="0" smtClean="0">
                    <a:solidFill>
                      <a:prstClr val="black"/>
                    </a:solidFill>
                    <a:latin typeface="Arial"/>
                    <a:ea typeface="+mn-ea"/>
                    <a:cs typeface="Arial"/>
                  </a:rPr>
                  <a:t>TELO2</a:t>
                </a:r>
                <a:endParaRPr lang="en-US" sz="1200" b="1" dirty="0">
                  <a:solidFill>
                    <a:prstClr val="black"/>
                  </a:solidFill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7314646" y="3703362"/>
                <a:ext cx="764234" cy="406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092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 dirty="0" smtClean="0">
                    <a:solidFill>
                      <a:prstClr val="black"/>
                    </a:solidFill>
                    <a:latin typeface="Arial"/>
                    <a:ea typeface="+mn-ea"/>
                    <a:cs typeface="Arial"/>
                  </a:rPr>
                  <a:t>TTI1</a:t>
                </a: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7300586" y="4062285"/>
                <a:ext cx="764234" cy="406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092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 dirty="0" smtClean="0">
                    <a:solidFill>
                      <a:prstClr val="black"/>
                    </a:solidFill>
                    <a:latin typeface="Arial"/>
                    <a:ea typeface="+mn-ea"/>
                    <a:cs typeface="Arial"/>
                  </a:rPr>
                  <a:t>TTI2</a:t>
                </a:r>
                <a:endParaRPr lang="en-US" sz="1200" b="1" dirty="0">
                  <a:solidFill>
                    <a:prstClr val="black"/>
                  </a:solidFill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7314940" y="4354401"/>
                <a:ext cx="900429" cy="406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092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 kern="0" dirty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rPr>
                  <a:t>β</a:t>
                </a:r>
                <a:r>
                  <a:rPr lang="en-US" sz="1200" b="1" dirty="0" smtClean="0">
                    <a:solidFill>
                      <a:prstClr val="black"/>
                    </a:solidFill>
                    <a:latin typeface="Arial"/>
                    <a:ea typeface="+mn-ea"/>
                    <a:cs typeface="Arial"/>
                  </a:rPr>
                  <a:t>-Actin</a:t>
                </a:r>
                <a:endParaRPr lang="en-US" sz="1200" b="1" dirty="0">
                  <a:solidFill>
                    <a:prstClr val="black"/>
                  </a:solidFill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4060758" y="4030557"/>
                <a:ext cx="3289628" cy="332788"/>
              </a:xfrm>
              <a:prstGeom prst="rect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7255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kern="0">
                  <a:solidFill>
                    <a:sysClr val="window" lastClr="FFFFFF"/>
                  </a:solidFill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151375" y="2162472"/>
              <a:ext cx="13290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092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 smtClean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Family 1</a:t>
              </a:r>
              <a:endParaRPr lang="en-US" sz="1200" b="1" dirty="0">
                <a:solidFill>
                  <a:prstClr val="black"/>
                </a:solidFill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7291647" y="1032197"/>
            <a:ext cx="1495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0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Family 2</a:t>
            </a:r>
            <a:endParaRPr lang="en-US" sz="11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820351" y="4767044"/>
            <a:ext cx="4735285" cy="1476360"/>
            <a:chOff x="598567" y="4681099"/>
            <a:chExt cx="3762044" cy="1788644"/>
          </a:xfrm>
        </p:grpSpPr>
        <p:pic>
          <p:nvPicPr>
            <p:cNvPr id="78" name="Picture 77" descr="TELO2_lymphoblast055.tif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aturation sat="0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8864" y="5814579"/>
              <a:ext cx="3194525" cy="319578"/>
            </a:xfrm>
            <a:prstGeom prst="rect">
              <a:avLst/>
            </a:prstGeom>
          </p:spPr>
        </p:pic>
        <p:pic>
          <p:nvPicPr>
            <p:cNvPr id="79" name="Picture 78" descr="TELO2_lymphoblast058.tif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8864" y="6078292"/>
              <a:ext cx="3188984" cy="330930"/>
            </a:xfrm>
            <a:prstGeom prst="rect">
              <a:avLst/>
            </a:prstGeom>
          </p:spPr>
        </p:pic>
        <p:grpSp>
          <p:nvGrpSpPr>
            <p:cNvPr id="81" name="Group 80"/>
            <p:cNvGrpSpPr/>
            <p:nvPr/>
          </p:nvGrpSpPr>
          <p:grpSpPr>
            <a:xfrm>
              <a:off x="598567" y="4681099"/>
              <a:ext cx="3762044" cy="1788644"/>
              <a:chOff x="1118751" y="4673466"/>
              <a:chExt cx="5707751" cy="1861878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1119202" y="5083981"/>
                <a:ext cx="4858145" cy="406243"/>
              </a:xfrm>
              <a:prstGeom prst="rect">
                <a:avLst/>
              </a:prstGeom>
              <a:solidFill>
                <a:srgbClr val="FFFFFF"/>
              </a:solidFill>
              <a:ln w="381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kern="0">
                  <a:solidFill>
                    <a:sysClr val="window" lastClr="FFFFFF"/>
                  </a:solidFill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5965197" y="5469024"/>
                <a:ext cx="603899" cy="349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7255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kern="0" dirty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rPr>
                  <a:t>TTI1</a:t>
                </a: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5965197" y="5841534"/>
                <a:ext cx="603899" cy="349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7255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kern="0" dirty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rPr>
                  <a:t>TTI2</a:t>
                </a:r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5965197" y="6186013"/>
                <a:ext cx="861305" cy="349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7255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 kern="0" dirty="0" smtClean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rPr>
                  <a:t>β</a:t>
                </a:r>
                <a:r>
                  <a:rPr lang="en-US" sz="1200" b="1" kern="0" smtClean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rPr>
                  <a:t>-Actin</a:t>
                </a:r>
                <a:endParaRPr lang="en-US" sz="1200" b="1" kern="0" dirty="0">
                  <a:solidFill>
                    <a:srgbClr val="000000"/>
                  </a:solidFill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1119202" y="5842430"/>
                <a:ext cx="4858478" cy="340014"/>
              </a:xfrm>
              <a:prstGeom prst="rect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7255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kern="0">
                  <a:solidFill>
                    <a:sysClr val="window" lastClr="FFFFFF"/>
                  </a:solidFill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1119202" y="5516650"/>
                <a:ext cx="4858478" cy="319398"/>
              </a:xfrm>
              <a:prstGeom prst="rect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7255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kern="0">
                  <a:solidFill>
                    <a:sysClr val="window" lastClr="FFFFFF"/>
                  </a:solidFill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1118751" y="6178929"/>
                <a:ext cx="4858478" cy="304934"/>
              </a:xfrm>
              <a:prstGeom prst="rect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7255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kern="0">
                  <a:solidFill>
                    <a:sysClr val="window" lastClr="FFFFFF"/>
                  </a:solidFill>
                  <a:latin typeface="Arial"/>
                  <a:ea typeface="+mn-ea"/>
                  <a:cs typeface="Arial"/>
                </a:endParaRPr>
              </a:p>
            </p:txBody>
          </p:sp>
          <p:grpSp>
            <p:nvGrpSpPr>
              <p:cNvPr id="135" name="Group 134"/>
              <p:cNvGrpSpPr/>
              <p:nvPr/>
            </p:nvGrpSpPr>
            <p:grpSpPr>
              <a:xfrm>
                <a:off x="1124698" y="4673466"/>
                <a:ext cx="4812762" cy="349331"/>
                <a:chOff x="1062431" y="1168867"/>
                <a:chExt cx="4881470" cy="571369"/>
              </a:xfrm>
            </p:grpSpPr>
            <p:sp>
              <p:nvSpPr>
                <p:cNvPr id="137" name="TextBox 136"/>
                <p:cNvSpPr txBox="1"/>
                <p:nvPr/>
              </p:nvSpPr>
              <p:spPr>
                <a:xfrm>
                  <a:off x="1062431" y="1168867"/>
                  <a:ext cx="647697" cy="5713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72556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b="1" kern="0" dirty="0">
                      <a:solidFill>
                        <a:sysClr val="windowText" lastClr="000000"/>
                      </a:solidFill>
                      <a:latin typeface="Arial"/>
                      <a:ea typeface="+mn-ea"/>
                      <a:cs typeface="Arial"/>
                    </a:rPr>
                    <a:t>C.1</a:t>
                  </a:r>
                </a:p>
              </p:txBody>
            </p:sp>
            <p:sp>
              <p:nvSpPr>
                <p:cNvPr id="138" name="TextBox 137"/>
                <p:cNvSpPr txBox="1"/>
                <p:nvPr/>
              </p:nvSpPr>
              <p:spPr>
                <a:xfrm>
                  <a:off x="1639604" y="1168867"/>
                  <a:ext cx="906363" cy="5713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72556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b="1" kern="0" dirty="0">
                      <a:solidFill>
                        <a:sysClr val="windowText" lastClr="000000"/>
                      </a:solidFill>
                      <a:latin typeface="Arial"/>
                      <a:ea typeface="+mn-ea"/>
                      <a:cs typeface="Arial"/>
                    </a:rPr>
                    <a:t> </a:t>
                  </a:r>
                  <a:r>
                    <a:rPr lang="en-US" sz="1200" b="1" kern="0" dirty="0" smtClean="0">
                      <a:solidFill>
                        <a:sysClr val="windowText" lastClr="000000"/>
                      </a:solidFill>
                      <a:latin typeface="Arial"/>
                      <a:ea typeface="+mn-ea"/>
                      <a:cs typeface="Arial"/>
                    </a:rPr>
                    <a:t>I</a:t>
                  </a:r>
                  <a:r>
                    <a:rPr lang="en-US" sz="1200" b="1" kern="0" dirty="0">
                      <a:solidFill>
                        <a:sysClr val="windowText" lastClr="000000"/>
                      </a:solidFill>
                      <a:latin typeface="Arial"/>
                      <a:ea typeface="+mn-ea"/>
                      <a:cs typeface="Arial"/>
                    </a:rPr>
                    <a:t>-</a:t>
                  </a:r>
                  <a:r>
                    <a:rPr lang="en-US" sz="1200" b="1" kern="0" dirty="0" smtClean="0">
                      <a:solidFill>
                        <a:sysClr val="windowText" lastClr="000000"/>
                      </a:solidFill>
                      <a:latin typeface="Arial"/>
                      <a:ea typeface="+mn-ea"/>
                      <a:cs typeface="Arial"/>
                    </a:rPr>
                    <a:t>1</a:t>
                  </a:r>
                  <a:endParaRPr lang="en-US" sz="1200" b="1" kern="0" dirty="0">
                    <a:solidFill>
                      <a:sysClr val="windowText" lastClr="000000"/>
                    </a:solidFill>
                    <a:latin typeface="Arial"/>
                    <a:ea typeface="+mn-ea"/>
                    <a:cs typeface="Arial"/>
                  </a:endParaRPr>
                </a:p>
              </p:txBody>
            </p:sp>
            <p:sp>
              <p:nvSpPr>
                <p:cNvPr id="139" name="TextBox 138"/>
                <p:cNvSpPr txBox="1"/>
                <p:nvPr/>
              </p:nvSpPr>
              <p:spPr>
                <a:xfrm>
                  <a:off x="2280747" y="1168867"/>
                  <a:ext cx="823865" cy="5713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72556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b="1" kern="0" dirty="0" smtClean="0">
                      <a:solidFill>
                        <a:sysClr val="windowText" lastClr="000000"/>
                      </a:solidFill>
                      <a:latin typeface="Arial"/>
                      <a:ea typeface="+mn-ea"/>
                      <a:cs typeface="Arial"/>
                    </a:rPr>
                    <a:t>II</a:t>
                  </a:r>
                  <a:r>
                    <a:rPr lang="en-US" sz="1200" b="1" kern="0" dirty="0">
                      <a:solidFill>
                        <a:sysClr val="windowText" lastClr="000000"/>
                      </a:solidFill>
                      <a:latin typeface="Arial"/>
                      <a:ea typeface="+mn-ea"/>
                      <a:cs typeface="Arial"/>
                    </a:rPr>
                    <a:t>-</a:t>
                  </a:r>
                  <a:r>
                    <a:rPr lang="en-US" sz="1200" b="1" kern="0" dirty="0" smtClean="0">
                      <a:solidFill>
                        <a:sysClr val="windowText" lastClr="000000"/>
                      </a:solidFill>
                      <a:latin typeface="Arial"/>
                      <a:ea typeface="+mn-ea"/>
                      <a:cs typeface="Arial"/>
                    </a:rPr>
                    <a:t>2</a:t>
                  </a:r>
                  <a:endParaRPr lang="en-US" sz="1200" b="1" kern="0" dirty="0">
                    <a:solidFill>
                      <a:sysClr val="windowText" lastClr="000000"/>
                    </a:solidFill>
                    <a:latin typeface="Arial"/>
                    <a:ea typeface="+mn-ea"/>
                    <a:cs typeface="Arial"/>
                  </a:endParaRPr>
                </a:p>
              </p:txBody>
            </p:sp>
            <p:sp>
              <p:nvSpPr>
                <p:cNvPr id="140" name="TextBox 139"/>
                <p:cNvSpPr txBox="1"/>
                <p:nvPr/>
              </p:nvSpPr>
              <p:spPr>
                <a:xfrm>
                  <a:off x="2842448" y="1168867"/>
                  <a:ext cx="812477" cy="5713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72556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b="1" kern="0" dirty="0" smtClean="0">
                      <a:solidFill>
                        <a:sysClr val="windowText" lastClr="000000"/>
                      </a:solidFill>
                      <a:latin typeface="Arial"/>
                      <a:ea typeface="+mn-ea"/>
                      <a:cs typeface="Arial"/>
                    </a:rPr>
                    <a:t>II</a:t>
                  </a:r>
                  <a:r>
                    <a:rPr lang="en-US" sz="1200" b="1" kern="0" dirty="0">
                      <a:solidFill>
                        <a:sysClr val="windowText" lastClr="000000"/>
                      </a:solidFill>
                      <a:latin typeface="Arial"/>
                      <a:ea typeface="+mn-ea"/>
                      <a:cs typeface="Arial"/>
                    </a:rPr>
                    <a:t>-</a:t>
                  </a:r>
                  <a:r>
                    <a:rPr lang="en-US" sz="1200" b="1" kern="0" dirty="0" smtClean="0">
                      <a:solidFill>
                        <a:sysClr val="windowText" lastClr="000000"/>
                      </a:solidFill>
                      <a:latin typeface="Arial"/>
                      <a:ea typeface="+mn-ea"/>
                      <a:cs typeface="Arial"/>
                    </a:rPr>
                    <a:t>3</a:t>
                  </a:r>
                  <a:endParaRPr lang="en-US" sz="1200" b="1" kern="0" dirty="0">
                    <a:solidFill>
                      <a:sysClr val="windowText" lastClr="000000"/>
                    </a:solidFill>
                    <a:latin typeface="Arial"/>
                    <a:ea typeface="+mn-ea"/>
                    <a:cs typeface="Arial"/>
                  </a:endParaRPr>
                </a:p>
              </p:txBody>
            </p:sp>
            <p:sp>
              <p:nvSpPr>
                <p:cNvPr id="141" name="TextBox 140"/>
                <p:cNvSpPr txBox="1"/>
                <p:nvPr/>
              </p:nvSpPr>
              <p:spPr>
                <a:xfrm>
                  <a:off x="3458948" y="1168867"/>
                  <a:ext cx="844364" cy="5713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72556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b="1" kern="0" dirty="0" smtClean="0">
                      <a:solidFill>
                        <a:sysClr val="windowText" lastClr="000000"/>
                      </a:solidFill>
                      <a:latin typeface="Arial"/>
                      <a:ea typeface="+mn-ea"/>
                      <a:cs typeface="Arial"/>
                    </a:rPr>
                    <a:t>II</a:t>
                  </a:r>
                  <a:r>
                    <a:rPr lang="en-US" sz="1200" b="1" kern="0" dirty="0">
                      <a:solidFill>
                        <a:sysClr val="windowText" lastClr="000000"/>
                      </a:solidFill>
                      <a:latin typeface="Arial"/>
                      <a:ea typeface="+mn-ea"/>
                      <a:cs typeface="Arial"/>
                    </a:rPr>
                    <a:t>-</a:t>
                  </a:r>
                  <a:r>
                    <a:rPr lang="en-US" sz="1200" b="1" kern="0" dirty="0" smtClean="0">
                      <a:solidFill>
                        <a:sysClr val="windowText" lastClr="000000"/>
                      </a:solidFill>
                      <a:latin typeface="Arial"/>
                      <a:ea typeface="+mn-ea"/>
                      <a:cs typeface="Arial"/>
                    </a:rPr>
                    <a:t>4</a:t>
                  </a:r>
                  <a:endParaRPr lang="en-US" sz="1200" b="1" kern="0" dirty="0">
                    <a:solidFill>
                      <a:sysClr val="windowText" lastClr="000000"/>
                    </a:solidFill>
                    <a:latin typeface="Arial"/>
                    <a:ea typeface="+mn-ea"/>
                    <a:cs typeface="Arial"/>
                  </a:endParaRPr>
                </a:p>
              </p:txBody>
            </p:sp>
            <p:sp>
              <p:nvSpPr>
                <p:cNvPr id="142" name="TextBox 141"/>
                <p:cNvSpPr txBox="1"/>
                <p:nvPr/>
              </p:nvSpPr>
              <p:spPr>
                <a:xfrm>
                  <a:off x="4648462" y="1168867"/>
                  <a:ext cx="647697" cy="5713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72556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b="1" kern="0" dirty="0">
                      <a:solidFill>
                        <a:sysClr val="windowText" lastClr="000000"/>
                      </a:solidFill>
                      <a:latin typeface="Arial"/>
                      <a:ea typeface="+mn-ea"/>
                      <a:cs typeface="Arial"/>
                    </a:rPr>
                    <a:t>C.2</a:t>
                  </a:r>
                </a:p>
              </p:txBody>
            </p:sp>
            <p:sp>
              <p:nvSpPr>
                <p:cNvPr id="143" name="TextBox 142"/>
                <p:cNvSpPr txBox="1"/>
                <p:nvPr/>
              </p:nvSpPr>
              <p:spPr>
                <a:xfrm>
                  <a:off x="5296204" y="1168867"/>
                  <a:ext cx="647697" cy="5713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72556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b="1" kern="0" dirty="0">
                      <a:solidFill>
                        <a:sysClr val="windowText" lastClr="000000"/>
                      </a:solidFill>
                      <a:latin typeface="Arial"/>
                      <a:ea typeface="+mn-ea"/>
                      <a:cs typeface="Arial"/>
                    </a:rPr>
                    <a:t>C.3</a:t>
                  </a:r>
                </a:p>
              </p:txBody>
            </p:sp>
            <p:sp>
              <p:nvSpPr>
                <p:cNvPr id="144" name="TextBox 143"/>
                <p:cNvSpPr txBox="1"/>
                <p:nvPr/>
              </p:nvSpPr>
              <p:spPr>
                <a:xfrm>
                  <a:off x="4089152" y="1168867"/>
                  <a:ext cx="860030" cy="5713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72556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b="1" kern="0" dirty="0" smtClean="0">
                      <a:solidFill>
                        <a:sysClr val="windowText" lastClr="000000"/>
                      </a:solidFill>
                      <a:latin typeface="Arial"/>
                      <a:ea typeface="+mn-ea"/>
                      <a:cs typeface="Arial"/>
                    </a:rPr>
                    <a:t>I</a:t>
                  </a:r>
                  <a:r>
                    <a:rPr lang="en-US" sz="1200" b="1" kern="0" dirty="0">
                      <a:solidFill>
                        <a:sysClr val="windowText" lastClr="000000"/>
                      </a:solidFill>
                      <a:latin typeface="Arial"/>
                      <a:ea typeface="+mn-ea"/>
                      <a:cs typeface="Arial"/>
                    </a:rPr>
                    <a:t>-</a:t>
                  </a:r>
                  <a:r>
                    <a:rPr lang="en-US" sz="1200" b="1" kern="0" dirty="0" smtClean="0">
                      <a:solidFill>
                        <a:sysClr val="windowText" lastClr="000000"/>
                      </a:solidFill>
                      <a:latin typeface="Arial"/>
                      <a:ea typeface="+mn-ea"/>
                      <a:cs typeface="Arial"/>
                    </a:rPr>
                    <a:t>2</a:t>
                  </a:r>
                  <a:endParaRPr lang="en-US" sz="1200" b="1" kern="0" dirty="0">
                    <a:solidFill>
                      <a:sysClr val="windowText" lastClr="000000"/>
                    </a:solidFill>
                    <a:latin typeface="Arial"/>
                    <a:ea typeface="+mn-ea"/>
                    <a:cs typeface="Arial"/>
                  </a:endParaRPr>
                </a:p>
              </p:txBody>
            </p:sp>
          </p:grpSp>
          <p:sp>
            <p:nvSpPr>
              <p:cNvPr id="136" name="TextBox 135"/>
              <p:cNvSpPr txBox="1"/>
              <p:nvPr/>
            </p:nvSpPr>
            <p:spPr>
              <a:xfrm>
                <a:off x="5958141" y="5106405"/>
                <a:ext cx="820366" cy="349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7255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kern="0" dirty="0" smtClean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rPr>
                  <a:t>TELO2</a:t>
                </a:r>
                <a:endParaRPr lang="en-US" sz="1200" b="1" kern="0" dirty="0">
                  <a:solidFill>
                    <a:srgbClr val="000000"/>
                  </a:solidFill>
                  <a:latin typeface="Arial"/>
                  <a:ea typeface="+mn-ea"/>
                  <a:cs typeface="Arial"/>
                </a:endParaRPr>
              </a:p>
            </p:txBody>
          </p:sp>
        </p:grpSp>
        <p:pic>
          <p:nvPicPr>
            <p:cNvPr id="82" name="Picture 81" descr="TELO2_lymphoblast056.tif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saturation sat="0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2040" y="5082283"/>
              <a:ext cx="3191349" cy="372961"/>
            </a:xfrm>
            <a:prstGeom prst="rect">
              <a:avLst/>
            </a:prstGeom>
          </p:spPr>
        </p:pic>
        <p:pic>
          <p:nvPicPr>
            <p:cNvPr id="83" name="Picture 82" descr="TELO2_lymphoblast056.tif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saturation sat="0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2040" y="5485876"/>
              <a:ext cx="3185808" cy="294912"/>
            </a:xfrm>
            <a:prstGeom prst="rect">
              <a:avLst/>
            </a:prstGeom>
          </p:spPr>
        </p:pic>
      </p:grpSp>
      <p:graphicFrame>
        <p:nvGraphicFramePr>
          <p:cNvPr id="145" name="Chart 1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1513883"/>
              </p:ext>
            </p:extLst>
          </p:nvPr>
        </p:nvGraphicFramePr>
        <p:xfrm>
          <a:off x="5672837" y="4517773"/>
          <a:ext cx="4701781" cy="1916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sp>
        <p:nvSpPr>
          <p:cNvPr id="147" name="TextBox 146"/>
          <p:cNvSpPr txBox="1"/>
          <p:nvPr/>
        </p:nvSpPr>
        <p:spPr>
          <a:xfrm>
            <a:off x="2599767" y="4517773"/>
            <a:ext cx="1495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0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Family 1</a:t>
            </a:r>
            <a:endParaRPr lang="en-US" sz="12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56794" y="5531231"/>
            <a:ext cx="7268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0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***</a:t>
            </a:r>
            <a:endParaRPr lang="en-US" sz="11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7969942" y="5594567"/>
            <a:ext cx="7268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0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***</a:t>
            </a:r>
            <a:endParaRPr lang="en-US" sz="11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49" name="Title 1"/>
          <p:cNvSpPr txBox="1">
            <a:spLocks/>
          </p:cNvSpPr>
          <p:nvPr/>
        </p:nvSpPr>
        <p:spPr>
          <a:xfrm>
            <a:off x="602700" y="257864"/>
            <a:ext cx="10287002" cy="61580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092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2800" b="1" i="1" dirty="0" smtClean="0">
                <a:solidFill>
                  <a:prstClr val="black"/>
                </a:solidFill>
                <a:latin typeface="Calibri"/>
              </a:rPr>
              <a:t>TELO2</a:t>
            </a: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 variants affect the stability of TTT complex *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Line 4"/>
          <p:cNvSpPr>
            <a:spLocks noChangeShapeType="1"/>
          </p:cNvSpPr>
          <p:nvPr/>
        </p:nvSpPr>
        <p:spPr bwMode="auto">
          <a:xfrm>
            <a:off x="685800" y="905935"/>
            <a:ext cx="9601200" cy="0"/>
          </a:xfrm>
          <a:prstGeom prst="line">
            <a:avLst/>
          </a:prstGeom>
          <a:noFill/>
          <a:ln w="57150" cmpd="thickThin">
            <a:solidFill>
              <a:srgbClr val="34007E"/>
            </a:solidFill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42654" y="6434672"/>
            <a:ext cx="3278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* In press, You et al., AJHG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23722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/>
          </p:cNvSpPr>
          <p:nvPr>
            <p:ph type="title"/>
          </p:nvPr>
        </p:nvSpPr>
        <p:spPr>
          <a:xfrm>
            <a:off x="681107" y="62"/>
            <a:ext cx="9893789" cy="1143001"/>
          </a:xfrm>
          <a:prstGeom prst="rect">
            <a:avLst/>
          </a:prstGeom>
        </p:spPr>
        <p:txBody>
          <a:bodyPr/>
          <a:lstStyle>
            <a:lvl1pPr defTabSz="773502">
              <a:defRPr sz="3600" i="1"/>
            </a:lvl1pPr>
          </a:lstStyle>
          <a:p>
            <a:pPr algn="l"/>
            <a:r>
              <a:rPr lang="en-US" dirty="0" smtClean="0"/>
              <a:t>Using the imprinting tool in PhenoDB analysis </a:t>
            </a:r>
            <a:endParaRPr dirty="0"/>
          </a:p>
        </p:txBody>
      </p:sp>
      <p:pic>
        <p:nvPicPr>
          <p:cNvPr id="249" name="image3.png"/>
          <p:cNvPicPr>
            <a:picLocks noChangeAspect="1"/>
          </p:cNvPicPr>
          <p:nvPr/>
        </p:nvPicPr>
        <p:blipFill rotWithShape="1">
          <a:blip r:embed="rId2">
            <a:extLst/>
          </a:blip>
          <a:srcRect r="50025" b="39360"/>
          <a:stretch/>
        </p:blipFill>
        <p:spPr>
          <a:xfrm>
            <a:off x="623288" y="1374080"/>
            <a:ext cx="3031997" cy="3451981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Shape 250"/>
          <p:cNvSpPr>
            <a:spLocks noGrp="1"/>
          </p:cNvSpPr>
          <p:nvPr>
            <p:ph type="body" sz="quarter" idx="1"/>
          </p:nvPr>
        </p:nvSpPr>
        <p:spPr>
          <a:xfrm>
            <a:off x="5592555" y="6365641"/>
            <a:ext cx="4504527" cy="750201"/>
          </a:xfrm>
          <a:prstGeom prst="rect">
            <a:avLst/>
          </a:prstGeom>
        </p:spPr>
        <p:txBody>
          <a:bodyPr/>
          <a:lstStyle>
            <a:lvl1pPr marL="0" indent="0" defTabSz="667445">
              <a:lnSpc>
                <a:spcPct val="120000"/>
              </a:lnSpc>
              <a:spcBef>
                <a:spcPts val="500"/>
              </a:spcBef>
              <a:buSzTx/>
              <a:buNone/>
              <a:defRPr sz="2300"/>
            </a:lvl1pPr>
          </a:lstStyle>
          <a:p>
            <a:r>
              <a:rPr lang="en-US" dirty="0" smtClean="0"/>
              <a:t>* </a:t>
            </a:r>
            <a:r>
              <a:rPr dirty="0" smtClean="0"/>
              <a:t>Chacon</a:t>
            </a:r>
            <a:r>
              <a:rPr dirty="0"/>
              <a:t>-Camacho et al., 2013</a:t>
            </a:r>
          </a:p>
        </p:txBody>
      </p:sp>
      <p:sp>
        <p:nvSpPr>
          <p:cNvPr id="2" name="Rectangle 1"/>
          <p:cNvSpPr/>
          <p:nvPr/>
        </p:nvSpPr>
        <p:spPr>
          <a:xfrm>
            <a:off x="4131768" y="1310472"/>
            <a:ext cx="5875867" cy="5216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868958">
              <a:lnSpc>
                <a:spcPts val="3480"/>
              </a:lnSpc>
              <a:spcBef>
                <a:spcPts val="1700"/>
              </a:spcBef>
              <a:buClr>
                <a:schemeClr val="accent3"/>
              </a:buClr>
              <a:buFont typeface="Wingdings" charset="2"/>
              <a:buChar char="§"/>
              <a:defRPr sz="2900"/>
            </a:pPr>
            <a:r>
              <a:rPr lang="en-US" sz="3200" dirty="0">
                <a:latin typeface="Calibri"/>
                <a:cs typeface="Calibri"/>
              </a:rPr>
              <a:t>Palpebral </a:t>
            </a:r>
            <a:r>
              <a:rPr lang="en-US" sz="3200" dirty="0" err="1">
                <a:latin typeface="Calibri"/>
                <a:cs typeface="Calibri"/>
              </a:rPr>
              <a:t>coloboma-lipoma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smtClean="0">
                <a:latin typeface="Calibri"/>
                <a:cs typeface="Calibri"/>
              </a:rPr>
              <a:t>syndrome</a:t>
            </a:r>
          </a:p>
          <a:p>
            <a:pPr marL="457200" indent="-457200" defTabSz="868958">
              <a:lnSpc>
                <a:spcPts val="3480"/>
              </a:lnSpc>
              <a:spcBef>
                <a:spcPts val="1700"/>
              </a:spcBef>
              <a:buClr>
                <a:schemeClr val="accent3"/>
              </a:buClr>
              <a:buFont typeface="Wingdings" charset="2"/>
              <a:buChar char="§"/>
              <a:defRPr sz="2900"/>
            </a:pPr>
            <a:r>
              <a:rPr lang="en-US" sz="3200" dirty="0" smtClean="0">
                <a:latin typeface="Calibri"/>
                <a:cs typeface="Calibri"/>
              </a:rPr>
              <a:t>Paternal de </a:t>
            </a:r>
            <a:r>
              <a:rPr lang="en-US" sz="3200" dirty="0">
                <a:latin typeface="Calibri"/>
                <a:cs typeface="Calibri"/>
              </a:rPr>
              <a:t>novo </a:t>
            </a:r>
            <a:r>
              <a:rPr lang="en-US" sz="3200" dirty="0" smtClean="0">
                <a:latin typeface="Calibri"/>
                <a:cs typeface="Calibri"/>
              </a:rPr>
              <a:t>LOF heterozygous </a:t>
            </a:r>
            <a:r>
              <a:rPr lang="en-US" sz="3200" dirty="0">
                <a:latin typeface="Calibri"/>
                <a:cs typeface="Calibri"/>
              </a:rPr>
              <a:t>variant, c.6245_6246 </a:t>
            </a:r>
            <a:r>
              <a:rPr lang="en-US" sz="3200" dirty="0" err="1">
                <a:latin typeface="Calibri"/>
                <a:cs typeface="Calibri"/>
              </a:rPr>
              <a:t>insTT</a:t>
            </a:r>
            <a:r>
              <a:rPr lang="en-US" sz="3200" dirty="0">
                <a:latin typeface="Calibri"/>
                <a:cs typeface="Calibri"/>
              </a:rPr>
              <a:t> (p.H2082fs*67</a:t>
            </a:r>
            <a:r>
              <a:rPr lang="en-US" sz="3200" dirty="0" smtClean="0">
                <a:latin typeface="Calibri"/>
                <a:cs typeface="Calibri"/>
              </a:rPr>
              <a:t>)</a:t>
            </a:r>
          </a:p>
          <a:p>
            <a:pPr marL="457200" indent="-457200" defTabSz="868958">
              <a:lnSpc>
                <a:spcPts val="3480"/>
              </a:lnSpc>
              <a:spcBef>
                <a:spcPts val="1700"/>
              </a:spcBef>
              <a:buClr>
                <a:schemeClr val="accent3"/>
              </a:buClr>
              <a:buFont typeface="Wingdings" charset="2"/>
              <a:buChar char="§"/>
              <a:defRPr sz="2900"/>
            </a:pPr>
            <a:r>
              <a:rPr lang="en-US" sz="3200" dirty="0" smtClean="0">
                <a:latin typeface="Calibri"/>
                <a:cs typeface="Calibri"/>
              </a:rPr>
              <a:t>Maternal allele also with variant, N696H</a:t>
            </a:r>
          </a:p>
          <a:p>
            <a:pPr marL="457200" indent="-457200" defTabSz="868958">
              <a:lnSpc>
                <a:spcPts val="3480"/>
              </a:lnSpc>
              <a:spcBef>
                <a:spcPts val="1700"/>
              </a:spcBef>
              <a:buClr>
                <a:schemeClr val="accent3"/>
              </a:buClr>
              <a:buFont typeface="Wingdings" charset="2"/>
              <a:buChar char="§"/>
              <a:defRPr sz="2900"/>
            </a:pPr>
            <a:r>
              <a:rPr lang="en-US" sz="3200" dirty="0" smtClean="0">
                <a:latin typeface="Calibri"/>
                <a:cs typeface="Calibri"/>
              </a:rPr>
              <a:t> </a:t>
            </a:r>
            <a:r>
              <a:rPr lang="en-US" sz="3200" i="1" dirty="0">
                <a:latin typeface="Calibri"/>
                <a:cs typeface="Calibri"/>
              </a:rPr>
              <a:t>ZDBF2</a:t>
            </a:r>
            <a:r>
              <a:rPr lang="en-US" sz="3200" dirty="0">
                <a:latin typeface="Calibri"/>
                <a:cs typeface="Calibri"/>
              </a:rPr>
              <a:t> is imprinted and paternally expressed</a:t>
            </a: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685800" y="990600"/>
            <a:ext cx="9601200" cy="0"/>
          </a:xfrm>
          <a:prstGeom prst="line">
            <a:avLst/>
          </a:prstGeom>
          <a:noFill/>
          <a:ln w="57150" cmpd="thickThin">
            <a:solidFill>
              <a:srgbClr val="34007E"/>
            </a:solidFill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0594" name="Group 5"/>
          <p:cNvGrpSpPr>
            <a:grpSpLocks/>
          </p:cNvGrpSpPr>
          <p:nvPr/>
        </p:nvGrpSpPr>
        <p:grpSpPr bwMode="auto">
          <a:xfrm>
            <a:off x="416124" y="93716"/>
            <a:ext cx="6184701" cy="2725737"/>
            <a:chOff x="2057400" y="228600"/>
            <a:chExt cx="5181600" cy="2440049"/>
          </a:xfrm>
        </p:grpSpPr>
        <p:pic>
          <p:nvPicPr>
            <p:cNvPr id="75060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28"/>
            <a:stretch>
              <a:fillRect/>
            </a:stretch>
          </p:blipFill>
          <p:spPr bwMode="auto">
            <a:xfrm>
              <a:off x="2057400" y="228600"/>
              <a:ext cx="5181600" cy="2440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748191" y="271233"/>
              <a:ext cx="1962009" cy="358174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i="1" dirty="0">
                  <a:solidFill>
                    <a:srgbClr val="FFFF00"/>
                  </a:solidFill>
                  <a:latin typeface="Calibri"/>
                  <a:ea typeface="+mn-ea"/>
                  <a:cs typeface="Arial" pitchFamily="34" charset="0"/>
                </a:rPr>
                <a:t>Neuron 88</a:t>
              </a:r>
              <a:r>
                <a:rPr lang="en-US" sz="2000" b="1" dirty="0">
                  <a:solidFill>
                    <a:srgbClr val="FFFF00"/>
                  </a:solidFill>
                  <a:latin typeface="Calibri"/>
                  <a:ea typeface="+mn-ea"/>
                  <a:cs typeface="Arial" pitchFamily="34" charset="0"/>
                </a:rPr>
                <a:t>: 499-513</a:t>
              </a:r>
              <a:endParaRPr lang="en-US" sz="2000" b="1" i="1" dirty="0">
                <a:solidFill>
                  <a:srgbClr val="FFFF00"/>
                </a:solidFill>
                <a:latin typeface="Calibri"/>
                <a:ea typeface="+mn-ea"/>
                <a:cs typeface="Arial" pitchFamily="34" charset="0"/>
              </a:endParaRPr>
            </a:p>
          </p:txBody>
        </p:sp>
      </p:grpSp>
      <p:pic>
        <p:nvPicPr>
          <p:cNvPr id="75059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149" y="1143004"/>
            <a:ext cx="3955851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059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651" y="3000428"/>
            <a:ext cx="3437929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059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2919466"/>
            <a:ext cx="6343650" cy="393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0598" name="TextBox 1"/>
          <p:cNvSpPr txBox="1">
            <a:spLocks noChangeArrowheads="1"/>
          </p:cNvSpPr>
          <p:nvPr/>
        </p:nvSpPr>
        <p:spPr bwMode="auto">
          <a:xfrm>
            <a:off x="6858000" y="95302"/>
            <a:ext cx="28299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800" b="1" i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expression, annotation,</a:t>
            </a:r>
          </a:p>
          <a:p>
            <a:pPr eaLnBrk="1" hangingPunct="1"/>
            <a:r>
              <a:rPr lang="en-US" altLang="en-US" sz="1800" b="1" i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 and pathway analysis</a:t>
            </a:r>
          </a:p>
          <a:p>
            <a:pPr eaLnBrk="1" hangingPunct="1"/>
            <a:r>
              <a:rPr lang="en-US" altLang="en-US" sz="1800" b="1" i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 of known and </a:t>
            </a:r>
          </a:p>
          <a:p>
            <a:pPr eaLnBrk="1" hangingPunct="1"/>
            <a:r>
              <a:rPr lang="en-US" altLang="en-US" sz="1800" b="1" i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 candidate brain genes</a:t>
            </a:r>
          </a:p>
        </p:txBody>
      </p:sp>
      <p:pic>
        <p:nvPicPr>
          <p:cNvPr id="75059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5715053"/>
            <a:ext cx="857250" cy="7588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0600" name="Picture 6" descr="C:\Users\bmoseley\Desktop\Lupski Lab Slide - 2014\zeynepcobanakdemir_Cropped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869" y="5638800"/>
            <a:ext cx="803672" cy="762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060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5791200"/>
            <a:ext cx="857250" cy="762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0602" name="TextBox 7"/>
          <p:cNvSpPr txBox="1">
            <a:spLocks noChangeArrowheads="1"/>
          </p:cNvSpPr>
          <p:nvPr/>
        </p:nvSpPr>
        <p:spPr bwMode="auto">
          <a:xfrm>
            <a:off x="6395443" y="6553253"/>
            <a:ext cx="11769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200" b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Ender Karaca</a:t>
            </a:r>
          </a:p>
        </p:txBody>
      </p:sp>
      <p:sp>
        <p:nvSpPr>
          <p:cNvPr id="750603" name="TextBox 8"/>
          <p:cNvSpPr txBox="1">
            <a:spLocks noChangeArrowheads="1"/>
          </p:cNvSpPr>
          <p:nvPr/>
        </p:nvSpPr>
        <p:spPr bwMode="auto">
          <a:xfrm>
            <a:off x="7808119" y="6581828"/>
            <a:ext cx="10628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200" b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Tamar Harel</a:t>
            </a:r>
          </a:p>
        </p:txBody>
      </p:sp>
      <p:sp>
        <p:nvSpPr>
          <p:cNvPr id="750604" name="TextBox 9"/>
          <p:cNvSpPr txBox="1">
            <a:spLocks noChangeArrowheads="1"/>
          </p:cNvSpPr>
          <p:nvPr/>
        </p:nvSpPr>
        <p:spPr bwMode="auto">
          <a:xfrm>
            <a:off x="8892222" y="6400853"/>
            <a:ext cx="13162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200" b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      Zeynep </a:t>
            </a:r>
          </a:p>
          <a:p>
            <a:pPr eaLnBrk="1" hangingPunct="1"/>
            <a:r>
              <a:rPr lang="en-US" altLang="en-US" sz="1200" b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Coban Akdemir</a:t>
            </a:r>
          </a:p>
        </p:txBody>
      </p:sp>
    </p:spTree>
    <p:extLst>
      <p:ext uri="{BB962C8B-B14F-4D97-AF65-F5344CB8AC3E}">
        <p14:creationId xmlns:p14="http://schemas.microsoft.com/office/powerpoint/2010/main" val="1554957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95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1700"/>
            <a:ext cx="10287000" cy="595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957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990600"/>
          </a:xfrm>
        </p:spPr>
        <p:txBody>
          <a:bodyPr anchor="t"/>
          <a:lstStyle/>
          <a:p>
            <a:pPr eaLnBrk="1" hangingPunct="1"/>
            <a:r>
              <a:rPr lang="en-US" altLang="en-US" sz="2800" smtClean="0"/>
              <a:t>Pedigree structures of families enrolled in brain malformation study who were found to have candidate genes</a:t>
            </a:r>
          </a:p>
        </p:txBody>
      </p:sp>
    </p:spTree>
    <p:extLst>
      <p:ext uri="{BB962C8B-B14F-4D97-AF65-F5344CB8AC3E}">
        <p14:creationId xmlns:p14="http://schemas.microsoft.com/office/powerpoint/2010/main" val="3281762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26" name="Picture 2" descr="http://www.freeworldmaps.net/printable/simple-printable-world-m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2530475"/>
            <a:ext cx="8159949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27" name="TextBox 5"/>
          <p:cNvSpPr txBox="1">
            <a:spLocks noChangeArrowheads="1"/>
          </p:cNvSpPr>
          <p:nvPr/>
        </p:nvSpPr>
        <p:spPr bwMode="auto">
          <a:xfrm>
            <a:off x="6767077" y="1995487"/>
            <a:ext cx="11910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ea typeface="ＭＳ Ｐゴシック" pitchFamily="34" charset="-128"/>
                <a:cs typeface="+mn-cs"/>
              </a:rPr>
              <a:t>Poland: 455 </a:t>
            </a:r>
          </a:p>
        </p:txBody>
      </p:sp>
      <p:sp>
        <p:nvSpPr>
          <p:cNvPr id="615428" name="TextBox 7"/>
          <p:cNvSpPr txBox="1">
            <a:spLocks noChangeArrowheads="1"/>
          </p:cNvSpPr>
          <p:nvPr/>
        </p:nvSpPr>
        <p:spPr bwMode="auto">
          <a:xfrm>
            <a:off x="3746906" y="1251816"/>
            <a:ext cx="82155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ea typeface="ＭＳ Ｐゴシック" pitchFamily="34" charset="-128"/>
                <a:cs typeface="+mn-cs"/>
              </a:rPr>
              <a:t>NL: 200 </a:t>
            </a:r>
          </a:p>
        </p:txBody>
      </p:sp>
      <p:sp>
        <p:nvSpPr>
          <p:cNvPr id="615429" name="TextBox 6"/>
          <p:cNvSpPr txBox="1">
            <a:spLocks noChangeArrowheads="1"/>
          </p:cNvSpPr>
          <p:nvPr/>
        </p:nvSpPr>
        <p:spPr bwMode="auto">
          <a:xfrm>
            <a:off x="8058150" y="2003425"/>
            <a:ext cx="11849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ea typeface="ＭＳ Ｐゴシック" pitchFamily="34" charset="-128"/>
                <a:cs typeface="+mn-cs"/>
              </a:rPr>
              <a:t>Turkey: </a:t>
            </a:r>
            <a:r>
              <a:rPr lang="en-US" altLang="en-US" sz="1600" b="1" dirty="0" smtClean="0">
                <a:solidFill>
                  <a:srgbClr val="000000"/>
                </a:solidFill>
                <a:ea typeface="ＭＳ Ｐゴシック" pitchFamily="34" charset="-128"/>
                <a:cs typeface="+mn-cs"/>
              </a:rPr>
              <a:t>644</a:t>
            </a:r>
            <a:endParaRPr lang="en-US" altLang="en-US" sz="1600" b="1" dirty="0">
              <a:solidFill>
                <a:srgbClr val="000000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615430" name="TextBox 8"/>
          <p:cNvSpPr txBox="1">
            <a:spLocks noChangeArrowheads="1"/>
          </p:cNvSpPr>
          <p:nvPr/>
        </p:nvSpPr>
        <p:spPr bwMode="auto">
          <a:xfrm>
            <a:off x="57" y="2134578"/>
            <a:ext cx="11118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ea typeface="ＭＳ Ｐゴシック" pitchFamily="34" charset="-128"/>
                <a:cs typeface="+mn-cs"/>
              </a:rPr>
              <a:t>USA: </a:t>
            </a:r>
            <a:r>
              <a:rPr lang="en-US" altLang="en-US" sz="1600" b="1" dirty="0" smtClean="0">
                <a:solidFill>
                  <a:srgbClr val="000000"/>
                </a:solidFill>
                <a:ea typeface="ＭＳ Ｐゴシック" pitchFamily="34" charset="-128"/>
                <a:cs typeface="+mn-cs"/>
              </a:rPr>
              <a:t>6,827</a:t>
            </a:r>
            <a:endParaRPr lang="en-US" altLang="en-US" sz="1600" b="1" dirty="0">
              <a:solidFill>
                <a:srgbClr val="000000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615431" name="TextBox 9"/>
          <p:cNvSpPr txBox="1">
            <a:spLocks noChangeArrowheads="1"/>
          </p:cNvSpPr>
          <p:nvPr/>
        </p:nvSpPr>
        <p:spPr bwMode="auto">
          <a:xfrm>
            <a:off x="5473533" y="1069508"/>
            <a:ext cx="12230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ea typeface="ＭＳ Ｐゴシック" pitchFamily="34" charset="-128"/>
                <a:cs typeface="+mn-cs"/>
              </a:rPr>
              <a:t>Norway</a:t>
            </a:r>
            <a:r>
              <a:rPr lang="en-US" altLang="en-US" sz="1600" b="1" dirty="0" smtClean="0">
                <a:solidFill>
                  <a:srgbClr val="000000"/>
                </a:solidFill>
                <a:ea typeface="ＭＳ Ｐゴシック" pitchFamily="34" charset="-128"/>
                <a:cs typeface="+mn-cs"/>
              </a:rPr>
              <a:t>:101</a:t>
            </a:r>
            <a:endParaRPr lang="en-US" altLang="en-US" sz="1600" b="1" dirty="0">
              <a:solidFill>
                <a:srgbClr val="000000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615433" name="TextBox 11"/>
          <p:cNvSpPr txBox="1">
            <a:spLocks noChangeArrowheads="1"/>
          </p:cNvSpPr>
          <p:nvPr/>
        </p:nvSpPr>
        <p:spPr bwMode="auto">
          <a:xfrm>
            <a:off x="6032470" y="6330468"/>
            <a:ext cx="11236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prstClr val="black"/>
                </a:solidFill>
                <a:ea typeface="ＭＳ Ｐゴシック" pitchFamily="34" charset="-128"/>
                <a:cs typeface="+mn-cs"/>
              </a:rPr>
              <a:t>Lebanon: 1</a:t>
            </a:r>
          </a:p>
        </p:txBody>
      </p:sp>
      <p:cxnSp>
        <p:nvCxnSpPr>
          <p:cNvPr id="15" name="Straight Arrow Connector 14"/>
          <p:cNvCxnSpPr>
            <a:stCxn id="615431" idx="2"/>
          </p:cNvCxnSpPr>
          <p:nvPr/>
        </p:nvCxnSpPr>
        <p:spPr>
          <a:xfrm flipH="1">
            <a:off x="5330745" y="1408062"/>
            <a:ext cx="754294" cy="1547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15428" idx="2"/>
          </p:cNvCxnSpPr>
          <p:nvPr/>
        </p:nvCxnSpPr>
        <p:spPr>
          <a:xfrm>
            <a:off x="4157686" y="1590370"/>
            <a:ext cx="1131792" cy="14379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5572131" y="2133600"/>
            <a:ext cx="1285874" cy="10366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5846785" y="2286000"/>
            <a:ext cx="2297090" cy="11933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5928765" y="3581400"/>
            <a:ext cx="693386" cy="23287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222761" y="2198052"/>
            <a:ext cx="1841013" cy="13309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441" name="Picture 3" descr="http://www.polish-flag.com/Polish_Flag_BK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746" y="1600200"/>
            <a:ext cx="96159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42" name="Picture 6" descr="http://wwp.greenwichmeantime.com/time-zone/usa/images/usa-flags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92" y="1770597"/>
            <a:ext cx="962898" cy="42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43" name="Picture 8" descr="http://www.flags.net/images/largeflags/NETH0001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880" y="827095"/>
            <a:ext cx="76795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44" name="Picture 10" descr="http://www.mapsofworld.com/images/world-countries-flags/norway-flag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541" y="653455"/>
            <a:ext cx="842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45" name="Picture 12" descr="http://www.worldatlas.com/webimage/flags/countrys/zzzflags/trlarge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296" y="1600200"/>
            <a:ext cx="961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46" name="Picture 14" descr="http://upload.wikimedia.org/wikipedia/commons/thumb/5/59/Flag_of_Lebanon.svg/225px-Flag_of_Lebanon.sv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008" y="5922112"/>
            <a:ext cx="771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32" name="TextBox 10"/>
          <p:cNvSpPr txBox="1">
            <a:spLocks noChangeArrowheads="1"/>
          </p:cNvSpPr>
          <p:nvPr/>
        </p:nvSpPr>
        <p:spPr bwMode="auto">
          <a:xfrm>
            <a:off x="-20859" y="6248400"/>
            <a:ext cx="10712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ea typeface="ＭＳ Ｐゴシック" pitchFamily="34" charset="-128"/>
                <a:cs typeface="+mn-cs"/>
              </a:rPr>
              <a:t>Brazil</a:t>
            </a:r>
            <a:r>
              <a:rPr lang="en-US" altLang="en-US" sz="1600" b="1" dirty="0">
                <a:solidFill>
                  <a:srgbClr val="4F81BD"/>
                </a:solidFill>
                <a:ea typeface="ＭＳ Ｐゴシック" pitchFamily="34" charset="-128"/>
                <a:cs typeface="+mn-cs"/>
              </a:rPr>
              <a:t>: </a:t>
            </a:r>
            <a:r>
              <a:rPr lang="en-US" altLang="en-US" sz="1600" b="1" dirty="0" smtClean="0">
                <a:solidFill>
                  <a:srgbClr val="000000"/>
                </a:solidFill>
                <a:ea typeface="ＭＳ Ｐゴシック" pitchFamily="34" charset="-128"/>
                <a:cs typeface="+mn-cs"/>
              </a:rPr>
              <a:t>110</a:t>
            </a:r>
            <a:endParaRPr lang="en-US" altLang="en-US" sz="1600" b="1" dirty="0">
              <a:solidFill>
                <a:srgbClr val="000000"/>
              </a:solidFill>
              <a:ea typeface="ＭＳ Ｐゴシック" pitchFamily="34" charset="-128"/>
              <a:cs typeface="+mn-cs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871539" y="4648200"/>
            <a:ext cx="3157536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447" name="Picture 18" descr="http://wwp.greenwichmeantime.com/time-zone/south-america/brazil/images-brazil/brazil-fla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88" y="5791273"/>
            <a:ext cx="850278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3771900" y="3505273"/>
            <a:ext cx="1628775" cy="25908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449" name="TextBox 3"/>
          <p:cNvSpPr txBox="1">
            <a:spLocks noChangeArrowheads="1"/>
          </p:cNvSpPr>
          <p:nvPr/>
        </p:nvSpPr>
        <p:spPr bwMode="auto">
          <a:xfrm>
            <a:off x="3329881" y="6519446"/>
            <a:ext cx="8703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ea typeface="ＭＳ Ｐゴシック" pitchFamily="34" charset="-128"/>
                <a:cs typeface="+mn-cs"/>
              </a:rPr>
              <a:t>Italy: 12</a:t>
            </a:r>
          </a:p>
        </p:txBody>
      </p:sp>
      <p:pic>
        <p:nvPicPr>
          <p:cNvPr id="615450" name="Picture 2" descr="http://wwp.greenwichmeantime.com/time-zone/europe/european-union/italy/images/italy-flag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108" y="6096000"/>
            <a:ext cx="77688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51" name="Picture 4" descr="http://www.mapsofworld.com/images/world-countries-flags/germany-flag.gi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417" y="1334110"/>
            <a:ext cx="87135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52" name="TextBox 19"/>
          <p:cNvSpPr txBox="1">
            <a:spLocks noChangeArrowheads="1"/>
          </p:cNvSpPr>
          <p:nvPr/>
        </p:nvSpPr>
        <p:spPr bwMode="auto">
          <a:xfrm>
            <a:off x="4437376" y="1752600"/>
            <a:ext cx="12781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ea typeface="ＭＳ Ｐゴシック" pitchFamily="34" charset="-128"/>
                <a:cs typeface="+mn-cs"/>
              </a:rPr>
              <a:t>Germany: 28</a:t>
            </a:r>
          </a:p>
        </p:txBody>
      </p:sp>
      <p:cxnSp>
        <p:nvCxnSpPr>
          <p:cNvPr id="23" name="Straight Arrow Connector 22"/>
          <p:cNvCxnSpPr>
            <a:stCxn id="615452" idx="2"/>
          </p:cNvCxnSpPr>
          <p:nvPr/>
        </p:nvCxnSpPr>
        <p:spPr>
          <a:xfrm>
            <a:off x="5076433" y="2091154"/>
            <a:ext cx="281742" cy="12180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454" name="Picture 6" descr="http://www.inside-mexico.com/images5/banderamexico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84" y="2497554"/>
            <a:ext cx="86975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55" name="TextBox 24"/>
          <p:cNvSpPr txBox="1">
            <a:spLocks noChangeArrowheads="1"/>
          </p:cNvSpPr>
          <p:nvPr/>
        </p:nvSpPr>
        <p:spPr bwMode="auto">
          <a:xfrm>
            <a:off x="8038" y="2895600"/>
            <a:ext cx="11191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ea typeface="ＭＳ Ｐゴシック" pitchFamily="34" charset="-128"/>
                <a:cs typeface="+mn-cs"/>
              </a:rPr>
              <a:t>Mexico: </a:t>
            </a:r>
            <a:r>
              <a:rPr lang="en-US" altLang="en-US" sz="1600" b="1" dirty="0" smtClean="0">
                <a:solidFill>
                  <a:srgbClr val="000000"/>
                </a:solidFill>
                <a:ea typeface="ＭＳ Ｐゴシック" pitchFamily="34" charset="-128"/>
                <a:cs typeface="+mn-cs"/>
              </a:rPr>
              <a:t>11</a:t>
            </a:r>
            <a:endParaRPr lang="en-US" altLang="en-US" sz="1600" b="1" dirty="0">
              <a:solidFill>
                <a:srgbClr val="000000"/>
              </a:solidFill>
              <a:ea typeface="ＭＳ Ｐゴシック" pitchFamily="34" charset="-128"/>
              <a:cs typeface="+mn-cs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1207300" y="2819400"/>
            <a:ext cx="1662708" cy="946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69654" y="74688"/>
            <a:ext cx="2330647" cy="687387"/>
          </a:xfrm>
          <a:prstGeom prst="rect">
            <a:avLst/>
          </a:prstGeom>
          <a:solidFill>
            <a:schemeClr val="tx1"/>
          </a:solidFill>
          <a:effectLst>
            <a:outerShdw blurRad="50800" dist="25400" dir="2700000">
              <a:srgbClr val="000000">
                <a:alpha val="30000"/>
              </a:srgbClr>
            </a:outerShd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400" b="1" i="1" dirty="0" smtClean="0">
                <a:solidFill>
                  <a:srgbClr val="FFC000"/>
                </a:solidFill>
                <a:latin typeface="Trebuchet MS"/>
                <a:cs typeface="Trebuchet MS"/>
              </a:rPr>
              <a:t>BHCMG WES</a:t>
            </a:r>
          </a:p>
          <a:p>
            <a:pPr algn="l">
              <a:defRPr/>
            </a:pPr>
            <a:r>
              <a:rPr lang="en-US" sz="2000" b="1" i="1" dirty="0" smtClean="0">
                <a:solidFill>
                  <a:srgbClr val="FFC000"/>
                </a:solidFill>
                <a:latin typeface="Trebuchet MS"/>
                <a:cs typeface="Trebuchet MS"/>
              </a:rPr>
              <a:t>01 April 2016</a:t>
            </a:r>
            <a:endParaRPr lang="en-US" sz="2400" b="1" i="1" dirty="0">
              <a:solidFill>
                <a:srgbClr val="FFC000"/>
              </a:solidFill>
              <a:latin typeface="Trebuchet MS"/>
              <a:cs typeface="Trebuchet MS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8143916" y="4419600"/>
            <a:ext cx="685801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459" name="TextBox 41"/>
          <p:cNvSpPr txBox="1">
            <a:spLocks noChangeArrowheads="1"/>
          </p:cNvSpPr>
          <p:nvPr/>
        </p:nvSpPr>
        <p:spPr bwMode="auto">
          <a:xfrm>
            <a:off x="8744607" y="4267200"/>
            <a:ext cx="13773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ea typeface="ＭＳ Ｐゴシック" pitchFamily="34" charset="-128"/>
                <a:cs typeface="+mn-cs"/>
              </a:rPr>
              <a:t>Australia: </a:t>
            </a:r>
            <a:r>
              <a:rPr lang="en-US" altLang="en-US" sz="1600" b="1" dirty="0" smtClean="0">
                <a:solidFill>
                  <a:srgbClr val="000000"/>
                </a:solidFill>
                <a:ea typeface="ＭＳ Ｐゴシック" pitchFamily="34" charset="-128"/>
                <a:cs typeface="+mn-cs"/>
              </a:rPr>
              <a:t>107</a:t>
            </a:r>
            <a:endParaRPr lang="en-US" altLang="en-US" sz="1600" b="1" dirty="0">
              <a:solidFill>
                <a:srgbClr val="000000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15460" name="Picture 25" descr="Australian flag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878" y="3846015"/>
            <a:ext cx="1069647" cy="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61" name="TextBox 1"/>
          <p:cNvSpPr txBox="1">
            <a:spLocks noChangeArrowheads="1"/>
          </p:cNvSpPr>
          <p:nvPr/>
        </p:nvSpPr>
        <p:spPr bwMode="auto">
          <a:xfrm>
            <a:off x="6515102" y="76204"/>
            <a:ext cx="3676775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 i="1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Consented </a:t>
            </a:r>
            <a:r>
              <a:rPr lang="en-US" altLang="en-US" sz="1700" b="1" i="1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Samples</a:t>
            </a:r>
            <a:r>
              <a:rPr lang="en-US" altLang="en-US" sz="1700" b="1" i="1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: 9032 </a:t>
            </a:r>
            <a:endParaRPr lang="en-US" altLang="en-US" sz="1400" b="1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615462" name="Picture 2" descr="http://upload.wikimedia.org/wikipedia/commons/thumb/2/21/Flag_of_Colombia.svg/225px-Flag_of_Colombia.svg.png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57" y="3343275"/>
            <a:ext cx="88582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63" name="TextBox 8"/>
          <p:cNvSpPr txBox="1">
            <a:spLocks noChangeArrowheads="1"/>
          </p:cNvSpPr>
          <p:nvPr/>
        </p:nvSpPr>
        <p:spPr bwMode="auto">
          <a:xfrm>
            <a:off x="-50250" y="3810000"/>
            <a:ext cx="11999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ea typeface="ＭＳ Ｐゴシック" pitchFamily="34" charset="-128"/>
                <a:cs typeface="+mn-cs"/>
              </a:rPr>
              <a:t>Colombia: 1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1110856" y="3698875"/>
            <a:ext cx="2275284" cy="484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465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334" y="1384361"/>
            <a:ext cx="837604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466" name="TextBox 1"/>
          <p:cNvSpPr txBox="1">
            <a:spLocks noChangeArrowheads="1"/>
          </p:cNvSpPr>
          <p:nvPr/>
        </p:nvSpPr>
        <p:spPr bwMode="auto">
          <a:xfrm>
            <a:off x="2409118" y="1887284"/>
            <a:ext cx="7418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600" b="1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UK: 74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2995121" y="2161419"/>
            <a:ext cx="1978401" cy="10623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471" name="AutoShape 2" descr="data:image/jpeg;base64,/9j/4AAQSkZJRgABAQAAAQABAAD/2wCEAAkGBxQHEhITBxQWFRIXFB0aFhQYFhsXIBQfGh0ZHRkcHBsaHCkgGRspHBYWIjEjKiksLjA6GB8zODMsNygtLisBCgoKDg0OGxAQGjckICYyMCw0LCw0NywsLCwsLC8sLCwsLCwsLCwsLCwsLCwsLCwsLCwsLCwsLCwsLCwsLCwsLP/AABEIALkBEAMBEQACEQEDEQH/xAAbAAEAAwEBAQEAAAAAAAAAAAAABAYHBQMCAf/EAEUQAAEDAgIFBwoFAgUDBQAAAAEAAgMEEQUSBgchMVQTFzJBYZPRIjVRcXN1lLKz0hRCgZGhFSMzQ1JysRaSoiZiguHi/8QAGQEBAAMBAQAAAAAAAAAAAAAAAAECAwQF/8QAJxEBAAIBAwQDAQADAQEAAAAAAAECAxETUQQSITEUMkEiI2FxQrH/2gAMAwEAAhEDEQA/AL3j2ksOB8mcWqZIzK0ua1sWcWBsdwPpVbWiPalslae3J5xKHjZvhz9qjcqpv4+TnEoeNm+HP2puVN/Hyc4lDxs3w5+1Nypv4+TnEoeNm+HP2puVN/Hyc4lDxs3w5+1Nypv4+TnEoeNm+HP2puVN/Hyc4lDxs3w5+1Nypv4+TnEoeNm+HP2puVN/Hyc4lDxs3w5+1Nypv4+TnEoeNm+HP2puVN/Hyc4lDxs3w5+1Nypv4+TnEoeNm+HP2puVN/Hyc4lDxs3w5+1Nypv4+TnEoeNm+HP2puVN/Hyc4lDxs3w5+1Nypv4+TnEoeNm+HP2puVN/Hyc4lDxs3w5+1Nypv4+TnEoeNm+HP2puVN/Hyc4lDxs3w5+1Nypv4+TnEoeNm+HP2puVN/Hyc4lDxs3w5+1Nypv4+TnEoeNm+HP2puVN/Hyc4lDxs3w5+1Nypv4+TnEoeNm+HP2puVN/Hyc4lDxs3w5+1Nypv4+TnEoeNm+HP2puVN/Hyc4lDxs3w5+1Nypv4+TnEoeNm+HP2puVN/Hyc4lDxs3w5+1Nypv4+TnEoeNm+HP2puVN/Hyc4lDxs3w5+1Nypv4+TnEoeNm+HP2puVN/Hy6mH6QtxGJs+ETvlYKgROD48m0tzHeAdxb+6tE6+mlbxaNYUTXR0qD2L/mCyy+4cvV/jNVm4hAQEBAQEBAQEBAQEBAQEBAQEBAQEBAQEBAQEBAQEBBrGrPza73kPpRrbF6eh030QddPSoPYv+YKuX3DPq/xmqzcYgICAgICAgICAgICAgICAgICAgICAgICAgICAgICAg1jVn5td7yH0o1ti9PQ6b6IOunpUHsX/MFXL7hn1f4zVZuMQEBAQEBAQEBAQEBAQEBAQEBAQEBAQEBAQEBAQEBAQaxqz82u95D6Ua2xenodN9EHXT0qD2L/AJgq5fcM+r/GarNxiAgICAgICAgICAgICAgICAgICAgICAgICAgICAgICDWNWfm13vIfSjW2L09Dpvog66elQexf8wVcvuGfV/jNVm4xAQEBAQEBAQFAKQQEBAUD9AzbG7SpSEW3oh+ICAoBSCAgICAgICAgICAg1jVn5td7yH0o1ti9PQ6b6IOunpUHsX/MFXL7hn1f4zVZuMQEBAQEBBZ9K6WKOlwyWljbG+SB3KBv5ix2XMe07VM6aRLfLEdtZhZ49EI8UwKGXB481UZA5zrXc45zG5t7dEXvbsurdutPDaMcTijR8Mwl2l4dRYdRx0hpGudM8bTJMAWhl7bibneVOnd4000O3vjtiNNEfENCmDBIaul2zsc502zbYuLXMI9LC0fs5RNf51Vthjb1j2zz1rOXLHtfdYWjNNQPoWaO9Kdm1hc4uN8uR5B6N7nZ2LS9YiY0dObHXxFXCoMKZjgpqbBmvNaZJOVJsIy2/kuzbSAGt9HWfSqxGviPakUi2la+3cnwWPCG1mH4kWOeyopntqGts7LIWteBfcA1/wDyrdumtZ/017IiJpP+nbx7C6XAMbw9sjctOIo8u4+U0vawuJ3+UGkn9VMxEXha9a1yVSpNC6WTFqymqXNDJ6YyRNuM0T3OF8oPWCHOHZcdSntjulbar3zE/rl4Tq3c+HEoKwD8XGWmA9Tmi7g5vY+xb2WsojH7Urg8TE+1YfDFVYSHsYGVFPVZZHWs57ZQ6wd2gttt3WVP/LLSJx/7hdq7RCmmgwWSgFojI1sr3jKZBJ5V39pc3KP9wC07Y0hvOOsxXRUdaWCx4HXyNorBkjRJkH+WXE3HquCR61S8aSw6ikVt4eVDoPPiVB+Nw3y7PcHRAeVZtvKb/q67j9rqIrM11hFcM2p3QtOM6FU/4fCZqZ1oXOjjqJALEiQ3zH0HN5HZmHoV5pGkN7Yq6Vlz9YWgslJU1cuFNaKdkLZsu6w6Lg0AbbFpPVsKi9J18KZcP9awmaxtGoW4fQ1eCC8bImMcR+Zrhdrj25iQf9ym9Y0iYTmxx2RaGYrNxiAgICAgINY1Z+bXe8h9KNbYvT0Om+iDrp6VB7F/zBVy+4U6v8Zqs3EICAgICDp6NYeMVq6eCbY2SVrXeo7/AOEiNZiGmOsWtESvGr/Df69XtixJjXQUEb2NbbY4iR2XN1E3Lj/8Qr0jW3/HTjjuvpP47GC4j+Fw2SSJoH4TEycv+lpl8odnkyOCvWfDSs6V/wCS7NDVHB8emhP+FWQNlb6C9ots/Rrv4TXS+i0Tpk05catxOZ2F4tlcGvirHtdlAALXubcW2jaHG/rKiZntlS1p7LKBo46GlfH+Dj/FVr3ARMeLRQuO4kHbK4b9tmjftWcaR68y5sfbE+PMpmhbn4ti8bq5/Kyl0hLz+dzY35T2C4FvUFNfNk45mcvl1dDKObRuJ0r2mKoqamOkgLm7WjODM8B3VYWHaFasTHlpirNI1n3PhA0/w2oxbGKmOkje57ntDQGndkYAb7g3Zv3Kt4mbSplpa2TwsWurBpiyimDS8sjMUrmgnyvJIOzcCQ5WyxLXqKTMRKFrPqpIMQopaQE1LKeN5ABJzBxIuB23H6qMn2jRGbXuiY9tFwvJjTH4hhTix89LkeBvY9l7epzSXA/otY8+YdEf1HdDINGKGmxaGep0nq+THKXMIsDK+1w6zfW8bB+oWNYiY1tLkpETrNpdnSCtf/QcNdTOIa2TI9vU7ISW39TmAqZn+I0aXn/FEw89dUHKVNLOwf41MP1IP/7CZPcSp1MazEv3VxXVWjEkgxOKRlCS1tQXXaIHSdB9jtF7gG3UQTuU01j36Th7qe/SxazKeTRzCoIqOVxZy5a4787HZ3AOJvc9Hb2XU5NYr4aZta08J2k+OGCVjakjkH4XLIdm29mi1+u5I2K0yvaf/inTYlLHo5CIX2aah0MgytN2eUQ3aDbbl2ixWes9jCbTteGcqjjEBAQEBAQaxqy82u95D6Ua2xeno9N9EHXT0qD2L/mCrl9wz6v8Zqs3EICAgICCZhFccMnhmj3xyNdb02O0fskTpOq9LdtolqOMaY0OBOil0Xs509Q2eqAvcNsbt29F13Xy+kE9a1m8R6dlstK6TVbsMrMMqIa2fDMssbwJ6iIbdrRcExnok5N3WQrxNZ9NYmkxMw4dBp7hmkBhnxschU07i6O+Y7No2OaPKBFrtPWFWL1nzKkZqW8z+K9heJDG6PSExjY5wmaOw5rfxGFXXWtlK37q2UHAMUdglRDUQtDnRuzBp3O3gjZ2ErOJ0nVyUtNbRKXFj0kNcK3D4mRvDy9sTGkMAAIcLDeMubMe1x2Jr51X757+6ITtKNNqnSaaGR4EfInNGxlyGuBBzG+87B6gPWptabJvmteYWiTWxV4q1sWFU8bKh1mmUEu3kC7WkWbtI3kgXV9yZ8Q1+Ra3iI8vzR7Tis0Za2kxKmNRJJ/ci8s5zyhJsbB19tz6QkXmviU1y3r/ADMaodXiGKYNVyYli1M8Z2FjgB5LWkWaLjMWAGxv6R2qNbRPdMImclbd0w9tSuOyR1bqWQ5opmueQep7RckesXv6gmOfOiOmvPdpKv6xdFTovVFsQPISXdEfQOtp7Qf4IUXrpLPPj7J8enUY/wDFaOSB2+GsFuwOLfvKn3jaV84XR1hyGbDMHqWHym2F+3Jf/mNTf6xK2Wf8dbOfplpidKaSjhpi91Q65qY2MIDy22XYOmNhcBttbqUWv3REK5MvfWIj2tejWHHTjAxBXP8A7jHubE8nc5n+Hf0ixt6laI7qaS2pHfj0lXtbsL4IsL/EAtf+Hcx7e1vJ3HaLqMn4y6jWIhAw93L6PVTT/l1rSOy+TxKrH0lWvnDKiqrlEBAQEBAQaxqz2Ya73kPpRrbF6ej030QddPSoPYv+YKuX3DPq/wAZqs3EICAgICAgtWHaHtytk0gq4KVh25C4SSkezadmz0/srdvM6OiuGPdp0WfV/JTOnxCHBQ/kDREZpD5Upbe7yNzb59gHoVqaazo2xTXWYr6SdT+AMqqSWWpp45xLNyRzkDJGGjMRcHbmcdmw7BtTFH8pwUjtmdFkwDQCLRz+oCplzUk8WXk7EOYwZs13A3Ng4i4F1eKRGrSuKKavnkMHElLX8tGxrYmxwszgNbsOUlm8OAcb33byo/nxY/x6xZx5sQw/B8QwqGneyWOGB0XKNLXBpksGl5bsN7vv/vuo1rFohTupF6xq9dHtGqWmxfEIAwsvT3iYSLBsuyQs7NoA9FyFMRHdJWlYvMM00exmXQ6qe5jGvkaHRFrhsuDvHaHNBWUT2y5a2nHefDQ9WFBW19c+v0hieQ6EtbK8BhBOW2Vmw2ygjYOv1rSkTrrLpwxebd1lniqmaLNqTpNiQqI33LIXhmZoN/JABzPuDa1rdgVte33LXWK690sn1aVAjxenMAs10jw0egOa+w/ayyp9nHhn/L4aBjjRpk3EMPqCPxdNK6SnJ/M0i7R/5ZD2FpWk/wBaw6bf3rSfak6NNz4PjEUtw5jo35T1Frhf+WrOv1ljjj/HaJdWoIxDRun5a4bFUgOIFyAHuBIBIubPVvdFveHyjaL10NW91JodEKaV8T71c55WRwa25a1o8mMkX3bt+1KzHqEY7Vn+aRo+tGKh8GA1jqYlskNU17SPylpjKis6UlNJnbl1dYcUmlmFUdfG0XjaXSsG2wdZriOwFt/UexWv/VYlbNE3xxZWtF/7uD4s30Ojfb9tv8KlfrLLH5xTCkKrlfiAgICAgINY1Z+bXe8h9KNbYvT0em+iDrp6VB7F/wAwVcvuGfV/jNVm4hAQEBAQEE7BsOOJTwRN2crI1l/WRe3qCRHlelZtMQuGjjmaNg1T9jJWVkbRffyeQRsHaSStI/nz/wBdNYinn/qFq2ir62XkdH5pIoiQZnjosGy5sQRnIFhbbu6lSkW9Qpgi8z49LtQY23F8YqY6RxfEyhfC1xObOW2zOv2k2v12WsW1to3i+uSYjhnWjWBU+KQ1RqpnMqIonyMYAMpbGBmLyRuJcAACOtZVrExLnpStonX2hSaPzCoZSwNzzuaw5W9WdrXi56rNcLncFHbOuim1Pd2w0PHcYOC4vhn4h4fLFTxQ1Lx+YvuHX/7s36rS06Wh02t25KpVY2h0Vxmpn0k2B4bJTDk3PF3D+47YDZwc2w/3KdIi2srTFa5Jmywf1fD9O5OSpZ6pxA2si5eJo7X5Whv/AHK+sWaa1uh1+qXD2guklmjHW4yt/wCXtKrtVUt09FM/p1Ho7i1AzAJ3T2lHKOc5jg0k5Q0FrQL7Tff1KmkRaNGPbSmSO2Xzp7iMmjmOPqKM2cOTfb/UC0BzT2ENIS86W1Mtppk1WPEqOMQ4tU0H+BWULJmjqDruDx2G9j+pVpjxMtZiNLTH7CuYTWf+naxkh3VLWt9biw+KrE/xLKk/4ZcuHRSswekjxSItY1pDmi5zBrvJDyLWsb7vQVHbMR3KRitWvfDr6FHlsGxhp6hm/wDH/wClNfrLTFOuOzr4RpCcCwjDZZBmhM8kc7N4ex3KA7PSNhHq7VMW0pEr1v244lF/ogwODGmU5zU0lMyWB/U5jnHKL9m79k7dIlHb2xbT0y9ZuF+ICAgICAg1jVn5td7yH0o1ti9PR6b6IOunpUHsX/MFXL7hn1f4zVZuIQEBAQEAqBpsmFPwOTB6kstSQxRGSW7bZ5Xkv2XuT5YPqHYte3SYl3ds1ms/jrR1NHghqcP01j/s/iHT00haS17X+V5JbtBBNv1sp8R4svrWNa2K7FZ9II/wWryldDSnY+oLOSaQd4aSNgItc9I+gJMzPisIm02jtpHhCxWng1ZUr4qV4lxKoZlLx/lNO8hv5R6OsnsCidKR49q27cNfHuVW0LwCsxtksWEx5YpS0TVDrgZGm+QHr27SBvsL7FWtZn0yxUtMaQ0fS/HKfQiSb+kRGTEKgDyi0kMAAazbbaAALNG+21aWnt9e3Te8U9R5VnRXRIwZsU05cWRtdyoY/Y6V17guHVd1rN3k23BVrX/1ZlTHp/d3XrZYdbVIRT5Ya+EucxjjvB3C/W1wtc9R/m0TF4aa1zV/29sepKrQrCKePR2MtlNvxUjG53NJbdx2A/m2ZuoDqS2sV8F4tSn8ssjwqrxuOeqcHyRxAmSV7r2ttIu43cbdQWOkz5ccUvf+kXAZvw9TTvH5ZmH9nBK+4Vp9odzWVVDEcUqfw/lWeI2223LQGkC285rhWv5s0zz3X8LJpBWSaOYHDRV+ypnJOTrjjzZvK9BOwfqfQptPbTRtMzTHFZ9ldgz6tsVFhsbjHVTQVGcNORkbYg2S7hsBDur1elWmNfCZrrHbH6mYVpdDVYhW0mLvAoJW8hHmNmMEQyjbubm8rb6bJFv6mJ9JjLHfNZ9PrSGmpNCsOq4cGldO+pIY43DxGCNmYtFm7L2vtKTEVrOhaK46TEKtW1wGB0sI2vfVyENG+zd/8vaP1VNf4iGUz/iiHVxqqm0ewWKjxM2nnfdsZ6UUIINnetw3dV7dSmdYppK1pmmLSfbN1RxiAgICAgINY1Z+bXe8h9KNbYvT0em+iDrp6VB7F/zBVy+4Z9X+M1WbiEBAQEBAQdfE9JKjFIIaeskvDCLMba27YC7/AFEDYEmZmNJaWy2mIhcNGtaJoYWQ47AKgRi0clxmAHU7MDfq27N3Wrxk0jy3p1OkaWh64zrhqKhpZg8LIBa2YnO4eoWDR+xUzkn8LdVP5Cv4filDTEz4yyeuqnbSJCGR3/8AcSS5/VvFtm5Uia+58qRekeZ8y+8e1i1mLN5KAtpodwjhuzZ6C7fbsFgpm8yi/UWnxHhbNHNbjIYGtx+J0k0Ys2RoaeUtuvfou9J61aMnjy2p1Maf0pemumk+lrxy/wDbhafIhBuB2uP5ndvV1KlrTZhlzTf/AIr1HVPoXtko3uY9pu1zTYj9QoZRaYnWGk4NrknpmhuLQtmI2Z2u5Mn1ixBPqstIyT+uqvVT+wrOE6XDDpax0lO2aGozf2JHHIy78+61nbh1DcqxbSZUrm0mZ0cXF8Udi0xmmaxhNrNjaGNYG7GhoG6wVZnWdWV7zadXfwvTRmCjNhFHC2c3vUSOdM+52kjNa21Wi2nqGsZ4j1CuYpiUuLSOlxF5kkdvcf4A9AHoCrM6+2NrTadZWHDtYVZh1IaSnc3JYtbIQc8bTvDTe3XsPUrReYjRrXPaK9qpqjFYafH2U2GyUTGPL5ZhI55cA1uW1srQLk2G25VonSujWMkRTtdHAdI6LR9rJKeCaoqmA8mZ3NEcRO8sa2/Xt9PaFMWiPxeuWlY8QrmN4vLjkz58Sdmkd+zR1NaOpo9CrM6zrLG95vOsoCKCAgICAgINY1Z+bXe8h9KNbYvT0em+iDrp6VB7F/zBVy+4Z9X+M1WbiEBAQEBAQEBAQEBAQEBAQEBAQEBAQEBAQEBAQEBAQEGsas/NrveQ+lGtsXp6PTfRB109Kg9i/wCYKuX3DPq/xmqzcQgICAgICAgICAgICAgICAgICAgICAgICAgICAgICAg1jVn5td7yH0o1ti9PR6b6IOunpUHsX/MFXL7hl1f4zVZuMQEBAQEBAQEC6jWE6F01g0LprBoXTWDQumsGhdNYNC6awaF01g0LprBoXTWDR1tEaaKuraaPEbmJ8oa4DrvuHqJsCprpMw0xRE2jV4aQRxU9VUMw4nkmyuazNvsDa373/hJ0iZRkiItOiBdRrCmgpQICAgICAgICAg1fVn5td7yH0o1ri9PQ6b6IWujpUHsX/MFGX3DPq/xmqzcYgICAgICAgILbo3pr/SWtjxCkp6mMbAXMa14Hoz5Tf9QrRfT8dFM2kaTGq3w6xcKcP72HZXdYEUTh++z/AIV++vDaM+Ph984eEcAe5i8U768G/j4OcPCOAPcxeKd9eDfx8HOHhHAHuYvFO+vBv4+DnDwjgD3MXinfXg38fBzh4RwB7mLxTvrwb+Pg5w8I4A9zF4p314N/Hwc4eEcAe5i8U768G/j4OcPCOAPcxeKd9eDfx8JmD6d4XVzwx0lFkkfI1rHcjEMpJ2G4NxtSL119LVzY5nSIeVdp/hMMkjZaHM5r3BzuRi2kEgnab7wUm9Sc2OJ00e+B6Y4VjM8UFPRBrpHZWudDFYGxO2xJ6lMXrM6FcuO06aKvrnwCDBp4H4YwRiVjs7GizbtI2gdRObb6lTJWI9MuppEaTDOlRyCAgICAgICAg1jVn5td7yH0o1ti9PQ6b6IOunpUHsX/ADBVy+4Z9X+M1WbjEBAQEBAQEBAQEBAQEBAQEBAQdDR/E/6NUw1GUP5N4dlPX6f127P0SJ0nVfHbttq7s+m7n1TqhlLS5TLnDXQtJtfrfvzdvpVu+ddWs5/610ev/XzjWNqRS0zQHh2VsQzWGw/3N+a3Wnf510T8j+tdHzrH0ybpfJC6ljdGyNpHlEEkuIvu2AbAl7dyM+WL+lPVXOICAgICAgICDWNWfm13vIfSjW2L09Dpvog66elQexf8wVcvuGfV/jNVm4xAQEBAQEBAQEBAQEBAQEBAQEBAQEBAQEBAQEBAQEBBrGrPza73kPpRrbF6eh030QddPSoPYv8AmCrl9wz6v8Zqs3GICAgICAgICAgICAgICAgICAgICAgICAgICAgICAgINY1Z+bXe8h9KNbYvT0Om+iDrp6VB7F/zBVy+4Z9X+M1WbjEBAQEBAQEBAQEBAQEBAQEBAQEBAQEBAQEBAQEBAQEGsas/NrveQ+lGtsXp6HTfRB109Kg9i/5gq5fcM+r/ABmqzcYgICAgICAgICAgICAgICAgICAgICAgICAgICAgICAg1jVn5td7yH0o1ti9PQ6b6Olp5oudJzTGCpp4jFG5rmyPsbkg7gDbcl6TMrZsW5oqvNdJxtH3h8FTbnlh8SeTmuk42j7w+Cbc8nxJ5Oa6TjaPvD4JtzyfEnk5rpONo+8Pgm3PJ8SeTmuk42j7w+Cbc8nxJ5Oa6TjaPvD4JtzyfEnk5rpONo+8Pgm3PJ8SeTmuk42j7w+Cbc8nxJ5Oa6TjaPvD4JtzyfEnk5rpONo+8Pgm3PJ8SeTmuk42j7w+Cbc8nxJ5Oa6TjaPvD4JtzyfEnk5rpONo+8Pgm3PJ8SeTmuk42j7w+Cbc8nxJ5Oa6TjaPvD4JtzyfEnk5rpONo+8Pgm3PJ8SeTmuk42j7w+Cbc8nxJ5Oa6TjaPvD4JtzyfEnk5rpONo+8Pgm3PJ8SeTmuk42j7w+Cbc8nxJ5Oa6TjaPvD4JtzyfEnk5rpONo+8Pgm3PJ8SeTmuk42j7w+Cbc8nxJ5Oa6TjaPvD4JtzyfEnk5rpONo+8Pgm3PJ8SeTmuk42j7w+Cbc8nxJ5Oa6TjaPvD4JtzyfEnk5rpONo+8Pgm3PJ8SeTmuk42j7w+Cbc8nxJ5Oa6TjaPvD4JtzyfEnk5rpONo+8Pgm3PJ8SeTmufxtH3h8E255PiTytujOCf9PUgp3zQzPdWiQck7NYFjW7Qdu9v8haUrNY8unFj7K6LTWdN3rWkNJ9vFSgQEBAQEBAQEBAQEBAQEBAQEBAQEBAQEBAQEBAQEBAUD1o+m1VWh//2Q=="/>
          <p:cNvSpPr>
            <a:spLocks noChangeAspect="1" noChangeArrowheads="1"/>
          </p:cNvSpPr>
          <p:nvPr/>
        </p:nvSpPr>
        <p:spPr bwMode="auto">
          <a:xfrm>
            <a:off x="175022" y="-144463"/>
            <a:ext cx="3429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80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15472" name="AutoShape 4" descr="data:image/jpeg;base64,/9j/4AAQSkZJRgABAQAAAQABAAD/2wCEAAkGBxQHEhITBxQWFRIXFB0aFhQYFhsXIBQfGh0ZHRkcHBsaHCkgGRspHBYWIjEjKiksLjA6GB8zODMsNygtLisBCgoKDg0OGxAQGjckICYyMCw0LCw0NywsLCwsLC8sLCwsLCwsLCwsLCwsLCwsLCwsLCwsLCwsLCwsLCwsLCwsLP/AABEIALkBEAMBEQACEQEDEQH/xAAbAAEAAwEBAQEAAAAAAAAAAAAABAYHBQMCAf/EAEUQAAEDAgIFBwoFAgUDBQAAAAEAAgMEEQUSBgchMVQTFzJBYZPRIjVRcXN1lLKz0hRCgZGhFSMzQ1JysRaSoiZiguHi/8QAGQEBAAMBAQAAAAAAAAAAAAAAAAECAwQF/8QAJxEBAAIBAwQDAQADAQEAAAAAAAECAxETUQQSITEUMkEiI2FxQrH/2gAMAwEAAhEDEQA/AL3j2ksOB8mcWqZIzK0ua1sWcWBsdwPpVbWiPalslae3J5xKHjZvhz9qjcqpv4+TnEoeNm+HP2puVN/Hyc4lDxs3w5+1Nypv4+TnEoeNm+HP2puVN/Hyc4lDxs3w5+1Nypv4+TnEoeNm+HP2puVN/Hyc4lDxs3w5+1Nypv4+TnEoeNm+HP2puVN/Hyc4lDxs3w5+1Nypv4+TnEoeNm+HP2puVN/Hyc4lDxs3w5+1Nypv4+TnEoeNm+HP2puVN/Hyc4lDxs3w5+1Nypv4+TnEoeNm+HP2puVN/Hyc4lDxs3w5+1Nypv4+TnEoeNm+HP2puVN/Hyc4lDxs3w5+1Nypv4+TnEoeNm+HP2puVN/Hyc4lDxs3w5+1Nypv4+TnEoeNm+HP2puVN/Hyc4lDxs3w5+1Nypv4+TnEoeNm+HP2puVN/Hyc4lDxs3w5+1Nypv4+TnEoeNm+HP2puVN/Hyc4lDxs3w5+1Nypv4+TnEoeNm+HP2puVN/Hyc4lDxs3w5+1Nypv4+TnEoeNm+HP2puVN/Hyc4lDxs3w5+1Nypv4+TnEoeNm+HP2puVN/Hyc4lDxs3w5+1Nypv4+TnEoeNm+HP2puVN/Hy6mH6QtxGJs+ETvlYKgROD48m0tzHeAdxb+6tE6+mlbxaNYUTXR0qD2L/mCyy+4cvV/jNVm4hAQEBAQEBAQEBAQEBAQEBAQEBAQEBAQEBAQEBAQEBBrGrPza73kPpRrbF6eh030QddPSoPYv+YKuX3DPq/xmqzcYgICAgICAgICAgICAgICAgICAgICAgICAgICAgICAg1jVn5td7yH0o1ti9PQ6b6IOunpUHsX/MFXL7hn1f4zVZuMQEBAQEBAQEBAQEBAQEBAQEBAQEBAQEBAQEBAQEBAQaxqz82u95D6Ua2xenodN9EHXT0qD2L/AJgq5fcM+r/GarNxiAgICAgICAgICAgICAgICAgICAgICAgICAgICAgICDWNWfm13vIfSjW2L09Dpvog66elQexf8wVcvuGfV/jNVm4xAQEBAQEBAQFAKQQEBAUD9AzbG7SpSEW3oh+ICAoBSCAgICAgICAgICAg1jVn5td7yH0o1ti9PQ6b6IOunpUHsX/MFXL7hn1f4zVZuMQEBAQEBBZ9K6WKOlwyWljbG+SB3KBv5ix2XMe07VM6aRLfLEdtZhZ49EI8UwKGXB481UZA5zrXc45zG5t7dEXvbsurdutPDaMcTijR8Mwl2l4dRYdRx0hpGudM8bTJMAWhl7bibneVOnd4000O3vjtiNNEfENCmDBIaul2zsc502zbYuLXMI9LC0fs5RNf51Vthjb1j2zz1rOXLHtfdYWjNNQPoWaO9Kdm1hc4uN8uR5B6N7nZ2LS9YiY0dObHXxFXCoMKZjgpqbBmvNaZJOVJsIy2/kuzbSAGt9HWfSqxGviPakUi2la+3cnwWPCG1mH4kWOeyopntqGts7LIWteBfcA1/wDyrdumtZ/017IiJpP+nbx7C6XAMbw9sjctOIo8u4+U0vawuJ3+UGkn9VMxEXha9a1yVSpNC6WTFqymqXNDJ6YyRNuM0T3OF8oPWCHOHZcdSntjulbar3zE/rl4Tq3c+HEoKwD8XGWmA9Tmi7g5vY+xb2WsojH7Urg8TE+1YfDFVYSHsYGVFPVZZHWs57ZQ6wd2gttt3WVP/LLSJx/7hdq7RCmmgwWSgFojI1sr3jKZBJ5V39pc3KP9wC07Y0hvOOsxXRUdaWCx4HXyNorBkjRJkH+WXE3HquCR61S8aSw6ikVt4eVDoPPiVB+Nw3y7PcHRAeVZtvKb/q67j9rqIrM11hFcM2p3QtOM6FU/4fCZqZ1oXOjjqJALEiQ3zH0HN5HZmHoV5pGkN7Yq6Vlz9YWgslJU1cuFNaKdkLZsu6w6Lg0AbbFpPVsKi9J18KZcP9awmaxtGoW4fQ1eCC8bImMcR+Zrhdrj25iQf9ym9Y0iYTmxx2RaGYrNxiAgICAgINY1Z+bXe8h9KNbYvT0Om+iDrp6VB7F/zBVy+4U6v8Zqs3EICAgICDp6NYeMVq6eCbY2SVrXeo7/AOEiNZiGmOsWtESvGr/Df69XtixJjXQUEb2NbbY4iR2XN1E3Lj/8Qr0jW3/HTjjuvpP47GC4j+Fw2SSJoH4TEycv+lpl8odnkyOCvWfDSs6V/wCS7NDVHB8emhP+FWQNlb6C9ots/Rrv4TXS+i0Tpk05catxOZ2F4tlcGvirHtdlAALXubcW2jaHG/rKiZntlS1p7LKBo46GlfH+Dj/FVr3ARMeLRQuO4kHbK4b9tmjftWcaR68y5sfbE+PMpmhbn4ti8bq5/Kyl0hLz+dzY35T2C4FvUFNfNk45mcvl1dDKObRuJ0r2mKoqamOkgLm7WjODM8B3VYWHaFasTHlpirNI1n3PhA0/w2oxbGKmOkje57ntDQGndkYAb7g3Zv3Kt4mbSplpa2TwsWurBpiyimDS8sjMUrmgnyvJIOzcCQ5WyxLXqKTMRKFrPqpIMQopaQE1LKeN5ABJzBxIuB23H6qMn2jRGbXuiY9tFwvJjTH4hhTix89LkeBvY9l7epzSXA/otY8+YdEf1HdDINGKGmxaGep0nq+THKXMIsDK+1w6zfW8bB+oWNYiY1tLkpETrNpdnSCtf/QcNdTOIa2TI9vU7ISW39TmAqZn+I0aXn/FEw89dUHKVNLOwf41MP1IP/7CZPcSp1MazEv3VxXVWjEkgxOKRlCS1tQXXaIHSdB9jtF7gG3UQTuU01j36Th7qe/SxazKeTRzCoIqOVxZy5a4787HZ3AOJvc9Hb2XU5NYr4aZta08J2k+OGCVjakjkH4XLIdm29mi1+u5I2K0yvaf/inTYlLHo5CIX2aah0MgytN2eUQ3aDbbl2ixWes9jCbTteGcqjjEBAQEBAQaxqy82u95D6Ua2xeno9N9EHXT0qD2L/mCrl9wz6v8Zqs3EICAgICCZhFccMnhmj3xyNdb02O0fskTpOq9LdtolqOMaY0OBOil0Xs509Q2eqAvcNsbt29F13Xy+kE9a1m8R6dlstK6TVbsMrMMqIa2fDMssbwJ6iIbdrRcExnok5N3WQrxNZ9NYmkxMw4dBp7hmkBhnxschU07i6O+Y7No2OaPKBFrtPWFWL1nzKkZqW8z+K9heJDG6PSExjY5wmaOw5rfxGFXXWtlK37q2UHAMUdglRDUQtDnRuzBp3O3gjZ2ErOJ0nVyUtNbRKXFj0kNcK3D4mRvDy9sTGkMAAIcLDeMubMe1x2Jr51X757+6ITtKNNqnSaaGR4EfInNGxlyGuBBzG+87B6gPWptabJvmteYWiTWxV4q1sWFU8bKh1mmUEu3kC7WkWbtI3kgXV9yZ8Q1+Ra3iI8vzR7Tis0Za2kxKmNRJJ/ci8s5zyhJsbB19tz6QkXmviU1y3r/ADMaodXiGKYNVyYli1M8Z2FjgB5LWkWaLjMWAGxv6R2qNbRPdMImclbd0w9tSuOyR1bqWQ5opmueQep7RckesXv6gmOfOiOmvPdpKv6xdFTovVFsQPISXdEfQOtp7Qf4IUXrpLPPj7J8enUY/wDFaOSB2+GsFuwOLfvKn3jaV84XR1hyGbDMHqWHym2F+3Jf/mNTf6xK2Wf8dbOfplpidKaSjhpi91Q65qY2MIDy22XYOmNhcBttbqUWv3REK5MvfWIj2tejWHHTjAxBXP8A7jHubE8nc5n+Hf0ixt6laI7qaS2pHfj0lXtbsL4IsL/EAtf+Hcx7e1vJ3HaLqMn4y6jWIhAw93L6PVTT/l1rSOy+TxKrH0lWvnDKiqrlEBAQEBAQaxqz2Ya73kPpRrbF6ej030QddPSoPYv+YKuX3DPq/wAZqs3EICAgICAgtWHaHtytk0gq4KVh25C4SSkezadmz0/srdvM6OiuGPdp0WfV/JTOnxCHBQ/kDREZpD5Upbe7yNzb59gHoVqaazo2xTXWYr6SdT+AMqqSWWpp45xLNyRzkDJGGjMRcHbmcdmw7BtTFH8pwUjtmdFkwDQCLRz+oCplzUk8WXk7EOYwZs13A3Ng4i4F1eKRGrSuKKavnkMHElLX8tGxrYmxwszgNbsOUlm8OAcb33byo/nxY/x6xZx5sQw/B8QwqGneyWOGB0XKNLXBpksGl5bsN7vv/vuo1rFohTupF6xq9dHtGqWmxfEIAwsvT3iYSLBsuyQs7NoA9FyFMRHdJWlYvMM00exmXQ6qe5jGvkaHRFrhsuDvHaHNBWUT2y5a2nHefDQ9WFBW19c+v0hieQ6EtbK8BhBOW2Vmw2ygjYOv1rSkTrrLpwxebd1lniqmaLNqTpNiQqI33LIXhmZoN/JABzPuDa1rdgVte33LXWK690sn1aVAjxenMAs10jw0egOa+w/ayyp9nHhn/L4aBjjRpk3EMPqCPxdNK6SnJ/M0i7R/5ZD2FpWk/wBaw6bf3rSfak6NNz4PjEUtw5jo35T1Frhf+WrOv1ljjj/HaJdWoIxDRun5a4bFUgOIFyAHuBIBIubPVvdFveHyjaL10NW91JodEKaV8T71c55WRwa25a1o8mMkX3bt+1KzHqEY7Vn+aRo+tGKh8GA1jqYlskNU17SPylpjKis6UlNJnbl1dYcUmlmFUdfG0XjaXSsG2wdZriOwFt/UexWv/VYlbNE3xxZWtF/7uD4s30Ojfb9tv8KlfrLLH5xTCkKrlfiAgICAgINY1Z+bXe8h9KNbYvT0em+iDrp6VB7F/wAwVcvuGfV/jNVm4hAQEBAQEE7BsOOJTwRN2crI1l/WRe3qCRHlelZtMQuGjjmaNg1T9jJWVkbRffyeQRsHaSStI/nz/wBdNYinn/qFq2ir62XkdH5pIoiQZnjosGy5sQRnIFhbbu6lSkW9Qpgi8z49LtQY23F8YqY6RxfEyhfC1xObOW2zOv2k2v12WsW1to3i+uSYjhnWjWBU+KQ1RqpnMqIonyMYAMpbGBmLyRuJcAACOtZVrExLnpStonX2hSaPzCoZSwNzzuaw5W9WdrXi56rNcLncFHbOuim1Pd2w0PHcYOC4vhn4h4fLFTxQ1Lx+YvuHX/7s36rS06Wh02t25KpVY2h0Vxmpn0k2B4bJTDk3PF3D+47YDZwc2w/3KdIi2srTFa5Jmywf1fD9O5OSpZ6pxA2si5eJo7X5Whv/AHK+sWaa1uh1+qXD2guklmjHW4yt/wCXtKrtVUt09FM/p1Ho7i1AzAJ3T2lHKOc5jg0k5Q0FrQL7Tff1KmkRaNGPbSmSO2Xzp7iMmjmOPqKM2cOTfb/UC0BzT2ENIS86W1Mtppk1WPEqOMQ4tU0H+BWULJmjqDruDx2G9j+pVpjxMtZiNLTH7CuYTWf+naxkh3VLWt9biw+KrE/xLKk/4ZcuHRSswekjxSItY1pDmi5zBrvJDyLWsb7vQVHbMR3KRitWvfDr6FHlsGxhp6hm/wDH/wClNfrLTFOuOzr4RpCcCwjDZZBmhM8kc7N4ex3KA7PSNhHq7VMW0pEr1v244lF/ogwODGmU5zU0lMyWB/U5jnHKL9m79k7dIlHb2xbT0y9ZuF+ICAgICAg1jVn5td7yH0o1ti9PR6b6IOunpUHsX/MFXL7hn1f4zVZuIQEBAQEAqBpsmFPwOTB6kstSQxRGSW7bZ5Xkv2XuT5YPqHYte3SYl3ds1ms/jrR1NHghqcP01j/s/iHT00haS17X+V5JbtBBNv1sp8R4svrWNa2K7FZ9II/wWryldDSnY+oLOSaQd4aSNgItc9I+gJMzPisIm02jtpHhCxWng1ZUr4qV4lxKoZlLx/lNO8hv5R6OsnsCidKR49q27cNfHuVW0LwCsxtksWEx5YpS0TVDrgZGm+QHr27SBvsL7FWtZn0yxUtMaQ0fS/HKfQiSb+kRGTEKgDyi0kMAAazbbaAALNG+21aWnt9e3Te8U9R5VnRXRIwZsU05cWRtdyoY/Y6V17guHVd1rN3k23BVrX/1ZlTHp/d3XrZYdbVIRT5Ya+EucxjjvB3C/W1wtc9R/m0TF4aa1zV/29sepKrQrCKePR2MtlNvxUjG53NJbdx2A/m2ZuoDqS2sV8F4tSn8ssjwqrxuOeqcHyRxAmSV7r2ttIu43cbdQWOkz5ccUvf+kXAZvw9TTvH5ZmH9nBK+4Vp9odzWVVDEcUqfw/lWeI2223LQGkC285rhWv5s0zz3X8LJpBWSaOYHDRV+ypnJOTrjjzZvK9BOwfqfQptPbTRtMzTHFZ9ldgz6tsVFhsbjHVTQVGcNORkbYg2S7hsBDur1elWmNfCZrrHbH6mYVpdDVYhW0mLvAoJW8hHmNmMEQyjbubm8rb6bJFv6mJ9JjLHfNZ9PrSGmpNCsOq4cGldO+pIY43DxGCNmYtFm7L2vtKTEVrOhaK46TEKtW1wGB0sI2vfVyENG+zd/8vaP1VNf4iGUz/iiHVxqqm0ewWKjxM2nnfdsZ6UUIINnetw3dV7dSmdYppK1pmmLSfbN1RxiAgICAgINY1Z+bXe8h9KNbYvT0em+iDrp6VB7F/zBVy+4Z9X+M1WbiEBAQEBAQdfE9JKjFIIaeskvDCLMba27YC7/AFEDYEmZmNJaWy2mIhcNGtaJoYWQ47AKgRi0clxmAHU7MDfq27N3Wrxk0jy3p1OkaWh64zrhqKhpZg8LIBa2YnO4eoWDR+xUzkn8LdVP5Cv4filDTEz4yyeuqnbSJCGR3/8AcSS5/VvFtm5Uia+58qRekeZ8y+8e1i1mLN5KAtpodwjhuzZ6C7fbsFgpm8yi/UWnxHhbNHNbjIYGtx+J0k0Ys2RoaeUtuvfou9J61aMnjy2p1Maf0pemumk+lrxy/wDbhafIhBuB2uP5ndvV1KlrTZhlzTf/AIr1HVPoXtko3uY9pu1zTYj9QoZRaYnWGk4NrknpmhuLQtmI2Z2u5Mn1ixBPqstIyT+uqvVT+wrOE6XDDpax0lO2aGozf2JHHIy78+61nbh1DcqxbSZUrm0mZ0cXF8Udi0xmmaxhNrNjaGNYG7GhoG6wVZnWdWV7zadXfwvTRmCjNhFHC2c3vUSOdM+52kjNa21Wi2nqGsZ4j1CuYpiUuLSOlxF5kkdvcf4A9AHoCrM6+2NrTadZWHDtYVZh1IaSnc3JYtbIQc8bTvDTe3XsPUrReYjRrXPaK9qpqjFYafH2U2GyUTGPL5ZhI55cA1uW1srQLk2G25VonSujWMkRTtdHAdI6LR9rJKeCaoqmA8mZ3NEcRO8sa2/Xt9PaFMWiPxeuWlY8QrmN4vLjkz58Sdmkd+zR1NaOpo9CrM6zrLG95vOsoCKCAgICAgINY1Z+bXe8h9KNbYvT0em+iDrp6VB7F/zBVy+4Z9X+M1WbiEBAQEBAQEBAQEBAQEBAQEBAQEBAQEBAQEBAQEBAQEGsas/NrveQ+lGtsXp6PTfRB109Kg9i/wCYKuX3DPq/xmqzcQgICAgICAgICAgICAgICAgICAgICAgICAgICAgICAg1jVn5td7yH0o1ti9PR6b6IOunpUHsX/MFXL7hl1f4zVZuMQEBAQEBAQEC6jWE6F01g0LprBoXTWDQumsGhdNYNC6awaF01g0LprBoXTWDR1tEaaKuraaPEbmJ8oa4DrvuHqJsCprpMw0xRE2jV4aQRxU9VUMw4nkmyuazNvsDa373/hJ0iZRkiItOiBdRrCmgpQICAgICAgICAg1fVn5td7yH0o1ri9PQ6b6IWujpUHsX/MFGX3DPq/xmqzcYgICAgICAgILbo3pr/SWtjxCkp6mMbAXMa14Hoz5Tf9QrRfT8dFM2kaTGq3w6xcKcP72HZXdYEUTh++z/AIV++vDaM+Ph984eEcAe5i8U768G/j4OcPCOAPcxeKd9eDfx8HOHhHAHuYvFO+vBv4+DnDwjgD3MXinfXg38fBzh4RwB7mLxTvrwb+Pg5w8I4A9zF4p314N/Hwc4eEcAe5i8U768G/j4OcPCOAPcxeKd9eDfx8JmD6d4XVzwx0lFkkfI1rHcjEMpJ2G4NxtSL119LVzY5nSIeVdp/hMMkjZaHM5r3BzuRi2kEgnab7wUm9Sc2OJ00e+B6Y4VjM8UFPRBrpHZWudDFYGxO2xJ6lMXrM6FcuO06aKvrnwCDBp4H4YwRiVjs7GizbtI2gdRObb6lTJWI9MuppEaTDOlRyCAgICAgICAg1jVn5td7yH0o1ti9PQ6b6IOunpUHsX/ADBVy+4Z9X+M1WbjEBAQEBAQEBAQEBAQEBAQEBAQdDR/E/6NUw1GUP5N4dlPX6f127P0SJ0nVfHbttq7s+m7n1TqhlLS5TLnDXQtJtfrfvzdvpVu+ddWs5/610ev/XzjWNqRS0zQHh2VsQzWGw/3N+a3Wnf510T8j+tdHzrH0ybpfJC6ljdGyNpHlEEkuIvu2AbAl7dyM+WL+lPVXOICAgICAgICDWNWfm13vIfSjW2L09Dpvog66elQexf8wVcvuGfV/jNVm4xAQEBAQEBAQEBAQEBAQEBAQEBAQEBAQEBAQEBAQEBBrGrPza73kPpRrbF6eh030QddPSoPYv8AmCrl9wz6v8Zqs3GICAgICAgICAgICAgICAgICAgICAgICAgICAgICAgINY1Z+bXe8h9KNbYvT0Om+iDrp6VB7F/zBVy+4Z9X+M1WbjEBAQEBAQEBAQEBAQEBAQEBAQEBAQEBAQEBAQEBAQEGsas/NrveQ+lGtsXp6HTfRB109Kg9i/5gq5fcM+r/ABmqzcYgICAgICAgICAgICAgICAgICAgICAgICAgICAgICAg1jVn5td7yH0o1ti9PQ6b6Olp5oudJzTGCpp4jFG5rmyPsbkg7gDbcl6TMrZsW5oqvNdJxtH3h8FTbnlh8SeTmuk42j7w+Cbc8nxJ5Oa6TjaPvD4JtzyfEnk5rpONo+8Pgm3PJ8SeTmuk42j7w+Cbc8nxJ5Oa6TjaPvD4JtzyfEnk5rpONo+8Pgm3PJ8SeTmuk42j7w+Cbc8nxJ5Oa6TjaPvD4JtzyfEnk5rpONo+8Pgm3PJ8SeTmuk42j7w+Cbc8nxJ5Oa6TjaPvD4JtzyfEnk5rpONo+8Pgm3PJ8SeTmuk42j7w+Cbc8nxJ5Oa6TjaPvD4JtzyfEnk5rpONo+8Pgm3PJ8SeTmuk42j7w+Cbc8nxJ5Oa6TjaPvD4JtzyfEnk5rpONo+8Pgm3PJ8SeTmuk42j7w+Cbc8nxJ5Oa6TjaPvD4JtzyfEnk5rpONo+8Pgm3PJ8SeTmuk42j7w+Cbc8nxJ5Oa6TjaPvD4JtzyfEnk5rpONo+8Pgm3PJ8SeTmuk42j7w+Cbc8nxJ5Oa6TjaPvD4JtzyfEnk5rpONo+8Pgm3PJ8SeTmuk42j7w+Cbc8nxJ5Oa6TjaPvD4JtzyfEnk5rpONo+8Pgm3PJ8SeTmufxtH3h8E255PiTytujOCf9PUgp3zQzPdWiQck7NYFjW7Qdu9v8haUrNY8unFj7K6LTWdN3rWkNJ9vFSgQEBAQEBAQEBAQEBAQEBAQEBAQEBAQEBAQEBAQEBAUD1o+m1VWh//2Q=="/>
          <p:cNvSpPr>
            <a:spLocks noChangeAspect="1" noChangeArrowheads="1"/>
          </p:cNvSpPr>
          <p:nvPr/>
        </p:nvSpPr>
        <p:spPr bwMode="auto">
          <a:xfrm>
            <a:off x="346472" y="7938"/>
            <a:ext cx="342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80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15473" name="AutoShape 6" descr="data:image/jpeg;base64,/9j/4AAQSkZJRgABAQAAAQABAAD/2wCEAAkGBxQHEhMREhQVExUVGRURFxQVFhcaFBUXFxgcHRoXFBYbKCogGx0mHhsaITMtJSkrOi4uGB8/ODMtNyktLjABCgoKDg0OGxAQGzQmHyQ0NDQsNCw0LSwsLC80NCwsLCwsLCwsLCwsLCwsLCwsLCwsLCwsLCwsLCwsLCwsLCwsLP/AABEIALgBEgMBEQACEQEDEQH/xAAcAAEAAgIDAQAAAAAAAAAAAAAABQYBCAMEBwL/xABEEAABAwIDAwgIAwYFBAMAAAABAAIDBBEFBhIhMVQTFjRBUXOTsgcUIjJhcZGSQoHSFSNSYoKiM3KhscHC4fDxJEPR/8QAGQEBAAMBAQAAAAAAAAAAAAAAAAECAwUE/8QAKREBAAIBBAICAgIBBQAAAAAAAAECAxETMVESMiFBImEEcSMzQ1KBsf/aAAwDAQACEQMRAD8Ahc15lrKetqmMqZmtbLI0NEjrAB24BeTJktFpiJeHLlvF5iJRXOyt4ufxHKm5ftnvX7Odlbxc/iOTcv2b1+znZW8XP4jk3L9m9fs52VvFz+I5Ny/ZvX7Odlbxc/iOTcv2b1+znZW8XP4jk3L9m9fs52VvFz+I5Ny/ZvX7Odlbxc/iOTcv2b1+znZW8XP4jk3L9m9fs52VvFz+I5Ny/ZvX7Odlbxc/iOTcv2b1+znZW8XP4jk3L9m9fs52VvFz+I5Ny/ZvX7Odlbxc/iOTcv2b1+znZW8XP4jk3L9m9fs52VvFz+I5Ny/ZvX7Odlbxc/iOTcv2b1+znZW8XP4jk3L9m9fs52VvFz+I5Ny/ZvX7Odlbxc/iOTcv2b1+znZW8XP4jk3L9m9fs52VvFz+I5Ny/ZvX7Odlbxc/iOTcv2b1+znZW8XP4jk3L9m9fs52VvFz+I5Ny/ZvX7Odlbxc/iOTcv2b1+znZW8XP4jk3L9m9fs52VvFz+I5Ny/ZvX7Odlbxc/iOTcv2b1+znZW8XP4jk3L9m9fs52VvFz+I5Ny/ZvX7Odlbxc/iOTcv2b1+2Dmyt4ufxHJu37N6/bYvBpDJTwOJJJjjJJO0ktFyV7Y4dGOGuuc+n1ffSeZeLL7y52b3lDLNmICAgICAgICAgICAgICAgICAgICAgICAgICAgICAgIMFENosD6NT91F5AujHDrRw13zn0+r76TzLxZfeXOze8oZZsxAQEBAQEBAQEBAQEBAQEBAQEBAQEBAQEBAQEBAQEBBgohtFgfRqfuovIF0Y4daOGu+c+n1ffSeZeLL7y52b3lDLNmICAgICAgICAgICAgICAgICAgICAgICAgICAgICAgIMFENosD6NT91F5AujHDrRw13zn0+r76TzLxZfeXOze8oZZsxAQEBAQEBAQEBAQEBAQEBAQEBAQEBAQEBAQEBAQEBBgohtFgfRqfuovIF0Y4daOGu+c+n1ffSeZeLL7y52b3lDLNmICAgICAgXQZDSQTY2BAJ6gTewJ7TY/QqR9tgc5peGuLRYF1jpBN7Au3bbH6FNJNJcagEBAQfccTpb6QXWBcbAmwG8m3UFIxoNtVja+m9tl7Xtftsg5Z6N9Po1NI5RrZGfzNcSAW/MgpMTCZiYcChVlrS+9gTYXNhuHafgpSy1hfewJsLmwvYDeT8EGC0gA2NjcA22Ei1wD8Lj6hBhQMtaXbgTvOzsAuT+QBP5KQtsv1bBfqub2/2P0KD6hhdObNBcQHOsB+FoLnH5AAn8kHwoBAQEBAQEGCiG0WB9Gp+6i8gXRjh1o4a75z6fV99J5l4svvLnZveUMs2YgICAgICC05mm9ZoMJJsXhlRHsA1aGyNDAbb+u35rW061q1vOtKrbl3DIsWy/JEA1kvLOaHHYXz6xyYJ7SHNjHzWlaxOPRtSsWxaMYZhNXjNR+xKqRopqNrHPMbQ10jQ0cl7R2n3m/b27VMRaZ8J4gitrTtzxDtYLkdtRhtdRlv8A8qOd/tG218bQYiz+RzD/AHu/JGP8ZhNcUeE1+3j915XjX3MxpqfCaOJ0XI1R0vDdDeULRqD5ZXb9L7ggGxuN1hdb30ikR9vRk8YxxH2r0MZg5fDxCJZpXwxtfch0cjD7TGjcRcuab9l1nH3VnH3TT5W7E8CZ6OpaZ5lMnLxVEVQ0gaXAs92MWuBq0jb2dW5azWMcw1mkYpj55ceO0ccmXaKSFobplDpD+IyHWx5J+LrEfCyWiNqNC8ROGJhK5pqaavoMKxEMMfIyQRkMF2sYwjXGfgNB0/8AF1a01msWXvNZrW7uYvlulpsQoMSicwwVMzPYFrGV4JjewdhdYkdR29tpmtYtFoTalYvF4+0LUYaMoY1yRa31asDo7EeyI5xZwN9g0v8A7fmqaeGT9Sp4+GT9S5PQ5SQ1n7Qgc0O1M0GUn/6nXbYNtu/ETfs2bFOGI+YP48RPlBWYXAzLxDr8rTTODiANTagyaHNd2ts4D4gNPUkxG3/RNY2f6/8AVHyfh0WL1kFPO4sjkLmFwIaQdDtNidl9WlY0iJtpLDHWLW0l6Tk7JjcvYlNTVAEzZYJDA/Ztj1Bsge3e11nAfW3Wt6Y4rbSXpx4oreYl84Pk9jqHE8P03qY5S9rjveGtDoC3sBFx83OSMceM1K4o8bV+3FkHB48s4kIJCJPWaYPhkIsNovIy3bsO7qHxTHWK20MVIpfTtQM6YIcvVk1P+EO1x/GN21v03fNpWGSvjbR5stPG0whFRQQEBAQEGCiG0WB9Gp+6i8gXRjh1o4a75z6fV99J5l4svvLnZveUMs2YgICAgIJPLFI2urKaJ+1j5o2OHa0uFwrUjW0QtjjW0Qu/o9ww1GKvEpJioHSxsB91rjM5kbB/U5x+YC2xx+fz9PRijXJ8/SSpJ3ikxxhuHwVT6tg3FpD9bXf2Aq0cWWj1t/aQx+qdhWLYbXWLWVUbaaQbgCdwN91i9p/oPxU2nS8T2tefG9bdsOc+Wox+nLnH9017CSbtBjcQGnqAubfJT8zNoPmZvDyXCMQbh/ttiEk9/wB26Q6mRnqc2Pc5992q4GzYvLWdP7eOs6fXy7OIU8kWIGOpeZJBNG2V7uskt1bT1dQ+ACmYnz0laYnz0svGIYBLlqsxDFJG2jiMstO64PKTVBsyzduxpeb36wFtNJrabS2mk0tN5dbPOBVWIwYXyMctSPVwC9jXPOt+kkyO6r9p7CoyVtMRoZaWtFdPlYIsoSDBpcP1NdVNtVGJrhdpc4lrCe0hjh2X+qv4T4eP2vtzt+H2rVdRTYdgLIZ2PZJJV/u4nNIktt3NO3ab/VZzExj0llMTGLSe056OXukZ+ya9jopYnMraYSCzgGv1DT8nAm3YXDcFfHr62a4ZnTwtz9IP0gUkIxwire5lPKGSuLb+yOR0AgDtfGL26lTJEbn5cM8sRu/lwk8gVlLW4hUQUUbooJaVzLSW1FzXbTvJOx53m+xXxzE2mK8LYrVm0xXjRH5Dj9dwfFYNhLQZQ09VmXv/AGf6KuP5pMK4vnHaFQwXLNVjTOVgj1NEjIC64FnvIse0AXFz1XCyrSZ+YY1pa0aw9mybMMVlY2oc317D9cEjmuB5aJ7bA36xfST2Oad116qfM/PMPbT5n55hVsjPME+OxscQ8Nm0EHaND5QLdliQqU+Jszx/E3Q9Bj/r9Zggvd8QiikdfeZJCLH46CCf8ypF9bVZxfW1UFn4PbiNW2RznWlk06iTpY52prW33AB25Uya+U6s82vnOqvrNmICAgICDBRDaLA+jU/dReQLoxw60cNd859Pq++k8y8WX3lzs3vKGWbMQEBAQEHLSzupXskZscxzXt+bTcKYnSdSJ0nV6JmX0hxSxxOoYuRmfJHU1J021PjtZjnD3xfr+HaVvbLGn4vTfPGkePP2vWVM3UWYHzPhiLal0XKTMLLF7Y7AAv3OsXAAnqK1petuOW9MlbccqrhHpShxYOjxGm1NDuWjMbdYYGnU27TtBbs9ob9t7ddK5on2hnX+RE/FocOTccOYsSxJ7Wlraink0tO+zNLW3+JBv8LqKW8rzKMd/K9peXxsdGGvAIBPsutsLm22A9ZGxed5PnlL5jxCrzBJy1S1xdcU+xmloeB7lv4zvVrTa06yvebXnWXNj+Z63F2MpKl7iIjo5PTZ5e32RyltrnDd/wB1Nr2n4lN8l7fjKQwnPeIYNH6jGRdpMLA5mqWM306G/EHYAQbKYyXiPFaM16x4ueGoxHKBGIvf7dQWMLZQ4umDoxJcg2Ps30fAi25T+dPyT+eP8u0tj2Xsazg1lRKxjQ0XjgD2sc2+3UGk2Dt3vOB2dStauS/zK9qZb/MqXi+LVUVZy82qKpi5MbiHAxtAFwb3uBt7b/FZTa3lrPLC17eWs8vVvSnln9vUrK6Mfv4ow9wA2viIuR827SP6gvRlp5RrHL158flXWOXnforqPV8UpTfY4yMPx1RuAH1sscXvDzYJ/wAkLX6MI2sr8VoiPZeJm/0xyuYR9JAtMXtaG2H3tVU8jZtdlN8rZA90bmPYYg7Y2XYA+xNr7LE9izx38NWOLJ4TOrk9Hsc2GYlQvcHME5NidnKRvDm3t1tJ27d9gUxxMWhOGJi8ft65R5ZjgxGeshI5OaGWCZg/DPrYb2+IDr/Hb+JemKR5aw9cY4i82h4BgMpgqKdw2FssTvo8Lx19oeCvtCw+lSMx4pVfzGNw+XJtH/Cvm95Xz+8qmsmQgICAgIMFENosD6NT91F5AujHDrRw13zn0+r76TzLxZfeXOze8oZZsxAQEBAQEFkwzBaNjBLWVrWXFxBTtMk1tmxzraGHfsN/+FpFa82lrWldNbSs3o3roJMVDaWIxRGnlhGt2qR9iHl8h3aiQNg2AALTFMefw0wzHn+PTtehXDHD1yaPkjI0xwNElzZvtF5IG0A+yB/lKnBHMp/jV5ldcPybTYLiHrccnJulD2tp/ZDXEi79A322XsN3y2LWKRFtW8Y61t5Qg5cdwSoijfI0M9Se8RU9iH3a7qjGx4cQDtuO3rVfLHp/Snni01n6RGds20BigFL+/JqhXvaQ4WIN3BxIBBcdluy/50yZK/GimXLTSNO9Xex71apxLCcQEQ5GpteS/vSaf3YkZawc0lu2+3SR1BWtp5VstbSb1tpypXpHpXYFisr4/ZJcyrjNtxPtXHb7Yd9CscseN9YYZo8cmsJDCcIxPOtRFWSAuY17JA6YlsIaCCREzbsOke6Np3nrVore86ytWuTJaLS9CzCKGlrWVs2IPhkjAaYWTDS7SfdcwAusb7R1re3jE6zL0W8Yt5TLyX0j4/FmWsdNC0hgY2IOIsZNJd7ZHVvtt6mheXLaLW+HkzXi9tYej4hmY4JHg1U7/Bmh5GcfyvZGWut2ts4/LV2r0TfTxl6Zv4+MyqWI4KMq4zSuj2wTSsmhI93S91iwEfwl30LVlNfHJGjGa+GWNOEvlp3qWZKlg2B5mb89Qa//AHCvX4yyvT4zTCq1eJRZdqqsGljnnE8ul85LooxrJGmEWufiSs5tFZn4+WU2ilp+PlJSSP8AX8JrpJzOanknnYAInB2l0TANga0ut9VM+1bdrzP51trytuDYhJQ5gq6W/wC6nHKlp6nCJpDm9hsLf+lrWZjJMNa2mMsw8vzlgT8rVb4j7oPKxP6nMJuD8xuPxHyXmvTxto8uSk0tomPS7txC/bDCf9Cr5vZf+R7qUsWAgICAgIMFENosD6NT91F5AujHDrRw13zn0+r76TzLxZfeXOze8oZZsxAQEBAQEHZoKJ1bJFGNnKyNha4jZcloPztqBKmI1lMRrMQuWERsyrIa+ztEdXV0g2k+y2J2hh+JPX8CtoiKT5ftvERSfL9oPJuEVeNz6KV0kZP+JM1zmtY0m51uba/wHWqUraZ+GeOtrT+K7nGGT4zh1NA90sdJqg5QnU6SR7Tyry7r3C57QVr5a3iI+m/lrkiI+lZwvDKbEcVqKeoEpD5p44xFYEO5Rx1vJ3Na0HdfeOwqkRE3mJZxWs5JiUDU4M+MU5YeVNRyhjaxpLnBkhYDb+YtJVJrwymkxp+1rzjSuy7htFQyvHrHKPqtIO2FpBsLjr1H6h1ty0vHjSI+22SPCkVnlYs4vhrG4Vi9TG+SLS1szY2tLnOI1sDgXAadYd19duuyvfSdLy1yaT43lIv9INBme1Maarl1+yImsF3fA6H7vnsU7tbfGid6l/jSXen9H2EQM5SWAU4IuddRI3T8D7elW26afMLbWOI1mFEzthmDYbA/1SQyzmwY2OYvY3btc47RYC/XvssbxjiPh58lcUR8cubNc3rWX8Mf/DII/sbKz/pU3nXHCck64amUao5lo2Uzts1BNBUQnrMHKND2/wBIv9Gqcc+UaT9JxT510n6fT5BHma/Vywafm6K1vqo/3Uf76MOXH50xWtbE4MYJZHPkcLho1aQAOskjYLjcVXx87yr4bmSdENLRyYFiEVNM6/q88YH8OkyB2po6g6+r81XSa20n6U0mt4ifp6DiLjT5niP8bWj8jCR/0raf9V6J/wBeELiJOaY6yhftqqOSeamP4pItZL4fmBYj5DsVZ/PWPuFJ/PWs8xwjPSv02O+/1eC/zsVXN7KfyPb/AKUxYsRAQEBAQYKIbRYH0an7qLyBdGOHWjhrvnPp9X30nmXiy+8udm95QyzZiAgICAgIPQMTwiTCYcLr2tHq8ENPM9wc25kkm1ua1t7lxDh1bgexbzWYitvqHomsxFbfULDLiMGVqirhrYeWoax/rkMmjlIy5+0i269/zFh1G601iszFuJa+UUmYtxJW4zU5hj9SwajdTU7tjpy0RNLTv0dTQe0XJ7Aom02jSkIm1rR4440h1paKn9FsBfrbPiMjS2PqbEHbC4N22aO07XWtsF7RpGKP2jSuGP2pOUsGrcZkeaVriXtdG+d2xrQ/3/3h/ERcbLmxPzWVK2nhjjre3D1HE+R9H9PTyCB1TVNhbTRva1xjGk3c7VtDLucT2ncvROlI/b1W0xxrp8qhgeT6nN0z67ES6GHbI97/AGHPaPwxtPuMA6zuG65usq47XnWzCuO158r8J+gzvRZhfNhkrGxUj2iGnfuHs7Bqv7pJsWk9m3atIyVt+P01jLS/4Twkcs5NnyfSVzodEtW/UIXjrY0eyADsBuSbbibXNlNMc0idOU48U0rOnLyb9mVuP1XIPbK+oNyRMSC0X2lxd7rf/AvNpa06PJ43tbSeUVW0poZJIXW1RudG7Sbi7TY2PWLhVmNJ0UmNJ0WnGMVa/BsPpfxCWokPwDXPtf58p/atJn/HENrW/wAUQkfRbTPwd8uJzXipYontLnC3LF1rMjvv2gbR12HWrYomPynhbBE1/KeHXy1LJi7qmuDDJPDU09e6Nu17ogZA9jPlcfk1RXW2tkU1trb711YxblsuUDdd4qqun9beLWeyOI3YHDqu92oX+N0nWtf3JaZpX55lcWz4Tm8U9bUytjqWtYJIhJpe57fw8n7z/a3aRtGz4LXWl9JltrjvpaeVaGNnEswxzua6INlEYa8FrmtYwtu8HdfafzVPLXLqz8tc2rp5apZcwYpJWxOMcMczqmSoIs1kYcTbb1ubst2E32KtYm1/KFaRNsnlHCCzljXOCsmqB7rnaY/hG3Y36gX+ZKpe3lbVnkv5W1QqooICAgICDBRDaLA+jU/dReQLoxw60cNd859Pq++k8y8WX3lzs3vKGWbMQEBAQEBBIVeNz1kMdNJK50MXuR7NLfpvtfZfcrTaZjRab2mNJ4WjKPpKmy/EKeSNtTE33A5xa9nwDrG7ewW2dtti0pmmsaNceeaxpPy72L+l+qqm6YIo6cEW1XMjx/lJs0faVM55+k2/k2nhWcNxSlDnVFYyetnJvpdIGxE/zu2vd/t8FSLV5t8ypFq82+Zd3FvSHV1zORiLKSEbBHTN0Wb2at4/Kymctp+I+E2z2mNI+EnkX0lOy7H6vPGZ4hcsIP7xhJuQdWxzbm/w27+q2PN4xpK2LP4xpLo539IU+aAYmjkae9+TBu59t3Ku6x123X7VW+WbfH0rkzTf4+lNWTFcMs+keswBojuJ4hsDJbktHYx42j87gdi1rltVtTPavw4cyZ1djdZBWiFsboQwaNZc1+h5eNRs022/6JbJraJRfL5Wi2jo5jzPJj1mmKCBgcZeTgjDQ552F73b3OIVbXmyt8k2dbBsVbhZ1GmgqHDaOXEjmj+gODT+YUVtp9IrbT61c+Ys01OYtIneNDfdiYNMTfk0bz1XN1NrzblN8lr8utgGNzZemE9O7S8AtNxdrmne1w6xsB+YCitprOsIpeazrDGO41Nj8zp53anmw7GtA3NYOof/AKUtabTrJa82nWXxgtY3DqiKZzS8RvEmlrtJJbtA1dW235XSs6Tqis6Tq79Ri8OKVktVUxyhsji/k4ZACCbDSXuBuLbDa2/ZZW8om2sr+cTbys7uO5zdWwCjpom0lKN8bCS+TvX9d99vqSptk1jSPiE2yzMeMfEKssmQgICAgICDBRDaLA+jU/dReQLoxw60cNd859Pq++k8y8WX3lzs3vKGWbMQEBAQEBAQEBAQEBAQEBAQEBAQEBAQEBAQEBAQEBAQYKIbRYH0an7qLyBdGOHWjhrvnPp9X30nmXiy+8udm95QyzZiAgICAgICAgICAgICAgICAgICAgICAgICAgICAgICDBRDaLA+jU/dReQLoxw60cNd859Pq++k8y8WX3lzs3vKGWbMQEBAQEBAQEBAQEBAQEBAQEBAQWPG8NpqWgoJ4i4zTctyl72Oh1jbqGk2A7RtWlqxFYmGt61ikTHKuLNkICAgICAgICAgIMFENosD6NT91F5AujHDrRw13zn0+r76TzLxZfeXOze8oZZsxAQEBAQEBAQT+W8ehwz2aijgqmXvdzbSjb1P3EfAj81pW0RzDSl4rzGq5U+bMCeBrw5zD1/uo3NHyOq5+i03MfTbdxf8XPzmy/wR8Bv6lPni6TuYejnNl/gj4Df1J54ujcw9HObL/BHwG/qTzxdG5h6Oc2X+CPgN/Unni6NzD0c5sv8ABHwG/qTzxdG5h6Oc2X+CPgN/Unni6NzD0c5sv8EfAb+pPPF0bmHo5zZf4I+A39SeeLo3MPRzmy/wR8Bv6k88XRuYeknX5gwWOmpXPpdUT+W5FnIi7NL7SbL7Lu271abU0jWFpvj8YmYRfOjAOBPgM/Uq+eLpXcw9J1+XMMzPh8lRTU4iBbI5rw3RI10d943EXH5q/hS1dYhp4Y711iHhQ2rxvAygICAgICAgIMFENosD6NT91F5AujHDrRw13zn0+r76TzLxZfeXOze8oZZsxAQEBAQEBAQEBAQEBAQEBAQEBBZ6jNEU1DS0hpI3vgMhL3mTSQ43u3k3Ndck3NzbYO3ZrN48YjRrOSPGK6MuzPTmkFP+zqbWHauU1S233/i5S/V/ibvonnHjpoblfHTxWTLnpGgwzD5aU05ZJaRrGxajE7lL7S6RznNsSb7/AIdgvXNEV00a0zxFdNHmY2LzvKICAgICAgICDBRDaLA+jU/dReQLoxw60cNd859Pq++k8y8WX3lzs3vKGWbMQEBAQEBAQEBAQEBAQEBAQEBAQEBAQEBAQEBAQEBAQYKIbRYH0an7qLyBdGOHWjhrvnPp9X30nmXiy+8udm95QyzZiAgICAgICAgICAgICAgICAgICAgICAgICAgICAgICDBRDaLA+jU/dReQLoxw60cNd859Pq++k8y8WX3lzs3vKGWbMQEBAQEBAQEBAQEBAQEBAQEBAQEBAQEBAQEBAQEBAQYKIbRYH0an7qLyBdGOHWjhrvnPp9X30nmXiy+8udm95QyzZiAgICAgICAgICAgICAgICAgICAgICAgICAgICAgICDBRDaLA+jU/dReQLoxw60cPEM1ZUraqsqZGU0rmulkc1wbsILthC8uTHabTMQ8WXFebzMQiuZlfwk32qm1fpns36Z5mV/CTfam1fo2b9HMyv4Sb7U2r9GzfpjmZX8JN9qbV+jZv0zzMr+Em+1Nq/Rs36OZlfwk32ptX6Nm/RzMr+Em+1Nq/Rs36OZlfwk32ptX6Nm/RzMr+Em+1Nq/Rs36OZlfwk32ptX6Nm/RzMr+Em+1Nq/Rs36OZlfwk32ptX6Nm/THMyv4Sb7U2r9GzfpnmZX8JN9qbV+jZv0czK/hJvtTav0bN+mOZlfwk32ptX6Nm/RzMr+Em+1Nq/Rs36Z5mV/CTfam1fo2b9HMyv4Sb7U2r9Gzfo5mV/CTfam1fo2b9HMyv4Sb7U2r9Gzfo5mV/CTfam1fo2b9HMyv4Sb7U2r9Gzfo5mV/CTfam1fo2b9HMyv4Sb7U2r9Gzfo5mV/CTfam1fo2b9HMyv4Sb7U2r9Gzfo5mV/CTfam1fo2b9HMyv4Sb7U2r9Gzfo5mV/CTfam1fo2b9MczK/hJvtTav0bN+meZlfwk32ptX6Nm/TByZX8JN9qbV+jZv02HweJ0VPC1wIIjjBBG0ENFwV7Y4dGOH/9k="/>
          <p:cNvSpPr>
            <a:spLocks noChangeAspect="1" noChangeArrowheads="1"/>
          </p:cNvSpPr>
          <p:nvPr/>
        </p:nvSpPr>
        <p:spPr bwMode="auto">
          <a:xfrm>
            <a:off x="517922" y="160338"/>
            <a:ext cx="342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80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615474" name="Picture 7" descr="C:\Users\wkw\Desktop\sa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213" y="5853139"/>
            <a:ext cx="893854" cy="50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75" name="TextBox 3"/>
          <p:cNvSpPr txBox="1">
            <a:spLocks noChangeArrowheads="1"/>
          </p:cNvSpPr>
          <p:nvPr/>
        </p:nvSpPr>
        <p:spPr bwMode="auto">
          <a:xfrm>
            <a:off x="7365200" y="6290715"/>
            <a:ext cx="146268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ea typeface="ＭＳ Ｐゴシック" pitchFamily="34" charset="-128"/>
                <a:cs typeface="+mn-cs"/>
              </a:rPr>
              <a:t>S. Arabia: </a:t>
            </a:r>
            <a:r>
              <a:rPr lang="en-US" altLang="en-US" sz="1600" b="1" dirty="0" smtClean="0">
                <a:solidFill>
                  <a:srgbClr val="000000"/>
                </a:solidFill>
                <a:ea typeface="ＭＳ Ｐゴシック" pitchFamily="34" charset="-128"/>
                <a:cs typeface="+mn-cs"/>
              </a:rPr>
              <a:t>59</a:t>
            </a:r>
            <a:endParaRPr lang="en-US" altLang="en-US" sz="1600" b="1" dirty="0">
              <a:solidFill>
                <a:srgbClr val="000000"/>
              </a:solidFill>
              <a:ea typeface="ＭＳ Ｐゴシック" pitchFamily="34" charset="-128"/>
              <a:cs typeface="+mn-cs"/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 flipH="1" flipV="1">
            <a:off x="6138602" y="3831300"/>
            <a:ext cx="1211708" cy="18590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477" name="Picture 8" descr="C:\Users\wkw\Desktop\download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693" y="1807228"/>
            <a:ext cx="776431" cy="405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78" name="TextBox 7"/>
          <p:cNvSpPr txBox="1">
            <a:spLocks noChangeArrowheads="1"/>
          </p:cNvSpPr>
          <p:nvPr/>
        </p:nvSpPr>
        <p:spPr bwMode="auto">
          <a:xfrm>
            <a:off x="3327369" y="2137009"/>
            <a:ext cx="12930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ea typeface="ＭＳ Ｐゴシック" pitchFamily="34" charset="-128"/>
                <a:cs typeface="+mn-cs"/>
              </a:rPr>
              <a:t>Belgium: 280 </a:t>
            </a:r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4231583" y="2466621"/>
            <a:ext cx="1029791" cy="7687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482" name="Picture 3" descr="C:\Users\wkw\Desktop\download (2)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949" y="6095467"/>
            <a:ext cx="925824" cy="54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83" name="TextBox 3"/>
          <p:cNvSpPr txBox="1">
            <a:spLocks noChangeArrowheads="1"/>
          </p:cNvSpPr>
          <p:nvPr/>
        </p:nvSpPr>
        <p:spPr bwMode="auto">
          <a:xfrm>
            <a:off x="4661501" y="6548166"/>
            <a:ext cx="9601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prstClr val="black">
                    <a:lumMod val="95000"/>
                    <a:lumOff val="5000"/>
                  </a:prstClr>
                </a:solidFill>
                <a:ea typeface="ＭＳ Ｐゴシック" pitchFamily="34" charset="-128"/>
                <a:cs typeface="+mn-cs"/>
              </a:rPr>
              <a:t>Israel: </a:t>
            </a:r>
            <a:r>
              <a:rPr lang="en-US" altLang="en-US" sz="1600" b="1" dirty="0" smtClean="0">
                <a:solidFill>
                  <a:prstClr val="black">
                    <a:lumMod val="95000"/>
                    <a:lumOff val="5000"/>
                  </a:prstClr>
                </a:solidFill>
                <a:ea typeface="ＭＳ Ｐゴシック" pitchFamily="34" charset="-128"/>
                <a:cs typeface="+mn-cs"/>
              </a:rPr>
              <a:t>15</a:t>
            </a:r>
            <a:endParaRPr lang="en-US" altLang="en-US" sz="1600" b="1" dirty="0">
              <a:solidFill>
                <a:prstClr val="black">
                  <a:lumMod val="95000"/>
                  <a:lumOff val="5000"/>
                </a:prstClr>
              </a:solidFill>
              <a:ea typeface="ＭＳ Ｐゴシック" pitchFamily="34" charset="-128"/>
              <a:cs typeface="+mn-cs"/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 flipV="1">
            <a:off x="5400675" y="3657600"/>
            <a:ext cx="514350" cy="2362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4532751" y="3460750"/>
            <a:ext cx="1125141" cy="2514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489" name="Picture 2" descr="http://www.worldatlas.com/webimage/flags/countrys/zzzflags/arlarge.gif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857" y="6136170"/>
            <a:ext cx="683519" cy="40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90" name="Picture 6" descr="Ecuador Fla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2" y="4158041"/>
            <a:ext cx="901899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3" name="Straight Arrow Connector 72"/>
          <p:cNvCxnSpPr/>
          <p:nvPr/>
        </p:nvCxnSpPr>
        <p:spPr>
          <a:xfrm flipV="1">
            <a:off x="2777133" y="4953000"/>
            <a:ext cx="1040308" cy="10959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492" name="TextBox 10"/>
          <p:cNvSpPr txBox="1">
            <a:spLocks noChangeArrowheads="1"/>
          </p:cNvSpPr>
          <p:nvPr/>
        </p:nvSpPr>
        <p:spPr bwMode="auto">
          <a:xfrm>
            <a:off x="1902965" y="6511509"/>
            <a:ext cx="134794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ea typeface="ＭＳ Ｐゴシック" pitchFamily="34" charset="-128"/>
                <a:cs typeface="+mn-cs"/>
              </a:rPr>
              <a:t>Argentina</a:t>
            </a:r>
            <a:r>
              <a:rPr lang="en-US" altLang="en-US" sz="1600" b="1" dirty="0">
                <a:solidFill>
                  <a:srgbClr val="4F81BD"/>
                </a:solidFill>
                <a:ea typeface="ＭＳ Ｐゴシック" pitchFamily="34" charset="-128"/>
                <a:cs typeface="+mn-cs"/>
              </a:rPr>
              <a:t>: </a:t>
            </a:r>
            <a:r>
              <a:rPr lang="en-US" altLang="en-US" sz="1600" b="1" dirty="0" smtClean="0">
                <a:solidFill>
                  <a:srgbClr val="000000"/>
                </a:solidFill>
                <a:ea typeface="ＭＳ Ｐゴシック" pitchFamily="34" charset="-128"/>
                <a:cs typeface="+mn-cs"/>
              </a:rPr>
              <a:t>18</a:t>
            </a:r>
            <a:endParaRPr lang="en-US" altLang="en-US" sz="1600" b="1" dirty="0">
              <a:solidFill>
                <a:srgbClr val="000000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615493" name="TextBox 10"/>
          <p:cNvSpPr txBox="1">
            <a:spLocks noChangeArrowheads="1"/>
          </p:cNvSpPr>
          <p:nvPr/>
        </p:nvSpPr>
        <p:spPr bwMode="auto">
          <a:xfrm>
            <a:off x="-48760" y="4648200"/>
            <a:ext cx="11863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ea typeface="ＭＳ Ｐゴシック" pitchFamily="34" charset="-128"/>
                <a:cs typeface="+mn-cs"/>
              </a:rPr>
              <a:t>Ecuador</a:t>
            </a:r>
            <a:r>
              <a:rPr lang="en-US" altLang="en-US" sz="1600" b="1" dirty="0">
                <a:solidFill>
                  <a:srgbClr val="4F81BD"/>
                </a:solidFill>
                <a:ea typeface="ＭＳ Ｐゴシック" pitchFamily="34" charset="-128"/>
                <a:cs typeface="+mn-cs"/>
              </a:rPr>
              <a:t>: </a:t>
            </a:r>
            <a:r>
              <a:rPr lang="en-US" altLang="en-US" sz="1600" b="1" dirty="0" smtClean="0">
                <a:solidFill>
                  <a:srgbClr val="000000"/>
                </a:solidFill>
                <a:ea typeface="ＭＳ Ｐゴシック" pitchFamily="34" charset="-128"/>
                <a:cs typeface="+mn-cs"/>
              </a:rPr>
              <a:t>23</a:t>
            </a:r>
            <a:endParaRPr lang="en-US" altLang="en-US" sz="1600" b="1" dirty="0">
              <a:solidFill>
                <a:srgbClr val="000000"/>
              </a:solidFill>
              <a:ea typeface="ＭＳ Ｐゴシック" pitchFamily="34" charset="-128"/>
              <a:cs typeface="+mn-cs"/>
            </a:endParaRPr>
          </a:p>
        </p:txBody>
      </p:sp>
      <p:cxnSp>
        <p:nvCxnSpPr>
          <p:cNvPr id="76" name="Straight Arrow Connector 75"/>
          <p:cNvCxnSpPr>
            <a:stCxn id="615426" idx="1"/>
          </p:cNvCxnSpPr>
          <p:nvPr/>
        </p:nvCxnSpPr>
        <p:spPr>
          <a:xfrm>
            <a:off x="1028700" y="4356100"/>
            <a:ext cx="2257425" cy="196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495" name="Picture 2" descr="http://www.mapsofworld.com/images/world-countries-flags/france-flag.gif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587" y="951167"/>
            <a:ext cx="88046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2" name="Straight Arrow Connector 81"/>
          <p:cNvCxnSpPr/>
          <p:nvPr/>
        </p:nvCxnSpPr>
        <p:spPr>
          <a:xfrm>
            <a:off x="2239447" y="2234685"/>
            <a:ext cx="2904060" cy="11086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497" name="TextBox 8"/>
          <p:cNvSpPr txBox="1">
            <a:spLocks noChangeArrowheads="1"/>
          </p:cNvSpPr>
          <p:nvPr/>
        </p:nvSpPr>
        <p:spPr bwMode="auto">
          <a:xfrm>
            <a:off x="1186152" y="1320070"/>
            <a:ext cx="95931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ea typeface="ＭＳ Ｐゴシック" pitchFamily="34" charset="-128"/>
                <a:cs typeface="+mn-cs"/>
              </a:rPr>
              <a:t>France: 1</a:t>
            </a:r>
          </a:p>
        </p:txBody>
      </p:sp>
      <p:pic>
        <p:nvPicPr>
          <p:cNvPr id="615498" name="Picture 2" descr="http://upload.wikimedia.org/wikipedia/commons/thumb/3/32/Flag_of_Pakistan.svg/900px-Flag_of_Pakistan.svg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250" y="2362200"/>
            <a:ext cx="970004" cy="462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0" name="Straight Arrow Connector 79"/>
          <p:cNvCxnSpPr>
            <a:stCxn id="615500" idx="1"/>
          </p:cNvCxnSpPr>
          <p:nvPr/>
        </p:nvCxnSpPr>
        <p:spPr>
          <a:xfrm flipH="1">
            <a:off x="6718328" y="2912342"/>
            <a:ext cx="1339823" cy="7754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500" name="TextBox 3"/>
          <p:cNvSpPr txBox="1">
            <a:spLocks noChangeArrowheads="1"/>
          </p:cNvSpPr>
          <p:nvPr/>
        </p:nvSpPr>
        <p:spPr bwMode="auto">
          <a:xfrm>
            <a:off x="8058150" y="2743200"/>
            <a:ext cx="151269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ea typeface="ＭＳ Ｐゴシック" pitchFamily="34" charset="-128"/>
                <a:cs typeface="+mn-cs"/>
              </a:rPr>
              <a:t>Pakistan: </a:t>
            </a:r>
            <a:r>
              <a:rPr lang="en-US" altLang="en-US" sz="1600" b="1" dirty="0" smtClean="0">
                <a:solidFill>
                  <a:srgbClr val="000000"/>
                </a:solidFill>
                <a:ea typeface="ＭＳ Ｐゴシック" pitchFamily="34" charset="-128"/>
                <a:cs typeface="+mn-cs"/>
              </a:rPr>
              <a:t>1</a:t>
            </a:r>
            <a:endParaRPr lang="en-US" altLang="en-US" sz="1600" b="1" dirty="0">
              <a:solidFill>
                <a:srgbClr val="000000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11" name="AutoShape 2" descr="data:image/jpeg;base64,/9j/4AAQSkZJRgABAQAAAQABAAD/2wCEAAkGBwgHBhAIBxMTFhUXGRwbGBgUGBscGxwbGBsfGxcgJBkfKCohGx4lIhkdIj0mKS0rMC4vHyI0OzM4NygtMisBCgoKDg0OGxAQGzckICY3NDEvNC80Ny40NywsNzc0NC8vLCw0LC80LSwtLCwsLDQsLCwsNCwsLCwuLCwsLCwsNP/AABEIALkBEAMBEQACEQEDEQH/xAAcAAEAAgMBAQEAAAAAAAAAAAAABQcEBggCAwH/xABCEAABAgMCCgcIAQMBCQAAAAAAAQIDBBEFBgcSITE2VHOSstEVFjJBUZOzExciU2FxgYSRQqGxNBQjM1JkcnTw8f/EABsBAQACAwEBAAAAAAAAAAAAAAAEBgECAwUH/8QANhEBAAECAgcGBQQCAgMAAAAAAAECAwQRBRMhMTJBcRI0UnKhwQYVFjNRImGx8IHRkeEUI2L/2gAMAwEAAhEDEQA/AN+tu8EnY/sn2pNRIaxEVzWth4yURaLmQ0qrinel4bA3sTEzbjPJGde7B12N5K8jGtpSvk2L8PrB17sHXY3kryGtpPk2L8PrB17sHXY3kryGtpPk2L8PrB17sHXY3kryGtpPk2L8PrB17sHXY3kryGtpPk2L8PrB17sHXY3kryGtpPk2L8PrB17sHXY3kryGtpPk2L8PrB17sHXY3kryGtpPk2L8PrB17sHXY3kryGtpPk2L8PrDIs+99j2jOw5OVnYyveqNaiwaZV+qoIuUzOTnc0VibdE11U7I/eG1dGTesP3WnR5x0ZN6w/daA6Mm9YfutAdGTesP3WgOjJvWH7rQHRk3rD91oDoyb1h+60B0ZN6w/daA6Mm9YfutAdGTesP3WgOjJvWH7rQNSm752LKTT5aPOxkcxytcnsVzotF7jnN2mJyelRojFV0xVFOyf3h8uvdg67G8leQ1tLf5Ni/D6wde7B12N5K8hraT5Ni/D6wde7B12N5K8hraT5Ni/D6wde7B12N5K8hraT5Ni/D6wde7B12N5K8hraT5Ni/D6wde7B12N5K8hraT5Ni/D6wde7B12N5K8hraT5Ni/D6wde7B12N5K8hraT5Ni/D6wde7B12N5K8hraT5Ni/D6wde7B12P5K8hraT5Ni/D6wkZO3Yc7IttCyph8RntkhOx2YuVW4y/XMqG1NUVbkLE4a5h6uxcjKd7S8L2ez9m/iQ5XeKFg+HuCvrCuzRYgAAAAAAAABOXH0uk9q0RxQhaQ7tX0dIkpQgAAAAAAAAAAAczXo0km9q/iUizvl9Bwf2KOkIsJIAAAAAAAAAAWfg+0M/dT0mnSzz6+0Kjp/vFPl95YmF7tWfs38SGLvFCZ8PcFfWFdmixAAAAAAAAACcuPpdJ7VojihC0h3avo6RJShAAAAAAAAAAAA5mvRpJN7V/EpFnfL6Dg/sUdIRYSQAAAAAAAAAAs/B9oZ+6npNOlnn19oVHT/eKfL7yxML3as/Zv4kMXeKEz4e4K+sK7NFiAAAAAAAAAE5cfS6T2rRHFCFpDu1fR0iSlCAAAAAAAAAAABzNejSSb2r+JSLO+X0HB/Yo6QiwkgAAAAAAAAABZ+D7Qz91PSadLPPr7QqOn+8U+X3liYXu1Z+zfxIYu8UJnw9wV9YV2aLEAAAAAAAAAJy4+l0ntWiOKELSHdq+jpElKEAAAAAAAAAAADma9Gkk3tX8SkWd8voOD+xR0hFhJAAAAAAAAAACz8H2hn7qek06WefX2hUdP8AeKfL7yxML3as/Zv4kMXeKEz4e4K+sK7NFiAAAAAAAAAE5cfS6T2rRHFCFpDu1fR0iSlCAAAAAAAAAAABzNejSSb2r+JSLO+X0HB/Yo6QiwkgAAAAAAAAABZ+D7Qz91PSadLPPr7QqOn+8U+X3liYXu1Z+zfxIYu8UJnw9wV9YV2aLEAAAAAAAAAJy4+l0ntWiOKELSHdq+jpElKEAAAHmJEZCbjRFRE8VWgYmYje8Nmpd60Y9q/ZyGM4Y7VM831MtgAAAAczXo0km9q/iUizvl9Bwf2KOkIsJIAAAAAAAAAAWfg+0M/dT0mnSzz6+0Kjp/vFPl95YmF7tSGzfxIYu8SZ8PcFfWFdmixAAAAAAAAACcuPpdJ7VojihC0h3avo6RJShAHlz2sarnKiImeoYzyfrXI5qObmUMq5lZONfi3I8Wde9sCE6jWJTxpT6KuLWuXORYibtU57njU0TjLtU1T+mOTYn3FsBYCQ4cNWqmZzXOxvvWp11NCZOj7GWURkjLtTE7Y1533dmoixWYuMxzs6LRFz56UrkNKJmmvsS44aqu1emzVOccm8Eh6YAAAczXo0km9q/iUizvl9Bwf2KOkIsJIAAAAAAAAAAWfg+0M/dT0mnSzz/vJUdP8AeKfL7yxML3as/Zv4kMXd8Jnw9wV9YV2aLEAAAAAAAAAJy4+l0ntWiOKELSHdq+jpElKE8xIjITFfEVERM6qGJmIjOVXQ7Ymrw22sozIkSKi/TFYlGIqf8qJVyp3qpD7c11ZPEi/VfudmOc+kf3Pqs5YjINGO8PDlmJj3GjWnZ03dydiWpYEWGjH9qFEdkqvh45ar49xHmiqic6UK3g71F7tWIzid9KPZa184cvBmY6KxjsXFfFRuKiqnx+0RExmtWnw5qVymc68lmxFrDzbrpsRE3Mt2fPllO6cue/PLY2G7FjPl599tWrGZEixEyYmVERfDxyIifYzbtzE9qrerNjCV27k13Z/UkL2x5nq7Gi2bjY7aLVuRUoqKq/wbXc+zsdMXNcWpmje0u414p5LbZKTL3PZFyUctcVc6KngndQj2rk9rKXm4LE16yKZnOJWiTHtgHM16NJJvav4lIs75fQcH9ijpCLCSAAAAAAAAAAFn4PtDK/8AWp6TTpZ59faFR0/3iny+8sTC9ns/Zv4kMXeKEz4f4K+sK7NFiAAAAAAAAAE5cfS6T2rRHFCFpDu1fR0iSlCaThEtBVstYcuqorYns3p4o5mN/GYj36tmx5uPufoyj85SiMGko1Z6JPxG1xExUXuRV/yq/wBk+5pYp25uGjbedc1fhuM/MOdGxW1RUXLTx7k/B6tqjKM5T7tec5Q/JVZiNEVjlXIirl8e7LnFyKYjOILc1TOUy/LRtOTsqzWzk5jK34kSnaVVVKEa9V2JzltVeptW+1Kv4l87WfOJGYrWsRUX2aIipTwVVyr9yDN+rN5M4+9NWeez8LEsS0oU9Iw56EmK16LVq9yp2k+tFr+CXRV2ozezZuxdoiuOaEvPY0CzZiHatiwFSI1yuc5qpiIlMquYq/X+lO45V0RT+qmHC7hbdEa6nZVTlOX5/LZ5GegvgwocSKx71q2rciOexPjomWmY6xVCVN2iqf089zONmzma9Gkk3tX8SkWd8voOD+xR0hFhJAAAAAAAAAACz8H+hf7yek06WefX2hUdP94p8vvLEwvZ7P2b+JDF3ihM+H+CvrCuzRYgAAAAAAAABOXH0uk9q0RxQhaQ7tX0dIOojVVSUoSnbzx48OciyUVVclWqiqudra+zWveuK5E/BBuTOeSvYmqqKpon+/j0bdgzo+zXpRKItPyq1X791fwncdrG5P0dwS2aJBpM40POnfSuRUWn8Kn8EumrZNKfVTtiXhZmbbMP+BVSiImTv71r4KZ7EbNrHbnbsfCYs+DaFmJKT7VxXI6uTKi1RUVPBUzmt6IqmYaauLlvs1c2ldRsa13SjIsRIaNR3tFh51VaK1O6qJlIWo/Vk8z/AMDO5NGez8t5sSzoEjKNlYCLisTJXOqrlqv17/upJppimMoetat026Ipp5Nfv5ZtsxIqTtmOcrEYrXtatFRF7WT+pqp3HG9TVvhBxtq9M9q3/wAIbBvZ0zMWok+6vs4aORKrkxnZFon+fwaWKZmc3DAWa+3Fcxsjd/n8LOJb2XM16NJJvav4lIs75fQcH9ijpCLCSAAAAAAAAAAFn4P9C/3k9Jp0s8+vtCo6f7xT5feWJhez2fs38SGLvFCZ8P8ABX1hXZosQAAAAAAAAAnLj6XSe1aI4oQtId2r6OkVzEpQlR37YjLWxmJ8DkVWr+Vx2/Sjq5O6pCvcTwMbH/s2bv77tgwZR8WA6CnfVfw1UT+6ud/B0sTyS9GzsyRGF+3lhQIVmSrlR71R7sVaKjEqjEyeK1X8G92rkumg8L2pqvVxs3Q+FgXIe6VbGtuZjYzkRfZsiKlK5kVVyqp51eInPKlvidJx2pi1TGX5yY9u3Gn4aLEsOZivVMqwnvXGp9Fr/mn3NqMT4nTD6UozyvUR1iPZoMWZtODGWBGfGa5MitVz0VF+2ck5xMb3uRFmae1GWX52LtwZ26y1bvQmuWr4aJDfVctWp8DvrVO/xQkW5zpU/S2GmziJnlVth+3vvRKycaJZUxCbFarUxkXNRc6OT7UVDS5diJyV+7pCcPc/TvhiXAt2RRWWXDhIyI+quc3+pURVVVX7IiGLNyOFzwmN7cU2p5bv5b6SHouZr0aSTe1fxKRZ3y+g4P7FHSEWEkAAAAAAAAAALPwf6F/vJ6TTpZ59faFR0/3iny+8sTC9ns/Zv4kMXeKEz4f4K+sK7NFiAAAAAAAAAE5cfS6T2rRHFCFpDu1fR0iSlCV/hHlMT/ewm1a7K5E/pcmTHp9Uoi0yZq9xGvw8nSFGW2P7+/8AtB3FtNJG2EhxV+F6YqfdVyf3dU52asqkbBXexcynmhcKElGlL1tnJlqrDejKL/2IjXtr3Lk/udLuyp9O0RXFzCTbpn9UZ+vNs8C2rOnWRJqDGRzFcqqixFhxGte3FciNXvajapRficuSmc8/sTGzJ4V3CXrU5V0tcvNZceXmotu2VNIi1rT2qo9W0SiouTGWmdvdlznW3VGXZqh6uAxNFVMYe7RnH5y/n/aHfe+ZmHsj2hBgRYrOzFc1UdkzVxVRHU8FOmqiN05Q9D5ZTGdNFcxTO+G5YGZGZpMT8RFRkRWtb3VViq5yp9EzfklWY5vK09co/RajfDaMINnWS6S/22cqyKvwse1FWrqKrUdTuyUqv8mL1NOWcqlisLRcoqr3TEf8/t+/8vNwbuQJKA21nPbEdEb8Kt7LUXPRe9V8Rat9nbLXD4CrD1TrOL+G5HdNczXo0km9q/iUizvl9Bwf2KOkIsJIAAAAAAAAAAWfg/0L/eT0mnSzz6+0Kjp/vFPl95YmF7PZ+zfxIYu8UJnw/wAFfWFdmixAAAAAAAAACcuPpdJ7VojihC0h3avo6RJShMO1pCDaMk6BHbXwotFRfovcprVTFUZOd23FdOUqatGSmLHn8VUe1WrVquarVqmb6L90VUINUTTKuXKKrVWX9/vRZ1h2jZt4rNYyIrFiYqe0Y6irjIlFXFXOn1JlFcVQsGExcVRE01ZVc/y163LBupOvex8vFaqKqLFgQIrWtXvq5ExFRPspiaaZ5LFh8TjbcRMVxP7TMZ/7apLYP4EKfdGtCYasr8Kw3wsr4uPVWo1ErlyZaV+n00i3+dz0q9L1TR2bdH6+cTujL8t6u/Yl2mRf9llZVzH0qnt4D8ZU76OiJRf/AHIdIpp/DxsTiMXMdqq5nH/zMfxDzfW8MCzZFbPsp6e0X4Xq1f8Aht8MmRqrm/k0u3MoyhWsdi+zE00ztnf+yEufas3P2pCkJ/GiMR2PmVVxk7KuXwT8ImQ5WqpmcpRMJeqrriivbG//AD/0tImPcAOZr0aSTe1fxKRZ3y+g4P7FHSEWEkAAAAAAAAAALPwf6F/vJ6TTpZ59faFR0/3iny+8sTC9ns/Zv4kMXeKEz4f4K+sK7NFiAAAAAAAAAE5cfS6T2rRHFCFpDu1fR0iSlCAMO0bLkbThezn4bXp9TWqmKt7nctUXIyrjNCTVg3VshiRZpsOH4Oc9Ud+FrWv2Oc0W6d6NVh8Na21RENFm0mrRtyZ6IWbiw20RHJ8URq4qK1UVytoxcqJ35FU0zznYsmHvW6cPbiiYzmM47UT2ZymY2z4uvJjMuneSVaycdCiojldkhvR0VuNTtJVEWtFyIuTGUx2a425JVzH9ujsUTT2oyzmYnsz+ezz2bMs96Tu5GZK2pHlryvjwExUXERzmMpVUbj4lUxlRK1rSlU7jMTGf6tjy9KXrFdimZnZ2ss9sZzEbcufZ28+axLLkrGfJY1msguhuzq1EVHfde/8AJ2pinLY8y1Ramn9ERlL3JWHZchH9vJQYbHeLW0XKZiimN0FGHtUTnTTESkDZ2AOZr0aSTe1fxKRZ3y+g4P7FHSEWEkAAAAAAAAAALPwf6F/vJ6TTpZ59faFR0/3iny+8sTC92pDZv4kMXd8Jnw9wXOsK7NFiAAAAAAAAAE5cfS6T2rRHFCFpDu1fR0iSlCAAHyiy0CM9r4zGuVMyqiLT7eBjKJazTE7Zh9Ea1FqiJ/8AMxltnyfoHlYbHVxkTLnyZwTtjKX5BhQ4DMSC1Gp4IlEERkxERGyHsMgADma9Gkk3tX8SkWd8voOD+xR0hFhJAAAAAAAAAACzsH2hi/8Amp6TTpZ59fZUdP8AeKfL7yxcL3as/Zv4kMXeKEz4e4K+sK7NFiAAAAAAAAAE5cfS6T2rRHFCFpDu1fR0iSlCAAAAAAAAAAABzNejSSb2r+JSLO+X0HB/Yo6QiwkgAAAAAAAAABZ+D7Qz91PSadLPPr7QqOn+8U+WP5liYXu1Z+zfxIYu8UJnw9wV9YV2aLEAAAAAAAAAJy4+l0ntWiOKELSHdq+jpElKEAAAAAAAAAAADma9Gkk3tX8SkWd8voOD+xR0hFhJAAAAAAAAAACz8H2hn7qek06WefX2hUdP94p8vvLEwvdqz9m/iQxd4oTPh7gr6wrs0WIAAAAAAAAATlx9LpPatEcUIWkO7V9HSJKUIAAAAAAAAAAAHM16NJJvav4lIs75fQcH9ijpCLCSAAAAAAAAAAFn4PtDP3U9Jp0s8+vtCo6f7xT5feWJhe7Vn7N/Ehi7xQmfD3BX1hXZosQAAAAAAAAAnLj6XSe1aI4oQtId2r6OkSUoQAAAAAAAAAAAOZr0aSTe1fxKRZ3y+g4P7FHSEWEkAAAAAAAAAALPwfaGfup6TTpZ59faFR0/3iny+8sTC92rP2b+JDF3ihM+HuCvrCuzRYgAAAAAAAABOXH0uk9q0RxQhaQ7tX0dIkpQgAAAAAAAAAAAczXo0km9q/iUizvl9Bwf2KOkIsJIAAAAAAAAAAWfg+0M/dT0mnSzz6+0Kjp/vFPl95YmF7tWfs38SGLvFCZ8PcFfWFdmixAAAAAAAAACcuPpdJ7VojihC0h3avo6RJShAAAAAAAAAAAA5mvRpJN7V/EpFnfL6Dg/sUdIRYSQAAAAAAAAAAs/B9oZ+6npNOlnn19oVHT/AHiny+8pG+t3Osay3spmXhrCY5rkivotVWuZM2YzXRMznDlozSNGEpqiqJnP8NZ920XXpLfXka6uXqfUFnwSe7aLr0lvryGrk+oLPgk920XXpLfXkNXJ9QWfBJ7touvSW+vIauT6gs+CT3bRdekt9eQ1cn1BZ8Enu2i69Jb68hq5PqCz4JPdtF16S315DVyfUFnwSe7aLr0lvryGrk+oLPgk920XXpLfXkNXJ9QWfBKQu/cZ1l23An4s5Jq2G9HKiPWqonhkEW5ziXDE6btXbVVuKZ2wtbpazfnQt9vM7q2dLWb86Fvt5gOlrN+dC328wHS1m/Ohb7eYDpazfnQt9vMB0tZvzoW+3mA6Ws350LfbzAdLWb86Fvt5gOlrN+dC328wHS1m/Ohb7eYDpazfnQt9vMCpbXuC+ftWPOQ52TRHvc5EV61RHLVO44TbnNZrGnLVu3TRNM7IyYfu2i69Jb68hq5dfqCz4JPdtF16S315DVyfUFnwSe7aLr0lvryGrk+oLPgk920XXpLfXkNXJ9QWfBJ7touvSW+vIauT6gs+CT3bRdekt9eQ1cn1BZ8Enu2i69Jb68hq5PqCz4JPdtF16S315DVyfUFnwSe7aLr0lvryGrk+oLPgk928XXpLfXkNXUfUFnwT6NosGyOgrBbZyxoMVyzSRE9k6uRWI3NnyYv9ze3RNOebxNJYynFXYrpjLKMtv+f9tknP9S77nWHnS+JlgAAAAAAAAAAAAAAAAAAAAAAAAAAAAAAAAAAAMD6yf+raatn/2Q=="/>
          <p:cNvSpPr>
            <a:spLocks noChangeAspect="1" noChangeArrowheads="1"/>
          </p:cNvSpPr>
          <p:nvPr/>
        </p:nvSpPr>
        <p:spPr bwMode="auto">
          <a:xfrm>
            <a:off x="689372" y="312741"/>
            <a:ext cx="3429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" name="AutoShape 4" descr="data:image/jpeg;base64,/9j/4AAQSkZJRgABAQAAAQABAAD/2wCEAAkGBwgHBhAIBxMTFhUXGRwbGBgUGBscGxwbGBsfGxcgJBkfKCohGx4lIhkdIj0mKS0rMC4vHyI0OzM4NygtMisBCgoKDg0OGxAQGzckICY3NDEvNC80Ny40NywsNzc0NC8vLCw0LC80LSwtLCwsLDQsLCwsNCwsLCwuLCwsLCwsNP/AABEIALkBEAMBEQACEQEDEQH/xAAcAAEAAgMBAQEAAAAAAAAAAAAABQcEBggCAwH/xABCEAABAgMCCgcIAQMBCQAAAAAAAQIDBBEFBgcSITE2VHOSstEVFjJBUZOzExciU2FxgYSRQqGxNBQjM1JkcnTw8f/EABsBAQACAwEBAAAAAAAAAAAAAAAEBgECAwUH/8QANhEBAAECAgcGBQQCAgMAAAAAAAECAwQRBRMhMTJBcRI0UnKhwQYVFjNRImGx8IHRkeEUI2L/2gAMAwEAAhEDEQA/AN+tu8EnY/sn2pNRIaxEVzWth4yURaLmQ0qrinel4bA3sTEzbjPJGde7B12N5K8jGtpSvk2L8PrB17sHXY3kryGtpPk2L8PrB17sHXY3kryGtpPk2L8PrB17sHXY3kryGtpPk2L8PrB17sHXY3kryGtpPk2L8PrB17sHXY3kryGtpPk2L8PrB17sHXY3kryGtpPk2L8PrB17sHXY3kryGtpPk2L8PrB17sHXY3kryGtpPk2L8PrDIs+99j2jOw5OVnYyveqNaiwaZV+qoIuUzOTnc0VibdE11U7I/eG1dGTesP3WnR5x0ZN6w/daA6Mm9YfutAdGTesP3WgOjJvWH7rQHRk3rD91oDoyb1h+60B0ZN6w/daA6Mm9YfutAdGTesP3WgOjJvWH7rQNSm752LKTT5aPOxkcxytcnsVzotF7jnN2mJyelRojFV0xVFOyf3h8uvdg67G8leQ1tLf5Ni/D6wde7B12N5K8hraT5Ni/D6wde7B12N5K8hraT5Ni/D6wde7B12N5K8hraT5Ni/D6wde7B12N5K8hraT5Ni/D6wde7B12N5K8hraT5Ni/D6wde7B12N5K8hraT5Ni/D6wde7B12N5K8hraT5Ni/D6wde7B12N5K8hraT5Ni/D6wde7B12P5K8hraT5Ni/D6wkZO3Yc7IttCyph8RntkhOx2YuVW4y/XMqG1NUVbkLE4a5h6uxcjKd7S8L2ez9m/iQ5XeKFg+HuCvrCuzRYgAAAAAAAABOXH0uk9q0RxQhaQ7tX0dIkpQgAAAAAAAAAAAczXo0km9q/iUizvl9Bwf2KOkIsJIAAAAAAAAAAWfg+0M/dT0mnSzz6+0Kjp/vFPl95YmF7tWfs38SGLvFCZ8PcFfWFdmixAAAAAAAAACcuPpdJ7VojihC0h3avo6RJShAAAAAAAAAAAA5mvRpJN7V/EpFnfL6Dg/sUdIRYSQAAAAAAAAAAs/B9oZ+6npNOlnn19oVHT/eKfL7yxML3as/Zv4kMXeKEz4e4K+sK7NFiAAAAAAAAAE5cfS6T2rRHFCFpDu1fR0iSlCAAAAAAAAAAABzNejSSb2r+JSLO+X0HB/Yo6QiwkgAAAAAAAAABZ+D7Qz91PSadLPPr7QqOn+8U+X3liYXu1Z+zfxIYu8UJnw9wV9YV2aLEAAAAAAAAAJy4+l0ntWiOKELSHdq+jpElKEAAAAAAAAAAADma9Gkk3tX8SkWd8voOD+xR0hFhJAAAAAAAAAACz8H2hn7qek06WefX2hUdP8AeKfL7yxML3as/Zv4kMXeKEz4e4K+sK7NFiAAAAAAAAAE5cfS6T2rRHFCFpDu1fR0iSlCAAAAAAAAAAABzNejSSb2r+JSLO+X0HB/Yo6QiwkgAAAAAAAAABZ+D7Qz91PSadLPPr7QqOn+8U+X3liYXu1Z+zfxIYu8UJnw9wV9YV2aLEAAAAAAAAAJy4+l0ntWiOKELSHdq+jpElKEAAAHmJEZCbjRFRE8VWgYmYje8Nmpd60Y9q/ZyGM4Y7VM831MtgAAAAczXo0km9q/iUizvl9Bwf2KOkIsJIAAAAAAAAAAWfg+0M/dT0mnSzz6+0Kjp/vFPl95YmF7tSGzfxIYu8SZ8PcFfWFdmixAAAAAAAAACcuPpdJ7VojihC0h3avo6RJShAHlz2sarnKiImeoYzyfrXI5qObmUMq5lZONfi3I8Wde9sCE6jWJTxpT6KuLWuXORYibtU57njU0TjLtU1T+mOTYn3FsBYCQ4cNWqmZzXOxvvWp11NCZOj7GWURkjLtTE7Y1533dmoixWYuMxzs6LRFz56UrkNKJmmvsS44aqu1emzVOccm8Eh6YAAAczXo0km9q/iUizvl9Bwf2KOkIsJIAAAAAAAAAAWfg+0M/dT0mnSzz/vJUdP8AeKfL7yxML3as/Zv4kMXd8Jnw9wV9YV2aLEAAAAAAAAAJy4+l0ntWiOKELSHdq+jpElKE8xIjITFfEVERM6qGJmIjOVXQ7Ymrw22sozIkSKi/TFYlGIqf8qJVyp3qpD7c11ZPEi/VfudmOc+kf3Pqs5YjINGO8PDlmJj3GjWnZ03dydiWpYEWGjH9qFEdkqvh45ar49xHmiqic6UK3g71F7tWIzid9KPZa184cvBmY6KxjsXFfFRuKiqnx+0RExmtWnw5qVymc68lmxFrDzbrpsRE3Mt2fPllO6cue/PLY2G7FjPl599tWrGZEixEyYmVERfDxyIifYzbtzE9qrerNjCV27k13Z/UkL2x5nq7Gi2bjY7aLVuRUoqKq/wbXc+zsdMXNcWpmje0u414p5LbZKTL3PZFyUctcVc6KngndQj2rk9rKXm4LE16yKZnOJWiTHtgHM16NJJvav4lIs75fQcH9ijpCLCSAAAAAAAAAAFn4PtDK/8AWp6TTpZ59faFR0/3iny+8sTC9ns/Zv4kMXeKEz4f4K+sK7NFiAAAAAAAAAE5cfS6T2rRHFCFpDu1fR0iSlCaThEtBVstYcuqorYns3p4o5mN/GYj36tmx5uPufoyj85SiMGko1Z6JPxG1xExUXuRV/yq/wBk+5pYp25uGjbedc1fhuM/MOdGxW1RUXLTx7k/B6tqjKM5T7tec5Q/JVZiNEVjlXIirl8e7LnFyKYjOILc1TOUy/LRtOTsqzWzk5jK34kSnaVVVKEa9V2JzltVeptW+1Kv4l87WfOJGYrWsRUX2aIipTwVVyr9yDN+rN5M4+9NWeez8LEsS0oU9Iw56EmK16LVq9yp2k+tFr+CXRV2ozezZuxdoiuOaEvPY0CzZiHatiwFSI1yuc5qpiIlMquYq/X+lO45V0RT+qmHC7hbdEa6nZVTlOX5/LZ5GegvgwocSKx71q2rciOexPjomWmY6xVCVN2iqf089zONmzma9Gkk3tX8SkWd8voOD+xR0hFhJAAAAAAAAAACz8H+hf7yek06WefX2hUdP94p8vvLEwvZ7P2b+JDF3ihM+H+CvrCuzRYgAAAAAAAABOXH0uk9q0RxQhaQ7tX0dIOojVVSUoSnbzx48OciyUVVclWqiqudra+zWveuK5E/BBuTOeSvYmqqKpon+/j0bdgzo+zXpRKItPyq1X791fwncdrG5P0dwS2aJBpM40POnfSuRUWn8Kn8EumrZNKfVTtiXhZmbbMP+BVSiImTv71r4KZ7EbNrHbnbsfCYs+DaFmJKT7VxXI6uTKi1RUVPBUzmt6IqmYaauLlvs1c2ldRsa13SjIsRIaNR3tFh51VaK1O6qJlIWo/Vk8z/AMDO5NGez8t5sSzoEjKNlYCLisTJXOqrlqv17/upJppimMoetat026Ipp5Nfv5ZtsxIqTtmOcrEYrXtatFRF7WT+pqp3HG9TVvhBxtq9M9q3/wAIbBvZ0zMWok+6vs4aORKrkxnZFon+fwaWKZmc3DAWa+3Fcxsjd/n8LOJb2XM16NJJvav4lIs75fQcH9ijpCLCSAAAAAAAAAAFn4P9C/3k9Jp0s8+vtCo6f7xT5feWJhez2fs38SGLvFCZ8P8ABX1hXZosQAAAAAAAAAnLj6XSe1aI4oQtId2r6OkVzEpQlR37YjLWxmJ8DkVWr+Vx2/Sjq5O6pCvcTwMbH/s2bv77tgwZR8WA6CnfVfw1UT+6ud/B0sTyS9GzsyRGF+3lhQIVmSrlR71R7sVaKjEqjEyeK1X8G92rkumg8L2pqvVxs3Q+FgXIe6VbGtuZjYzkRfZsiKlK5kVVyqp51eInPKlvidJx2pi1TGX5yY9u3Gn4aLEsOZivVMqwnvXGp9Fr/mn3NqMT4nTD6UozyvUR1iPZoMWZtODGWBGfGa5MitVz0VF+2ck5xMb3uRFmae1GWX52LtwZ26y1bvQmuWr4aJDfVctWp8DvrVO/xQkW5zpU/S2GmziJnlVth+3vvRKycaJZUxCbFarUxkXNRc6OT7UVDS5diJyV+7pCcPc/TvhiXAt2RRWWXDhIyI+quc3+pURVVVX7IiGLNyOFzwmN7cU2p5bv5b6SHouZr0aSTe1fxKRZ3y+g4P7FHSEWEkAAAAAAAAAALPwf6F/vJ6TTpZ59faFR0/3iny+8sTC9ns/Zv4kMXeKEz4f4K+sK7NFiAAAAAAAAAE5cfS6T2rRHFCFpDu1fR0iSlCV/hHlMT/ewm1a7K5E/pcmTHp9Uoi0yZq9xGvw8nSFGW2P7+/8AtB3FtNJG2EhxV+F6YqfdVyf3dU52asqkbBXexcynmhcKElGlL1tnJlqrDejKL/2IjXtr3Lk/udLuyp9O0RXFzCTbpn9UZ+vNs8C2rOnWRJqDGRzFcqqixFhxGte3FciNXvajapRficuSmc8/sTGzJ4V3CXrU5V0tcvNZceXmotu2VNIi1rT2qo9W0SiouTGWmdvdlznW3VGXZqh6uAxNFVMYe7RnH5y/n/aHfe+ZmHsj2hBgRYrOzFc1UdkzVxVRHU8FOmqiN05Q9D5ZTGdNFcxTO+G5YGZGZpMT8RFRkRWtb3VViq5yp9EzfklWY5vK09co/RajfDaMINnWS6S/22cqyKvwse1FWrqKrUdTuyUqv8mL1NOWcqlisLRcoqr3TEf8/t+/8vNwbuQJKA21nPbEdEb8Kt7LUXPRe9V8Rat9nbLXD4CrD1TrOL+G5HdNczXo0km9q/iUizvl9Bwf2KOkIsJIAAAAAAAAAAWfg/0L/eT0mnSzz6+0Kjp/vFPl95YmF7PZ+zfxIYu8UJnw/wAFfWFdmixAAAAAAAAACcuPpdJ7VojihC0h3avo6RJShMO1pCDaMk6BHbXwotFRfovcprVTFUZOd23FdOUqatGSmLHn8VUe1WrVquarVqmb6L90VUINUTTKuXKKrVWX9/vRZ1h2jZt4rNYyIrFiYqe0Y6irjIlFXFXOn1JlFcVQsGExcVRE01ZVc/y163LBupOvex8vFaqKqLFgQIrWtXvq5ExFRPspiaaZ5LFh8TjbcRMVxP7TMZ/7apLYP4EKfdGtCYasr8Kw3wsr4uPVWo1ErlyZaV+n00i3+dz0q9L1TR2bdH6+cTujL8t6u/Yl2mRf9llZVzH0qnt4D8ZU76OiJRf/AHIdIpp/DxsTiMXMdqq5nH/zMfxDzfW8MCzZFbPsp6e0X4Xq1f8Aht8MmRqrm/k0u3MoyhWsdi+zE00ztnf+yEufas3P2pCkJ/GiMR2PmVVxk7KuXwT8ImQ5WqpmcpRMJeqrriivbG//AD/0tImPcAOZr0aSTe1fxKRZ3y+g4P7FHSEWEkAAAAAAAAAALPwf6F/vJ6TTpZ59faFR0/3iny+8sTC9ns/Zv4kMXeKEz4f4K+sK7NFiAAAAAAAAAE5cfS6T2rRHFCFpDu1fR0iSlCAMO0bLkbThezn4bXp9TWqmKt7nctUXIyrjNCTVg3VshiRZpsOH4Oc9Ud+FrWv2Oc0W6d6NVh8Na21RENFm0mrRtyZ6IWbiw20RHJ8URq4qK1UVytoxcqJ35FU0zznYsmHvW6cPbiiYzmM47UT2ZymY2z4uvJjMuneSVaycdCiojldkhvR0VuNTtJVEWtFyIuTGUx2a425JVzH9ujsUTT2oyzmYnsz+ezz2bMs96Tu5GZK2pHlryvjwExUXERzmMpVUbj4lUxlRK1rSlU7jMTGf6tjy9KXrFdimZnZ2ss9sZzEbcufZ28+axLLkrGfJY1msguhuzq1EVHfde/8AJ2pinLY8y1Ramn9ERlL3JWHZchH9vJQYbHeLW0XKZiimN0FGHtUTnTTESkDZ2AOZr0aSTe1fxKRZ3y+g4P7FHSEWEkAAAAAAAAAALPwf6F/vJ6TTpZ59faFR0/3iny+8sTC92pDZv4kMXd8Jnw9wXOsK7NFiAAAAAAAAAE5cfS6T2rRHFCFpDu1fR0iSlCAAHyiy0CM9r4zGuVMyqiLT7eBjKJazTE7Zh9Ea1FqiJ/8AMxltnyfoHlYbHVxkTLnyZwTtjKX5BhQ4DMSC1Gp4IlEERkxERGyHsMgADma9Gkk3tX8SkWd8voOD+xR0hFhJAAAAAAAAAACzsH2hi/8Amp6TTpZ59fZUdP8AeKfL7yxcL3as/Zv4kMXeKEz4e4K+sK7NFiAAAAAAAAAE5cfS6T2rRHFCFpDu1fR0iSlCAAAAAAAAAAABzNejSSb2r+JSLO+X0HB/Yo6QiwkgAAAAAAAAABZ+D7Qz91PSadLPPr7QqOn+8U+WP5liYXu1Z+zfxIYu8UJnw9wV9YV2aLEAAAAAAAAAJy4+l0ntWiOKELSHdq+jpElKEAAAAAAAAAAADma9Gkk3tX8SkWd8voOD+xR0hFhJAAAAAAAAAACz8H2hn7qek06WefX2hUdP94p8vvLEwvdqz9m/iQxd4oTPh7gr6wrs0WIAAAAAAAAATlx9LpPatEcUIWkO7V9HSJKUIAAAAAAAAAAAHM16NJJvav4lIs75fQcH9ijpCLCSAAAAAAAAAAFn4PtDP3U9Jp0s8+vtCo6f7xT5feWJhe7Vn7N/Ehi7xQmfD3BX1hXZosQAAAAAAAAAnLj6XSe1aI4oQtId2r6OkSUoQAAAAAAAAAAAOZr0aSTe1fxKRZ3y+g4P7FHSEWEkAAAAAAAAAALPwfaGfup6TTpZ59faFR0/3iny+8sTC92rP2b+JDF3ihM+HuCvrCuzRYgAAAAAAAABOXH0uk9q0RxQhaQ7tX0dIkpQgAAAAAAAAAAAczXo0km9q/iUizvl9Bwf2KOkIsJIAAAAAAAAAAWfg+0M/dT0mnSzz6+0Kjp/vFPl95YmF7tWfs38SGLvFCZ8PcFfWFdmixAAAAAAAAACcuPpdJ7VojihC0h3avo6RJShAAAAAAAAAAAA5mvRpJN7V/EpFnfL6Dg/sUdIRYSQAAAAAAAAAAs/B9oZ+6npNOlnn19oVHT/AHiny+8pG+t3Osay3spmXhrCY5rkivotVWuZM2YzXRMznDlozSNGEpqiqJnP8NZ920XXpLfXka6uXqfUFnwSe7aLr0lvryGrk+oLPgk920XXpLfXkNXJ9QWfBJ7touvSW+vIauT6gs+CT3bRdekt9eQ1cn1BZ8Enu2i69Jb68hq5PqCz4JPdtF16S315DVyfUFnwSe7aLr0lvryGrk+oLPgk920XXpLfXkNXJ9QWfBKQu/cZ1l23An4s5Jq2G9HKiPWqonhkEW5ziXDE6btXbVVuKZ2wtbpazfnQt9vM7q2dLWb86Fvt5gOlrN+dC328wHS1m/Ohb7eYDpazfnQt9vMB0tZvzoW+3mA6Ws350LfbzAdLWb86Fvt5gOlrN+dC328wHS1m/Ohb7eYDpazfnQt9vMCpbXuC+ftWPOQ52TRHvc5EV61RHLVO44TbnNZrGnLVu3TRNM7IyYfu2i69Jb68hq5dfqCz4JPdtF16S315DVyfUFnwSe7aLr0lvryGrk+oLPgk920XXpLfXkNXJ9QWfBJ7touvSW+vIauT6gs+CT3bRdekt9eQ1cn1BZ8Enu2i69Jb68hq5PqCz4JPdtF16S315DVyfUFnwSe7aLr0lvryGrk+oLPgk928XXpLfXkNXUfUFnwT6NosGyOgrBbZyxoMVyzSRE9k6uRWI3NnyYv9ze3RNOebxNJYynFXYrpjLKMtv+f9tknP9S77nWHnS+JlgAAAAAAAAAAAAAAAAAAAAAAAAAAAAAAAAAAAMD6yf+raatn/2Q=="/>
          <p:cNvSpPr>
            <a:spLocks noChangeAspect="1" noChangeArrowheads="1"/>
          </p:cNvSpPr>
          <p:nvPr/>
        </p:nvSpPr>
        <p:spPr bwMode="auto">
          <a:xfrm>
            <a:off x="860822" y="465212"/>
            <a:ext cx="3429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" name="AutoShape 6" descr="data:image/jpeg;base64,/9j/4AAQSkZJRgABAQAAAQABAAD/2wCEAAkGBwgHBhAIBxMTFhUXGRwbGBgUGBscGxwbGBsfGxcgJBkfKCohGx4lIhkdIj0mKS0rMC4vHyI0OzM4NygtMisBCgoKDg0OGxAQGzckICY3NDEvNC80Ny40NywsNzc0NC8vLCw0LC80LSwtLCwsLDQsLCwsNCwsLCwuLCwsLCwsNP/AABEIALkBEAMBEQACEQEDEQH/xAAcAAEAAgMBAQEAAAAAAAAAAAAABQcEBggCAwH/xABCEAABAgMCCgcIAQMBCQAAAAAAAQIDBBEFBgcSITE2VHOSstEVFjJBUZOzExciU2FxgYSRQqGxNBQjM1JkcnTw8f/EABsBAQACAwEBAAAAAAAAAAAAAAAEBgECAwUH/8QANhEBAAECAgcGBQQCAgMAAAAAAAECAwQRBRMhMTJBcRI0UnKhwQYVFjNRImGx8IHRkeEUI2L/2gAMAwEAAhEDEQA/AN+tu8EnY/sn2pNRIaxEVzWth4yURaLmQ0qrinel4bA3sTEzbjPJGde7B12N5K8jGtpSvk2L8PrB17sHXY3kryGtpPk2L8PrB17sHXY3kryGtpPk2L8PrB17sHXY3kryGtpPk2L8PrB17sHXY3kryGtpPk2L8PrB17sHXY3kryGtpPk2L8PrB17sHXY3kryGtpPk2L8PrB17sHXY3kryGtpPk2L8PrB17sHXY3kryGtpPk2L8PrDIs+99j2jOw5OVnYyveqNaiwaZV+qoIuUzOTnc0VibdE11U7I/eG1dGTesP3WnR5x0ZN6w/daA6Mm9YfutAdGTesP3WgOjJvWH7rQHRk3rD91oDoyb1h+60B0ZN6w/daA6Mm9YfutAdGTesP3WgOjJvWH7rQNSm752LKTT5aPOxkcxytcnsVzotF7jnN2mJyelRojFV0xVFOyf3h8uvdg67G8leQ1tLf5Ni/D6wde7B12N5K8hraT5Ni/D6wde7B12N5K8hraT5Ni/D6wde7B12N5K8hraT5Ni/D6wde7B12N5K8hraT5Ni/D6wde7B12N5K8hraT5Ni/D6wde7B12N5K8hraT5Ni/D6wde7B12N5K8hraT5Ni/D6wde7B12N5K8hraT5Ni/D6wde7B12P5K8hraT5Ni/D6wkZO3Yc7IttCyph8RntkhOx2YuVW4y/XMqG1NUVbkLE4a5h6uxcjKd7S8L2ez9m/iQ5XeKFg+HuCvrCuzRYgAAAAAAAABOXH0uk9q0RxQhaQ7tX0dIkpQgAAAAAAAAAAAczXo0km9q/iUizvl9Bwf2KOkIsJIAAAAAAAAAAWfg+0M/dT0mnSzz6+0Kjp/vFPl95YmF7tWfs38SGLvFCZ8PcFfWFdmixAAAAAAAAACcuPpdJ7VojihC0h3avo6RJShAAAAAAAAAAAA5mvRpJN7V/EpFnfL6Dg/sUdIRYSQAAAAAAAAAAs/B9oZ+6npNOlnn19oVHT/eKfL7yxML3as/Zv4kMXeKEz4e4K+sK7NFiAAAAAAAAAE5cfS6T2rRHFCFpDu1fR0iSlCAAAAAAAAAAABzNejSSb2r+JSLO+X0HB/Yo6QiwkgAAAAAAAAABZ+D7Qz91PSadLPPr7QqOn+8U+X3liYXu1Z+zfxIYu8UJnw9wV9YV2aLEAAAAAAAAAJy4+l0ntWiOKELSHdq+jpElKEAAAAAAAAAAADma9Gkk3tX8SkWd8voOD+xR0hFhJAAAAAAAAAACz8H2hn7qek06WefX2hUdP8AeKfL7yxML3as/Zv4kMXeKEz4e4K+sK7NFiAAAAAAAAAE5cfS6T2rRHFCFpDu1fR0iSlCAAAAAAAAAAABzNejSSb2r+JSLO+X0HB/Yo6QiwkgAAAAAAAAABZ+D7Qz91PSadLPPr7QqOn+8U+X3liYXu1Z+zfxIYu8UJnw9wV9YV2aLEAAAAAAAAAJy4+l0ntWiOKELSHdq+jpElKEAAAHmJEZCbjRFRE8VWgYmYje8Nmpd60Y9q/ZyGM4Y7VM831MtgAAAAczXo0km9q/iUizvl9Bwf2KOkIsJIAAAAAAAAAAWfg+0M/dT0mnSzz6+0Kjp/vFPl95YmF7tSGzfxIYu8SZ8PcFfWFdmixAAAAAAAAACcuPpdJ7VojihC0h3avo6RJShAHlz2sarnKiImeoYzyfrXI5qObmUMq5lZONfi3I8Wde9sCE6jWJTxpT6KuLWuXORYibtU57njU0TjLtU1T+mOTYn3FsBYCQ4cNWqmZzXOxvvWp11NCZOj7GWURkjLtTE7Y1533dmoixWYuMxzs6LRFz56UrkNKJmmvsS44aqu1emzVOccm8Eh6YAAAczXo0km9q/iUizvl9Bwf2KOkIsJIAAAAAAAAAAWfg+0M/dT0mnSzz/vJUdP8AeKfL7yxML3as/Zv4kMXd8Jnw9wV9YV2aLEAAAAAAAAAJy4+l0ntWiOKELSHdq+jpElKE8xIjITFfEVERM6qGJmIjOVXQ7Ymrw22sozIkSKi/TFYlGIqf8qJVyp3qpD7c11ZPEi/VfudmOc+kf3Pqs5YjINGO8PDlmJj3GjWnZ03dydiWpYEWGjH9qFEdkqvh45ar49xHmiqic6UK3g71F7tWIzid9KPZa184cvBmY6KxjsXFfFRuKiqnx+0RExmtWnw5qVymc68lmxFrDzbrpsRE3Mt2fPllO6cue/PLY2G7FjPl599tWrGZEixEyYmVERfDxyIifYzbtzE9qrerNjCV27k13Z/UkL2x5nq7Gi2bjY7aLVuRUoqKq/wbXc+zsdMXNcWpmje0u414p5LbZKTL3PZFyUctcVc6KngndQj2rk9rKXm4LE16yKZnOJWiTHtgHM16NJJvav4lIs75fQcH9ijpCLCSAAAAAAAAAAFn4PtDK/8AWp6TTpZ59faFR0/3iny+8sTC9ns/Zv4kMXeKEz4f4K+sK7NFiAAAAAAAAAE5cfS6T2rRHFCFpDu1fR0iSlCaThEtBVstYcuqorYns3p4o5mN/GYj36tmx5uPufoyj85SiMGko1Z6JPxG1xExUXuRV/yq/wBk+5pYp25uGjbedc1fhuM/MOdGxW1RUXLTx7k/B6tqjKM5T7tec5Q/JVZiNEVjlXIirl8e7LnFyKYjOILc1TOUy/LRtOTsqzWzk5jK34kSnaVVVKEa9V2JzltVeptW+1Kv4l87WfOJGYrWsRUX2aIipTwVVyr9yDN+rN5M4+9NWeez8LEsS0oU9Iw56EmK16LVq9yp2k+tFr+CXRV2ozezZuxdoiuOaEvPY0CzZiHatiwFSI1yuc5qpiIlMquYq/X+lO45V0RT+qmHC7hbdEa6nZVTlOX5/LZ5GegvgwocSKx71q2rciOexPjomWmY6xVCVN2iqf089zONmzma9Gkk3tX8SkWd8voOD+xR0hFhJAAAAAAAAAACz8H+hf7yek06WefX2hUdP94p8vvLEwvZ7P2b+JDF3ihM+H+CvrCuzRYgAAAAAAAABOXH0uk9q0RxQhaQ7tX0dIOojVVSUoSnbzx48OciyUVVclWqiqudra+zWveuK5E/BBuTOeSvYmqqKpon+/j0bdgzo+zXpRKItPyq1X791fwncdrG5P0dwS2aJBpM40POnfSuRUWn8Kn8EumrZNKfVTtiXhZmbbMP+BVSiImTv71r4KZ7EbNrHbnbsfCYs+DaFmJKT7VxXI6uTKi1RUVPBUzmt6IqmYaauLlvs1c2ldRsa13SjIsRIaNR3tFh51VaK1O6qJlIWo/Vk8z/AMDO5NGez8t5sSzoEjKNlYCLisTJXOqrlqv17/upJppimMoetat026Ipp5Nfv5ZtsxIqTtmOcrEYrXtatFRF7WT+pqp3HG9TVvhBxtq9M9q3/wAIbBvZ0zMWok+6vs4aORKrkxnZFon+fwaWKZmc3DAWa+3Fcxsjd/n8LOJb2XM16NJJvav4lIs75fQcH9ijpCLCSAAAAAAAAAAFn4P9C/3k9Jp0s8+vtCo6f7xT5feWJhez2fs38SGLvFCZ8P8ABX1hXZosQAAAAAAAAAnLj6XSe1aI4oQtId2r6OkVzEpQlR37YjLWxmJ8DkVWr+Vx2/Sjq5O6pCvcTwMbH/s2bv77tgwZR8WA6CnfVfw1UT+6ud/B0sTyS9GzsyRGF+3lhQIVmSrlR71R7sVaKjEqjEyeK1X8G92rkumg8L2pqvVxs3Q+FgXIe6VbGtuZjYzkRfZsiKlK5kVVyqp51eInPKlvidJx2pi1TGX5yY9u3Gn4aLEsOZivVMqwnvXGp9Fr/mn3NqMT4nTD6UozyvUR1iPZoMWZtODGWBGfGa5MitVz0VF+2ck5xMb3uRFmae1GWX52LtwZ26y1bvQmuWr4aJDfVctWp8DvrVO/xQkW5zpU/S2GmziJnlVth+3vvRKycaJZUxCbFarUxkXNRc6OT7UVDS5diJyV+7pCcPc/TvhiXAt2RRWWXDhIyI+quc3+pURVVVX7IiGLNyOFzwmN7cU2p5bv5b6SHouZr0aSTe1fxKRZ3y+g4P7FHSEWEkAAAAAAAAAALPwf6F/vJ6TTpZ59faFR0/3iny+8sTC9ns/Zv4kMXeKEz4f4K+sK7NFiAAAAAAAAAE5cfS6T2rRHFCFpDu1fR0iSlCV/hHlMT/ewm1a7K5E/pcmTHp9Uoi0yZq9xGvw8nSFGW2P7+/8AtB3FtNJG2EhxV+F6YqfdVyf3dU52asqkbBXexcynmhcKElGlL1tnJlqrDejKL/2IjXtr3Lk/udLuyp9O0RXFzCTbpn9UZ+vNs8C2rOnWRJqDGRzFcqqixFhxGte3FciNXvajapRficuSmc8/sTGzJ4V3CXrU5V0tcvNZceXmotu2VNIi1rT2qo9W0SiouTGWmdvdlznW3VGXZqh6uAxNFVMYe7RnH5y/n/aHfe+ZmHsj2hBgRYrOzFc1UdkzVxVRHU8FOmqiN05Q9D5ZTGdNFcxTO+G5YGZGZpMT8RFRkRWtb3VViq5yp9EzfklWY5vK09co/RajfDaMINnWS6S/22cqyKvwse1FWrqKrUdTuyUqv8mL1NOWcqlisLRcoqr3TEf8/t+/8vNwbuQJKA21nPbEdEb8Kt7LUXPRe9V8Rat9nbLXD4CrD1TrOL+G5HdNczXo0km9q/iUizvl9Bwf2KOkIsJIAAAAAAAAAAWfg/0L/eT0mnSzz6+0Kjp/vFPl95YmF7PZ+zfxIYu8UJnw/wAFfWFdmixAAAAAAAAACcuPpdJ7VojihC0h3avo6RJShMO1pCDaMk6BHbXwotFRfovcprVTFUZOd23FdOUqatGSmLHn8VUe1WrVquarVqmb6L90VUINUTTKuXKKrVWX9/vRZ1h2jZt4rNYyIrFiYqe0Y6irjIlFXFXOn1JlFcVQsGExcVRE01ZVc/y163LBupOvex8vFaqKqLFgQIrWtXvq5ExFRPspiaaZ5LFh8TjbcRMVxP7TMZ/7apLYP4EKfdGtCYasr8Kw3wsr4uPVWo1ErlyZaV+n00i3+dz0q9L1TR2bdH6+cTujL8t6u/Yl2mRf9llZVzH0qnt4D8ZU76OiJRf/AHIdIpp/DxsTiMXMdqq5nH/zMfxDzfW8MCzZFbPsp6e0X4Xq1f8Aht8MmRqrm/k0u3MoyhWsdi+zE00ztnf+yEufas3P2pCkJ/GiMR2PmVVxk7KuXwT8ImQ5WqpmcpRMJeqrriivbG//AD/0tImPcAOZr0aSTe1fxKRZ3y+g4P7FHSEWEkAAAAAAAAAALPwf6F/vJ6TTpZ59faFR0/3iny+8sTC9ns/Zv4kMXeKEz4f4K+sK7NFiAAAAAAAAAE5cfS6T2rRHFCFpDu1fR0iSlCAMO0bLkbThezn4bXp9TWqmKt7nctUXIyrjNCTVg3VshiRZpsOH4Oc9Ud+FrWv2Oc0W6d6NVh8Na21RENFm0mrRtyZ6IWbiw20RHJ8URq4qK1UVytoxcqJ35FU0zznYsmHvW6cPbiiYzmM47UT2ZymY2z4uvJjMuneSVaycdCiojldkhvR0VuNTtJVEWtFyIuTGUx2a425JVzH9ujsUTT2oyzmYnsz+ezz2bMs96Tu5GZK2pHlryvjwExUXERzmMpVUbj4lUxlRK1rSlU7jMTGf6tjy9KXrFdimZnZ2ss9sZzEbcufZ28+axLLkrGfJY1msguhuzq1EVHfde/8AJ2pinLY8y1Ramn9ERlL3JWHZchH9vJQYbHeLW0XKZiimN0FGHtUTnTTESkDZ2AOZr0aSTe1fxKRZ3y+g4P7FHSEWEkAAAAAAAAAALPwf6F/vJ6TTpZ59faFR0/3iny+8sTC92pDZv4kMXd8Jnw9wXOsK7NFiAAAAAAAAAE5cfS6T2rRHFCFpDu1fR0iSlCAAHyiy0CM9r4zGuVMyqiLT7eBjKJazTE7Zh9Ea1FqiJ/8AMxltnyfoHlYbHVxkTLnyZwTtjKX5BhQ4DMSC1Gp4IlEERkxERGyHsMgADma9Gkk3tX8SkWd8voOD+xR0hFhJAAAAAAAAAACzsH2hi/8Amp6TTpZ59fZUdP8AeKfL7yxcL3as/Zv4kMXeKEz4e4K+sK7NFiAAAAAAAAAE5cfS6T2rRHFCFpDu1fR0iSlCAAAAAAAAAAABzNejSSb2r+JSLO+X0HB/Yo6QiwkgAAAAAAAAABZ+D7Qz91PSadLPPr7QqOn+8U+WP5liYXu1Z+zfxIYu8UJnw9wV9YV2aLEAAAAAAAAAJy4+l0ntWiOKELSHdq+jpElKEAAAAAAAAAAADma9Gkk3tX8SkWd8voOD+xR0hFhJAAAAAAAAAACz8H2hn7qek06WefX2hUdP94p8vvLEwvdqz9m/iQxd4oTPh7gr6wrs0WIAAAAAAAAATlx9LpPatEcUIWkO7V9HSJKUIAAAAAAAAAAAHM16NJJvav4lIs75fQcH9ijpCLCSAAAAAAAAAAFn4PtDP3U9Jp0s8+vtCo6f7xT5feWJhe7Vn7N/Ehi7xQmfD3BX1hXZosQAAAAAAAAAnLj6XSe1aI4oQtId2r6OkSUoQAAAAAAAAAAAOZr0aSTe1fxKRZ3y+g4P7FHSEWEkAAAAAAAAAALPwfaGfup6TTpZ59faFR0/3iny+8sTC92rP2b+JDF3ihM+HuCvrCuzRYgAAAAAAAABOXH0uk9q0RxQhaQ7tX0dIkpQgAAAAAAAAAAAczXo0km9q/iUizvl9Bwf2KOkIsJIAAAAAAAAAAWfg+0M/dT0mnSzz6+0Kjp/vFPl95YmF7tWfs38SGLvFCZ8PcFfWFdmixAAAAAAAAACcuPpdJ7VojihC0h3avo6RJShAAAAAAAAAAAA5mvRpJN7V/EpFnfL6Dg/sUdIRYSQAAAAAAAAAAs/B9oZ+6npNOlnn19oVHT/AHiny+8pG+t3Osay3spmXhrCY5rkivotVWuZM2YzXRMznDlozSNGEpqiqJnP8NZ920XXpLfXka6uXqfUFnwSe7aLr0lvryGrk+oLPgk920XXpLfXkNXJ9QWfBJ7touvSW+vIauT6gs+CT3bRdekt9eQ1cn1BZ8Enu2i69Jb68hq5PqCz4JPdtF16S315DVyfUFnwSe7aLr0lvryGrk+oLPgk920XXpLfXkNXJ9QWfBKQu/cZ1l23An4s5Jq2G9HKiPWqonhkEW5ziXDE6btXbVVuKZ2wtbpazfnQt9vM7q2dLWb86Fvt5gOlrN+dC328wHS1m/Ohb7eYDpazfnQt9vMB0tZvzoW+3mA6Ws350LfbzAdLWb86Fvt5gOlrN+dC328wHS1m/Ohb7eYDpazfnQt9vMCpbXuC+ftWPOQ52TRHvc5EV61RHLVO44TbnNZrGnLVu3TRNM7IyYfu2i69Jb68hq5dfqCz4JPdtF16S315DVyfUFnwSe7aLr0lvryGrk+oLPgk920XXpLfXkNXJ9QWfBJ7touvSW+vIauT6gs+CT3bRdekt9eQ1cn1BZ8Enu2i69Jb68hq5PqCz4JPdtF16S315DVyfUFnwSe7aLr0lvryGrk+oLPgk928XXpLfXkNXUfUFnwT6NosGyOgrBbZyxoMVyzSRE9k6uRWI3NnyYv9ze3RNOebxNJYynFXYrpjLKMtv+f9tknP9S77nWHnS+JlgAAAAAAAAAAAAAAAAAAAAAAAAAAAAAAAAAAAMD6yf+raatn/2Q=="/>
          <p:cNvSpPr>
            <a:spLocks noChangeAspect="1" noChangeArrowheads="1"/>
          </p:cNvSpPr>
          <p:nvPr/>
        </p:nvSpPr>
        <p:spPr bwMode="auto">
          <a:xfrm>
            <a:off x="1032272" y="617612"/>
            <a:ext cx="3429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1031" name="Picture 7" descr="C:\Users\wkw\Desktop\peru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7" y="5054675"/>
            <a:ext cx="857950" cy="51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396" y="5943673"/>
            <a:ext cx="840284" cy="49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" name="TextBox 10"/>
          <p:cNvSpPr txBox="1">
            <a:spLocks noChangeArrowheads="1"/>
          </p:cNvSpPr>
          <p:nvPr/>
        </p:nvSpPr>
        <p:spPr bwMode="auto">
          <a:xfrm>
            <a:off x="57197" y="5484396"/>
            <a:ext cx="78739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000000"/>
                </a:solidFill>
                <a:ea typeface="ＭＳ Ｐゴシック" pitchFamily="34" charset="-128"/>
                <a:cs typeface="+mn-cs"/>
              </a:rPr>
              <a:t>Peru</a:t>
            </a:r>
            <a:r>
              <a:rPr lang="en-US" altLang="en-US" sz="1600" b="1" dirty="0" smtClean="0">
                <a:solidFill>
                  <a:srgbClr val="4F81BD"/>
                </a:solidFill>
                <a:ea typeface="ＭＳ Ｐゴシック" pitchFamily="34" charset="-128"/>
                <a:cs typeface="+mn-cs"/>
              </a:rPr>
              <a:t>: </a:t>
            </a:r>
            <a:r>
              <a:rPr lang="en-US" altLang="en-US" sz="1600" b="1" dirty="0" smtClean="0">
                <a:solidFill>
                  <a:srgbClr val="000000"/>
                </a:solidFill>
                <a:ea typeface="ＭＳ Ｐゴシック" pitchFamily="34" charset="-128"/>
                <a:cs typeface="+mn-cs"/>
              </a:rPr>
              <a:t>3</a:t>
            </a:r>
            <a:endParaRPr lang="en-US" altLang="en-US" sz="1600" b="1" dirty="0">
              <a:solidFill>
                <a:srgbClr val="000000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84" name="TextBox 10"/>
          <p:cNvSpPr txBox="1">
            <a:spLocks noChangeArrowheads="1"/>
          </p:cNvSpPr>
          <p:nvPr/>
        </p:nvSpPr>
        <p:spPr bwMode="auto">
          <a:xfrm>
            <a:off x="1055423" y="6367046"/>
            <a:ext cx="8144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000000"/>
                </a:solidFill>
                <a:ea typeface="ＭＳ Ｐゴシック" pitchFamily="34" charset="-128"/>
                <a:cs typeface="+mn-cs"/>
              </a:rPr>
              <a:t>Chile</a:t>
            </a:r>
            <a:r>
              <a:rPr lang="en-US" altLang="en-US" sz="1600" b="1" dirty="0" smtClean="0">
                <a:solidFill>
                  <a:srgbClr val="4F81BD"/>
                </a:solidFill>
                <a:ea typeface="ＭＳ Ｐゴシック" pitchFamily="34" charset="-128"/>
                <a:cs typeface="+mn-cs"/>
              </a:rPr>
              <a:t>: </a:t>
            </a:r>
            <a:r>
              <a:rPr lang="en-US" altLang="en-US" sz="1600" b="1" dirty="0">
                <a:solidFill>
                  <a:srgbClr val="000000"/>
                </a:solidFill>
                <a:ea typeface="ＭＳ Ｐゴシック" pitchFamily="34" charset="-128"/>
                <a:cs typeface="+mn-cs"/>
              </a:rPr>
              <a:t>8</a:t>
            </a:r>
          </a:p>
        </p:txBody>
      </p:sp>
      <p:cxnSp>
        <p:nvCxnSpPr>
          <p:cNvPr id="85" name="Straight Arrow Connector 84"/>
          <p:cNvCxnSpPr/>
          <p:nvPr/>
        </p:nvCxnSpPr>
        <p:spPr>
          <a:xfrm flipV="1">
            <a:off x="1032272" y="4691516"/>
            <a:ext cx="2353866" cy="5995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V="1">
            <a:off x="1885950" y="5029200"/>
            <a:ext cx="17145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Image result for macedonia country flag"/>
          <p:cNvSpPr>
            <a:spLocks noChangeAspect="1" noChangeArrowheads="1"/>
          </p:cNvSpPr>
          <p:nvPr/>
        </p:nvSpPr>
        <p:spPr bwMode="auto">
          <a:xfrm>
            <a:off x="1203722" y="769938"/>
            <a:ext cx="3429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1028" name="Picture 4" descr="http://www.mapsofworld.com/images/world-countries-flags/macedonia-flag.gif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921" y="867053"/>
            <a:ext cx="860645" cy="48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Arrow Connector 80"/>
          <p:cNvCxnSpPr/>
          <p:nvPr/>
        </p:nvCxnSpPr>
        <p:spPr>
          <a:xfrm flipH="1">
            <a:off x="5507833" y="1599713"/>
            <a:ext cx="1375356" cy="17646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9"/>
          <p:cNvSpPr txBox="1">
            <a:spLocks noChangeArrowheads="1"/>
          </p:cNvSpPr>
          <p:nvPr/>
        </p:nvSpPr>
        <p:spPr bwMode="auto">
          <a:xfrm>
            <a:off x="6457059" y="1275210"/>
            <a:ext cx="13436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000000"/>
                </a:solidFill>
                <a:ea typeface="ＭＳ Ｐゴシック" pitchFamily="34" charset="-128"/>
                <a:cs typeface="+mn-cs"/>
              </a:rPr>
              <a:t>Macedonia: 4</a:t>
            </a:r>
            <a:endParaRPr lang="en-US" altLang="en-US" sz="1600" b="1" dirty="0">
              <a:solidFill>
                <a:srgbClr val="000000"/>
              </a:solidFill>
              <a:ea typeface="ＭＳ Ｐゴシック" pitchFamily="34" charset="-128"/>
              <a:cs typeface="+mn-cs"/>
            </a:endParaRPr>
          </a:p>
        </p:txBody>
      </p:sp>
      <p:cxnSp>
        <p:nvCxnSpPr>
          <p:cNvPr id="128" name="Straight Arrow Connector 127"/>
          <p:cNvCxnSpPr/>
          <p:nvPr/>
        </p:nvCxnSpPr>
        <p:spPr>
          <a:xfrm>
            <a:off x="1868491" y="1685120"/>
            <a:ext cx="370951" cy="549495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Picture 76" descr="Canada_flag.jpg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46" y="1050145"/>
            <a:ext cx="930427" cy="415174"/>
          </a:xfrm>
          <a:prstGeom prst="rect">
            <a:avLst/>
          </a:prstGeom>
        </p:spPr>
      </p:pic>
      <p:cxnSp>
        <p:nvCxnSpPr>
          <p:cNvPr id="135" name="Straight Arrow Connector 134"/>
          <p:cNvCxnSpPr/>
          <p:nvPr/>
        </p:nvCxnSpPr>
        <p:spPr>
          <a:xfrm>
            <a:off x="1195326" y="1672906"/>
            <a:ext cx="2225701" cy="15141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24"/>
          <p:cNvSpPr txBox="1">
            <a:spLocks noChangeArrowheads="1"/>
          </p:cNvSpPr>
          <p:nvPr/>
        </p:nvSpPr>
        <p:spPr bwMode="auto">
          <a:xfrm>
            <a:off x="0" y="1387304"/>
            <a:ext cx="11283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000000"/>
                </a:solidFill>
                <a:ea typeface="ＭＳ Ｐゴシック" pitchFamily="34" charset="-128"/>
                <a:cs typeface="+mn-cs"/>
              </a:rPr>
              <a:t>Canada: 30</a:t>
            </a:r>
            <a:endParaRPr lang="en-US" altLang="en-US" sz="1600" b="1" dirty="0">
              <a:solidFill>
                <a:srgbClr val="000000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8" name="Picture 87" descr="UAE_flag.jpg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498" y="5226378"/>
            <a:ext cx="989201" cy="439595"/>
          </a:xfrm>
          <a:prstGeom prst="rect">
            <a:avLst/>
          </a:prstGeom>
        </p:spPr>
      </p:pic>
      <p:sp>
        <p:nvSpPr>
          <p:cNvPr id="140" name="TextBox 11"/>
          <p:cNvSpPr txBox="1">
            <a:spLocks noChangeArrowheads="1"/>
          </p:cNvSpPr>
          <p:nvPr/>
        </p:nvSpPr>
        <p:spPr bwMode="auto">
          <a:xfrm>
            <a:off x="8621855" y="5603676"/>
            <a:ext cx="8540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prstClr val="black"/>
                </a:solidFill>
                <a:ea typeface="ＭＳ Ｐゴシック" pitchFamily="34" charset="-128"/>
                <a:cs typeface="+mn-cs"/>
              </a:rPr>
              <a:t>UAE: 15</a:t>
            </a:r>
            <a:endParaRPr lang="en-US" altLang="en-US" sz="1600" b="1" dirty="0">
              <a:solidFill>
                <a:prstClr val="black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9" name="Picture 88" descr="UAE_flag.jpg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629677" y="5882220"/>
            <a:ext cx="915422" cy="406515"/>
          </a:xfrm>
          <a:prstGeom prst="rect">
            <a:avLst/>
          </a:prstGeom>
        </p:spPr>
      </p:pic>
      <p:sp>
        <p:nvSpPr>
          <p:cNvPr id="143" name="TextBox 3"/>
          <p:cNvSpPr txBox="1">
            <a:spLocks noChangeArrowheads="1"/>
          </p:cNvSpPr>
          <p:nvPr/>
        </p:nvSpPr>
        <p:spPr bwMode="auto">
          <a:xfrm>
            <a:off x="8932444" y="6194611"/>
            <a:ext cx="151269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000000"/>
                </a:solidFill>
                <a:ea typeface="ＭＳ Ｐゴシック" pitchFamily="34" charset="-128"/>
                <a:cs typeface="+mn-cs"/>
              </a:rPr>
              <a:t>Oman: 1</a:t>
            </a:r>
            <a:endParaRPr lang="en-US" altLang="en-US" sz="1600" b="1" dirty="0">
              <a:solidFill>
                <a:srgbClr val="000000"/>
              </a:solidFill>
              <a:ea typeface="ＭＳ Ｐゴシック" pitchFamily="34" charset="-128"/>
              <a:cs typeface="+mn-cs"/>
            </a:endParaRPr>
          </a:p>
        </p:txBody>
      </p:sp>
      <p:cxnSp>
        <p:nvCxnSpPr>
          <p:cNvPr id="146" name="Straight Arrow Connector 145"/>
          <p:cNvCxnSpPr/>
          <p:nvPr/>
        </p:nvCxnSpPr>
        <p:spPr>
          <a:xfrm flipH="1" flipV="1">
            <a:off x="6388629" y="3809830"/>
            <a:ext cx="2170745" cy="16118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flipH="1" flipV="1">
            <a:off x="6367704" y="3962303"/>
            <a:ext cx="2191634" cy="18868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1"/>
          <p:cNvSpPr txBox="1">
            <a:spLocks noChangeArrowheads="1"/>
          </p:cNvSpPr>
          <p:nvPr/>
        </p:nvSpPr>
        <p:spPr bwMode="auto">
          <a:xfrm>
            <a:off x="7800975" y="408130"/>
            <a:ext cx="23909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Institutes: 159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Investigators: 403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Countries: 29</a:t>
            </a:r>
          </a:p>
        </p:txBody>
      </p:sp>
      <p:pic>
        <p:nvPicPr>
          <p:cNvPr id="5" name="Picture 4" descr="IndiaFlag.tiff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170" y="2371336"/>
            <a:ext cx="764381" cy="451176"/>
          </a:xfrm>
          <a:prstGeom prst="rect">
            <a:avLst/>
          </a:prstGeom>
        </p:spPr>
      </p:pic>
      <p:sp>
        <p:nvSpPr>
          <p:cNvPr id="96" name="TextBox 3"/>
          <p:cNvSpPr txBox="1">
            <a:spLocks noChangeArrowheads="1"/>
          </p:cNvSpPr>
          <p:nvPr/>
        </p:nvSpPr>
        <p:spPr bwMode="auto">
          <a:xfrm>
            <a:off x="9202976" y="2752336"/>
            <a:ext cx="108406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000000"/>
                </a:solidFill>
                <a:ea typeface="ＭＳ Ｐゴシック" pitchFamily="34" charset="-128"/>
                <a:cs typeface="+mn-cs"/>
              </a:rPr>
              <a:t>India: 1 </a:t>
            </a:r>
            <a:endParaRPr lang="en-US" altLang="en-US" sz="1600" b="1" dirty="0">
              <a:solidFill>
                <a:srgbClr val="000000"/>
              </a:solidFill>
              <a:ea typeface="ＭＳ Ｐゴシック" pitchFamily="34" charset="-128"/>
              <a:cs typeface="+mn-cs"/>
            </a:endParaRPr>
          </a:p>
        </p:txBody>
      </p:sp>
      <p:cxnSp>
        <p:nvCxnSpPr>
          <p:cNvPr id="100" name="Straight Arrow Connector 99"/>
          <p:cNvCxnSpPr/>
          <p:nvPr/>
        </p:nvCxnSpPr>
        <p:spPr>
          <a:xfrm flipH="1">
            <a:off x="6975502" y="3048000"/>
            <a:ext cx="2282798" cy="7921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TaiwanFlag.tiff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292" y="3124201"/>
            <a:ext cx="860258" cy="518886"/>
          </a:xfrm>
          <a:prstGeom prst="rect">
            <a:avLst/>
          </a:prstGeom>
        </p:spPr>
      </p:pic>
      <p:sp>
        <p:nvSpPr>
          <p:cNvPr id="103" name="TextBox 3"/>
          <p:cNvSpPr txBox="1">
            <a:spLocks noChangeArrowheads="1"/>
          </p:cNvSpPr>
          <p:nvPr/>
        </p:nvSpPr>
        <p:spPr bwMode="auto">
          <a:xfrm>
            <a:off x="9152018" y="3547646"/>
            <a:ext cx="113498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000000"/>
                </a:solidFill>
                <a:ea typeface="ＭＳ Ｐゴシック" pitchFamily="34" charset="-128"/>
                <a:cs typeface="+mn-cs"/>
              </a:rPr>
              <a:t>Taiwan: 1 </a:t>
            </a:r>
            <a:endParaRPr lang="en-US" altLang="en-US" sz="1600" b="1" dirty="0">
              <a:solidFill>
                <a:srgbClr val="000000"/>
              </a:solidFill>
              <a:ea typeface="ＭＳ Ｐゴシック" pitchFamily="34" charset="-128"/>
              <a:cs typeface="+mn-cs"/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 flipH="1">
            <a:off x="7800975" y="3276600"/>
            <a:ext cx="1371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NZFlag.tiff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742" y="4572073"/>
            <a:ext cx="970849" cy="430261"/>
          </a:xfrm>
          <a:prstGeom prst="rect">
            <a:avLst/>
          </a:prstGeom>
        </p:spPr>
      </p:pic>
      <p:sp>
        <p:nvSpPr>
          <p:cNvPr id="113" name="TextBox 41"/>
          <p:cNvSpPr txBox="1">
            <a:spLocks noChangeArrowheads="1"/>
          </p:cNvSpPr>
          <p:nvPr/>
        </p:nvSpPr>
        <p:spPr bwMode="auto">
          <a:xfrm>
            <a:off x="9241139" y="4919246"/>
            <a:ext cx="62489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000000"/>
                </a:solidFill>
                <a:ea typeface="ＭＳ Ｐゴシック" pitchFamily="34" charset="-128"/>
                <a:cs typeface="+mn-cs"/>
              </a:rPr>
              <a:t>NZ: 1</a:t>
            </a:r>
            <a:endParaRPr lang="en-US" altLang="en-US" sz="1600" b="1" dirty="0">
              <a:solidFill>
                <a:srgbClr val="000000"/>
              </a:solidFill>
              <a:ea typeface="ＭＳ Ｐゴシック" pitchFamily="34" charset="-128"/>
              <a:cs typeface="+mn-cs"/>
            </a:endParaRPr>
          </a:p>
        </p:txBody>
      </p:sp>
      <p:cxnSp>
        <p:nvCxnSpPr>
          <p:cNvPr id="114" name="Straight Arrow Connector 113"/>
          <p:cNvCxnSpPr/>
          <p:nvPr/>
        </p:nvCxnSpPr>
        <p:spPr>
          <a:xfrm flipH="1">
            <a:off x="8229642" y="4876800"/>
            <a:ext cx="857249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6631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46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2966"/>
            <a:ext cx="10287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4691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10287000" cy="1524000"/>
          </a:xfrm>
        </p:spPr>
        <p:txBody>
          <a:bodyPr anchor="t"/>
          <a:lstStyle/>
          <a:p>
            <a:pPr eaLnBrk="1" hangingPunct="1"/>
            <a:r>
              <a:rPr lang="en-US" altLang="en-US" sz="3200" smtClean="0"/>
              <a:t>Suggested Correlation among Neurodevelopmental Stage, Representative Process, Strong Candidate Genes, and Phenotype</a:t>
            </a:r>
          </a:p>
        </p:txBody>
      </p:sp>
    </p:spTree>
    <p:extLst>
      <p:ext uri="{BB962C8B-B14F-4D97-AF65-F5344CB8AC3E}">
        <p14:creationId xmlns:p14="http://schemas.microsoft.com/office/powerpoint/2010/main" val="2584067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9316" y="4291014"/>
            <a:ext cx="8577138" cy="233910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Highlights:</a:t>
            </a:r>
            <a:endParaRPr lang="en-US" sz="1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1800" b="1" dirty="0">
              <a:solidFill>
                <a:prstClr val="white"/>
              </a:solidFill>
              <a:cs typeface="Arial" pitchFamily="34" charset="0"/>
            </a:endParaRPr>
          </a:p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1800" b="1" dirty="0">
                <a:solidFill>
                  <a:prstClr val="white"/>
                </a:solidFill>
                <a:cs typeface="Arial" pitchFamily="34" charset="0"/>
              </a:rPr>
              <a:t>    •WES of a neuropathy cohort identifies causal variants in ∼45% of patients</a:t>
            </a:r>
          </a:p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1800" b="1" dirty="0">
                <a:solidFill>
                  <a:prstClr val="white"/>
                </a:solidFill>
                <a:cs typeface="Arial" pitchFamily="34" charset="0"/>
              </a:rPr>
              <a:t>    •Three candidate peripheral neuropathy disease genes</a:t>
            </a:r>
          </a:p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1800" b="1" dirty="0">
                <a:solidFill>
                  <a:prstClr val="white"/>
                </a:solidFill>
                <a:cs typeface="Arial" pitchFamily="34" charset="0"/>
              </a:rPr>
              <a:t>              (</a:t>
            </a:r>
            <a:r>
              <a:rPr lang="en-US" sz="1800" b="1" i="1" dirty="0">
                <a:solidFill>
                  <a:prstClr val="white"/>
                </a:solidFill>
                <a:cs typeface="Arial" pitchFamily="34" charset="0"/>
              </a:rPr>
              <a:t>PMP2</a:t>
            </a:r>
            <a:r>
              <a:rPr lang="en-US" sz="1800" b="1" dirty="0">
                <a:solidFill>
                  <a:prstClr val="white"/>
                </a:solidFill>
                <a:cs typeface="Arial" pitchFamily="34" charset="0"/>
              </a:rPr>
              <a:t>, </a:t>
            </a:r>
            <a:r>
              <a:rPr lang="en-US" sz="1800" b="1" i="1" dirty="0">
                <a:solidFill>
                  <a:prstClr val="white"/>
                </a:solidFill>
                <a:cs typeface="Arial" pitchFamily="34" charset="0"/>
              </a:rPr>
              <a:t>DNAJB5</a:t>
            </a:r>
            <a:r>
              <a:rPr lang="en-US" sz="1800" b="1" dirty="0">
                <a:solidFill>
                  <a:prstClr val="white"/>
                </a:solidFill>
                <a:cs typeface="Arial" pitchFamily="34" charset="0"/>
              </a:rPr>
              <a:t>, </a:t>
            </a:r>
            <a:r>
              <a:rPr lang="en-US" sz="1800" b="1" i="1" dirty="0">
                <a:solidFill>
                  <a:prstClr val="white"/>
                </a:solidFill>
                <a:cs typeface="Arial" pitchFamily="34" charset="0"/>
              </a:rPr>
              <a:t>SPTLC3</a:t>
            </a:r>
            <a:r>
              <a:rPr lang="en-US" sz="1800" b="1" dirty="0">
                <a:solidFill>
                  <a:prstClr val="white"/>
                </a:solidFill>
                <a:cs typeface="Arial" pitchFamily="34" charset="0"/>
              </a:rPr>
              <a:t>) proposed</a:t>
            </a:r>
          </a:p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1800" b="1" dirty="0">
                <a:solidFill>
                  <a:prstClr val="white"/>
                </a:solidFill>
                <a:cs typeface="Arial" pitchFamily="34" charset="0"/>
              </a:rPr>
              <a:t>    •Evidence for genetic mutation burden found in two independent cohorts</a:t>
            </a:r>
          </a:p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1800" b="1" dirty="0">
                <a:solidFill>
                  <a:prstClr val="white"/>
                </a:solidFill>
                <a:cs typeface="Arial" pitchFamily="34" charset="0"/>
              </a:rPr>
              <a:t>    •Variant combinatorial effects may contribute to </a:t>
            </a:r>
          </a:p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1800" b="1" dirty="0">
                <a:solidFill>
                  <a:prstClr val="white"/>
                </a:solidFill>
                <a:cs typeface="Arial" pitchFamily="34" charset="0"/>
              </a:rPr>
              <a:t>              clinical variability and expressivity</a:t>
            </a:r>
          </a:p>
        </p:txBody>
      </p:sp>
      <p:sp>
        <p:nvSpPr>
          <p:cNvPr id="992259" name="TextBox 4"/>
          <p:cNvSpPr txBox="1">
            <a:spLocks noChangeArrowheads="1"/>
          </p:cNvSpPr>
          <p:nvPr/>
        </p:nvSpPr>
        <p:spPr bwMode="auto">
          <a:xfrm>
            <a:off x="2743200" y="990600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altLang="en-US" sz="180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9922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152400"/>
            <a:ext cx="1016555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2261" name="TextBox 5"/>
          <p:cNvSpPr txBox="1">
            <a:spLocks noChangeArrowheads="1"/>
          </p:cNvSpPr>
          <p:nvPr/>
        </p:nvSpPr>
        <p:spPr bwMode="auto">
          <a:xfrm>
            <a:off x="3684388" y="304801"/>
            <a:ext cx="3904084" cy="707886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000" b="1">
                <a:solidFill>
                  <a:srgbClr val="00FFFF"/>
                </a:solidFill>
                <a:latin typeface="Arial" pitchFamily="34" charset="0"/>
                <a:ea typeface="+mn-ea"/>
                <a:cs typeface="Arial" pitchFamily="34" charset="0"/>
              </a:rPr>
              <a:t>Gonzaga-Jauregui, </a:t>
            </a:r>
            <a:r>
              <a:rPr lang="en-US" altLang="en-US" sz="2000" b="1" i="1">
                <a:solidFill>
                  <a:srgbClr val="00FFFF"/>
                </a:solidFill>
                <a:latin typeface="Arial" pitchFamily="34" charset="0"/>
                <a:ea typeface="+mn-ea"/>
                <a:cs typeface="Arial" pitchFamily="34" charset="0"/>
              </a:rPr>
              <a:t>et al </a:t>
            </a:r>
            <a:r>
              <a:rPr lang="en-US" altLang="en-US" sz="2000" b="1">
                <a:solidFill>
                  <a:srgbClr val="00FFFF"/>
                </a:solidFill>
                <a:latin typeface="Arial" pitchFamily="34" charset="0"/>
                <a:ea typeface="+mn-ea"/>
                <a:cs typeface="Arial" pitchFamily="34" charset="0"/>
              </a:rPr>
              <a:t>(2015) </a:t>
            </a:r>
          </a:p>
          <a:p>
            <a:pPr eaLnBrk="1" hangingPunct="1"/>
            <a:r>
              <a:rPr lang="en-US" altLang="en-US" sz="2000" b="1" i="1">
                <a:solidFill>
                  <a:srgbClr val="00FFFF"/>
                </a:solidFill>
                <a:latin typeface="Arial" pitchFamily="34" charset="0"/>
                <a:ea typeface="+mn-ea"/>
                <a:cs typeface="Arial" pitchFamily="34" charset="0"/>
              </a:rPr>
              <a:t>     Cell Reports 12</a:t>
            </a:r>
            <a:r>
              <a:rPr lang="en-US" altLang="en-US" sz="2000" b="1">
                <a:solidFill>
                  <a:srgbClr val="00FFFF"/>
                </a:solidFill>
                <a:latin typeface="Arial" pitchFamily="34" charset="0"/>
                <a:ea typeface="+mn-ea"/>
                <a:cs typeface="Arial" pitchFamily="34" charset="0"/>
              </a:rPr>
              <a:t>: 1169-1183</a:t>
            </a:r>
          </a:p>
        </p:txBody>
      </p:sp>
    </p:spTree>
    <p:extLst>
      <p:ext uri="{BB962C8B-B14F-4D97-AF65-F5344CB8AC3E}">
        <p14:creationId xmlns:p14="http://schemas.microsoft.com/office/powerpoint/2010/main" val="2072250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402" name="Title 1"/>
          <p:cNvSpPr>
            <a:spLocks noGrp="1"/>
          </p:cNvSpPr>
          <p:nvPr>
            <p:ph type="title"/>
          </p:nvPr>
        </p:nvSpPr>
        <p:spPr>
          <a:xfrm>
            <a:off x="171450" y="0"/>
            <a:ext cx="9944100" cy="1143000"/>
          </a:xfrm>
        </p:spPr>
        <p:txBody>
          <a:bodyPr/>
          <a:lstStyle/>
          <a:p>
            <a:pPr eaLnBrk="1" hangingPunct="1"/>
            <a:r>
              <a:rPr lang="en-US" altLang="en-US" sz="2400" b="1" smtClean="0"/>
              <a:t>Rare Variant Distribution in Studied Individuals Suggests High Carrier Frequency for Rare Alleles in Neuropathy Genes in Exome Sequenced Neuropathy Cohort</a:t>
            </a:r>
          </a:p>
        </p:txBody>
      </p:sp>
      <p:pic>
        <p:nvPicPr>
          <p:cNvPr id="9984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" y="1143000"/>
            <a:ext cx="1011555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8404" name="TextBox 1"/>
          <p:cNvSpPr txBox="1">
            <a:spLocks noChangeArrowheads="1"/>
          </p:cNvSpPr>
          <p:nvPr/>
        </p:nvSpPr>
        <p:spPr bwMode="auto">
          <a:xfrm>
            <a:off x="257199" y="5715001"/>
            <a:ext cx="8681957" cy="107721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600" b="1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HYPOTHESIS:</a:t>
            </a:r>
            <a:r>
              <a:rPr lang="en-US" altLang="en-US" sz="1600" b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altLang="en-US" sz="1600" b="1">
                <a:solidFill>
                  <a:srgbClr val="FFFF00"/>
                </a:solidFill>
                <a:latin typeface="Arial" pitchFamily="34" charset="0"/>
                <a:ea typeface="+mn-ea"/>
                <a:cs typeface="Arial" pitchFamily="34" charset="0"/>
              </a:rPr>
              <a:t>Genetic architecture of Dz:</a:t>
            </a:r>
          </a:p>
          <a:p>
            <a:pPr eaLnBrk="1" hangingPunct="1"/>
            <a:r>
              <a:rPr lang="en-US" altLang="en-US" sz="1600" b="1" i="1">
                <a:solidFill>
                  <a:srgbClr val="00FFFF"/>
                </a:solidFill>
                <a:latin typeface="Arial" pitchFamily="34" charset="0"/>
                <a:ea typeface="+mn-ea"/>
                <a:cs typeface="Arial" pitchFamily="34" charset="0"/>
              </a:rPr>
              <a:t>Rather than single-locus strong association across populations, each individual with a </a:t>
            </a:r>
          </a:p>
          <a:p>
            <a:pPr eaLnBrk="1" hangingPunct="1"/>
            <a:r>
              <a:rPr lang="en-US" altLang="en-US" sz="1600" b="1" i="1">
                <a:solidFill>
                  <a:srgbClr val="00FFFF"/>
                </a:solidFill>
                <a:latin typeface="Arial" pitchFamily="34" charset="0"/>
                <a:ea typeface="+mn-ea"/>
                <a:cs typeface="Arial" pitchFamily="34" charset="0"/>
              </a:rPr>
              <a:t>  common/complex trait may carry a ‘handful’ of rare/private vrnts (incl SNV + CNV) in </a:t>
            </a:r>
          </a:p>
          <a:p>
            <a:pPr eaLnBrk="1" hangingPunct="1"/>
            <a:r>
              <a:rPr lang="en-US" altLang="en-US" sz="1600" b="1" i="1">
                <a:solidFill>
                  <a:srgbClr val="00FFFF"/>
                </a:solidFill>
                <a:latin typeface="Arial" pitchFamily="34" charset="0"/>
                <a:ea typeface="+mn-ea"/>
                <a:cs typeface="Arial" pitchFamily="34" charset="0"/>
              </a:rPr>
              <a:t>     their personal genome that are important to the development of the Dz process </a:t>
            </a:r>
          </a:p>
        </p:txBody>
      </p:sp>
    </p:spTree>
    <p:extLst>
      <p:ext uri="{BB962C8B-B14F-4D97-AF65-F5344CB8AC3E}">
        <p14:creationId xmlns:p14="http://schemas.microsoft.com/office/powerpoint/2010/main" val="297064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450" name="TextBox 6"/>
          <p:cNvSpPr txBox="1">
            <a:spLocks noChangeArrowheads="1"/>
          </p:cNvSpPr>
          <p:nvPr/>
        </p:nvSpPr>
        <p:spPr bwMode="auto">
          <a:xfrm>
            <a:off x="6172200" y="1508163"/>
            <a:ext cx="3651661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800" b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37 unrelated families CMT-like </a:t>
            </a:r>
          </a:p>
          <a:p>
            <a:pPr eaLnBrk="1" hangingPunct="1"/>
            <a:r>
              <a:rPr lang="en-US" altLang="en-US" sz="1800" b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peripheral neuropathy </a:t>
            </a:r>
          </a:p>
          <a:p>
            <a:pPr eaLnBrk="1" hangingPunct="1"/>
            <a:r>
              <a:rPr lang="en-US" altLang="en-US" sz="1800" b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refractory to molecular Dx </a:t>
            </a:r>
          </a:p>
          <a:p>
            <a:pPr eaLnBrk="1" hangingPunct="1"/>
            <a:endParaRPr lang="en-US" altLang="en-US" sz="1800" b="1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eaLnBrk="1" hangingPunct="1"/>
            <a:r>
              <a:rPr lang="en-US" altLang="en-US" sz="1800" b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WES, study rare vrnts in </a:t>
            </a:r>
          </a:p>
          <a:p>
            <a:pPr eaLnBrk="1" hangingPunct="1"/>
            <a:r>
              <a:rPr lang="en-US" altLang="en-US" sz="1800" b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neuropathy genes in </a:t>
            </a:r>
          </a:p>
          <a:p>
            <a:pPr eaLnBrk="1" hangingPunct="1"/>
            <a:r>
              <a:rPr lang="en-US" altLang="en-US" sz="1800" b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subjects vs cntrls</a:t>
            </a:r>
          </a:p>
          <a:p>
            <a:pPr eaLnBrk="1" hangingPunct="1"/>
            <a:r>
              <a:rPr lang="en-US" altLang="en-US" sz="1800" b="1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evidence for burden NA cohort</a:t>
            </a:r>
          </a:p>
          <a:p>
            <a:pPr eaLnBrk="1" hangingPunct="1"/>
            <a:r>
              <a:rPr lang="en-US" altLang="en-US" sz="1800" b="1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 replicate in 2</a:t>
            </a:r>
            <a:r>
              <a:rPr lang="en-US" altLang="en-US" sz="1800" b="1" baseline="3000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nd</a:t>
            </a:r>
            <a:r>
              <a:rPr lang="en-US" altLang="en-US" sz="1800" b="1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 (Turkish) pt pop</a:t>
            </a:r>
          </a:p>
        </p:txBody>
      </p:sp>
      <p:sp>
        <p:nvSpPr>
          <p:cNvPr id="1000451" name="TextBox 10"/>
          <p:cNvSpPr txBox="1">
            <a:spLocks noChangeArrowheads="1"/>
          </p:cNvSpPr>
          <p:nvPr/>
        </p:nvSpPr>
        <p:spPr bwMode="auto">
          <a:xfrm>
            <a:off x="6547272" y="4114838"/>
            <a:ext cx="3074207" cy="1200329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800" b="1" i="1">
                <a:solidFill>
                  <a:srgbClr val="00FF00"/>
                </a:solidFill>
                <a:latin typeface="Arial" pitchFamily="34" charset="0"/>
                <a:ea typeface="+mn-ea"/>
                <a:cs typeface="Arial" pitchFamily="34" charset="0"/>
              </a:rPr>
              <a:t>Combinatorial effect of</a:t>
            </a:r>
          </a:p>
          <a:p>
            <a:pPr eaLnBrk="1" hangingPunct="1"/>
            <a:r>
              <a:rPr lang="en-US" altLang="en-US" sz="1800" b="1" i="1">
                <a:solidFill>
                  <a:srgbClr val="00FF00"/>
                </a:solidFill>
                <a:latin typeface="Arial" pitchFamily="34" charset="0"/>
                <a:ea typeface="+mn-ea"/>
                <a:cs typeface="Arial" pitchFamily="34" charset="0"/>
              </a:rPr>
              <a:t>  rare variants contributes</a:t>
            </a:r>
          </a:p>
          <a:p>
            <a:pPr eaLnBrk="1" hangingPunct="1"/>
            <a:r>
              <a:rPr lang="en-US" altLang="en-US" sz="1800" b="1" i="1">
                <a:solidFill>
                  <a:srgbClr val="00FF00"/>
                </a:solidFill>
                <a:latin typeface="Arial" pitchFamily="34" charset="0"/>
                <a:ea typeface="+mn-ea"/>
                <a:cs typeface="Arial" pitchFamily="34" charset="0"/>
              </a:rPr>
              <a:t>  to Dz burden &amp; variable </a:t>
            </a:r>
          </a:p>
          <a:p>
            <a:pPr eaLnBrk="1" hangingPunct="1"/>
            <a:r>
              <a:rPr lang="en-US" altLang="en-US" sz="1800" b="1" i="1">
                <a:solidFill>
                  <a:srgbClr val="00FF00"/>
                </a:solidFill>
                <a:latin typeface="Arial" pitchFamily="34" charset="0"/>
                <a:ea typeface="+mn-ea"/>
                <a:cs typeface="Arial" pitchFamily="34" charset="0"/>
              </a:rPr>
              <a:t>  expression of Dz</a:t>
            </a:r>
          </a:p>
        </p:txBody>
      </p:sp>
      <p:sp>
        <p:nvSpPr>
          <p:cNvPr id="1000452" name="TextBox 11"/>
          <p:cNvSpPr txBox="1">
            <a:spLocks noChangeArrowheads="1"/>
          </p:cNvSpPr>
          <p:nvPr/>
        </p:nvSpPr>
        <p:spPr bwMode="auto">
          <a:xfrm>
            <a:off x="6600848" y="5486438"/>
            <a:ext cx="3135627" cy="95410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400" b="1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Gonzaga-Jauregui, Harel, </a:t>
            </a:r>
            <a:r>
              <a:rPr lang="en-US" altLang="en-US" sz="1400" b="1" i="1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et al.</a:t>
            </a:r>
          </a:p>
          <a:p>
            <a:pPr eaLnBrk="1" hangingPunct="1"/>
            <a:r>
              <a:rPr lang="en-US" altLang="en-US" sz="1400" b="1" i="1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altLang="en-US" sz="1400" b="1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(2015) </a:t>
            </a:r>
            <a:r>
              <a:rPr lang="en-US" altLang="en-US" sz="1400" b="1" i="1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Cell Reports 12</a:t>
            </a:r>
            <a:r>
              <a:rPr lang="en-US" altLang="en-US" sz="1400" b="1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:1169-1183</a:t>
            </a:r>
          </a:p>
          <a:p>
            <a:pPr eaLnBrk="1" hangingPunct="1"/>
            <a:r>
              <a:rPr lang="en-US" altLang="en-US" sz="1400" b="1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       Gibbs, Battaloglu, Boerwinkle, </a:t>
            </a:r>
          </a:p>
          <a:p>
            <a:pPr eaLnBrk="1" hangingPunct="1"/>
            <a:r>
              <a:rPr lang="en-US" altLang="en-US" sz="1400" b="1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          Katsanis &amp; Lupski Labs</a:t>
            </a:r>
          </a:p>
        </p:txBody>
      </p:sp>
      <p:pic>
        <p:nvPicPr>
          <p:cNvPr id="10004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300038"/>
            <a:ext cx="1200150" cy="107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0454" name="TextBox 13"/>
          <p:cNvSpPr txBox="1">
            <a:spLocks noChangeArrowheads="1"/>
          </p:cNvSpPr>
          <p:nvPr/>
        </p:nvSpPr>
        <p:spPr bwMode="auto">
          <a:xfrm>
            <a:off x="9574435" y="147676"/>
            <a:ext cx="6351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Tamar</a:t>
            </a:r>
          </a:p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Harel</a:t>
            </a:r>
          </a:p>
        </p:txBody>
      </p:sp>
      <p:pic>
        <p:nvPicPr>
          <p:cNvPr id="1000455" name="Picture 4" descr="DSC015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8" r="23956" b="26248"/>
          <a:stretch>
            <a:fillRect/>
          </a:stretch>
        </p:blipFill>
        <p:spPr bwMode="auto">
          <a:xfrm>
            <a:off x="6257935" y="263564"/>
            <a:ext cx="114121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0456" name="TextBox 19"/>
          <p:cNvSpPr txBox="1">
            <a:spLocks noChangeArrowheads="1"/>
          </p:cNvSpPr>
          <p:nvPr/>
        </p:nvSpPr>
        <p:spPr bwMode="auto">
          <a:xfrm>
            <a:off x="7372371" y="76239"/>
            <a:ext cx="88572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Claudia</a:t>
            </a:r>
          </a:p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Gonzaga-</a:t>
            </a:r>
          </a:p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Jauregui</a:t>
            </a:r>
          </a:p>
        </p:txBody>
      </p:sp>
      <p:pic>
        <p:nvPicPr>
          <p:cNvPr id="1000457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2" y="460414"/>
            <a:ext cx="5659637" cy="538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045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475" y="1143000"/>
            <a:ext cx="467916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0459" name="Picture 22" descr="Image of National Fla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72" y="1143000"/>
            <a:ext cx="49827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0460" name="TextBox 1"/>
          <p:cNvSpPr txBox="1">
            <a:spLocks noChangeArrowheads="1"/>
          </p:cNvSpPr>
          <p:nvPr/>
        </p:nvSpPr>
        <p:spPr bwMode="auto">
          <a:xfrm>
            <a:off x="942975" y="5638800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altLang="en-US" sz="180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00461" name="TextBox 12"/>
          <p:cNvSpPr txBox="1">
            <a:spLocks noChangeArrowheads="1"/>
          </p:cNvSpPr>
          <p:nvPr/>
        </p:nvSpPr>
        <p:spPr bwMode="auto">
          <a:xfrm>
            <a:off x="2163656" y="5789651"/>
            <a:ext cx="3644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2400" b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+</a:t>
            </a:r>
            <a:endParaRPr lang="he-IL" altLang="en-US" sz="2400" b="1">
              <a:solidFill>
                <a:prstClr val="black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00462" name="TextBox 13"/>
          <p:cNvSpPr txBox="1">
            <a:spLocks noChangeArrowheads="1"/>
          </p:cNvSpPr>
          <p:nvPr/>
        </p:nvSpPr>
        <p:spPr bwMode="auto">
          <a:xfrm>
            <a:off x="4346072" y="5792827"/>
            <a:ext cx="3644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2400" b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=</a:t>
            </a:r>
            <a:endParaRPr lang="he-IL" altLang="en-US" sz="2400" b="1">
              <a:solidFill>
                <a:prstClr val="black"/>
              </a:solidFill>
              <a:latin typeface="Arial" pitchFamily="34" charset="0"/>
              <a:ea typeface="+mn-ea"/>
              <a:cs typeface="+mn-cs"/>
            </a:endParaRPr>
          </a:p>
        </p:txBody>
      </p:sp>
      <p:grpSp>
        <p:nvGrpSpPr>
          <p:cNvPr id="1000463" name="Group 22"/>
          <p:cNvGrpSpPr>
            <a:grpSpLocks/>
          </p:cNvGrpSpPr>
          <p:nvPr/>
        </p:nvGrpSpPr>
        <p:grpSpPr bwMode="auto">
          <a:xfrm>
            <a:off x="358974" y="5919827"/>
            <a:ext cx="1782366" cy="331787"/>
            <a:chOff x="-2916832" y="1294990"/>
            <a:chExt cx="6521009" cy="1401826"/>
          </a:xfrm>
        </p:grpSpPr>
        <p:sp>
          <p:nvSpPr>
            <p:cNvPr id="16" name="Freeform 15"/>
            <p:cNvSpPr/>
            <p:nvPr/>
          </p:nvSpPr>
          <p:spPr>
            <a:xfrm>
              <a:off x="-2916832" y="1294990"/>
              <a:ext cx="6521009" cy="1401826"/>
            </a:xfrm>
            <a:custGeom>
              <a:avLst/>
              <a:gdLst>
                <a:gd name="connsiteX0" fmla="*/ 951398 w 6521009"/>
                <a:gd name="connsiteY0" fmla="*/ 833068 h 1401826"/>
                <a:gd name="connsiteX1" fmla="*/ 768518 w 6521009"/>
                <a:gd name="connsiteY1" fmla="*/ 999323 h 1401826"/>
                <a:gd name="connsiteX2" fmla="*/ 535762 w 6521009"/>
                <a:gd name="connsiteY2" fmla="*/ 1082450 h 1401826"/>
                <a:gd name="connsiteX3" fmla="*/ 236504 w 6521009"/>
                <a:gd name="connsiteY3" fmla="*/ 1049199 h 1401826"/>
                <a:gd name="connsiteX4" fmla="*/ 20373 w 6521009"/>
                <a:gd name="connsiteY4" fmla="*/ 899570 h 1401826"/>
                <a:gd name="connsiteX5" fmla="*/ 20373 w 6521009"/>
                <a:gd name="connsiteY5" fmla="*/ 600312 h 1401826"/>
                <a:gd name="connsiteX6" fmla="*/ 120126 w 6521009"/>
                <a:gd name="connsiteY6" fmla="*/ 434057 h 1401826"/>
                <a:gd name="connsiteX7" fmla="*/ 253129 w 6521009"/>
                <a:gd name="connsiteY7" fmla="*/ 251177 h 1401826"/>
                <a:gd name="connsiteX8" fmla="*/ 552388 w 6521009"/>
                <a:gd name="connsiteY8" fmla="*/ 134799 h 1401826"/>
                <a:gd name="connsiteX9" fmla="*/ 968024 w 6521009"/>
                <a:gd name="connsiteY9" fmla="*/ 84923 h 1401826"/>
                <a:gd name="connsiteX10" fmla="*/ 1184155 w 6521009"/>
                <a:gd name="connsiteY10" fmla="*/ 1795 h 1401826"/>
                <a:gd name="connsiteX11" fmla="*/ 1416911 w 6521009"/>
                <a:gd name="connsiteY11" fmla="*/ 35046 h 1401826"/>
                <a:gd name="connsiteX12" fmla="*/ 1533289 w 6521009"/>
                <a:gd name="connsiteY12" fmla="*/ 118174 h 1401826"/>
                <a:gd name="connsiteX13" fmla="*/ 1915675 w 6521009"/>
                <a:gd name="connsiteY13" fmla="*/ 118174 h 1401826"/>
                <a:gd name="connsiteX14" fmla="*/ 2464315 w 6521009"/>
                <a:gd name="connsiteY14" fmla="*/ 134799 h 1401826"/>
                <a:gd name="connsiteX15" fmla="*/ 3195835 w 6521009"/>
                <a:gd name="connsiteY15" fmla="*/ 168050 h 1401826"/>
                <a:gd name="connsiteX16" fmla="*/ 4658875 w 6521009"/>
                <a:gd name="connsiteY16" fmla="*/ 317679 h 1401826"/>
                <a:gd name="connsiteX17" fmla="*/ 5290642 w 6521009"/>
                <a:gd name="connsiteY17" fmla="*/ 301054 h 1401826"/>
                <a:gd name="connsiteX18" fmla="*/ 6205042 w 6521009"/>
                <a:gd name="connsiteY18" fmla="*/ 367555 h 1401826"/>
                <a:gd name="connsiteX19" fmla="*/ 6404548 w 6521009"/>
                <a:gd name="connsiteY19" fmla="*/ 350930 h 1401826"/>
                <a:gd name="connsiteX20" fmla="*/ 6520926 w 6521009"/>
                <a:gd name="connsiteY20" fmla="*/ 517185 h 1401826"/>
                <a:gd name="connsiteX21" fmla="*/ 6387922 w 6521009"/>
                <a:gd name="connsiteY21" fmla="*/ 600312 h 1401826"/>
                <a:gd name="connsiteX22" fmla="*/ 5722904 w 6521009"/>
                <a:gd name="connsiteY22" fmla="*/ 616937 h 1401826"/>
                <a:gd name="connsiteX23" fmla="*/ 4825129 w 6521009"/>
                <a:gd name="connsiteY23" fmla="*/ 666814 h 1401826"/>
                <a:gd name="connsiteX24" fmla="*/ 3977231 w 6521009"/>
                <a:gd name="connsiteY24" fmla="*/ 683439 h 1401826"/>
                <a:gd name="connsiteX25" fmla="*/ 3378715 w 6521009"/>
                <a:gd name="connsiteY25" fmla="*/ 650188 h 1401826"/>
                <a:gd name="connsiteX26" fmla="*/ 2613944 w 6521009"/>
                <a:gd name="connsiteY26" fmla="*/ 533810 h 1401826"/>
                <a:gd name="connsiteX27" fmla="*/ 1948926 w 6521009"/>
                <a:gd name="connsiteY27" fmla="*/ 500559 h 1401826"/>
                <a:gd name="connsiteX28" fmla="*/ 1450162 w 6521009"/>
                <a:gd name="connsiteY28" fmla="*/ 400806 h 1401826"/>
                <a:gd name="connsiteX29" fmla="*/ 1134278 w 6521009"/>
                <a:gd name="connsiteY29" fmla="*/ 533810 h 1401826"/>
                <a:gd name="connsiteX30" fmla="*/ 934773 w 6521009"/>
                <a:gd name="connsiteY30" fmla="*/ 882945 h 1401826"/>
                <a:gd name="connsiteX31" fmla="*/ 1084402 w 6521009"/>
                <a:gd name="connsiteY31" fmla="*/ 1148952 h 1401826"/>
                <a:gd name="connsiteX32" fmla="*/ 1500038 w 6521009"/>
                <a:gd name="connsiteY32" fmla="*/ 1398334 h 1401826"/>
                <a:gd name="connsiteX33" fmla="*/ 1932300 w 6521009"/>
                <a:gd name="connsiteY33" fmla="*/ 1281955 h 1401826"/>
                <a:gd name="connsiteX34" fmla="*/ 2131806 w 6521009"/>
                <a:gd name="connsiteY34" fmla="*/ 1099075 h 1401826"/>
                <a:gd name="connsiteX35" fmla="*/ 2214933 w 6521009"/>
                <a:gd name="connsiteY35" fmla="*/ 899570 h 1401826"/>
                <a:gd name="connsiteX36" fmla="*/ 2131806 w 6521009"/>
                <a:gd name="connsiteY36" fmla="*/ 616937 h 1401826"/>
                <a:gd name="connsiteX37" fmla="*/ 1998802 w 6521009"/>
                <a:gd name="connsiteY37" fmla="*/ 533810 h 1401826"/>
                <a:gd name="connsiteX38" fmla="*/ 1982177 w 6521009"/>
                <a:gd name="connsiteY38" fmla="*/ 533810 h 1401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521009" h="1401826">
                  <a:moveTo>
                    <a:pt x="951398" y="833068"/>
                  </a:moveTo>
                  <a:cubicBezTo>
                    <a:pt x="894594" y="895413"/>
                    <a:pt x="837791" y="957759"/>
                    <a:pt x="768518" y="999323"/>
                  </a:cubicBezTo>
                  <a:cubicBezTo>
                    <a:pt x="699245" y="1040887"/>
                    <a:pt x="624431" y="1074137"/>
                    <a:pt x="535762" y="1082450"/>
                  </a:cubicBezTo>
                  <a:cubicBezTo>
                    <a:pt x="447093" y="1090763"/>
                    <a:pt x="322402" y="1079679"/>
                    <a:pt x="236504" y="1049199"/>
                  </a:cubicBezTo>
                  <a:cubicBezTo>
                    <a:pt x="150606" y="1018719"/>
                    <a:pt x="56395" y="974384"/>
                    <a:pt x="20373" y="899570"/>
                  </a:cubicBezTo>
                  <a:cubicBezTo>
                    <a:pt x="-15649" y="824756"/>
                    <a:pt x="3747" y="677898"/>
                    <a:pt x="20373" y="600312"/>
                  </a:cubicBezTo>
                  <a:cubicBezTo>
                    <a:pt x="36999" y="522726"/>
                    <a:pt x="81333" y="492246"/>
                    <a:pt x="120126" y="434057"/>
                  </a:cubicBezTo>
                  <a:cubicBezTo>
                    <a:pt x="158919" y="375868"/>
                    <a:pt x="181085" y="301053"/>
                    <a:pt x="253129" y="251177"/>
                  </a:cubicBezTo>
                  <a:cubicBezTo>
                    <a:pt x="325173" y="201301"/>
                    <a:pt x="433239" y="162508"/>
                    <a:pt x="552388" y="134799"/>
                  </a:cubicBezTo>
                  <a:cubicBezTo>
                    <a:pt x="671537" y="107090"/>
                    <a:pt x="862730" y="107090"/>
                    <a:pt x="968024" y="84923"/>
                  </a:cubicBezTo>
                  <a:cubicBezTo>
                    <a:pt x="1073318" y="62756"/>
                    <a:pt x="1109341" y="10108"/>
                    <a:pt x="1184155" y="1795"/>
                  </a:cubicBezTo>
                  <a:cubicBezTo>
                    <a:pt x="1258969" y="-6518"/>
                    <a:pt x="1358722" y="15649"/>
                    <a:pt x="1416911" y="35046"/>
                  </a:cubicBezTo>
                  <a:cubicBezTo>
                    <a:pt x="1475100" y="54443"/>
                    <a:pt x="1450162" y="104319"/>
                    <a:pt x="1533289" y="118174"/>
                  </a:cubicBezTo>
                  <a:cubicBezTo>
                    <a:pt x="1616416" y="132029"/>
                    <a:pt x="1760504" y="115403"/>
                    <a:pt x="1915675" y="118174"/>
                  </a:cubicBezTo>
                  <a:cubicBezTo>
                    <a:pt x="2070846" y="120945"/>
                    <a:pt x="2464315" y="134799"/>
                    <a:pt x="2464315" y="134799"/>
                  </a:cubicBezTo>
                  <a:cubicBezTo>
                    <a:pt x="2677675" y="143112"/>
                    <a:pt x="2830075" y="137570"/>
                    <a:pt x="3195835" y="168050"/>
                  </a:cubicBezTo>
                  <a:cubicBezTo>
                    <a:pt x="3561595" y="198530"/>
                    <a:pt x="4309740" y="295512"/>
                    <a:pt x="4658875" y="317679"/>
                  </a:cubicBezTo>
                  <a:cubicBezTo>
                    <a:pt x="5008010" y="339846"/>
                    <a:pt x="5032948" y="292741"/>
                    <a:pt x="5290642" y="301054"/>
                  </a:cubicBezTo>
                  <a:cubicBezTo>
                    <a:pt x="5548336" y="309367"/>
                    <a:pt x="6019391" y="359242"/>
                    <a:pt x="6205042" y="367555"/>
                  </a:cubicBezTo>
                  <a:cubicBezTo>
                    <a:pt x="6390693" y="375868"/>
                    <a:pt x="6351901" y="325992"/>
                    <a:pt x="6404548" y="350930"/>
                  </a:cubicBezTo>
                  <a:cubicBezTo>
                    <a:pt x="6457195" y="375868"/>
                    <a:pt x="6523697" y="475621"/>
                    <a:pt x="6520926" y="517185"/>
                  </a:cubicBezTo>
                  <a:cubicBezTo>
                    <a:pt x="6518155" y="558749"/>
                    <a:pt x="6520926" y="583687"/>
                    <a:pt x="6387922" y="600312"/>
                  </a:cubicBezTo>
                  <a:cubicBezTo>
                    <a:pt x="6254918" y="616937"/>
                    <a:pt x="5983369" y="605853"/>
                    <a:pt x="5722904" y="616937"/>
                  </a:cubicBezTo>
                  <a:cubicBezTo>
                    <a:pt x="5462439" y="628021"/>
                    <a:pt x="5116075" y="655730"/>
                    <a:pt x="4825129" y="666814"/>
                  </a:cubicBezTo>
                  <a:cubicBezTo>
                    <a:pt x="4534183" y="677898"/>
                    <a:pt x="4218300" y="686210"/>
                    <a:pt x="3977231" y="683439"/>
                  </a:cubicBezTo>
                  <a:cubicBezTo>
                    <a:pt x="3736162" y="680668"/>
                    <a:pt x="3605929" y="675126"/>
                    <a:pt x="3378715" y="650188"/>
                  </a:cubicBezTo>
                  <a:cubicBezTo>
                    <a:pt x="3151501" y="625250"/>
                    <a:pt x="2852242" y="558748"/>
                    <a:pt x="2613944" y="533810"/>
                  </a:cubicBezTo>
                  <a:cubicBezTo>
                    <a:pt x="2375646" y="508872"/>
                    <a:pt x="2142890" y="522726"/>
                    <a:pt x="1948926" y="500559"/>
                  </a:cubicBezTo>
                  <a:cubicBezTo>
                    <a:pt x="1754962" y="478392"/>
                    <a:pt x="1585937" y="395264"/>
                    <a:pt x="1450162" y="400806"/>
                  </a:cubicBezTo>
                  <a:cubicBezTo>
                    <a:pt x="1314387" y="406348"/>
                    <a:pt x="1220176" y="453454"/>
                    <a:pt x="1134278" y="533810"/>
                  </a:cubicBezTo>
                  <a:cubicBezTo>
                    <a:pt x="1048380" y="614166"/>
                    <a:pt x="943086" y="780421"/>
                    <a:pt x="934773" y="882945"/>
                  </a:cubicBezTo>
                  <a:cubicBezTo>
                    <a:pt x="926460" y="985469"/>
                    <a:pt x="990191" y="1063054"/>
                    <a:pt x="1084402" y="1148952"/>
                  </a:cubicBezTo>
                  <a:cubicBezTo>
                    <a:pt x="1178613" y="1234850"/>
                    <a:pt x="1358722" y="1376167"/>
                    <a:pt x="1500038" y="1398334"/>
                  </a:cubicBezTo>
                  <a:cubicBezTo>
                    <a:pt x="1641354" y="1420501"/>
                    <a:pt x="1827005" y="1331831"/>
                    <a:pt x="1932300" y="1281955"/>
                  </a:cubicBezTo>
                  <a:cubicBezTo>
                    <a:pt x="2037595" y="1232079"/>
                    <a:pt x="2084701" y="1162806"/>
                    <a:pt x="2131806" y="1099075"/>
                  </a:cubicBezTo>
                  <a:cubicBezTo>
                    <a:pt x="2178911" y="1035344"/>
                    <a:pt x="2214933" y="979926"/>
                    <a:pt x="2214933" y="899570"/>
                  </a:cubicBezTo>
                  <a:cubicBezTo>
                    <a:pt x="2214933" y="819214"/>
                    <a:pt x="2167828" y="677897"/>
                    <a:pt x="2131806" y="616937"/>
                  </a:cubicBezTo>
                  <a:cubicBezTo>
                    <a:pt x="2095784" y="555977"/>
                    <a:pt x="2023740" y="547665"/>
                    <a:pt x="1998802" y="533810"/>
                  </a:cubicBezTo>
                  <a:cubicBezTo>
                    <a:pt x="1973864" y="519955"/>
                    <a:pt x="1978020" y="526882"/>
                    <a:pt x="1982177" y="53381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-2740414" y="1851695"/>
              <a:ext cx="574999" cy="422563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-649509" y="1992550"/>
              <a:ext cx="2430677" cy="234754"/>
            </a:xfrm>
            <a:custGeom>
              <a:avLst/>
              <a:gdLst>
                <a:gd name="connsiteX0" fmla="*/ 0 w 2432731"/>
                <a:gd name="connsiteY0" fmla="*/ 234603 h 234603"/>
                <a:gd name="connsiteX1" fmla="*/ 648393 w 2432731"/>
                <a:gd name="connsiteY1" fmla="*/ 151476 h 234603"/>
                <a:gd name="connsiteX2" fmla="*/ 1379913 w 2432731"/>
                <a:gd name="connsiteY2" fmla="*/ 134850 h 234603"/>
                <a:gd name="connsiteX3" fmla="*/ 2310939 w 2432731"/>
                <a:gd name="connsiteY3" fmla="*/ 18472 h 234603"/>
                <a:gd name="connsiteX4" fmla="*/ 2394066 w 2432731"/>
                <a:gd name="connsiteY4" fmla="*/ 1847 h 234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2731" h="234603">
                  <a:moveTo>
                    <a:pt x="0" y="234603"/>
                  </a:moveTo>
                  <a:cubicBezTo>
                    <a:pt x="209204" y="201352"/>
                    <a:pt x="418408" y="168101"/>
                    <a:pt x="648393" y="151476"/>
                  </a:cubicBezTo>
                  <a:cubicBezTo>
                    <a:pt x="878378" y="134851"/>
                    <a:pt x="1102822" y="157017"/>
                    <a:pt x="1379913" y="134850"/>
                  </a:cubicBezTo>
                  <a:cubicBezTo>
                    <a:pt x="1657004" y="112683"/>
                    <a:pt x="2141914" y="40639"/>
                    <a:pt x="2310939" y="18472"/>
                  </a:cubicBezTo>
                  <a:cubicBezTo>
                    <a:pt x="2479964" y="-3695"/>
                    <a:pt x="2437015" y="-924"/>
                    <a:pt x="2394066" y="1847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000464" name="Group 22"/>
          <p:cNvGrpSpPr>
            <a:grpSpLocks/>
          </p:cNvGrpSpPr>
          <p:nvPr/>
        </p:nvGrpSpPr>
        <p:grpSpPr bwMode="auto">
          <a:xfrm>
            <a:off x="2544964" y="5903952"/>
            <a:ext cx="1782366" cy="331787"/>
            <a:chOff x="-2916832" y="1294990"/>
            <a:chExt cx="6521009" cy="1401826"/>
          </a:xfrm>
        </p:grpSpPr>
        <p:sp>
          <p:nvSpPr>
            <p:cNvPr id="20" name="Freeform 19"/>
            <p:cNvSpPr/>
            <p:nvPr/>
          </p:nvSpPr>
          <p:spPr>
            <a:xfrm>
              <a:off x="-2916832" y="1294990"/>
              <a:ext cx="6521009" cy="1401826"/>
            </a:xfrm>
            <a:custGeom>
              <a:avLst/>
              <a:gdLst>
                <a:gd name="connsiteX0" fmla="*/ 951398 w 6521009"/>
                <a:gd name="connsiteY0" fmla="*/ 833068 h 1401826"/>
                <a:gd name="connsiteX1" fmla="*/ 768518 w 6521009"/>
                <a:gd name="connsiteY1" fmla="*/ 999323 h 1401826"/>
                <a:gd name="connsiteX2" fmla="*/ 535762 w 6521009"/>
                <a:gd name="connsiteY2" fmla="*/ 1082450 h 1401826"/>
                <a:gd name="connsiteX3" fmla="*/ 236504 w 6521009"/>
                <a:gd name="connsiteY3" fmla="*/ 1049199 h 1401826"/>
                <a:gd name="connsiteX4" fmla="*/ 20373 w 6521009"/>
                <a:gd name="connsiteY4" fmla="*/ 899570 h 1401826"/>
                <a:gd name="connsiteX5" fmla="*/ 20373 w 6521009"/>
                <a:gd name="connsiteY5" fmla="*/ 600312 h 1401826"/>
                <a:gd name="connsiteX6" fmla="*/ 120126 w 6521009"/>
                <a:gd name="connsiteY6" fmla="*/ 434057 h 1401826"/>
                <a:gd name="connsiteX7" fmla="*/ 253129 w 6521009"/>
                <a:gd name="connsiteY7" fmla="*/ 251177 h 1401826"/>
                <a:gd name="connsiteX8" fmla="*/ 552388 w 6521009"/>
                <a:gd name="connsiteY8" fmla="*/ 134799 h 1401826"/>
                <a:gd name="connsiteX9" fmla="*/ 968024 w 6521009"/>
                <a:gd name="connsiteY9" fmla="*/ 84923 h 1401826"/>
                <a:gd name="connsiteX10" fmla="*/ 1184155 w 6521009"/>
                <a:gd name="connsiteY10" fmla="*/ 1795 h 1401826"/>
                <a:gd name="connsiteX11" fmla="*/ 1416911 w 6521009"/>
                <a:gd name="connsiteY11" fmla="*/ 35046 h 1401826"/>
                <a:gd name="connsiteX12" fmla="*/ 1533289 w 6521009"/>
                <a:gd name="connsiteY12" fmla="*/ 118174 h 1401826"/>
                <a:gd name="connsiteX13" fmla="*/ 1915675 w 6521009"/>
                <a:gd name="connsiteY13" fmla="*/ 118174 h 1401826"/>
                <a:gd name="connsiteX14" fmla="*/ 2464315 w 6521009"/>
                <a:gd name="connsiteY14" fmla="*/ 134799 h 1401826"/>
                <a:gd name="connsiteX15" fmla="*/ 3195835 w 6521009"/>
                <a:gd name="connsiteY15" fmla="*/ 168050 h 1401826"/>
                <a:gd name="connsiteX16" fmla="*/ 4658875 w 6521009"/>
                <a:gd name="connsiteY16" fmla="*/ 317679 h 1401826"/>
                <a:gd name="connsiteX17" fmla="*/ 5290642 w 6521009"/>
                <a:gd name="connsiteY17" fmla="*/ 301054 h 1401826"/>
                <a:gd name="connsiteX18" fmla="*/ 6205042 w 6521009"/>
                <a:gd name="connsiteY18" fmla="*/ 367555 h 1401826"/>
                <a:gd name="connsiteX19" fmla="*/ 6404548 w 6521009"/>
                <a:gd name="connsiteY19" fmla="*/ 350930 h 1401826"/>
                <a:gd name="connsiteX20" fmla="*/ 6520926 w 6521009"/>
                <a:gd name="connsiteY20" fmla="*/ 517185 h 1401826"/>
                <a:gd name="connsiteX21" fmla="*/ 6387922 w 6521009"/>
                <a:gd name="connsiteY21" fmla="*/ 600312 h 1401826"/>
                <a:gd name="connsiteX22" fmla="*/ 5722904 w 6521009"/>
                <a:gd name="connsiteY22" fmla="*/ 616937 h 1401826"/>
                <a:gd name="connsiteX23" fmla="*/ 4825129 w 6521009"/>
                <a:gd name="connsiteY23" fmla="*/ 666814 h 1401826"/>
                <a:gd name="connsiteX24" fmla="*/ 3977231 w 6521009"/>
                <a:gd name="connsiteY24" fmla="*/ 683439 h 1401826"/>
                <a:gd name="connsiteX25" fmla="*/ 3378715 w 6521009"/>
                <a:gd name="connsiteY25" fmla="*/ 650188 h 1401826"/>
                <a:gd name="connsiteX26" fmla="*/ 2613944 w 6521009"/>
                <a:gd name="connsiteY26" fmla="*/ 533810 h 1401826"/>
                <a:gd name="connsiteX27" fmla="*/ 1948926 w 6521009"/>
                <a:gd name="connsiteY27" fmla="*/ 500559 h 1401826"/>
                <a:gd name="connsiteX28" fmla="*/ 1450162 w 6521009"/>
                <a:gd name="connsiteY28" fmla="*/ 400806 h 1401826"/>
                <a:gd name="connsiteX29" fmla="*/ 1134278 w 6521009"/>
                <a:gd name="connsiteY29" fmla="*/ 533810 h 1401826"/>
                <a:gd name="connsiteX30" fmla="*/ 934773 w 6521009"/>
                <a:gd name="connsiteY30" fmla="*/ 882945 h 1401826"/>
                <a:gd name="connsiteX31" fmla="*/ 1084402 w 6521009"/>
                <a:gd name="connsiteY31" fmla="*/ 1148952 h 1401826"/>
                <a:gd name="connsiteX32" fmla="*/ 1500038 w 6521009"/>
                <a:gd name="connsiteY32" fmla="*/ 1398334 h 1401826"/>
                <a:gd name="connsiteX33" fmla="*/ 1932300 w 6521009"/>
                <a:gd name="connsiteY33" fmla="*/ 1281955 h 1401826"/>
                <a:gd name="connsiteX34" fmla="*/ 2131806 w 6521009"/>
                <a:gd name="connsiteY34" fmla="*/ 1099075 h 1401826"/>
                <a:gd name="connsiteX35" fmla="*/ 2214933 w 6521009"/>
                <a:gd name="connsiteY35" fmla="*/ 899570 h 1401826"/>
                <a:gd name="connsiteX36" fmla="*/ 2131806 w 6521009"/>
                <a:gd name="connsiteY36" fmla="*/ 616937 h 1401826"/>
                <a:gd name="connsiteX37" fmla="*/ 1998802 w 6521009"/>
                <a:gd name="connsiteY37" fmla="*/ 533810 h 1401826"/>
                <a:gd name="connsiteX38" fmla="*/ 1982177 w 6521009"/>
                <a:gd name="connsiteY38" fmla="*/ 533810 h 1401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521009" h="1401826">
                  <a:moveTo>
                    <a:pt x="951398" y="833068"/>
                  </a:moveTo>
                  <a:cubicBezTo>
                    <a:pt x="894594" y="895413"/>
                    <a:pt x="837791" y="957759"/>
                    <a:pt x="768518" y="999323"/>
                  </a:cubicBezTo>
                  <a:cubicBezTo>
                    <a:pt x="699245" y="1040887"/>
                    <a:pt x="624431" y="1074137"/>
                    <a:pt x="535762" y="1082450"/>
                  </a:cubicBezTo>
                  <a:cubicBezTo>
                    <a:pt x="447093" y="1090763"/>
                    <a:pt x="322402" y="1079679"/>
                    <a:pt x="236504" y="1049199"/>
                  </a:cubicBezTo>
                  <a:cubicBezTo>
                    <a:pt x="150606" y="1018719"/>
                    <a:pt x="56395" y="974384"/>
                    <a:pt x="20373" y="899570"/>
                  </a:cubicBezTo>
                  <a:cubicBezTo>
                    <a:pt x="-15649" y="824756"/>
                    <a:pt x="3747" y="677898"/>
                    <a:pt x="20373" y="600312"/>
                  </a:cubicBezTo>
                  <a:cubicBezTo>
                    <a:pt x="36999" y="522726"/>
                    <a:pt x="81333" y="492246"/>
                    <a:pt x="120126" y="434057"/>
                  </a:cubicBezTo>
                  <a:cubicBezTo>
                    <a:pt x="158919" y="375868"/>
                    <a:pt x="181085" y="301053"/>
                    <a:pt x="253129" y="251177"/>
                  </a:cubicBezTo>
                  <a:cubicBezTo>
                    <a:pt x="325173" y="201301"/>
                    <a:pt x="433239" y="162508"/>
                    <a:pt x="552388" y="134799"/>
                  </a:cubicBezTo>
                  <a:cubicBezTo>
                    <a:pt x="671537" y="107090"/>
                    <a:pt x="862730" y="107090"/>
                    <a:pt x="968024" y="84923"/>
                  </a:cubicBezTo>
                  <a:cubicBezTo>
                    <a:pt x="1073318" y="62756"/>
                    <a:pt x="1109341" y="10108"/>
                    <a:pt x="1184155" y="1795"/>
                  </a:cubicBezTo>
                  <a:cubicBezTo>
                    <a:pt x="1258969" y="-6518"/>
                    <a:pt x="1358722" y="15649"/>
                    <a:pt x="1416911" y="35046"/>
                  </a:cubicBezTo>
                  <a:cubicBezTo>
                    <a:pt x="1475100" y="54443"/>
                    <a:pt x="1450162" y="104319"/>
                    <a:pt x="1533289" y="118174"/>
                  </a:cubicBezTo>
                  <a:cubicBezTo>
                    <a:pt x="1616416" y="132029"/>
                    <a:pt x="1760504" y="115403"/>
                    <a:pt x="1915675" y="118174"/>
                  </a:cubicBezTo>
                  <a:cubicBezTo>
                    <a:pt x="2070846" y="120945"/>
                    <a:pt x="2464315" y="134799"/>
                    <a:pt x="2464315" y="134799"/>
                  </a:cubicBezTo>
                  <a:cubicBezTo>
                    <a:pt x="2677675" y="143112"/>
                    <a:pt x="2830075" y="137570"/>
                    <a:pt x="3195835" y="168050"/>
                  </a:cubicBezTo>
                  <a:cubicBezTo>
                    <a:pt x="3561595" y="198530"/>
                    <a:pt x="4309740" y="295512"/>
                    <a:pt x="4658875" y="317679"/>
                  </a:cubicBezTo>
                  <a:cubicBezTo>
                    <a:pt x="5008010" y="339846"/>
                    <a:pt x="5032948" y="292741"/>
                    <a:pt x="5290642" y="301054"/>
                  </a:cubicBezTo>
                  <a:cubicBezTo>
                    <a:pt x="5548336" y="309367"/>
                    <a:pt x="6019391" y="359242"/>
                    <a:pt x="6205042" y="367555"/>
                  </a:cubicBezTo>
                  <a:cubicBezTo>
                    <a:pt x="6390693" y="375868"/>
                    <a:pt x="6351901" y="325992"/>
                    <a:pt x="6404548" y="350930"/>
                  </a:cubicBezTo>
                  <a:cubicBezTo>
                    <a:pt x="6457195" y="375868"/>
                    <a:pt x="6523697" y="475621"/>
                    <a:pt x="6520926" y="517185"/>
                  </a:cubicBezTo>
                  <a:cubicBezTo>
                    <a:pt x="6518155" y="558749"/>
                    <a:pt x="6520926" y="583687"/>
                    <a:pt x="6387922" y="600312"/>
                  </a:cubicBezTo>
                  <a:cubicBezTo>
                    <a:pt x="6254918" y="616937"/>
                    <a:pt x="5983369" y="605853"/>
                    <a:pt x="5722904" y="616937"/>
                  </a:cubicBezTo>
                  <a:cubicBezTo>
                    <a:pt x="5462439" y="628021"/>
                    <a:pt x="5116075" y="655730"/>
                    <a:pt x="4825129" y="666814"/>
                  </a:cubicBezTo>
                  <a:cubicBezTo>
                    <a:pt x="4534183" y="677898"/>
                    <a:pt x="4218300" y="686210"/>
                    <a:pt x="3977231" y="683439"/>
                  </a:cubicBezTo>
                  <a:cubicBezTo>
                    <a:pt x="3736162" y="680668"/>
                    <a:pt x="3605929" y="675126"/>
                    <a:pt x="3378715" y="650188"/>
                  </a:cubicBezTo>
                  <a:cubicBezTo>
                    <a:pt x="3151501" y="625250"/>
                    <a:pt x="2852242" y="558748"/>
                    <a:pt x="2613944" y="533810"/>
                  </a:cubicBezTo>
                  <a:cubicBezTo>
                    <a:pt x="2375646" y="508872"/>
                    <a:pt x="2142890" y="522726"/>
                    <a:pt x="1948926" y="500559"/>
                  </a:cubicBezTo>
                  <a:cubicBezTo>
                    <a:pt x="1754962" y="478392"/>
                    <a:pt x="1585937" y="395264"/>
                    <a:pt x="1450162" y="400806"/>
                  </a:cubicBezTo>
                  <a:cubicBezTo>
                    <a:pt x="1314387" y="406348"/>
                    <a:pt x="1220176" y="453454"/>
                    <a:pt x="1134278" y="533810"/>
                  </a:cubicBezTo>
                  <a:cubicBezTo>
                    <a:pt x="1048380" y="614166"/>
                    <a:pt x="943086" y="780421"/>
                    <a:pt x="934773" y="882945"/>
                  </a:cubicBezTo>
                  <a:cubicBezTo>
                    <a:pt x="926460" y="985469"/>
                    <a:pt x="990191" y="1063054"/>
                    <a:pt x="1084402" y="1148952"/>
                  </a:cubicBezTo>
                  <a:cubicBezTo>
                    <a:pt x="1178613" y="1234850"/>
                    <a:pt x="1358722" y="1376167"/>
                    <a:pt x="1500038" y="1398334"/>
                  </a:cubicBezTo>
                  <a:cubicBezTo>
                    <a:pt x="1641354" y="1420501"/>
                    <a:pt x="1827005" y="1331831"/>
                    <a:pt x="1932300" y="1281955"/>
                  </a:cubicBezTo>
                  <a:cubicBezTo>
                    <a:pt x="2037595" y="1232079"/>
                    <a:pt x="2084701" y="1162806"/>
                    <a:pt x="2131806" y="1099075"/>
                  </a:cubicBezTo>
                  <a:cubicBezTo>
                    <a:pt x="2178911" y="1035344"/>
                    <a:pt x="2214933" y="979926"/>
                    <a:pt x="2214933" y="899570"/>
                  </a:cubicBezTo>
                  <a:cubicBezTo>
                    <a:pt x="2214933" y="819214"/>
                    <a:pt x="2167828" y="677897"/>
                    <a:pt x="2131806" y="616937"/>
                  </a:cubicBezTo>
                  <a:cubicBezTo>
                    <a:pt x="2095784" y="555977"/>
                    <a:pt x="2023740" y="547665"/>
                    <a:pt x="1998802" y="533810"/>
                  </a:cubicBezTo>
                  <a:cubicBezTo>
                    <a:pt x="1973864" y="519955"/>
                    <a:pt x="1978020" y="526882"/>
                    <a:pt x="1982177" y="53381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-2740414" y="1851695"/>
              <a:ext cx="574999" cy="422563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-649509" y="1992550"/>
              <a:ext cx="2430677" cy="234754"/>
            </a:xfrm>
            <a:custGeom>
              <a:avLst/>
              <a:gdLst>
                <a:gd name="connsiteX0" fmla="*/ 0 w 2432731"/>
                <a:gd name="connsiteY0" fmla="*/ 234603 h 234603"/>
                <a:gd name="connsiteX1" fmla="*/ 648393 w 2432731"/>
                <a:gd name="connsiteY1" fmla="*/ 151476 h 234603"/>
                <a:gd name="connsiteX2" fmla="*/ 1379913 w 2432731"/>
                <a:gd name="connsiteY2" fmla="*/ 134850 h 234603"/>
                <a:gd name="connsiteX3" fmla="*/ 2310939 w 2432731"/>
                <a:gd name="connsiteY3" fmla="*/ 18472 h 234603"/>
                <a:gd name="connsiteX4" fmla="*/ 2394066 w 2432731"/>
                <a:gd name="connsiteY4" fmla="*/ 1847 h 234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2731" h="234603">
                  <a:moveTo>
                    <a:pt x="0" y="234603"/>
                  </a:moveTo>
                  <a:cubicBezTo>
                    <a:pt x="209204" y="201352"/>
                    <a:pt x="418408" y="168101"/>
                    <a:pt x="648393" y="151476"/>
                  </a:cubicBezTo>
                  <a:cubicBezTo>
                    <a:pt x="878378" y="134851"/>
                    <a:pt x="1102822" y="157017"/>
                    <a:pt x="1379913" y="134850"/>
                  </a:cubicBezTo>
                  <a:cubicBezTo>
                    <a:pt x="1657004" y="112683"/>
                    <a:pt x="2141914" y="40639"/>
                    <a:pt x="2310939" y="18472"/>
                  </a:cubicBezTo>
                  <a:cubicBezTo>
                    <a:pt x="2479964" y="-3695"/>
                    <a:pt x="2437015" y="-924"/>
                    <a:pt x="2394066" y="1847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000465" name="Group 22"/>
          <p:cNvGrpSpPr>
            <a:grpSpLocks/>
          </p:cNvGrpSpPr>
          <p:nvPr/>
        </p:nvGrpSpPr>
        <p:grpSpPr bwMode="auto">
          <a:xfrm>
            <a:off x="4732738" y="5903952"/>
            <a:ext cx="1782366" cy="331787"/>
            <a:chOff x="-2916832" y="1294990"/>
            <a:chExt cx="6521009" cy="1401826"/>
          </a:xfrm>
        </p:grpSpPr>
        <p:sp>
          <p:nvSpPr>
            <p:cNvPr id="24" name="Freeform 23"/>
            <p:cNvSpPr/>
            <p:nvPr/>
          </p:nvSpPr>
          <p:spPr>
            <a:xfrm>
              <a:off x="-2916832" y="1294990"/>
              <a:ext cx="6521009" cy="1401826"/>
            </a:xfrm>
            <a:custGeom>
              <a:avLst/>
              <a:gdLst>
                <a:gd name="connsiteX0" fmla="*/ 951398 w 6521009"/>
                <a:gd name="connsiteY0" fmla="*/ 833068 h 1401826"/>
                <a:gd name="connsiteX1" fmla="*/ 768518 w 6521009"/>
                <a:gd name="connsiteY1" fmla="*/ 999323 h 1401826"/>
                <a:gd name="connsiteX2" fmla="*/ 535762 w 6521009"/>
                <a:gd name="connsiteY2" fmla="*/ 1082450 h 1401826"/>
                <a:gd name="connsiteX3" fmla="*/ 236504 w 6521009"/>
                <a:gd name="connsiteY3" fmla="*/ 1049199 h 1401826"/>
                <a:gd name="connsiteX4" fmla="*/ 20373 w 6521009"/>
                <a:gd name="connsiteY4" fmla="*/ 899570 h 1401826"/>
                <a:gd name="connsiteX5" fmla="*/ 20373 w 6521009"/>
                <a:gd name="connsiteY5" fmla="*/ 600312 h 1401826"/>
                <a:gd name="connsiteX6" fmla="*/ 120126 w 6521009"/>
                <a:gd name="connsiteY6" fmla="*/ 434057 h 1401826"/>
                <a:gd name="connsiteX7" fmla="*/ 253129 w 6521009"/>
                <a:gd name="connsiteY7" fmla="*/ 251177 h 1401826"/>
                <a:gd name="connsiteX8" fmla="*/ 552388 w 6521009"/>
                <a:gd name="connsiteY8" fmla="*/ 134799 h 1401826"/>
                <a:gd name="connsiteX9" fmla="*/ 968024 w 6521009"/>
                <a:gd name="connsiteY9" fmla="*/ 84923 h 1401826"/>
                <a:gd name="connsiteX10" fmla="*/ 1184155 w 6521009"/>
                <a:gd name="connsiteY10" fmla="*/ 1795 h 1401826"/>
                <a:gd name="connsiteX11" fmla="*/ 1416911 w 6521009"/>
                <a:gd name="connsiteY11" fmla="*/ 35046 h 1401826"/>
                <a:gd name="connsiteX12" fmla="*/ 1533289 w 6521009"/>
                <a:gd name="connsiteY12" fmla="*/ 118174 h 1401826"/>
                <a:gd name="connsiteX13" fmla="*/ 1915675 w 6521009"/>
                <a:gd name="connsiteY13" fmla="*/ 118174 h 1401826"/>
                <a:gd name="connsiteX14" fmla="*/ 2464315 w 6521009"/>
                <a:gd name="connsiteY14" fmla="*/ 134799 h 1401826"/>
                <a:gd name="connsiteX15" fmla="*/ 3195835 w 6521009"/>
                <a:gd name="connsiteY15" fmla="*/ 168050 h 1401826"/>
                <a:gd name="connsiteX16" fmla="*/ 4658875 w 6521009"/>
                <a:gd name="connsiteY16" fmla="*/ 317679 h 1401826"/>
                <a:gd name="connsiteX17" fmla="*/ 5290642 w 6521009"/>
                <a:gd name="connsiteY17" fmla="*/ 301054 h 1401826"/>
                <a:gd name="connsiteX18" fmla="*/ 6205042 w 6521009"/>
                <a:gd name="connsiteY18" fmla="*/ 367555 h 1401826"/>
                <a:gd name="connsiteX19" fmla="*/ 6404548 w 6521009"/>
                <a:gd name="connsiteY19" fmla="*/ 350930 h 1401826"/>
                <a:gd name="connsiteX20" fmla="*/ 6520926 w 6521009"/>
                <a:gd name="connsiteY20" fmla="*/ 517185 h 1401826"/>
                <a:gd name="connsiteX21" fmla="*/ 6387922 w 6521009"/>
                <a:gd name="connsiteY21" fmla="*/ 600312 h 1401826"/>
                <a:gd name="connsiteX22" fmla="*/ 5722904 w 6521009"/>
                <a:gd name="connsiteY22" fmla="*/ 616937 h 1401826"/>
                <a:gd name="connsiteX23" fmla="*/ 4825129 w 6521009"/>
                <a:gd name="connsiteY23" fmla="*/ 666814 h 1401826"/>
                <a:gd name="connsiteX24" fmla="*/ 3977231 w 6521009"/>
                <a:gd name="connsiteY24" fmla="*/ 683439 h 1401826"/>
                <a:gd name="connsiteX25" fmla="*/ 3378715 w 6521009"/>
                <a:gd name="connsiteY25" fmla="*/ 650188 h 1401826"/>
                <a:gd name="connsiteX26" fmla="*/ 2613944 w 6521009"/>
                <a:gd name="connsiteY26" fmla="*/ 533810 h 1401826"/>
                <a:gd name="connsiteX27" fmla="*/ 1948926 w 6521009"/>
                <a:gd name="connsiteY27" fmla="*/ 500559 h 1401826"/>
                <a:gd name="connsiteX28" fmla="*/ 1450162 w 6521009"/>
                <a:gd name="connsiteY28" fmla="*/ 400806 h 1401826"/>
                <a:gd name="connsiteX29" fmla="*/ 1134278 w 6521009"/>
                <a:gd name="connsiteY29" fmla="*/ 533810 h 1401826"/>
                <a:gd name="connsiteX30" fmla="*/ 934773 w 6521009"/>
                <a:gd name="connsiteY30" fmla="*/ 882945 h 1401826"/>
                <a:gd name="connsiteX31" fmla="*/ 1084402 w 6521009"/>
                <a:gd name="connsiteY31" fmla="*/ 1148952 h 1401826"/>
                <a:gd name="connsiteX32" fmla="*/ 1500038 w 6521009"/>
                <a:gd name="connsiteY32" fmla="*/ 1398334 h 1401826"/>
                <a:gd name="connsiteX33" fmla="*/ 1932300 w 6521009"/>
                <a:gd name="connsiteY33" fmla="*/ 1281955 h 1401826"/>
                <a:gd name="connsiteX34" fmla="*/ 2131806 w 6521009"/>
                <a:gd name="connsiteY34" fmla="*/ 1099075 h 1401826"/>
                <a:gd name="connsiteX35" fmla="*/ 2214933 w 6521009"/>
                <a:gd name="connsiteY35" fmla="*/ 899570 h 1401826"/>
                <a:gd name="connsiteX36" fmla="*/ 2131806 w 6521009"/>
                <a:gd name="connsiteY36" fmla="*/ 616937 h 1401826"/>
                <a:gd name="connsiteX37" fmla="*/ 1998802 w 6521009"/>
                <a:gd name="connsiteY37" fmla="*/ 533810 h 1401826"/>
                <a:gd name="connsiteX38" fmla="*/ 1982177 w 6521009"/>
                <a:gd name="connsiteY38" fmla="*/ 533810 h 1401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521009" h="1401826">
                  <a:moveTo>
                    <a:pt x="951398" y="833068"/>
                  </a:moveTo>
                  <a:cubicBezTo>
                    <a:pt x="894594" y="895413"/>
                    <a:pt x="837791" y="957759"/>
                    <a:pt x="768518" y="999323"/>
                  </a:cubicBezTo>
                  <a:cubicBezTo>
                    <a:pt x="699245" y="1040887"/>
                    <a:pt x="624431" y="1074137"/>
                    <a:pt x="535762" y="1082450"/>
                  </a:cubicBezTo>
                  <a:cubicBezTo>
                    <a:pt x="447093" y="1090763"/>
                    <a:pt x="322402" y="1079679"/>
                    <a:pt x="236504" y="1049199"/>
                  </a:cubicBezTo>
                  <a:cubicBezTo>
                    <a:pt x="150606" y="1018719"/>
                    <a:pt x="56395" y="974384"/>
                    <a:pt x="20373" y="899570"/>
                  </a:cubicBezTo>
                  <a:cubicBezTo>
                    <a:pt x="-15649" y="824756"/>
                    <a:pt x="3747" y="677898"/>
                    <a:pt x="20373" y="600312"/>
                  </a:cubicBezTo>
                  <a:cubicBezTo>
                    <a:pt x="36999" y="522726"/>
                    <a:pt x="81333" y="492246"/>
                    <a:pt x="120126" y="434057"/>
                  </a:cubicBezTo>
                  <a:cubicBezTo>
                    <a:pt x="158919" y="375868"/>
                    <a:pt x="181085" y="301053"/>
                    <a:pt x="253129" y="251177"/>
                  </a:cubicBezTo>
                  <a:cubicBezTo>
                    <a:pt x="325173" y="201301"/>
                    <a:pt x="433239" y="162508"/>
                    <a:pt x="552388" y="134799"/>
                  </a:cubicBezTo>
                  <a:cubicBezTo>
                    <a:pt x="671537" y="107090"/>
                    <a:pt x="862730" y="107090"/>
                    <a:pt x="968024" y="84923"/>
                  </a:cubicBezTo>
                  <a:cubicBezTo>
                    <a:pt x="1073318" y="62756"/>
                    <a:pt x="1109341" y="10108"/>
                    <a:pt x="1184155" y="1795"/>
                  </a:cubicBezTo>
                  <a:cubicBezTo>
                    <a:pt x="1258969" y="-6518"/>
                    <a:pt x="1358722" y="15649"/>
                    <a:pt x="1416911" y="35046"/>
                  </a:cubicBezTo>
                  <a:cubicBezTo>
                    <a:pt x="1475100" y="54443"/>
                    <a:pt x="1450162" y="104319"/>
                    <a:pt x="1533289" y="118174"/>
                  </a:cubicBezTo>
                  <a:cubicBezTo>
                    <a:pt x="1616416" y="132029"/>
                    <a:pt x="1760504" y="115403"/>
                    <a:pt x="1915675" y="118174"/>
                  </a:cubicBezTo>
                  <a:cubicBezTo>
                    <a:pt x="2070846" y="120945"/>
                    <a:pt x="2464315" y="134799"/>
                    <a:pt x="2464315" y="134799"/>
                  </a:cubicBezTo>
                  <a:cubicBezTo>
                    <a:pt x="2677675" y="143112"/>
                    <a:pt x="2830075" y="137570"/>
                    <a:pt x="3195835" y="168050"/>
                  </a:cubicBezTo>
                  <a:cubicBezTo>
                    <a:pt x="3561595" y="198530"/>
                    <a:pt x="4309740" y="295512"/>
                    <a:pt x="4658875" y="317679"/>
                  </a:cubicBezTo>
                  <a:cubicBezTo>
                    <a:pt x="5008010" y="339846"/>
                    <a:pt x="5032948" y="292741"/>
                    <a:pt x="5290642" y="301054"/>
                  </a:cubicBezTo>
                  <a:cubicBezTo>
                    <a:pt x="5548336" y="309367"/>
                    <a:pt x="6019391" y="359242"/>
                    <a:pt x="6205042" y="367555"/>
                  </a:cubicBezTo>
                  <a:cubicBezTo>
                    <a:pt x="6390693" y="375868"/>
                    <a:pt x="6351901" y="325992"/>
                    <a:pt x="6404548" y="350930"/>
                  </a:cubicBezTo>
                  <a:cubicBezTo>
                    <a:pt x="6457195" y="375868"/>
                    <a:pt x="6523697" y="475621"/>
                    <a:pt x="6520926" y="517185"/>
                  </a:cubicBezTo>
                  <a:cubicBezTo>
                    <a:pt x="6518155" y="558749"/>
                    <a:pt x="6520926" y="583687"/>
                    <a:pt x="6387922" y="600312"/>
                  </a:cubicBezTo>
                  <a:cubicBezTo>
                    <a:pt x="6254918" y="616937"/>
                    <a:pt x="5983369" y="605853"/>
                    <a:pt x="5722904" y="616937"/>
                  </a:cubicBezTo>
                  <a:cubicBezTo>
                    <a:pt x="5462439" y="628021"/>
                    <a:pt x="5116075" y="655730"/>
                    <a:pt x="4825129" y="666814"/>
                  </a:cubicBezTo>
                  <a:cubicBezTo>
                    <a:pt x="4534183" y="677898"/>
                    <a:pt x="4218300" y="686210"/>
                    <a:pt x="3977231" y="683439"/>
                  </a:cubicBezTo>
                  <a:cubicBezTo>
                    <a:pt x="3736162" y="680668"/>
                    <a:pt x="3605929" y="675126"/>
                    <a:pt x="3378715" y="650188"/>
                  </a:cubicBezTo>
                  <a:cubicBezTo>
                    <a:pt x="3151501" y="625250"/>
                    <a:pt x="2852242" y="558748"/>
                    <a:pt x="2613944" y="533810"/>
                  </a:cubicBezTo>
                  <a:cubicBezTo>
                    <a:pt x="2375646" y="508872"/>
                    <a:pt x="2142890" y="522726"/>
                    <a:pt x="1948926" y="500559"/>
                  </a:cubicBezTo>
                  <a:cubicBezTo>
                    <a:pt x="1754962" y="478392"/>
                    <a:pt x="1585937" y="395264"/>
                    <a:pt x="1450162" y="400806"/>
                  </a:cubicBezTo>
                  <a:cubicBezTo>
                    <a:pt x="1314387" y="406348"/>
                    <a:pt x="1220176" y="453454"/>
                    <a:pt x="1134278" y="533810"/>
                  </a:cubicBezTo>
                  <a:cubicBezTo>
                    <a:pt x="1048380" y="614166"/>
                    <a:pt x="943086" y="780421"/>
                    <a:pt x="934773" y="882945"/>
                  </a:cubicBezTo>
                  <a:cubicBezTo>
                    <a:pt x="926460" y="985469"/>
                    <a:pt x="990191" y="1063054"/>
                    <a:pt x="1084402" y="1148952"/>
                  </a:cubicBezTo>
                  <a:cubicBezTo>
                    <a:pt x="1178613" y="1234850"/>
                    <a:pt x="1358722" y="1376167"/>
                    <a:pt x="1500038" y="1398334"/>
                  </a:cubicBezTo>
                  <a:cubicBezTo>
                    <a:pt x="1641354" y="1420501"/>
                    <a:pt x="1827005" y="1331831"/>
                    <a:pt x="1932300" y="1281955"/>
                  </a:cubicBezTo>
                  <a:cubicBezTo>
                    <a:pt x="2037595" y="1232079"/>
                    <a:pt x="2084701" y="1162806"/>
                    <a:pt x="2131806" y="1099075"/>
                  </a:cubicBezTo>
                  <a:cubicBezTo>
                    <a:pt x="2178911" y="1035344"/>
                    <a:pt x="2214933" y="979926"/>
                    <a:pt x="2214933" y="899570"/>
                  </a:cubicBezTo>
                  <a:cubicBezTo>
                    <a:pt x="2214933" y="819214"/>
                    <a:pt x="2167828" y="677897"/>
                    <a:pt x="2131806" y="616937"/>
                  </a:cubicBezTo>
                  <a:cubicBezTo>
                    <a:pt x="2095784" y="555977"/>
                    <a:pt x="2023740" y="547665"/>
                    <a:pt x="1998802" y="533810"/>
                  </a:cubicBezTo>
                  <a:cubicBezTo>
                    <a:pt x="1973864" y="519955"/>
                    <a:pt x="1978020" y="526882"/>
                    <a:pt x="1982177" y="53381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-2740410" y="1851695"/>
              <a:ext cx="574999" cy="422563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>
              <a:off x="-649505" y="1992550"/>
              <a:ext cx="2430677" cy="234754"/>
            </a:xfrm>
            <a:custGeom>
              <a:avLst/>
              <a:gdLst>
                <a:gd name="connsiteX0" fmla="*/ 0 w 2432731"/>
                <a:gd name="connsiteY0" fmla="*/ 234603 h 234603"/>
                <a:gd name="connsiteX1" fmla="*/ 648393 w 2432731"/>
                <a:gd name="connsiteY1" fmla="*/ 151476 h 234603"/>
                <a:gd name="connsiteX2" fmla="*/ 1379913 w 2432731"/>
                <a:gd name="connsiteY2" fmla="*/ 134850 h 234603"/>
                <a:gd name="connsiteX3" fmla="*/ 2310939 w 2432731"/>
                <a:gd name="connsiteY3" fmla="*/ 18472 h 234603"/>
                <a:gd name="connsiteX4" fmla="*/ 2394066 w 2432731"/>
                <a:gd name="connsiteY4" fmla="*/ 1847 h 234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2731" h="234603">
                  <a:moveTo>
                    <a:pt x="0" y="234603"/>
                  </a:moveTo>
                  <a:cubicBezTo>
                    <a:pt x="209204" y="201352"/>
                    <a:pt x="418408" y="168101"/>
                    <a:pt x="648393" y="151476"/>
                  </a:cubicBezTo>
                  <a:cubicBezTo>
                    <a:pt x="878378" y="134851"/>
                    <a:pt x="1102822" y="157017"/>
                    <a:pt x="1379913" y="134850"/>
                  </a:cubicBezTo>
                  <a:cubicBezTo>
                    <a:pt x="1657004" y="112683"/>
                    <a:pt x="2141914" y="40639"/>
                    <a:pt x="2310939" y="18472"/>
                  </a:cubicBezTo>
                  <a:cubicBezTo>
                    <a:pt x="2479964" y="-3695"/>
                    <a:pt x="2437015" y="-924"/>
                    <a:pt x="2394066" y="1847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000466" name="TextBox 26"/>
          <p:cNvSpPr txBox="1">
            <a:spLocks noChangeArrowheads="1"/>
          </p:cNvSpPr>
          <p:nvPr/>
        </p:nvSpPr>
        <p:spPr bwMode="auto">
          <a:xfrm>
            <a:off x="4670227" y="6367463"/>
            <a:ext cx="1764506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1800" b="1" i="1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phenotype</a:t>
            </a:r>
            <a:endParaRPr lang="he-IL" altLang="en-US" sz="1800" b="1" i="1">
              <a:solidFill>
                <a:srgbClr val="C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00467" name="TextBox 27"/>
          <p:cNvSpPr txBox="1">
            <a:spLocks noChangeArrowheads="1"/>
          </p:cNvSpPr>
          <p:nvPr/>
        </p:nvSpPr>
        <p:spPr bwMode="auto">
          <a:xfrm>
            <a:off x="5922169" y="5878513"/>
            <a:ext cx="278606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1200" b="1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X</a:t>
            </a:r>
          </a:p>
        </p:txBody>
      </p:sp>
      <p:sp>
        <p:nvSpPr>
          <p:cNvPr id="1000468" name="TextBox 28"/>
          <p:cNvSpPr txBox="1">
            <a:spLocks noChangeArrowheads="1"/>
          </p:cNvSpPr>
          <p:nvPr/>
        </p:nvSpPr>
        <p:spPr bwMode="auto">
          <a:xfrm>
            <a:off x="5768578" y="5880139"/>
            <a:ext cx="278606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1200" b="1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X</a:t>
            </a:r>
          </a:p>
        </p:txBody>
      </p:sp>
      <p:sp>
        <p:nvSpPr>
          <p:cNvPr id="1000469" name="TextBox 29"/>
          <p:cNvSpPr txBox="1">
            <a:spLocks noChangeArrowheads="1"/>
          </p:cNvSpPr>
          <p:nvPr/>
        </p:nvSpPr>
        <p:spPr bwMode="auto">
          <a:xfrm>
            <a:off x="5627490" y="5878552"/>
            <a:ext cx="278606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1200" b="1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X</a:t>
            </a:r>
          </a:p>
        </p:txBody>
      </p:sp>
      <p:sp>
        <p:nvSpPr>
          <p:cNvPr id="1000470" name="TextBox 2"/>
          <p:cNvSpPr txBox="1">
            <a:spLocks noChangeArrowheads="1"/>
          </p:cNvSpPr>
          <p:nvPr/>
        </p:nvSpPr>
        <p:spPr bwMode="auto">
          <a:xfrm>
            <a:off x="2477096" y="6272214"/>
            <a:ext cx="17343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400" b="1" i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Sub-optimal dose</a:t>
            </a:r>
          </a:p>
          <a:p>
            <a:pPr eaLnBrk="1" hangingPunct="1"/>
            <a:r>
              <a:rPr lang="en-US" altLang="en-US" sz="1400" b="1" i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altLang="en-US" sz="1400" b="1" i="1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rPr>
              <a:t>morpholino A2</a:t>
            </a:r>
            <a:endParaRPr lang="he-IL" altLang="en-US" sz="1400" b="1" i="1">
              <a:solidFill>
                <a:srgbClr val="008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00471" name="TextBox 3"/>
          <p:cNvSpPr txBox="1">
            <a:spLocks noChangeArrowheads="1"/>
          </p:cNvSpPr>
          <p:nvPr/>
        </p:nvSpPr>
        <p:spPr bwMode="auto">
          <a:xfrm>
            <a:off x="333972" y="6257926"/>
            <a:ext cx="17343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400" b="1" i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Sub-optimal dose</a:t>
            </a:r>
          </a:p>
          <a:p>
            <a:pPr eaLnBrk="1" hangingPunct="1"/>
            <a:r>
              <a:rPr lang="en-US" altLang="en-US" sz="1400" b="1" i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altLang="en-US" sz="1400" b="1" i="1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rPr>
              <a:t>morpholino A1</a:t>
            </a:r>
            <a:endParaRPr lang="he-IL" altLang="en-US" sz="1400" b="1" i="1">
              <a:solidFill>
                <a:srgbClr val="008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00472" name="TextBox 4"/>
          <p:cNvSpPr txBox="1">
            <a:spLocks noChangeArrowheads="1"/>
          </p:cNvSpPr>
          <p:nvPr/>
        </p:nvSpPr>
        <p:spPr bwMode="auto">
          <a:xfrm>
            <a:off x="6452593" y="6505614"/>
            <a:ext cx="3061642" cy="276999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200" b="1" i="1">
                <a:solidFill>
                  <a:srgbClr val="FFFF00"/>
                </a:solidFill>
                <a:latin typeface="Arial" pitchFamily="34" charset="0"/>
                <a:ea typeface="+mn-ea"/>
                <a:cs typeface="Arial" pitchFamily="34" charset="0"/>
              </a:rPr>
              <a:t>Model genetic interactions in zebrafish</a:t>
            </a:r>
          </a:p>
        </p:txBody>
      </p:sp>
      <p:sp>
        <p:nvSpPr>
          <p:cNvPr id="1000473" name="TextBox 1"/>
          <p:cNvSpPr txBox="1">
            <a:spLocks noChangeArrowheads="1"/>
          </p:cNvSpPr>
          <p:nvPr/>
        </p:nvSpPr>
        <p:spPr bwMode="auto">
          <a:xfrm>
            <a:off x="1371621" y="71476"/>
            <a:ext cx="3364623" cy="461665"/>
          </a:xfrm>
          <a:prstGeom prst="rect">
            <a:avLst/>
          </a:prstGeom>
          <a:solidFill>
            <a:schemeClr val="tx1"/>
          </a:solidFill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b="1">
                <a:solidFill>
                  <a:srgbClr val="3FE5F7"/>
                </a:solidFill>
                <a:latin typeface="Arial" pitchFamily="34" charset="0"/>
                <a:ea typeface="+mn-ea"/>
                <a:cs typeface="Arial" pitchFamily="34" charset="0"/>
              </a:rPr>
              <a:t>Mutation burden &amp; Dz</a:t>
            </a:r>
          </a:p>
        </p:txBody>
      </p:sp>
    </p:spTree>
    <p:extLst>
      <p:ext uri="{BB962C8B-B14F-4D97-AF65-F5344CB8AC3E}">
        <p14:creationId xmlns:p14="http://schemas.microsoft.com/office/powerpoint/2010/main" val="3541035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84183" y="186268"/>
            <a:ext cx="9429750" cy="609600"/>
          </a:xfrm>
          <a:effectLst>
            <a:outerShdw blurRad="38100" dist="25400" dir="2700000">
              <a:schemeClr val="tx1">
                <a:lumMod val="50000"/>
                <a:lumOff val="50000"/>
                <a:alpha val="20000"/>
              </a:schemeClr>
            </a:outerShdw>
          </a:effectLst>
        </p:spPr>
        <p:txBody>
          <a:bodyPr anchor="t"/>
          <a:lstStyle/>
          <a:p>
            <a:pPr algn="l" eaLnBrk="1" hangingPunct="1">
              <a:defRPr/>
            </a:pPr>
            <a:r>
              <a:rPr lang="en-US" sz="4000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Thanks for your attention</a:t>
            </a:r>
            <a:br>
              <a:rPr lang="en-US" sz="4000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</a:br>
            <a:endParaRPr lang="en-US" sz="4000" i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4260" y="1117609"/>
            <a:ext cx="3416320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BCM:</a:t>
            </a:r>
          </a:p>
          <a:p>
            <a:r>
              <a:rPr lang="en-US" sz="2400" dirty="0" smtClean="0"/>
              <a:t>Jim Lupski</a:t>
            </a:r>
          </a:p>
          <a:p>
            <a:r>
              <a:rPr lang="en-US" sz="2400" dirty="0" smtClean="0"/>
              <a:t>Richard Gibbs</a:t>
            </a:r>
          </a:p>
          <a:p>
            <a:r>
              <a:rPr lang="en-US" sz="2400" dirty="0" smtClean="0"/>
              <a:t>Eric Boerwinkle</a:t>
            </a:r>
          </a:p>
          <a:p>
            <a:r>
              <a:rPr lang="en-US" sz="2400" dirty="0" smtClean="0"/>
              <a:t>Shalini Jhangiani</a:t>
            </a:r>
          </a:p>
          <a:p>
            <a:r>
              <a:rPr lang="en-US" sz="2400" dirty="0" smtClean="0"/>
              <a:t>Reid Sutton</a:t>
            </a:r>
          </a:p>
          <a:p>
            <a:r>
              <a:rPr lang="en-US" sz="2400" dirty="0" smtClean="0"/>
              <a:t>Zeynep </a:t>
            </a:r>
            <a:r>
              <a:rPr lang="en-US" sz="2400" dirty="0" err="1" smtClean="0"/>
              <a:t>Coban</a:t>
            </a:r>
            <a:r>
              <a:rPr lang="en-US" sz="2400" dirty="0" smtClean="0"/>
              <a:t> </a:t>
            </a:r>
            <a:r>
              <a:rPr lang="en-US" sz="2400" dirty="0" err="1" smtClean="0"/>
              <a:t>Akdemir</a:t>
            </a:r>
            <a:endParaRPr lang="en-US" sz="2400" dirty="0" smtClean="0"/>
          </a:p>
          <a:p>
            <a:r>
              <a:rPr lang="en-US" sz="2400" dirty="0" err="1" smtClean="0"/>
              <a:t>Woj</a:t>
            </a:r>
            <a:r>
              <a:rPr lang="en-US" sz="2400" dirty="0" smtClean="0"/>
              <a:t> Wiszniewski</a:t>
            </a:r>
          </a:p>
          <a:p>
            <a:r>
              <a:rPr lang="en-US" sz="2400" dirty="0" smtClean="0"/>
              <a:t>Wu-Lin </a:t>
            </a:r>
            <a:r>
              <a:rPr lang="en-US" sz="2400" dirty="0" err="1" smtClean="0"/>
              <a:t>Charng</a:t>
            </a:r>
            <a:endParaRPr lang="en-US" sz="2400" dirty="0" smtClean="0"/>
          </a:p>
          <a:p>
            <a:r>
              <a:rPr lang="en-US" sz="2400" dirty="0" smtClean="0"/>
              <a:t>Donna Muzny</a:t>
            </a:r>
          </a:p>
          <a:p>
            <a:r>
              <a:rPr lang="en-US" sz="2400" dirty="0" smtClean="0"/>
              <a:t>Amy McGuire</a:t>
            </a:r>
          </a:p>
          <a:p>
            <a:r>
              <a:rPr lang="en-US" sz="2400" dirty="0" smtClean="0"/>
              <a:t>Chad Shaw</a:t>
            </a:r>
          </a:p>
          <a:p>
            <a:r>
              <a:rPr lang="en-US" sz="2400" dirty="0" smtClean="0"/>
              <a:t>Matt Bainbridge</a:t>
            </a:r>
          </a:p>
          <a:p>
            <a:r>
              <a:rPr lang="en-US" sz="2400" dirty="0" smtClean="0"/>
              <a:t>Betty </a:t>
            </a:r>
            <a:r>
              <a:rPr lang="en-US" sz="2400" dirty="0" err="1" smtClean="0"/>
              <a:t>Fernandini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757319" y="1117609"/>
            <a:ext cx="3099577" cy="5632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JH:</a:t>
            </a:r>
          </a:p>
          <a:p>
            <a:r>
              <a:rPr lang="en-US" sz="2400" dirty="0" smtClean="0"/>
              <a:t>Ada Hamosh</a:t>
            </a:r>
          </a:p>
          <a:p>
            <a:r>
              <a:rPr lang="en-US" sz="2400" dirty="0" smtClean="0"/>
              <a:t>Julie Hoover-Fong</a:t>
            </a:r>
          </a:p>
          <a:p>
            <a:r>
              <a:rPr lang="en-US" sz="2400" dirty="0" smtClean="0"/>
              <a:t>Corinne Boehm</a:t>
            </a:r>
          </a:p>
          <a:p>
            <a:r>
              <a:rPr lang="en-US" sz="2400" dirty="0" smtClean="0"/>
              <a:t>Dimitri Avramopoulos</a:t>
            </a:r>
          </a:p>
          <a:p>
            <a:r>
              <a:rPr lang="en-US" sz="2400" dirty="0" smtClean="0"/>
              <a:t>Nara Sobreira</a:t>
            </a:r>
          </a:p>
          <a:p>
            <a:r>
              <a:rPr lang="en-US" sz="2400" dirty="0" smtClean="0"/>
              <a:t>Dane Witmer</a:t>
            </a:r>
          </a:p>
          <a:p>
            <a:r>
              <a:rPr lang="en-US" sz="2400" dirty="0" smtClean="0"/>
              <a:t>Kim Doheny</a:t>
            </a:r>
          </a:p>
          <a:p>
            <a:r>
              <a:rPr lang="en-US" sz="2400" dirty="0" smtClean="0"/>
              <a:t>Kurt </a:t>
            </a:r>
            <a:r>
              <a:rPr lang="en-US" sz="2400" dirty="0" err="1" smtClean="0"/>
              <a:t>Hetrick</a:t>
            </a:r>
            <a:endParaRPr lang="en-US" sz="2400" dirty="0" smtClean="0"/>
          </a:p>
          <a:p>
            <a:r>
              <a:rPr lang="en-US" sz="2400" dirty="0" err="1" smtClean="0"/>
              <a:t>Hua</a:t>
            </a:r>
            <a:r>
              <a:rPr lang="en-US" sz="2400" dirty="0" smtClean="0"/>
              <a:t> Ling</a:t>
            </a:r>
          </a:p>
          <a:p>
            <a:r>
              <a:rPr lang="en-US" sz="2400" dirty="0" smtClean="0"/>
              <a:t>Lee Watkins</a:t>
            </a:r>
          </a:p>
          <a:p>
            <a:r>
              <a:rPr lang="en-US" sz="2400" dirty="0" smtClean="0"/>
              <a:t>Alan Scott</a:t>
            </a:r>
          </a:p>
          <a:p>
            <a:r>
              <a:rPr lang="en-US" sz="2400" dirty="0" smtClean="0"/>
              <a:t>Aravinda </a:t>
            </a:r>
            <a:r>
              <a:rPr lang="en-US" sz="2400" dirty="0" err="1" smtClean="0"/>
              <a:t>Charavarti</a:t>
            </a:r>
            <a:endParaRPr lang="en-US" sz="2400" dirty="0" smtClean="0"/>
          </a:p>
          <a:p>
            <a:r>
              <a:rPr lang="en-US" sz="2400" dirty="0" smtClean="0"/>
              <a:t>Debra Mathews</a:t>
            </a:r>
          </a:p>
          <a:p>
            <a:r>
              <a:rPr lang="en-US" sz="2400" dirty="0" smtClean="0"/>
              <a:t>Sandra Muscelli</a:t>
            </a: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685800" y="990600"/>
            <a:ext cx="9601200" cy="0"/>
          </a:xfrm>
          <a:prstGeom prst="line">
            <a:avLst/>
          </a:prstGeom>
          <a:noFill/>
          <a:ln w="57150" cmpd="thickThin">
            <a:solidFill>
              <a:srgbClr val="34007E"/>
            </a:solidFill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4601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97926" y="50804"/>
            <a:ext cx="9429750" cy="609600"/>
          </a:xfrm>
          <a:effectLst>
            <a:outerShdw blurRad="38100" dist="25400" dir="2700000">
              <a:schemeClr val="tx1">
                <a:lumMod val="50000"/>
                <a:lumOff val="50000"/>
                <a:alpha val="20000"/>
              </a:schemeClr>
            </a:outerShdw>
          </a:effectLst>
        </p:spPr>
        <p:txBody>
          <a:bodyPr anchor="t"/>
          <a:lstStyle/>
          <a:p>
            <a:pPr algn="l" eaLnBrk="1" hangingPunct="1">
              <a:defRPr/>
            </a:pPr>
            <a:r>
              <a:rPr lang="en-US" sz="3200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BHCMG</a:t>
            </a:r>
            <a:r>
              <a:rPr lang="en-US" sz="3200" i="1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en-US" sz="3200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Summary Data</a:t>
            </a:r>
            <a:endParaRPr lang="en-US" sz="3200" i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3122311"/>
              </p:ext>
            </p:extLst>
          </p:nvPr>
        </p:nvGraphicFramePr>
        <p:xfrm>
          <a:off x="805388" y="778936"/>
          <a:ext cx="8743950" cy="56896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6289675"/>
                <a:gridCol w="2454275"/>
              </a:tblGrid>
              <a:tr h="71120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Category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Number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Consented samples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9032</a:t>
                      </a:r>
                      <a:endParaRPr lang="en-US" sz="2400" dirty="0"/>
                    </a:p>
                  </a:txBody>
                  <a:tcPr/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Investigators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403</a:t>
                      </a:r>
                      <a:endParaRPr lang="en-US" sz="2400" dirty="0"/>
                    </a:p>
                  </a:txBody>
                  <a:tcPr/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Institutions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159</a:t>
                      </a:r>
                      <a:endParaRPr lang="en-US" sz="2400" dirty="0"/>
                    </a:p>
                  </a:txBody>
                  <a:tcPr/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Countries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29</a:t>
                      </a:r>
                      <a:endParaRPr lang="en-US" sz="2400" dirty="0"/>
                    </a:p>
                  </a:txBody>
                  <a:tcPr/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Phenotypes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776</a:t>
                      </a:r>
                      <a:endParaRPr lang="en-US" sz="2400" dirty="0"/>
                    </a:p>
                  </a:txBody>
                  <a:tcPr/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         Novel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56%</a:t>
                      </a:r>
                      <a:endParaRPr lang="en-US" sz="2400" dirty="0"/>
                    </a:p>
                  </a:txBody>
                  <a:tcPr/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         Known (in OMIM)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44%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0585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3373803"/>
              </p:ext>
            </p:extLst>
          </p:nvPr>
        </p:nvGraphicFramePr>
        <p:xfrm>
          <a:off x="771521" y="1286934"/>
          <a:ext cx="8743950" cy="42672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6289675"/>
                <a:gridCol w="2454275"/>
              </a:tblGrid>
              <a:tr h="71120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Category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Number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Exomes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6769</a:t>
                      </a:r>
                      <a:endParaRPr lang="en-US" sz="2400" dirty="0"/>
                    </a:p>
                  </a:txBody>
                  <a:tcPr/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Disease genes -- total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468 *</a:t>
                      </a:r>
                      <a:endParaRPr lang="en-US" sz="2400" dirty="0"/>
                    </a:p>
                  </a:txBody>
                  <a:tcPr/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         Novel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222</a:t>
                      </a:r>
                      <a:endParaRPr lang="en-US" sz="2400" dirty="0"/>
                    </a:p>
                  </a:txBody>
                  <a:tcPr/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         Known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246</a:t>
                      </a:r>
                      <a:endParaRPr lang="en-US" sz="2400" dirty="0"/>
                    </a:p>
                  </a:txBody>
                  <a:tcPr/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              Phenotypic</a:t>
                      </a:r>
                      <a:r>
                        <a:rPr lang="en-US" sz="2400" baseline="0" dirty="0" smtClean="0"/>
                        <a:t> expansion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136 (55%)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97927" y="253995"/>
            <a:ext cx="9429750" cy="609600"/>
          </a:xfrm>
          <a:effectLst>
            <a:outerShdw blurRad="38100" dist="25400" dir="2700000">
              <a:schemeClr val="tx1">
                <a:lumMod val="50000"/>
                <a:lumOff val="50000"/>
                <a:alpha val="20000"/>
              </a:schemeClr>
            </a:outerShdw>
          </a:effectLst>
        </p:spPr>
        <p:txBody>
          <a:bodyPr anchor="t"/>
          <a:lstStyle/>
          <a:p>
            <a:pPr algn="l" eaLnBrk="1" hangingPunct="1">
              <a:defRPr/>
            </a:pPr>
            <a:r>
              <a:rPr lang="en-US" sz="3200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BHCMG</a:t>
            </a:r>
            <a:r>
              <a:rPr lang="en-US" sz="3200" i="1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en-US" sz="3200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Summary Data</a:t>
            </a:r>
            <a:endParaRPr lang="en-US" sz="3200" i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61852" y="5672669"/>
            <a:ext cx="1438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* Y4Q4 data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7303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47127" y="-16928"/>
            <a:ext cx="9429750" cy="609600"/>
          </a:xfrm>
          <a:effectLst>
            <a:outerShdw blurRad="38100" dist="25400" dir="2700000">
              <a:schemeClr val="tx1">
                <a:lumMod val="50000"/>
                <a:lumOff val="50000"/>
                <a:alpha val="20000"/>
              </a:schemeClr>
            </a:outerShdw>
          </a:effectLst>
        </p:spPr>
        <p:txBody>
          <a:bodyPr anchor="t"/>
          <a:lstStyle/>
          <a:p>
            <a:pPr algn="l" eaLnBrk="1" hangingPunct="1">
              <a:defRPr/>
            </a:pPr>
            <a:r>
              <a:rPr lang="en-US" sz="3200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BHCMG</a:t>
            </a:r>
            <a:r>
              <a:rPr lang="en-US" sz="3200" i="1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en-US" sz="3200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Data Release</a:t>
            </a:r>
            <a:endParaRPr lang="en-US" sz="3200" i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9820223"/>
              </p:ext>
            </p:extLst>
          </p:nvPr>
        </p:nvGraphicFramePr>
        <p:xfrm>
          <a:off x="805388" y="745070"/>
          <a:ext cx="8743950" cy="56896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6289675"/>
                <a:gridCol w="2454275"/>
              </a:tblGrid>
              <a:tr h="71120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Category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Number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Samples to </a:t>
                      </a:r>
                      <a:r>
                        <a:rPr lang="en-US" sz="2400" dirty="0" err="1" smtClean="0"/>
                        <a:t>dbGap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968</a:t>
                      </a:r>
                      <a:endParaRPr lang="en-US" sz="2400" dirty="0"/>
                    </a:p>
                  </a:txBody>
                  <a:tcPr/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Exomes</a:t>
                      </a:r>
                      <a:r>
                        <a:rPr lang="en-US" sz="2400" baseline="0" dirty="0" smtClean="0"/>
                        <a:t> to Geno2MP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575*</a:t>
                      </a:r>
                      <a:endParaRPr lang="en-US" sz="2400" dirty="0"/>
                    </a:p>
                  </a:txBody>
                  <a:tcPr/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Variants to ClinVar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670</a:t>
                      </a:r>
                      <a:endParaRPr lang="en-US" sz="2400" dirty="0"/>
                    </a:p>
                  </a:txBody>
                  <a:tcPr/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Genes to MME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554</a:t>
                      </a:r>
                      <a:endParaRPr lang="en-US" sz="2400" dirty="0"/>
                    </a:p>
                  </a:txBody>
                  <a:tcPr/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Papers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         Published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116</a:t>
                      </a:r>
                      <a:endParaRPr lang="en-US" sz="2400" dirty="0"/>
                    </a:p>
                  </a:txBody>
                  <a:tcPr/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         in Press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4157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Group 252"/>
          <p:cNvGrpSpPr/>
          <p:nvPr/>
        </p:nvGrpSpPr>
        <p:grpSpPr>
          <a:xfrm>
            <a:off x="-27" y="241354"/>
            <a:ext cx="10287053" cy="2356397"/>
            <a:chOff x="-1" y="-2"/>
            <a:chExt cx="9144046" cy="2356395"/>
          </a:xfrm>
        </p:grpSpPr>
        <p:pic>
          <p:nvPicPr>
            <p:cNvPr id="250" name="image1.jpeg" descr="PhenoDB_title.crp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-2"/>
              <a:ext cx="9144046" cy="23563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1" name="Shape 251"/>
            <p:cNvSpPr/>
            <p:nvPr/>
          </p:nvSpPr>
          <p:spPr>
            <a:xfrm>
              <a:off x="6386717" y="1955802"/>
              <a:ext cx="2401304" cy="4001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2000"/>
              </a:lvl1pPr>
            </a:lstStyle>
            <a:p>
              <a:r>
                <a:t>Hum Mut 34:561, 2013</a:t>
              </a:r>
            </a:p>
          </p:txBody>
        </p:sp>
      </p:grpSp>
      <p:sp>
        <p:nvSpPr>
          <p:cNvPr id="253" name="Shape 253"/>
          <p:cNvSpPr/>
          <p:nvPr/>
        </p:nvSpPr>
        <p:spPr>
          <a:xfrm>
            <a:off x="154780" y="2666998"/>
            <a:ext cx="10129827" cy="12700"/>
          </a:xfrm>
          <a:prstGeom prst="line">
            <a:avLst/>
          </a:prstGeom>
          <a:ln w="38100">
            <a:solidFill>
              <a:srgbClr val="FF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254" name="image1.png" descr="Screen shot 2015-04-30 at 1.41.07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288" y="2794000"/>
            <a:ext cx="10287000" cy="2523315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Shape 255"/>
          <p:cNvSpPr/>
          <p:nvPr/>
        </p:nvSpPr>
        <p:spPr>
          <a:xfrm>
            <a:off x="8458200" y="2806775"/>
            <a:ext cx="1785938" cy="120032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56" name="Shape 256"/>
          <p:cNvSpPr/>
          <p:nvPr/>
        </p:nvSpPr>
        <p:spPr>
          <a:xfrm>
            <a:off x="7361410" y="5336553"/>
            <a:ext cx="2701467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000"/>
            </a:lvl1pPr>
          </a:lstStyle>
          <a:p>
            <a:r>
              <a:rPr dirty="0"/>
              <a:t>Hum Mut 36:425, 2015</a:t>
            </a:r>
          </a:p>
        </p:txBody>
      </p:sp>
      <p:sp>
        <p:nvSpPr>
          <p:cNvPr id="257" name="Shape 257"/>
          <p:cNvSpPr/>
          <p:nvPr/>
        </p:nvSpPr>
        <p:spPr>
          <a:xfrm>
            <a:off x="1549496" y="5933322"/>
            <a:ext cx="7023283" cy="831212"/>
          </a:xfrm>
          <a:prstGeom prst="rect">
            <a:avLst/>
          </a:prstGeom>
          <a:solidFill>
            <a:srgbClr val="93CDDD"/>
          </a:solidFill>
          <a:ln w="28575">
            <a:solidFill>
              <a:srgbClr val="FF8000"/>
            </a:solidFill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defRPr sz="2400" b="1"/>
            </a:pPr>
            <a:r>
              <a:rPr dirty="0"/>
              <a:t>http://</a:t>
            </a:r>
            <a:r>
              <a:rPr dirty="0">
                <a:latin typeface="Arial"/>
                <a:ea typeface="Arial"/>
                <a:cs typeface="Arial"/>
                <a:sym typeface="Arial"/>
              </a:rPr>
              <a:t>phenodbresearch.net </a:t>
            </a:r>
            <a:r>
              <a:rPr dirty="0" smtClean="0">
                <a:latin typeface="Arial"/>
                <a:ea typeface="Arial"/>
                <a:cs typeface="Arial"/>
                <a:sym typeface="Arial"/>
              </a:rPr>
              <a:t> </a:t>
            </a:r>
            <a:endParaRPr lang="en-US" dirty="0" smtClean="0">
              <a:latin typeface="Arial"/>
              <a:ea typeface="Arial"/>
              <a:cs typeface="Arial"/>
              <a:sym typeface="Arial"/>
            </a:endParaRPr>
          </a:p>
          <a:p>
            <a:pPr algn="ctr">
              <a:defRPr sz="2400" b="1"/>
            </a:pPr>
            <a:r>
              <a:rPr dirty="0" smtClean="0">
                <a:latin typeface="Arial"/>
                <a:ea typeface="Arial"/>
                <a:cs typeface="Arial"/>
                <a:sym typeface="Arial"/>
              </a:rPr>
              <a:t>http</a:t>
            </a:r>
            <a:r>
              <a:rPr dirty="0">
                <a:latin typeface="Arial"/>
                <a:ea typeface="Arial"/>
                <a:cs typeface="Arial"/>
                <a:sym typeface="Arial"/>
              </a:rPr>
              <a:t>://phenodb.org</a:t>
            </a:r>
          </a:p>
        </p:txBody>
      </p:sp>
      <p:sp>
        <p:nvSpPr>
          <p:cNvPr id="10" name="Shape 253"/>
          <p:cNvSpPr/>
          <p:nvPr/>
        </p:nvSpPr>
        <p:spPr>
          <a:xfrm>
            <a:off x="157233" y="5724990"/>
            <a:ext cx="10129827" cy="12700"/>
          </a:xfrm>
          <a:prstGeom prst="line">
            <a:avLst/>
          </a:prstGeom>
          <a:ln w="38100">
            <a:solidFill>
              <a:srgbClr val="FF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365" y="1168402"/>
            <a:ext cx="9439275" cy="4114800"/>
          </a:xfrm>
        </p:spPr>
        <p:txBody>
          <a:bodyPr/>
          <a:lstStyle/>
          <a:p>
            <a:pPr>
              <a:lnSpc>
                <a:spcPts val="4040"/>
              </a:lnSpc>
              <a:spcBef>
                <a:spcPts val="1968"/>
              </a:spcBef>
              <a:buClr>
                <a:srgbClr val="99CC00"/>
              </a:buClr>
              <a:buFont typeface="Wingdings" charset="2"/>
              <a:buChar char="§"/>
            </a:pPr>
            <a:r>
              <a:rPr lang="en-US" dirty="0">
                <a:latin typeface="Calibri"/>
                <a:cs typeface="Calibri"/>
              </a:rPr>
              <a:t>Data on 4,426 projects including 53 cohorts ranging from 5-295 </a:t>
            </a:r>
            <a:r>
              <a:rPr lang="en-US" dirty="0" smtClean="0">
                <a:latin typeface="Calibri"/>
                <a:cs typeface="Calibri"/>
              </a:rPr>
              <a:t>subjects/cohort</a:t>
            </a:r>
          </a:p>
          <a:p>
            <a:pPr>
              <a:lnSpc>
                <a:spcPts val="4040"/>
              </a:lnSpc>
              <a:spcBef>
                <a:spcPts val="1968"/>
              </a:spcBef>
              <a:buClr>
                <a:srgbClr val="99CC00"/>
              </a:buClr>
              <a:buFont typeface="Wingdings" charset="2"/>
              <a:buChar char="§"/>
            </a:pPr>
            <a:r>
              <a:rPr lang="en-US" dirty="0">
                <a:latin typeface="Calibri"/>
                <a:cs typeface="Calibri"/>
              </a:rPr>
              <a:t>Phenotypic data from more than 10,284 </a:t>
            </a:r>
            <a:r>
              <a:rPr lang="en-US" dirty="0" smtClean="0">
                <a:latin typeface="Calibri"/>
                <a:cs typeface="Calibri"/>
              </a:rPr>
              <a:t>individuals</a:t>
            </a:r>
          </a:p>
          <a:p>
            <a:pPr>
              <a:lnSpc>
                <a:spcPts val="4040"/>
              </a:lnSpc>
              <a:spcBef>
                <a:spcPts val="1968"/>
              </a:spcBef>
              <a:buClr>
                <a:srgbClr val="99CC00"/>
              </a:buClr>
              <a:buFont typeface="Wingdings" charset="2"/>
              <a:buChar char="§"/>
            </a:pPr>
            <a:r>
              <a:rPr lang="en-US" dirty="0">
                <a:latin typeface="Calibri"/>
                <a:cs typeface="Calibri"/>
              </a:rPr>
              <a:t>WES VCF and ANNOVAR files on &gt; 6,225 </a:t>
            </a:r>
            <a:r>
              <a:rPr lang="en-US" dirty="0" smtClean="0">
                <a:latin typeface="Calibri"/>
                <a:cs typeface="Calibri"/>
              </a:rPr>
              <a:t>samples</a:t>
            </a:r>
          </a:p>
          <a:p>
            <a:pPr>
              <a:lnSpc>
                <a:spcPts val="4040"/>
              </a:lnSpc>
              <a:spcBef>
                <a:spcPts val="1968"/>
              </a:spcBef>
              <a:buClr>
                <a:srgbClr val="99CC00"/>
              </a:buClr>
              <a:buFont typeface="Wingdings" charset="2"/>
              <a:buChar char="§"/>
            </a:pPr>
            <a:r>
              <a:rPr lang="en-US" dirty="0" smtClean="0">
                <a:latin typeface="Calibri"/>
                <a:cs typeface="Calibri"/>
              </a:rPr>
              <a:t>Incorporates an analysis tool</a:t>
            </a:r>
          </a:p>
          <a:p>
            <a:pPr>
              <a:lnSpc>
                <a:spcPts val="4040"/>
              </a:lnSpc>
              <a:spcBef>
                <a:spcPts val="1968"/>
              </a:spcBef>
              <a:buClr>
                <a:srgbClr val="99CC00"/>
              </a:buClr>
              <a:buFont typeface="Wingdings" charset="2"/>
              <a:buChar char="§"/>
            </a:pPr>
            <a:r>
              <a:rPr lang="en-US" dirty="0" smtClean="0">
                <a:latin typeface="Calibri"/>
                <a:cs typeface="Calibri"/>
              </a:rPr>
              <a:t>Continually adding enhancements</a:t>
            </a:r>
          </a:p>
          <a:p>
            <a:pPr>
              <a:lnSpc>
                <a:spcPts val="4040"/>
              </a:lnSpc>
              <a:spcBef>
                <a:spcPts val="1968"/>
              </a:spcBef>
              <a:buClr>
                <a:srgbClr val="99CC00"/>
              </a:buClr>
              <a:buFont typeface="Wingdings" charset="2"/>
              <a:buChar char="§"/>
            </a:pPr>
            <a:r>
              <a:rPr lang="en-US" dirty="0">
                <a:latin typeface="Calibri"/>
                <a:cs typeface="Calibri"/>
              </a:rPr>
              <a:t>PhenoDB has been downloaded by more than 367 centers </a:t>
            </a:r>
          </a:p>
          <a:p>
            <a:pPr marL="0" indent="0">
              <a:lnSpc>
                <a:spcPts val="4040"/>
              </a:lnSpc>
              <a:spcBef>
                <a:spcPts val="1968"/>
              </a:spcBef>
              <a:buClr>
                <a:srgbClr val="99CC00"/>
              </a:buClr>
              <a:buNone/>
            </a:pPr>
            <a:r>
              <a:rPr lang="en-US" dirty="0" smtClean="0">
                <a:latin typeface="Calibri"/>
                <a:cs typeface="Calibri"/>
              </a:rPr>
              <a:t> </a:t>
            </a:r>
            <a:endParaRPr lang="en-US" dirty="0">
              <a:latin typeface="Calibri"/>
              <a:cs typeface="Calibri"/>
            </a:endParaRPr>
          </a:p>
          <a:p>
            <a:pPr>
              <a:lnSpc>
                <a:spcPts val="4040"/>
              </a:lnSpc>
              <a:spcBef>
                <a:spcPts val="1968"/>
              </a:spcBef>
              <a:buClr>
                <a:srgbClr val="99CC00"/>
              </a:buClr>
              <a:buFont typeface="Wingdings" charset="2"/>
              <a:buChar char="§"/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ts val="4040"/>
              </a:lnSpc>
              <a:spcBef>
                <a:spcPts val="1968"/>
              </a:spcBef>
              <a:buClr>
                <a:srgbClr val="99CC00"/>
              </a:buClr>
              <a:buFont typeface="Wingdings" charset="2"/>
              <a:buChar char="§"/>
            </a:pPr>
            <a:endParaRPr lang="en-US" dirty="0" smtClean="0">
              <a:latin typeface="Calibri"/>
              <a:cs typeface="Calibri"/>
            </a:endParaRPr>
          </a:p>
          <a:p>
            <a:pPr>
              <a:lnSpc>
                <a:spcPts val="4040"/>
              </a:lnSpc>
              <a:spcBef>
                <a:spcPts val="1968"/>
              </a:spcBef>
              <a:buClr>
                <a:srgbClr val="99CC00"/>
              </a:buClr>
              <a:buFont typeface="Wingdings" charset="2"/>
              <a:buChar char="§"/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ts val="4040"/>
              </a:lnSpc>
              <a:spcBef>
                <a:spcPts val="1968"/>
              </a:spcBef>
              <a:buClr>
                <a:srgbClr val="99CC00"/>
              </a:buClr>
              <a:buFont typeface="Wingdings" charset="2"/>
              <a:buChar char="§"/>
            </a:pP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85787" y="169335"/>
            <a:ext cx="9429750" cy="609600"/>
          </a:xfrm>
          <a:effectLst>
            <a:outerShdw blurRad="38100" dist="25400" dir="2700000">
              <a:schemeClr val="tx1">
                <a:lumMod val="50000"/>
                <a:lumOff val="50000"/>
                <a:alpha val="20000"/>
              </a:schemeClr>
            </a:outerShdw>
          </a:effectLst>
        </p:spPr>
        <p:txBody>
          <a:bodyPr anchor="t"/>
          <a:lstStyle/>
          <a:p>
            <a:pPr algn="l" eaLnBrk="1" hangingPunct="1">
              <a:defRPr/>
            </a:pPr>
            <a:r>
              <a:rPr lang="en-US" sz="4000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PhenoDB* Status for BHCMG</a:t>
            </a:r>
            <a:endParaRPr lang="en-US" sz="4000" i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685800" y="990600"/>
            <a:ext cx="9601200" cy="0"/>
          </a:xfrm>
          <a:prstGeom prst="line">
            <a:avLst/>
          </a:prstGeom>
          <a:noFill/>
          <a:ln w="57150" cmpd="thickThin">
            <a:solidFill>
              <a:srgbClr val="34007E"/>
            </a:solidFill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927600" y="6181523"/>
            <a:ext cx="5240557" cy="585636"/>
            <a:chOff x="4927600" y="6181523"/>
            <a:chExt cx="5240557" cy="585636"/>
          </a:xfrm>
        </p:grpSpPr>
        <p:sp>
          <p:nvSpPr>
            <p:cNvPr id="6" name="Rectangle 5"/>
            <p:cNvSpPr/>
            <p:nvPr/>
          </p:nvSpPr>
          <p:spPr>
            <a:xfrm>
              <a:off x="5300443" y="6181523"/>
              <a:ext cx="48677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u="sng" dirty="0">
                  <a:solidFill>
                    <a:srgbClr val="0000FF"/>
                  </a:solidFill>
                  <a:uFill>
                    <a:solidFill>
                      <a:srgbClr val="0000FF"/>
                    </a:solidFill>
                  </a:uFill>
                  <a:hlinkClick r:id="rId2"/>
                </a:rPr>
                <a:t>www.mendeliangenomics.org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27600" y="6182383"/>
              <a:ext cx="34436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*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38079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image2.png" descr="Screen shot 2015-11-02 at 3.44.47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612900"/>
            <a:ext cx="10287000" cy="4252220"/>
          </a:xfrm>
          <a:prstGeom prst="rect">
            <a:avLst/>
          </a:prstGeom>
          <a:ln w="12700"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85787" y="169335"/>
            <a:ext cx="9429750" cy="609600"/>
          </a:xfrm>
          <a:prstGeom prst="rect">
            <a:avLst/>
          </a:prstGeom>
          <a:effectLst>
            <a:outerShdw blurRad="38100" dist="25400" dir="2700000">
              <a:schemeClr val="tx1">
                <a:lumMod val="50000"/>
                <a:lumOff val="50000"/>
                <a:alpha val="20000"/>
              </a:schemeClr>
            </a:outerShdw>
          </a:effectLst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6" charset="0"/>
                <a:ea typeface="ＭＳ Ｐゴシック" pitchFamily="36" charset="-128"/>
                <a:cs typeface="ＭＳ Ｐゴシック" pitchFamily="36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6" charset="0"/>
                <a:ea typeface="ＭＳ Ｐゴシック" pitchFamily="36" charset="-128"/>
                <a:cs typeface="ＭＳ Ｐゴシック" pitchFamily="36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6" charset="0"/>
                <a:ea typeface="ＭＳ Ｐゴシック" pitchFamily="36" charset="-128"/>
                <a:cs typeface="ＭＳ Ｐゴシック" pitchFamily="36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6" charset="0"/>
                <a:ea typeface="ＭＳ Ｐゴシック" pitchFamily="36" charset="-128"/>
                <a:cs typeface="ＭＳ Ｐゴシック" pitchFamily="36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6" charset="0"/>
                <a:ea typeface="ＭＳ Ｐゴシック" pitchFamily="36" charset="-128"/>
                <a:cs typeface="ＭＳ Ｐゴシック" pitchFamily="36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6" charset="0"/>
                <a:ea typeface="ＭＳ Ｐゴシック" pitchFamily="36" charset="-128"/>
                <a:cs typeface="ＭＳ Ｐゴシック" pitchFamily="36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6" charset="0"/>
                <a:ea typeface="ＭＳ Ｐゴシック" pitchFamily="36" charset="-128"/>
                <a:cs typeface="ＭＳ Ｐゴシック" pitchFamily="36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6" charset="0"/>
                <a:ea typeface="ＭＳ Ｐゴシック" pitchFamily="36" charset="-128"/>
                <a:cs typeface="ＭＳ Ｐゴシック" pitchFamily="36" charset="-128"/>
              </a:defRPr>
            </a:lvl9pPr>
          </a:lstStyle>
          <a:p>
            <a:pPr algn="l" eaLnBrk="1" hangingPunct="1">
              <a:defRPr/>
            </a:pPr>
            <a:r>
              <a:rPr lang="en-US" sz="4000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PhenoDB Variant Analysis Tool</a:t>
            </a:r>
            <a:endParaRPr lang="en-US" sz="4000" i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685800" y="990600"/>
            <a:ext cx="9601200" cy="0"/>
          </a:xfrm>
          <a:prstGeom prst="line">
            <a:avLst/>
          </a:prstGeom>
          <a:noFill/>
          <a:ln w="57150" cmpd="thickThin">
            <a:solidFill>
              <a:srgbClr val="34007E"/>
            </a:solidFill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6" charset="0"/>
            <a:ea typeface="ＭＳ Ｐゴシック" pitchFamily="36" charset="-128"/>
            <a:cs typeface="ＭＳ Ｐゴシック" pitchFamily="3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6" charset="0"/>
            <a:ea typeface="ＭＳ Ｐゴシック" pitchFamily="36" charset="-128"/>
            <a:cs typeface="ＭＳ Ｐゴシック" pitchFamily="3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_Blank Presentation">
  <a:themeElements>
    <a:clrScheme name="Blank Presentat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Blank Presentatio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Blank Present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1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30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30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1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8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4_Default Design">
  <a:themeElements>
    <a:clrScheme name="">
      <a:dk1>
        <a:srgbClr val="808080"/>
      </a:dk1>
      <a:lt1>
        <a:srgbClr val="FFFFFF"/>
      </a:lt1>
      <a:dk2>
        <a:srgbClr val="004080"/>
      </a:dk2>
      <a:lt2>
        <a:srgbClr val="FFFF66"/>
      </a:lt2>
      <a:accent1>
        <a:srgbClr val="00CC99"/>
      </a:accent1>
      <a:accent2>
        <a:srgbClr val="3333CC"/>
      </a:accent2>
      <a:accent3>
        <a:srgbClr val="AAAFC0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1_Default Desig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9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6" charset="0"/>
            <a:ea typeface="ＭＳ Ｐゴシック" pitchFamily="36" charset="-128"/>
            <a:cs typeface="ＭＳ Ｐゴシック" pitchFamily="3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6" charset="0"/>
            <a:ea typeface="ＭＳ Ｐゴシック" pitchFamily="36" charset="-128"/>
            <a:cs typeface="ＭＳ Ｐゴシック" pitchFamily="3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8686</TotalTime>
  <Words>1679</Words>
  <Application>Microsoft Macintosh PowerPoint</Application>
  <PresentationFormat>35mm Slides</PresentationFormat>
  <Paragraphs>450</Paragraphs>
  <Slides>34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16</vt:i4>
      </vt:variant>
      <vt:variant>
        <vt:lpstr>Slide Titles</vt:lpstr>
      </vt:variant>
      <vt:variant>
        <vt:i4>34</vt:i4>
      </vt:variant>
    </vt:vector>
  </HeadingPairs>
  <TitlesOfParts>
    <vt:vector size="50" baseType="lpstr">
      <vt:lpstr>Blank Presentation</vt:lpstr>
      <vt:lpstr>18_Custom Design</vt:lpstr>
      <vt:lpstr>14_Default Design</vt:lpstr>
      <vt:lpstr>2_Custom Design</vt:lpstr>
      <vt:lpstr>29_Custom Design</vt:lpstr>
      <vt:lpstr>3_Custom Design</vt:lpstr>
      <vt:lpstr>Custom Design</vt:lpstr>
      <vt:lpstr>2_Blank Presentation</vt:lpstr>
      <vt:lpstr>1_Office Theme</vt:lpstr>
      <vt:lpstr>2_Office Theme</vt:lpstr>
      <vt:lpstr>1_Blank Presentation</vt:lpstr>
      <vt:lpstr>Office Theme</vt:lpstr>
      <vt:lpstr>3_Office Theme</vt:lpstr>
      <vt:lpstr>8_Office Theme</vt:lpstr>
      <vt:lpstr>4_Office Theme</vt:lpstr>
      <vt:lpstr>5_Office Theme</vt:lpstr>
      <vt:lpstr>PowerPoint Presentation</vt:lpstr>
      <vt:lpstr>BHCMG: Goals and Aims </vt:lpstr>
      <vt:lpstr>PowerPoint Presentation</vt:lpstr>
      <vt:lpstr>BHCMG Summary Data</vt:lpstr>
      <vt:lpstr>BHCMG Summary Data</vt:lpstr>
      <vt:lpstr>BHCMG Data Release</vt:lpstr>
      <vt:lpstr>PowerPoint Presentation</vt:lpstr>
      <vt:lpstr>PhenoDB* Status for BHCMG</vt:lpstr>
      <vt:lpstr>PowerPoint Presentation</vt:lpstr>
      <vt:lpstr>PhenoDB Features</vt:lpstr>
      <vt:lpstr>PhenoDB Features (continued)</vt:lpstr>
      <vt:lpstr>PhenoDB Features in progress</vt:lpstr>
      <vt:lpstr>PowerPoint Presentation</vt:lpstr>
      <vt:lpstr>GeneMatcher Overview</vt:lpstr>
      <vt:lpstr>PowerPoint Presentation</vt:lpstr>
      <vt:lpstr>GeneMatcher: Growth in Genes &amp; Matches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JH GeneMatcher Experience</vt:lpstr>
      <vt:lpstr>PowerPoint Presentation</vt:lpstr>
      <vt:lpstr>PowerPoint Presentation</vt:lpstr>
      <vt:lpstr>PowerPoint Presentation</vt:lpstr>
      <vt:lpstr>Using the imprinting tool in PhenoDB analysis </vt:lpstr>
      <vt:lpstr>PowerPoint Presentation</vt:lpstr>
      <vt:lpstr>Pedigree structures of families enrolled in brain malformation study who were found to have candidate genes</vt:lpstr>
      <vt:lpstr>Suggested Correlation among Neurodevelopmental Stage, Representative Process, Strong Candidate Genes, and Phenotype</vt:lpstr>
      <vt:lpstr>PowerPoint Presentation</vt:lpstr>
      <vt:lpstr>Rare Variant Distribution in Studied Individuals Suggests High Carrier Frequency for Rare Alleles in Neuropathy Genes in Exome Sequenced Neuropathy Cohort</vt:lpstr>
      <vt:lpstr>PowerPoint Presentation</vt:lpstr>
      <vt:lpstr>Thanks for your attention </vt:lpstr>
    </vt:vector>
  </TitlesOfParts>
  <Company>HHMI/Johns Hopkins University School of Medicine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Incoming Class 2007</dc:title>
  <dc:creator>Sandy Muscelli</dc:creator>
  <cp:lastModifiedBy>David Valle</cp:lastModifiedBy>
  <cp:revision>1139</cp:revision>
  <dcterms:created xsi:type="dcterms:W3CDTF">2012-02-15T14:13:32Z</dcterms:created>
  <dcterms:modified xsi:type="dcterms:W3CDTF">2016-04-11T13:18:22Z</dcterms:modified>
</cp:coreProperties>
</file>