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" ContentType="image/tif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6256000" cy="1016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j-lt"/>
        <a:ea typeface="+mj-ea"/>
        <a:cs typeface="+mj-cs"/>
        <a:sym typeface="Palatino"/>
      </a:defRPr>
    </a:lvl1pPr>
    <a:lvl2pPr marL="0" marR="0" indent="228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j-lt"/>
        <a:ea typeface="+mj-ea"/>
        <a:cs typeface="+mj-cs"/>
        <a:sym typeface="Palatino"/>
      </a:defRPr>
    </a:lvl2pPr>
    <a:lvl3pPr marL="0" marR="0" indent="457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j-lt"/>
        <a:ea typeface="+mj-ea"/>
        <a:cs typeface="+mj-cs"/>
        <a:sym typeface="Palatino"/>
      </a:defRPr>
    </a:lvl3pPr>
    <a:lvl4pPr marL="0" marR="0" indent="685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j-lt"/>
        <a:ea typeface="+mj-ea"/>
        <a:cs typeface="+mj-cs"/>
        <a:sym typeface="Palatino"/>
      </a:defRPr>
    </a:lvl4pPr>
    <a:lvl5pPr marL="0" marR="0" indent="9144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j-lt"/>
        <a:ea typeface="+mj-ea"/>
        <a:cs typeface="+mj-cs"/>
        <a:sym typeface="Palatino"/>
      </a:defRPr>
    </a:lvl5pPr>
    <a:lvl6pPr marL="0" marR="0" indent="11430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j-lt"/>
        <a:ea typeface="+mj-ea"/>
        <a:cs typeface="+mj-cs"/>
        <a:sym typeface="Palatino"/>
      </a:defRPr>
    </a:lvl6pPr>
    <a:lvl7pPr marL="0" marR="0" indent="1371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j-lt"/>
        <a:ea typeface="+mj-ea"/>
        <a:cs typeface="+mj-cs"/>
        <a:sym typeface="Palatino"/>
      </a:defRPr>
    </a:lvl7pPr>
    <a:lvl8pPr marL="0" marR="0" indent="1600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j-lt"/>
        <a:ea typeface="+mj-ea"/>
        <a:cs typeface="+mj-cs"/>
        <a:sym typeface="Palatino"/>
      </a:defRPr>
    </a:lvl8pPr>
    <a:lvl9pPr marL="0" marR="0" indent="1828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+mj-lt"/>
        <a:ea typeface="+mj-ea"/>
        <a:cs typeface="+mj-cs"/>
        <a:sym typeface="Palatino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414141"/>
        </a:fontRef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Ref idx="major">
          <a:srgbClr val="414141"/>
        </a:fontRef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414141"/>
        </a:fontRef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ajor">
          <a:srgbClr val="414141"/>
        </a:fontRef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Ref idx="major">
          <a:srgbClr val="414141"/>
        </a:fontRef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4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414141"/>
        </a:fontRef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5"/>
              <a:satOff val="13972"/>
              <a:lumOff val="-24493"/>
            </a:schemeClr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5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414141"/>
        </a:fontRef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Ref idx="major">
          <a:srgbClr val="414141"/>
        </a:fontRef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414141"/>
        </a:fontRef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Ref idx="major">
          <a:srgbClr val="414141"/>
        </a:fontRef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414141"/>
        </a:fontRef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414141"/>
        </a:fontRef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306"/>
    <p:restoredTop sz="87102"/>
  </p:normalViewPr>
  <p:slideViewPr>
    <p:cSldViewPr snapToGrid="0" snapToObjects="1">
      <p:cViewPr>
        <p:scale>
          <a:sx n="54" d="100"/>
          <a:sy n="54" d="100"/>
        </p:scale>
        <p:origin x="544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9" name="Shape 13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>
        <a:latin typeface="+mj-lt"/>
        <a:ea typeface="+mj-ea"/>
        <a:cs typeface="+mj-cs"/>
        <a:sym typeface="Palatino"/>
      </a:defRPr>
    </a:lvl1pPr>
    <a:lvl2pPr indent="228600" defTabSz="457200" latinLnBrk="0">
      <a:lnSpc>
        <a:spcPct val="117999"/>
      </a:lnSpc>
      <a:defRPr>
        <a:latin typeface="+mj-lt"/>
        <a:ea typeface="+mj-ea"/>
        <a:cs typeface="+mj-cs"/>
        <a:sym typeface="Palatino"/>
      </a:defRPr>
    </a:lvl2pPr>
    <a:lvl3pPr indent="457200" defTabSz="457200" latinLnBrk="0">
      <a:lnSpc>
        <a:spcPct val="117999"/>
      </a:lnSpc>
      <a:defRPr>
        <a:latin typeface="+mj-lt"/>
        <a:ea typeface="+mj-ea"/>
        <a:cs typeface="+mj-cs"/>
        <a:sym typeface="Palatino"/>
      </a:defRPr>
    </a:lvl3pPr>
    <a:lvl4pPr indent="685800" defTabSz="457200" latinLnBrk="0">
      <a:lnSpc>
        <a:spcPct val="117999"/>
      </a:lnSpc>
      <a:defRPr>
        <a:latin typeface="+mj-lt"/>
        <a:ea typeface="+mj-ea"/>
        <a:cs typeface="+mj-cs"/>
        <a:sym typeface="Palatino"/>
      </a:defRPr>
    </a:lvl4pPr>
    <a:lvl5pPr indent="914400" defTabSz="457200" latinLnBrk="0">
      <a:lnSpc>
        <a:spcPct val="117999"/>
      </a:lnSpc>
      <a:defRPr>
        <a:latin typeface="+mj-lt"/>
        <a:ea typeface="+mj-ea"/>
        <a:cs typeface="+mj-cs"/>
        <a:sym typeface="Palatino"/>
      </a:defRPr>
    </a:lvl5pPr>
    <a:lvl6pPr indent="1143000" defTabSz="457200" latinLnBrk="0">
      <a:lnSpc>
        <a:spcPct val="117999"/>
      </a:lnSpc>
      <a:defRPr>
        <a:latin typeface="+mj-lt"/>
        <a:ea typeface="+mj-ea"/>
        <a:cs typeface="+mj-cs"/>
        <a:sym typeface="Palatino"/>
      </a:defRPr>
    </a:lvl6pPr>
    <a:lvl7pPr indent="1371600" defTabSz="457200" latinLnBrk="0">
      <a:lnSpc>
        <a:spcPct val="117999"/>
      </a:lnSpc>
      <a:defRPr>
        <a:latin typeface="+mj-lt"/>
        <a:ea typeface="+mj-ea"/>
        <a:cs typeface="+mj-cs"/>
        <a:sym typeface="Palatino"/>
      </a:defRPr>
    </a:lvl7pPr>
    <a:lvl8pPr indent="1600200" defTabSz="457200" latinLnBrk="0">
      <a:lnSpc>
        <a:spcPct val="117999"/>
      </a:lnSpc>
      <a:defRPr>
        <a:latin typeface="+mj-lt"/>
        <a:ea typeface="+mj-ea"/>
        <a:cs typeface="+mj-cs"/>
        <a:sym typeface="Palatino"/>
      </a:defRPr>
    </a:lvl8pPr>
    <a:lvl9pPr indent="1828800" defTabSz="457200" latinLnBrk="0">
      <a:lnSpc>
        <a:spcPct val="117999"/>
      </a:lnSpc>
      <a:defRPr>
        <a:latin typeface="+mj-lt"/>
        <a:ea typeface="+mj-ea"/>
        <a:cs typeface="+mj-cs"/>
        <a:sym typeface="Palatino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897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9641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2" name="Shape 3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Identity (*) : 29 is 36.71 %</a:t>
            </a:r>
          </a:p>
          <a:p>
            <a:r>
              <a:t>Strongly similar (:) : 24 is 30.38 %</a:t>
            </a:r>
          </a:p>
          <a:p>
            <a:r>
              <a:t>Weakly similar (.) : 3 is 3.80 %</a:t>
            </a:r>
          </a:p>
          <a:p>
            <a:r>
              <a:t>Different : 23 is 29.11 %</a:t>
            </a:r>
          </a:p>
        </p:txBody>
      </p:sp>
    </p:spTree>
    <p:extLst>
      <p:ext uri="{BB962C8B-B14F-4D97-AF65-F5344CB8AC3E}">
        <p14:creationId xmlns:p14="http://schemas.microsoft.com/office/powerpoint/2010/main" val="1540383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4" name="Shape 3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Identity (*) : 29 is 36.71 %</a:t>
            </a:r>
          </a:p>
          <a:p>
            <a:r>
              <a:t>Strongly similar (:) : 24 is 30.38 %</a:t>
            </a:r>
          </a:p>
          <a:p>
            <a:r>
              <a:t>Weakly similar (.) : 3 is 3.80 %</a:t>
            </a:r>
          </a:p>
          <a:p>
            <a:r>
              <a:t>Different : 23 is 29.11 %</a:t>
            </a:r>
          </a:p>
        </p:txBody>
      </p:sp>
    </p:spTree>
    <p:extLst>
      <p:ext uri="{BB962C8B-B14F-4D97-AF65-F5344CB8AC3E}">
        <p14:creationId xmlns:p14="http://schemas.microsoft.com/office/powerpoint/2010/main" val="1303455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Shape 73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9" name="Shape 7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Nuclear Overhauser effect (NOE)</a:t>
            </a:r>
          </a:p>
        </p:txBody>
      </p:sp>
    </p:spTree>
    <p:extLst>
      <p:ext uri="{BB962C8B-B14F-4D97-AF65-F5344CB8AC3E}">
        <p14:creationId xmlns:p14="http://schemas.microsoft.com/office/powerpoint/2010/main" val="468703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Shape 763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4" name="Shape 7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PSSM: position-specific scoring matrices</a:t>
            </a:r>
          </a:p>
          <a:p>
            <a:r>
              <a:t>SS: secondary structure</a:t>
            </a:r>
          </a:p>
          <a:p>
            <a:r>
              <a:t>SA: solvent accessibility</a:t>
            </a:r>
          </a:p>
        </p:txBody>
      </p:sp>
    </p:spTree>
    <p:extLst>
      <p:ext uri="{BB962C8B-B14F-4D97-AF65-F5344CB8AC3E}">
        <p14:creationId xmlns:p14="http://schemas.microsoft.com/office/powerpoint/2010/main" val="1315634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1883833" y="6865937"/>
            <a:ext cx="1249943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2916" tIns="52916" rIns="52916" bIns="52916" anchor="ctr"/>
          <a:lstStyle/>
          <a:p>
            <a:pPr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1883833" y="4259791"/>
            <a:ext cx="1250002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2916" tIns="52916" rIns="52916" bIns="52916" anchor="ctr"/>
          <a:lstStyle/>
          <a:p>
            <a:pPr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" name="Shape 15"/>
          <p:cNvSpPr>
            <a:spLocks noGrp="1"/>
          </p:cNvSpPr>
          <p:nvPr>
            <p:ph type="body" sz="quarter" idx="13"/>
          </p:nvPr>
        </p:nvSpPr>
        <p:spPr>
          <a:xfrm>
            <a:off x="1883833" y="3649133"/>
            <a:ext cx="7500939" cy="533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1883833" y="4312708"/>
            <a:ext cx="12499430" cy="2513542"/>
          </a:xfrm>
          <a:prstGeom prst="rect">
            <a:avLst/>
          </a:prstGeom>
        </p:spPr>
        <p:txBody>
          <a:bodyPr/>
          <a:lstStyle>
            <a:lvl1pPr algn="l">
              <a:defRPr sz="7200">
                <a:solidFill>
                  <a:srgbClr val="D93E2B"/>
                </a:solidFill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r>
              <a:t>Title Text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sz="quarter" idx="1"/>
          </p:nvPr>
        </p:nvSpPr>
        <p:spPr>
          <a:xfrm>
            <a:off x="10438258" y="6905625"/>
            <a:ext cx="3886644" cy="25135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0524" y="9330042"/>
            <a:ext cx="2905259" cy="58412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19"/>
          <p:cNvSpPr/>
          <p:nvPr/>
        </p:nvSpPr>
        <p:spPr>
          <a:xfrm>
            <a:off x="12713754" y="9365985"/>
            <a:ext cx="3070304" cy="512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b">
            <a:spAutoFit/>
          </a:bodyPr>
          <a:lstStyle>
            <a:lvl1pPr>
              <a:lnSpc>
                <a:spcPct val="110000"/>
              </a:lnSpc>
              <a:defRPr sz="2400" i="1">
                <a:solidFill>
                  <a:srgbClr val="FEFDFF"/>
                </a:solidFill>
              </a:defRPr>
            </a:lvl1pPr>
          </a:lstStyle>
          <a:p>
            <a:r>
              <a:t>James Franck Institute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body" sz="quarter" idx="13"/>
          </p:nvPr>
        </p:nvSpPr>
        <p:spPr>
          <a:xfrm>
            <a:off x="1910291" y="6217708"/>
            <a:ext cx="12435418" cy="6350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sz="3000" i="1"/>
            </a:lvl1pPr>
          </a:lstStyle>
          <a:p>
            <a:r>
              <a:t>–Johnny Appleseed</a:t>
            </a:r>
          </a:p>
        </p:txBody>
      </p:sp>
      <p:sp>
        <p:nvSpPr>
          <p:cNvPr id="115" name="Shape 115"/>
          <p:cNvSpPr>
            <a:spLocks noGrp="1"/>
          </p:cNvSpPr>
          <p:nvPr>
            <p:ph type="body" sz="quarter" idx="14"/>
          </p:nvPr>
        </p:nvSpPr>
        <p:spPr>
          <a:xfrm>
            <a:off x="2677583" y="4431770"/>
            <a:ext cx="10900834" cy="74083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16" name="Shape 1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xfrm>
            <a:off x="2677583" y="1706562"/>
            <a:ext cx="10900834" cy="3439584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8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2677583" y="5238750"/>
            <a:ext cx="10900834" cy="117739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>
              <a:spcBef>
                <a:spcPts val="0"/>
              </a:spcBef>
              <a:buClrTx/>
              <a:buSzTx/>
              <a:buFontTx/>
              <a:buNone/>
              <a:defRPr sz="3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" name="Shape 132"/>
          <p:cNvSpPr>
            <a:spLocks noGrp="1"/>
          </p:cNvSpPr>
          <p:nvPr>
            <p:ph type="sldNum" sz="quarter" idx="2"/>
          </p:nvPr>
        </p:nvSpPr>
        <p:spPr>
          <a:xfrm>
            <a:off x="7935017" y="9637447"/>
            <a:ext cx="372737" cy="3852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 rot="16200000">
            <a:off x="8826461" y="8203056"/>
            <a:ext cx="1711208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2916" tIns="52916" rIns="52916" bIns="52916" anchor="ctr"/>
          <a:lstStyle/>
          <a:p>
            <a:pPr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" name="Shape 28"/>
          <p:cNvSpPr/>
          <p:nvPr/>
        </p:nvSpPr>
        <p:spPr>
          <a:xfrm>
            <a:off x="1883833" y="9511770"/>
            <a:ext cx="1249943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2916" tIns="52916" rIns="52916" bIns="52916" anchor="ctr"/>
          <a:lstStyle/>
          <a:p>
            <a:pPr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" name="Shape 29"/>
          <p:cNvSpPr/>
          <p:nvPr/>
        </p:nvSpPr>
        <p:spPr>
          <a:xfrm>
            <a:off x="1883833" y="6905625"/>
            <a:ext cx="1250002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2916" tIns="52916" rIns="52916" bIns="52916" anchor="ctr"/>
          <a:lstStyle/>
          <a:p>
            <a:pPr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" name="Shape 30"/>
          <p:cNvSpPr/>
          <p:nvPr/>
        </p:nvSpPr>
        <p:spPr>
          <a:xfrm rot="16200000">
            <a:off x="8826461" y="8203056"/>
            <a:ext cx="1711208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2916" tIns="52916" rIns="52916" bIns="52916" anchor="ctr"/>
          <a:lstStyle/>
          <a:p>
            <a:pPr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3"/>
          </p:nvPr>
        </p:nvSpPr>
        <p:spPr>
          <a:xfrm>
            <a:off x="1883833" y="6347883"/>
            <a:ext cx="7500939" cy="533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32" name="Shape 32"/>
          <p:cNvSpPr>
            <a:spLocks noGrp="1"/>
          </p:cNvSpPr>
          <p:nvPr>
            <p:ph type="pic" idx="14"/>
          </p:nvPr>
        </p:nvSpPr>
        <p:spPr>
          <a:xfrm>
            <a:off x="1976437" y="659855"/>
            <a:ext cx="12303126" cy="542395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1883833" y="6958541"/>
            <a:ext cx="7500939" cy="2513543"/>
          </a:xfrm>
          <a:prstGeom prst="rect">
            <a:avLst/>
          </a:prstGeom>
        </p:spPr>
        <p:txBody>
          <a:bodyPr/>
          <a:lstStyle>
            <a:lvl1pPr algn="l">
              <a:defRPr sz="7200">
                <a:solidFill>
                  <a:srgbClr val="D93E2B"/>
                </a:solidFill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sz="quarter" idx="1"/>
          </p:nvPr>
        </p:nvSpPr>
        <p:spPr>
          <a:xfrm>
            <a:off x="9980083" y="6958541"/>
            <a:ext cx="4418542" cy="25135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0524" y="9330042"/>
            <a:ext cx="2905259" cy="584120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hape 36"/>
          <p:cNvSpPr/>
          <p:nvPr/>
        </p:nvSpPr>
        <p:spPr>
          <a:xfrm>
            <a:off x="12713754" y="9365985"/>
            <a:ext cx="3070304" cy="512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b">
            <a:spAutoFit/>
          </a:bodyPr>
          <a:lstStyle>
            <a:lvl1pPr>
              <a:lnSpc>
                <a:spcPct val="110000"/>
              </a:lnSpc>
              <a:defRPr sz="2400" i="1">
                <a:solidFill>
                  <a:srgbClr val="FEFDFF"/>
                </a:solidFill>
              </a:defRPr>
            </a:lvl1pPr>
          </a:lstStyle>
          <a:p>
            <a:r>
              <a:t>James Franck Institute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1883833" y="3823229"/>
            <a:ext cx="12488334" cy="251354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4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0524" y="9330042"/>
            <a:ext cx="2905259" cy="584120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hape 46"/>
          <p:cNvSpPr/>
          <p:nvPr/>
        </p:nvSpPr>
        <p:spPr>
          <a:xfrm>
            <a:off x="12713754" y="9365985"/>
            <a:ext cx="3070304" cy="512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b">
            <a:spAutoFit/>
          </a:bodyPr>
          <a:lstStyle>
            <a:lvl1pPr>
              <a:lnSpc>
                <a:spcPct val="110000"/>
              </a:lnSpc>
              <a:defRPr sz="2400" i="1">
                <a:solidFill>
                  <a:srgbClr val="FEFDFF"/>
                </a:solidFill>
              </a:defRPr>
            </a:lvl1pPr>
          </a:lstStyle>
          <a:p>
            <a:r>
              <a:t>James Franck Institute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1883833" y="5080000"/>
            <a:ext cx="591289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2916" tIns="52916" rIns="52916" bIns="52916" anchor="ctr"/>
          <a:lstStyle/>
          <a:p>
            <a:pPr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1883833" y="2883958"/>
            <a:ext cx="591283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2916" tIns="52916" rIns="52916" bIns="52916" anchor="ctr"/>
          <a:lstStyle/>
          <a:p>
            <a:pPr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body" sz="quarter" idx="13"/>
          </p:nvPr>
        </p:nvSpPr>
        <p:spPr>
          <a:xfrm>
            <a:off x="1883833" y="2257954"/>
            <a:ext cx="5913438" cy="53340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57" name="Shape 57"/>
          <p:cNvSpPr>
            <a:spLocks noGrp="1"/>
          </p:cNvSpPr>
          <p:nvPr>
            <p:ph type="pic" sz="half" idx="14"/>
          </p:nvPr>
        </p:nvSpPr>
        <p:spPr>
          <a:xfrm>
            <a:off x="8582156" y="674687"/>
            <a:ext cx="5570478" cy="830507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1883833" y="2923645"/>
            <a:ext cx="5913438" cy="2116668"/>
          </a:xfrm>
          <a:prstGeom prst="rect">
            <a:avLst/>
          </a:prstGeom>
        </p:spPr>
        <p:txBody>
          <a:bodyPr/>
          <a:lstStyle>
            <a:lvl1pPr algn="l">
              <a:defRPr sz="5800">
                <a:solidFill>
                  <a:srgbClr val="D93E2B"/>
                </a:solidFill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r>
              <a:t>Title Text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sz="quarter" idx="1"/>
          </p:nvPr>
        </p:nvSpPr>
        <p:spPr>
          <a:xfrm>
            <a:off x="1883833" y="5238750"/>
            <a:ext cx="5913438" cy="380337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0524" y="9330042"/>
            <a:ext cx="2905259" cy="584120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61"/>
          <p:cNvSpPr/>
          <p:nvPr/>
        </p:nvSpPr>
        <p:spPr>
          <a:xfrm>
            <a:off x="12713754" y="9365985"/>
            <a:ext cx="3070304" cy="512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b">
            <a:spAutoFit/>
          </a:bodyPr>
          <a:lstStyle>
            <a:lvl1pPr>
              <a:lnSpc>
                <a:spcPct val="110000"/>
              </a:lnSpc>
              <a:defRPr sz="2400" i="1">
                <a:solidFill>
                  <a:srgbClr val="FEFDFF"/>
                </a:solidFill>
              </a:defRPr>
            </a:lvl1pPr>
          </a:lstStyle>
          <a:p>
            <a:r>
              <a:t>James Franck Institute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8" name="Shape 7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hape 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pic" sz="half" idx="13"/>
          </p:nvPr>
        </p:nvSpPr>
        <p:spPr>
          <a:xfrm>
            <a:off x="8610070" y="2764895"/>
            <a:ext cx="5518151" cy="627062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8" name="Shape 88"/>
          <p:cNvSpPr>
            <a:spLocks noGrp="1"/>
          </p:cNvSpPr>
          <p:nvPr>
            <p:ph type="body" sz="half" idx="1"/>
          </p:nvPr>
        </p:nvSpPr>
        <p:spPr>
          <a:xfrm>
            <a:off x="1883833" y="2844270"/>
            <a:ext cx="6058959" cy="6614585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hape 8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body" idx="1"/>
          </p:nvPr>
        </p:nvSpPr>
        <p:spPr>
          <a:xfrm>
            <a:off x="1883833" y="1322916"/>
            <a:ext cx="12488334" cy="751416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pic" sz="quarter" idx="13"/>
          </p:nvPr>
        </p:nvSpPr>
        <p:spPr>
          <a:xfrm>
            <a:off x="8494882" y="4582442"/>
            <a:ext cx="5740637" cy="441485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pic" sz="quarter" idx="14"/>
          </p:nvPr>
        </p:nvSpPr>
        <p:spPr>
          <a:xfrm>
            <a:off x="8501085" y="635000"/>
            <a:ext cx="5728230" cy="367770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pic" sz="half" idx="15"/>
          </p:nvPr>
        </p:nvSpPr>
        <p:spPr>
          <a:xfrm>
            <a:off x="1934999" y="634999"/>
            <a:ext cx="5562319" cy="835612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1883833" y="2262187"/>
            <a:ext cx="1249718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2916" tIns="52916" rIns="52916" bIns="52916" anchor="ctr"/>
          <a:lstStyle/>
          <a:p>
            <a:pPr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>
            <a:off x="1883833" y="661458"/>
            <a:ext cx="1249718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2916" tIns="52916" rIns="52916" bIns="52916" anchor="ctr"/>
          <a:lstStyle/>
          <a:p>
            <a:pPr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1883833" y="833437"/>
            <a:ext cx="12488334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1883833" y="2738437"/>
            <a:ext cx="12488334" cy="635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7947819" y="9644062"/>
            <a:ext cx="347134" cy="410634"/>
          </a:xfrm>
          <a:prstGeom prst="rect">
            <a:avLst/>
          </a:prstGeom>
          <a:ln w="12700">
            <a:miter lim="400000"/>
          </a:ln>
        </p:spPr>
        <p:txBody>
          <a:bodyPr wrap="none" lIns="52916" tIns="52916" rIns="52916" bIns="52916">
            <a:spAutoFit/>
          </a:bodyPr>
          <a:lstStyle>
            <a:lvl1pPr algn="ctr">
              <a:defRPr sz="1800">
                <a:solidFill>
                  <a:srgbClr val="4C494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424242"/>
          </a:solidFill>
          <a:uFillTx/>
          <a:latin typeface="+mj-lt"/>
          <a:ea typeface="+mj-ea"/>
          <a:cs typeface="+mj-cs"/>
          <a:sym typeface="Palatino"/>
        </a:defRPr>
      </a:lvl1pPr>
      <a:lvl2pPr marL="0" marR="0" indent="22860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424242"/>
          </a:solidFill>
          <a:uFillTx/>
          <a:latin typeface="+mj-lt"/>
          <a:ea typeface="+mj-ea"/>
          <a:cs typeface="+mj-cs"/>
          <a:sym typeface="Palatino"/>
        </a:defRPr>
      </a:lvl2pPr>
      <a:lvl3pPr marL="0" marR="0" indent="45720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424242"/>
          </a:solidFill>
          <a:uFillTx/>
          <a:latin typeface="+mj-lt"/>
          <a:ea typeface="+mj-ea"/>
          <a:cs typeface="+mj-cs"/>
          <a:sym typeface="Palatino"/>
        </a:defRPr>
      </a:lvl3pPr>
      <a:lvl4pPr marL="0" marR="0" indent="68580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424242"/>
          </a:solidFill>
          <a:uFillTx/>
          <a:latin typeface="+mj-lt"/>
          <a:ea typeface="+mj-ea"/>
          <a:cs typeface="+mj-cs"/>
          <a:sym typeface="Palatino"/>
        </a:defRPr>
      </a:lvl4pPr>
      <a:lvl5pPr marL="0" marR="0" indent="91440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424242"/>
          </a:solidFill>
          <a:uFillTx/>
          <a:latin typeface="+mj-lt"/>
          <a:ea typeface="+mj-ea"/>
          <a:cs typeface="+mj-cs"/>
          <a:sym typeface="Palatino"/>
        </a:defRPr>
      </a:lvl5pPr>
      <a:lvl6pPr marL="0" marR="0" indent="114300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424242"/>
          </a:solidFill>
          <a:uFillTx/>
          <a:latin typeface="+mj-lt"/>
          <a:ea typeface="+mj-ea"/>
          <a:cs typeface="+mj-cs"/>
          <a:sym typeface="Palatino"/>
        </a:defRPr>
      </a:lvl6pPr>
      <a:lvl7pPr marL="0" marR="0" indent="137160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424242"/>
          </a:solidFill>
          <a:uFillTx/>
          <a:latin typeface="+mj-lt"/>
          <a:ea typeface="+mj-ea"/>
          <a:cs typeface="+mj-cs"/>
          <a:sym typeface="Palatino"/>
        </a:defRPr>
      </a:lvl7pPr>
      <a:lvl8pPr marL="0" marR="0" indent="160020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424242"/>
          </a:solidFill>
          <a:uFillTx/>
          <a:latin typeface="+mj-lt"/>
          <a:ea typeface="+mj-ea"/>
          <a:cs typeface="+mj-cs"/>
          <a:sym typeface="Palatino"/>
        </a:defRPr>
      </a:lvl8pPr>
      <a:lvl9pPr marL="0" marR="0" indent="1828800" algn="ctr" defTabSz="58420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5200" b="0" i="0" u="none" strike="noStrike" cap="none" spc="0" baseline="0">
          <a:ln>
            <a:noFill/>
          </a:ln>
          <a:solidFill>
            <a:srgbClr val="424242"/>
          </a:solidFill>
          <a:uFillTx/>
          <a:latin typeface="+mj-lt"/>
          <a:ea typeface="+mj-ea"/>
          <a:cs typeface="+mj-cs"/>
          <a:sym typeface="Palatino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+mj-lt"/>
          <a:ea typeface="+mj-ea"/>
          <a:cs typeface="+mj-cs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+mj-lt"/>
          <a:ea typeface="+mj-ea"/>
          <a:cs typeface="+mj-cs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+mj-lt"/>
          <a:ea typeface="+mj-ea"/>
          <a:cs typeface="+mj-cs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+mj-lt"/>
          <a:ea typeface="+mj-ea"/>
          <a:cs typeface="+mj-cs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+mj-lt"/>
          <a:ea typeface="+mj-ea"/>
          <a:cs typeface="+mj-cs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+mj-lt"/>
          <a:ea typeface="+mj-ea"/>
          <a:cs typeface="+mj-cs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+mj-lt"/>
          <a:ea typeface="+mj-ea"/>
          <a:cs typeface="+mj-cs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+mj-lt"/>
          <a:ea typeface="+mj-ea"/>
          <a:cs typeface="+mj-cs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+mj-lt"/>
          <a:ea typeface="+mj-ea"/>
          <a:cs typeface="+mj-cs"/>
          <a:sym typeface="Palatino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0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46.png"/><Relationship Id="rId10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6.png"/><Relationship Id="rId12" Type="http://schemas.openxmlformats.org/officeDocument/2006/relationships/image" Target="../media/image87.png"/><Relationship Id="rId13" Type="http://schemas.openxmlformats.org/officeDocument/2006/relationships/image" Target="../media/image88.png"/><Relationship Id="rId14" Type="http://schemas.openxmlformats.org/officeDocument/2006/relationships/image" Target="../media/image89.png"/><Relationship Id="rId15" Type="http://schemas.openxmlformats.org/officeDocument/2006/relationships/image" Target="../media/image90.png"/><Relationship Id="rId16" Type="http://schemas.openxmlformats.org/officeDocument/2006/relationships/image" Target="../media/image91.png"/><Relationship Id="rId17" Type="http://schemas.openxmlformats.org/officeDocument/2006/relationships/image" Target="../media/image92.png"/><Relationship Id="rId18" Type="http://schemas.openxmlformats.org/officeDocument/2006/relationships/image" Target="../media/image93.png"/><Relationship Id="rId19" Type="http://schemas.openxmlformats.org/officeDocument/2006/relationships/image" Target="../media/image9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8" Type="http://schemas.openxmlformats.org/officeDocument/2006/relationships/image" Target="../media/image83.png"/><Relationship Id="rId9" Type="http://schemas.openxmlformats.org/officeDocument/2006/relationships/image" Target="../media/image84.png"/><Relationship Id="rId10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1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9.png"/><Relationship Id="rId9" Type="http://schemas.openxmlformats.org/officeDocument/2006/relationships/image" Target="../media/image10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11.gif"/><Relationship Id="rId5" Type="http://schemas.openxmlformats.org/officeDocument/2006/relationships/image" Target="../media/image112.g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0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tif"/><Relationship Id="rId5" Type="http://schemas.openxmlformats.org/officeDocument/2006/relationships/image" Target="../media/image116.png"/><Relationship Id="rId6" Type="http://schemas.openxmlformats.org/officeDocument/2006/relationships/image" Target="../media/image117.tif"/><Relationship Id="rId7" Type="http://schemas.openxmlformats.org/officeDocument/2006/relationships/image" Target="../media/image118.tif"/><Relationship Id="rId8" Type="http://schemas.openxmlformats.org/officeDocument/2006/relationships/image" Target="../media/image119.jpeg"/><Relationship Id="rId9" Type="http://schemas.openxmlformats.org/officeDocument/2006/relationships/image" Target="../media/image120.png"/><Relationship Id="rId10" Type="http://schemas.openxmlformats.org/officeDocument/2006/relationships/image" Target="../media/image121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3.t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4" Type="http://schemas.openxmlformats.org/officeDocument/2006/relationships/image" Target="../media/image9.tif"/><Relationship Id="rId5" Type="http://schemas.openxmlformats.org/officeDocument/2006/relationships/image" Target="../media/image10.tif"/><Relationship Id="rId6" Type="http://schemas.openxmlformats.org/officeDocument/2006/relationships/image" Target="../media/image11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ctrTitle"/>
          </p:nvPr>
        </p:nvSpPr>
        <p:spPr>
          <a:xfrm>
            <a:off x="1878285" y="4306093"/>
            <a:ext cx="12499431" cy="251354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25195">
              <a:lnSpc>
                <a:spcPct val="100000"/>
              </a:lnSpc>
              <a:spcBef>
                <a:spcPts val="0"/>
              </a:spcBef>
              <a:defRPr sz="5859">
                <a:solidFill>
                  <a:srgbClr val="424242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t>Protein Design and Structure Prediction based on Evolutionary Information</a:t>
            </a:r>
          </a:p>
        </p:txBody>
      </p:sp>
      <p:pic>
        <p:nvPicPr>
          <p:cNvPr id="14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30086" y="7274845"/>
            <a:ext cx="2194423" cy="2619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8435" y="7274845"/>
            <a:ext cx="2619151" cy="261915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/>
          <p:nvPr/>
        </p:nvSpPr>
        <p:spPr>
          <a:xfrm>
            <a:off x="4541904" y="7302772"/>
            <a:ext cx="7573863" cy="2659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/>
          <a:p>
            <a:pPr algn="ctr">
              <a:lnSpc>
                <a:spcPct val="110000"/>
              </a:lnSpc>
              <a:defRPr sz="2700" b="1"/>
            </a:pPr>
            <a:r>
              <a:t>Ngaam  J. Cheung</a:t>
            </a:r>
          </a:p>
          <a:p>
            <a:pPr algn="ctr">
              <a:lnSpc>
                <a:spcPct val="110000"/>
              </a:lnSpc>
              <a:defRPr sz="900" b="1" i="1"/>
            </a:pPr>
            <a:endParaRPr/>
          </a:p>
          <a:p>
            <a:pPr algn="ctr">
              <a:lnSpc>
                <a:spcPct val="110000"/>
              </a:lnSpc>
              <a:defRPr sz="2700" b="1" i="1"/>
            </a:pPr>
            <a:r>
              <a:rPr i="0"/>
              <a:t>Shanghai Jiao Tong University</a:t>
            </a:r>
          </a:p>
          <a:p>
            <a:pPr algn="ctr">
              <a:lnSpc>
                <a:spcPct val="110000"/>
              </a:lnSpc>
              <a:defRPr sz="2700" i="1"/>
            </a:pPr>
            <a:r>
              <a:rPr i="0"/>
              <a:t>James Frank  Institute</a:t>
            </a:r>
          </a:p>
          <a:p>
            <a:pPr algn="ctr">
              <a:lnSpc>
                <a:spcPct val="110000"/>
              </a:lnSpc>
              <a:defRPr sz="2700" b="1" i="1"/>
            </a:pPr>
            <a:r>
              <a:rPr i="0"/>
              <a:t>The University of Chicago</a:t>
            </a:r>
          </a:p>
          <a:p>
            <a:pPr algn="ctr">
              <a:lnSpc>
                <a:spcPct val="110000"/>
              </a:lnSpc>
              <a:defRPr sz="2700" i="1"/>
            </a:pPr>
            <a:r>
              <a:t>Apr. 13th, 2016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roup 261"/>
          <p:cNvGrpSpPr/>
          <p:nvPr/>
        </p:nvGrpSpPr>
        <p:grpSpPr>
          <a:xfrm>
            <a:off x="2070860" y="3286106"/>
            <a:ext cx="2662809" cy="2709999"/>
            <a:chOff x="0" y="0"/>
            <a:chExt cx="2662807" cy="2709998"/>
          </a:xfrm>
        </p:grpSpPr>
        <p:pic>
          <p:nvPicPr>
            <p:cNvPr id="259" name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773" t="35338" r="62116" b="28508"/>
            <a:stretch>
              <a:fillRect/>
            </a:stretch>
          </p:blipFill>
          <p:spPr>
            <a:xfrm>
              <a:off x="0" y="0"/>
              <a:ext cx="1810099" cy="270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0" name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1647" t="35338" r="49752" b="28508"/>
            <a:stretch>
              <a:fillRect/>
            </a:stretch>
          </p:blipFill>
          <p:spPr>
            <a:xfrm>
              <a:off x="1803287" y="0"/>
              <a:ext cx="859521" cy="2709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2" name="Shape 262"/>
          <p:cNvSpPr/>
          <p:nvPr/>
        </p:nvSpPr>
        <p:spPr>
          <a:xfrm>
            <a:off x="2986042" y="5978317"/>
            <a:ext cx="832444" cy="53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MSA</a:t>
            </a:r>
          </a:p>
        </p:txBody>
      </p:sp>
      <p:sp>
        <p:nvSpPr>
          <p:cNvPr id="263" name="Shape 263"/>
          <p:cNvSpPr/>
          <p:nvPr/>
        </p:nvSpPr>
        <p:spPr>
          <a:xfrm>
            <a:off x="4911293" y="4001052"/>
            <a:ext cx="836320" cy="53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DCA</a:t>
            </a:r>
          </a:p>
        </p:txBody>
      </p:sp>
      <p:sp>
        <p:nvSpPr>
          <p:cNvPr id="264" name="Shape 264"/>
          <p:cNvSpPr/>
          <p:nvPr/>
        </p:nvSpPr>
        <p:spPr>
          <a:xfrm>
            <a:off x="12838924" y="8330425"/>
            <a:ext cx="2902077" cy="969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/>
          <a:p>
            <a:r>
              <a:t>Get a seq. w/ the lowest energy</a:t>
            </a:r>
          </a:p>
        </p:txBody>
      </p:sp>
      <p:pic>
        <p:nvPicPr>
          <p:cNvPr id="265" name="N2ACY3.png"/>
          <p:cNvPicPr>
            <a:picLocks noChangeAspect="1"/>
          </p:cNvPicPr>
          <p:nvPr/>
        </p:nvPicPr>
        <p:blipFill>
          <a:blip r:embed="rId3">
            <a:extLst/>
          </a:blip>
          <a:srcRect l="8198" r="69387" b="97952"/>
          <a:stretch>
            <a:fillRect/>
          </a:stretch>
        </p:blipFill>
        <p:spPr>
          <a:xfrm>
            <a:off x="9500440" y="7386691"/>
            <a:ext cx="2789569" cy="157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N2ACY2.png"/>
          <p:cNvPicPr>
            <a:picLocks noChangeAspect="1"/>
          </p:cNvPicPr>
          <p:nvPr/>
        </p:nvPicPr>
        <p:blipFill>
          <a:blip r:embed="rId4">
            <a:extLst/>
          </a:blip>
          <a:srcRect l="8141" r="69387" b="98003"/>
          <a:stretch>
            <a:fillRect/>
          </a:stretch>
        </p:blipFill>
        <p:spPr>
          <a:xfrm>
            <a:off x="9496868" y="8568127"/>
            <a:ext cx="2796729" cy="153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N2ACY1.png"/>
          <p:cNvPicPr>
            <a:picLocks noChangeAspect="1"/>
          </p:cNvPicPr>
          <p:nvPr/>
        </p:nvPicPr>
        <p:blipFill>
          <a:blip r:embed="rId5">
            <a:extLst/>
          </a:blip>
          <a:srcRect l="8162" r="69387" b="98061"/>
          <a:stretch>
            <a:fillRect/>
          </a:stretch>
        </p:blipFill>
        <p:spPr>
          <a:xfrm>
            <a:off x="9483999" y="9268229"/>
            <a:ext cx="2794133" cy="148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N2ACY4.png"/>
          <p:cNvPicPr>
            <a:picLocks noChangeAspect="1"/>
          </p:cNvPicPr>
          <p:nvPr/>
        </p:nvPicPr>
        <p:blipFill>
          <a:blip r:embed="rId6">
            <a:extLst/>
          </a:blip>
          <a:srcRect l="8176" r="69387" b="97807"/>
          <a:stretch>
            <a:fillRect/>
          </a:stretch>
        </p:blipFill>
        <p:spPr>
          <a:xfrm>
            <a:off x="9499051" y="8321904"/>
            <a:ext cx="2792314" cy="168210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hape 269"/>
          <p:cNvSpPr/>
          <p:nvPr/>
        </p:nvSpPr>
        <p:spPr>
          <a:xfrm>
            <a:off x="10888822" y="7648810"/>
            <a:ext cx="1" cy="595148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2916" tIns="52916" rIns="52916" bIns="52916" anchor="ctr"/>
          <a:lstStyle/>
          <a:p>
            <a:pPr algn="ctr">
              <a:defRPr sz="3200"/>
            </a:pPr>
            <a:endParaRPr/>
          </a:p>
        </p:txBody>
      </p:sp>
      <p:sp>
        <p:nvSpPr>
          <p:cNvPr id="270" name="Shape 270"/>
          <p:cNvSpPr/>
          <p:nvPr/>
        </p:nvSpPr>
        <p:spPr>
          <a:xfrm>
            <a:off x="10927662" y="7706323"/>
            <a:ext cx="1966483" cy="53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Substitutions</a:t>
            </a:r>
          </a:p>
        </p:txBody>
      </p:sp>
      <p:sp>
        <p:nvSpPr>
          <p:cNvPr id="271" name="Shape 271"/>
          <p:cNvSpPr/>
          <p:nvPr/>
        </p:nvSpPr>
        <p:spPr>
          <a:xfrm rot="16200000">
            <a:off x="10561382" y="8525563"/>
            <a:ext cx="436035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…</a:t>
            </a:r>
          </a:p>
        </p:txBody>
      </p:sp>
      <p:pic>
        <p:nvPicPr>
          <p:cNvPr id="272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437168" y="8355824"/>
            <a:ext cx="258235" cy="1061234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Shape 273"/>
          <p:cNvSpPr/>
          <p:nvPr/>
        </p:nvSpPr>
        <p:spPr>
          <a:xfrm>
            <a:off x="12407155" y="7196456"/>
            <a:ext cx="630596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WT</a:t>
            </a:r>
          </a:p>
        </p:txBody>
      </p:sp>
      <p:sp>
        <p:nvSpPr>
          <p:cNvPr id="274" name="Shape 274"/>
          <p:cNvSpPr/>
          <p:nvPr/>
        </p:nvSpPr>
        <p:spPr>
          <a:xfrm>
            <a:off x="1905000" y="2413000"/>
            <a:ext cx="1728222" cy="55033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2700" b="1">
                <a:solidFill>
                  <a:srgbClr val="FFFFFF"/>
                </a:solidFill>
              </a:defRPr>
            </a:lvl1pPr>
          </a:lstStyle>
          <a:p>
            <a:r>
              <a:t>Our target</a:t>
            </a:r>
          </a:p>
        </p:txBody>
      </p:sp>
      <p:sp>
        <p:nvSpPr>
          <p:cNvPr id="275" name="Shape 275"/>
          <p:cNvSpPr/>
          <p:nvPr/>
        </p:nvSpPr>
        <p:spPr>
          <a:xfrm>
            <a:off x="2075174" y="7500000"/>
            <a:ext cx="5229672" cy="1439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>
            <a:lvl1pPr algn="just">
              <a:defRPr sz="2700" b="1">
                <a:solidFill>
                  <a:srgbClr val="AE311B"/>
                </a:solidFill>
              </a:defRPr>
            </a:lvl1pPr>
          </a:lstStyle>
          <a:p>
            <a:r>
              <a:t>Is the sequence with the lowest DCA energy ‘super stable’ and functional?</a:t>
            </a:r>
          </a:p>
        </p:txBody>
      </p:sp>
      <p:sp>
        <p:nvSpPr>
          <p:cNvPr id="276" name="Shape 276"/>
          <p:cNvSpPr/>
          <p:nvPr/>
        </p:nvSpPr>
        <p:spPr>
          <a:xfrm>
            <a:off x="4936485" y="4423088"/>
            <a:ext cx="1225730" cy="436035"/>
          </a:xfrm>
          <a:prstGeom prst="rightArrow">
            <a:avLst>
              <a:gd name="adj1" fmla="val 37961"/>
              <a:gd name="adj2" fmla="val 127017"/>
            </a:avLst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277" name="Shape 277"/>
          <p:cNvSpPr/>
          <p:nvPr/>
        </p:nvSpPr>
        <p:spPr>
          <a:xfrm rot="2365192">
            <a:off x="8460705" y="7570252"/>
            <a:ext cx="1041069" cy="436034"/>
          </a:xfrm>
          <a:prstGeom prst="rightArrow">
            <a:avLst>
              <a:gd name="adj1" fmla="val 37961"/>
              <a:gd name="adj2" fmla="val 127017"/>
            </a:avLst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278" name="Shape 278"/>
          <p:cNvSpPr/>
          <p:nvPr/>
        </p:nvSpPr>
        <p:spPr>
          <a:xfrm>
            <a:off x="1883833" y="638059"/>
            <a:ext cx="12488334" cy="1630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/>
          <a:lstStyle/>
          <a:p>
            <a:pPr algn="ctr">
              <a:lnSpc>
                <a:spcPct val="60000"/>
              </a:lnSpc>
              <a:spcBef>
                <a:spcPts val="1600"/>
              </a:spcBef>
              <a:defRPr sz="4900">
                <a:solidFill>
                  <a:srgbClr val="424242"/>
                </a:solidFill>
              </a:defRPr>
            </a:pPr>
            <a:r>
              <a:t>Can We Build a “</a:t>
            </a:r>
            <a:r>
              <a:rPr>
                <a:solidFill>
                  <a:srgbClr val="0433FF"/>
                </a:solidFill>
              </a:rPr>
              <a:t>Better</a:t>
            </a:r>
            <a:r>
              <a:t>” Protein </a:t>
            </a:r>
          </a:p>
          <a:p>
            <a:pPr algn="ctr">
              <a:lnSpc>
                <a:spcPct val="60000"/>
              </a:lnSpc>
              <a:spcBef>
                <a:spcPts val="1600"/>
              </a:spcBef>
              <a:defRPr sz="4900">
                <a:solidFill>
                  <a:srgbClr val="424242"/>
                </a:solidFill>
              </a:defRPr>
            </a:pPr>
            <a:r>
              <a:t>using MSA and DCA?</a:t>
            </a:r>
          </a:p>
        </p:txBody>
      </p:sp>
      <p:sp>
        <p:nvSpPr>
          <p:cNvPr id="279" name="Shape 279"/>
          <p:cNvSpPr/>
          <p:nvPr/>
        </p:nvSpPr>
        <p:spPr>
          <a:xfrm>
            <a:off x="6097245" y="6835679"/>
            <a:ext cx="3656458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Pairwise coupling matrix</a:t>
            </a:r>
          </a:p>
        </p:txBody>
      </p:sp>
      <p:sp>
        <p:nvSpPr>
          <p:cNvPr id="280" name="Shape 280"/>
          <p:cNvSpPr/>
          <p:nvPr/>
        </p:nvSpPr>
        <p:spPr>
          <a:xfrm>
            <a:off x="11171467" y="5885336"/>
            <a:ext cx="2789636" cy="796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/>
          <a:p>
            <a:pPr algn="ctr">
              <a:lnSpc>
                <a:spcPct val="60000"/>
              </a:lnSpc>
            </a:pPr>
            <a:r>
              <a:t>Covariance matrix</a:t>
            </a:r>
          </a:p>
          <a:p>
            <a:pPr algn="ctr">
              <a:lnSpc>
                <a:spcPct val="60000"/>
              </a:lnSpc>
            </a:pPr>
            <a:r>
              <a:t>(2-body energies)</a:t>
            </a:r>
          </a:p>
        </p:txBody>
      </p:sp>
      <p:sp>
        <p:nvSpPr>
          <p:cNvPr id="281" name="Shape 281"/>
          <p:cNvSpPr/>
          <p:nvPr/>
        </p:nvSpPr>
        <p:spPr>
          <a:xfrm>
            <a:off x="3377936" y="9067477"/>
            <a:ext cx="2624148" cy="550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2700" b="1">
                <a:solidFill>
                  <a:srgbClr val="0433FF"/>
                </a:solidFill>
              </a:defRPr>
            </a:lvl1pPr>
          </a:lstStyle>
          <a:p>
            <a:r>
              <a:t>That’s our goal! </a:t>
            </a:r>
          </a:p>
        </p:txBody>
      </p:sp>
      <p:pic>
        <p:nvPicPr>
          <p:cNvPr id="282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616989" y="2820342"/>
            <a:ext cx="2948355" cy="1596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136463" y="4349272"/>
            <a:ext cx="4965701" cy="2571524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Shape 284"/>
          <p:cNvSpPr/>
          <p:nvPr/>
        </p:nvSpPr>
        <p:spPr>
          <a:xfrm>
            <a:off x="9678054" y="2886993"/>
            <a:ext cx="2909217" cy="883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t>Single site bias</a:t>
            </a:r>
          </a:p>
          <a:p>
            <a:pPr algn="ctr">
              <a:lnSpc>
                <a:spcPct val="80000"/>
              </a:lnSpc>
            </a:pPr>
            <a:r>
              <a:t>(one-body energies)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" grpId="1" animBg="1" advAuto="0"/>
      <p:bldP spid="281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/>
        </p:nvSpPr>
        <p:spPr>
          <a:xfrm>
            <a:off x="1883833" y="833437"/>
            <a:ext cx="12488334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/>
          <a:lstStyle>
            <a:lvl1pPr algn="ctr">
              <a:lnSpc>
                <a:spcPct val="90000"/>
              </a:lnSpc>
              <a:spcBef>
                <a:spcPts val="1600"/>
              </a:spcBef>
              <a:defRPr sz="3800">
                <a:solidFill>
                  <a:srgbClr val="424242"/>
                </a:solidFill>
              </a:defRPr>
            </a:lvl1pPr>
          </a:lstStyle>
          <a:p>
            <a:r>
              <a:t>How well do DCA scores identity with residue-contacts?</a:t>
            </a:r>
          </a:p>
        </p:txBody>
      </p:sp>
      <p:pic>
        <p:nvPicPr>
          <p:cNvPr id="287" name="3TGI-CM-DI-DC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02397" y="2623616"/>
            <a:ext cx="6350001" cy="635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3TGI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94355" y="2728041"/>
            <a:ext cx="5080001" cy="50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Shape 289"/>
          <p:cNvSpPr/>
          <p:nvPr/>
        </p:nvSpPr>
        <p:spPr>
          <a:xfrm>
            <a:off x="9803259" y="2420937"/>
            <a:ext cx="3662194" cy="53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rPr b="1"/>
              <a:t>3TGI</a:t>
            </a:r>
            <a:r>
              <a:t>—Anionic trypsin-2</a:t>
            </a:r>
          </a:p>
        </p:txBody>
      </p:sp>
      <p:sp>
        <p:nvSpPr>
          <p:cNvPr id="290" name="Shape 290"/>
          <p:cNvSpPr/>
          <p:nvPr/>
        </p:nvSpPr>
        <p:spPr>
          <a:xfrm>
            <a:off x="2135654" y="8550457"/>
            <a:ext cx="777099" cy="220134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291" name="Shape 291"/>
          <p:cNvSpPr/>
          <p:nvPr/>
        </p:nvSpPr>
        <p:spPr>
          <a:xfrm>
            <a:off x="3000881" y="8458200"/>
            <a:ext cx="1767575" cy="423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900">
                <a:solidFill>
                  <a:srgbClr val="FF2600"/>
                </a:solidFill>
              </a:defRPr>
            </a:lvl1pPr>
          </a:lstStyle>
          <a:p>
            <a:r>
              <a:t>Native contacts</a:t>
            </a:r>
          </a:p>
        </p:txBody>
      </p:sp>
      <p:grpSp>
        <p:nvGrpSpPr>
          <p:cNvPr id="298" name="Group 298"/>
          <p:cNvGrpSpPr/>
          <p:nvPr/>
        </p:nvGrpSpPr>
        <p:grpSpPr>
          <a:xfrm>
            <a:off x="2107489" y="2622845"/>
            <a:ext cx="12634772" cy="6882964"/>
            <a:chOff x="0" y="0"/>
            <a:chExt cx="12634770" cy="6882963"/>
          </a:xfrm>
        </p:grpSpPr>
        <p:sp>
          <p:nvSpPr>
            <p:cNvPr id="292" name="Shape 292"/>
            <p:cNvSpPr/>
            <p:nvPr/>
          </p:nvSpPr>
          <p:spPr>
            <a:xfrm>
              <a:off x="28165" y="6239795"/>
              <a:ext cx="777098" cy="220134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293" name="Shape 293"/>
            <p:cNvSpPr/>
            <p:nvPr/>
          </p:nvSpPr>
          <p:spPr>
            <a:xfrm>
              <a:off x="6434914" y="5324506"/>
              <a:ext cx="3080735" cy="550334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2916" tIns="52916" rIns="52916" bIns="52916" numCol="1" anchor="ctr">
              <a:spAutoFit/>
            </a:bodyPr>
            <a:lstStyle>
              <a:lvl1pPr>
                <a:defRPr sz="2700" b="1">
                  <a:solidFill>
                    <a:srgbClr val="FFFFFF"/>
                  </a:solidFill>
                </a:defRPr>
              </a:lvl1pPr>
            </a:lstStyle>
            <a:p>
              <a:r>
                <a:t>Direct Information</a:t>
              </a:r>
            </a:p>
          </p:txBody>
        </p:sp>
        <p:pic>
          <p:nvPicPr>
            <p:cNvPr id="294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500670" y="5866963"/>
              <a:ext cx="6134101" cy="101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5" name="3TGI-CM-DI-DCA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350000" cy="635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6" name="Shape 296"/>
            <p:cNvSpPr/>
            <p:nvPr/>
          </p:nvSpPr>
          <p:spPr>
            <a:xfrm>
              <a:off x="886912" y="6140154"/>
              <a:ext cx="3036756" cy="4233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2916" tIns="52916" rIns="52916" bIns="52916" numCol="1" anchor="ctr">
              <a:spAutoFit/>
            </a:bodyPr>
            <a:lstStyle>
              <a:lvl1pPr>
                <a:defRPr sz="1900">
                  <a:solidFill>
                    <a:srgbClr val="0433FF"/>
                  </a:solidFill>
                </a:defRPr>
              </a:lvl1pPr>
            </a:lstStyle>
            <a:p>
              <a:r>
                <a:t>Predicted contacts (EVfold)</a:t>
              </a:r>
            </a:p>
          </p:txBody>
        </p:sp>
        <p:sp>
          <p:nvSpPr>
            <p:cNvPr id="297" name="Shape 297"/>
            <p:cNvSpPr/>
            <p:nvPr/>
          </p:nvSpPr>
          <p:spPr>
            <a:xfrm>
              <a:off x="3729695" y="3659843"/>
              <a:ext cx="1202814" cy="5376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2916" tIns="52916" rIns="52916" bIns="52916" numCol="1" anchor="ctr">
              <a:spAutoFit/>
            </a:bodyPr>
            <a:lstStyle>
              <a:lvl1pPr>
                <a:defRPr>
                  <a:solidFill>
                    <a:srgbClr val="0433FF"/>
                  </a:solidFill>
                </a:defRPr>
              </a:lvl1pPr>
            </a:lstStyle>
            <a:p>
              <a:r>
                <a:t>Top 300</a:t>
              </a:r>
            </a:p>
          </p:txBody>
        </p:sp>
      </p:grpSp>
      <p:pic>
        <p:nvPicPr>
          <p:cNvPr id="299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31200" y="3086100"/>
            <a:ext cx="6159500" cy="46367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2"/>
                                      </p:to>
                                    </p:set>
                                    <p:animEffect filter="image" prLst="opacity: 0.02; ">
                                      <p:cBhvr>
                                        <p:cTn id="12" dur="indefinite" fill="hold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2" animBg="1" advAuto="0"/>
      <p:bldP spid="298" grpId="1" animBg="1" advAuto="0"/>
      <p:bldP spid="299" grpId="3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54066" y="2694516"/>
            <a:ext cx="4822318" cy="3298284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hape 302"/>
          <p:cNvSpPr/>
          <p:nvPr/>
        </p:nvSpPr>
        <p:spPr>
          <a:xfrm>
            <a:off x="1883833" y="833437"/>
            <a:ext cx="12488334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/>
          <a:lstStyle>
            <a:lvl1pPr algn="ctr">
              <a:lnSpc>
                <a:spcPct val="90000"/>
              </a:lnSpc>
              <a:spcBef>
                <a:spcPts val="1600"/>
              </a:spcBef>
              <a:defRPr sz="3800">
                <a:solidFill>
                  <a:srgbClr val="424242"/>
                </a:solidFill>
              </a:defRPr>
            </a:lvl1pPr>
          </a:lstStyle>
          <a:p>
            <a:r>
              <a:t>How well do DCA scores identity with residue-contacts?</a:t>
            </a:r>
          </a:p>
        </p:txBody>
      </p:sp>
      <p:sp>
        <p:nvSpPr>
          <p:cNvPr id="303" name="Shape 303"/>
          <p:cNvSpPr/>
          <p:nvPr/>
        </p:nvSpPr>
        <p:spPr>
          <a:xfrm>
            <a:off x="2100641" y="2420937"/>
            <a:ext cx="3662194" cy="53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rPr b="1"/>
              <a:t>3TGI</a:t>
            </a:r>
            <a:r>
              <a:t>—Anionic trypsin-2</a:t>
            </a:r>
          </a:p>
        </p:txBody>
      </p:sp>
      <p:sp>
        <p:nvSpPr>
          <p:cNvPr id="304" name="Shape 304"/>
          <p:cNvSpPr/>
          <p:nvPr/>
        </p:nvSpPr>
        <p:spPr>
          <a:xfrm>
            <a:off x="2135654" y="8550457"/>
            <a:ext cx="777099" cy="220134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305" name="Shape 305"/>
          <p:cNvSpPr/>
          <p:nvPr/>
        </p:nvSpPr>
        <p:spPr>
          <a:xfrm>
            <a:off x="3000881" y="9131300"/>
            <a:ext cx="1861715" cy="423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900"/>
            </a:lvl1pPr>
          </a:lstStyle>
          <a:p>
            <a:r>
              <a:t>Coupling Scores</a:t>
            </a:r>
          </a:p>
        </p:txBody>
      </p:sp>
      <p:sp>
        <p:nvSpPr>
          <p:cNvPr id="306" name="Shape 306"/>
          <p:cNvSpPr/>
          <p:nvPr/>
        </p:nvSpPr>
        <p:spPr>
          <a:xfrm>
            <a:off x="2135654" y="9233192"/>
            <a:ext cx="777099" cy="22013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000000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307" name="Shape 307"/>
          <p:cNvSpPr/>
          <p:nvPr/>
        </p:nvSpPr>
        <p:spPr>
          <a:xfrm>
            <a:off x="2994401" y="8763000"/>
            <a:ext cx="3036757" cy="423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900">
                <a:solidFill>
                  <a:srgbClr val="0433FF"/>
                </a:solidFill>
              </a:defRPr>
            </a:lvl1pPr>
          </a:lstStyle>
          <a:p>
            <a:r>
              <a:t>Predicted contacts (EVfold)</a:t>
            </a:r>
          </a:p>
        </p:txBody>
      </p:sp>
      <p:sp>
        <p:nvSpPr>
          <p:cNvPr id="308" name="Shape 308"/>
          <p:cNvSpPr/>
          <p:nvPr/>
        </p:nvSpPr>
        <p:spPr>
          <a:xfrm>
            <a:off x="2135654" y="8862640"/>
            <a:ext cx="777099" cy="220134"/>
          </a:xfrm>
          <a:prstGeom prst="rect">
            <a:avLst/>
          </a:prstGeom>
          <a:solidFill>
            <a:srgbClr val="0433FF"/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000000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309" name="Shape 309"/>
          <p:cNvSpPr/>
          <p:nvPr/>
        </p:nvSpPr>
        <p:spPr>
          <a:xfrm>
            <a:off x="3000881" y="8458200"/>
            <a:ext cx="1767575" cy="423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900">
                <a:solidFill>
                  <a:srgbClr val="FF2600"/>
                </a:solidFill>
              </a:defRPr>
            </a:lvl1pPr>
          </a:lstStyle>
          <a:p>
            <a:r>
              <a:t>Native contacts</a:t>
            </a:r>
          </a:p>
        </p:txBody>
      </p:sp>
      <p:pic>
        <p:nvPicPr>
          <p:cNvPr id="310" name="3TGI-CM-DI-DC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08200" y="2628900"/>
            <a:ext cx="6350000" cy="6350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Shape 311"/>
          <p:cNvSpPr/>
          <p:nvPr/>
        </p:nvSpPr>
        <p:spPr>
          <a:xfrm flipV="1">
            <a:off x="7797287" y="4870491"/>
            <a:ext cx="1682777" cy="745891"/>
          </a:xfrm>
          <a:prstGeom prst="line">
            <a:avLst/>
          </a:prstGeom>
          <a:ln w="12700">
            <a:solidFill>
              <a:srgbClr val="0433FF"/>
            </a:solidFill>
            <a:miter lim="400000"/>
            <a:tailEnd type="diamond"/>
          </a:ln>
        </p:spPr>
        <p:txBody>
          <a:bodyPr lIns="52916" tIns="52916" rIns="52916" bIns="52916" anchor="ctr"/>
          <a:lstStyle/>
          <a:p>
            <a:pPr algn="ctr">
              <a:defRPr sz="3200"/>
            </a:pPr>
            <a:endParaRPr/>
          </a:p>
        </p:txBody>
      </p:sp>
      <p:sp>
        <p:nvSpPr>
          <p:cNvPr id="312" name="Shape 312"/>
          <p:cNvSpPr/>
          <p:nvPr/>
        </p:nvSpPr>
        <p:spPr>
          <a:xfrm>
            <a:off x="9868389" y="6229976"/>
            <a:ext cx="3988375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Coupling score distribution</a:t>
            </a:r>
          </a:p>
        </p:txBody>
      </p:sp>
      <p:pic>
        <p:nvPicPr>
          <p:cNvPr id="313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13367" y="6156142"/>
            <a:ext cx="5461001" cy="39592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/>
        </p:nvSpPr>
        <p:spPr>
          <a:xfrm>
            <a:off x="1883833" y="833437"/>
            <a:ext cx="12488334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/>
          <a:lstStyle>
            <a:lvl1pPr algn="ctr">
              <a:lnSpc>
                <a:spcPct val="90000"/>
              </a:lnSpc>
              <a:spcBef>
                <a:spcPts val="1600"/>
              </a:spcBef>
              <a:defRPr sz="3800">
                <a:solidFill>
                  <a:srgbClr val="424242"/>
                </a:solidFill>
              </a:defRPr>
            </a:lvl1pPr>
          </a:lstStyle>
          <a:p>
            <a:r>
              <a:t>How well do DCA scores identity with residue-contacts?</a:t>
            </a:r>
          </a:p>
        </p:txBody>
      </p:sp>
      <p:pic>
        <p:nvPicPr>
          <p:cNvPr id="316" name="1RV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3687677" y="7002462"/>
            <a:ext cx="1861715" cy="1861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1ML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3749287">
            <a:off x="13065900" y="6837899"/>
            <a:ext cx="1524001" cy="152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3TGI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68069" y="7002462"/>
            <a:ext cx="1524001" cy="1524001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Shape 319"/>
          <p:cNvSpPr/>
          <p:nvPr/>
        </p:nvSpPr>
        <p:spPr>
          <a:xfrm>
            <a:off x="2281320" y="3500966"/>
            <a:ext cx="1030107" cy="461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2100"/>
            </a:lvl1pPr>
          </a:lstStyle>
          <a:p>
            <a:r>
              <a:t>Top 200</a:t>
            </a:r>
          </a:p>
        </p:txBody>
      </p:sp>
      <p:sp>
        <p:nvSpPr>
          <p:cNvPr id="320" name="Shape 320"/>
          <p:cNvSpPr/>
          <p:nvPr/>
        </p:nvSpPr>
        <p:spPr>
          <a:xfrm>
            <a:off x="4381198" y="4861983"/>
            <a:ext cx="1030107" cy="461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2100">
                <a:solidFill>
                  <a:srgbClr val="0433FF"/>
                </a:solidFill>
              </a:defRPr>
            </a:lvl1pPr>
          </a:lstStyle>
          <a:p>
            <a:r>
              <a:t>Top 200</a:t>
            </a:r>
          </a:p>
        </p:txBody>
      </p:sp>
      <p:sp>
        <p:nvSpPr>
          <p:cNvPr id="321" name="Shape 321"/>
          <p:cNvSpPr/>
          <p:nvPr/>
        </p:nvSpPr>
        <p:spPr>
          <a:xfrm>
            <a:off x="6742616" y="3629910"/>
            <a:ext cx="1030106" cy="461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2100"/>
            </a:lvl1pPr>
          </a:lstStyle>
          <a:p>
            <a:r>
              <a:t>Top 300</a:t>
            </a:r>
          </a:p>
        </p:txBody>
      </p:sp>
      <p:sp>
        <p:nvSpPr>
          <p:cNvPr id="322" name="Shape 322"/>
          <p:cNvSpPr/>
          <p:nvPr/>
        </p:nvSpPr>
        <p:spPr>
          <a:xfrm>
            <a:off x="8107880" y="4861983"/>
            <a:ext cx="1030106" cy="461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2100">
                <a:solidFill>
                  <a:srgbClr val="0433FF"/>
                </a:solidFill>
              </a:defRPr>
            </a:lvl1pPr>
          </a:lstStyle>
          <a:p>
            <a:r>
              <a:t>Top 300</a:t>
            </a:r>
          </a:p>
        </p:txBody>
      </p:sp>
      <p:sp>
        <p:nvSpPr>
          <p:cNvPr id="323" name="Shape 323"/>
          <p:cNvSpPr/>
          <p:nvPr/>
        </p:nvSpPr>
        <p:spPr>
          <a:xfrm>
            <a:off x="12430989" y="3359388"/>
            <a:ext cx="1030106" cy="461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2100"/>
            </a:lvl1pPr>
          </a:lstStyle>
          <a:p>
            <a:r>
              <a:t>Top 200</a:t>
            </a:r>
          </a:p>
        </p:txBody>
      </p:sp>
      <p:sp>
        <p:nvSpPr>
          <p:cNvPr id="324" name="Shape 324"/>
          <p:cNvSpPr/>
          <p:nvPr/>
        </p:nvSpPr>
        <p:spPr>
          <a:xfrm>
            <a:off x="12380189" y="5764456"/>
            <a:ext cx="1030106" cy="461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2100">
                <a:solidFill>
                  <a:srgbClr val="0433FF"/>
                </a:solidFill>
              </a:defRPr>
            </a:lvl1pPr>
          </a:lstStyle>
          <a:p>
            <a:r>
              <a:t>Top 200</a:t>
            </a:r>
          </a:p>
        </p:txBody>
      </p:sp>
      <p:sp>
        <p:nvSpPr>
          <p:cNvPr id="325" name="Shape 325"/>
          <p:cNvSpPr/>
          <p:nvPr/>
        </p:nvSpPr>
        <p:spPr>
          <a:xfrm>
            <a:off x="1649453" y="2262187"/>
            <a:ext cx="4610956" cy="436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/>
          <a:p>
            <a:pPr>
              <a:defRPr sz="2000"/>
            </a:pPr>
            <a:r>
              <a:rPr b="1"/>
              <a:t>1RV9</a:t>
            </a:r>
            <a:r>
              <a:t>—Neisseria meningitidis protein</a:t>
            </a:r>
          </a:p>
        </p:txBody>
      </p:sp>
      <p:sp>
        <p:nvSpPr>
          <p:cNvPr id="326" name="Shape 326"/>
          <p:cNvSpPr/>
          <p:nvPr/>
        </p:nvSpPr>
        <p:spPr>
          <a:xfrm>
            <a:off x="10477500" y="2262187"/>
            <a:ext cx="4445000" cy="436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/>
          <a:p>
            <a:pPr>
              <a:defRPr sz="2000"/>
            </a:pPr>
            <a:r>
              <a:rPr b="1"/>
              <a:t>1MLA</a:t>
            </a:r>
            <a:r>
              <a:t>—Escherichia coli malonyl-CoA</a:t>
            </a:r>
          </a:p>
        </p:txBody>
      </p:sp>
      <p:sp>
        <p:nvSpPr>
          <p:cNvPr id="327" name="Shape 327"/>
          <p:cNvSpPr/>
          <p:nvPr/>
        </p:nvSpPr>
        <p:spPr>
          <a:xfrm>
            <a:off x="6638569" y="2262187"/>
            <a:ext cx="2953462" cy="436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>
              <a:defRPr sz="2000"/>
            </a:pPr>
            <a:r>
              <a:rPr b="1"/>
              <a:t>3TGI</a:t>
            </a:r>
            <a:r>
              <a:t>—Anionic trypsin-2</a:t>
            </a:r>
          </a:p>
        </p:txBody>
      </p:sp>
      <p:pic>
        <p:nvPicPr>
          <p:cNvPr id="328" name="1RV9-CM-DI-DCA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3500" y="2413000"/>
            <a:ext cx="4445000" cy="444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1MLA-CM-DI-DCA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477500" y="2413000"/>
            <a:ext cx="4445000" cy="444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3TGI-CM-DI-DCA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92800" y="2413000"/>
            <a:ext cx="4445000" cy="4445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8" name="Group 338"/>
          <p:cNvGrpSpPr/>
          <p:nvPr/>
        </p:nvGrpSpPr>
        <p:grpSpPr>
          <a:xfrm>
            <a:off x="2039677" y="6666811"/>
            <a:ext cx="9487797" cy="364152"/>
            <a:chOff x="0" y="0"/>
            <a:chExt cx="9487796" cy="364150"/>
          </a:xfrm>
        </p:grpSpPr>
        <p:sp>
          <p:nvSpPr>
            <p:cNvPr id="331" name="Shape 331"/>
            <p:cNvSpPr/>
            <p:nvPr/>
          </p:nvSpPr>
          <p:spPr>
            <a:xfrm>
              <a:off x="133046" y="86867"/>
              <a:ext cx="777098" cy="194734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332" name="Shape 332"/>
            <p:cNvSpPr/>
            <p:nvPr/>
          </p:nvSpPr>
          <p:spPr>
            <a:xfrm>
              <a:off x="1056466" y="4316"/>
              <a:ext cx="1421078" cy="3598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2916" tIns="52916" rIns="52916" bIns="52916" numCol="1" anchor="ctr">
              <a:spAutoFit/>
            </a:bodyPr>
            <a:lstStyle>
              <a:lvl1pPr>
                <a:defRPr sz="1600">
                  <a:solidFill>
                    <a:srgbClr val="FF2600"/>
                  </a:solidFill>
                </a:defRPr>
              </a:lvl1pPr>
            </a:lstStyle>
            <a:p>
              <a:r>
                <a:t>Native contact</a:t>
              </a:r>
            </a:p>
          </p:txBody>
        </p:sp>
        <p:sp>
          <p:nvSpPr>
            <p:cNvPr id="333" name="Shape 333"/>
            <p:cNvSpPr/>
            <p:nvPr/>
          </p:nvSpPr>
          <p:spPr>
            <a:xfrm>
              <a:off x="2981139" y="86868"/>
              <a:ext cx="777099" cy="19473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334" name="Shape 334"/>
            <p:cNvSpPr/>
            <p:nvPr/>
          </p:nvSpPr>
          <p:spPr>
            <a:xfrm>
              <a:off x="3846366" y="0"/>
              <a:ext cx="1586476" cy="3598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2916" tIns="52916" rIns="52916" bIns="52916" numCol="1" anchor="ctr">
              <a:spAutoFit/>
            </a:bodyPr>
            <a:lstStyle>
              <a:lvl1pPr>
                <a:defRPr sz="1600"/>
              </a:lvl1pPr>
            </a:lstStyle>
            <a:p>
              <a:r>
                <a:t>Coupling Scores</a:t>
              </a:r>
            </a:p>
          </p:txBody>
        </p:sp>
        <p:sp>
          <p:nvSpPr>
            <p:cNvPr id="335" name="Shape 335"/>
            <p:cNvSpPr/>
            <p:nvPr/>
          </p:nvSpPr>
          <p:spPr>
            <a:xfrm>
              <a:off x="5996082" y="86867"/>
              <a:ext cx="777098" cy="194734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336" name="Shape 336"/>
            <p:cNvSpPr/>
            <p:nvPr/>
          </p:nvSpPr>
          <p:spPr>
            <a:xfrm>
              <a:off x="6862903" y="4317"/>
              <a:ext cx="2575984" cy="3598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2916" tIns="52916" rIns="52916" bIns="52916" numCol="1" anchor="ctr">
              <a:spAutoFit/>
            </a:bodyPr>
            <a:lstStyle>
              <a:lvl1pPr>
                <a:defRPr sz="1600">
                  <a:solidFill>
                    <a:srgbClr val="0433FF"/>
                  </a:solidFill>
                </a:defRPr>
              </a:lvl1pPr>
            </a:lstStyle>
            <a:p>
              <a:r>
                <a:t>Predicted contacts (EVfold)</a:t>
              </a:r>
            </a:p>
          </p:txBody>
        </p:sp>
        <p:sp>
          <p:nvSpPr>
            <p:cNvPr id="337" name="Shape 337"/>
            <p:cNvSpPr/>
            <p:nvPr/>
          </p:nvSpPr>
          <p:spPr>
            <a:xfrm>
              <a:off x="0" y="23358"/>
              <a:ext cx="9487797" cy="320462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</p:grpSp>
      <p:pic>
        <p:nvPicPr>
          <p:cNvPr id="339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28762" y="7027862"/>
            <a:ext cx="3978276" cy="3050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890600" y="7097183"/>
            <a:ext cx="4120787" cy="2987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pasted-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710862" y="7110165"/>
            <a:ext cx="3978276" cy="29616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1CVJ.pn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9651778">
            <a:off x="3068834" y="2398743"/>
            <a:ext cx="6094094" cy="6094094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Shape 3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RNA Recognition Motif (RRM) Domain</a:t>
            </a:r>
          </a:p>
        </p:txBody>
      </p:sp>
      <p:sp>
        <p:nvSpPr>
          <p:cNvPr id="345" name="Shape 345"/>
          <p:cNvSpPr/>
          <p:nvPr/>
        </p:nvSpPr>
        <p:spPr>
          <a:xfrm>
            <a:off x="1905000" y="6144738"/>
            <a:ext cx="2350491" cy="969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RRM domain 2</a:t>
            </a:r>
          </a:p>
          <a:p>
            <a:r>
              <a:t> (PDB ID: 1CVJ)</a:t>
            </a:r>
          </a:p>
        </p:txBody>
      </p:sp>
      <p:sp>
        <p:nvSpPr>
          <p:cNvPr id="346" name="Shape 346"/>
          <p:cNvSpPr>
            <a:spLocks noGrp="1"/>
          </p:cNvSpPr>
          <p:nvPr>
            <p:ph type="body" sz="quarter" idx="1"/>
          </p:nvPr>
        </p:nvSpPr>
        <p:spPr>
          <a:xfrm>
            <a:off x="1905000" y="6905587"/>
            <a:ext cx="7229610" cy="3217320"/>
          </a:xfrm>
          <a:prstGeom prst="rect">
            <a:avLst/>
          </a:prstGeom>
        </p:spPr>
        <p:txBody>
          <a:bodyPr/>
          <a:lstStyle/>
          <a:p>
            <a:pPr marL="291338" indent="-291338" defTabSz="432308">
              <a:spcBef>
                <a:spcPts val="1300"/>
              </a:spcBef>
              <a:buSzPct val="65000"/>
              <a:defRPr sz="2220"/>
            </a:pPr>
            <a:r>
              <a:t>Globular domain</a:t>
            </a:r>
          </a:p>
          <a:p>
            <a:pPr marL="291338" indent="-291338" defTabSz="432308">
              <a:spcBef>
                <a:spcPts val="1300"/>
              </a:spcBef>
              <a:buSzPct val="65000"/>
              <a:defRPr sz="2220"/>
            </a:pPr>
            <a:r>
              <a:t>Composed of 4 antiparallel β sheets that are backed by 2 α-helices</a:t>
            </a:r>
          </a:p>
          <a:p>
            <a:pPr marL="291338" indent="-291338" defTabSz="432308">
              <a:spcBef>
                <a:spcPts val="1300"/>
              </a:spcBef>
              <a:buSzPct val="65000"/>
              <a:defRPr sz="2220"/>
            </a:pPr>
            <a:r>
              <a:t>Central two β-strands  forms a trough-like surface that’s used for binding to the poly(A) oligonucleotides</a:t>
            </a:r>
          </a:p>
          <a:p>
            <a:pPr marL="291338" indent="-291338" defTabSz="432308">
              <a:spcBef>
                <a:spcPts val="1300"/>
              </a:spcBef>
              <a:buSzPct val="65000"/>
              <a:defRPr sz="2220"/>
            </a:pPr>
            <a:r>
              <a:t>The other face of the protein is free for PPIs</a:t>
            </a:r>
          </a:p>
        </p:txBody>
      </p:sp>
      <p:sp>
        <p:nvSpPr>
          <p:cNvPr id="347" name="Shape 347"/>
          <p:cNvSpPr/>
          <p:nvPr/>
        </p:nvSpPr>
        <p:spPr>
          <a:xfrm>
            <a:off x="1905000" y="2413000"/>
            <a:ext cx="956697" cy="55033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2700" b="1">
                <a:solidFill>
                  <a:srgbClr val="FFFFFF"/>
                </a:solidFill>
              </a:defRPr>
            </a:lvl1pPr>
          </a:lstStyle>
          <a:p>
            <a:r>
              <a:t>RRM</a:t>
            </a:r>
          </a:p>
        </p:txBody>
      </p:sp>
      <p:sp>
        <p:nvSpPr>
          <p:cNvPr id="348" name="Shape 348"/>
          <p:cNvSpPr/>
          <p:nvPr/>
        </p:nvSpPr>
        <p:spPr>
          <a:xfrm>
            <a:off x="12558751" y="3226764"/>
            <a:ext cx="777098" cy="220134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349" name="Shape 349"/>
          <p:cNvSpPr/>
          <p:nvPr/>
        </p:nvSpPr>
        <p:spPr>
          <a:xfrm>
            <a:off x="12558751" y="3538947"/>
            <a:ext cx="777099" cy="22013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000000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350" name="Shape 350"/>
          <p:cNvSpPr/>
          <p:nvPr/>
        </p:nvSpPr>
        <p:spPr>
          <a:xfrm>
            <a:off x="13424275" y="3125163"/>
            <a:ext cx="840549" cy="423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900">
                <a:solidFill>
                  <a:srgbClr val="FF2600"/>
                </a:solidFill>
              </a:defRPr>
            </a:lvl1pPr>
          </a:lstStyle>
          <a:p>
            <a:r>
              <a:t>Native</a:t>
            </a:r>
          </a:p>
        </p:txBody>
      </p:sp>
      <p:sp>
        <p:nvSpPr>
          <p:cNvPr id="351" name="Shape 351"/>
          <p:cNvSpPr/>
          <p:nvPr/>
        </p:nvSpPr>
        <p:spPr>
          <a:xfrm>
            <a:off x="13424275" y="3437347"/>
            <a:ext cx="1861714" cy="423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900"/>
            </a:lvl1pPr>
          </a:lstStyle>
          <a:p>
            <a:r>
              <a:t>Coupling Scores</a:t>
            </a:r>
          </a:p>
        </p:txBody>
      </p:sp>
      <p:sp>
        <p:nvSpPr>
          <p:cNvPr id="352" name="Shape 352"/>
          <p:cNvSpPr/>
          <p:nvPr/>
        </p:nvSpPr>
        <p:spPr>
          <a:xfrm>
            <a:off x="12558751" y="3909499"/>
            <a:ext cx="777099" cy="220134"/>
          </a:xfrm>
          <a:prstGeom prst="rect">
            <a:avLst/>
          </a:prstGeom>
          <a:solidFill>
            <a:srgbClr val="0433FF"/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000000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353" name="Shape 353"/>
          <p:cNvSpPr/>
          <p:nvPr/>
        </p:nvSpPr>
        <p:spPr>
          <a:xfrm>
            <a:off x="13424597" y="3810624"/>
            <a:ext cx="2113714" cy="740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/>
          <a:p>
            <a:pPr>
              <a:defRPr sz="1900">
                <a:solidFill>
                  <a:srgbClr val="0433FF"/>
                </a:solidFill>
              </a:defRPr>
            </a:pPr>
            <a:r>
              <a:t>Predicted contacts</a:t>
            </a:r>
          </a:p>
          <a:p>
            <a:pPr>
              <a:defRPr sz="1900">
                <a:solidFill>
                  <a:srgbClr val="0433FF"/>
                </a:solidFill>
              </a:defRPr>
            </a:pPr>
            <a:r>
              <a:t>(EVfold)</a:t>
            </a:r>
          </a:p>
        </p:txBody>
      </p:sp>
      <p:sp>
        <p:nvSpPr>
          <p:cNvPr id="354" name="Shape 354"/>
          <p:cNvSpPr/>
          <p:nvPr/>
        </p:nvSpPr>
        <p:spPr>
          <a:xfrm>
            <a:off x="9990144" y="3308365"/>
            <a:ext cx="899882" cy="4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800"/>
            </a:lvl1pPr>
          </a:lstStyle>
          <a:p>
            <a:r>
              <a:t>Top 100</a:t>
            </a:r>
          </a:p>
        </p:txBody>
      </p:sp>
      <p:sp>
        <p:nvSpPr>
          <p:cNvPr id="355" name="Shape 355"/>
          <p:cNvSpPr/>
          <p:nvPr/>
        </p:nvSpPr>
        <p:spPr>
          <a:xfrm>
            <a:off x="11136483" y="4640708"/>
            <a:ext cx="899882" cy="4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800">
                <a:solidFill>
                  <a:srgbClr val="0433FF"/>
                </a:solidFill>
              </a:defRPr>
            </a:lvl1pPr>
          </a:lstStyle>
          <a:p>
            <a:r>
              <a:t>Top 100</a:t>
            </a:r>
          </a:p>
        </p:txBody>
      </p:sp>
      <p:sp>
        <p:nvSpPr>
          <p:cNvPr id="356" name="Shape 356"/>
          <p:cNvSpPr/>
          <p:nvPr/>
        </p:nvSpPr>
        <p:spPr>
          <a:xfrm>
            <a:off x="2998360" y="2419350"/>
            <a:ext cx="6489773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 algn="just"/>
          </a:lstStyle>
          <a:p>
            <a:r>
              <a:t>Domain of the yeast poly(A)-binding protein.</a:t>
            </a:r>
          </a:p>
        </p:txBody>
      </p:sp>
      <p:pic>
        <p:nvPicPr>
          <p:cNvPr id="357" name="1CVJ-CM-DI-DC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89536" y="2750525"/>
            <a:ext cx="4191001" cy="419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13533" y="6991784"/>
            <a:ext cx="4090201" cy="3044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/>
          <p:nvPr/>
        </p:nvSpPr>
        <p:spPr>
          <a:xfrm>
            <a:off x="1905000" y="2413000"/>
            <a:ext cx="956697" cy="55033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2700" b="1">
                <a:solidFill>
                  <a:srgbClr val="FFFFFF"/>
                </a:solidFill>
              </a:defRPr>
            </a:lvl1pPr>
          </a:lstStyle>
          <a:p>
            <a:r>
              <a:t>RRM</a:t>
            </a:r>
          </a:p>
        </p:txBody>
      </p:sp>
      <p:sp>
        <p:nvSpPr>
          <p:cNvPr id="361" name="Shape 3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Designed RRM Domain</a:t>
            </a:r>
          </a:p>
        </p:txBody>
      </p:sp>
      <p:sp>
        <p:nvSpPr>
          <p:cNvPr id="362" name="Shape 362"/>
          <p:cNvSpPr/>
          <p:nvPr/>
        </p:nvSpPr>
        <p:spPr>
          <a:xfrm>
            <a:off x="9451370" y="2268537"/>
            <a:ext cx="4090393" cy="1421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/>
          <a:p>
            <a:r>
              <a:t>Identity:        </a:t>
            </a:r>
            <a:r>
              <a:rPr b="1"/>
              <a:t>29/79 (36.7%)</a:t>
            </a:r>
          </a:p>
          <a:p>
            <a:r>
              <a:t>Similarity:    </a:t>
            </a:r>
            <a:r>
              <a:rPr b="1"/>
              <a:t> 51/79 (64.6%)</a:t>
            </a:r>
          </a:p>
          <a:p>
            <a:r>
              <a:t>Top-hit in BLAST: </a:t>
            </a:r>
            <a:r>
              <a:rPr b="1"/>
              <a:t>65％</a:t>
            </a:r>
          </a:p>
        </p:txBody>
      </p:sp>
      <p:sp>
        <p:nvSpPr>
          <p:cNvPr id="363" name="Shape 363"/>
          <p:cNvSpPr/>
          <p:nvPr/>
        </p:nvSpPr>
        <p:spPr>
          <a:xfrm>
            <a:off x="12699922" y="3736445"/>
            <a:ext cx="777099" cy="220135"/>
          </a:xfrm>
          <a:prstGeom prst="rect">
            <a:avLst/>
          </a:prstGeom>
          <a:solidFill>
            <a:srgbClr val="00F900"/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364" name="Shape 364"/>
          <p:cNvSpPr/>
          <p:nvPr/>
        </p:nvSpPr>
        <p:spPr>
          <a:xfrm>
            <a:off x="12699922" y="4048629"/>
            <a:ext cx="777099" cy="220134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365" name="Shape 365"/>
          <p:cNvSpPr/>
          <p:nvPr/>
        </p:nvSpPr>
        <p:spPr>
          <a:xfrm>
            <a:off x="13656940" y="3577695"/>
            <a:ext cx="630596" cy="53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WT</a:t>
            </a:r>
          </a:p>
        </p:txBody>
      </p:sp>
      <p:sp>
        <p:nvSpPr>
          <p:cNvPr id="366" name="Shape 366"/>
          <p:cNvSpPr/>
          <p:nvPr/>
        </p:nvSpPr>
        <p:spPr>
          <a:xfrm>
            <a:off x="13627496" y="3889879"/>
            <a:ext cx="1322182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Mutated</a:t>
            </a:r>
          </a:p>
        </p:txBody>
      </p:sp>
      <p:pic>
        <p:nvPicPr>
          <p:cNvPr id="367" name="1CVJ_de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4073369" flipH="1">
            <a:off x="8579956" y="2874266"/>
            <a:ext cx="5833222" cy="5833221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Shape 368"/>
          <p:cNvSpPr/>
          <p:nvPr/>
        </p:nvSpPr>
        <p:spPr>
          <a:xfrm>
            <a:off x="7596195" y="7537801"/>
            <a:ext cx="7800744" cy="232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 defTabSz="457200">
              <a:defRPr sz="21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/>
              <a:t>WT   1 </a:t>
            </a:r>
            <a:r>
              <a:rPr>
                <a:solidFill>
                  <a:srgbClr val="FF2500"/>
                </a:solidFill>
              </a:rPr>
              <a:t>A</a:t>
            </a:r>
            <a:r>
              <a:rPr>
                <a:solidFill>
                  <a:srgbClr val="018000"/>
                </a:solidFill>
              </a:rPr>
              <a:t>S</a:t>
            </a:r>
            <a:r>
              <a:rPr>
                <a:solidFill>
                  <a:srgbClr val="FF2500"/>
                </a:solidFill>
              </a:rPr>
              <a:t>L</a:t>
            </a:r>
            <a:r>
              <a:rPr>
                <a:solidFill>
                  <a:srgbClr val="018000"/>
                </a:solidFill>
              </a:rPr>
              <a:t>Y</a:t>
            </a:r>
            <a:r>
              <a:rPr>
                <a:solidFill>
                  <a:srgbClr val="FF2500"/>
                </a:solidFill>
              </a:rPr>
              <a:t>VG</a:t>
            </a:r>
            <a:r>
              <a:rPr>
                <a:solidFill>
                  <a:srgbClr val="018000"/>
                </a:solidFill>
              </a:rPr>
              <a:t>D</a:t>
            </a:r>
            <a:r>
              <a:rPr>
                <a:solidFill>
                  <a:srgbClr val="FF2500"/>
                </a:solidFill>
              </a:rPr>
              <a:t>L</a:t>
            </a:r>
            <a:r>
              <a:t>HP</a:t>
            </a:r>
            <a:r>
              <a:rPr>
                <a:solidFill>
                  <a:srgbClr val="FF2500"/>
                </a:solidFill>
              </a:rPr>
              <a:t>D</a:t>
            </a:r>
            <a:r>
              <a:rPr>
                <a:solidFill>
                  <a:srgbClr val="0433FF"/>
                </a:solidFill>
              </a:rPr>
              <a:t>V</a:t>
            </a:r>
            <a:r>
              <a:rPr>
                <a:solidFill>
                  <a:srgbClr val="FF2500"/>
                </a:solidFill>
              </a:rPr>
              <a:t>TE</a:t>
            </a:r>
            <a:r>
              <a:t>AM</a:t>
            </a:r>
            <a:r>
              <a:rPr>
                <a:solidFill>
                  <a:srgbClr val="FF2500"/>
                </a:solidFill>
              </a:rPr>
              <a:t>L</a:t>
            </a:r>
            <a:r>
              <a:t>Y</a:t>
            </a:r>
            <a:r>
              <a:rPr>
                <a:solidFill>
                  <a:srgbClr val="FF2500"/>
                </a:solidFill>
              </a:rPr>
              <a:t>E</a:t>
            </a:r>
            <a:r>
              <a:t>K</a:t>
            </a:r>
            <a:r>
              <a:rPr>
                <a:solidFill>
                  <a:srgbClr val="FF2500"/>
                </a:solidFill>
              </a:rPr>
              <a:t>FS</a:t>
            </a:r>
            <a:r>
              <a:t>PA</a:t>
            </a:r>
            <a:r>
              <a:rPr>
                <a:solidFill>
                  <a:srgbClr val="FF2500"/>
                </a:solidFill>
              </a:rPr>
              <a:t>G</a:t>
            </a:r>
            <a:r>
              <a:t>P</a:t>
            </a:r>
            <a:r>
              <a:rPr>
                <a:solidFill>
                  <a:srgbClr val="018000"/>
                </a:solidFill>
              </a:rPr>
              <a:t>I</a:t>
            </a:r>
            <a:r>
              <a:t>L</a:t>
            </a:r>
            <a:r>
              <a:rPr>
                <a:solidFill>
                  <a:srgbClr val="FF2500"/>
                </a:solidFill>
              </a:rPr>
              <a:t>S</a:t>
            </a:r>
            <a:r>
              <a:rPr>
                <a:solidFill>
                  <a:srgbClr val="018000"/>
                </a:solidFill>
              </a:rPr>
              <a:t>IRV</a:t>
            </a:r>
            <a:r>
              <a:t>C</a:t>
            </a:r>
            <a:r>
              <a:rPr>
                <a:solidFill>
                  <a:srgbClr val="FF2500"/>
                </a:solidFill>
              </a:rPr>
              <a:t>RD</a:t>
            </a:r>
            <a:r>
              <a:t>MI</a:t>
            </a:r>
            <a:r>
              <a:rPr>
                <a:solidFill>
                  <a:srgbClr val="FF2500"/>
                </a:solidFill>
              </a:rPr>
              <a:t>T</a:t>
            </a:r>
            <a:r>
              <a:t>R</a:t>
            </a:r>
            <a:r>
              <a:rPr>
                <a:solidFill>
                  <a:srgbClr val="FF2500"/>
                </a:solidFill>
              </a:rPr>
              <a:t>R</a:t>
            </a:r>
          </a:p>
          <a:p>
            <a:pPr defTabSz="457200">
              <a:defRPr sz="2100" b="1">
                <a:solidFill>
                  <a:srgbClr val="FF2F93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000000"/>
                </a:solidFill>
              </a:rPr>
              <a:t>       </a:t>
            </a:r>
            <a:r>
              <a:t>*:*:**:*  *.**  * * **  * : *::: **  * *</a:t>
            </a:r>
          </a:p>
          <a:p>
            <a:pPr defTabSz="457200">
              <a:defRPr sz="21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/>
              <a:t>DES  1 </a:t>
            </a:r>
            <a:r>
              <a:rPr>
                <a:solidFill>
                  <a:srgbClr val="FF2500"/>
                </a:solidFill>
              </a:rPr>
              <a:t>A</a:t>
            </a:r>
            <a:r>
              <a:rPr>
                <a:solidFill>
                  <a:srgbClr val="018000"/>
                </a:solidFill>
              </a:rPr>
              <a:t>T</a:t>
            </a:r>
            <a:r>
              <a:rPr>
                <a:solidFill>
                  <a:srgbClr val="FF2500"/>
                </a:solidFill>
              </a:rPr>
              <a:t>L</a:t>
            </a:r>
            <a:r>
              <a:rPr>
                <a:solidFill>
                  <a:srgbClr val="018000"/>
                </a:solidFill>
              </a:rPr>
              <a:t>F</a:t>
            </a:r>
            <a:r>
              <a:rPr>
                <a:solidFill>
                  <a:srgbClr val="FF2500"/>
                </a:solidFill>
              </a:rPr>
              <a:t>VG</a:t>
            </a:r>
            <a:r>
              <a:rPr>
                <a:solidFill>
                  <a:srgbClr val="018000"/>
                </a:solidFill>
              </a:rPr>
              <a:t>N</a:t>
            </a:r>
            <a:r>
              <a:rPr>
                <a:solidFill>
                  <a:srgbClr val="FF2500"/>
                </a:solidFill>
              </a:rPr>
              <a:t>L</a:t>
            </a:r>
            <a:r>
              <a:t>PW</a:t>
            </a:r>
            <a:r>
              <a:rPr>
                <a:solidFill>
                  <a:srgbClr val="FF2500"/>
                </a:solidFill>
              </a:rPr>
              <a:t>D</a:t>
            </a:r>
            <a:r>
              <a:rPr>
                <a:solidFill>
                  <a:srgbClr val="0433FF"/>
                </a:solidFill>
              </a:rPr>
              <a:t>T</a:t>
            </a:r>
            <a:r>
              <a:rPr>
                <a:solidFill>
                  <a:srgbClr val="FF2500"/>
                </a:solidFill>
              </a:rPr>
              <a:t>TE</a:t>
            </a:r>
            <a:r>
              <a:t>EQ</a:t>
            </a:r>
            <a:r>
              <a:rPr>
                <a:solidFill>
                  <a:srgbClr val="FF2500"/>
                </a:solidFill>
              </a:rPr>
              <a:t>L</a:t>
            </a:r>
            <a:r>
              <a:t>R</a:t>
            </a:r>
            <a:r>
              <a:rPr>
                <a:solidFill>
                  <a:srgbClr val="FF2500"/>
                </a:solidFill>
              </a:rPr>
              <a:t>E</a:t>
            </a:r>
            <a:r>
              <a:t>L</a:t>
            </a:r>
            <a:r>
              <a:rPr>
                <a:solidFill>
                  <a:srgbClr val="FF2500"/>
                </a:solidFill>
              </a:rPr>
              <a:t>FS</a:t>
            </a:r>
            <a:r>
              <a:t>QF</a:t>
            </a:r>
            <a:r>
              <a:rPr>
                <a:solidFill>
                  <a:srgbClr val="FF2500"/>
                </a:solidFill>
              </a:rPr>
              <a:t>G</a:t>
            </a:r>
            <a:r>
              <a:t>K</a:t>
            </a:r>
            <a:r>
              <a:rPr>
                <a:solidFill>
                  <a:srgbClr val="018000"/>
                </a:solidFill>
              </a:rPr>
              <a:t>V</a:t>
            </a:r>
            <a:r>
              <a:t>K</a:t>
            </a:r>
            <a:r>
              <a:rPr>
                <a:solidFill>
                  <a:srgbClr val="FF2500"/>
                </a:solidFill>
              </a:rPr>
              <a:t>S</a:t>
            </a:r>
            <a:r>
              <a:rPr>
                <a:solidFill>
                  <a:srgbClr val="018000"/>
                </a:solidFill>
              </a:rPr>
              <a:t>VKI</a:t>
            </a:r>
            <a:r>
              <a:t>M</a:t>
            </a:r>
            <a:r>
              <a:rPr>
                <a:solidFill>
                  <a:srgbClr val="FF2500"/>
                </a:solidFill>
              </a:rPr>
              <a:t>RD</a:t>
            </a:r>
            <a:r>
              <a:t>RE</a:t>
            </a:r>
            <a:r>
              <a:rPr>
                <a:solidFill>
                  <a:srgbClr val="FF2500"/>
                </a:solidFill>
              </a:rPr>
              <a:t>T</a:t>
            </a:r>
            <a:r>
              <a:t>G</a:t>
            </a:r>
            <a:r>
              <a:rPr>
                <a:solidFill>
                  <a:srgbClr val="FF2500"/>
                </a:solidFill>
              </a:rPr>
              <a:t>R</a:t>
            </a:r>
          </a:p>
          <a:p>
            <a:pPr defTabSz="457200">
              <a:defRPr sz="21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FF2500"/>
              </a:solidFill>
            </a:endParaRPr>
          </a:p>
          <a:p>
            <a:pPr defTabSz="457200">
              <a:defRPr sz="21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/>
              <a:t>WT  41 </a:t>
            </a:r>
            <a:r>
              <a:rPr>
                <a:solidFill>
                  <a:srgbClr val="FF2500"/>
                </a:solidFill>
              </a:rPr>
              <a:t>S</a:t>
            </a:r>
            <a:r>
              <a:t>L</a:t>
            </a:r>
            <a:r>
              <a:rPr>
                <a:solidFill>
                  <a:srgbClr val="FF2500"/>
                </a:solidFill>
              </a:rPr>
              <a:t>G</a:t>
            </a:r>
            <a:r>
              <a:rPr>
                <a:solidFill>
                  <a:srgbClr val="018000"/>
                </a:solidFill>
              </a:rPr>
              <a:t>Y</a:t>
            </a:r>
            <a:r>
              <a:rPr>
                <a:solidFill>
                  <a:srgbClr val="0433FF"/>
                </a:solidFill>
              </a:rPr>
              <a:t>A</a:t>
            </a:r>
            <a:r>
              <a:rPr>
                <a:solidFill>
                  <a:srgbClr val="018000"/>
                </a:solidFill>
              </a:rPr>
              <a:t>Y</a:t>
            </a:r>
            <a:r>
              <a:rPr>
                <a:solidFill>
                  <a:srgbClr val="FF2500"/>
                </a:solidFill>
              </a:rPr>
              <a:t>V</a:t>
            </a:r>
            <a:r>
              <a:rPr>
                <a:solidFill>
                  <a:srgbClr val="018000"/>
                </a:solidFill>
              </a:rPr>
              <a:t>N</a:t>
            </a:r>
            <a:r>
              <a:rPr>
                <a:solidFill>
                  <a:srgbClr val="FF2500"/>
                </a:solidFill>
              </a:rPr>
              <a:t>F</a:t>
            </a:r>
            <a:r>
              <a:rPr>
                <a:solidFill>
                  <a:srgbClr val="018000"/>
                </a:solidFill>
              </a:rPr>
              <a:t>Q</a:t>
            </a:r>
            <a:r>
              <a:t>QPA</a:t>
            </a:r>
            <a:r>
              <a:rPr>
                <a:solidFill>
                  <a:srgbClr val="018000"/>
                </a:solidFill>
              </a:rPr>
              <a:t>D</a:t>
            </a:r>
            <a:r>
              <a:rPr>
                <a:solidFill>
                  <a:srgbClr val="FF2500"/>
                </a:solidFill>
              </a:rPr>
              <a:t>A</a:t>
            </a:r>
            <a:r>
              <a:rPr>
                <a:solidFill>
                  <a:srgbClr val="018000"/>
                </a:solidFill>
              </a:rPr>
              <a:t>ER</a:t>
            </a:r>
            <a:r>
              <a:rPr>
                <a:solidFill>
                  <a:srgbClr val="FF2500"/>
                </a:solidFill>
              </a:rPr>
              <a:t>AL</a:t>
            </a:r>
            <a:r>
              <a:rPr>
                <a:solidFill>
                  <a:srgbClr val="018000"/>
                </a:solidFill>
              </a:rPr>
              <a:t>DTM</a:t>
            </a:r>
            <a:r>
              <a:rPr>
                <a:solidFill>
                  <a:srgbClr val="FF2500"/>
                </a:solidFill>
              </a:rPr>
              <a:t>N</a:t>
            </a:r>
            <a:r>
              <a:t>FDV</a:t>
            </a:r>
            <a:r>
              <a:rPr>
                <a:solidFill>
                  <a:srgbClr val="018000"/>
                </a:solidFill>
              </a:rPr>
              <a:t>I</a:t>
            </a:r>
            <a:r>
              <a:rPr>
                <a:solidFill>
                  <a:srgbClr val="0433FF"/>
                </a:solidFill>
              </a:rPr>
              <a:t>K</a:t>
            </a:r>
            <a:r>
              <a:rPr>
                <a:solidFill>
                  <a:srgbClr val="FF2500"/>
                </a:solidFill>
              </a:rPr>
              <a:t>G</a:t>
            </a:r>
            <a:r>
              <a:rPr>
                <a:solidFill>
                  <a:srgbClr val="018000"/>
                </a:solidFill>
              </a:rPr>
              <a:t>K</a:t>
            </a:r>
            <a:r>
              <a:t>P</a:t>
            </a:r>
            <a:r>
              <a:rPr>
                <a:solidFill>
                  <a:srgbClr val="018000"/>
                </a:solidFill>
              </a:rPr>
              <a:t>V</a:t>
            </a:r>
            <a:r>
              <a:rPr>
                <a:solidFill>
                  <a:srgbClr val="FF2500"/>
                </a:solidFill>
              </a:rPr>
              <a:t>R</a:t>
            </a:r>
            <a:r>
              <a:rPr>
                <a:solidFill>
                  <a:srgbClr val="018000"/>
                </a:solidFill>
              </a:rPr>
              <a:t>I</a:t>
            </a:r>
            <a:r>
              <a:t>M</a:t>
            </a:r>
            <a:r>
              <a:rPr>
                <a:solidFill>
                  <a:srgbClr val="018000"/>
                </a:solidFill>
              </a:rPr>
              <a:t>WSQ</a:t>
            </a:r>
            <a:r>
              <a:rPr>
                <a:solidFill>
                  <a:srgbClr val="FF2500"/>
                </a:solidFill>
              </a:rPr>
              <a:t>R</a:t>
            </a:r>
          </a:p>
          <a:p>
            <a:pPr defTabSz="457200">
              <a:defRPr sz="2100" b="1">
                <a:solidFill>
                  <a:srgbClr val="FF2F93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000000"/>
                </a:solidFill>
              </a:rPr>
              <a:t>       </a:t>
            </a:r>
            <a:r>
              <a:t>* *:.:*:*:   :*::**:::*   :.*: :*: :::*</a:t>
            </a:r>
          </a:p>
          <a:p>
            <a:pPr defTabSz="457200">
              <a:defRPr sz="21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/>
              <a:t>DES 41 </a:t>
            </a:r>
            <a:r>
              <a:rPr>
                <a:solidFill>
                  <a:srgbClr val="FF2500"/>
                </a:solidFill>
              </a:rPr>
              <a:t>S</a:t>
            </a:r>
            <a:r>
              <a:t>R</a:t>
            </a:r>
            <a:r>
              <a:rPr>
                <a:solidFill>
                  <a:srgbClr val="FF2500"/>
                </a:solidFill>
              </a:rPr>
              <a:t>G</a:t>
            </a:r>
            <a:r>
              <a:rPr>
                <a:solidFill>
                  <a:srgbClr val="018000"/>
                </a:solidFill>
              </a:rPr>
              <a:t>F</a:t>
            </a:r>
            <a:r>
              <a:rPr>
                <a:solidFill>
                  <a:srgbClr val="0433FF"/>
                </a:solidFill>
              </a:rPr>
              <a:t>G</a:t>
            </a:r>
            <a:r>
              <a:rPr>
                <a:solidFill>
                  <a:srgbClr val="018000"/>
                </a:solidFill>
              </a:rPr>
              <a:t>F</a:t>
            </a:r>
            <a:r>
              <a:rPr>
                <a:solidFill>
                  <a:srgbClr val="FF2500"/>
                </a:solidFill>
              </a:rPr>
              <a:t>V</a:t>
            </a:r>
            <a:r>
              <a:rPr>
                <a:solidFill>
                  <a:srgbClr val="018000"/>
                </a:solidFill>
              </a:rPr>
              <a:t>E</a:t>
            </a:r>
            <a:r>
              <a:rPr>
                <a:solidFill>
                  <a:srgbClr val="FF2500"/>
                </a:solidFill>
              </a:rPr>
              <a:t>F</a:t>
            </a:r>
            <a:r>
              <a:rPr>
                <a:solidFill>
                  <a:srgbClr val="018000"/>
                </a:solidFill>
              </a:rPr>
              <a:t>E</a:t>
            </a:r>
            <a:r>
              <a:t>TVE</a:t>
            </a:r>
            <a:r>
              <a:rPr>
                <a:solidFill>
                  <a:srgbClr val="018000"/>
                </a:solidFill>
              </a:rPr>
              <a:t>E</a:t>
            </a:r>
            <a:r>
              <a:rPr>
                <a:solidFill>
                  <a:srgbClr val="FF2500"/>
                </a:solidFill>
              </a:rPr>
              <a:t>A</a:t>
            </a:r>
            <a:r>
              <a:rPr>
                <a:solidFill>
                  <a:srgbClr val="018000"/>
                </a:solidFill>
              </a:rPr>
              <a:t>QK</a:t>
            </a:r>
            <a:r>
              <a:rPr>
                <a:solidFill>
                  <a:srgbClr val="FF2500"/>
                </a:solidFill>
              </a:rPr>
              <a:t>AL</a:t>
            </a:r>
            <a:r>
              <a:rPr>
                <a:solidFill>
                  <a:srgbClr val="018000"/>
                </a:solidFill>
              </a:rPr>
              <a:t>EAL</a:t>
            </a:r>
            <a:r>
              <a:rPr>
                <a:solidFill>
                  <a:srgbClr val="FF2500"/>
                </a:solidFill>
              </a:rPr>
              <a:t>N</a:t>
            </a:r>
            <a:r>
              <a:t>GTE</a:t>
            </a:r>
            <a:r>
              <a:rPr>
                <a:solidFill>
                  <a:srgbClr val="018000"/>
                </a:solidFill>
              </a:rPr>
              <a:t>L</a:t>
            </a:r>
            <a:r>
              <a:rPr>
                <a:solidFill>
                  <a:srgbClr val="0433FF"/>
                </a:solidFill>
              </a:rPr>
              <a:t>D</a:t>
            </a:r>
            <a:r>
              <a:rPr>
                <a:solidFill>
                  <a:srgbClr val="FF2500"/>
                </a:solidFill>
              </a:rPr>
              <a:t>G</a:t>
            </a:r>
            <a:r>
              <a:rPr>
                <a:solidFill>
                  <a:srgbClr val="018000"/>
                </a:solidFill>
              </a:rPr>
              <a:t>R</a:t>
            </a:r>
            <a:r>
              <a:t>K</a:t>
            </a:r>
            <a:r>
              <a:rPr>
                <a:solidFill>
                  <a:srgbClr val="018000"/>
                </a:solidFill>
              </a:rPr>
              <a:t>I</a:t>
            </a:r>
            <a:r>
              <a:rPr>
                <a:solidFill>
                  <a:srgbClr val="FF2500"/>
                </a:solidFill>
              </a:rPr>
              <a:t>R</a:t>
            </a:r>
            <a:r>
              <a:rPr>
                <a:solidFill>
                  <a:srgbClr val="018000"/>
                </a:solidFill>
              </a:rPr>
              <a:t>V</a:t>
            </a:r>
            <a:r>
              <a:t>D</a:t>
            </a:r>
            <a:r>
              <a:rPr>
                <a:solidFill>
                  <a:srgbClr val="018000"/>
                </a:solidFill>
              </a:rPr>
              <a:t>FAK</a:t>
            </a:r>
            <a:r>
              <a:rPr>
                <a:solidFill>
                  <a:srgbClr val="FF2500"/>
                </a:solidFill>
              </a:rPr>
              <a:t>R</a:t>
            </a:r>
          </a:p>
        </p:txBody>
      </p:sp>
      <p:pic>
        <p:nvPicPr>
          <p:cNvPr id="369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16326" y="2677742"/>
            <a:ext cx="4813301" cy="7099301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Shape 370"/>
          <p:cNvSpPr/>
          <p:nvPr/>
        </p:nvSpPr>
        <p:spPr>
          <a:xfrm>
            <a:off x="1532626" y="8722709"/>
            <a:ext cx="3115098" cy="482601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Monte Carlo Method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/>
        </p:nvSpPr>
        <p:spPr>
          <a:xfrm>
            <a:off x="1905000" y="2413000"/>
            <a:ext cx="956697" cy="55033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2700" b="1">
                <a:solidFill>
                  <a:srgbClr val="FFFFFF"/>
                </a:solidFill>
              </a:defRPr>
            </a:lvl1pPr>
          </a:lstStyle>
          <a:p>
            <a:r>
              <a:t>RRM</a:t>
            </a:r>
          </a:p>
        </p:txBody>
      </p:sp>
      <p:sp>
        <p:nvSpPr>
          <p:cNvPr id="375" name="Shape 37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Designed RRM Domain</a:t>
            </a:r>
          </a:p>
        </p:txBody>
      </p:sp>
      <p:sp>
        <p:nvSpPr>
          <p:cNvPr id="376" name="Shape 376"/>
          <p:cNvSpPr/>
          <p:nvPr/>
        </p:nvSpPr>
        <p:spPr>
          <a:xfrm>
            <a:off x="9451370" y="2268537"/>
            <a:ext cx="4090393" cy="1421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/>
          <a:p>
            <a:r>
              <a:t>Identity:        </a:t>
            </a:r>
            <a:r>
              <a:rPr b="1"/>
              <a:t>29/79 (36.7%)</a:t>
            </a:r>
          </a:p>
          <a:p>
            <a:r>
              <a:t>Similarity:    </a:t>
            </a:r>
            <a:r>
              <a:rPr b="1"/>
              <a:t> 51/79 (64.6%)</a:t>
            </a:r>
          </a:p>
          <a:p>
            <a:r>
              <a:t>Top-hit in BLAST: </a:t>
            </a:r>
            <a:r>
              <a:rPr b="1"/>
              <a:t>65％</a:t>
            </a:r>
          </a:p>
        </p:txBody>
      </p:sp>
      <p:sp>
        <p:nvSpPr>
          <p:cNvPr id="377" name="Shape 377"/>
          <p:cNvSpPr/>
          <p:nvPr/>
        </p:nvSpPr>
        <p:spPr>
          <a:xfrm>
            <a:off x="12699922" y="3736445"/>
            <a:ext cx="777099" cy="220135"/>
          </a:xfrm>
          <a:prstGeom prst="rect">
            <a:avLst/>
          </a:prstGeom>
          <a:solidFill>
            <a:srgbClr val="00F900"/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378" name="Shape 378"/>
          <p:cNvSpPr/>
          <p:nvPr/>
        </p:nvSpPr>
        <p:spPr>
          <a:xfrm>
            <a:off x="12699922" y="4048629"/>
            <a:ext cx="777099" cy="220134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379" name="Shape 379"/>
          <p:cNvSpPr/>
          <p:nvPr/>
        </p:nvSpPr>
        <p:spPr>
          <a:xfrm>
            <a:off x="13656940" y="3577695"/>
            <a:ext cx="630596" cy="53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WT</a:t>
            </a:r>
          </a:p>
        </p:txBody>
      </p:sp>
      <p:sp>
        <p:nvSpPr>
          <p:cNvPr id="380" name="Shape 380"/>
          <p:cNvSpPr/>
          <p:nvPr/>
        </p:nvSpPr>
        <p:spPr>
          <a:xfrm>
            <a:off x="13627496" y="3889879"/>
            <a:ext cx="1322182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Mutated</a:t>
            </a:r>
          </a:p>
        </p:txBody>
      </p:sp>
      <p:grpSp>
        <p:nvGrpSpPr>
          <p:cNvPr id="390" name="Group 390"/>
          <p:cNvGrpSpPr/>
          <p:nvPr/>
        </p:nvGrpSpPr>
        <p:grpSpPr>
          <a:xfrm>
            <a:off x="1968500" y="2019300"/>
            <a:ext cx="6705600" cy="6705600"/>
            <a:chOff x="0" y="0"/>
            <a:chExt cx="6705600" cy="6705600"/>
          </a:xfrm>
        </p:grpSpPr>
        <p:pic>
          <p:nvPicPr>
            <p:cNvPr id="381" name="1CVJ-WT-E-errorplot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705600" cy="6705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2" name="Shape 382"/>
            <p:cNvSpPr/>
            <p:nvPr/>
          </p:nvSpPr>
          <p:spPr>
            <a:xfrm>
              <a:off x="2997553" y="3705959"/>
              <a:ext cx="2365715" cy="436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2916" tIns="52916" rIns="52916" bIns="52916" numCol="1" anchor="ctr">
              <a:spAutoFit/>
            </a:bodyPr>
            <a:lstStyle>
              <a:lvl1pPr>
                <a:defRPr sz="2000">
                  <a:solidFill>
                    <a:srgbClr val="0433FF"/>
                  </a:solidFill>
                </a:defRPr>
              </a:lvl1pPr>
            </a:lstStyle>
            <a:p>
              <a:r>
                <a:t>One-body Sequence</a:t>
              </a:r>
            </a:p>
          </p:txBody>
        </p:sp>
        <p:sp>
          <p:nvSpPr>
            <p:cNvPr id="383" name="Shape 383"/>
            <p:cNvSpPr/>
            <p:nvPr/>
          </p:nvSpPr>
          <p:spPr>
            <a:xfrm flipH="1" flipV="1">
              <a:off x="3233910" y="3181457"/>
              <a:ext cx="811010" cy="612070"/>
            </a:xfrm>
            <a:prstGeom prst="line">
              <a:avLst/>
            </a:prstGeom>
            <a:noFill/>
            <a:ln w="25400" cap="flat">
              <a:solidFill>
                <a:srgbClr val="0433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/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1688275" y="1913466"/>
              <a:ext cx="2506109" cy="4106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2916" tIns="52916" rIns="52916" bIns="52916" numCol="1" anchor="ctr">
              <a:spAutoFit/>
            </a:bodyPr>
            <a:lstStyle>
              <a:lvl1pPr>
                <a:defRPr sz="1800">
                  <a:solidFill>
                    <a:srgbClr val="942192"/>
                  </a:solidFill>
                </a:defRPr>
              </a:lvl1pPr>
            </a:lstStyle>
            <a:p>
              <a:r>
                <a:t>One-Body Energy (WT)</a:t>
              </a:r>
            </a:p>
          </p:txBody>
        </p:sp>
        <p:sp>
          <p:nvSpPr>
            <p:cNvPr id="385" name="Shape 385"/>
            <p:cNvSpPr/>
            <p:nvPr/>
          </p:nvSpPr>
          <p:spPr>
            <a:xfrm>
              <a:off x="850900" y="1494895"/>
              <a:ext cx="127000" cy="127001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850900" y="3183995"/>
              <a:ext cx="127000" cy="127001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 flipH="1" flipV="1">
              <a:off x="977725" y="1574674"/>
              <a:ext cx="895363" cy="396329"/>
            </a:xfrm>
            <a:prstGeom prst="line">
              <a:avLst/>
            </a:prstGeom>
            <a:noFill/>
            <a:ln w="25400" cap="flat">
              <a:solidFill>
                <a:srgbClr val="94219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/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004802" y="4498916"/>
              <a:ext cx="1945660" cy="4106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2916" tIns="52916" rIns="52916" bIns="52916" numCol="1" anchor="ctr">
              <a:spAutoFit/>
            </a:bodyPr>
            <a:lstStyle>
              <a:lvl1pPr>
                <a:defRPr sz="1800">
                  <a:solidFill>
                    <a:srgbClr val="942192"/>
                  </a:solidFill>
                </a:defRPr>
              </a:lvl1pPr>
            </a:lstStyle>
            <a:p>
              <a:r>
                <a:t>Total energy (WT)</a:t>
              </a:r>
            </a:p>
          </p:txBody>
        </p:sp>
        <p:sp>
          <p:nvSpPr>
            <p:cNvPr id="389" name="Shape 389"/>
            <p:cNvSpPr/>
            <p:nvPr/>
          </p:nvSpPr>
          <p:spPr>
            <a:xfrm flipH="1" flipV="1">
              <a:off x="939625" y="3297641"/>
              <a:ext cx="553841" cy="1247518"/>
            </a:xfrm>
            <a:prstGeom prst="line">
              <a:avLst/>
            </a:prstGeom>
            <a:noFill/>
            <a:ln w="25400" cap="flat">
              <a:solidFill>
                <a:srgbClr val="94219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/>
              </a:pPr>
              <a:endParaRPr/>
            </a:p>
          </p:txBody>
        </p:sp>
      </p:grpSp>
      <p:pic>
        <p:nvPicPr>
          <p:cNvPr id="391" name="1CVJ_de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4073369" flipH="1">
            <a:off x="8579956" y="2874266"/>
            <a:ext cx="5833222" cy="5833221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Shape 392"/>
          <p:cNvSpPr/>
          <p:nvPr/>
        </p:nvSpPr>
        <p:spPr>
          <a:xfrm>
            <a:off x="7596195" y="7537801"/>
            <a:ext cx="7800744" cy="232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 defTabSz="457200">
              <a:defRPr sz="21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/>
              <a:t>WT   1 </a:t>
            </a:r>
            <a:r>
              <a:rPr>
                <a:solidFill>
                  <a:srgbClr val="FF2500"/>
                </a:solidFill>
              </a:rPr>
              <a:t>A</a:t>
            </a:r>
            <a:r>
              <a:rPr>
                <a:solidFill>
                  <a:srgbClr val="018000"/>
                </a:solidFill>
              </a:rPr>
              <a:t>S</a:t>
            </a:r>
            <a:r>
              <a:rPr>
                <a:solidFill>
                  <a:srgbClr val="FF2500"/>
                </a:solidFill>
              </a:rPr>
              <a:t>L</a:t>
            </a:r>
            <a:r>
              <a:rPr>
                <a:solidFill>
                  <a:srgbClr val="018000"/>
                </a:solidFill>
              </a:rPr>
              <a:t>Y</a:t>
            </a:r>
            <a:r>
              <a:rPr>
                <a:solidFill>
                  <a:srgbClr val="FF2500"/>
                </a:solidFill>
              </a:rPr>
              <a:t>VG</a:t>
            </a:r>
            <a:r>
              <a:rPr>
                <a:solidFill>
                  <a:srgbClr val="018000"/>
                </a:solidFill>
              </a:rPr>
              <a:t>D</a:t>
            </a:r>
            <a:r>
              <a:rPr>
                <a:solidFill>
                  <a:srgbClr val="FF2500"/>
                </a:solidFill>
              </a:rPr>
              <a:t>L</a:t>
            </a:r>
            <a:r>
              <a:t>HP</a:t>
            </a:r>
            <a:r>
              <a:rPr>
                <a:solidFill>
                  <a:srgbClr val="FF2500"/>
                </a:solidFill>
              </a:rPr>
              <a:t>D</a:t>
            </a:r>
            <a:r>
              <a:rPr>
                <a:solidFill>
                  <a:srgbClr val="0433FF"/>
                </a:solidFill>
              </a:rPr>
              <a:t>V</a:t>
            </a:r>
            <a:r>
              <a:rPr>
                <a:solidFill>
                  <a:srgbClr val="FF2500"/>
                </a:solidFill>
              </a:rPr>
              <a:t>TE</a:t>
            </a:r>
            <a:r>
              <a:t>AM</a:t>
            </a:r>
            <a:r>
              <a:rPr>
                <a:solidFill>
                  <a:srgbClr val="FF2500"/>
                </a:solidFill>
              </a:rPr>
              <a:t>L</a:t>
            </a:r>
            <a:r>
              <a:t>Y</a:t>
            </a:r>
            <a:r>
              <a:rPr>
                <a:solidFill>
                  <a:srgbClr val="FF2500"/>
                </a:solidFill>
              </a:rPr>
              <a:t>E</a:t>
            </a:r>
            <a:r>
              <a:t>K</a:t>
            </a:r>
            <a:r>
              <a:rPr>
                <a:solidFill>
                  <a:srgbClr val="FF2500"/>
                </a:solidFill>
              </a:rPr>
              <a:t>FS</a:t>
            </a:r>
            <a:r>
              <a:t>PA</a:t>
            </a:r>
            <a:r>
              <a:rPr>
                <a:solidFill>
                  <a:srgbClr val="FF2500"/>
                </a:solidFill>
              </a:rPr>
              <a:t>G</a:t>
            </a:r>
            <a:r>
              <a:t>P</a:t>
            </a:r>
            <a:r>
              <a:rPr>
                <a:solidFill>
                  <a:srgbClr val="018000"/>
                </a:solidFill>
              </a:rPr>
              <a:t>I</a:t>
            </a:r>
            <a:r>
              <a:t>L</a:t>
            </a:r>
            <a:r>
              <a:rPr>
                <a:solidFill>
                  <a:srgbClr val="FF2500"/>
                </a:solidFill>
              </a:rPr>
              <a:t>S</a:t>
            </a:r>
            <a:r>
              <a:rPr>
                <a:solidFill>
                  <a:srgbClr val="018000"/>
                </a:solidFill>
              </a:rPr>
              <a:t>IRV</a:t>
            </a:r>
            <a:r>
              <a:t>C</a:t>
            </a:r>
            <a:r>
              <a:rPr>
                <a:solidFill>
                  <a:srgbClr val="FF2500"/>
                </a:solidFill>
              </a:rPr>
              <a:t>RD</a:t>
            </a:r>
            <a:r>
              <a:t>MI</a:t>
            </a:r>
            <a:r>
              <a:rPr>
                <a:solidFill>
                  <a:srgbClr val="FF2500"/>
                </a:solidFill>
              </a:rPr>
              <a:t>T</a:t>
            </a:r>
            <a:r>
              <a:t>R</a:t>
            </a:r>
            <a:r>
              <a:rPr>
                <a:solidFill>
                  <a:srgbClr val="FF2500"/>
                </a:solidFill>
              </a:rPr>
              <a:t>R</a:t>
            </a:r>
          </a:p>
          <a:p>
            <a:pPr defTabSz="457200">
              <a:defRPr sz="2100" b="1">
                <a:solidFill>
                  <a:srgbClr val="FF2F93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000000"/>
                </a:solidFill>
              </a:rPr>
              <a:t>       </a:t>
            </a:r>
            <a:r>
              <a:t>*:*:**:*  *.**  * * **  * : *::: **  * *</a:t>
            </a:r>
          </a:p>
          <a:p>
            <a:pPr defTabSz="457200">
              <a:defRPr sz="21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/>
              <a:t>DES  1 </a:t>
            </a:r>
            <a:r>
              <a:rPr>
                <a:solidFill>
                  <a:srgbClr val="FF2500"/>
                </a:solidFill>
              </a:rPr>
              <a:t>A</a:t>
            </a:r>
            <a:r>
              <a:rPr>
                <a:solidFill>
                  <a:srgbClr val="018000"/>
                </a:solidFill>
              </a:rPr>
              <a:t>T</a:t>
            </a:r>
            <a:r>
              <a:rPr>
                <a:solidFill>
                  <a:srgbClr val="FF2500"/>
                </a:solidFill>
              </a:rPr>
              <a:t>L</a:t>
            </a:r>
            <a:r>
              <a:rPr>
                <a:solidFill>
                  <a:srgbClr val="018000"/>
                </a:solidFill>
              </a:rPr>
              <a:t>F</a:t>
            </a:r>
            <a:r>
              <a:rPr>
                <a:solidFill>
                  <a:srgbClr val="FF2500"/>
                </a:solidFill>
              </a:rPr>
              <a:t>VG</a:t>
            </a:r>
            <a:r>
              <a:rPr>
                <a:solidFill>
                  <a:srgbClr val="018000"/>
                </a:solidFill>
              </a:rPr>
              <a:t>N</a:t>
            </a:r>
            <a:r>
              <a:rPr>
                <a:solidFill>
                  <a:srgbClr val="FF2500"/>
                </a:solidFill>
              </a:rPr>
              <a:t>L</a:t>
            </a:r>
            <a:r>
              <a:t>PW</a:t>
            </a:r>
            <a:r>
              <a:rPr>
                <a:solidFill>
                  <a:srgbClr val="FF2500"/>
                </a:solidFill>
              </a:rPr>
              <a:t>D</a:t>
            </a:r>
            <a:r>
              <a:rPr>
                <a:solidFill>
                  <a:srgbClr val="0433FF"/>
                </a:solidFill>
              </a:rPr>
              <a:t>T</a:t>
            </a:r>
            <a:r>
              <a:rPr>
                <a:solidFill>
                  <a:srgbClr val="FF2500"/>
                </a:solidFill>
              </a:rPr>
              <a:t>TE</a:t>
            </a:r>
            <a:r>
              <a:t>EQ</a:t>
            </a:r>
            <a:r>
              <a:rPr>
                <a:solidFill>
                  <a:srgbClr val="FF2500"/>
                </a:solidFill>
              </a:rPr>
              <a:t>L</a:t>
            </a:r>
            <a:r>
              <a:t>R</a:t>
            </a:r>
            <a:r>
              <a:rPr>
                <a:solidFill>
                  <a:srgbClr val="FF2500"/>
                </a:solidFill>
              </a:rPr>
              <a:t>E</a:t>
            </a:r>
            <a:r>
              <a:t>L</a:t>
            </a:r>
            <a:r>
              <a:rPr>
                <a:solidFill>
                  <a:srgbClr val="FF2500"/>
                </a:solidFill>
              </a:rPr>
              <a:t>FS</a:t>
            </a:r>
            <a:r>
              <a:t>QF</a:t>
            </a:r>
            <a:r>
              <a:rPr>
                <a:solidFill>
                  <a:srgbClr val="FF2500"/>
                </a:solidFill>
              </a:rPr>
              <a:t>G</a:t>
            </a:r>
            <a:r>
              <a:t>K</a:t>
            </a:r>
            <a:r>
              <a:rPr>
                <a:solidFill>
                  <a:srgbClr val="018000"/>
                </a:solidFill>
              </a:rPr>
              <a:t>V</a:t>
            </a:r>
            <a:r>
              <a:t>K</a:t>
            </a:r>
            <a:r>
              <a:rPr>
                <a:solidFill>
                  <a:srgbClr val="FF2500"/>
                </a:solidFill>
              </a:rPr>
              <a:t>S</a:t>
            </a:r>
            <a:r>
              <a:rPr>
                <a:solidFill>
                  <a:srgbClr val="018000"/>
                </a:solidFill>
              </a:rPr>
              <a:t>VKI</a:t>
            </a:r>
            <a:r>
              <a:t>M</a:t>
            </a:r>
            <a:r>
              <a:rPr>
                <a:solidFill>
                  <a:srgbClr val="FF2500"/>
                </a:solidFill>
              </a:rPr>
              <a:t>RD</a:t>
            </a:r>
            <a:r>
              <a:t>RE</a:t>
            </a:r>
            <a:r>
              <a:rPr>
                <a:solidFill>
                  <a:srgbClr val="FF2500"/>
                </a:solidFill>
              </a:rPr>
              <a:t>T</a:t>
            </a:r>
            <a:r>
              <a:t>G</a:t>
            </a:r>
            <a:r>
              <a:rPr>
                <a:solidFill>
                  <a:srgbClr val="FF2500"/>
                </a:solidFill>
              </a:rPr>
              <a:t>R</a:t>
            </a:r>
          </a:p>
          <a:p>
            <a:pPr defTabSz="457200">
              <a:defRPr sz="21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>
              <a:solidFill>
                <a:srgbClr val="FF2500"/>
              </a:solidFill>
            </a:endParaRPr>
          </a:p>
          <a:p>
            <a:pPr defTabSz="457200">
              <a:defRPr sz="21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/>
              <a:t>WT  41 </a:t>
            </a:r>
            <a:r>
              <a:rPr>
                <a:solidFill>
                  <a:srgbClr val="FF2500"/>
                </a:solidFill>
              </a:rPr>
              <a:t>S</a:t>
            </a:r>
            <a:r>
              <a:t>L</a:t>
            </a:r>
            <a:r>
              <a:rPr>
                <a:solidFill>
                  <a:srgbClr val="FF2500"/>
                </a:solidFill>
              </a:rPr>
              <a:t>G</a:t>
            </a:r>
            <a:r>
              <a:rPr>
                <a:solidFill>
                  <a:srgbClr val="018000"/>
                </a:solidFill>
              </a:rPr>
              <a:t>Y</a:t>
            </a:r>
            <a:r>
              <a:rPr>
                <a:solidFill>
                  <a:srgbClr val="0433FF"/>
                </a:solidFill>
              </a:rPr>
              <a:t>A</a:t>
            </a:r>
            <a:r>
              <a:rPr>
                <a:solidFill>
                  <a:srgbClr val="018000"/>
                </a:solidFill>
              </a:rPr>
              <a:t>Y</a:t>
            </a:r>
            <a:r>
              <a:rPr>
                <a:solidFill>
                  <a:srgbClr val="FF2500"/>
                </a:solidFill>
              </a:rPr>
              <a:t>V</a:t>
            </a:r>
            <a:r>
              <a:rPr>
                <a:solidFill>
                  <a:srgbClr val="018000"/>
                </a:solidFill>
              </a:rPr>
              <a:t>N</a:t>
            </a:r>
            <a:r>
              <a:rPr>
                <a:solidFill>
                  <a:srgbClr val="FF2500"/>
                </a:solidFill>
              </a:rPr>
              <a:t>F</a:t>
            </a:r>
            <a:r>
              <a:rPr>
                <a:solidFill>
                  <a:srgbClr val="018000"/>
                </a:solidFill>
              </a:rPr>
              <a:t>Q</a:t>
            </a:r>
            <a:r>
              <a:t>QPA</a:t>
            </a:r>
            <a:r>
              <a:rPr>
                <a:solidFill>
                  <a:srgbClr val="018000"/>
                </a:solidFill>
              </a:rPr>
              <a:t>D</a:t>
            </a:r>
            <a:r>
              <a:rPr>
                <a:solidFill>
                  <a:srgbClr val="FF2500"/>
                </a:solidFill>
              </a:rPr>
              <a:t>A</a:t>
            </a:r>
            <a:r>
              <a:rPr>
                <a:solidFill>
                  <a:srgbClr val="018000"/>
                </a:solidFill>
              </a:rPr>
              <a:t>ER</a:t>
            </a:r>
            <a:r>
              <a:rPr>
                <a:solidFill>
                  <a:srgbClr val="FF2500"/>
                </a:solidFill>
              </a:rPr>
              <a:t>AL</a:t>
            </a:r>
            <a:r>
              <a:rPr>
                <a:solidFill>
                  <a:srgbClr val="018000"/>
                </a:solidFill>
              </a:rPr>
              <a:t>DTM</a:t>
            </a:r>
            <a:r>
              <a:rPr>
                <a:solidFill>
                  <a:srgbClr val="FF2500"/>
                </a:solidFill>
              </a:rPr>
              <a:t>N</a:t>
            </a:r>
            <a:r>
              <a:t>FDV</a:t>
            </a:r>
            <a:r>
              <a:rPr>
                <a:solidFill>
                  <a:srgbClr val="018000"/>
                </a:solidFill>
              </a:rPr>
              <a:t>I</a:t>
            </a:r>
            <a:r>
              <a:rPr>
                <a:solidFill>
                  <a:srgbClr val="0433FF"/>
                </a:solidFill>
              </a:rPr>
              <a:t>K</a:t>
            </a:r>
            <a:r>
              <a:rPr>
                <a:solidFill>
                  <a:srgbClr val="FF2500"/>
                </a:solidFill>
              </a:rPr>
              <a:t>G</a:t>
            </a:r>
            <a:r>
              <a:rPr>
                <a:solidFill>
                  <a:srgbClr val="018000"/>
                </a:solidFill>
              </a:rPr>
              <a:t>K</a:t>
            </a:r>
            <a:r>
              <a:t>P</a:t>
            </a:r>
            <a:r>
              <a:rPr>
                <a:solidFill>
                  <a:srgbClr val="018000"/>
                </a:solidFill>
              </a:rPr>
              <a:t>V</a:t>
            </a:r>
            <a:r>
              <a:rPr>
                <a:solidFill>
                  <a:srgbClr val="FF2500"/>
                </a:solidFill>
              </a:rPr>
              <a:t>R</a:t>
            </a:r>
            <a:r>
              <a:rPr>
                <a:solidFill>
                  <a:srgbClr val="018000"/>
                </a:solidFill>
              </a:rPr>
              <a:t>I</a:t>
            </a:r>
            <a:r>
              <a:t>M</a:t>
            </a:r>
            <a:r>
              <a:rPr>
                <a:solidFill>
                  <a:srgbClr val="018000"/>
                </a:solidFill>
              </a:rPr>
              <a:t>WSQ</a:t>
            </a:r>
            <a:r>
              <a:rPr>
                <a:solidFill>
                  <a:srgbClr val="FF2500"/>
                </a:solidFill>
              </a:rPr>
              <a:t>R</a:t>
            </a:r>
          </a:p>
          <a:p>
            <a:pPr defTabSz="457200">
              <a:defRPr sz="2100" b="1">
                <a:solidFill>
                  <a:srgbClr val="FF2F93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000000"/>
                </a:solidFill>
              </a:rPr>
              <a:t>       </a:t>
            </a:r>
            <a:r>
              <a:t>* *:.:*:*:   :*::**:::*   :.*: :*: :::*</a:t>
            </a:r>
          </a:p>
          <a:p>
            <a:pPr defTabSz="457200">
              <a:defRPr sz="2100" b="1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b="0"/>
              <a:t>DES 41 </a:t>
            </a:r>
            <a:r>
              <a:rPr>
                <a:solidFill>
                  <a:srgbClr val="FF2500"/>
                </a:solidFill>
              </a:rPr>
              <a:t>S</a:t>
            </a:r>
            <a:r>
              <a:t>R</a:t>
            </a:r>
            <a:r>
              <a:rPr>
                <a:solidFill>
                  <a:srgbClr val="FF2500"/>
                </a:solidFill>
              </a:rPr>
              <a:t>G</a:t>
            </a:r>
            <a:r>
              <a:rPr>
                <a:solidFill>
                  <a:srgbClr val="018000"/>
                </a:solidFill>
              </a:rPr>
              <a:t>F</a:t>
            </a:r>
            <a:r>
              <a:rPr>
                <a:solidFill>
                  <a:srgbClr val="0433FF"/>
                </a:solidFill>
              </a:rPr>
              <a:t>G</a:t>
            </a:r>
            <a:r>
              <a:rPr>
                <a:solidFill>
                  <a:srgbClr val="018000"/>
                </a:solidFill>
              </a:rPr>
              <a:t>F</a:t>
            </a:r>
            <a:r>
              <a:rPr>
                <a:solidFill>
                  <a:srgbClr val="FF2500"/>
                </a:solidFill>
              </a:rPr>
              <a:t>V</a:t>
            </a:r>
            <a:r>
              <a:rPr>
                <a:solidFill>
                  <a:srgbClr val="018000"/>
                </a:solidFill>
              </a:rPr>
              <a:t>E</a:t>
            </a:r>
            <a:r>
              <a:rPr>
                <a:solidFill>
                  <a:srgbClr val="FF2500"/>
                </a:solidFill>
              </a:rPr>
              <a:t>F</a:t>
            </a:r>
            <a:r>
              <a:rPr>
                <a:solidFill>
                  <a:srgbClr val="018000"/>
                </a:solidFill>
              </a:rPr>
              <a:t>E</a:t>
            </a:r>
            <a:r>
              <a:t>TVE</a:t>
            </a:r>
            <a:r>
              <a:rPr>
                <a:solidFill>
                  <a:srgbClr val="018000"/>
                </a:solidFill>
              </a:rPr>
              <a:t>E</a:t>
            </a:r>
            <a:r>
              <a:rPr>
                <a:solidFill>
                  <a:srgbClr val="FF2500"/>
                </a:solidFill>
              </a:rPr>
              <a:t>A</a:t>
            </a:r>
            <a:r>
              <a:rPr>
                <a:solidFill>
                  <a:srgbClr val="018000"/>
                </a:solidFill>
              </a:rPr>
              <a:t>QK</a:t>
            </a:r>
            <a:r>
              <a:rPr>
                <a:solidFill>
                  <a:srgbClr val="FF2500"/>
                </a:solidFill>
              </a:rPr>
              <a:t>AL</a:t>
            </a:r>
            <a:r>
              <a:rPr>
                <a:solidFill>
                  <a:srgbClr val="018000"/>
                </a:solidFill>
              </a:rPr>
              <a:t>EAL</a:t>
            </a:r>
            <a:r>
              <a:rPr>
                <a:solidFill>
                  <a:srgbClr val="FF2500"/>
                </a:solidFill>
              </a:rPr>
              <a:t>N</a:t>
            </a:r>
            <a:r>
              <a:t>GTE</a:t>
            </a:r>
            <a:r>
              <a:rPr>
                <a:solidFill>
                  <a:srgbClr val="018000"/>
                </a:solidFill>
              </a:rPr>
              <a:t>L</a:t>
            </a:r>
            <a:r>
              <a:rPr>
                <a:solidFill>
                  <a:srgbClr val="0433FF"/>
                </a:solidFill>
              </a:rPr>
              <a:t>D</a:t>
            </a:r>
            <a:r>
              <a:rPr>
                <a:solidFill>
                  <a:srgbClr val="FF2500"/>
                </a:solidFill>
              </a:rPr>
              <a:t>G</a:t>
            </a:r>
            <a:r>
              <a:rPr>
                <a:solidFill>
                  <a:srgbClr val="018000"/>
                </a:solidFill>
              </a:rPr>
              <a:t>R</a:t>
            </a:r>
            <a:r>
              <a:t>K</a:t>
            </a:r>
            <a:r>
              <a:rPr>
                <a:solidFill>
                  <a:srgbClr val="018000"/>
                </a:solidFill>
              </a:rPr>
              <a:t>I</a:t>
            </a:r>
            <a:r>
              <a:rPr>
                <a:solidFill>
                  <a:srgbClr val="FF2500"/>
                </a:solidFill>
              </a:rPr>
              <a:t>R</a:t>
            </a:r>
            <a:r>
              <a:rPr>
                <a:solidFill>
                  <a:srgbClr val="018000"/>
                </a:solidFill>
              </a:rPr>
              <a:t>V</a:t>
            </a:r>
            <a:r>
              <a:t>D</a:t>
            </a:r>
            <a:r>
              <a:rPr>
                <a:solidFill>
                  <a:srgbClr val="018000"/>
                </a:solidFill>
              </a:rPr>
              <a:t>FAK</a:t>
            </a:r>
            <a:r>
              <a:rPr>
                <a:solidFill>
                  <a:srgbClr val="FF2500"/>
                </a:solidFill>
              </a:rPr>
              <a:t>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Sequence Comparison</a:t>
            </a:r>
          </a:p>
        </p:txBody>
      </p:sp>
      <p:sp>
        <p:nvSpPr>
          <p:cNvPr id="397" name="Shape 397"/>
          <p:cNvSpPr/>
          <p:nvPr/>
        </p:nvSpPr>
        <p:spPr>
          <a:xfrm rot="16200000">
            <a:off x="173949" y="5218328"/>
            <a:ext cx="811980" cy="53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Total</a:t>
            </a:r>
          </a:p>
        </p:txBody>
      </p:sp>
      <p:sp>
        <p:nvSpPr>
          <p:cNvPr id="398" name="Shape 398"/>
          <p:cNvSpPr/>
          <p:nvPr/>
        </p:nvSpPr>
        <p:spPr>
          <a:xfrm rot="16200000">
            <a:off x="-185177" y="3734610"/>
            <a:ext cx="1530232" cy="53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One-body</a:t>
            </a:r>
          </a:p>
        </p:txBody>
      </p:sp>
      <p:sp>
        <p:nvSpPr>
          <p:cNvPr id="399" name="Shape 399"/>
          <p:cNvSpPr/>
          <p:nvPr/>
        </p:nvSpPr>
        <p:spPr>
          <a:xfrm rot="16200000">
            <a:off x="264641" y="6509445"/>
            <a:ext cx="630596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WT</a:t>
            </a:r>
          </a:p>
        </p:txBody>
      </p:sp>
      <p:sp>
        <p:nvSpPr>
          <p:cNvPr id="400" name="Shape 400"/>
          <p:cNvSpPr/>
          <p:nvPr/>
        </p:nvSpPr>
        <p:spPr>
          <a:xfrm rot="16200000">
            <a:off x="163717" y="2478799"/>
            <a:ext cx="832444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MSA</a:t>
            </a:r>
          </a:p>
        </p:txBody>
      </p:sp>
      <p:pic>
        <p:nvPicPr>
          <p:cNvPr id="401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b="9016"/>
          <a:stretch>
            <a:fillRect/>
          </a:stretch>
        </p:blipFill>
        <p:spPr>
          <a:xfrm>
            <a:off x="796517" y="6117464"/>
            <a:ext cx="15240001" cy="1321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b="11304"/>
          <a:stretch>
            <a:fillRect/>
          </a:stretch>
        </p:blipFill>
        <p:spPr>
          <a:xfrm>
            <a:off x="796517" y="4843017"/>
            <a:ext cx="15240001" cy="1288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pasted-image.png"/>
          <p:cNvPicPr>
            <a:picLocks noChangeAspect="1"/>
          </p:cNvPicPr>
          <p:nvPr/>
        </p:nvPicPr>
        <p:blipFill>
          <a:blip r:embed="rId4">
            <a:extLst/>
          </a:blip>
          <a:srcRect b="10225"/>
          <a:stretch>
            <a:fillRect/>
          </a:stretch>
        </p:blipFill>
        <p:spPr>
          <a:xfrm>
            <a:off x="796517" y="3562648"/>
            <a:ext cx="15240001" cy="1304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pasted-image.png"/>
          <p:cNvPicPr>
            <a:picLocks noChangeAspect="1"/>
          </p:cNvPicPr>
          <p:nvPr/>
        </p:nvPicPr>
        <p:blipFill>
          <a:blip r:embed="rId5">
            <a:extLst/>
          </a:blip>
          <a:srcRect b="9556"/>
          <a:stretch>
            <a:fillRect/>
          </a:stretch>
        </p:blipFill>
        <p:spPr>
          <a:xfrm>
            <a:off x="796517" y="2272456"/>
            <a:ext cx="15240001" cy="1313756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Shape 405"/>
          <p:cNvSpPr/>
          <p:nvPr/>
        </p:nvSpPr>
        <p:spPr>
          <a:xfrm>
            <a:off x="443248" y="9132958"/>
            <a:ext cx="13520851" cy="766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/>
          <a:p>
            <a:pPr>
              <a:defRPr sz="2000"/>
            </a:pPr>
            <a:r>
              <a:t>MSA (80,878) got by:</a:t>
            </a:r>
          </a:p>
          <a:p>
            <a:pPr>
              <a:defRPr sz="2000"/>
            </a:pPr>
            <a:r>
              <a:t>Hidden Markov model (HMM) homology search tool jackhmmer  against UniRef100 database.</a:t>
            </a:r>
          </a:p>
        </p:txBody>
      </p:sp>
      <p:sp>
        <p:nvSpPr>
          <p:cNvPr id="406" name="Shape 406"/>
          <p:cNvSpPr/>
          <p:nvPr/>
        </p:nvSpPr>
        <p:spPr>
          <a:xfrm>
            <a:off x="356037" y="7521891"/>
            <a:ext cx="15543925" cy="1426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 defTabSz="457200">
              <a:defRPr sz="2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SINGLE 1 </a:t>
            </a:r>
            <a:r>
              <a:rPr>
                <a:solidFill>
                  <a:srgbClr val="FF2500"/>
                </a:solidFill>
              </a:rPr>
              <a:t>A</a:t>
            </a:r>
            <a:r>
              <a:rPr>
                <a:solidFill>
                  <a:srgbClr val="018000"/>
                </a:solidFill>
              </a:rPr>
              <a:t>T</a:t>
            </a:r>
            <a:r>
              <a:rPr>
                <a:solidFill>
                  <a:srgbClr val="FF2500"/>
                </a:solidFill>
              </a:rPr>
              <a:t>L</a:t>
            </a:r>
            <a:r>
              <a:rPr>
                <a:solidFill>
                  <a:srgbClr val="018000"/>
                </a:solidFill>
              </a:rPr>
              <a:t>F</a:t>
            </a:r>
            <a:r>
              <a:rPr>
                <a:solidFill>
                  <a:srgbClr val="FF2500"/>
                </a:solidFill>
              </a:rPr>
              <a:t>VG</a:t>
            </a:r>
            <a:r>
              <a:rPr>
                <a:solidFill>
                  <a:srgbClr val="018000"/>
                </a:solidFill>
              </a:rPr>
              <a:t>N</a:t>
            </a:r>
            <a:r>
              <a:rPr>
                <a:solidFill>
                  <a:srgbClr val="FF2500"/>
                </a:solidFill>
              </a:rPr>
              <a:t>L</a:t>
            </a:r>
            <a:r>
              <a:t>PP</a:t>
            </a:r>
            <a:r>
              <a:rPr>
                <a:solidFill>
                  <a:srgbClr val="FF2500"/>
                </a:solidFill>
              </a:rPr>
              <a:t>D</a:t>
            </a:r>
            <a:r>
              <a:rPr>
                <a:solidFill>
                  <a:srgbClr val="0433FF"/>
                </a:solidFill>
              </a:rPr>
              <a:t>V</a:t>
            </a:r>
            <a:r>
              <a:rPr>
                <a:solidFill>
                  <a:srgbClr val="FF2500"/>
                </a:solidFill>
              </a:rPr>
              <a:t>TE</a:t>
            </a:r>
            <a:r>
              <a:t>ED</a:t>
            </a:r>
            <a:r>
              <a:rPr>
                <a:solidFill>
                  <a:srgbClr val="FF2500"/>
                </a:solidFill>
              </a:rPr>
              <a:t>L</a:t>
            </a:r>
            <a:r>
              <a:t>R</a:t>
            </a:r>
            <a:r>
              <a:rPr>
                <a:solidFill>
                  <a:srgbClr val="FF2500"/>
                </a:solidFill>
              </a:rPr>
              <a:t>E</a:t>
            </a:r>
            <a:r>
              <a:t>L</a:t>
            </a:r>
            <a:r>
              <a:rPr>
                <a:solidFill>
                  <a:srgbClr val="FF2500"/>
                </a:solidFill>
              </a:rPr>
              <a:t>FS</a:t>
            </a:r>
            <a:r>
              <a:t>KF</a:t>
            </a:r>
            <a:r>
              <a:rPr>
                <a:solidFill>
                  <a:srgbClr val="FF2500"/>
                </a:solidFill>
              </a:rPr>
              <a:t>G</a:t>
            </a:r>
            <a:r>
              <a:t>P</a:t>
            </a:r>
            <a:r>
              <a:rPr>
                <a:solidFill>
                  <a:srgbClr val="018000"/>
                </a:solidFill>
              </a:rPr>
              <a:t>V</a:t>
            </a:r>
            <a:r>
              <a:t>K</a:t>
            </a:r>
            <a:r>
              <a:rPr>
                <a:solidFill>
                  <a:srgbClr val="FF2500"/>
                </a:solidFill>
              </a:rPr>
              <a:t>S</a:t>
            </a:r>
            <a:r>
              <a:rPr>
                <a:solidFill>
                  <a:srgbClr val="018000"/>
                </a:solidFill>
              </a:rPr>
              <a:t>VKI</a:t>
            </a:r>
            <a:r>
              <a:t>V</a:t>
            </a:r>
            <a:r>
              <a:rPr>
                <a:solidFill>
                  <a:srgbClr val="FF2500"/>
                </a:solidFill>
              </a:rPr>
              <a:t>RD</a:t>
            </a:r>
            <a:r>
              <a:t>KE</a:t>
            </a:r>
            <a:r>
              <a:rPr>
                <a:solidFill>
                  <a:srgbClr val="FF2500"/>
                </a:solidFill>
              </a:rPr>
              <a:t>T</a:t>
            </a:r>
            <a:r>
              <a:t>G</a:t>
            </a:r>
            <a:r>
              <a:rPr>
                <a:solidFill>
                  <a:srgbClr val="018000"/>
                </a:solidFill>
              </a:rPr>
              <a:t>K</a:t>
            </a:r>
            <a:r>
              <a:rPr>
                <a:solidFill>
                  <a:srgbClr val="FF2500"/>
                </a:solidFill>
              </a:rPr>
              <a:t>S</a:t>
            </a:r>
            <a:r>
              <a:t>K</a:t>
            </a:r>
            <a:r>
              <a:rPr>
                <a:solidFill>
                  <a:srgbClr val="FF2500"/>
                </a:solidFill>
              </a:rPr>
              <a:t>G</a:t>
            </a:r>
            <a:r>
              <a:rPr>
                <a:solidFill>
                  <a:srgbClr val="018000"/>
                </a:solidFill>
              </a:rPr>
              <a:t>F</a:t>
            </a:r>
            <a:r>
              <a:rPr>
                <a:solidFill>
                  <a:srgbClr val="0433FF"/>
                </a:solidFill>
              </a:rPr>
              <a:t>A</a:t>
            </a:r>
            <a:r>
              <a:rPr>
                <a:solidFill>
                  <a:srgbClr val="018000"/>
                </a:solidFill>
              </a:rPr>
              <a:t>F</a:t>
            </a:r>
            <a:r>
              <a:rPr>
                <a:solidFill>
                  <a:srgbClr val="FF2500"/>
                </a:solidFill>
              </a:rPr>
              <a:t>V</a:t>
            </a:r>
            <a:r>
              <a:rPr>
                <a:solidFill>
                  <a:srgbClr val="018000"/>
                </a:solidFill>
              </a:rPr>
              <a:t>E</a:t>
            </a:r>
            <a:r>
              <a:rPr>
                <a:solidFill>
                  <a:srgbClr val="FF2500"/>
                </a:solidFill>
              </a:rPr>
              <a:t>F</a:t>
            </a:r>
            <a:r>
              <a:rPr>
                <a:solidFill>
                  <a:srgbClr val="018000"/>
                </a:solidFill>
              </a:rPr>
              <a:t>E</a:t>
            </a:r>
            <a:r>
              <a:t>SPE</a:t>
            </a:r>
            <a:r>
              <a:rPr>
                <a:solidFill>
                  <a:srgbClr val="018000"/>
                </a:solidFill>
              </a:rPr>
              <a:t>D</a:t>
            </a:r>
            <a:r>
              <a:rPr>
                <a:solidFill>
                  <a:srgbClr val="FF2500"/>
                </a:solidFill>
              </a:rPr>
              <a:t>A</a:t>
            </a:r>
            <a:r>
              <a:rPr>
                <a:solidFill>
                  <a:srgbClr val="018000"/>
                </a:solidFill>
              </a:rPr>
              <a:t>EK</a:t>
            </a:r>
            <a:r>
              <a:rPr>
                <a:solidFill>
                  <a:srgbClr val="FF2500"/>
                </a:solidFill>
              </a:rPr>
              <a:t>AL</a:t>
            </a:r>
            <a:r>
              <a:rPr>
                <a:solidFill>
                  <a:srgbClr val="018000"/>
                </a:solidFill>
              </a:rPr>
              <a:t>EAL</a:t>
            </a:r>
            <a:r>
              <a:rPr>
                <a:solidFill>
                  <a:srgbClr val="FF2500"/>
                </a:solidFill>
              </a:rPr>
              <a:t>N</a:t>
            </a:r>
            <a:r>
              <a:t>GKK</a:t>
            </a:r>
            <a:r>
              <a:rPr>
                <a:solidFill>
                  <a:srgbClr val="018000"/>
                </a:solidFill>
              </a:rPr>
              <a:t>L</a:t>
            </a:r>
            <a:r>
              <a:rPr>
                <a:solidFill>
                  <a:srgbClr val="0433FF"/>
                </a:solidFill>
              </a:rPr>
              <a:t>D</a:t>
            </a:r>
            <a:r>
              <a:rPr>
                <a:solidFill>
                  <a:srgbClr val="FF2500"/>
                </a:solidFill>
              </a:rPr>
              <a:t>G</a:t>
            </a:r>
            <a:r>
              <a:rPr>
                <a:solidFill>
                  <a:srgbClr val="018000"/>
                </a:solidFill>
              </a:rPr>
              <a:t>R</a:t>
            </a:r>
            <a:r>
              <a:t>P</a:t>
            </a:r>
            <a:r>
              <a:rPr>
                <a:solidFill>
                  <a:srgbClr val="018000"/>
                </a:solidFill>
              </a:rPr>
              <a:t>L</a:t>
            </a:r>
            <a:r>
              <a:rPr>
                <a:solidFill>
                  <a:srgbClr val="FF2500"/>
                </a:solidFill>
              </a:rPr>
              <a:t>R</a:t>
            </a:r>
            <a:r>
              <a:rPr>
                <a:solidFill>
                  <a:srgbClr val="018000"/>
                </a:solidFill>
              </a:rPr>
              <a:t>V</a:t>
            </a:r>
            <a:r>
              <a:t>E</a:t>
            </a:r>
            <a:r>
              <a:rPr>
                <a:solidFill>
                  <a:srgbClr val="018000"/>
                </a:solidFill>
              </a:rPr>
              <a:t>FAKK</a:t>
            </a:r>
            <a:r>
              <a:t> 79</a:t>
            </a:r>
          </a:p>
          <a:p>
            <a:pPr defTabSz="457200">
              <a:defRPr sz="2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WT     1 </a:t>
            </a:r>
            <a:r>
              <a:rPr>
                <a:solidFill>
                  <a:srgbClr val="FF2500"/>
                </a:solidFill>
              </a:rPr>
              <a:t>A</a:t>
            </a:r>
            <a:r>
              <a:rPr>
                <a:solidFill>
                  <a:srgbClr val="018000"/>
                </a:solidFill>
              </a:rPr>
              <a:t>S</a:t>
            </a:r>
            <a:r>
              <a:rPr>
                <a:solidFill>
                  <a:srgbClr val="FF2500"/>
                </a:solidFill>
              </a:rPr>
              <a:t>L</a:t>
            </a:r>
            <a:r>
              <a:rPr>
                <a:solidFill>
                  <a:srgbClr val="018000"/>
                </a:solidFill>
              </a:rPr>
              <a:t>Y</a:t>
            </a:r>
            <a:r>
              <a:rPr>
                <a:solidFill>
                  <a:srgbClr val="FF2500"/>
                </a:solidFill>
              </a:rPr>
              <a:t>VG</a:t>
            </a:r>
            <a:r>
              <a:rPr>
                <a:solidFill>
                  <a:srgbClr val="018000"/>
                </a:solidFill>
              </a:rPr>
              <a:t>D</a:t>
            </a:r>
            <a:r>
              <a:rPr>
                <a:solidFill>
                  <a:srgbClr val="FF2500"/>
                </a:solidFill>
              </a:rPr>
              <a:t>L</a:t>
            </a:r>
            <a:r>
              <a:t>HP</a:t>
            </a:r>
            <a:r>
              <a:rPr>
                <a:solidFill>
                  <a:srgbClr val="FF2500"/>
                </a:solidFill>
              </a:rPr>
              <a:t>D</a:t>
            </a:r>
            <a:r>
              <a:rPr>
                <a:solidFill>
                  <a:srgbClr val="0433FF"/>
                </a:solidFill>
              </a:rPr>
              <a:t>V</a:t>
            </a:r>
            <a:r>
              <a:rPr>
                <a:solidFill>
                  <a:srgbClr val="FF2500"/>
                </a:solidFill>
              </a:rPr>
              <a:t>TE</a:t>
            </a:r>
            <a:r>
              <a:t>AM</a:t>
            </a:r>
            <a:r>
              <a:rPr>
                <a:solidFill>
                  <a:srgbClr val="FF2500"/>
                </a:solidFill>
              </a:rPr>
              <a:t>L</a:t>
            </a:r>
            <a:r>
              <a:t>Y</a:t>
            </a:r>
            <a:r>
              <a:rPr>
                <a:solidFill>
                  <a:srgbClr val="FF2500"/>
                </a:solidFill>
              </a:rPr>
              <a:t>E</a:t>
            </a:r>
            <a:r>
              <a:t>K</a:t>
            </a:r>
            <a:r>
              <a:rPr>
                <a:solidFill>
                  <a:srgbClr val="FF2500"/>
                </a:solidFill>
              </a:rPr>
              <a:t>FS</a:t>
            </a:r>
            <a:r>
              <a:t>PA</a:t>
            </a:r>
            <a:r>
              <a:rPr>
                <a:solidFill>
                  <a:srgbClr val="FF2500"/>
                </a:solidFill>
              </a:rPr>
              <a:t>G</a:t>
            </a:r>
            <a:r>
              <a:t>P</a:t>
            </a:r>
            <a:r>
              <a:rPr>
                <a:solidFill>
                  <a:srgbClr val="018000"/>
                </a:solidFill>
              </a:rPr>
              <a:t>I</a:t>
            </a:r>
            <a:r>
              <a:t>L</a:t>
            </a:r>
            <a:r>
              <a:rPr>
                <a:solidFill>
                  <a:srgbClr val="FF2500"/>
                </a:solidFill>
              </a:rPr>
              <a:t>S</a:t>
            </a:r>
            <a:r>
              <a:rPr>
                <a:solidFill>
                  <a:srgbClr val="018000"/>
                </a:solidFill>
              </a:rPr>
              <a:t>IRV</a:t>
            </a:r>
            <a:r>
              <a:t>C</a:t>
            </a:r>
            <a:r>
              <a:rPr>
                <a:solidFill>
                  <a:srgbClr val="FF2500"/>
                </a:solidFill>
              </a:rPr>
              <a:t>RD</a:t>
            </a:r>
            <a:r>
              <a:t>MI</a:t>
            </a:r>
            <a:r>
              <a:rPr>
                <a:solidFill>
                  <a:srgbClr val="FF2500"/>
                </a:solidFill>
              </a:rPr>
              <a:t>T</a:t>
            </a:r>
            <a:r>
              <a:t>R</a:t>
            </a:r>
            <a:r>
              <a:rPr>
                <a:solidFill>
                  <a:srgbClr val="018000"/>
                </a:solidFill>
              </a:rPr>
              <a:t>R</a:t>
            </a:r>
            <a:r>
              <a:rPr>
                <a:solidFill>
                  <a:srgbClr val="FF2500"/>
                </a:solidFill>
              </a:rPr>
              <a:t>S</a:t>
            </a:r>
            <a:r>
              <a:t>L</a:t>
            </a:r>
            <a:r>
              <a:rPr>
                <a:solidFill>
                  <a:srgbClr val="FF2500"/>
                </a:solidFill>
              </a:rPr>
              <a:t>G</a:t>
            </a:r>
            <a:r>
              <a:rPr>
                <a:solidFill>
                  <a:srgbClr val="018000"/>
                </a:solidFill>
              </a:rPr>
              <a:t>Y</a:t>
            </a:r>
            <a:r>
              <a:rPr>
                <a:solidFill>
                  <a:srgbClr val="0433FF"/>
                </a:solidFill>
              </a:rPr>
              <a:t>A</a:t>
            </a:r>
            <a:r>
              <a:rPr>
                <a:solidFill>
                  <a:srgbClr val="018000"/>
                </a:solidFill>
              </a:rPr>
              <a:t>Y</a:t>
            </a:r>
            <a:r>
              <a:rPr>
                <a:solidFill>
                  <a:srgbClr val="FF2500"/>
                </a:solidFill>
              </a:rPr>
              <a:t>V</a:t>
            </a:r>
            <a:r>
              <a:rPr>
                <a:solidFill>
                  <a:srgbClr val="018000"/>
                </a:solidFill>
              </a:rPr>
              <a:t>N</a:t>
            </a:r>
            <a:r>
              <a:rPr>
                <a:solidFill>
                  <a:srgbClr val="FF2500"/>
                </a:solidFill>
              </a:rPr>
              <a:t>F</a:t>
            </a:r>
            <a:r>
              <a:rPr>
                <a:solidFill>
                  <a:srgbClr val="018000"/>
                </a:solidFill>
              </a:rPr>
              <a:t>Q</a:t>
            </a:r>
            <a:r>
              <a:t>QPA</a:t>
            </a:r>
            <a:r>
              <a:rPr>
                <a:solidFill>
                  <a:srgbClr val="018000"/>
                </a:solidFill>
              </a:rPr>
              <a:t>D</a:t>
            </a:r>
            <a:r>
              <a:rPr>
                <a:solidFill>
                  <a:srgbClr val="FF2500"/>
                </a:solidFill>
              </a:rPr>
              <a:t>A</a:t>
            </a:r>
            <a:r>
              <a:rPr>
                <a:solidFill>
                  <a:srgbClr val="018000"/>
                </a:solidFill>
              </a:rPr>
              <a:t>ER</a:t>
            </a:r>
            <a:r>
              <a:rPr>
                <a:solidFill>
                  <a:srgbClr val="FF2500"/>
                </a:solidFill>
              </a:rPr>
              <a:t>AL</a:t>
            </a:r>
            <a:r>
              <a:rPr>
                <a:solidFill>
                  <a:srgbClr val="018000"/>
                </a:solidFill>
              </a:rPr>
              <a:t>DTM</a:t>
            </a:r>
            <a:r>
              <a:rPr>
                <a:solidFill>
                  <a:srgbClr val="FF2500"/>
                </a:solidFill>
              </a:rPr>
              <a:t>N</a:t>
            </a:r>
            <a:r>
              <a:t>FDV</a:t>
            </a:r>
            <a:r>
              <a:rPr>
                <a:solidFill>
                  <a:srgbClr val="018000"/>
                </a:solidFill>
              </a:rPr>
              <a:t>I</a:t>
            </a:r>
            <a:r>
              <a:rPr>
                <a:solidFill>
                  <a:srgbClr val="0433FF"/>
                </a:solidFill>
              </a:rPr>
              <a:t>K</a:t>
            </a:r>
            <a:r>
              <a:rPr>
                <a:solidFill>
                  <a:srgbClr val="FF2500"/>
                </a:solidFill>
              </a:rPr>
              <a:t>G</a:t>
            </a:r>
            <a:r>
              <a:rPr>
                <a:solidFill>
                  <a:srgbClr val="018000"/>
                </a:solidFill>
              </a:rPr>
              <a:t>K</a:t>
            </a:r>
            <a:r>
              <a:t>P</a:t>
            </a:r>
            <a:r>
              <a:rPr>
                <a:solidFill>
                  <a:srgbClr val="018000"/>
                </a:solidFill>
              </a:rPr>
              <a:t>V</a:t>
            </a:r>
            <a:r>
              <a:rPr>
                <a:solidFill>
                  <a:srgbClr val="FF2500"/>
                </a:solidFill>
              </a:rPr>
              <a:t>R</a:t>
            </a:r>
            <a:r>
              <a:rPr>
                <a:solidFill>
                  <a:srgbClr val="018000"/>
                </a:solidFill>
              </a:rPr>
              <a:t>I</a:t>
            </a:r>
            <a:r>
              <a:t>M</a:t>
            </a:r>
            <a:r>
              <a:rPr>
                <a:solidFill>
                  <a:srgbClr val="018000"/>
                </a:solidFill>
              </a:rPr>
              <a:t>WSQR</a:t>
            </a:r>
            <a:r>
              <a:t> 79</a:t>
            </a:r>
          </a:p>
          <a:p>
            <a:pPr defTabSz="457200">
              <a:defRPr sz="22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DES    1 </a:t>
            </a:r>
            <a:r>
              <a:rPr>
                <a:solidFill>
                  <a:srgbClr val="FF2500"/>
                </a:solidFill>
              </a:rPr>
              <a:t>A</a:t>
            </a:r>
            <a:r>
              <a:rPr>
                <a:solidFill>
                  <a:srgbClr val="018000"/>
                </a:solidFill>
              </a:rPr>
              <a:t>T</a:t>
            </a:r>
            <a:r>
              <a:rPr>
                <a:solidFill>
                  <a:srgbClr val="FF2500"/>
                </a:solidFill>
              </a:rPr>
              <a:t>L</a:t>
            </a:r>
            <a:r>
              <a:rPr>
                <a:solidFill>
                  <a:srgbClr val="018000"/>
                </a:solidFill>
              </a:rPr>
              <a:t>F</a:t>
            </a:r>
            <a:r>
              <a:rPr>
                <a:solidFill>
                  <a:srgbClr val="FF2500"/>
                </a:solidFill>
              </a:rPr>
              <a:t>VG</a:t>
            </a:r>
            <a:r>
              <a:rPr>
                <a:solidFill>
                  <a:srgbClr val="018000"/>
                </a:solidFill>
              </a:rPr>
              <a:t>N</a:t>
            </a:r>
            <a:r>
              <a:rPr>
                <a:solidFill>
                  <a:srgbClr val="FF2500"/>
                </a:solidFill>
              </a:rPr>
              <a:t>L</a:t>
            </a:r>
            <a:r>
              <a:t>PW</a:t>
            </a:r>
            <a:r>
              <a:rPr>
                <a:solidFill>
                  <a:srgbClr val="FF2500"/>
                </a:solidFill>
              </a:rPr>
              <a:t>D</a:t>
            </a:r>
            <a:r>
              <a:rPr>
                <a:solidFill>
                  <a:srgbClr val="0433FF"/>
                </a:solidFill>
              </a:rPr>
              <a:t>T</a:t>
            </a:r>
            <a:r>
              <a:rPr>
                <a:solidFill>
                  <a:srgbClr val="FF2500"/>
                </a:solidFill>
              </a:rPr>
              <a:t>TE</a:t>
            </a:r>
            <a:r>
              <a:t>EQ</a:t>
            </a:r>
            <a:r>
              <a:rPr>
                <a:solidFill>
                  <a:srgbClr val="FF2500"/>
                </a:solidFill>
              </a:rPr>
              <a:t>L</a:t>
            </a:r>
            <a:r>
              <a:t>R</a:t>
            </a:r>
            <a:r>
              <a:rPr>
                <a:solidFill>
                  <a:srgbClr val="FF2500"/>
                </a:solidFill>
              </a:rPr>
              <a:t>E</a:t>
            </a:r>
            <a:r>
              <a:t>L</a:t>
            </a:r>
            <a:r>
              <a:rPr>
                <a:solidFill>
                  <a:srgbClr val="FF2500"/>
                </a:solidFill>
              </a:rPr>
              <a:t>FS</a:t>
            </a:r>
            <a:r>
              <a:t>QF</a:t>
            </a:r>
            <a:r>
              <a:rPr>
                <a:solidFill>
                  <a:srgbClr val="FF2500"/>
                </a:solidFill>
              </a:rPr>
              <a:t>G</a:t>
            </a:r>
            <a:r>
              <a:t>K</a:t>
            </a:r>
            <a:r>
              <a:rPr>
                <a:solidFill>
                  <a:srgbClr val="018000"/>
                </a:solidFill>
              </a:rPr>
              <a:t>V</a:t>
            </a:r>
            <a:r>
              <a:t>K</a:t>
            </a:r>
            <a:r>
              <a:rPr>
                <a:solidFill>
                  <a:srgbClr val="FF2500"/>
                </a:solidFill>
              </a:rPr>
              <a:t>S</a:t>
            </a:r>
            <a:r>
              <a:rPr>
                <a:solidFill>
                  <a:srgbClr val="018000"/>
                </a:solidFill>
              </a:rPr>
              <a:t>VKI</a:t>
            </a:r>
            <a:r>
              <a:t>M</a:t>
            </a:r>
            <a:r>
              <a:rPr>
                <a:solidFill>
                  <a:srgbClr val="FF2500"/>
                </a:solidFill>
              </a:rPr>
              <a:t>RD</a:t>
            </a:r>
            <a:r>
              <a:t>RE</a:t>
            </a:r>
            <a:r>
              <a:rPr>
                <a:solidFill>
                  <a:srgbClr val="FF2500"/>
                </a:solidFill>
              </a:rPr>
              <a:t>T</a:t>
            </a:r>
            <a:r>
              <a:t>G</a:t>
            </a:r>
            <a:r>
              <a:rPr>
                <a:solidFill>
                  <a:srgbClr val="018000"/>
                </a:solidFill>
              </a:rPr>
              <a:t>R</a:t>
            </a:r>
            <a:r>
              <a:rPr>
                <a:solidFill>
                  <a:srgbClr val="FF2500"/>
                </a:solidFill>
              </a:rPr>
              <a:t>S</a:t>
            </a:r>
            <a:r>
              <a:t>R</a:t>
            </a:r>
            <a:r>
              <a:rPr>
                <a:solidFill>
                  <a:srgbClr val="FF2500"/>
                </a:solidFill>
              </a:rPr>
              <a:t>G</a:t>
            </a:r>
            <a:r>
              <a:rPr>
                <a:solidFill>
                  <a:srgbClr val="018000"/>
                </a:solidFill>
              </a:rPr>
              <a:t>F</a:t>
            </a:r>
            <a:r>
              <a:rPr>
                <a:solidFill>
                  <a:srgbClr val="0433FF"/>
                </a:solidFill>
              </a:rPr>
              <a:t>G</a:t>
            </a:r>
            <a:r>
              <a:rPr>
                <a:solidFill>
                  <a:srgbClr val="018000"/>
                </a:solidFill>
              </a:rPr>
              <a:t>F</a:t>
            </a:r>
            <a:r>
              <a:rPr>
                <a:solidFill>
                  <a:srgbClr val="FF2500"/>
                </a:solidFill>
              </a:rPr>
              <a:t>V</a:t>
            </a:r>
            <a:r>
              <a:rPr>
                <a:solidFill>
                  <a:srgbClr val="018000"/>
                </a:solidFill>
              </a:rPr>
              <a:t>E</a:t>
            </a:r>
            <a:r>
              <a:rPr>
                <a:solidFill>
                  <a:srgbClr val="FF2500"/>
                </a:solidFill>
              </a:rPr>
              <a:t>F</a:t>
            </a:r>
            <a:r>
              <a:rPr>
                <a:solidFill>
                  <a:srgbClr val="018000"/>
                </a:solidFill>
              </a:rPr>
              <a:t>E</a:t>
            </a:r>
            <a:r>
              <a:t>TVE</a:t>
            </a:r>
            <a:r>
              <a:rPr>
                <a:solidFill>
                  <a:srgbClr val="018000"/>
                </a:solidFill>
              </a:rPr>
              <a:t>E</a:t>
            </a:r>
            <a:r>
              <a:rPr>
                <a:solidFill>
                  <a:srgbClr val="FF2500"/>
                </a:solidFill>
              </a:rPr>
              <a:t>A</a:t>
            </a:r>
            <a:r>
              <a:rPr>
                <a:solidFill>
                  <a:srgbClr val="018000"/>
                </a:solidFill>
              </a:rPr>
              <a:t>QK</a:t>
            </a:r>
            <a:r>
              <a:rPr>
                <a:solidFill>
                  <a:srgbClr val="FF2500"/>
                </a:solidFill>
              </a:rPr>
              <a:t>AL</a:t>
            </a:r>
            <a:r>
              <a:rPr>
                <a:solidFill>
                  <a:srgbClr val="018000"/>
                </a:solidFill>
              </a:rPr>
              <a:t>EAL</a:t>
            </a:r>
            <a:r>
              <a:rPr>
                <a:solidFill>
                  <a:srgbClr val="FF2500"/>
                </a:solidFill>
              </a:rPr>
              <a:t>N</a:t>
            </a:r>
            <a:r>
              <a:t>GTE</a:t>
            </a:r>
            <a:r>
              <a:rPr>
                <a:solidFill>
                  <a:srgbClr val="018000"/>
                </a:solidFill>
              </a:rPr>
              <a:t>L</a:t>
            </a:r>
            <a:r>
              <a:rPr>
                <a:solidFill>
                  <a:srgbClr val="0433FF"/>
                </a:solidFill>
              </a:rPr>
              <a:t>D</a:t>
            </a:r>
            <a:r>
              <a:rPr>
                <a:solidFill>
                  <a:srgbClr val="FF2500"/>
                </a:solidFill>
              </a:rPr>
              <a:t>G</a:t>
            </a:r>
            <a:r>
              <a:rPr>
                <a:solidFill>
                  <a:srgbClr val="018000"/>
                </a:solidFill>
              </a:rPr>
              <a:t>R</a:t>
            </a:r>
            <a:r>
              <a:t>K</a:t>
            </a:r>
            <a:r>
              <a:rPr>
                <a:solidFill>
                  <a:srgbClr val="018000"/>
                </a:solidFill>
              </a:rPr>
              <a:t>I</a:t>
            </a:r>
            <a:r>
              <a:rPr>
                <a:solidFill>
                  <a:srgbClr val="FF2500"/>
                </a:solidFill>
              </a:rPr>
              <a:t>R</a:t>
            </a:r>
            <a:r>
              <a:rPr>
                <a:solidFill>
                  <a:srgbClr val="018000"/>
                </a:solidFill>
              </a:rPr>
              <a:t>V</a:t>
            </a:r>
            <a:r>
              <a:t>D</a:t>
            </a:r>
            <a:r>
              <a:rPr>
                <a:solidFill>
                  <a:srgbClr val="018000"/>
                </a:solidFill>
              </a:rPr>
              <a:t>FAKR</a:t>
            </a:r>
            <a:r>
              <a:t> 79</a:t>
            </a:r>
          </a:p>
          <a:p>
            <a:pPr defTabSz="457200">
              <a:defRPr sz="2200">
                <a:solidFill>
                  <a:srgbClr val="FF2F93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solidFill>
                  <a:srgbClr val="000000"/>
                </a:solidFill>
              </a:rPr>
              <a:t>         </a:t>
            </a:r>
            <a:r>
              <a:t>*:*:**:*  *.**  * * **  * : *::: **  * :* *:.:*:*:   :*::**:::*   :.*: :*: ::::</a:t>
            </a:r>
          </a:p>
        </p:txBody>
      </p:sp>
      <p:sp>
        <p:nvSpPr>
          <p:cNvPr id="407" name="Shape 407"/>
          <p:cNvSpPr/>
          <p:nvPr/>
        </p:nvSpPr>
        <p:spPr>
          <a:xfrm>
            <a:off x="11980051" y="9247258"/>
            <a:ext cx="2583035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sequence identity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Am I right?</a:t>
            </a:r>
          </a:p>
        </p:txBody>
      </p:sp>
      <p:pic>
        <p:nvPicPr>
          <p:cNvPr id="410" name="Screen Shot 2016-04-04 at 7.29.0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5556" y="2618364"/>
            <a:ext cx="5900619" cy="4923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 l="22167" t="42507" r="6867" b="18948"/>
          <a:stretch>
            <a:fillRect/>
          </a:stretch>
        </p:blipFill>
        <p:spPr>
          <a:xfrm>
            <a:off x="9895105" y="2625186"/>
            <a:ext cx="4263017" cy="2228613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Shape 412"/>
          <p:cNvSpPr/>
          <p:nvPr/>
        </p:nvSpPr>
        <p:spPr>
          <a:xfrm rot="21120000">
            <a:off x="8245625" y="3691243"/>
            <a:ext cx="1381548" cy="436034"/>
          </a:xfrm>
          <a:prstGeom prst="rightArrow">
            <a:avLst>
              <a:gd name="adj1" fmla="val 37961"/>
              <a:gd name="adj2" fmla="val 127017"/>
            </a:avLst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413" name="Shape 413"/>
          <p:cNvSpPr/>
          <p:nvPr/>
        </p:nvSpPr>
        <p:spPr>
          <a:xfrm rot="5400000">
            <a:off x="11747125" y="5636683"/>
            <a:ext cx="1403506" cy="436034"/>
          </a:xfrm>
          <a:prstGeom prst="rightArrow">
            <a:avLst>
              <a:gd name="adj1" fmla="val 37961"/>
              <a:gd name="adj2" fmla="val 127017"/>
            </a:avLst>
          </a:prstGeom>
          <a:solidFill>
            <a:schemeClr val="accent4">
              <a:hueOff val="254533"/>
              <a:satOff val="20019"/>
              <a:lumOff val="9426"/>
            </a:schemeClr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414" name="Shape 414"/>
          <p:cNvSpPr/>
          <p:nvPr/>
        </p:nvSpPr>
        <p:spPr>
          <a:xfrm>
            <a:off x="2732732" y="7476621"/>
            <a:ext cx="5975616" cy="1706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 algn="ctr">
              <a:defRPr sz="3200" b="1">
                <a:solidFill>
                  <a:srgbClr val="FF2600"/>
                </a:solidFill>
              </a:defRPr>
            </a:pPr>
            <a:r>
              <a:t>Is this designed protein better?</a:t>
            </a:r>
          </a:p>
          <a:p>
            <a:pPr algn="ctr">
              <a:defRPr sz="3200" b="1">
                <a:solidFill>
                  <a:srgbClr val="FF2600"/>
                </a:solidFill>
              </a:defRPr>
            </a:pPr>
            <a:r>
              <a:t>More stable?</a:t>
            </a:r>
          </a:p>
          <a:p>
            <a:pPr algn="ctr">
              <a:defRPr sz="3200" b="1">
                <a:solidFill>
                  <a:srgbClr val="FF2600"/>
                </a:solidFill>
              </a:defRPr>
            </a:pPr>
            <a:r>
              <a:t>Still functional?</a:t>
            </a:r>
          </a:p>
        </p:txBody>
      </p:sp>
      <p:sp>
        <p:nvSpPr>
          <p:cNvPr id="415" name="Shape 415"/>
          <p:cNvSpPr/>
          <p:nvPr/>
        </p:nvSpPr>
        <p:spPr>
          <a:xfrm>
            <a:off x="11328899" y="4620683"/>
            <a:ext cx="794959" cy="2112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2000" b="1">
                <a:solidFill>
                  <a:srgbClr val="FF9300"/>
                </a:solidFill>
              </a:defRPr>
            </a:lvl1pPr>
          </a:lstStyle>
          <a:p>
            <a:r>
              <a:t>?</a:t>
            </a:r>
          </a:p>
        </p:txBody>
      </p:sp>
      <p:pic>
        <p:nvPicPr>
          <p:cNvPr id="416" name="1CVJ_sc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41330" y="5944446"/>
            <a:ext cx="4770384" cy="4770384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Shape 417"/>
          <p:cNvSpPr/>
          <p:nvPr/>
        </p:nvSpPr>
        <p:spPr>
          <a:xfrm>
            <a:off x="3900140" y="9094176"/>
            <a:ext cx="3640800" cy="639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3200" b="1">
                <a:solidFill>
                  <a:srgbClr val="0433FF"/>
                </a:solidFill>
              </a:defRPr>
            </a:lvl1pPr>
          </a:lstStyle>
          <a:p>
            <a:r>
              <a:t>Don’t know, but …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" grpId="2" animBg="1" advAuto="0"/>
      <p:bldP spid="415" grpId="1" animBg="1" advAuto="0"/>
      <p:bldP spid="417" grpId="3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8909" y="2268537"/>
            <a:ext cx="10318984" cy="6136975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Shape 4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Quantification of Point Mutation Effect</a:t>
            </a:r>
          </a:p>
        </p:txBody>
      </p:sp>
      <p:sp>
        <p:nvSpPr>
          <p:cNvPr id="421" name="Shape 421"/>
          <p:cNvSpPr/>
          <p:nvPr/>
        </p:nvSpPr>
        <p:spPr>
          <a:xfrm>
            <a:off x="11897200" y="9747217"/>
            <a:ext cx="4345749" cy="436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>
              <a:defRPr sz="2000">
                <a:solidFill>
                  <a:srgbClr val="424242"/>
                </a:solidFill>
              </a:defRPr>
            </a:pPr>
            <a:r>
              <a:t>Thomas et al. (2015). </a:t>
            </a:r>
            <a:r>
              <a:rPr i="1"/>
              <a:t>arXiv:1510.04612</a:t>
            </a:r>
          </a:p>
        </p:txBody>
      </p:sp>
      <p:sp>
        <p:nvSpPr>
          <p:cNvPr id="422" name="Shape 422"/>
          <p:cNvSpPr/>
          <p:nvPr/>
        </p:nvSpPr>
        <p:spPr>
          <a:xfrm>
            <a:off x="3497122" y="8571140"/>
            <a:ext cx="6723526" cy="1426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/>
          <a:p>
            <a:pPr algn="just">
              <a:defRPr sz="2000"/>
            </a:pPr>
            <a:r>
              <a:t>Effects of individual </a:t>
            </a:r>
            <a:r>
              <a:rPr b="1">
                <a:solidFill>
                  <a:srgbClr val="0433FF"/>
                </a:solidFill>
              </a:rPr>
              <a:t>point mutation</a:t>
            </a:r>
            <a:r>
              <a:t>s to an RNA recognition motif (RRM) domain of the yeast poly(A)-binding protein. (x-axis: RRM sequence, y-axis: amino acid substitutions)</a:t>
            </a:r>
          </a:p>
        </p:txBody>
      </p:sp>
      <p:sp>
        <p:nvSpPr>
          <p:cNvPr id="423" name="Shape 423"/>
          <p:cNvSpPr/>
          <p:nvPr/>
        </p:nvSpPr>
        <p:spPr>
          <a:xfrm rot="16200000">
            <a:off x="1982644" y="3493469"/>
            <a:ext cx="1244586" cy="461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 algn="just">
              <a:defRPr sz="2100"/>
            </a:lvl1pPr>
          </a:lstStyle>
          <a:p>
            <a:r>
              <a:t>Predicted</a:t>
            </a:r>
          </a:p>
        </p:txBody>
      </p:sp>
      <p:sp>
        <p:nvSpPr>
          <p:cNvPr id="424" name="Shape 424"/>
          <p:cNvSpPr/>
          <p:nvPr/>
        </p:nvSpPr>
        <p:spPr>
          <a:xfrm rot="16200000">
            <a:off x="1024516" y="6440769"/>
            <a:ext cx="3160842" cy="461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 algn="just">
              <a:defRPr sz="2100"/>
            </a:lvl1pPr>
          </a:lstStyle>
          <a:p>
            <a:r>
              <a:t>Experimentally measured</a:t>
            </a:r>
          </a:p>
        </p:txBody>
      </p:sp>
      <p:sp>
        <p:nvSpPr>
          <p:cNvPr id="425" name="Shape 425"/>
          <p:cNvSpPr/>
          <p:nvPr/>
        </p:nvSpPr>
        <p:spPr>
          <a:xfrm>
            <a:off x="3497122" y="8200573"/>
            <a:ext cx="6723526" cy="436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 algn="just">
              <a:defRPr sz="2000"/>
            </a:lvl1pPr>
          </a:lstStyle>
          <a:p>
            <a:r>
              <a:t>Color: effect of mutation (white: neutral, blue: deleterious).</a:t>
            </a:r>
          </a:p>
        </p:txBody>
      </p:sp>
      <p:sp>
        <p:nvSpPr>
          <p:cNvPr id="426" name="Shape 426"/>
          <p:cNvSpPr/>
          <p:nvPr/>
        </p:nvSpPr>
        <p:spPr>
          <a:xfrm>
            <a:off x="10882116" y="7965135"/>
            <a:ext cx="3260147" cy="1426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>
            <a:lvl1pPr algn="just">
              <a:defRPr sz="2000"/>
            </a:lvl1pPr>
          </a:lstStyle>
          <a:p>
            <a:r>
              <a:t>Positional average effect of all 19 possible substitutions mapped on the structure of human PABP</a:t>
            </a:r>
          </a:p>
        </p:txBody>
      </p:sp>
      <p:sp>
        <p:nvSpPr>
          <p:cNvPr id="427" name="Shape 427"/>
          <p:cNvSpPr/>
          <p:nvPr/>
        </p:nvSpPr>
        <p:spPr>
          <a:xfrm>
            <a:off x="12413944" y="5408083"/>
            <a:ext cx="1802308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 algn="just"/>
          </a:lstStyle>
          <a:p>
            <a:r>
              <a:t>RNA ligand</a:t>
            </a:r>
          </a:p>
        </p:txBody>
      </p:sp>
      <p:sp>
        <p:nvSpPr>
          <p:cNvPr id="428" name="Shape 428"/>
          <p:cNvSpPr/>
          <p:nvPr/>
        </p:nvSpPr>
        <p:spPr>
          <a:xfrm>
            <a:off x="11859985" y="4554531"/>
            <a:ext cx="959510" cy="95951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/>
            </a:pPr>
            <a:endParaRPr/>
          </a:p>
        </p:txBody>
      </p:sp>
      <p:sp>
        <p:nvSpPr>
          <p:cNvPr id="429" name="Shape 429"/>
          <p:cNvSpPr/>
          <p:nvPr/>
        </p:nvSpPr>
        <p:spPr>
          <a:xfrm flipV="1">
            <a:off x="12480152" y="5920193"/>
            <a:ext cx="315878" cy="655872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/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t>Contents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idx="4294967295"/>
          </p:nvPr>
        </p:nvSpPr>
        <p:spPr>
          <a:xfrm>
            <a:off x="2678477" y="2845226"/>
            <a:ext cx="12154820" cy="5663348"/>
          </a:xfrm>
          <a:prstGeom prst="rect">
            <a:avLst/>
          </a:prstGeom>
        </p:spPr>
        <p:txBody>
          <a:bodyPr/>
          <a:lstStyle/>
          <a:p>
            <a:pPr>
              <a:defRPr sz="4200">
                <a:solidFill>
                  <a:srgbClr val="424242"/>
                </a:solidFill>
              </a:defRPr>
            </a:pPr>
            <a:r>
              <a:t>What is Protein Design?</a:t>
            </a:r>
          </a:p>
          <a:p>
            <a:pPr>
              <a:defRPr sz="4200">
                <a:solidFill>
                  <a:srgbClr val="424242"/>
                </a:solidFill>
              </a:defRPr>
            </a:pPr>
            <a:r>
              <a:t>New Method to Improve a Protein</a:t>
            </a:r>
          </a:p>
          <a:p>
            <a:pPr>
              <a:defRPr sz="4200">
                <a:solidFill>
                  <a:srgbClr val="424242"/>
                </a:solidFill>
              </a:defRPr>
            </a:pPr>
            <a:r>
              <a:t>Protein Structure Prediction</a:t>
            </a:r>
          </a:p>
          <a:p>
            <a:pPr>
              <a:defRPr sz="4200">
                <a:solidFill>
                  <a:srgbClr val="424242"/>
                </a:solidFill>
              </a:defRPr>
            </a:pPr>
            <a:r>
              <a:t>What Will We Do In The Future?</a:t>
            </a: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/>
          <p:nvPr/>
        </p:nvSpPr>
        <p:spPr>
          <a:xfrm>
            <a:off x="11897200" y="9747217"/>
            <a:ext cx="4345749" cy="436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>
              <a:defRPr sz="2000">
                <a:solidFill>
                  <a:srgbClr val="424242"/>
                </a:solidFill>
              </a:defRPr>
            </a:pPr>
            <a:r>
              <a:t>Thomas et al. (2015). </a:t>
            </a:r>
            <a:r>
              <a:rPr i="1"/>
              <a:t>arXiv:1510.04612</a:t>
            </a:r>
          </a:p>
        </p:txBody>
      </p:sp>
      <p:pic>
        <p:nvPicPr>
          <p:cNvPr id="432" name="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95665" y="3164314"/>
            <a:ext cx="9881351" cy="4086399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Shape 4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Quantification of Point Mutation Effect</a:t>
            </a:r>
          </a:p>
        </p:txBody>
      </p:sp>
      <p:sp>
        <p:nvSpPr>
          <p:cNvPr id="434" name="Shape 434"/>
          <p:cNvSpPr/>
          <p:nvPr/>
        </p:nvSpPr>
        <p:spPr>
          <a:xfrm>
            <a:off x="7812671" y="7576017"/>
            <a:ext cx="5048155" cy="1401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/>
          <a:p>
            <a:r>
              <a:t>Statistical energies correlate with experimentally measured growth phenotypes of RRM.</a:t>
            </a:r>
          </a:p>
        </p:txBody>
      </p:sp>
      <p:pic>
        <p:nvPicPr>
          <p:cNvPr id="43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33062" y="7853437"/>
            <a:ext cx="3801831" cy="8463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/>
          <p:nvPr/>
        </p:nvSpPr>
        <p:spPr>
          <a:xfrm>
            <a:off x="1905000" y="2413000"/>
            <a:ext cx="1909383" cy="55033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2700" b="1">
                <a:solidFill>
                  <a:srgbClr val="FFFFFF"/>
                </a:solidFill>
              </a:defRPr>
            </a:lvl1pPr>
          </a:lstStyle>
          <a:p>
            <a:r>
              <a:t>Correlation</a:t>
            </a:r>
          </a:p>
        </p:txBody>
      </p:sp>
      <p:sp>
        <p:nvSpPr>
          <p:cNvPr id="438" name="Shape 4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9937">
              <a:spcBef>
                <a:spcPts val="1400"/>
              </a:spcBef>
              <a:defRPr sz="4628"/>
            </a:lvl1pPr>
          </a:lstStyle>
          <a:p>
            <a:r>
              <a:t>Correlation with a statistical potential: “DOPE”</a:t>
            </a:r>
          </a:p>
        </p:txBody>
      </p:sp>
      <p:pic>
        <p:nvPicPr>
          <p:cNvPr id="439" name="lambda-correlation-Top20-tw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93582" y="3411222"/>
            <a:ext cx="5334001" cy="533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lambda-correlation-Top20-on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61000" y="3411222"/>
            <a:ext cx="5334000" cy="533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lambda-correlation-Top20-tota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0501" y="3411222"/>
            <a:ext cx="5334001" cy="5334001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Shape 442"/>
          <p:cNvSpPr/>
          <p:nvPr/>
        </p:nvSpPr>
        <p:spPr>
          <a:xfrm>
            <a:off x="8128000" y="8884037"/>
            <a:ext cx="2660704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Top 20 trajectories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/>
          <p:nvPr/>
        </p:nvSpPr>
        <p:spPr>
          <a:xfrm>
            <a:off x="1905000" y="2413000"/>
            <a:ext cx="1889458" cy="55033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2700" b="1">
                <a:solidFill>
                  <a:srgbClr val="FFFFFF"/>
                </a:solidFill>
              </a:defRPr>
            </a:lvl1pPr>
          </a:lstStyle>
          <a:p>
            <a:r>
              <a:t>Predictions</a:t>
            </a:r>
          </a:p>
        </p:txBody>
      </p:sp>
      <p:sp>
        <p:nvSpPr>
          <p:cNvPr id="445" name="Shape 4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spcBef>
                <a:spcPts val="1500"/>
              </a:spcBef>
              <a:defRPr sz="5148"/>
            </a:lvl1pPr>
          </a:lstStyle>
          <a:p>
            <a:r>
              <a:t>Predictions on the Designed RRM Domain</a:t>
            </a:r>
          </a:p>
        </p:txBody>
      </p:sp>
      <p:sp>
        <p:nvSpPr>
          <p:cNvPr id="446" name="Shape 446"/>
          <p:cNvSpPr/>
          <p:nvPr/>
        </p:nvSpPr>
        <p:spPr>
          <a:xfrm>
            <a:off x="1905000" y="3078162"/>
            <a:ext cx="1533488" cy="482601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I-TASSER</a:t>
            </a:r>
          </a:p>
        </p:txBody>
      </p:sp>
      <p:sp>
        <p:nvSpPr>
          <p:cNvPr id="447" name="Shape 447"/>
          <p:cNvSpPr/>
          <p:nvPr/>
        </p:nvSpPr>
        <p:spPr>
          <a:xfrm>
            <a:off x="1903797" y="3604764"/>
            <a:ext cx="12793085" cy="1756834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 b="1">
                <a:solidFill>
                  <a:srgbClr val="0433FF"/>
                </a:solidFill>
              </a:defRPr>
            </a:pPr>
            <a:r>
              <a:t>Predicted Secondary Structure</a:t>
            </a:r>
          </a:p>
          <a:p>
            <a: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	                            20                  40                  60               </a:t>
            </a:r>
          </a:p>
          <a:p>
            <a: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                        |                   |                   |                  </a:t>
            </a:r>
          </a:p>
          <a:p>
            <a: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Sequence    ATLFVGNLPWDTTEEQLRELFSQFGKVKSVKIMRDRETGRSRGFGFVEFETVEEAQKALEALNGTELDGRKIRVDFAKR</a:t>
            </a:r>
          </a:p>
          <a:p>
            <a: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Prediction  C</a:t>
            </a:r>
            <a:r>
              <a:rPr>
                <a:solidFill>
                  <a:srgbClr val="FF2600"/>
                </a:solidFill>
              </a:rPr>
              <a:t>SSSSS</a:t>
            </a:r>
            <a:r>
              <a:t>CCCCCCC</a:t>
            </a:r>
            <a:r>
              <a:rPr>
                <a:solidFill>
                  <a:srgbClr val="FF2600"/>
                </a:solidFill>
              </a:rPr>
              <a:t>HHHHHHHHH</a:t>
            </a:r>
            <a:r>
              <a:t>CCCC</a:t>
            </a:r>
            <a:r>
              <a:rPr>
                <a:solidFill>
                  <a:srgbClr val="0433FF"/>
                </a:solidFill>
              </a:rPr>
              <a:t>SSSSSSSS</a:t>
            </a:r>
            <a:r>
              <a:t>CCCCCCCC</a:t>
            </a:r>
            <a:r>
              <a:rPr>
                <a:solidFill>
                  <a:srgbClr val="0433FF"/>
                </a:solidFill>
              </a:rPr>
              <a:t>SSSSSSS</a:t>
            </a:r>
            <a:r>
              <a:t>CC</a:t>
            </a:r>
            <a:r>
              <a:rPr>
                <a:solidFill>
                  <a:srgbClr val="FF2600"/>
                </a:solidFill>
              </a:rPr>
              <a:t>HHHHHHHHHHH</a:t>
            </a:r>
            <a:r>
              <a:t>CCC</a:t>
            </a:r>
            <a:r>
              <a:rPr>
                <a:solidFill>
                  <a:srgbClr val="0433FF"/>
                </a:solidFill>
              </a:rPr>
              <a:t>SS</a:t>
            </a:r>
            <a:r>
              <a:t>CCC</a:t>
            </a:r>
            <a:r>
              <a:rPr>
                <a:solidFill>
                  <a:srgbClr val="0433FF"/>
                </a:solidFill>
              </a:rPr>
              <a:t>SSSSSS</a:t>
            </a:r>
            <a:r>
              <a:t>CCC</a:t>
            </a:r>
          </a:p>
          <a:p>
            <a: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Conf.Score  9799928999889999999986259878999967499998655489998999999999998489977891979971159</a:t>
            </a:r>
          </a:p>
        </p:txBody>
      </p:sp>
      <p:sp>
        <p:nvSpPr>
          <p:cNvPr id="448" name="Shape 448"/>
          <p:cNvSpPr/>
          <p:nvPr/>
        </p:nvSpPr>
        <p:spPr>
          <a:xfrm>
            <a:off x="1903797" y="5409832"/>
            <a:ext cx="12793085" cy="174413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 b="1">
                <a:solidFill>
                  <a:srgbClr val="0433FF"/>
                </a:solidFill>
              </a:defRPr>
            </a:pPr>
            <a:r>
              <a:t>Predicted Solvent Accessibility</a:t>
            </a:r>
          </a:p>
          <a:p>
            <a: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	                            20                  40                  60                  </a:t>
            </a:r>
          </a:p>
          <a:p>
            <a: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                        |                   |                   |                   </a:t>
            </a:r>
          </a:p>
          <a:p>
            <a: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Sequence    ATLFVGNLPWDTTEEQLRELFSQFGKVKSVKIMRDRETGRSRGFGFVEFETVEEAQKALEALNGTELDGRKIRVDFAKR</a:t>
            </a:r>
          </a:p>
          <a:p>
            <a: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>
                <a:solidFill>
                  <a:srgbClr val="0000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Prediction  7411004032424373046214632514504124237343343102010636730440267147443742513044168</a:t>
            </a:r>
          </a:p>
          <a:p>
            <a:pPr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600">
                <a:solidFill>
                  <a:srgbClr val="000000"/>
                </a:solidFill>
              </a:defRPr>
            </a:pPr>
            <a:r>
              <a:t>Values range from 0 (buried residue) to 9 (highly exposed residue)</a:t>
            </a:r>
          </a:p>
        </p:txBody>
      </p:sp>
      <p:pic>
        <p:nvPicPr>
          <p:cNvPr id="449" name="BF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6879" y="7350427"/>
            <a:ext cx="13522242" cy="2235082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Shape 450"/>
          <p:cNvSpPr/>
          <p:nvPr/>
        </p:nvSpPr>
        <p:spPr>
          <a:xfrm>
            <a:off x="1802457" y="9600465"/>
            <a:ext cx="12157799" cy="461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2100"/>
            </a:lvl1pPr>
          </a:lstStyle>
          <a:p>
            <a:r>
              <a:t>B-factor is a value to indicate the extent of the inherent thermal mobility of residues/atoms in proteins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/>
          <p:nvPr/>
        </p:nvSpPr>
        <p:spPr>
          <a:xfrm>
            <a:off x="1905000" y="2400300"/>
            <a:ext cx="1889458" cy="55033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2700" b="1">
                <a:solidFill>
                  <a:srgbClr val="FFFFFF"/>
                </a:solidFill>
              </a:defRPr>
            </a:lvl1pPr>
          </a:lstStyle>
          <a:p>
            <a:r>
              <a:t>Predictions</a:t>
            </a:r>
          </a:p>
        </p:txBody>
      </p:sp>
      <p:sp>
        <p:nvSpPr>
          <p:cNvPr id="453" name="Shape 4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spcBef>
                <a:spcPts val="1500"/>
              </a:spcBef>
              <a:defRPr sz="5148"/>
            </a:lvl1pPr>
          </a:lstStyle>
          <a:p>
            <a:r>
              <a:t>Predictions on the Designed RRM Domain</a:t>
            </a:r>
          </a:p>
        </p:txBody>
      </p:sp>
      <p:sp>
        <p:nvSpPr>
          <p:cNvPr id="454" name="Shape 454"/>
          <p:cNvSpPr/>
          <p:nvPr/>
        </p:nvSpPr>
        <p:spPr>
          <a:xfrm>
            <a:off x="2016707" y="6392022"/>
            <a:ext cx="777099" cy="220134"/>
          </a:xfrm>
          <a:prstGeom prst="rect">
            <a:avLst/>
          </a:prstGeom>
          <a:solidFill>
            <a:srgbClr val="00F900"/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455" name="Shape 455"/>
          <p:cNvSpPr/>
          <p:nvPr/>
        </p:nvSpPr>
        <p:spPr>
          <a:xfrm>
            <a:off x="2016707" y="6704205"/>
            <a:ext cx="777099" cy="220134"/>
          </a:xfrm>
          <a:prstGeom prst="rect">
            <a:avLst/>
          </a:prstGeom>
          <a:solidFill>
            <a:srgbClr val="00FDFF"/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456" name="Shape 456"/>
          <p:cNvSpPr/>
          <p:nvPr/>
        </p:nvSpPr>
        <p:spPr>
          <a:xfrm>
            <a:off x="2909942" y="6233271"/>
            <a:ext cx="630596" cy="53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WT</a:t>
            </a:r>
          </a:p>
        </p:txBody>
      </p:sp>
      <p:sp>
        <p:nvSpPr>
          <p:cNvPr id="457" name="Shape 457"/>
          <p:cNvSpPr/>
          <p:nvPr/>
        </p:nvSpPr>
        <p:spPr>
          <a:xfrm>
            <a:off x="2911411" y="6545455"/>
            <a:ext cx="1488684" cy="53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I-TASSER</a:t>
            </a:r>
          </a:p>
        </p:txBody>
      </p:sp>
      <p:sp>
        <p:nvSpPr>
          <p:cNvPr id="458" name="Shape 458"/>
          <p:cNvSpPr/>
          <p:nvPr/>
        </p:nvSpPr>
        <p:spPr>
          <a:xfrm>
            <a:off x="3148602" y="3055252"/>
            <a:ext cx="3252609" cy="482601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I-TASSER predictions</a:t>
            </a:r>
          </a:p>
        </p:txBody>
      </p:sp>
      <p:sp>
        <p:nvSpPr>
          <p:cNvPr id="459" name="Shape 459"/>
          <p:cNvSpPr/>
          <p:nvPr/>
        </p:nvSpPr>
        <p:spPr>
          <a:xfrm>
            <a:off x="10219871" y="3055252"/>
            <a:ext cx="2717448" cy="482601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Rosetta prediction</a:t>
            </a:r>
          </a:p>
        </p:txBody>
      </p:sp>
      <p:sp>
        <p:nvSpPr>
          <p:cNvPr id="460" name="Shape 460"/>
          <p:cNvSpPr/>
          <p:nvPr/>
        </p:nvSpPr>
        <p:spPr>
          <a:xfrm>
            <a:off x="9394783" y="8501628"/>
            <a:ext cx="777099" cy="220134"/>
          </a:xfrm>
          <a:prstGeom prst="rect">
            <a:avLst/>
          </a:prstGeom>
          <a:solidFill>
            <a:srgbClr val="00F900"/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461" name="Shape 461"/>
          <p:cNvSpPr/>
          <p:nvPr/>
        </p:nvSpPr>
        <p:spPr>
          <a:xfrm>
            <a:off x="9394783" y="8813811"/>
            <a:ext cx="777099" cy="220134"/>
          </a:xfrm>
          <a:prstGeom prst="rect">
            <a:avLst/>
          </a:prstGeom>
          <a:solidFill>
            <a:srgbClr val="E17F00"/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000000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462" name="Shape 462"/>
          <p:cNvSpPr/>
          <p:nvPr/>
        </p:nvSpPr>
        <p:spPr>
          <a:xfrm>
            <a:off x="10300717" y="8342877"/>
            <a:ext cx="630596" cy="53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WT</a:t>
            </a:r>
          </a:p>
        </p:txBody>
      </p:sp>
      <p:sp>
        <p:nvSpPr>
          <p:cNvPr id="463" name="Shape 463"/>
          <p:cNvSpPr/>
          <p:nvPr/>
        </p:nvSpPr>
        <p:spPr>
          <a:xfrm>
            <a:off x="10305561" y="8655061"/>
            <a:ext cx="1294277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RaptorX</a:t>
            </a:r>
          </a:p>
        </p:txBody>
      </p:sp>
      <p:sp>
        <p:nvSpPr>
          <p:cNvPr id="464" name="Shape 464"/>
          <p:cNvSpPr/>
          <p:nvPr/>
        </p:nvSpPr>
        <p:spPr>
          <a:xfrm>
            <a:off x="9400082" y="7775691"/>
            <a:ext cx="2841315" cy="482601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RaptorX prediction</a:t>
            </a:r>
          </a:p>
        </p:txBody>
      </p:sp>
      <p:sp>
        <p:nvSpPr>
          <p:cNvPr id="465" name="Shape 465"/>
          <p:cNvSpPr/>
          <p:nvPr/>
        </p:nvSpPr>
        <p:spPr>
          <a:xfrm>
            <a:off x="13062940" y="6338047"/>
            <a:ext cx="777099" cy="220134"/>
          </a:xfrm>
          <a:prstGeom prst="rect">
            <a:avLst/>
          </a:prstGeom>
          <a:solidFill>
            <a:srgbClr val="00F900"/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466" name="Shape 466"/>
          <p:cNvSpPr/>
          <p:nvPr/>
        </p:nvSpPr>
        <p:spPr>
          <a:xfrm>
            <a:off x="13062940" y="6650230"/>
            <a:ext cx="777099" cy="220134"/>
          </a:xfrm>
          <a:prstGeom prst="rect">
            <a:avLst/>
          </a:prstGeom>
          <a:solidFill>
            <a:srgbClr val="FF40FF"/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000000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467" name="Shape 467"/>
          <p:cNvSpPr/>
          <p:nvPr/>
        </p:nvSpPr>
        <p:spPr>
          <a:xfrm>
            <a:off x="13968874" y="6179296"/>
            <a:ext cx="630596" cy="53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WT</a:t>
            </a:r>
          </a:p>
        </p:txBody>
      </p:sp>
      <p:sp>
        <p:nvSpPr>
          <p:cNvPr id="468" name="Shape 468"/>
          <p:cNvSpPr/>
          <p:nvPr/>
        </p:nvSpPr>
        <p:spPr>
          <a:xfrm>
            <a:off x="13970000" y="6491480"/>
            <a:ext cx="903757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2X1F </a:t>
            </a:r>
          </a:p>
        </p:txBody>
      </p:sp>
      <p:pic>
        <p:nvPicPr>
          <p:cNvPr id="469" name="1CVJ_itass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2993" y="2095500"/>
            <a:ext cx="5969001" cy="596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1CVJ_raptorx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89100" y="5342585"/>
            <a:ext cx="5969001" cy="596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1CVJ_rosett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13053" y="2095500"/>
            <a:ext cx="5969001" cy="5969000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Shape 472"/>
          <p:cNvSpPr/>
          <p:nvPr/>
        </p:nvSpPr>
        <p:spPr>
          <a:xfrm>
            <a:off x="1970899" y="7016388"/>
            <a:ext cx="2004621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RMSD: 0.86Å</a:t>
            </a:r>
          </a:p>
        </p:txBody>
      </p:sp>
      <p:sp>
        <p:nvSpPr>
          <p:cNvPr id="473" name="Shape 473"/>
          <p:cNvSpPr/>
          <p:nvPr/>
        </p:nvSpPr>
        <p:spPr>
          <a:xfrm>
            <a:off x="13039438" y="6962414"/>
            <a:ext cx="2004620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RMSD: 1.22Å</a:t>
            </a:r>
          </a:p>
        </p:txBody>
      </p:sp>
      <p:sp>
        <p:nvSpPr>
          <p:cNvPr id="474" name="Shape 474"/>
          <p:cNvSpPr/>
          <p:nvPr/>
        </p:nvSpPr>
        <p:spPr>
          <a:xfrm>
            <a:off x="9392258" y="9125995"/>
            <a:ext cx="2004621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RMSD: 0.86Å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/>
          <p:nvPr/>
        </p:nvSpPr>
        <p:spPr>
          <a:xfrm>
            <a:off x="1905000" y="2413000"/>
            <a:ext cx="1337938" cy="55033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2700" b="1">
                <a:solidFill>
                  <a:srgbClr val="FFFFFF"/>
                </a:solidFill>
              </a:defRPr>
            </a:lvl1pPr>
          </a:lstStyle>
          <a:p>
            <a:r>
              <a:t>Folding</a:t>
            </a:r>
          </a:p>
        </p:txBody>
      </p:sp>
      <p:sp>
        <p:nvSpPr>
          <p:cNvPr id="477" name="Shape 4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68045">
              <a:spcBef>
                <a:spcPts val="1000"/>
              </a:spcBef>
              <a:defRPr sz="3275"/>
            </a:pPr>
            <a:r>
              <a:t>Folding using </a:t>
            </a:r>
            <a:r>
              <a:rPr i="1"/>
              <a:t>de novo</a:t>
            </a:r>
            <a:r>
              <a:t> Iterative Fixing “TerItFix” </a:t>
            </a:r>
          </a:p>
          <a:p>
            <a:pPr defTabSz="368045">
              <a:spcBef>
                <a:spcPts val="1000"/>
              </a:spcBef>
              <a:defRPr sz="3275"/>
            </a:pPr>
            <a:r>
              <a:t>on the Designed RRM Domain</a:t>
            </a:r>
          </a:p>
        </p:txBody>
      </p:sp>
      <p:sp>
        <p:nvSpPr>
          <p:cNvPr id="478" name="Shape 478"/>
          <p:cNvSpPr/>
          <p:nvPr/>
        </p:nvSpPr>
        <p:spPr>
          <a:xfrm>
            <a:off x="9660092" y="3394243"/>
            <a:ext cx="2254528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Designed RRM</a:t>
            </a:r>
          </a:p>
        </p:txBody>
      </p:sp>
      <p:pic>
        <p:nvPicPr>
          <p:cNvPr id="479" name="R1-S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15607" y="4286016"/>
            <a:ext cx="2159001" cy="1439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R2-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15607" y="5588608"/>
            <a:ext cx="2159001" cy="1439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R3-S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15607" y="6891201"/>
            <a:ext cx="2159001" cy="1439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1CVJ_des-R1-HB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210" y="4180183"/>
            <a:ext cx="1663701" cy="166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1CVJ_des-R1-C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539008" y="4180183"/>
            <a:ext cx="1663701" cy="166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4" name="1CVJ_des-R2-HB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153210" y="5476425"/>
            <a:ext cx="1663701" cy="166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1CVJ_des-R2-CM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539008" y="5476425"/>
            <a:ext cx="1663701" cy="166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1CVJ_des-R3-HB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153210" y="6779017"/>
            <a:ext cx="1663701" cy="166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1CVJ_des-R3-CM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539008" y="6779017"/>
            <a:ext cx="1663701" cy="1663701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Shape 488"/>
          <p:cNvSpPr/>
          <p:nvPr/>
        </p:nvSpPr>
        <p:spPr>
          <a:xfrm rot="18900000">
            <a:off x="10721550" y="4738017"/>
            <a:ext cx="656160" cy="203201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rgbClr val="0433FF"/>
                </a:solidFill>
              </a:defRPr>
            </a:lvl1pPr>
          </a:lstStyle>
          <a:p>
            <a:r>
              <a:t>Predicted</a:t>
            </a:r>
          </a:p>
        </p:txBody>
      </p:sp>
      <p:sp>
        <p:nvSpPr>
          <p:cNvPr id="489" name="Shape 489"/>
          <p:cNvSpPr/>
          <p:nvPr/>
        </p:nvSpPr>
        <p:spPr>
          <a:xfrm rot="18900000">
            <a:off x="11269515" y="5169228"/>
            <a:ext cx="468710" cy="203201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rgbClr val="0433FF"/>
                </a:solidFill>
              </a:defRPr>
            </a:lvl1pPr>
          </a:lstStyle>
          <a:p>
            <a:r>
              <a:t>Native</a:t>
            </a:r>
          </a:p>
        </p:txBody>
      </p:sp>
      <p:sp>
        <p:nvSpPr>
          <p:cNvPr id="490" name="Shape 490"/>
          <p:cNvSpPr/>
          <p:nvPr/>
        </p:nvSpPr>
        <p:spPr>
          <a:xfrm rot="18900000">
            <a:off x="12220149" y="4721615"/>
            <a:ext cx="656160" cy="203201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rgbClr val="0433FF"/>
                </a:solidFill>
              </a:defRPr>
            </a:lvl1pPr>
          </a:lstStyle>
          <a:p>
            <a:r>
              <a:t>Predicted</a:t>
            </a:r>
          </a:p>
        </p:txBody>
      </p:sp>
      <p:sp>
        <p:nvSpPr>
          <p:cNvPr id="491" name="Shape 491"/>
          <p:cNvSpPr/>
          <p:nvPr/>
        </p:nvSpPr>
        <p:spPr>
          <a:xfrm rot="18900000">
            <a:off x="12768113" y="5152825"/>
            <a:ext cx="468710" cy="203201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rgbClr val="0433FF"/>
                </a:solidFill>
              </a:defRPr>
            </a:lvl1pPr>
          </a:lstStyle>
          <a:p>
            <a:r>
              <a:t>Native</a:t>
            </a:r>
          </a:p>
        </p:txBody>
      </p:sp>
      <p:grpSp>
        <p:nvGrpSpPr>
          <p:cNvPr id="500" name="Group 500"/>
          <p:cNvGrpSpPr/>
          <p:nvPr/>
        </p:nvGrpSpPr>
        <p:grpSpPr>
          <a:xfrm>
            <a:off x="8528896" y="8320174"/>
            <a:ext cx="1905001" cy="52417"/>
            <a:chOff x="0" y="0"/>
            <a:chExt cx="1905000" cy="52416"/>
          </a:xfrm>
        </p:grpSpPr>
        <p:sp>
          <p:nvSpPr>
            <p:cNvPr id="492" name="Shape 492"/>
            <p:cNvSpPr/>
            <p:nvPr/>
          </p:nvSpPr>
          <p:spPr>
            <a:xfrm>
              <a:off x="0" y="26208"/>
              <a:ext cx="1905000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/>
              </a:pPr>
              <a:endParaRPr/>
            </a:p>
          </p:txBody>
        </p:sp>
        <p:sp>
          <p:nvSpPr>
            <p:cNvPr id="493" name="Shape 493"/>
            <p:cNvSpPr/>
            <p:nvPr/>
          </p:nvSpPr>
          <p:spPr>
            <a:xfrm>
              <a:off x="18657" y="0"/>
              <a:ext cx="121126" cy="52417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494" name="Shape 494"/>
            <p:cNvSpPr/>
            <p:nvPr/>
          </p:nvSpPr>
          <p:spPr>
            <a:xfrm>
              <a:off x="309376" y="0"/>
              <a:ext cx="265922" cy="52417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495" name="Shape 495"/>
            <p:cNvSpPr/>
            <p:nvPr/>
          </p:nvSpPr>
          <p:spPr>
            <a:xfrm>
              <a:off x="626967" y="0"/>
              <a:ext cx="191692" cy="52417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496" name="Shape 496"/>
            <p:cNvSpPr/>
            <p:nvPr/>
          </p:nvSpPr>
          <p:spPr>
            <a:xfrm>
              <a:off x="968990" y="0"/>
              <a:ext cx="215859" cy="52417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497" name="Shape 497"/>
            <p:cNvSpPr/>
            <p:nvPr/>
          </p:nvSpPr>
          <p:spPr>
            <a:xfrm>
              <a:off x="1234057" y="0"/>
              <a:ext cx="215859" cy="52417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498" name="Shape 498"/>
            <p:cNvSpPr/>
            <p:nvPr/>
          </p:nvSpPr>
          <p:spPr>
            <a:xfrm>
              <a:off x="1549206" y="0"/>
              <a:ext cx="72518" cy="52417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499" name="Shape 499"/>
            <p:cNvSpPr/>
            <p:nvPr/>
          </p:nvSpPr>
          <p:spPr>
            <a:xfrm>
              <a:off x="1671356" y="0"/>
              <a:ext cx="166828" cy="52417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509" name="Group 509"/>
          <p:cNvGrpSpPr/>
          <p:nvPr/>
        </p:nvGrpSpPr>
        <p:grpSpPr>
          <a:xfrm>
            <a:off x="10618046" y="8259849"/>
            <a:ext cx="1231901" cy="42871"/>
            <a:chOff x="0" y="0"/>
            <a:chExt cx="1231900" cy="42870"/>
          </a:xfrm>
        </p:grpSpPr>
        <p:sp>
          <p:nvSpPr>
            <p:cNvPr id="501" name="Shape 501"/>
            <p:cNvSpPr/>
            <p:nvPr/>
          </p:nvSpPr>
          <p:spPr>
            <a:xfrm>
              <a:off x="0" y="21435"/>
              <a:ext cx="1231901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/>
              </a:pPr>
              <a:endParaRPr/>
            </a:p>
          </p:txBody>
        </p:sp>
        <p:sp>
          <p:nvSpPr>
            <p:cNvPr id="502" name="Shape 502"/>
            <p:cNvSpPr/>
            <p:nvPr/>
          </p:nvSpPr>
          <p:spPr>
            <a:xfrm>
              <a:off x="12065" y="0"/>
              <a:ext cx="78328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03" name="Shape 503"/>
            <p:cNvSpPr/>
            <p:nvPr/>
          </p:nvSpPr>
          <p:spPr>
            <a:xfrm>
              <a:off x="200063" y="0"/>
              <a:ext cx="171964" cy="4287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04" name="Shape 504"/>
            <p:cNvSpPr/>
            <p:nvPr/>
          </p:nvSpPr>
          <p:spPr>
            <a:xfrm>
              <a:off x="405439" y="0"/>
              <a:ext cx="123961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05" name="Shape 505"/>
            <p:cNvSpPr/>
            <p:nvPr/>
          </p:nvSpPr>
          <p:spPr>
            <a:xfrm>
              <a:off x="626613" y="0"/>
              <a:ext cx="139590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06" name="Shape 506"/>
            <p:cNvSpPr/>
            <p:nvPr/>
          </p:nvSpPr>
          <p:spPr>
            <a:xfrm>
              <a:off x="798023" y="0"/>
              <a:ext cx="139589" cy="4287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07" name="Shape 507"/>
            <p:cNvSpPr/>
            <p:nvPr/>
          </p:nvSpPr>
          <p:spPr>
            <a:xfrm>
              <a:off x="1001820" y="0"/>
              <a:ext cx="46895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08" name="Shape 508"/>
            <p:cNvSpPr/>
            <p:nvPr/>
          </p:nvSpPr>
          <p:spPr>
            <a:xfrm>
              <a:off x="1080810" y="0"/>
              <a:ext cx="107882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518" name="Group 518"/>
          <p:cNvGrpSpPr/>
          <p:nvPr/>
        </p:nvGrpSpPr>
        <p:grpSpPr>
          <a:xfrm>
            <a:off x="12240469" y="8259849"/>
            <a:ext cx="1231901" cy="42871"/>
            <a:chOff x="0" y="0"/>
            <a:chExt cx="1231900" cy="42870"/>
          </a:xfrm>
        </p:grpSpPr>
        <p:sp>
          <p:nvSpPr>
            <p:cNvPr id="510" name="Shape 510"/>
            <p:cNvSpPr/>
            <p:nvPr/>
          </p:nvSpPr>
          <p:spPr>
            <a:xfrm>
              <a:off x="0" y="21435"/>
              <a:ext cx="1231901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/>
              </a:pPr>
              <a:endParaRPr/>
            </a:p>
          </p:txBody>
        </p:sp>
        <p:sp>
          <p:nvSpPr>
            <p:cNvPr id="511" name="Shape 511"/>
            <p:cNvSpPr/>
            <p:nvPr/>
          </p:nvSpPr>
          <p:spPr>
            <a:xfrm>
              <a:off x="12065" y="0"/>
              <a:ext cx="78329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12" name="Shape 512"/>
            <p:cNvSpPr/>
            <p:nvPr/>
          </p:nvSpPr>
          <p:spPr>
            <a:xfrm>
              <a:off x="200063" y="0"/>
              <a:ext cx="171964" cy="4287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13" name="Shape 513"/>
            <p:cNvSpPr/>
            <p:nvPr/>
          </p:nvSpPr>
          <p:spPr>
            <a:xfrm>
              <a:off x="405438" y="0"/>
              <a:ext cx="123961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14" name="Shape 514"/>
            <p:cNvSpPr/>
            <p:nvPr/>
          </p:nvSpPr>
          <p:spPr>
            <a:xfrm>
              <a:off x="626614" y="0"/>
              <a:ext cx="139589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15" name="Shape 515"/>
            <p:cNvSpPr/>
            <p:nvPr/>
          </p:nvSpPr>
          <p:spPr>
            <a:xfrm>
              <a:off x="798024" y="0"/>
              <a:ext cx="139589" cy="4287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16" name="Shape 516"/>
            <p:cNvSpPr/>
            <p:nvPr/>
          </p:nvSpPr>
          <p:spPr>
            <a:xfrm>
              <a:off x="1001819" y="0"/>
              <a:ext cx="46896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17" name="Shape 517"/>
            <p:cNvSpPr/>
            <p:nvPr/>
          </p:nvSpPr>
          <p:spPr>
            <a:xfrm>
              <a:off x="1080811" y="0"/>
              <a:ext cx="107882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527" name="Group 527"/>
          <p:cNvGrpSpPr/>
          <p:nvPr/>
        </p:nvGrpSpPr>
        <p:grpSpPr>
          <a:xfrm rot="16200000">
            <a:off x="9922086" y="7589432"/>
            <a:ext cx="1231901" cy="42872"/>
            <a:chOff x="0" y="0"/>
            <a:chExt cx="1231900" cy="42870"/>
          </a:xfrm>
        </p:grpSpPr>
        <p:sp>
          <p:nvSpPr>
            <p:cNvPr id="519" name="Shape 519"/>
            <p:cNvSpPr/>
            <p:nvPr/>
          </p:nvSpPr>
          <p:spPr>
            <a:xfrm>
              <a:off x="0" y="21435"/>
              <a:ext cx="1231901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/>
              </a:pPr>
              <a:endParaRPr/>
            </a:p>
          </p:txBody>
        </p:sp>
        <p:sp>
          <p:nvSpPr>
            <p:cNvPr id="520" name="Shape 520"/>
            <p:cNvSpPr/>
            <p:nvPr/>
          </p:nvSpPr>
          <p:spPr>
            <a:xfrm>
              <a:off x="12065" y="0"/>
              <a:ext cx="78328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21" name="Shape 521"/>
            <p:cNvSpPr/>
            <p:nvPr/>
          </p:nvSpPr>
          <p:spPr>
            <a:xfrm>
              <a:off x="200063" y="0"/>
              <a:ext cx="171964" cy="4287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22" name="Shape 522"/>
            <p:cNvSpPr/>
            <p:nvPr/>
          </p:nvSpPr>
          <p:spPr>
            <a:xfrm>
              <a:off x="405439" y="0"/>
              <a:ext cx="123961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23" name="Shape 523"/>
            <p:cNvSpPr/>
            <p:nvPr/>
          </p:nvSpPr>
          <p:spPr>
            <a:xfrm>
              <a:off x="626613" y="0"/>
              <a:ext cx="139590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24" name="Shape 524"/>
            <p:cNvSpPr/>
            <p:nvPr/>
          </p:nvSpPr>
          <p:spPr>
            <a:xfrm>
              <a:off x="798023" y="0"/>
              <a:ext cx="139589" cy="4287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25" name="Shape 525"/>
            <p:cNvSpPr/>
            <p:nvPr/>
          </p:nvSpPr>
          <p:spPr>
            <a:xfrm>
              <a:off x="1001820" y="0"/>
              <a:ext cx="46895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26" name="Shape 526"/>
            <p:cNvSpPr/>
            <p:nvPr/>
          </p:nvSpPr>
          <p:spPr>
            <a:xfrm>
              <a:off x="1080810" y="0"/>
              <a:ext cx="107882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536" name="Group 536"/>
          <p:cNvGrpSpPr/>
          <p:nvPr/>
        </p:nvGrpSpPr>
        <p:grpSpPr>
          <a:xfrm rot="16200000">
            <a:off x="9922086" y="6286840"/>
            <a:ext cx="1231901" cy="42871"/>
            <a:chOff x="0" y="0"/>
            <a:chExt cx="1231900" cy="42870"/>
          </a:xfrm>
        </p:grpSpPr>
        <p:sp>
          <p:nvSpPr>
            <p:cNvPr id="528" name="Shape 528"/>
            <p:cNvSpPr/>
            <p:nvPr/>
          </p:nvSpPr>
          <p:spPr>
            <a:xfrm>
              <a:off x="0" y="21435"/>
              <a:ext cx="1231901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/>
              </a:pPr>
              <a:endParaRPr/>
            </a:p>
          </p:txBody>
        </p:sp>
        <p:sp>
          <p:nvSpPr>
            <p:cNvPr id="529" name="Shape 529"/>
            <p:cNvSpPr/>
            <p:nvPr/>
          </p:nvSpPr>
          <p:spPr>
            <a:xfrm>
              <a:off x="12065" y="0"/>
              <a:ext cx="78328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30" name="Shape 530"/>
            <p:cNvSpPr/>
            <p:nvPr/>
          </p:nvSpPr>
          <p:spPr>
            <a:xfrm>
              <a:off x="200063" y="0"/>
              <a:ext cx="171964" cy="4287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31" name="Shape 531"/>
            <p:cNvSpPr/>
            <p:nvPr/>
          </p:nvSpPr>
          <p:spPr>
            <a:xfrm>
              <a:off x="405439" y="0"/>
              <a:ext cx="123961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32" name="Shape 532"/>
            <p:cNvSpPr/>
            <p:nvPr/>
          </p:nvSpPr>
          <p:spPr>
            <a:xfrm>
              <a:off x="626613" y="0"/>
              <a:ext cx="139590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33" name="Shape 533"/>
            <p:cNvSpPr/>
            <p:nvPr/>
          </p:nvSpPr>
          <p:spPr>
            <a:xfrm>
              <a:off x="798023" y="0"/>
              <a:ext cx="139589" cy="4287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34" name="Shape 534"/>
            <p:cNvSpPr/>
            <p:nvPr/>
          </p:nvSpPr>
          <p:spPr>
            <a:xfrm>
              <a:off x="1001820" y="0"/>
              <a:ext cx="46895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35" name="Shape 535"/>
            <p:cNvSpPr/>
            <p:nvPr/>
          </p:nvSpPr>
          <p:spPr>
            <a:xfrm>
              <a:off x="1080810" y="0"/>
              <a:ext cx="107882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545" name="Group 545"/>
          <p:cNvGrpSpPr/>
          <p:nvPr/>
        </p:nvGrpSpPr>
        <p:grpSpPr>
          <a:xfrm rot="16200000">
            <a:off x="9922086" y="4984248"/>
            <a:ext cx="1231901" cy="42872"/>
            <a:chOff x="0" y="0"/>
            <a:chExt cx="1231900" cy="42870"/>
          </a:xfrm>
        </p:grpSpPr>
        <p:sp>
          <p:nvSpPr>
            <p:cNvPr id="537" name="Shape 537"/>
            <p:cNvSpPr/>
            <p:nvPr/>
          </p:nvSpPr>
          <p:spPr>
            <a:xfrm>
              <a:off x="0" y="21435"/>
              <a:ext cx="1231901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/>
              </a:pPr>
              <a:endParaRPr/>
            </a:p>
          </p:txBody>
        </p:sp>
        <p:sp>
          <p:nvSpPr>
            <p:cNvPr id="538" name="Shape 538"/>
            <p:cNvSpPr/>
            <p:nvPr/>
          </p:nvSpPr>
          <p:spPr>
            <a:xfrm>
              <a:off x="12065" y="0"/>
              <a:ext cx="78328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39" name="Shape 539"/>
            <p:cNvSpPr/>
            <p:nvPr/>
          </p:nvSpPr>
          <p:spPr>
            <a:xfrm>
              <a:off x="200063" y="0"/>
              <a:ext cx="171964" cy="4287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40" name="Shape 540"/>
            <p:cNvSpPr/>
            <p:nvPr/>
          </p:nvSpPr>
          <p:spPr>
            <a:xfrm>
              <a:off x="405439" y="0"/>
              <a:ext cx="123961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41" name="Shape 541"/>
            <p:cNvSpPr/>
            <p:nvPr/>
          </p:nvSpPr>
          <p:spPr>
            <a:xfrm>
              <a:off x="626613" y="0"/>
              <a:ext cx="139590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42" name="Shape 542"/>
            <p:cNvSpPr/>
            <p:nvPr/>
          </p:nvSpPr>
          <p:spPr>
            <a:xfrm>
              <a:off x="798023" y="0"/>
              <a:ext cx="139589" cy="4287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43" name="Shape 543"/>
            <p:cNvSpPr/>
            <p:nvPr/>
          </p:nvSpPr>
          <p:spPr>
            <a:xfrm>
              <a:off x="1001820" y="0"/>
              <a:ext cx="46895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44" name="Shape 544"/>
            <p:cNvSpPr/>
            <p:nvPr/>
          </p:nvSpPr>
          <p:spPr>
            <a:xfrm>
              <a:off x="1080810" y="0"/>
              <a:ext cx="107882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554" name="Group 554"/>
          <p:cNvGrpSpPr/>
          <p:nvPr/>
        </p:nvGrpSpPr>
        <p:grpSpPr>
          <a:xfrm rot="16200000">
            <a:off x="11544510" y="7589432"/>
            <a:ext cx="1231901" cy="42872"/>
            <a:chOff x="0" y="0"/>
            <a:chExt cx="1231900" cy="42870"/>
          </a:xfrm>
        </p:grpSpPr>
        <p:sp>
          <p:nvSpPr>
            <p:cNvPr id="546" name="Shape 546"/>
            <p:cNvSpPr/>
            <p:nvPr/>
          </p:nvSpPr>
          <p:spPr>
            <a:xfrm>
              <a:off x="0" y="21435"/>
              <a:ext cx="1231901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/>
              </a:pPr>
              <a:endParaRPr/>
            </a:p>
          </p:txBody>
        </p:sp>
        <p:sp>
          <p:nvSpPr>
            <p:cNvPr id="547" name="Shape 547"/>
            <p:cNvSpPr/>
            <p:nvPr/>
          </p:nvSpPr>
          <p:spPr>
            <a:xfrm>
              <a:off x="12065" y="0"/>
              <a:ext cx="78329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48" name="Shape 548"/>
            <p:cNvSpPr/>
            <p:nvPr/>
          </p:nvSpPr>
          <p:spPr>
            <a:xfrm>
              <a:off x="200063" y="0"/>
              <a:ext cx="171964" cy="4287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49" name="Shape 549"/>
            <p:cNvSpPr/>
            <p:nvPr/>
          </p:nvSpPr>
          <p:spPr>
            <a:xfrm>
              <a:off x="405438" y="0"/>
              <a:ext cx="123961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50" name="Shape 550"/>
            <p:cNvSpPr/>
            <p:nvPr/>
          </p:nvSpPr>
          <p:spPr>
            <a:xfrm>
              <a:off x="626614" y="0"/>
              <a:ext cx="139589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51" name="Shape 551"/>
            <p:cNvSpPr/>
            <p:nvPr/>
          </p:nvSpPr>
          <p:spPr>
            <a:xfrm>
              <a:off x="798024" y="0"/>
              <a:ext cx="139589" cy="4287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52" name="Shape 552"/>
            <p:cNvSpPr/>
            <p:nvPr/>
          </p:nvSpPr>
          <p:spPr>
            <a:xfrm>
              <a:off x="1001819" y="0"/>
              <a:ext cx="46896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53" name="Shape 553"/>
            <p:cNvSpPr/>
            <p:nvPr/>
          </p:nvSpPr>
          <p:spPr>
            <a:xfrm>
              <a:off x="1080811" y="0"/>
              <a:ext cx="107882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563" name="Group 563"/>
          <p:cNvGrpSpPr/>
          <p:nvPr/>
        </p:nvGrpSpPr>
        <p:grpSpPr>
          <a:xfrm rot="16200000">
            <a:off x="11544510" y="4984248"/>
            <a:ext cx="1231901" cy="42872"/>
            <a:chOff x="0" y="0"/>
            <a:chExt cx="1231900" cy="42870"/>
          </a:xfrm>
        </p:grpSpPr>
        <p:sp>
          <p:nvSpPr>
            <p:cNvPr id="555" name="Shape 555"/>
            <p:cNvSpPr/>
            <p:nvPr/>
          </p:nvSpPr>
          <p:spPr>
            <a:xfrm>
              <a:off x="0" y="21435"/>
              <a:ext cx="1231901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/>
              </a:pPr>
              <a:endParaRPr/>
            </a:p>
          </p:txBody>
        </p:sp>
        <p:sp>
          <p:nvSpPr>
            <p:cNvPr id="556" name="Shape 556"/>
            <p:cNvSpPr/>
            <p:nvPr/>
          </p:nvSpPr>
          <p:spPr>
            <a:xfrm>
              <a:off x="12065" y="0"/>
              <a:ext cx="78329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57" name="Shape 557"/>
            <p:cNvSpPr/>
            <p:nvPr/>
          </p:nvSpPr>
          <p:spPr>
            <a:xfrm>
              <a:off x="200063" y="0"/>
              <a:ext cx="171964" cy="4287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58" name="Shape 558"/>
            <p:cNvSpPr/>
            <p:nvPr/>
          </p:nvSpPr>
          <p:spPr>
            <a:xfrm>
              <a:off x="405438" y="0"/>
              <a:ext cx="123961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59" name="Shape 559"/>
            <p:cNvSpPr/>
            <p:nvPr/>
          </p:nvSpPr>
          <p:spPr>
            <a:xfrm>
              <a:off x="626614" y="0"/>
              <a:ext cx="139589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60" name="Shape 560"/>
            <p:cNvSpPr/>
            <p:nvPr/>
          </p:nvSpPr>
          <p:spPr>
            <a:xfrm>
              <a:off x="798024" y="0"/>
              <a:ext cx="139589" cy="4287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61" name="Shape 561"/>
            <p:cNvSpPr/>
            <p:nvPr/>
          </p:nvSpPr>
          <p:spPr>
            <a:xfrm>
              <a:off x="1001819" y="0"/>
              <a:ext cx="46896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62" name="Shape 562"/>
            <p:cNvSpPr/>
            <p:nvPr/>
          </p:nvSpPr>
          <p:spPr>
            <a:xfrm>
              <a:off x="1080811" y="0"/>
              <a:ext cx="107882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572" name="Group 572"/>
          <p:cNvGrpSpPr/>
          <p:nvPr/>
        </p:nvGrpSpPr>
        <p:grpSpPr>
          <a:xfrm rot="16200000">
            <a:off x="11544510" y="6286840"/>
            <a:ext cx="1231901" cy="42871"/>
            <a:chOff x="0" y="0"/>
            <a:chExt cx="1231900" cy="42870"/>
          </a:xfrm>
        </p:grpSpPr>
        <p:sp>
          <p:nvSpPr>
            <p:cNvPr id="564" name="Shape 564"/>
            <p:cNvSpPr/>
            <p:nvPr/>
          </p:nvSpPr>
          <p:spPr>
            <a:xfrm>
              <a:off x="0" y="21435"/>
              <a:ext cx="1231901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/>
              </a:pPr>
              <a:endParaRPr/>
            </a:p>
          </p:txBody>
        </p:sp>
        <p:sp>
          <p:nvSpPr>
            <p:cNvPr id="565" name="Shape 565"/>
            <p:cNvSpPr/>
            <p:nvPr/>
          </p:nvSpPr>
          <p:spPr>
            <a:xfrm>
              <a:off x="12065" y="0"/>
              <a:ext cx="78329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66" name="Shape 566"/>
            <p:cNvSpPr/>
            <p:nvPr/>
          </p:nvSpPr>
          <p:spPr>
            <a:xfrm>
              <a:off x="200063" y="0"/>
              <a:ext cx="171964" cy="4287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67" name="Shape 567"/>
            <p:cNvSpPr/>
            <p:nvPr/>
          </p:nvSpPr>
          <p:spPr>
            <a:xfrm>
              <a:off x="405438" y="0"/>
              <a:ext cx="123961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68" name="Shape 568"/>
            <p:cNvSpPr/>
            <p:nvPr/>
          </p:nvSpPr>
          <p:spPr>
            <a:xfrm>
              <a:off x="626614" y="0"/>
              <a:ext cx="139589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69" name="Shape 569"/>
            <p:cNvSpPr/>
            <p:nvPr/>
          </p:nvSpPr>
          <p:spPr>
            <a:xfrm>
              <a:off x="798024" y="0"/>
              <a:ext cx="139589" cy="4287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70" name="Shape 570"/>
            <p:cNvSpPr/>
            <p:nvPr/>
          </p:nvSpPr>
          <p:spPr>
            <a:xfrm>
              <a:off x="1001819" y="0"/>
              <a:ext cx="46896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571" name="Shape 571"/>
            <p:cNvSpPr/>
            <p:nvPr/>
          </p:nvSpPr>
          <p:spPr>
            <a:xfrm>
              <a:off x="1080811" y="0"/>
              <a:ext cx="107882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573" name="Shape 573"/>
          <p:cNvSpPr/>
          <p:nvPr/>
        </p:nvSpPr>
        <p:spPr>
          <a:xfrm>
            <a:off x="11908445" y="4241330"/>
            <a:ext cx="194734" cy="309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200"/>
            </a:lvl1pPr>
          </a:lstStyle>
          <a:p>
            <a:r>
              <a:t>1</a:t>
            </a:r>
          </a:p>
        </p:txBody>
      </p:sp>
      <p:sp>
        <p:nvSpPr>
          <p:cNvPr id="574" name="Shape 574"/>
          <p:cNvSpPr/>
          <p:nvPr/>
        </p:nvSpPr>
        <p:spPr>
          <a:xfrm>
            <a:off x="11921145" y="5429778"/>
            <a:ext cx="194734" cy="309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200"/>
            </a:lvl1pPr>
          </a:lstStyle>
          <a:p>
            <a:r>
              <a:t>0</a:t>
            </a:r>
          </a:p>
        </p:txBody>
      </p:sp>
      <p:sp>
        <p:nvSpPr>
          <p:cNvPr id="575" name="Shape 575"/>
          <p:cNvSpPr/>
          <p:nvPr/>
        </p:nvSpPr>
        <p:spPr>
          <a:xfrm>
            <a:off x="13521343" y="4231543"/>
            <a:ext cx="194734" cy="309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200"/>
            </a:lvl1pPr>
          </a:lstStyle>
          <a:p>
            <a:r>
              <a:t>1</a:t>
            </a:r>
          </a:p>
        </p:txBody>
      </p:sp>
      <p:sp>
        <p:nvSpPr>
          <p:cNvPr id="576" name="Shape 576"/>
          <p:cNvSpPr/>
          <p:nvPr/>
        </p:nvSpPr>
        <p:spPr>
          <a:xfrm>
            <a:off x="13534043" y="5419991"/>
            <a:ext cx="194734" cy="309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200"/>
            </a:lvl1pPr>
          </a:lstStyle>
          <a:p>
            <a:r>
              <a:t>0</a:t>
            </a:r>
          </a:p>
        </p:txBody>
      </p:sp>
      <p:sp>
        <p:nvSpPr>
          <p:cNvPr id="577" name="Shape 577"/>
          <p:cNvSpPr/>
          <p:nvPr/>
        </p:nvSpPr>
        <p:spPr>
          <a:xfrm>
            <a:off x="8370480" y="4240568"/>
            <a:ext cx="194734" cy="309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200"/>
            </a:lvl1pPr>
          </a:lstStyle>
          <a:p>
            <a:r>
              <a:t>1</a:t>
            </a:r>
          </a:p>
        </p:txBody>
      </p:sp>
      <p:sp>
        <p:nvSpPr>
          <p:cNvPr id="578" name="Shape 578"/>
          <p:cNvSpPr/>
          <p:nvPr/>
        </p:nvSpPr>
        <p:spPr>
          <a:xfrm>
            <a:off x="8370480" y="5429016"/>
            <a:ext cx="194734" cy="309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200"/>
            </a:lvl1pPr>
          </a:lstStyle>
          <a:p>
            <a:r>
              <a:t>0</a:t>
            </a:r>
          </a:p>
        </p:txBody>
      </p:sp>
      <p:sp>
        <p:nvSpPr>
          <p:cNvPr id="579" name="Shape 579"/>
          <p:cNvSpPr/>
          <p:nvPr/>
        </p:nvSpPr>
        <p:spPr>
          <a:xfrm rot="16200000">
            <a:off x="7853057" y="4832117"/>
            <a:ext cx="834770" cy="347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500"/>
            </a:lvl1pPr>
          </a:lstStyle>
          <a:p>
            <a:r>
              <a:t>Round 1</a:t>
            </a:r>
          </a:p>
        </p:txBody>
      </p:sp>
      <p:sp>
        <p:nvSpPr>
          <p:cNvPr id="580" name="Shape 580"/>
          <p:cNvSpPr/>
          <p:nvPr/>
        </p:nvSpPr>
        <p:spPr>
          <a:xfrm rot="16200000">
            <a:off x="7853057" y="6134708"/>
            <a:ext cx="834770" cy="347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500"/>
            </a:lvl1pPr>
          </a:lstStyle>
          <a:p>
            <a:r>
              <a:t>Round 2</a:t>
            </a:r>
          </a:p>
        </p:txBody>
      </p:sp>
      <p:sp>
        <p:nvSpPr>
          <p:cNvPr id="581" name="Shape 581"/>
          <p:cNvSpPr/>
          <p:nvPr/>
        </p:nvSpPr>
        <p:spPr>
          <a:xfrm rot="16200000">
            <a:off x="7853057" y="7437301"/>
            <a:ext cx="834770" cy="347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500"/>
            </a:lvl1pPr>
          </a:lstStyle>
          <a:p>
            <a:r>
              <a:t>Round 3</a:t>
            </a:r>
          </a:p>
        </p:txBody>
      </p:sp>
      <p:sp>
        <p:nvSpPr>
          <p:cNvPr id="582" name="Shape 582"/>
          <p:cNvSpPr/>
          <p:nvPr/>
        </p:nvSpPr>
        <p:spPr>
          <a:xfrm>
            <a:off x="10678460" y="4015083"/>
            <a:ext cx="1198096" cy="347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500"/>
            </a:lvl1pPr>
          </a:lstStyle>
          <a:p>
            <a:r>
              <a:t>Contact map</a:t>
            </a:r>
          </a:p>
        </p:txBody>
      </p:sp>
      <p:sp>
        <p:nvSpPr>
          <p:cNvPr id="583" name="Shape 583"/>
          <p:cNvSpPr/>
          <p:nvPr/>
        </p:nvSpPr>
        <p:spPr>
          <a:xfrm>
            <a:off x="11965926" y="4015083"/>
            <a:ext cx="1908937" cy="347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500"/>
            </a:lvl1pPr>
          </a:lstStyle>
          <a:p>
            <a:r>
              <a:t>Hydrogen-bond map</a:t>
            </a:r>
          </a:p>
        </p:txBody>
      </p:sp>
      <p:sp>
        <p:nvSpPr>
          <p:cNvPr id="584" name="Shape 584"/>
          <p:cNvSpPr/>
          <p:nvPr/>
        </p:nvSpPr>
        <p:spPr>
          <a:xfrm>
            <a:off x="8460845" y="4015083"/>
            <a:ext cx="1969863" cy="347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500"/>
            </a:lvl1pPr>
          </a:lstStyle>
          <a:p>
            <a:r>
              <a:t>Sampling distribution</a:t>
            </a:r>
          </a:p>
        </p:txBody>
      </p:sp>
      <p:pic>
        <p:nvPicPr>
          <p:cNvPr id="585" name="1CVJ-R1-CM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520974" y="4178300"/>
            <a:ext cx="1663701" cy="1663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6" name="1CVJ-R2-CM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520974" y="5473700"/>
            <a:ext cx="1663701" cy="1663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1CVJ-R3-CM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4520974" y="6781800"/>
            <a:ext cx="1663701" cy="1663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1CVJ-R1-HB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146574" y="4178300"/>
            <a:ext cx="1663701" cy="1663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9" name="1CVJ-R2-HB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146574" y="5473700"/>
            <a:ext cx="1663701" cy="1663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0" name="1CVJ-R3-HB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6146574" y="6781800"/>
            <a:ext cx="1663701" cy="1663700"/>
          </a:xfrm>
          <a:prstGeom prst="rect">
            <a:avLst/>
          </a:prstGeom>
          <a:ln w="12700">
            <a:miter lim="400000"/>
          </a:ln>
        </p:spPr>
      </p:pic>
      <p:sp>
        <p:nvSpPr>
          <p:cNvPr id="591" name="Shape 591"/>
          <p:cNvSpPr/>
          <p:nvPr/>
        </p:nvSpPr>
        <p:spPr>
          <a:xfrm>
            <a:off x="4504519" y="3393144"/>
            <a:ext cx="1434423" cy="53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WT RRM</a:t>
            </a:r>
          </a:p>
        </p:txBody>
      </p:sp>
      <p:pic>
        <p:nvPicPr>
          <p:cNvPr id="592" name="R1-SS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409616" y="4284917"/>
            <a:ext cx="2159001" cy="1439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93" name="R2-SS.p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2409616" y="5587510"/>
            <a:ext cx="2159001" cy="1439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594" name="R3-SS.pn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2409616" y="6890101"/>
            <a:ext cx="2159001" cy="1439335"/>
          </a:xfrm>
          <a:prstGeom prst="rect">
            <a:avLst/>
          </a:prstGeom>
          <a:ln w="12700">
            <a:miter lim="400000"/>
          </a:ln>
        </p:spPr>
      </p:pic>
      <p:sp>
        <p:nvSpPr>
          <p:cNvPr id="595" name="Shape 595"/>
          <p:cNvSpPr/>
          <p:nvPr/>
        </p:nvSpPr>
        <p:spPr>
          <a:xfrm>
            <a:off x="2340385" y="4241799"/>
            <a:ext cx="194734" cy="309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200"/>
            </a:lvl1pPr>
          </a:lstStyle>
          <a:p>
            <a:r>
              <a:t>1</a:t>
            </a:r>
          </a:p>
        </p:txBody>
      </p:sp>
      <p:sp>
        <p:nvSpPr>
          <p:cNvPr id="596" name="Shape 596"/>
          <p:cNvSpPr/>
          <p:nvPr/>
        </p:nvSpPr>
        <p:spPr>
          <a:xfrm>
            <a:off x="2340385" y="5422899"/>
            <a:ext cx="194734" cy="309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200"/>
            </a:lvl1pPr>
          </a:lstStyle>
          <a:p>
            <a:r>
              <a:t>0</a:t>
            </a:r>
          </a:p>
        </p:txBody>
      </p:sp>
      <p:sp>
        <p:nvSpPr>
          <p:cNvPr id="597" name="Shape 597"/>
          <p:cNvSpPr/>
          <p:nvPr/>
        </p:nvSpPr>
        <p:spPr>
          <a:xfrm rot="16200000">
            <a:off x="1822962" y="4831018"/>
            <a:ext cx="834769" cy="347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500"/>
            </a:lvl1pPr>
          </a:lstStyle>
          <a:p>
            <a:r>
              <a:t>Round 1</a:t>
            </a:r>
          </a:p>
        </p:txBody>
      </p:sp>
      <p:sp>
        <p:nvSpPr>
          <p:cNvPr id="598" name="Shape 598"/>
          <p:cNvSpPr/>
          <p:nvPr/>
        </p:nvSpPr>
        <p:spPr>
          <a:xfrm rot="16200000">
            <a:off x="1822962" y="6133609"/>
            <a:ext cx="834769" cy="347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500"/>
            </a:lvl1pPr>
          </a:lstStyle>
          <a:p>
            <a:r>
              <a:t>Round 2</a:t>
            </a:r>
          </a:p>
        </p:txBody>
      </p:sp>
      <p:sp>
        <p:nvSpPr>
          <p:cNvPr id="599" name="Shape 599"/>
          <p:cNvSpPr/>
          <p:nvPr/>
        </p:nvSpPr>
        <p:spPr>
          <a:xfrm rot="16200000">
            <a:off x="1822962" y="7436202"/>
            <a:ext cx="834769" cy="347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500"/>
            </a:lvl1pPr>
          </a:lstStyle>
          <a:p>
            <a:r>
              <a:t>Round 3</a:t>
            </a:r>
          </a:p>
        </p:txBody>
      </p:sp>
      <p:sp>
        <p:nvSpPr>
          <p:cNvPr id="600" name="Shape 600"/>
          <p:cNvSpPr/>
          <p:nvPr/>
        </p:nvSpPr>
        <p:spPr>
          <a:xfrm rot="18900000">
            <a:off x="4709284" y="4736918"/>
            <a:ext cx="656159" cy="203201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rgbClr val="0433FF"/>
                </a:solidFill>
              </a:defRPr>
            </a:lvl1pPr>
          </a:lstStyle>
          <a:p>
            <a:r>
              <a:t>Predicted</a:t>
            </a:r>
          </a:p>
        </p:txBody>
      </p:sp>
      <p:sp>
        <p:nvSpPr>
          <p:cNvPr id="601" name="Shape 601"/>
          <p:cNvSpPr/>
          <p:nvPr/>
        </p:nvSpPr>
        <p:spPr>
          <a:xfrm rot="18900000">
            <a:off x="5257248" y="5168129"/>
            <a:ext cx="468711" cy="203201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rgbClr val="0433FF"/>
                </a:solidFill>
              </a:defRPr>
            </a:lvl1pPr>
          </a:lstStyle>
          <a:p>
            <a:r>
              <a:t>Native</a:t>
            </a:r>
          </a:p>
        </p:txBody>
      </p:sp>
      <p:sp>
        <p:nvSpPr>
          <p:cNvPr id="602" name="Shape 602"/>
          <p:cNvSpPr/>
          <p:nvPr/>
        </p:nvSpPr>
        <p:spPr>
          <a:xfrm rot="18900000">
            <a:off x="6207884" y="4720516"/>
            <a:ext cx="656159" cy="203201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rgbClr val="0433FF"/>
                </a:solidFill>
              </a:defRPr>
            </a:lvl1pPr>
          </a:lstStyle>
          <a:p>
            <a:r>
              <a:t>Predicted</a:t>
            </a:r>
          </a:p>
        </p:txBody>
      </p:sp>
      <p:sp>
        <p:nvSpPr>
          <p:cNvPr id="603" name="Shape 603"/>
          <p:cNvSpPr/>
          <p:nvPr/>
        </p:nvSpPr>
        <p:spPr>
          <a:xfrm rot="18900000">
            <a:off x="6755847" y="5151726"/>
            <a:ext cx="468711" cy="203201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rgbClr val="0433FF"/>
                </a:solidFill>
              </a:defRPr>
            </a:lvl1pPr>
          </a:lstStyle>
          <a:p>
            <a:r>
              <a:t>Native</a:t>
            </a:r>
          </a:p>
        </p:txBody>
      </p:sp>
      <p:grpSp>
        <p:nvGrpSpPr>
          <p:cNvPr id="612" name="Group 612"/>
          <p:cNvGrpSpPr/>
          <p:nvPr/>
        </p:nvGrpSpPr>
        <p:grpSpPr>
          <a:xfrm>
            <a:off x="2516630" y="8319075"/>
            <a:ext cx="1905001" cy="52418"/>
            <a:chOff x="0" y="0"/>
            <a:chExt cx="1905000" cy="52416"/>
          </a:xfrm>
        </p:grpSpPr>
        <p:sp>
          <p:nvSpPr>
            <p:cNvPr id="604" name="Shape 604"/>
            <p:cNvSpPr/>
            <p:nvPr/>
          </p:nvSpPr>
          <p:spPr>
            <a:xfrm>
              <a:off x="0" y="26208"/>
              <a:ext cx="1905000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/>
              </a:pPr>
              <a:endParaRPr/>
            </a:p>
          </p:txBody>
        </p:sp>
        <p:sp>
          <p:nvSpPr>
            <p:cNvPr id="605" name="Shape 605"/>
            <p:cNvSpPr/>
            <p:nvPr/>
          </p:nvSpPr>
          <p:spPr>
            <a:xfrm>
              <a:off x="18657" y="0"/>
              <a:ext cx="121126" cy="52417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06" name="Shape 606"/>
            <p:cNvSpPr/>
            <p:nvPr/>
          </p:nvSpPr>
          <p:spPr>
            <a:xfrm>
              <a:off x="309376" y="0"/>
              <a:ext cx="265922" cy="52417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07" name="Shape 607"/>
            <p:cNvSpPr/>
            <p:nvPr/>
          </p:nvSpPr>
          <p:spPr>
            <a:xfrm>
              <a:off x="626967" y="0"/>
              <a:ext cx="191692" cy="52417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08" name="Shape 608"/>
            <p:cNvSpPr/>
            <p:nvPr/>
          </p:nvSpPr>
          <p:spPr>
            <a:xfrm>
              <a:off x="968990" y="0"/>
              <a:ext cx="215859" cy="52417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09" name="Shape 609"/>
            <p:cNvSpPr/>
            <p:nvPr/>
          </p:nvSpPr>
          <p:spPr>
            <a:xfrm>
              <a:off x="1234057" y="0"/>
              <a:ext cx="215859" cy="52417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10" name="Shape 610"/>
            <p:cNvSpPr/>
            <p:nvPr/>
          </p:nvSpPr>
          <p:spPr>
            <a:xfrm>
              <a:off x="1549206" y="0"/>
              <a:ext cx="72518" cy="52417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11" name="Shape 611"/>
            <p:cNvSpPr/>
            <p:nvPr/>
          </p:nvSpPr>
          <p:spPr>
            <a:xfrm>
              <a:off x="1671356" y="0"/>
              <a:ext cx="166828" cy="52417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621" name="Group 621"/>
          <p:cNvGrpSpPr/>
          <p:nvPr/>
        </p:nvGrpSpPr>
        <p:grpSpPr>
          <a:xfrm>
            <a:off x="4605780" y="8258750"/>
            <a:ext cx="1231901" cy="42872"/>
            <a:chOff x="0" y="0"/>
            <a:chExt cx="1231900" cy="42870"/>
          </a:xfrm>
        </p:grpSpPr>
        <p:sp>
          <p:nvSpPr>
            <p:cNvPr id="613" name="Shape 613"/>
            <p:cNvSpPr/>
            <p:nvPr/>
          </p:nvSpPr>
          <p:spPr>
            <a:xfrm>
              <a:off x="0" y="21435"/>
              <a:ext cx="1231901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/>
              </a:pPr>
              <a:endParaRPr/>
            </a:p>
          </p:txBody>
        </p:sp>
        <p:sp>
          <p:nvSpPr>
            <p:cNvPr id="614" name="Shape 614"/>
            <p:cNvSpPr/>
            <p:nvPr/>
          </p:nvSpPr>
          <p:spPr>
            <a:xfrm>
              <a:off x="12065" y="0"/>
              <a:ext cx="78328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15" name="Shape 615"/>
            <p:cNvSpPr/>
            <p:nvPr/>
          </p:nvSpPr>
          <p:spPr>
            <a:xfrm>
              <a:off x="200063" y="0"/>
              <a:ext cx="171964" cy="4287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16" name="Shape 616"/>
            <p:cNvSpPr/>
            <p:nvPr/>
          </p:nvSpPr>
          <p:spPr>
            <a:xfrm>
              <a:off x="405439" y="0"/>
              <a:ext cx="123961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17" name="Shape 617"/>
            <p:cNvSpPr/>
            <p:nvPr/>
          </p:nvSpPr>
          <p:spPr>
            <a:xfrm>
              <a:off x="626613" y="0"/>
              <a:ext cx="139590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18" name="Shape 618"/>
            <p:cNvSpPr/>
            <p:nvPr/>
          </p:nvSpPr>
          <p:spPr>
            <a:xfrm>
              <a:off x="798023" y="0"/>
              <a:ext cx="139589" cy="4287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19" name="Shape 619"/>
            <p:cNvSpPr/>
            <p:nvPr/>
          </p:nvSpPr>
          <p:spPr>
            <a:xfrm>
              <a:off x="1001820" y="0"/>
              <a:ext cx="46895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20" name="Shape 620"/>
            <p:cNvSpPr/>
            <p:nvPr/>
          </p:nvSpPr>
          <p:spPr>
            <a:xfrm>
              <a:off x="1080810" y="0"/>
              <a:ext cx="107882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630" name="Group 630"/>
          <p:cNvGrpSpPr/>
          <p:nvPr/>
        </p:nvGrpSpPr>
        <p:grpSpPr>
          <a:xfrm>
            <a:off x="6228204" y="8258750"/>
            <a:ext cx="1231901" cy="42872"/>
            <a:chOff x="0" y="0"/>
            <a:chExt cx="1231900" cy="42870"/>
          </a:xfrm>
        </p:grpSpPr>
        <p:sp>
          <p:nvSpPr>
            <p:cNvPr id="622" name="Shape 622"/>
            <p:cNvSpPr/>
            <p:nvPr/>
          </p:nvSpPr>
          <p:spPr>
            <a:xfrm>
              <a:off x="0" y="21435"/>
              <a:ext cx="1231901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/>
              </a:pPr>
              <a:endParaRPr/>
            </a:p>
          </p:txBody>
        </p:sp>
        <p:sp>
          <p:nvSpPr>
            <p:cNvPr id="623" name="Shape 623"/>
            <p:cNvSpPr/>
            <p:nvPr/>
          </p:nvSpPr>
          <p:spPr>
            <a:xfrm>
              <a:off x="12065" y="0"/>
              <a:ext cx="78329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24" name="Shape 624"/>
            <p:cNvSpPr/>
            <p:nvPr/>
          </p:nvSpPr>
          <p:spPr>
            <a:xfrm>
              <a:off x="200063" y="0"/>
              <a:ext cx="171964" cy="4287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25" name="Shape 625"/>
            <p:cNvSpPr/>
            <p:nvPr/>
          </p:nvSpPr>
          <p:spPr>
            <a:xfrm>
              <a:off x="405438" y="0"/>
              <a:ext cx="123961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26" name="Shape 626"/>
            <p:cNvSpPr/>
            <p:nvPr/>
          </p:nvSpPr>
          <p:spPr>
            <a:xfrm>
              <a:off x="626614" y="0"/>
              <a:ext cx="139589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27" name="Shape 627"/>
            <p:cNvSpPr/>
            <p:nvPr/>
          </p:nvSpPr>
          <p:spPr>
            <a:xfrm>
              <a:off x="798024" y="0"/>
              <a:ext cx="139589" cy="4287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28" name="Shape 628"/>
            <p:cNvSpPr/>
            <p:nvPr/>
          </p:nvSpPr>
          <p:spPr>
            <a:xfrm>
              <a:off x="1001819" y="0"/>
              <a:ext cx="46896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29" name="Shape 629"/>
            <p:cNvSpPr/>
            <p:nvPr/>
          </p:nvSpPr>
          <p:spPr>
            <a:xfrm>
              <a:off x="1080811" y="0"/>
              <a:ext cx="107882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639" name="Group 639"/>
          <p:cNvGrpSpPr/>
          <p:nvPr/>
        </p:nvGrpSpPr>
        <p:grpSpPr>
          <a:xfrm rot="16200000">
            <a:off x="5532245" y="7588333"/>
            <a:ext cx="1231901" cy="42872"/>
            <a:chOff x="0" y="0"/>
            <a:chExt cx="1231900" cy="42870"/>
          </a:xfrm>
        </p:grpSpPr>
        <p:sp>
          <p:nvSpPr>
            <p:cNvPr id="631" name="Shape 631"/>
            <p:cNvSpPr/>
            <p:nvPr/>
          </p:nvSpPr>
          <p:spPr>
            <a:xfrm>
              <a:off x="0" y="21435"/>
              <a:ext cx="1231901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/>
              </a:pPr>
              <a:endParaRPr/>
            </a:p>
          </p:txBody>
        </p:sp>
        <p:sp>
          <p:nvSpPr>
            <p:cNvPr id="632" name="Shape 632"/>
            <p:cNvSpPr/>
            <p:nvPr/>
          </p:nvSpPr>
          <p:spPr>
            <a:xfrm>
              <a:off x="12065" y="0"/>
              <a:ext cx="78329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33" name="Shape 633"/>
            <p:cNvSpPr/>
            <p:nvPr/>
          </p:nvSpPr>
          <p:spPr>
            <a:xfrm>
              <a:off x="200063" y="0"/>
              <a:ext cx="171964" cy="4287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34" name="Shape 634"/>
            <p:cNvSpPr/>
            <p:nvPr/>
          </p:nvSpPr>
          <p:spPr>
            <a:xfrm>
              <a:off x="405438" y="0"/>
              <a:ext cx="123961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35" name="Shape 635"/>
            <p:cNvSpPr/>
            <p:nvPr/>
          </p:nvSpPr>
          <p:spPr>
            <a:xfrm>
              <a:off x="626614" y="0"/>
              <a:ext cx="139589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36" name="Shape 636"/>
            <p:cNvSpPr/>
            <p:nvPr/>
          </p:nvSpPr>
          <p:spPr>
            <a:xfrm>
              <a:off x="798024" y="0"/>
              <a:ext cx="139589" cy="4287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37" name="Shape 637"/>
            <p:cNvSpPr/>
            <p:nvPr/>
          </p:nvSpPr>
          <p:spPr>
            <a:xfrm>
              <a:off x="1001819" y="0"/>
              <a:ext cx="46896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38" name="Shape 638"/>
            <p:cNvSpPr/>
            <p:nvPr/>
          </p:nvSpPr>
          <p:spPr>
            <a:xfrm>
              <a:off x="1080811" y="0"/>
              <a:ext cx="107882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648" name="Group 648"/>
          <p:cNvGrpSpPr/>
          <p:nvPr/>
        </p:nvGrpSpPr>
        <p:grpSpPr>
          <a:xfrm rot="16200000">
            <a:off x="5532245" y="4983149"/>
            <a:ext cx="1231901" cy="42872"/>
            <a:chOff x="0" y="0"/>
            <a:chExt cx="1231900" cy="42870"/>
          </a:xfrm>
        </p:grpSpPr>
        <p:sp>
          <p:nvSpPr>
            <p:cNvPr id="640" name="Shape 640"/>
            <p:cNvSpPr/>
            <p:nvPr/>
          </p:nvSpPr>
          <p:spPr>
            <a:xfrm>
              <a:off x="0" y="21435"/>
              <a:ext cx="1231901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/>
              </a:pPr>
              <a:endParaRPr/>
            </a:p>
          </p:txBody>
        </p:sp>
        <p:sp>
          <p:nvSpPr>
            <p:cNvPr id="641" name="Shape 641"/>
            <p:cNvSpPr/>
            <p:nvPr/>
          </p:nvSpPr>
          <p:spPr>
            <a:xfrm>
              <a:off x="12065" y="0"/>
              <a:ext cx="78329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42" name="Shape 642"/>
            <p:cNvSpPr/>
            <p:nvPr/>
          </p:nvSpPr>
          <p:spPr>
            <a:xfrm>
              <a:off x="200063" y="0"/>
              <a:ext cx="171964" cy="4287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43" name="Shape 643"/>
            <p:cNvSpPr/>
            <p:nvPr/>
          </p:nvSpPr>
          <p:spPr>
            <a:xfrm>
              <a:off x="405438" y="0"/>
              <a:ext cx="123961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44" name="Shape 644"/>
            <p:cNvSpPr/>
            <p:nvPr/>
          </p:nvSpPr>
          <p:spPr>
            <a:xfrm>
              <a:off x="626614" y="0"/>
              <a:ext cx="139589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45" name="Shape 645"/>
            <p:cNvSpPr/>
            <p:nvPr/>
          </p:nvSpPr>
          <p:spPr>
            <a:xfrm>
              <a:off x="798024" y="0"/>
              <a:ext cx="139589" cy="4287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46" name="Shape 646"/>
            <p:cNvSpPr/>
            <p:nvPr/>
          </p:nvSpPr>
          <p:spPr>
            <a:xfrm>
              <a:off x="1001819" y="0"/>
              <a:ext cx="46896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47" name="Shape 647"/>
            <p:cNvSpPr/>
            <p:nvPr/>
          </p:nvSpPr>
          <p:spPr>
            <a:xfrm>
              <a:off x="1080811" y="0"/>
              <a:ext cx="107882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657" name="Group 657"/>
          <p:cNvGrpSpPr/>
          <p:nvPr/>
        </p:nvGrpSpPr>
        <p:grpSpPr>
          <a:xfrm rot="16200000">
            <a:off x="5532245" y="6285741"/>
            <a:ext cx="1231901" cy="42872"/>
            <a:chOff x="0" y="0"/>
            <a:chExt cx="1231900" cy="42870"/>
          </a:xfrm>
        </p:grpSpPr>
        <p:sp>
          <p:nvSpPr>
            <p:cNvPr id="649" name="Shape 649"/>
            <p:cNvSpPr/>
            <p:nvPr/>
          </p:nvSpPr>
          <p:spPr>
            <a:xfrm>
              <a:off x="0" y="21435"/>
              <a:ext cx="1231901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/>
              </a:pPr>
              <a:endParaRPr/>
            </a:p>
          </p:txBody>
        </p:sp>
        <p:sp>
          <p:nvSpPr>
            <p:cNvPr id="650" name="Shape 650"/>
            <p:cNvSpPr/>
            <p:nvPr/>
          </p:nvSpPr>
          <p:spPr>
            <a:xfrm>
              <a:off x="12065" y="0"/>
              <a:ext cx="78329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51" name="Shape 651"/>
            <p:cNvSpPr/>
            <p:nvPr/>
          </p:nvSpPr>
          <p:spPr>
            <a:xfrm>
              <a:off x="200063" y="0"/>
              <a:ext cx="171964" cy="4287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52" name="Shape 652"/>
            <p:cNvSpPr/>
            <p:nvPr/>
          </p:nvSpPr>
          <p:spPr>
            <a:xfrm>
              <a:off x="405438" y="0"/>
              <a:ext cx="123961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53" name="Shape 653"/>
            <p:cNvSpPr/>
            <p:nvPr/>
          </p:nvSpPr>
          <p:spPr>
            <a:xfrm>
              <a:off x="626614" y="0"/>
              <a:ext cx="139589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54" name="Shape 654"/>
            <p:cNvSpPr/>
            <p:nvPr/>
          </p:nvSpPr>
          <p:spPr>
            <a:xfrm>
              <a:off x="798024" y="0"/>
              <a:ext cx="139589" cy="4287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55" name="Shape 655"/>
            <p:cNvSpPr/>
            <p:nvPr/>
          </p:nvSpPr>
          <p:spPr>
            <a:xfrm>
              <a:off x="1001819" y="0"/>
              <a:ext cx="46896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56" name="Shape 656"/>
            <p:cNvSpPr/>
            <p:nvPr/>
          </p:nvSpPr>
          <p:spPr>
            <a:xfrm>
              <a:off x="1080811" y="0"/>
              <a:ext cx="107882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658" name="Shape 658"/>
          <p:cNvSpPr/>
          <p:nvPr/>
        </p:nvSpPr>
        <p:spPr>
          <a:xfrm>
            <a:off x="5896178" y="4240232"/>
            <a:ext cx="194735" cy="309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200"/>
            </a:lvl1pPr>
          </a:lstStyle>
          <a:p>
            <a:r>
              <a:t>1</a:t>
            </a:r>
          </a:p>
        </p:txBody>
      </p:sp>
      <p:sp>
        <p:nvSpPr>
          <p:cNvPr id="659" name="Shape 659"/>
          <p:cNvSpPr/>
          <p:nvPr/>
        </p:nvSpPr>
        <p:spPr>
          <a:xfrm>
            <a:off x="5908878" y="5428680"/>
            <a:ext cx="194735" cy="309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200"/>
            </a:lvl1pPr>
          </a:lstStyle>
          <a:p>
            <a:r>
              <a:t>0</a:t>
            </a:r>
          </a:p>
        </p:txBody>
      </p:sp>
      <p:sp>
        <p:nvSpPr>
          <p:cNvPr id="660" name="Shape 660"/>
          <p:cNvSpPr/>
          <p:nvPr/>
        </p:nvSpPr>
        <p:spPr>
          <a:xfrm>
            <a:off x="7509078" y="4255844"/>
            <a:ext cx="194734" cy="309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200"/>
            </a:lvl1pPr>
          </a:lstStyle>
          <a:p>
            <a:r>
              <a:t>1</a:t>
            </a:r>
          </a:p>
        </p:txBody>
      </p:sp>
      <p:sp>
        <p:nvSpPr>
          <p:cNvPr id="661" name="Shape 661"/>
          <p:cNvSpPr/>
          <p:nvPr/>
        </p:nvSpPr>
        <p:spPr>
          <a:xfrm>
            <a:off x="7521778" y="5444292"/>
            <a:ext cx="194734" cy="309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200"/>
            </a:lvl1pPr>
          </a:lstStyle>
          <a:p>
            <a:r>
              <a:t>0</a:t>
            </a:r>
          </a:p>
        </p:txBody>
      </p:sp>
      <p:sp>
        <p:nvSpPr>
          <p:cNvPr id="662" name="Shape 662"/>
          <p:cNvSpPr/>
          <p:nvPr/>
        </p:nvSpPr>
        <p:spPr>
          <a:xfrm>
            <a:off x="4666194" y="4013984"/>
            <a:ext cx="1198096" cy="347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500"/>
            </a:lvl1pPr>
          </a:lstStyle>
          <a:p>
            <a:r>
              <a:t>Contact map</a:t>
            </a:r>
          </a:p>
        </p:txBody>
      </p:sp>
      <p:sp>
        <p:nvSpPr>
          <p:cNvPr id="663" name="Shape 663"/>
          <p:cNvSpPr/>
          <p:nvPr/>
        </p:nvSpPr>
        <p:spPr>
          <a:xfrm>
            <a:off x="5953660" y="4013984"/>
            <a:ext cx="1908937" cy="347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500"/>
            </a:lvl1pPr>
          </a:lstStyle>
          <a:p>
            <a:r>
              <a:t>Hydrogen-bond map</a:t>
            </a:r>
          </a:p>
        </p:txBody>
      </p:sp>
      <p:grpSp>
        <p:nvGrpSpPr>
          <p:cNvPr id="672" name="Group 672"/>
          <p:cNvGrpSpPr/>
          <p:nvPr/>
        </p:nvGrpSpPr>
        <p:grpSpPr>
          <a:xfrm rot="16200000">
            <a:off x="3905830" y="7594447"/>
            <a:ext cx="1231901" cy="42871"/>
            <a:chOff x="0" y="0"/>
            <a:chExt cx="1231900" cy="42870"/>
          </a:xfrm>
        </p:grpSpPr>
        <p:sp>
          <p:nvSpPr>
            <p:cNvPr id="664" name="Shape 664"/>
            <p:cNvSpPr/>
            <p:nvPr/>
          </p:nvSpPr>
          <p:spPr>
            <a:xfrm>
              <a:off x="0" y="21435"/>
              <a:ext cx="1231901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/>
              </a:pPr>
              <a:endParaRPr/>
            </a:p>
          </p:txBody>
        </p:sp>
        <p:sp>
          <p:nvSpPr>
            <p:cNvPr id="665" name="Shape 665"/>
            <p:cNvSpPr/>
            <p:nvPr/>
          </p:nvSpPr>
          <p:spPr>
            <a:xfrm>
              <a:off x="12065" y="0"/>
              <a:ext cx="78328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66" name="Shape 666"/>
            <p:cNvSpPr/>
            <p:nvPr/>
          </p:nvSpPr>
          <p:spPr>
            <a:xfrm>
              <a:off x="200063" y="0"/>
              <a:ext cx="171964" cy="4287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67" name="Shape 667"/>
            <p:cNvSpPr/>
            <p:nvPr/>
          </p:nvSpPr>
          <p:spPr>
            <a:xfrm>
              <a:off x="405439" y="0"/>
              <a:ext cx="123961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68" name="Shape 668"/>
            <p:cNvSpPr/>
            <p:nvPr/>
          </p:nvSpPr>
          <p:spPr>
            <a:xfrm>
              <a:off x="626613" y="0"/>
              <a:ext cx="139590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69" name="Shape 669"/>
            <p:cNvSpPr/>
            <p:nvPr/>
          </p:nvSpPr>
          <p:spPr>
            <a:xfrm>
              <a:off x="798023" y="0"/>
              <a:ext cx="139589" cy="4287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70" name="Shape 670"/>
            <p:cNvSpPr/>
            <p:nvPr/>
          </p:nvSpPr>
          <p:spPr>
            <a:xfrm>
              <a:off x="1001820" y="0"/>
              <a:ext cx="46895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71" name="Shape 671"/>
            <p:cNvSpPr/>
            <p:nvPr/>
          </p:nvSpPr>
          <p:spPr>
            <a:xfrm>
              <a:off x="1080810" y="0"/>
              <a:ext cx="107882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681" name="Group 681"/>
          <p:cNvGrpSpPr/>
          <p:nvPr/>
        </p:nvGrpSpPr>
        <p:grpSpPr>
          <a:xfrm rot="16200000">
            <a:off x="3905830" y="6291855"/>
            <a:ext cx="1231901" cy="42872"/>
            <a:chOff x="0" y="0"/>
            <a:chExt cx="1231900" cy="42870"/>
          </a:xfrm>
        </p:grpSpPr>
        <p:sp>
          <p:nvSpPr>
            <p:cNvPr id="673" name="Shape 673"/>
            <p:cNvSpPr/>
            <p:nvPr/>
          </p:nvSpPr>
          <p:spPr>
            <a:xfrm>
              <a:off x="0" y="21435"/>
              <a:ext cx="1231901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/>
              </a:pPr>
              <a:endParaRPr/>
            </a:p>
          </p:txBody>
        </p:sp>
        <p:sp>
          <p:nvSpPr>
            <p:cNvPr id="674" name="Shape 674"/>
            <p:cNvSpPr/>
            <p:nvPr/>
          </p:nvSpPr>
          <p:spPr>
            <a:xfrm>
              <a:off x="12065" y="0"/>
              <a:ext cx="78328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75" name="Shape 675"/>
            <p:cNvSpPr/>
            <p:nvPr/>
          </p:nvSpPr>
          <p:spPr>
            <a:xfrm>
              <a:off x="200063" y="0"/>
              <a:ext cx="171964" cy="4287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76" name="Shape 676"/>
            <p:cNvSpPr/>
            <p:nvPr/>
          </p:nvSpPr>
          <p:spPr>
            <a:xfrm>
              <a:off x="405439" y="0"/>
              <a:ext cx="123961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77" name="Shape 677"/>
            <p:cNvSpPr/>
            <p:nvPr/>
          </p:nvSpPr>
          <p:spPr>
            <a:xfrm>
              <a:off x="626613" y="0"/>
              <a:ext cx="139590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78" name="Shape 678"/>
            <p:cNvSpPr/>
            <p:nvPr/>
          </p:nvSpPr>
          <p:spPr>
            <a:xfrm>
              <a:off x="798023" y="0"/>
              <a:ext cx="139589" cy="4287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79" name="Shape 679"/>
            <p:cNvSpPr/>
            <p:nvPr/>
          </p:nvSpPr>
          <p:spPr>
            <a:xfrm>
              <a:off x="1001820" y="0"/>
              <a:ext cx="46895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80" name="Shape 680"/>
            <p:cNvSpPr/>
            <p:nvPr/>
          </p:nvSpPr>
          <p:spPr>
            <a:xfrm>
              <a:off x="1080810" y="0"/>
              <a:ext cx="107882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690" name="Group 690"/>
          <p:cNvGrpSpPr/>
          <p:nvPr/>
        </p:nvGrpSpPr>
        <p:grpSpPr>
          <a:xfrm rot="16200000">
            <a:off x="3905830" y="4989263"/>
            <a:ext cx="1231901" cy="42872"/>
            <a:chOff x="0" y="0"/>
            <a:chExt cx="1231900" cy="42870"/>
          </a:xfrm>
        </p:grpSpPr>
        <p:sp>
          <p:nvSpPr>
            <p:cNvPr id="682" name="Shape 682"/>
            <p:cNvSpPr/>
            <p:nvPr/>
          </p:nvSpPr>
          <p:spPr>
            <a:xfrm>
              <a:off x="0" y="21435"/>
              <a:ext cx="1231901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/>
              </a:pPr>
              <a:endParaRPr/>
            </a:p>
          </p:txBody>
        </p:sp>
        <p:sp>
          <p:nvSpPr>
            <p:cNvPr id="683" name="Shape 683"/>
            <p:cNvSpPr/>
            <p:nvPr/>
          </p:nvSpPr>
          <p:spPr>
            <a:xfrm>
              <a:off x="12065" y="0"/>
              <a:ext cx="78328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84" name="Shape 684"/>
            <p:cNvSpPr/>
            <p:nvPr/>
          </p:nvSpPr>
          <p:spPr>
            <a:xfrm>
              <a:off x="200063" y="0"/>
              <a:ext cx="171964" cy="4287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85" name="Shape 685"/>
            <p:cNvSpPr/>
            <p:nvPr/>
          </p:nvSpPr>
          <p:spPr>
            <a:xfrm>
              <a:off x="405439" y="0"/>
              <a:ext cx="123961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86" name="Shape 686"/>
            <p:cNvSpPr/>
            <p:nvPr/>
          </p:nvSpPr>
          <p:spPr>
            <a:xfrm>
              <a:off x="626613" y="0"/>
              <a:ext cx="139590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87" name="Shape 687"/>
            <p:cNvSpPr/>
            <p:nvPr/>
          </p:nvSpPr>
          <p:spPr>
            <a:xfrm>
              <a:off x="798023" y="0"/>
              <a:ext cx="139589" cy="42871"/>
            </a:xfrm>
            <a:prstGeom prst="rect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88" name="Shape 688"/>
            <p:cNvSpPr/>
            <p:nvPr/>
          </p:nvSpPr>
          <p:spPr>
            <a:xfrm>
              <a:off x="1001820" y="0"/>
              <a:ext cx="46895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689" name="Shape 689"/>
            <p:cNvSpPr/>
            <p:nvPr/>
          </p:nvSpPr>
          <p:spPr>
            <a:xfrm>
              <a:off x="1080810" y="0"/>
              <a:ext cx="107882" cy="42871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691" name="Shape 691"/>
          <p:cNvSpPr/>
          <p:nvPr/>
        </p:nvSpPr>
        <p:spPr>
          <a:xfrm>
            <a:off x="2533299" y="4013984"/>
            <a:ext cx="1969863" cy="347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500"/>
            </a:lvl1pPr>
          </a:lstStyle>
          <a:p>
            <a:r>
              <a:t>Sampling distribution</a:t>
            </a:r>
          </a:p>
        </p:txBody>
      </p:sp>
      <p:sp>
        <p:nvSpPr>
          <p:cNvPr id="692" name="Shape 692"/>
          <p:cNvSpPr/>
          <p:nvPr/>
        </p:nvSpPr>
        <p:spPr>
          <a:xfrm>
            <a:off x="2361372" y="8623074"/>
            <a:ext cx="637399" cy="156634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693" name="Shape 693"/>
          <p:cNvSpPr/>
          <p:nvPr/>
        </p:nvSpPr>
        <p:spPr>
          <a:xfrm>
            <a:off x="2361372" y="8845324"/>
            <a:ext cx="637399" cy="156634"/>
          </a:xfrm>
          <a:prstGeom prst="rect">
            <a:avLst/>
          </a:prstGeom>
          <a:solidFill>
            <a:srgbClr val="0433FF"/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694" name="Shape 694"/>
          <p:cNvSpPr/>
          <p:nvPr/>
        </p:nvSpPr>
        <p:spPr>
          <a:xfrm>
            <a:off x="2361372" y="9067574"/>
            <a:ext cx="637399" cy="156634"/>
          </a:xfrm>
          <a:prstGeom prst="rect">
            <a:avLst/>
          </a:prstGeom>
          <a:solidFill>
            <a:srgbClr val="00F900"/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695" name="Shape 695"/>
          <p:cNvSpPr/>
          <p:nvPr/>
        </p:nvSpPr>
        <p:spPr>
          <a:xfrm>
            <a:off x="2361372" y="9289824"/>
            <a:ext cx="637399" cy="156634"/>
          </a:xfrm>
          <a:prstGeom prst="rect">
            <a:avLst/>
          </a:prstGeom>
          <a:solidFill>
            <a:srgbClr val="FFA3B8"/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696" name="Shape 696"/>
          <p:cNvSpPr/>
          <p:nvPr/>
        </p:nvSpPr>
        <p:spPr>
          <a:xfrm>
            <a:off x="3073471" y="8496074"/>
            <a:ext cx="1148462" cy="4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800"/>
            </a:lvl1pPr>
          </a:lstStyle>
          <a:p>
            <a:r>
              <a:t>Helix core</a:t>
            </a:r>
          </a:p>
        </p:txBody>
      </p:sp>
      <p:sp>
        <p:nvSpPr>
          <p:cNvPr id="697" name="Shape 697"/>
          <p:cNvSpPr/>
          <p:nvPr/>
        </p:nvSpPr>
        <p:spPr>
          <a:xfrm>
            <a:off x="3086171" y="8718324"/>
            <a:ext cx="790382" cy="4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800"/>
            </a:lvl1pPr>
          </a:lstStyle>
          <a:p>
            <a:r>
              <a:t>Strand</a:t>
            </a:r>
          </a:p>
        </p:txBody>
      </p:sp>
      <p:sp>
        <p:nvSpPr>
          <p:cNvPr id="698" name="Shape 698"/>
          <p:cNvSpPr/>
          <p:nvPr/>
        </p:nvSpPr>
        <p:spPr>
          <a:xfrm>
            <a:off x="3073471" y="8940574"/>
            <a:ext cx="538453" cy="4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800"/>
            </a:lvl1pPr>
          </a:lstStyle>
          <a:p>
            <a:r>
              <a:t>Coil</a:t>
            </a:r>
          </a:p>
        </p:txBody>
      </p:sp>
      <p:sp>
        <p:nvSpPr>
          <p:cNvPr id="699" name="Shape 699"/>
          <p:cNvSpPr/>
          <p:nvPr/>
        </p:nvSpPr>
        <p:spPr>
          <a:xfrm>
            <a:off x="3073471" y="9162824"/>
            <a:ext cx="1503417" cy="4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800"/>
            </a:lvl1pPr>
          </a:lstStyle>
          <a:p>
            <a:r>
              <a:t>Reset H basin</a:t>
            </a:r>
          </a:p>
        </p:txBody>
      </p:sp>
      <p:sp>
        <p:nvSpPr>
          <p:cNvPr id="700" name="Shape 700"/>
          <p:cNvSpPr/>
          <p:nvPr/>
        </p:nvSpPr>
        <p:spPr>
          <a:xfrm>
            <a:off x="10447620" y="9415301"/>
            <a:ext cx="5711495" cy="766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>
              <a:defRPr sz="2000">
                <a:solidFill>
                  <a:srgbClr val="424242"/>
                </a:solidFill>
              </a:defRPr>
            </a:pPr>
            <a:r>
              <a:t>Adhikari et al. (2013). </a:t>
            </a:r>
            <a:r>
              <a:rPr i="1"/>
              <a:t>Phys. Rev. Lett.</a:t>
            </a:r>
            <a:r>
              <a:t>, 111: 028103.</a:t>
            </a:r>
          </a:p>
          <a:p>
            <a:pPr>
              <a:defRPr sz="2000">
                <a:solidFill>
                  <a:srgbClr val="424242"/>
                </a:solidFill>
              </a:defRPr>
            </a:pPr>
            <a:r>
              <a:t>Adhikari et al. (2013). </a:t>
            </a:r>
            <a:r>
              <a:rPr i="1"/>
              <a:t>PNAS</a:t>
            </a:r>
            <a:r>
              <a:t>, 109(43):17442-7.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Shape 70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t>Protein Structure Prediction</a:t>
            </a:r>
          </a:p>
        </p:txBody>
      </p:sp>
      <p:sp>
        <p:nvSpPr>
          <p:cNvPr id="703" name="Shape 703"/>
          <p:cNvSpPr/>
          <p:nvPr/>
        </p:nvSpPr>
        <p:spPr>
          <a:xfrm>
            <a:off x="1905000" y="2413000"/>
            <a:ext cx="5869643" cy="55033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2700" b="1">
                <a:solidFill>
                  <a:srgbClr val="FFFFFF"/>
                </a:solidFill>
              </a:defRPr>
            </a:lvl1pPr>
          </a:lstStyle>
          <a:p>
            <a:r>
              <a:t>What is protein structure prediction?</a:t>
            </a:r>
          </a:p>
        </p:txBody>
      </p:sp>
      <p:sp>
        <p:nvSpPr>
          <p:cNvPr id="704" name="Shape 704"/>
          <p:cNvSpPr/>
          <p:nvPr/>
        </p:nvSpPr>
        <p:spPr>
          <a:xfrm>
            <a:off x="1900051" y="3200399"/>
            <a:ext cx="9147308" cy="969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/>
          <a:p>
            <a:pPr algn="just"/>
            <a:r>
              <a:rPr b="1"/>
              <a:t>Protein structure prediction</a:t>
            </a:r>
            <a:r>
              <a:t> is the prediction of the three-dimensional structure of a protein from its amino acid sequence</a:t>
            </a:r>
            <a:r>
              <a:rPr b="1"/>
              <a:t>.</a:t>
            </a:r>
          </a:p>
        </p:txBody>
      </p:sp>
      <p:pic>
        <p:nvPicPr>
          <p:cNvPr id="70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916694">
            <a:off x="4740664" y="4409819"/>
            <a:ext cx="1699315" cy="1651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706" name="pasted-image.pdf"/>
          <p:cNvPicPr>
            <a:picLocks noChangeAspect="1"/>
          </p:cNvPicPr>
          <p:nvPr/>
        </p:nvPicPr>
        <p:blipFill>
          <a:blip r:embed="rId3">
            <a:alphaModFix amt="84366"/>
            <a:extLst/>
          </a:blip>
          <a:srcRect t="23317" r="25561" b="4045"/>
          <a:stretch>
            <a:fillRect/>
          </a:stretch>
        </p:blipFill>
        <p:spPr>
          <a:xfrm rot="3405996">
            <a:off x="8493123" y="6196660"/>
            <a:ext cx="1288600" cy="1079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pasted-image.pdf"/>
          <p:cNvPicPr>
            <a:picLocks noChangeAspect="1"/>
          </p:cNvPicPr>
          <p:nvPr/>
        </p:nvPicPr>
        <p:blipFill>
          <a:blip r:embed="rId4">
            <a:alphaModFix amt="84366"/>
            <a:extLst/>
          </a:blip>
          <a:stretch>
            <a:fillRect/>
          </a:stretch>
        </p:blipFill>
        <p:spPr>
          <a:xfrm rot="7038000">
            <a:off x="7410846" y="6444908"/>
            <a:ext cx="1424036" cy="760842"/>
          </a:xfrm>
          <a:prstGeom prst="rect">
            <a:avLst/>
          </a:prstGeom>
          <a:ln w="12700">
            <a:miter lim="400000"/>
          </a:ln>
        </p:spPr>
      </p:pic>
      <p:sp>
        <p:nvSpPr>
          <p:cNvPr id="708" name="Shape 708"/>
          <p:cNvSpPr/>
          <p:nvPr/>
        </p:nvSpPr>
        <p:spPr>
          <a:xfrm>
            <a:off x="4999011" y="5272287"/>
            <a:ext cx="182543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12700"/>
          </a:lstStyle>
          <a:p>
            <a:r>
              <a:t>Amino acids</a:t>
            </a:r>
          </a:p>
        </p:txBody>
      </p:sp>
      <p:sp>
        <p:nvSpPr>
          <p:cNvPr id="709" name="Shape 709"/>
          <p:cNvSpPr/>
          <p:nvPr/>
        </p:nvSpPr>
        <p:spPr>
          <a:xfrm>
            <a:off x="4269813" y="5999649"/>
            <a:ext cx="2641016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Primary Structure</a:t>
            </a:r>
          </a:p>
        </p:txBody>
      </p:sp>
      <p:sp>
        <p:nvSpPr>
          <p:cNvPr id="710" name="Shape 710"/>
          <p:cNvSpPr/>
          <p:nvPr/>
        </p:nvSpPr>
        <p:spPr>
          <a:xfrm>
            <a:off x="7852558" y="5003470"/>
            <a:ext cx="1749752" cy="969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 algn="ctr"/>
            <a:r>
              <a:t>Secondary </a:t>
            </a:r>
          </a:p>
          <a:p>
            <a:pPr algn="ctr"/>
            <a:r>
              <a:t>Structure</a:t>
            </a:r>
          </a:p>
        </p:txBody>
      </p:sp>
      <p:sp>
        <p:nvSpPr>
          <p:cNvPr id="711" name="Shape 711"/>
          <p:cNvSpPr/>
          <p:nvPr/>
        </p:nvSpPr>
        <p:spPr>
          <a:xfrm>
            <a:off x="10519034" y="9488434"/>
            <a:ext cx="2590012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Tertiary Structure</a:t>
            </a:r>
          </a:p>
        </p:txBody>
      </p:sp>
      <p:sp>
        <p:nvSpPr>
          <p:cNvPr id="712" name="Shape 712"/>
          <p:cNvSpPr/>
          <p:nvPr/>
        </p:nvSpPr>
        <p:spPr>
          <a:xfrm rot="16200000">
            <a:off x="7411209" y="6351041"/>
            <a:ext cx="726869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Beta</a:t>
            </a:r>
          </a:p>
        </p:txBody>
      </p:sp>
      <p:sp>
        <p:nvSpPr>
          <p:cNvPr id="713" name="Shape 713"/>
          <p:cNvSpPr/>
          <p:nvPr/>
        </p:nvSpPr>
        <p:spPr>
          <a:xfrm rot="16200000">
            <a:off x="8285710" y="6422589"/>
            <a:ext cx="883448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Helix</a:t>
            </a:r>
          </a:p>
        </p:txBody>
      </p:sp>
      <p:pic>
        <p:nvPicPr>
          <p:cNvPr id="714" name="2LCI.png"/>
          <p:cNvPicPr>
            <a:picLocks noChangeAspect="1"/>
          </p:cNvPicPr>
          <p:nvPr/>
        </p:nvPicPr>
        <p:blipFill>
          <a:blip r:embed="rId5">
            <a:alphaModFix amt="84366"/>
            <a:extLst/>
          </a:blip>
          <a:stretch>
            <a:fillRect/>
          </a:stretch>
        </p:blipFill>
        <p:spPr>
          <a:xfrm rot="5400000">
            <a:off x="10544039" y="6992039"/>
            <a:ext cx="2540001" cy="25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715" name="Shape 715"/>
          <p:cNvSpPr/>
          <p:nvPr/>
        </p:nvSpPr>
        <p:spPr>
          <a:xfrm rot="1800000">
            <a:off x="7134981" y="5590605"/>
            <a:ext cx="762001" cy="423334"/>
          </a:xfrm>
          <a:prstGeom prst="rightArrow">
            <a:avLst>
              <a:gd name="adj1" fmla="val 37961"/>
              <a:gd name="adj2" fmla="val 94351"/>
            </a:avLst>
          </a:prstGeom>
          <a:solidFill>
            <a:schemeClr val="accent1">
              <a:hueOff val="-113918"/>
              <a:satOff val="19024"/>
              <a:lumOff val="19749"/>
              <a:alpha val="84366"/>
            </a:schemeClr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716" name="Shape 716"/>
          <p:cNvSpPr/>
          <p:nvPr/>
        </p:nvSpPr>
        <p:spPr>
          <a:xfrm rot="1800000">
            <a:off x="9865207" y="7166964"/>
            <a:ext cx="762001" cy="423334"/>
          </a:xfrm>
          <a:prstGeom prst="rightArrow">
            <a:avLst>
              <a:gd name="adj1" fmla="val 37961"/>
              <a:gd name="adj2" fmla="val 94351"/>
            </a:avLst>
          </a:prstGeom>
          <a:solidFill>
            <a:schemeClr val="accent1">
              <a:hueOff val="-113918"/>
              <a:satOff val="19024"/>
              <a:lumOff val="19749"/>
              <a:alpha val="84366"/>
            </a:schemeClr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717" name="Shape 717"/>
          <p:cNvSpPr/>
          <p:nvPr/>
        </p:nvSpPr>
        <p:spPr>
          <a:xfrm>
            <a:off x="1900883" y="7246943"/>
            <a:ext cx="5827077" cy="2264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/>
          <a:p>
            <a:pPr algn="just"/>
            <a:r>
              <a:t>In computational biology, </a:t>
            </a:r>
            <a:r>
              <a:rPr b="1" i="1"/>
              <a:t>de novo</a:t>
            </a:r>
            <a:r>
              <a:rPr b="1"/>
              <a:t> protein structure prediction</a:t>
            </a:r>
            <a:r>
              <a:t> refers to an algorithmic process by which protein tertiary structure is predicted from its amino acid primary sequence.</a:t>
            </a:r>
          </a:p>
        </p:txBody>
      </p:sp>
      <p:sp>
        <p:nvSpPr>
          <p:cNvPr id="718" name="Shape 718"/>
          <p:cNvSpPr/>
          <p:nvPr/>
        </p:nvSpPr>
        <p:spPr>
          <a:xfrm>
            <a:off x="10467589" y="4328583"/>
            <a:ext cx="4053825" cy="2696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/>
          <a:p>
            <a:pPr>
              <a:defRPr b="1">
                <a:solidFill>
                  <a:srgbClr val="FF2600"/>
                </a:solidFill>
              </a:defRPr>
            </a:pPr>
            <a:r>
              <a:t>A major limitation</a:t>
            </a:r>
          </a:p>
          <a:p>
            <a:pPr algn="just"/>
            <a:r>
              <a:t>is the extraordinary amount of computer time required to successfully solve for the native confirmation of a protein.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Shape 720"/>
          <p:cNvSpPr/>
          <p:nvPr/>
        </p:nvSpPr>
        <p:spPr>
          <a:xfrm>
            <a:off x="8913338" y="6517493"/>
            <a:ext cx="1749847" cy="381001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t>Torsion angles</a:t>
            </a:r>
          </a:p>
        </p:txBody>
      </p:sp>
      <p:pic>
        <p:nvPicPr>
          <p:cNvPr id="72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72194" y="6952075"/>
            <a:ext cx="4043289" cy="2868317"/>
          </a:xfrm>
          <a:prstGeom prst="rect">
            <a:avLst/>
          </a:prstGeom>
          <a:ln w="12700">
            <a:miter lim="400000"/>
          </a:ln>
        </p:spPr>
      </p:pic>
      <p:sp>
        <p:nvSpPr>
          <p:cNvPr id="722" name="Shape 7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t>Protein Structure Prediction “NiDelta”</a:t>
            </a:r>
          </a:p>
        </p:txBody>
      </p:sp>
      <p:grpSp>
        <p:nvGrpSpPr>
          <p:cNvPr id="729" name="Group 729"/>
          <p:cNvGrpSpPr/>
          <p:nvPr/>
        </p:nvGrpSpPr>
        <p:grpSpPr>
          <a:xfrm>
            <a:off x="11547295" y="2420937"/>
            <a:ext cx="2805973" cy="6798061"/>
            <a:chOff x="0" y="0"/>
            <a:chExt cx="2805971" cy="6798059"/>
          </a:xfrm>
        </p:grpSpPr>
        <p:pic>
          <p:nvPicPr>
            <p:cNvPr id="723" name="pasted-image.pdf"/>
            <p:cNvPicPr>
              <a:picLocks noChangeAspect="1"/>
            </p:cNvPicPr>
            <p:nvPr/>
          </p:nvPicPr>
          <p:blipFill>
            <a:blip r:embed="rId4">
              <a:alphaModFix amt="4914"/>
              <a:extLst/>
            </a:blip>
            <a:stretch>
              <a:fillRect/>
            </a:stretch>
          </p:blipFill>
          <p:spPr>
            <a:xfrm rot="916694">
              <a:off x="420343" y="194703"/>
              <a:ext cx="1699315" cy="16516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4" name="pasted-image.pdf"/>
            <p:cNvPicPr>
              <a:picLocks noChangeAspect="1"/>
            </p:cNvPicPr>
            <p:nvPr/>
          </p:nvPicPr>
          <p:blipFill>
            <a:blip r:embed="rId5">
              <a:alphaModFix amt="4914"/>
              <a:extLst/>
            </a:blip>
            <a:srcRect t="23317" r="25561" b="4045"/>
            <a:stretch>
              <a:fillRect/>
            </a:stretch>
          </p:blipFill>
          <p:spPr>
            <a:xfrm rot="3405996">
              <a:off x="1357098" y="2532119"/>
              <a:ext cx="1288599" cy="10794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5" name="pasted-image.pdf"/>
            <p:cNvPicPr>
              <a:picLocks noChangeAspect="1"/>
            </p:cNvPicPr>
            <p:nvPr/>
          </p:nvPicPr>
          <p:blipFill>
            <a:blip r:embed="rId6">
              <a:alphaModFix amt="4914"/>
              <a:extLst/>
            </a:blip>
            <a:stretch>
              <a:fillRect/>
            </a:stretch>
          </p:blipFill>
          <p:spPr>
            <a:xfrm rot="7038000">
              <a:off x="274821" y="2780367"/>
              <a:ext cx="1424035" cy="7608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6" name="2LCI.png"/>
            <p:cNvPicPr>
              <a:picLocks noChangeAspect="1"/>
            </p:cNvPicPr>
            <p:nvPr/>
          </p:nvPicPr>
          <p:blipFill>
            <a:blip r:embed="rId7">
              <a:alphaModFix amt="4914"/>
              <a:extLst/>
            </a:blip>
            <a:stretch>
              <a:fillRect/>
            </a:stretch>
          </p:blipFill>
          <p:spPr>
            <a:xfrm rot="5400000">
              <a:off x="-1" y="4258059"/>
              <a:ext cx="2540001" cy="254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27" name="Shape 727"/>
            <p:cNvSpPr/>
            <p:nvPr/>
          </p:nvSpPr>
          <p:spPr>
            <a:xfrm rot="5400000">
              <a:off x="1016000" y="1758110"/>
              <a:ext cx="762000" cy="436035"/>
            </a:xfrm>
            <a:prstGeom prst="rightArrow">
              <a:avLst>
                <a:gd name="adj1" fmla="val 37961"/>
                <a:gd name="adj2" fmla="val 91603"/>
              </a:avLst>
            </a:prstGeom>
            <a:solidFill>
              <a:schemeClr val="accent1">
                <a:hueOff val="-113918"/>
                <a:satOff val="19024"/>
                <a:lumOff val="19749"/>
                <a:alpha val="491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728" name="Shape 728"/>
            <p:cNvSpPr/>
            <p:nvPr/>
          </p:nvSpPr>
          <p:spPr>
            <a:xfrm rot="5400000">
              <a:off x="1016000" y="3929810"/>
              <a:ext cx="762000" cy="436035"/>
            </a:xfrm>
            <a:prstGeom prst="rightArrow">
              <a:avLst>
                <a:gd name="adj1" fmla="val 37961"/>
                <a:gd name="adj2" fmla="val 91603"/>
              </a:avLst>
            </a:prstGeom>
            <a:solidFill>
              <a:schemeClr val="accent1">
                <a:hueOff val="-113918"/>
                <a:satOff val="19024"/>
                <a:lumOff val="19749"/>
                <a:alpha val="4914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730" name="Shape 730"/>
          <p:cNvSpPr/>
          <p:nvPr/>
        </p:nvSpPr>
        <p:spPr>
          <a:xfrm>
            <a:off x="8696209" y="2907143"/>
            <a:ext cx="5916010" cy="3560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/>
          <a:p>
            <a:pPr>
              <a:defRPr b="1">
                <a:solidFill>
                  <a:srgbClr val="0433FF"/>
                </a:solidFill>
              </a:defRPr>
            </a:pPr>
            <a:r>
              <a:t>One Query, One Model:</a:t>
            </a:r>
          </a:p>
          <a:p>
            <a:pPr marL="326319" indent="-326319">
              <a:buClr>
                <a:srgbClr val="929292"/>
              </a:buClr>
              <a:buSzPct val="60000"/>
              <a:buFont typeface="Zapf Dingbats"/>
              <a:buChar char="❖"/>
            </a:pPr>
            <a:r>
              <a:t>Query-driven predictor (</a:t>
            </a:r>
            <a:r>
              <a:rPr i="1"/>
              <a:t>de novo</a:t>
            </a:r>
            <a:r>
              <a:t>)</a:t>
            </a:r>
          </a:p>
          <a:p>
            <a:pPr marL="326319" indent="-326319">
              <a:buClr>
                <a:srgbClr val="929292"/>
              </a:buClr>
              <a:buSzPct val="60000"/>
              <a:buFont typeface="Zapf Dingbats"/>
              <a:buChar char="❖"/>
            </a:pPr>
            <a:r>
              <a:t>Fast and accurate conformation search (now use Coarse Grained MD)</a:t>
            </a:r>
          </a:p>
          <a:p>
            <a:pPr marL="326319" indent="-326319">
              <a:buClr>
                <a:srgbClr val="929292"/>
              </a:buClr>
              <a:buSzPct val="60000"/>
              <a:buFont typeface="Zapf Dingbats"/>
              <a:buChar char="❖"/>
            </a:pPr>
            <a:r>
              <a:t>Without native information</a:t>
            </a:r>
          </a:p>
          <a:p>
            <a:pPr marL="326319" indent="-326319">
              <a:buClr>
                <a:srgbClr val="929292"/>
              </a:buClr>
              <a:buSzPct val="60000"/>
              <a:buFont typeface="Zapf Dingbats"/>
              <a:buChar char="❖"/>
            </a:pPr>
            <a:r>
              <a:t>Iteratively biasing (torsion angles and residue contacts)</a:t>
            </a:r>
          </a:p>
          <a:p>
            <a:pPr marL="326319" indent="-326319">
              <a:buClr>
                <a:srgbClr val="929292"/>
              </a:buClr>
              <a:buSzPct val="60000"/>
              <a:buFont typeface="Zapf Dingbats"/>
              <a:buChar char="❖"/>
            </a:pPr>
            <a:r>
              <a:t>Robust to noise</a:t>
            </a:r>
          </a:p>
        </p:txBody>
      </p:sp>
      <p:sp>
        <p:nvSpPr>
          <p:cNvPr id="731" name="Shape 731"/>
          <p:cNvSpPr/>
          <p:nvPr/>
        </p:nvSpPr>
        <p:spPr>
          <a:xfrm>
            <a:off x="1903076" y="2907143"/>
            <a:ext cx="6370144" cy="4855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/>
          <a:p>
            <a:r>
              <a:rPr b="1"/>
              <a:t>Contacted-based Molecular Dynamics</a:t>
            </a:r>
            <a:r>
              <a:t>:</a:t>
            </a:r>
          </a:p>
          <a:p>
            <a:pPr marL="326319" indent="-326319">
              <a:buClr>
                <a:srgbClr val="929292"/>
              </a:buClr>
              <a:buSzPct val="60000"/>
              <a:buFont typeface="Zapf Dingbats"/>
              <a:buChar char="❖"/>
            </a:pPr>
            <a:r>
              <a:t>Full-atom simulation</a:t>
            </a:r>
          </a:p>
          <a:p>
            <a:pPr marL="326319" indent="-326319">
              <a:buClr>
                <a:srgbClr val="929292"/>
              </a:buClr>
              <a:buSzPct val="60000"/>
              <a:buFont typeface="Zapf Dingbats"/>
              <a:buChar char="❖"/>
            </a:pPr>
            <a:r>
              <a:t>Native residue-contacts</a:t>
            </a:r>
          </a:p>
          <a:p>
            <a:pPr marL="326319" indent="-326319">
              <a:buClr>
                <a:srgbClr val="929292"/>
              </a:buClr>
              <a:buSzPct val="60000"/>
              <a:buFont typeface="Zapf Dingbats"/>
              <a:buChar char="❖"/>
            </a:pPr>
            <a:endParaRPr/>
          </a:p>
          <a:p>
            <a:r>
              <a:rPr b="1"/>
              <a:t>Other existing method</a:t>
            </a:r>
            <a:r>
              <a:t>s:</a:t>
            </a:r>
          </a:p>
          <a:p>
            <a:pPr marL="326319" indent="-326319">
              <a:buClr>
                <a:srgbClr val="929292"/>
              </a:buClr>
              <a:buSzPct val="60000"/>
              <a:buFont typeface="Zapf Dingbats"/>
              <a:buChar char="❖"/>
            </a:pPr>
            <a:r>
              <a:t>Experimental information (NOE, NMR chemical shift): CS-RosettaCM, EC-NMR</a:t>
            </a:r>
            <a:endParaRPr i="1"/>
          </a:p>
          <a:p>
            <a:pPr marL="326319" indent="-326319">
              <a:buClr>
                <a:srgbClr val="929292"/>
              </a:buClr>
              <a:buSzPct val="60000"/>
              <a:buFont typeface="Zapf Dingbats"/>
              <a:buChar char="❖"/>
            </a:pPr>
            <a:r>
              <a:t>Predicted secondary structures: I-TASSER</a:t>
            </a:r>
          </a:p>
          <a:p>
            <a:pPr marL="326319" indent="-326319">
              <a:buClr>
                <a:srgbClr val="929292"/>
              </a:buClr>
              <a:buSzPct val="60000"/>
              <a:buFont typeface="Zapf Dingbats"/>
              <a:buChar char="❖"/>
            </a:pPr>
            <a:r>
              <a:t>Evolutionary information</a:t>
            </a:r>
            <a:r>
              <a:rPr i="1"/>
              <a:t>: </a:t>
            </a:r>
            <a:r>
              <a:t>Evfold, EC_NMR</a:t>
            </a:r>
          </a:p>
          <a:p>
            <a:pPr marL="326319" indent="-326319">
              <a:buClr>
                <a:srgbClr val="929292"/>
              </a:buClr>
              <a:buSzPct val="60000"/>
              <a:buFont typeface="Zapf Dingbats"/>
              <a:buChar char="❖"/>
            </a:pPr>
            <a:r>
              <a:t>etc …</a:t>
            </a:r>
          </a:p>
        </p:txBody>
      </p:sp>
      <p:sp>
        <p:nvSpPr>
          <p:cNvPr id="732" name="Shape 732"/>
          <p:cNvSpPr/>
          <p:nvPr/>
        </p:nvSpPr>
        <p:spPr>
          <a:xfrm>
            <a:off x="2025654" y="8401382"/>
            <a:ext cx="6124989" cy="1756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>
              <a:defRPr sz="2000">
                <a:solidFill>
                  <a:srgbClr val="424242"/>
                </a:solidFill>
              </a:defRPr>
            </a:pPr>
            <a:r>
              <a:t>Shaw et al. (2016). </a:t>
            </a:r>
            <a:r>
              <a:rPr i="1"/>
              <a:t>Protein Science</a:t>
            </a:r>
            <a:r>
              <a:t>, 25: 19–29.</a:t>
            </a:r>
          </a:p>
          <a:p>
            <a:pPr>
              <a:defRPr sz="2000">
                <a:solidFill>
                  <a:srgbClr val="424242"/>
                </a:solidFill>
              </a:defRPr>
            </a:pPr>
            <a:r>
              <a:t>Shen and Bax (2015). </a:t>
            </a:r>
            <a:r>
              <a:rPr i="1"/>
              <a:t>Nature Methods</a:t>
            </a:r>
            <a:r>
              <a:t>, 12: 747–750.</a:t>
            </a:r>
          </a:p>
          <a:p>
            <a:pPr>
              <a:defRPr sz="2000">
                <a:solidFill>
                  <a:srgbClr val="424242"/>
                </a:solidFill>
              </a:defRPr>
            </a:pPr>
            <a:r>
              <a:t>Tang et al. (2015). </a:t>
            </a:r>
            <a:r>
              <a:rPr i="1"/>
              <a:t>Nature Methods</a:t>
            </a:r>
            <a:r>
              <a:t>, 12: 751–754.</a:t>
            </a:r>
          </a:p>
          <a:p>
            <a:pPr>
              <a:defRPr sz="2000">
                <a:solidFill>
                  <a:srgbClr val="424242"/>
                </a:solidFill>
              </a:defRPr>
            </a:pPr>
            <a:r>
              <a:t>Debora et al. (2012). </a:t>
            </a:r>
            <a:r>
              <a:rPr i="1"/>
              <a:t>Nature Biotechnology</a:t>
            </a:r>
            <a:r>
              <a:t>, 30: 1072-80.</a:t>
            </a:r>
          </a:p>
          <a:p>
            <a:pPr>
              <a:defRPr sz="2000">
                <a:solidFill>
                  <a:srgbClr val="424242"/>
                </a:solidFill>
              </a:defRPr>
            </a:pPr>
            <a:r>
              <a:t>Zhang (2008). </a:t>
            </a:r>
            <a:r>
              <a:rPr i="1"/>
              <a:t>BMC Bioinformatics</a:t>
            </a:r>
            <a:r>
              <a:t>, 9: 40.</a:t>
            </a:r>
          </a:p>
        </p:txBody>
      </p:sp>
      <p:pic>
        <p:nvPicPr>
          <p:cNvPr id="733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079340" y="6880842"/>
            <a:ext cx="3159667" cy="3010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34" name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429305" y="8331058"/>
            <a:ext cx="1650362" cy="817679"/>
          </a:xfrm>
          <a:prstGeom prst="rect">
            <a:avLst/>
          </a:prstGeom>
          <a:ln w="12700">
            <a:miter lim="400000"/>
          </a:ln>
        </p:spPr>
      </p:pic>
      <p:sp>
        <p:nvSpPr>
          <p:cNvPr id="735" name="Shape 735"/>
          <p:cNvSpPr/>
          <p:nvPr/>
        </p:nvSpPr>
        <p:spPr>
          <a:xfrm>
            <a:off x="12393138" y="6573011"/>
            <a:ext cx="2574851" cy="381001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t>Potentials for Contact</a:t>
            </a:r>
          </a:p>
        </p:txBody>
      </p:sp>
      <p:sp>
        <p:nvSpPr>
          <p:cNvPr id="736" name="Shape 736"/>
          <p:cNvSpPr/>
          <p:nvPr/>
        </p:nvSpPr>
        <p:spPr>
          <a:xfrm>
            <a:off x="1905000" y="2414587"/>
            <a:ext cx="2870440" cy="550335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2700" b="1">
                <a:solidFill>
                  <a:srgbClr val="FFFFFF"/>
                </a:solidFill>
              </a:defRPr>
            </a:lvl1pPr>
          </a:lstStyle>
          <a:p>
            <a:r>
              <a:t>Existing Methods</a:t>
            </a:r>
          </a:p>
        </p:txBody>
      </p:sp>
      <p:sp>
        <p:nvSpPr>
          <p:cNvPr id="737" name="Shape 737"/>
          <p:cNvSpPr/>
          <p:nvPr/>
        </p:nvSpPr>
        <p:spPr>
          <a:xfrm>
            <a:off x="8697315" y="2414587"/>
            <a:ext cx="1375276" cy="550335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2700" b="1">
                <a:solidFill>
                  <a:srgbClr val="FFFFFF"/>
                </a:solidFill>
              </a:defRPr>
            </a:lvl1pPr>
          </a:lstStyle>
          <a:p>
            <a:r>
              <a:t>NiDelta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Shape 7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sz="5100"/>
            </a:lvl1pPr>
          </a:lstStyle>
          <a:p>
            <a:r>
              <a:t>But Noise Always Exists …</a:t>
            </a:r>
          </a:p>
        </p:txBody>
      </p:sp>
      <p:sp>
        <p:nvSpPr>
          <p:cNvPr id="742" name="Shape 742"/>
          <p:cNvSpPr/>
          <p:nvPr/>
        </p:nvSpPr>
        <p:spPr>
          <a:xfrm>
            <a:off x="1902555" y="2945871"/>
            <a:ext cx="5389358" cy="1401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rPr b="1"/>
              <a:t>Protein backbone torsion angles</a:t>
            </a:r>
          </a:p>
          <a:p>
            <a:pPr marL="326319" indent="-326319">
              <a:buClr>
                <a:srgbClr val="929292"/>
              </a:buClr>
              <a:buSzPct val="60000"/>
              <a:buFont typeface="Zapf Dingbats"/>
              <a:buChar char="❖"/>
            </a:pPr>
            <a:r>
              <a:t>Incorrect but close to native values</a:t>
            </a:r>
          </a:p>
          <a:p>
            <a:pPr marL="326319" indent="-326319">
              <a:buClr>
                <a:srgbClr val="929292"/>
              </a:buClr>
              <a:buSzPct val="60000"/>
              <a:buFont typeface="Zapf Dingbats"/>
              <a:buChar char="❖"/>
            </a:pPr>
            <a:r>
              <a:t>Totally incorrect predictions</a:t>
            </a:r>
          </a:p>
        </p:txBody>
      </p:sp>
      <p:sp>
        <p:nvSpPr>
          <p:cNvPr id="743" name="Shape 743"/>
          <p:cNvSpPr/>
          <p:nvPr/>
        </p:nvSpPr>
        <p:spPr>
          <a:xfrm>
            <a:off x="9179998" y="2514071"/>
            <a:ext cx="5187193" cy="2264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/>
          <a:p>
            <a:r>
              <a:rPr b="1"/>
              <a:t>Residue-contacts</a:t>
            </a:r>
          </a:p>
          <a:p>
            <a:pPr marL="326319" indent="-326319">
              <a:buClr>
                <a:srgbClr val="929292"/>
              </a:buClr>
              <a:buSzPct val="60000"/>
              <a:buFont typeface="Zapf Dingbats"/>
              <a:buChar char="❖"/>
            </a:pPr>
            <a:r>
              <a:t>Statistical background noise</a:t>
            </a:r>
          </a:p>
          <a:p>
            <a:pPr marL="326319" indent="-326319">
              <a:buClr>
                <a:srgbClr val="929292"/>
              </a:buClr>
              <a:buSzPct val="60000"/>
              <a:buFont typeface="Zapf Dingbats"/>
              <a:buChar char="❖"/>
            </a:pPr>
            <a:r>
              <a:t>Functional constraints may not be spatially close </a:t>
            </a:r>
          </a:p>
          <a:p>
            <a:pPr marL="326319" indent="-326319">
              <a:buClr>
                <a:srgbClr val="929292"/>
              </a:buClr>
              <a:buSzPct val="60000"/>
              <a:buFont typeface="Zapf Dingbats"/>
              <a:buChar char="❖"/>
            </a:pPr>
            <a:r>
              <a:t>Missing residue-contacts</a:t>
            </a:r>
          </a:p>
        </p:txBody>
      </p:sp>
      <p:sp>
        <p:nvSpPr>
          <p:cNvPr id="744" name="Shape 744"/>
          <p:cNvSpPr/>
          <p:nvPr/>
        </p:nvSpPr>
        <p:spPr>
          <a:xfrm>
            <a:off x="1905000" y="2414587"/>
            <a:ext cx="1032711" cy="550335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2700" b="1">
                <a:solidFill>
                  <a:srgbClr val="FFFFFF"/>
                </a:solidFill>
              </a:defRPr>
            </a:lvl1pPr>
          </a:lstStyle>
          <a:p>
            <a:r>
              <a:t>Noise</a:t>
            </a:r>
          </a:p>
        </p:txBody>
      </p:sp>
      <p:pic>
        <p:nvPicPr>
          <p:cNvPr id="745" name="2K1S-CM-DC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44279" y="4474374"/>
            <a:ext cx="5187193" cy="51871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54" name="Group 754"/>
          <p:cNvGrpSpPr/>
          <p:nvPr/>
        </p:nvGrpSpPr>
        <p:grpSpPr>
          <a:xfrm>
            <a:off x="9372335" y="4687446"/>
            <a:ext cx="4802519" cy="4820735"/>
            <a:chOff x="0" y="0"/>
            <a:chExt cx="4802517" cy="4820734"/>
          </a:xfrm>
        </p:grpSpPr>
        <p:sp>
          <p:nvSpPr>
            <p:cNvPr id="746" name="Shape 746"/>
            <p:cNvSpPr/>
            <p:nvPr/>
          </p:nvSpPr>
          <p:spPr>
            <a:xfrm>
              <a:off x="2454650" y="3000037"/>
              <a:ext cx="608265" cy="608265"/>
            </a:xfrm>
            <a:prstGeom prst="ellipse">
              <a:avLst/>
            </a:prstGeom>
            <a:noFill/>
            <a:ln w="38100" cap="flat">
              <a:solidFill>
                <a:srgbClr val="00FDFF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747" name="Shape 747"/>
            <p:cNvSpPr/>
            <p:nvPr/>
          </p:nvSpPr>
          <p:spPr>
            <a:xfrm>
              <a:off x="1184354" y="1848156"/>
              <a:ext cx="608265" cy="608265"/>
            </a:xfrm>
            <a:prstGeom prst="ellipse">
              <a:avLst/>
            </a:prstGeom>
            <a:noFill/>
            <a:ln w="38100" cap="flat">
              <a:solidFill>
                <a:srgbClr val="00FDFF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748" name="Shape 748"/>
            <p:cNvSpPr/>
            <p:nvPr/>
          </p:nvSpPr>
          <p:spPr>
            <a:xfrm rot="2700000">
              <a:off x="79559" y="2386936"/>
              <a:ext cx="925214" cy="608265"/>
            </a:xfrm>
            <a:prstGeom prst="ellipse">
              <a:avLst/>
            </a:prstGeom>
            <a:noFill/>
            <a:ln w="38100" cap="flat">
              <a:solidFill>
                <a:srgbClr val="00FDFF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749" name="Shape 749"/>
            <p:cNvSpPr/>
            <p:nvPr/>
          </p:nvSpPr>
          <p:spPr>
            <a:xfrm rot="2700000">
              <a:off x="1603559" y="3974436"/>
              <a:ext cx="925214" cy="608265"/>
            </a:xfrm>
            <a:prstGeom prst="ellipse">
              <a:avLst/>
            </a:prstGeom>
            <a:noFill/>
            <a:ln w="38100" cap="flat">
              <a:solidFill>
                <a:srgbClr val="00FDFF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750" name="Shape 750"/>
            <p:cNvSpPr/>
            <p:nvPr/>
          </p:nvSpPr>
          <p:spPr>
            <a:xfrm>
              <a:off x="130254" y="3410256"/>
              <a:ext cx="608265" cy="608265"/>
            </a:xfrm>
            <a:prstGeom prst="ellipse">
              <a:avLst/>
            </a:prstGeom>
            <a:noFill/>
            <a:ln w="38100" cap="flat">
              <a:solidFill>
                <a:srgbClr val="00FDFF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751" name="Shape 751"/>
            <p:cNvSpPr/>
            <p:nvPr/>
          </p:nvSpPr>
          <p:spPr>
            <a:xfrm>
              <a:off x="739854" y="3974436"/>
              <a:ext cx="608265" cy="608265"/>
            </a:xfrm>
            <a:prstGeom prst="ellipse">
              <a:avLst/>
            </a:prstGeom>
            <a:noFill/>
            <a:ln w="38100" cap="flat">
              <a:solidFill>
                <a:srgbClr val="00FDFF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752" name="Shape 752"/>
            <p:cNvSpPr/>
            <p:nvPr/>
          </p:nvSpPr>
          <p:spPr>
            <a:xfrm>
              <a:off x="4369969" y="4251752"/>
              <a:ext cx="432549" cy="432549"/>
            </a:xfrm>
            <a:prstGeom prst="ellipse">
              <a:avLst/>
            </a:prstGeom>
            <a:noFill/>
            <a:ln w="38100" cap="flat">
              <a:solidFill>
                <a:srgbClr val="00FDFF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sp>
          <p:nvSpPr>
            <p:cNvPr id="753" name="Shape 753"/>
            <p:cNvSpPr/>
            <p:nvPr/>
          </p:nvSpPr>
          <p:spPr>
            <a:xfrm>
              <a:off x="128169" y="0"/>
              <a:ext cx="432549" cy="432548"/>
            </a:xfrm>
            <a:prstGeom prst="ellipse">
              <a:avLst/>
            </a:prstGeom>
            <a:noFill/>
            <a:ln w="38100" cap="flat">
              <a:solidFill>
                <a:srgbClr val="00FDFF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</p:grpSp>
      <p:pic>
        <p:nvPicPr>
          <p:cNvPr id="755" name="2K1S-phi-psi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7505" y="4185546"/>
            <a:ext cx="5824534" cy="5824535"/>
          </a:xfrm>
          <a:prstGeom prst="rect">
            <a:avLst/>
          </a:prstGeom>
          <a:ln w="12700">
            <a:miter lim="400000"/>
          </a:ln>
        </p:spPr>
      </p:pic>
      <p:sp>
        <p:nvSpPr>
          <p:cNvPr id="756" name="Shape 756"/>
          <p:cNvSpPr/>
          <p:nvPr/>
        </p:nvSpPr>
        <p:spPr>
          <a:xfrm>
            <a:off x="10739842" y="9723534"/>
            <a:ext cx="5485648" cy="436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>
              <a:defRPr sz="2000">
                <a:solidFill>
                  <a:srgbClr val="424242"/>
                </a:solidFill>
              </a:defRPr>
            </a:pPr>
            <a:r>
              <a:t>Heffernan et al. (2015). </a:t>
            </a:r>
            <a:r>
              <a:rPr i="1"/>
              <a:t>Scientific Report, </a:t>
            </a:r>
            <a:r>
              <a:t>2015 (5).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1905000" y="2414587"/>
            <a:ext cx="1375276" cy="550335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2700" b="1">
                <a:solidFill>
                  <a:srgbClr val="FFFFFF"/>
                </a:solidFill>
              </a:defRPr>
            </a:lvl1pPr>
          </a:lstStyle>
          <a:p>
            <a:r>
              <a:t>NiDelta</a:t>
            </a:r>
          </a:p>
        </p:txBody>
      </p:sp>
      <p:sp>
        <p:nvSpPr>
          <p:cNvPr id="759" name="Shape 759"/>
          <p:cNvSpPr/>
          <p:nvPr/>
        </p:nvSpPr>
        <p:spPr>
          <a:xfrm>
            <a:off x="6732207" y="9498897"/>
            <a:ext cx="2791585" cy="474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>
            <a:lvl1pPr algn="just" defTabSz="457200">
              <a:defRPr sz="2200">
                <a:solidFill>
                  <a:srgbClr val="424242"/>
                </a:solidFill>
              </a:defRPr>
            </a:lvl1pPr>
          </a:lstStyle>
          <a:p>
            <a:r>
              <a:t>Flowchart of NiDelta</a:t>
            </a:r>
          </a:p>
        </p:txBody>
      </p:sp>
      <p:sp>
        <p:nvSpPr>
          <p:cNvPr id="760" name="Shape 7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t>Protein Structure Prediction</a:t>
            </a:r>
          </a:p>
        </p:txBody>
      </p:sp>
      <p:sp>
        <p:nvSpPr>
          <p:cNvPr id="761" name="Shape 761"/>
          <p:cNvSpPr/>
          <p:nvPr/>
        </p:nvSpPr>
        <p:spPr>
          <a:xfrm>
            <a:off x="3483037" y="2408237"/>
            <a:ext cx="3511040" cy="53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b="1">
                <a:solidFill>
                  <a:srgbClr val="0433FF"/>
                </a:solidFill>
              </a:defRPr>
            </a:lvl1pPr>
          </a:lstStyle>
          <a:p>
            <a:r>
              <a:t>One Query, One Model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999" y="2983884"/>
            <a:ext cx="12700000" cy="6477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Shape 7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t>Different Paths to Fold</a:t>
            </a:r>
          </a:p>
        </p:txBody>
      </p:sp>
      <p:sp>
        <p:nvSpPr>
          <p:cNvPr id="767" name="Shape 767"/>
          <p:cNvSpPr/>
          <p:nvPr/>
        </p:nvSpPr>
        <p:spPr>
          <a:xfrm>
            <a:off x="1905000" y="2413000"/>
            <a:ext cx="975282" cy="55033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2700" b="1">
                <a:solidFill>
                  <a:srgbClr val="FFFFFF"/>
                </a:solidFill>
              </a:defRPr>
            </a:lvl1pPr>
          </a:lstStyle>
          <a:p>
            <a:r>
              <a:t>Paths</a:t>
            </a:r>
          </a:p>
        </p:txBody>
      </p:sp>
      <p:sp>
        <p:nvSpPr>
          <p:cNvPr id="768" name="Shape 768"/>
          <p:cNvSpPr/>
          <p:nvPr/>
        </p:nvSpPr>
        <p:spPr>
          <a:xfrm>
            <a:off x="13402966" y="4870449"/>
            <a:ext cx="1714501" cy="1714501"/>
          </a:xfrm>
          <a:prstGeom prst="ellips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pic>
        <p:nvPicPr>
          <p:cNvPr id="769" name="2K1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8115703">
            <a:off x="13388895" y="4856379"/>
            <a:ext cx="1742643" cy="1742642"/>
          </a:xfrm>
          <a:prstGeom prst="rect">
            <a:avLst/>
          </a:prstGeom>
          <a:ln w="12700">
            <a:miter lim="400000"/>
          </a:ln>
        </p:spPr>
      </p:pic>
      <p:sp>
        <p:nvSpPr>
          <p:cNvPr id="770" name="Shape 770"/>
          <p:cNvSpPr/>
          <p:nvPr/>
        </p:nvSpPr>
        <p:spPr>
          <a:xfrm>
            <a:off x="1437753" y="4870450"/>
            <a:ext cx="1714501" cy="1714500"/>
          </a:xfrm>
          <a:prstGeom prst="ellips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771" name="Shape 771"/>
          <p:cNvSpPr/>
          <p:nvPr/>
        </p:nvSpPr>
        <p:spPr>
          <a:xfrm>
            <a:off x="1509208" y="3813477"/>
            <a:ext cx="1626349" cy="883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t>Unfolded</a:t>
            </a:r>
          </a:p>
          <a:p>
            <a:pPr algn="ctr">
              <a:lnSpc>
                <a:spcPct val="80000"/>
              </a:lnSpc>
            </a:pPr>
            <a:r>
              <a:t>(extended)</a:t>
            </a:r>
          </a:p>
        </p:txBody>
      </p:sp>
      <p:pic>
        <p:nvPicPr>
          <p:cNvPr id="772" name="x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1985" y="4944681"/>
            <a:ext cx="1566037" cy="1566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773" name="2K1S-92_83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83480" y="7163566"/>
            <a:ext cx="1803470" cy="1803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4" name="2K1S-50_667_biggest_cluster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77417" y="2546274"/>
            <a:ext cx="2015595" cy="2015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775" name="2K1S-300_352_2nd_biggest_cluster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74853" y="4641908"/>
            <a:ext cx="2079164" cy="2079164"/>
          </a:xfrm>
          <a:prstGeom prst="rect">
            <a:avLst/>
          </a:prstGeom>
          <a:ln w="12700">
            <a:miter lim="400000"/>
          </a:ln>
        </p:spPr>
      </p:pic>
      <p:sp>
        <p:nvSpPr>
          <p:cNvPr id="776" name="Shape 776"/>
          <p:cNvSpPr/>
          <p:nvPr/>
        </p:nvSpPr>
        <p:spPr>
          <a:xfrm>
            <a:off x="6627964" y="2794943"/>
            <a:ext cx="1714501" cy="1714501"/>
          </a:xfrm>
          <a:prstGeom prst="ellips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777" name="Shape 777"/>
          <p:cNvSpPr/>
          <p:nvPr/>
        </p:nvSpPr>
        <p:spPr>
          <a:xfrm>
            <a:off x="6627964" y="4913140"/>
            <a:ext cx="1714501" cy="1714501"/>
          </a:xfrm>
          <a:prstGeom prst="ellips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778" name="Shape 778"/>
          <p:cNvSpPr/>
          <p:nvPr/>
        </p:nvSpPr>
        <p:spPr>
          <a:xfrm>
            <a:off x="6627964" y="7208051"/>
            <a:ext cx="1714501" cy="1714501"/>
          </a:xfrm>
          <a:prstGeom prst="ellips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779" name="Shape 779"/>
          <p:cNvSpPr/>
          <p:nvPr/>
        </p:nvSpPr>
        <p:spPr>
          <a:xfrm flipV="1">
            <a:off x="5050393" y="3960063"/>
            <a:ext cx="1634193" cy="126017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2916" tIns="52916" rIns="52916" bIns="52916" anchor="ctr"/>
          <a:lstStyle/>
          <a:p>
            <a:pPr algn="ctr">
              <a:defRPr sz="3200"/>
            </a:pPr>
            <a:endParaRPr/>
          </a:p>
        </p:txBody>
      </p:sp>
      <p:sp>
        <p:nvSpPr>
          <p:cNvPr id="780" name="Shape 780"/>
          <p:cNvSpPr/>
          <p:nvPr/>
        </p:nvSpPr>
        <p:spPr>
          <a:xfrm>
            <a:off x="5294943" y="5806200"/>
            <a:ext cx="132302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2916" tIns="52916" rIns="52916" bIns="52916" anchor="ctr"/>
          <a:lstStyle/>
          <a:p>
            <a:pPr algn="ctr">
              <a:defRPr sz="3200"/>
            </a:pPr>
            <a:endParaRPr/>
          </a:p>
        </p:txBody>
      </p:sp>
      <p:sp>
        <p:nvSpPr>
          <p:cNvPr id="781" name="Shape 781"/>
          <p:cNvSpPr/>
          <p:nvPr/>
        </p:nvSpPr>
        <p:spPr>
          <a:xfrm>
            <a:off x="4963547" y="6289770"/>
            <a:ext cx="1728689" cy="139408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2916" tIns="52916" rIns="52916" bIns="52916" anchor="ctr"/>
          <a:lstStyle/>
          <a:p>
            <a:pPr algn="ctr">
              <a:defRPr sz="3200"/>
            </a:pPr>
            <a:endParaRPr/>
          </a:p>
        </p:txBody>
      </p:sp>
      <p:sp>
        <p:nvSpPr>
          <p:cNvPr id="782" name="Shape 782"/>
          <p:cNvSpPr/>
          <p:nvPr/>
        </p:nvSpPr>
        <p:spPr>
          <a:xfrm>
            <a:off x="6803428" y="2268537"/>
            <a:ext cx="1363574" cy="53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Centroid</a:t>
            </a:r>
          </a:p>
        </p:txBody>
      </p:sp>
      <p:sp>
        <p:nvSpPr>
          <p:cNvPr id="783" name="Shape 783"/>
          <p:cNvSpPr/>
          <p:nvPr/>
        </p:nvSpPr>
        <p:spPr>
          <a:xfrm>
            <a:off x="5329555" y="2937707"/>
            <a:ext cx="1381248" cy="53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 algn="ctr"/>
          </a:lstStyle>
          <a:p>
            <a:r>
              <a:t>Cluster 1</a:t>
            </a:r>
          </a:p>
        </p:txBody>
      </p:sp>
      <p:sp>
        <p:nvSpPr>
          <p:cNvPr id="784" name="Shape 784"/>
          <p:cNvSpPr/>
          <p:nvPr/>
        </p:nvSpPr>
        <p:spPr>
          <a:xfrm>
            <a:off x="5014237" y="8281778"/>
            <a:ext cx="1698748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 algn="ctr"/>
          </a:lstStyle>
          <a:p>
            <a:r>
              <a:t>Cluster 500</a:t>
            </a:r>
          </a:p>
        </p:txBody>
      </p:sp>
      <p:sp>
        <p:nvSpPr>
          <p:cNvPr id="785" name="Shape 785"/>
          <p:cNvSpPr/>
          <p:nvPr/>
        </p:nvSpPr>
        <p:spPr>
          <a:xfrm>
            <a:off x="1300361" y="6608126"/>
            <a:ext cx="2015596" cy="883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>
            <a:lvl1pPr algn="ctr">
              <a:lnSpc>
                <a:spcPct val="80000"/>
              </a:lnSpc>
            </a:lvl1pPr>
          </a:lstStyle>
          <a:p>
            <a:r>
              <a:t>500 extended structures</a:t>
            </a:r>
          </a:p>
        </p:txBody>
      </p:sp>
      <p:sp>
        <p:nvSpPr>
          <p:cNvPr id="786" name="Shape 786"/>
          <p:cNvSpPr/>
          <p:nvPr/>
        </p:nvSpPr>
        <p:spPr>
          <a:xfrm>
            <a:off x="4033179" y="5099049"/>
            <a:ext cx="1257301" cy="1257301"/>
          </a:xfrm>
          <a:prstGeom prst="ellips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787" name="Shape 787"/>
          <p:cNvSpPr/>
          <p:nvPr/>
        </p:nvSpPr>
        <p:spPr>
          <a:xfrm>
            <a:off x="4069002" y="5465559"/>
            <a:ext cx="1128663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914400">
              <a:lnSpc>
                <a:spcPct val="70000"/>
              </a:lnSpc>
              <a:defRPr sz="2000" b="1"/>
            </a:pPr>
            <a:r>
              <a:t>20% </a:t>
            </a:r>
          </a:p>
          <a:p>
            <a:pPr algn="ctr" defTabSz="914400">
              <a:lnSpc>
                <a:spcPct val="70000"/>
              </a:lnSpc>
              <a:defRPr sz="2000"/>
            </a:pPr>
            <a:r>
              <a:t>structures</a:t>
            </a:r>
          </a:p>
        </p:txBody>
      </p:sp>
      <p:sp>
        <p:nvSpPr>
          <p:cNvPr id="788" name="Shape 788"/>
          <p:cNvSpPr/>
          <p:nvPr/>
        </p:nvSpPr>
        <p:spPr>
          <a:xfrm rot="16200000">
            <a:off x="7061842" y="6547734"/>
            <a:ext cx="588434" cy="715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3700" b="1">
                <a:solidFill>
                  <a:srgbClr val="000000"/>
                </a:solidFill>
              </a:defRPr>
            </a:lvl1pPr>
          </a:lstStyle>
          <a:p>
            <a:r>
              <a:t>…</a:t>
            </a:r>
          </a:p>
        </p:txBody>
      </p:sp>
      <p:sp>
        <p:nvSpPr>
          <p:cNvPr id="789" name="Shape 789"/>
          <p:cNvSpPr/>
          <p:nvPr/>
        </p:nvSpPr>
        <p:spPr>
          <a:xfrm>
            <a:off x="3157110" y="5770390"/>
            <a:ext cx="88248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2916" tIns="52916" rIns="52916" bIns="52916" anchor="ctr"/>
          <a:lstStyle/>
          <a:p>
            <a:pPr algn="ctr">
              <a:defRPr sz="3200"/>
            </a:pPr>
            <a:endParaRPr/>
          </a:p>
        </p:txBody>
      </p:sp>
      <p:sp>
        <p:nvSpPr>
          <p:cNvPr id="790" name="Shape 790"/>
          <p:cNvSpPr/>
          <p:nvPr/>
        </p:nvSpPr>
        <p:spPr>
          <a:xfrm>
            <a:off x="3553890" y="4296105"/>
            <a:ext cx="2015596" cy="839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>
            <a:lvl1pPr algn="ctr">
              <a:lnSpc>
                <a:spcPct val="70000"/>
              </a:lnSpc>
            </a:lvl1pPr>
          </a:lstStyle>
          <a:p>
            <a:r>
              <a:t>w/ lowest energy</a:t>
            </a:r>
          </a:p>
        </p:txBody>
      </p:sp>
      <p:sp>
        <p:nvSpPr>
          <p:cNvPr id="791" name="Shape 791"/>
          <p:cNvSpPr/>
          <p:nvPr/>
        </p:nvSpPr>
        <p:spPr>
          <a:xfrm>
            <a:off x="9202709" y="5177550"/>
            <a:ext cx="1257301" cy="1257301"/>
          </a:xfrm>
          <a:prstGeom prst="ellips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792" name="Shape 792"/>
          <p:cNvSpPr/>
          <p:nvPr/>
        </p:nvSpPr>
        <p:spPr>
          <a:xfrm>
            <a:off x="9267028" y="5487766"/>
            <a:ext cx="1128664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914400">
              <a:lnSpc>
                <a:spcPct val="70000"/>
              </a:lnSpc>
              <a:defRPr sz="2000" b="1"/>
            </a:pPr>
            <a:r>
              <a:t>20% </a:t>
            </a:r>
          </a:p>
          <a:p>
            <a:pPr algn="ctr" defTabSz="914400">
              <a:lnSpc>
                <a:spcPct val="70000"/>
              </a:lnSpc>
              <a:defRPr sz="2000"/>
            </a:pPr>
            <a:r>
              <a:t>structures</a:t>
            </a:r>
          </a:p>
        </p:txBody>
      </p:sp>
      <p:sp>
        <p:nvSpPr>
          <p:cNvPr id="793" name="Shape 793"/>
          <p:cNvSpPr/>
          <p:nvPr/>
        </p:nvSpPr>
        <p:spPr>
          <a:xfrm>
            <a:off x="1413388" y="9250361"/>
            <a:ext cx="13429224" cy="558960"/>
          </a:xfrm>
          <a:prstGeom prst="rightArrow">
            <a:avLst>
              <a:gd name="adj1" fmla="val 46555"/>
              <a:gd name="adj2" fmla="val 210709"/>
            </a:avLst>
          </a:prstGeom>
          <a:gradFill>
            <a:gsLst>
              <a:gs pos="0">
                <a:srgbClr val="FF2600"/>
              </a:gs>
              <a:gs pos="100000">
                <a:srgbClr val="0433FF"/>
              </a:gs>
            </a:gsLst>
          </a:gra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794" name="Shape 794"/>
          <p:cNvSpPr/>
          <p:nvPr/>
        </p:nvSpPr>
        <p:spPr>
          <a:xfrm>
            <a:off x="11634096" y="5323773"/>
            <a:ext cx="588434" cy="715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 algn="ctr">
              <a:defRPr sz="3700" b="1">
                <a:solidFill>
                  <a:srgbClr val="000000"/>
                </a:solidFill>
              </a:defRPr>
            </a:lvl1pPr>
          </a:lstStyle>
          <a:p>
            <a:r>
              <a:t>…</a:t>
            </a:r>
          </a:p>
        </p:txBody>
      </p:sp>
      <p:sp>
        <p:nvSpPr>
          <p:cNvPr id="795" name="Shape 795"/>
          <p:cNvSpPr/>
          <p:nvPr/>
        </p:nvSpPr>
        <p:spPr>
          <a:xfrm>
            <a:off x="8344270" y="5806200"/>
            <a:ext cx="86978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2916" tIns="52916" rIns="52916" bIns="52916" anchor="ctr"/>
          <a:lstStyle/>
          <a:p>
            <a:pPr algn="ctr">
              <a:defRPr sz="3200"/>
            </a:pPr>
            <a:endParaRPr/>
          </a:p>
        </p:txBody>
      </p:sp>
      <p:sp>
        <p:nvSpPr>
          <p:cNvPr id="796" name="Shape 796"/>
          <p:cNvSpPr/>
          <p:nvPr/>
        </p:nvSpPr>
        <p:spPr>
          <a:xfrm>
            <a:off x="8300920" y="3923313"/>
            <a:ext cx="1127335" cy="142760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2916" tIns="52916" rIns="52916" bIns="52916" anchor="ctr"/>
          <a:lstStyle/>
          <a:p>
            <a:pPr algn="ctr">
              <a:defRPr sz="3200"/>
            </a:pPr>
            <a:endParaRPr/>
          </a:p>
        </p:txBody>
      </p:sp>
      <p:sp>
        <p:nvSpPr>
          <p:cNvPr id="797" name="Shape 797"/>
          <p:cNvSpPr/>
          <p:nvPr/>
        </p:nvSpPr>
        <p:spPr>
          <a:xfrm flipV="1">
            <a:off x="8250773" y="6278484"/>
            <a:ext cx="1156861" cy="139882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2916" tIns="52916" rIns="52916" bIns="52916" anchor="ctr"/>
          <a:lstStyle/>
          <a:p>
            <a:pPr algn="ctr">
              <a:defRPr sz="3200"/>
            </a:pPr>
            <a:endParaRPr/>
          </a:p>
        </p:txBody>
      </p:sp>
      <p:sp>
        <p:nvSpPr>
          <p:cNvPr id="798" name="Shape 798"/>
          <p:cNvSpPr/>
          <p:nvPr/>
        </p:nvSpPr>
        <p:spPr>
          <a:xfrm>
            <a:off x="10459311" y="5806200"/>
            <a:ext cx="84438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2916" tIns="52916" rIns="52916" bIns="52916" anchor="ctr"/>
          <a:lstStyle/>
          <a:p>
            <a:pPr algn="ctr">
              <a:defRPr sz="3200"/>
            </a:pPr>
            <a:endParaRPr/>
          </a:p>
        </p:txBody>
      </p:sp>
      <p:sp>
        <p:nvSpPr>
          <p:cNvPr id="799" name="Shape 799"/>
          <p:cNvSpPr/>
          <p:nvPr/>
        </p:nvSpPr>
        <p:spPr>
          <a:xfrm>
            <a:off x="12554811" y="5806200"/>
            <a:ext cx="84438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2916" tIns="52916" rIns="52916" bIns="52916" anchor="ctr"/>
          <a:lstStyle/>
          <a:p>
            <a:pPr algn="ctr">
              <a:defRPr sz="3200"/>
            </a:pPr>
            <a:endParaRPr/>
          </a:p>
        </p:txBody>
      </p:sp>
      <p:sp>
        <p:nvSpPr>
          <p:cNvPr id="800" name="Shape 800"/>
          <p:cNvSpPr/>
          <p:nvPr/>
        </p:nvSpPr>
        <p:spPr>
          <a:xfrm>
            <a:off x="11299662" y="5179840"/>
            <a:ext cx="1257301" cy="1257301"/>
          </a:xfrm>
          <a:prstGeom prst="ellips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801" name="Shape 801"/>
          <p:cNvSpPr/>
          <p:nvPr/>
        </p:nvSpPr>
        <p:spPr>
          <a:xfrm>
            <a:off x="11634096" y="3418308"/>
            <a:ext cx="588434" cy="715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 algn="ctr">
              <a:defRPr sz="3700" b="1">
                <a:solidFill>
                  <a:srgbClr val="000000"/>
                </a:solidFill>
              </a:defRPr>
            </a:lvl1pPr>
          </a:lstStyle>
          <a:p>
            <a:r>
              <a:t>…</a:t>
            </a:r>
          </a:p>
        </p:txBody>
      </p:sp>
      <p:sp>
        <p:nvSpPr>
          <p:cNvPr id="802" name="Shape 802"/>
          <p:cNvSpPr/>
          <p:nvPr/>
        </p:nvSpPr>
        <p:spPr>
          <a:xfrm>
            <a:off x="11299662" y="3298218"/>
            <a:ext cx="1257301" cy="1257301"/>
          </a:xfrm>
          <a:prstGeom prst="ellips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803" name="Shape 803"/>
          <p:cNvSpPr/>
          <p:nvPr/>
        </p:nvSpPr>
        <p:spPr>
          <a:xfrm>
            <a:off x="11634096" y="7341128"/>
            <a:ext cx="588434" cy="715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 algn="ctr">
              <a:defRPr sz="3700" b="1">
                <a:solidFill>
                  <a:srgbClr val="000000"/>
                </a:solidFill>
              </a:defRPr>
            </a:lvl1pPr>
          </a:lstStyle>
          <a:p>
            <a:r>
              <a:t>…</a:t>
            </a:r>
          </a:p>
        </p:txBody>
      </p:sp>
      <p:sp>
        <p:nvSpPr>
          <p:cNvPr id="804" name="Shape 804"/>
          <p:cNvSpPr/>
          <p:nvPr/>
        </p:nvSpPr>
        <p:spPr>
          <a:xfrm>
            <a:off x="11299662" y="7207652"/>
            <a:ext cx="1257301" cy="1257301"/>
          </a:xfrm>
          <a:prstGeom prst="ellips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805" name="Shape 805"/>
          <p:cNvSpPr/>
          <p:nvPr/>
        </p:nvSpPr>
        <p:spPr>
          <a:xfrm rot="16200000">
            <a:off x="11465625" y="6496933"/>
            <a:ext cx="588434" cy="715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 algn="ctr">
              <a:defRPr sz="3700" b="1">
                <a:solidFill>
                  <a:srgbClr val="000000"/>
                </a:solidFill>
              </a:defRPr>
            </a:lvl1pPr>
          </a:lstStyle>
          <a:p>
            <a:r>
              <a:t>…</a:t>
            </a:r>
          </a:p>
        </p:txBody>
      </p:sp>
      <p:sp>
        <p:nvSpPr>
          <p:cNvPr id="806" name="Shape 806"/>
          <p:cNvSpPr/>
          <p:nvPr/>
        </p:nvSpPr>
        <p:spPr>
          <a:xfrm flipV="1">
            <a:off x="10375947" y="4368048"/>
            <a:ext cx="1106984" cy="111968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2916" tIns="52916" rIns="52916" bIns="52916" anchor="ctr"/>
          <a:lstStyle/>
          <a:p>
            <a:pPr algn="ctr">
              <a:defRPr sz="3200"/>
            </a:pPr>
            <a:endParaRPr/>
          </a:p>
        </p:txBody>
      </p:sp>
      <p:sp>
        <p:nvSpPr>
          <p:cNvPr id="807" name="Shape 807"/>
          <p:cNvSpPr/>
          <p:nvPr/>
        </p:nvSpPr>
        <p:spPr>
          <a:xfrm>
            <a:off x="10257305" y="6254283"/>
            <a:ext cx="1158720" cy="12095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2916" tIns="52916" rIns="52916" bIns="52916" anchor="ctr"/>
          <a:lstStyle/>
          <a:p>
            <a:pPr algn="ctr">
              <a:defRPr sz="3200"/>
            </a:pPr>
            <a:endParaRPr/>
          </a:p>
        </p:txBody>
      </p:sp>
      <p:sp>
        <p:nvSpPr>
          <p:cNvPr id="808" name="Shape 808"/>
          <p:cNvSpPr/>
          <p:nvPr/>
        </p:nvSpPr>
        <p:spPr>
          <a:xfrm>
            <a:off x="12421052" y="4329880"/>
            <a:ext cx="1118008" cy="99100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2916" tIns="52916" rIns="52916" bIns="52916" anchor="ctr"/>
          <a:lstStyle/>
          <a:p>
            <a:pPr algn="ctr">
              <a:defRPr sz="3200"/>
            </a:pPr>
            <a:endParaRPr/>
          </a:p>
        </p:txBody>
      </p:sp>
      <p:sp>
        <p:nvSpPr>
          <p:cNvPr id="809" name="Shape 809"/>
          <p:cNvSpPr/>
          <p:nvPr/>
        </p:nvSpPr>
        <p:spPr>
          <a:xfrm flipV="1">
            <a:off x="12438650" y="6227337"/>
            <a:ext cx="1121679" cy="124629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2916" tIns="52916" rIns="52916" bIns="52916" anchor="ctr"/>
          <a:lstStyle/>
          <a:p>
            <a:pPr algn="ctr">
              <a:defRPr sz="3200"/>
            </a:pPr>
            <a:endParaRPr/>
          </a:p>
        </p:txBody>
      </p:sp>
      <p:sp>
        <p:nvSpPr>
          <p:cNvPr id="810" name="Shape 810"/>
          <p:cNvSpPr/>
          <p:nvPr/>
        </p:nvSpPr>
        <p:spPr>
          <a:xfrm>
            <a:off x="5897479" y="9583099"/>
            <a:ext cx="4461042" cy="550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2700" b="1"/>
            </a:lvl1pPr>
          </a:lstStyle>
          <a:p>
            <a:r>
              <a:t>Iteratively Predict Structure</a:t>
            </a:r>
          </a:p>
        </p:txBody>
      </p:sp>
      <p:sp>
        <p:nvSpPr>
          <p:cNvPr id="811" name="Shape 811"/>
          <p:cNvSpPr/>
          <p:nvPr/>
        </p:nvSpPr>
        <p:spPr>
          <a:xfrm>
            <a:off x="1358162" y="8941553"/>
            <a:ext cx="2068957" cy="53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The 1st round</a:t>
            </a:r>
          </a:p>
        </p:txBody>
      </p:sp>
      <p:sp>
        <p:nvSpPr>
          <p:cNvPr id="812" name="Shape 812"/>
          <p:cNvSpPr/>
          <p:nvPr/>
        </p:nvSpPr>
        <p:spPr>
          <a:xfrm>
            <a:off x="6380430" y="8933214"/>
            <a:ext cx="2209570" cy="53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The 2nd round</a:t>
            </a:r>
          </a:p>
        </p:txBody>
      </p:sp>
      <p:sp>
        <p:nvSpPr>
          <p:cNvPr id="813" name="Shape 813"/>
          <p:cNvSpPr/>
          <p:nvPr/>
        </p:nvSpPr>
        <p:spPr>
          <a:xfrm>
            <a:off x="14072502" y="8941553"/>
            <a:ext cx="1149014" cy="53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Output</a:t>
            </a:r>
          </a:p>
        </p:txBody>
      </p:sp>
      <p:sp>
        <p:nvSpPr>
          <p:cNvPr id="814" name="Shape 814"/>
          <p:cNvSpPr/>
          <p:nvPr/>
        </p:nvSpPr>
        <p:spPr>
          <a:xfrm>
            <a:off x="12421591" y="3299458"/>
            <a:ext cx="1179214" cy="461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 algn="ctr">
              <a:defRPr sz="2100"/>
            </a:lvl1pPr>
          </a:lstStyle>
          <a:p>
            <a:r>
              <a:t>Cluster 1</a:t>
            </a:r>
          </a:p>
        </p:txBody>
      </p:sp>
      <p:sp>
        <p:nvSpPr>
          <p:cNvPr id="815" name="Shape 815"/>
          <p:cNvSpPr/>
          <p:nvPr/>
        </p:nvSpPr>
        <p:spPr>
          <a:xfrm>
            <a:off x="11811825" y="4811183"/>
            <a:ext cx="1179214" cy="461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 algn="ctr">
              <a:defRPr sz="2100"/>
            </a:lvl1pPr>
          </a:lstStyle>
          <a:p>
            <a:r>
              <a:t>Cluster 2</a:t>
            </a:r>
          </a:p>
        </p:txBody>
      </p:sp>
      <p:sp>
        <p:nvSpPr>
          <p:cNvPr id="816" name="Shape 816"/>
          <p:cNvSpPr/>
          <p:nvPr/>
        </p:nvSpPr>
        <p:spPr>
          <a:xfrm>
            <a:off x="12421591" y="8195078"/>
            <a:ext cx="1319497" cy="423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 algn="ctr">
              <a:defRPr sz="1900"/>
            </a:lvl1pPr>
          </a:lstStyle>
          <a:p>
            <a:r>
              <a:t>Cluster 500</a:t>
            </a:r>
          </a:p>
        </p:txBody>
      </p:sp>
      <p:sp>
        <p:nvSpPr>
          <p:cNvPr id="817" name="Shape 817"/>
          <p:cNvSpPr/>
          <p:nvPr/>
        </p:nvSpPr>
        <p:spPr>
          <a:xfrm>
            <a:off x="11634096" y="8677169"/>
            <a:ext cx="588434" cy="715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3700" b="1">
                <a:solidFill>
                  <a:srgbClr val="000000"/>
                </a:solidFill>
              </a:defRPr>
            </a:lvl1pPr>
          </a:lstStyle>
          <a:p>
            <a:r>
              <a:t>…</a:t>
            </a:r>
          </a:p>
        </p:txBody>
      </p:sp>
      <p:sp>
        <p:nvSpPr>
          <p:cNvPr id="818" name="Shape 818"/>
          <p:cNvSpPr/>
          <p:nvPr/>
        </p:nvSpPr>
        <p:spPr>
          <a:xfrm>
            <a:off x="9311968" y="6995804"/>
            <a:ext cx="1048878" cy="1048878"/>
          </a:xfrm>
          <a:prstGeom prst="ellipse">
            <a:avLst/>
          </a:prstGeom>
          <a:solidFill>
            <a:srgbClr val="F4F3FB"/>
          </a:solidFill>
          <a:ln w="12700">
            <a:solidFill>
              <a:srgbClr val="0433FF"/>
            </a:solidFill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819" name="Shape 819"/>
          <p:cNvSpPr/>
          <p:nvPr/>
        </p:nvSpPr>
        <p:spPr>
          <a:xfrm>
            <a:off x="9233373" y="7166922"/>
            <a:ext cx="1179214" cy="745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/>
          <a:p>
            <a:pPr algn="ctr">
              <a:lnSpc>
                <a:spcPct val="80000"/>
              </a:lnSpc>
              <a:defRPr sz="2100" b="1"/>
            </a:pPr>
            <a:r>
              <a:t>Contact</a:t>
            </a:r>
          </a:p>
          <a:p>
            <a:pPr algn="ctr">
              <a:lnSpc>
                <a:spcPct val="80000"/>
              </a:lnSpc>
              <a:defRPr sz="2100" b="1"/>
            </a:pPr>
            <a:r>
              <a:t>matrix</a:t>
            </a:r>
          </a:p>
        </p:txBody>
      </p:sp>
      <p:sp>
        <p:nvSpPr>
          <p:cNvPr id="820" name="Shape 820"/>
          <p:cNvSpPr/>
          <p:nvPr/>
        </p:nvSpPr>
        <p:spPr>
          <a:xfrm>
            <a:off x="9831359" y="6432661"/>
            <a:ext cx="1" cy="563034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triangle"/>
          </a:ln>
        </p:spPr>
        <p:txBody>
          <a:bodyPr lIns="52916" tIns="52916" rIns="52916" bIns="52916" anchor="ctr"/>
          <a:lstStyle/>
          <a:p>
            <a:pPr algn="ctr">
              <a:defRPr sz="3200"/>
            </a:pPr>
            <a:endParaRPr/>
          </a:p>
        </p:txBody>
      </p:sp>
      <p:sp>
        <p:nvSpPr>
          <p:cNvPr id="821" name="Shape 821"/>
          <p:cNvSpPr/>
          <p:nvPr/>
        </p:nvSpPr>
        <p:spPr>
          <a:xfrm>
            <a:off x="4142438" y="6995804"/>
            <a:ext cx="1048878" cy="1048878"/>
          </a:xfrm>
          <a:prstGeom prst="ellipse">
            <a:avLst/>
          </a:prstGeom>
          <a:solidFill>
            <a:srgbClr val="F4F3FB"/>
          </a:solidFill>
          <a:ln w="12700">
            <a:solidFill>
              <a:srgbClr val="0433FF"/>
            </a:solidFill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822" name="Shape 822"/>
          <p:cNvSpPr/>
          <p:nvPr/>
        </p:nvSpPr>
        <p:spPr>
          <a:xfrm>
            <a:off x="4072222" y="7166922"/>
            <a:ext cx="1179214" cy="745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/>
          <a:p>
            <a:pPr algn="ctr">
              <a:lnSpc>
                <a:spcPct val="80000"/>
              </a:lnSpc>
              <a:defRPr sz="2100" b="1"/>
            </a:pPr>
            <a:r>
              <a:t>Contact</a:t>
            </a:r>
          </a:p>
          <a:p>
            <a:pPr algn="ctr">
              <a:lnSpc>
                <a:spcPct val="80000"/>
              </a:lnSpc>
              <a:defRPr sz="2100" b="1"/>
            </a:pPr>
            <a:r>
              <a:t>matrix</a:t>
            </a:r>
          </a:p>
        </p:txBody>
      </p:sp>
      <p:sp>
        <p:nvSpPr>
          <p:cNvPr id="823" name="Shape 823"/>
          <p:cNvSpPr/>
          <p:nvPr/>
        </p:nvSpPr>
        <p:spPr>
          <a:xfrm>
            <a:off x="4666876" y="6356461"/>
            <a:ext cx="1" cy="639234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triangle"/>
          </a:ln>
        </p:spPr>
        <p:txBody>
          <a:bodyPr lIns="52916" tIns="52916" rIns="52916" bIns="52916" anchor="ctr"/>
          <a:lstStyle/>
          <a:p>
            <a:pPr algn="ctr">
              <a:defRPr sz="3200"/>
            </a:pPr>
            <a:endParaRPr/>
          </a:p>
        </p:txBody>
      </p:sp>
      <p:sp>
        <p:nvSpPr>
          <p:cNvPr id="832" name="Shape 832"/>
          <p:cNvSpPr/>
          <p:nvPr/>
        </p:nvSpPr>
        <p:spPr>
          <a:xfrm>
            <a:off x="5134618" y="4311263"/>
            <a:ext cx="1756417" cy="2985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707" y="14844"/>
                  <a:pt x="17907" y="7644"/>
                  <a:pt x="21600" y="0"/>
                </a:cubicBezTo>
              </a:path>
            </a:pathLst>
          </a:custGeom>
          <a:ln w="25400">
            <a:solidFill>
              <a:srgbClr val="0433FF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833" name="Shape 833"/>
          <p:cNvSpPr/>
          <p:nvPr/>
        </p:nvSpPr>
        <p:spPr>
          <a:xfrm>
            <a:off x="5188130" y="6508979"/>
            <a:ext cx="1848851" cy="10592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8901" y="19462"/>
                  <a:pt x="16101" y="12262"/>
                  <a:pt x="21600" y="0"/>
                </a:cubicBezTo>
              </a:path>
            </a:pathLst>
          </a:custGeom>
          <a:ln w="25400">
            <a:solidFill>
              <a:srgbClr val="0433FF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834" name="Shape 834"/>
          <p:cNvSpPr/>
          <p:nvPr/>
        </p:nvSpPr>
        <p:spPr>
          <a:xfrm>
            <a:off x="5117084" y="7801676"/>
            <a:ext cx="1529881" cy="3010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586" extrusionOk="0">
                <a:moveTo>
                  <a:pt x="0" y="0"/>
                </a:moveTo>
                <a:cubicBezTo>
                  <a:pt x="7012" y="15903"/>
                  <a:pt x="14212" y="21600"/>
                  <a:pt x="21600" y="17092"/>
                </a:cubicBezTo>
              </a:path>
            </a:pathLst>
          </a:custGeom>
          <a:ln w="25400">
            <a:solidFill>
              <a:srgbClr val="0433FF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835" name="Shape 835"/>
          <p:cNvSpPr/>
          <p:nvPr/>
        </p:nvSpPr>
        <p:spPr>
          <a:xfrm>
            <a:off x="10334011" y="4424608"/>
            <a:ext cx="1216684" cy="2940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9711" y="16260"/>
                  <a:pt x="16911" y="9060"/>
                  <a:pt x="21600" y="0"/>
                </a:cubicBezTo>
              </a:path>
            </a:pathLst>
          </a:custGeom>
          <a:ln w="25400">
            <a:solidFill>
              <a:srgbClr val="0433FF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836" name="Shape 836"/>
          <p:cNvSpPr/>
          <p:nvPr/>
        </p:nvSpPr>
        <p:spPr>
          <a:xfrm>
            <a:off x="10363985" y="6390045"/>
            <a:ext cx="1308816" cy="11691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8399" y="20287"/>
                  <a:pt x="15599" y="13087"/>
                  <a:pt x="21600" y="0"/>
                </a:cubicBezTo>
              </a:path>
            </a:pathLst>
          </a:custGeom>
          <a:ln w="25400">
            <a:solidFill>
              <a:srgbClr val="0433FF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837" name="Shape 837"/>
          <p:cNvSpPr/>
          <p:nvPr/>
        </p:nvSpPr>
        <p:spPr>
          <a:xfrm>
            <a:off x="10300286" y="7744714"/>
            <a:ext cx="1026748" cy="312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032" extrusionOk="0">
                <a:moveTo>
                  <a:pt x="0" y="0"/>
                </a:moveTo>
                <a:cubicBezTo>
                  <a:pt x="6360" y="15587"/>
                  <a:pt x="13560" y="21600"/>
                  <a:pt x="21600" y="18039"/>
                </a:cubicBezTo>
              </a:path>
            </a:pathLst>
          </a:custGeom>
          <a:ln w="25400">
            <a:solidFill>
              <a:srgbClr val="0433FF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830" name="Shape 830"/>
          <p:cNvSpPr/>
          <p:nvPr/>
        </p:nvSpPr>
        <p:spPr>
          <a:xfrm>
            <a:off x="11246526" y="2780202"/>
            <a:ext cx="1363574" cy="53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 algn="ctr"/>
          </a:lstStyle>
          <a:p>
            <a:r>
              <a:t>Centroid</a:t>
            </a:r>
          </a:p>
        </p:txBody>
      </p:sp>
      <p:sp>
        <p:nvSpPr>
          <p:cNvPr id="831" name="Shape 831"/>
          <p:cNvSpPr/>
          <p:nvPr/>
        </p:nvSpPr>
        <p:spPr>
          <a:xfrm>
            <a:off x="5490032" y="4811183"/>
            <a:ext cx="1381248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 algn="ctr"/>
          </a:lstStyle>
          <a:p>
            <a:r>
              <a:t>Cluster 2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t>Protein Design</a:t>
            </a:r>
          </a:p>
        </p:txBody>
      </p:sp>
      <p:sp>
        <p:nvSpPr>
          <p:cNvPr id="150" name="Shape 150"/>
          <p:cNvSpPr/>
          <p:nvPr/>
        </p:nvSpPr>
        <p:spPr>
          <a:xfrm>
            <a:off x="1905000" y="2413000"/>
            <a:ext cx="3822624" cy="55033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2700" b="1">
                <a:solidFill>
                  <a:srgbClr val="FFFFFF"/>
                </a:solidFill>
              </a:defRPr>
            </a:lvl1pPr>
          </a:lstStyle>
          <a:p>
            <a:r>
              <a:t>What is protein design?</a:t>
            </a:r>
          </a:p>
        </p:txBody>
      </p:sp>
      <p:sp>
        <p:nvSpPr>
          <p:cNvPr id="151" name="Shape 151"/>
          <p:cNvSpPr/>
          <p:nvPr/>
        </p:nvSpPr>
        <p:spPr>
          <a:xfrm>
            <a:off x="1900051" y="3426648"/>
            <a:ext cx="9016350" cy="2696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/>
          <a:p>
            <a:pPr algn="just"/>
            <a:r>
              <a:rPr b="1"/>
              <a:t>Protein design</a:t>
            </a:r>
            <a:r>
              <a:t> is the rational design of new protein molecules to fold to a target protein structure, with the ultimate goal of designing better or novel function and/or behavior.</a:t>
            </a:r>
          </a:p>
          <a:p>
            <a:pPr algn="just"/>
            <a:endParaRPr/>
          </a:p>
          <a:p>
            <a:pPr algn="just"/>
            <a:r>
              <a:t>Also a great testing ground for our knowledge of protein physics.</a:t>
            </a:r>
          </a:p>
        </p:txBody>
      </p:sp>
      <p:pic>
        <p:nvPicPr>
          <p:cNvPr id="152" name="pasted-image-enhanced.png"/>
          <p:cNvPicPr>
            <a:picLocks noChangeAspect="1"/>
          </p:cNvPicPr>
          <p:nvPr/>
        </p:nvPicPr>
        <p:blipFill>
          <a:blip r:embed="rId2">
            <a:alphaModFix amt="24991"/>
            <a:extLst/>
          </a:blip>
          <a:srcRect l="9977" r="19277"/>
          <a:stretch>
            <a:fillRect/>
          </a:stretch>
        </p:blipFill>
        <p:spPr>
          <a:xfrm rot="16200000">
            <a:off x="10726132" y="4367569"/>
            <a:ext cx="6673930" cy="3082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ProteinDesignSearch.gi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825" y="7088288"/>
            <a:ext cx="3082926" cy="3082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" name="2K1S-clust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00510" y="3604709"/>
            <a:ext cx="5715001" cy="4286251"/>
          </a:xfrm>
          <a:prstGeom prst="rect">
            <a:avLst/>
          </a:prstGeom>
          <a:ln w="12700">
            <a:miter lim="400000"/>
          </a:ln>
        </p:spPr>
      </p:pic>
      <p:sp>
        <p:nvSpPr>
          <p:cNvPr id="840" name="Shape 8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t>Structure Clusters</a:t>
            </a:r>
          </a:p>
        </p:txBody>
      </p:sp>
      <p:sp>
        <p:nvSpPr>
          <p:cNvPr id="841" name="Shape 841"/>
          <p:cNvSpPr/>
          <p:nvPr/>
        </p:nvSpPr>
        <p:spPr>
          <a:xfrm>
            <a:off x="1905000" y="2413000"/>
            <a:ext cx="1261087" cy="55033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2700" b="1">
                <a:solidFill>
                  <a:srgbClr val="FFFFFF"/>
                </a:solidFill>
              </a:defRPr>
            </a:lvl1pPr>
          </a:lstStyle>
          <a:p>
            <a:r>
              <a:t>Cluster</a:t>
            </a:r>
          </a:p>
        </p:txBody>
      </p:sp>
      <p:sp>
        <p:nvSpPr>
          <p:cNvPr id="842" name="Shape 842"/>
          <p:cNvSpPr/>
          <p:nvPr/>
        </p:nvSpPr>
        <p:spPr>
          <a:xfrm>
            <a:off x="7632093" y="8002759"/>
            <a:ext cx="1906489" cy="482601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b="1">
                <a:solidFill>
                  <a:srgbClr val="FFFFFF"/>
                </a:solidFill>
              </a:defRPr>
            </a:pPr>
            <a:r>
              <a:t>2K1S </a:t>
            </a:r>
            <a:r>
              <a:rPr b="0"/>
              <a:t>(141aa)</a:t>
            </a:r>
          </a:p>
        </p:txBody>
      </p:sp>
      <p:pic>
        <p:nvPicPr>
          <p:cNvPr id="843" name="2K1S-92_83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05820" y="8128772"/>
            <a:ext cx="1803471" cy="1803471"/>
          </a:xfrm>
          <a:prstGeom prst="rect">
            <a:avLst/>
          </a:prstGeom>
          <a:ln w="12700">
            <a:miter lim="400000"/>
          </a:ln>
        </p:spPr>
      </p:pic>
      <p:sp>
        <p:nvSpPr>
          <p:cNvPr id="844" name="Shape 844"/>
          <p:cNvSpPr/>
          <p:nvPr/>
        </p:nvSpPr>
        <p:spPr>
          <a:xfrm>
            <a:off x="4199968" y="8256039"/>
            <a:ext cx="1714501" cy="1714501"/>
          </a:xfrm>
          <a:prstGeom prst="ellips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pic>
        <p:nvPicPr>
          <p:cNvPr id="845" name="2K1S-50_667_biggest_cluste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26435" y="2269066"/>
            <a:ext cx="2015595" cy="2015596"/>
          </a:xfrm>
          <a:prstGeom prst="rect">
            <a:avLst/>
          </a:prstGeom>
          <a:ln w="12700">
            <a:miter lim="400000"/>
          </a:ln>
        </p:spPr>
      </p:pic>
      <p:sp>
        <p:nvSpPr>
          <p:cNvPr id="846" name="Shape 846"/>
          <p:cNvSpPr/>
          <p:nvPr/>
        </p:nvSpPr>
        <p:spPr>
          <a:xfrm>
            <a:off x="9489682" y="2457713"/>
            <a:ext cx="1714501" cy="1714501"/>
          </a:xfrm>
          <a:prstGeom prst="ellips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847" name="Shape 847"/>
          <p:cNvSpPr/>
          <p:nvPr/>
        </p:nvSpPr>
        <p:spPr>
          <a:xfrm>
            <a:off x="11445200" y="3700504"/>
            <a:ext cx="707338" cy="482601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3.8Å</a:t>
            </a:r>
          </a:p>
        </p:txBody>
      </p:sp>
      <p:pic>
        <p:nvPicPr>
          <p:cNvPr id="848" name="2K1S-300_352_2nd_biggest_cluster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37068" y="2275382"/>
            <a:ext cx="2079165" cy="2079164"/>
          </a:xfrm>
          <a:prstGeom prst="rect">
            <a:avLst/>
          </a:prstGeom>
          <a:ln w="12700">
            <a:miter lim="400000"/>
          </a:ln>
        </p:spPr>
      </p:pic>
      <p:sp>
        <p:nvSpPr>
          <p:cNvPr id="849" name="Shape 849"/>
          <p:cNvSpPr/>
          <p:nvPr/>
        </p:nvSpPr>
        <p:spPr>
          <a:xfrm>
            <a:off x="4348242" y="2587514"/>
            <a:ext cx="1714501" cy="1714501"/>
          </a:xfrm>
          <a:prstGeom prst="ellips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850" name="Shape 850"/>
          <p:cNvSpPr/>
          <p:nvPr/>
        </p:nvSpPr>
        <p:spPr>
          <a:xfrm>
            <a:off x="3837825" y="4093984"/>
            <a:ext cx="707338" cy="482601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3.3Å</a:t>
            </a:r>
          </a:p>
        </p:txBody>
      </p:sp>
      <p:sp>
        <p:nvSpPr>
          <p:cNvPr id="851" name="Shape 851"/>
          <p:cNvSpPr/>
          <p:nvPr/>
        </p:nvSpPr>
        <p:spPr>
          <a:xfrm flipH="1">
            <a:off x="7840439" y="3876284"/>
            <a:ext cx="1849620" cy="70674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52916" tIns="52916" rIns="52916" bIns="52916" anchor="ctr"/>
          <a:lstStyle/>
          <a:p>
            <a:pPr algn="ctr">
              <a:defRPr sz="3200"/>
            </a:pPr>
            <a:endParaRPr/>
          </a:p>
        </p:txBody>
      </p:sp>
      <p:sp>
        <p:nvSpPr>
          <p:cNvPr id="852" name="Shape 852"/>
          <p:cNvSpPr/>
          <p:nvPr/>
        </p:nvSpPr>
        <p:spPr>
          <a:xfrm flipV="1">
            <a:off x="5490762" y="6595370"/>
            <a:ext cx="983867" cy="1800425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52916" tIns="52916" rIns="52916" bIns="52916" anchor="ctr"/>
          <a:lstStyle/>
          <a:p>
            <a:pPr algn="ctr">
              <a:defRPr sz="3200"/>
            </a:pPr>
            <a:endParaRPr/>
          </a:p>
        </p:txBody>
      </p:sp>
      <p:sp>
        <p:nvSpPr>
          <p:cNvPr id="853" name="Shape 853"/>
          <p:cNvSpPr/>
          <p:nvPr/>
        </p:nvSpPr>
        <p:spPr>
          <a:xfrm>
            <a:off x="5939994" y="3850557"/>
            <a:ext cx="1707009" cy="974968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52916" tIns="52916" rIns="52916" bIns="52916" anchor="ctr"/>
          <a:lstStyle/>
          <a:p>
            <a:pPr algn="ctr">
              <a:defRPr sz="3200"/>
            </a:pPr>
            <a:endParaRPr/>
          </a:p>
        </p:txBody>
      </p:sp>
      <p:sp>
        <p:nvSpPr>
          <p:cNvPr id="854" name="Shape 854"/>
          <p:cNvSpPr/>
          <p:nvPr/>
        </p:nvSpPr>
        <p:spPr>
          <a:xfrm>
            <a:off x="6130452" y="8871989"/>
            <a:ext cx="616335" cy="482601"/>
          </a:xfrm>
          <a:prstGeom prst="rect">
            <a:avLst/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11Å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6" name="2K1S-SS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91883" y="3366293"/>
            <a:ext cx="5283201" cy="5283201"/>
          </a:xfrm>
          <a:prstGeom prst="rect">
            <a:avLst/>
          </a:prstGeom>
          <a:ln w="12700">
            <a:miter lim="400000"/>
          </a:ln>
        </p:spPr>
      </p:pic>
      <p:sp>
        <p:nvSpPr>
          <p:cNvPr id="857" name="Shape 8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t>Example Prediction (1st round)</a:t>
            </a:r>
          </a:p>
        </p:txBody>
      </p:sp>
      <p:sp>
        <p:nvSpPr>
          <p:cNvPr id="858" name="Shape 858"/>
          <p:cNvSpPr/>
          <p:nvPr/>
        </p:nvSpPr>
        <p:spPr>
          <a:xfrm>
            <a:off x="1905000" y="2413000"/>
            <a:ext cx="1737263" cy="55033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2700" b="1">
                <a:solidFill>
                  <a:srgbClr val="FFFFFF"/>
                </a:solidFill>
              </a:defRPr>
            </a:lvl1pPr>
          </a:lstStyle>
          <a:p>
            <a:r>
              <a:t>Prediction</a:t>
            </a:r>
          </a:p>
        </p:txBody>
      </p:sp>
      <p:pic>
        <p:nvPicPr>
          <p:cNvPr id="859" name="2K1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8115703">
            <a:off x="13449237" y="8013307"/>
            <a:ext cx="2546984" cy="2546983"/>
          </a:xfrm>
          <a:prstGeom prst="rect">
            <a:avLst/>
          </a:prstGeom>
          <a:ln w="12700">
            <a:miter lim="400000"/>
          </a:ln>
        </p:spPr>
      </p:pic>
      <p:sp>
        <p:nvSpPr>
          <p:cNvPr id="860" name="Shape 860"/>
          <p:cNvSpPr/>
          <p:nvPr/>
        </p:nvSpPr>
        <p:spPr>
          <a:xfrm>
            <a:off x="2190456" y="3193780"/>
            <a:ext cx="2590011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Tertiary Structure</a:t>
            </a:r>
          </a:p>
        </p:txBody>
      </p:sp>
      <p:sp>
        <p:nvSpPr>
          <p:cNvPr id="861" name="Shape 861"/>
          <p:cNvSpPr/>
          <p:nvPr/>
        </p:nvSpPr>
        <p:spPr>
          <a:xfrm>
            <a:off x="7159098" y="3193780"/>
            <a:ext cx="1937803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Contact Map</a:t>
            </a:r>
          </a:p>
        </p:txBody>
      </p:sp>
      <p:pic>
        <p:nvPicPr>
          <p:cNvPr id="862" name="2K1S-CM.gif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57900" y="3784600"/>
            <a:ext cx="4445000" cy="444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3" name="2K1S-pdb.gif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7416" y="3961860"/>
            <a:ext cx="5456090" cy="4092068"/>
          </a:xfrm>
          <a:prstGeom prst="rect">
            <a:avLst/>
          </a:prstGeom>
          <a:ln w="12700">
            <a:miter lim="400000"/>
          </a:ln>
        </p:spPr>
      </p:pic>
      <p:sp>
        <p:nvSpPr>
          <p:cNvPr id="864" name="Shape 864"/>
          <p:cNvSpPr/>
          <p:nvPr/>
        </p:nvSpPr>
        <p:spPr>
          <a:xfrm>
            <a:off x="11452055" y="3193780"/>
            <a:ext cx="2962857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Secondary Structure</a:t>
            </a:r>
          </a:p>
        </p:txBody>
      </p:sp>
      <p:sp>
        <p:nvSpPr>
          <p:cNvPr id="865" name="Shape 865"/>
          <p:cNvSpPr/>
          <p:nvPr/>
        </p:nvSpPr>
        <p:spPr>
          <a:xfrm>
            <a:off x="3769730" y="2425700"/>
            <a:ext cx="3257877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>
              <a:defRPr b="1">
                <a:solidFill>
                  <a:srgbClr val="0433FF"/>
                </a:solidFill>
              </a:defRPr>
            </a:pPr>
            <a:r>
              <a:t>PDB ID: 2K1S</a:t>
            </a:r>
            <a:r>
              <a:rPr b="0"/>
              <a:t> (141aa)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Shape 8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t>What Will We Do in the Future?</a:t>
            </a:r>
          </a:p>
        </p:txBody>
      </p:sp>
      <p:sp>
        <p:nvSpPr>
          <p:cNvPr id="868" name="Shape 868"/>
          <p:cNvSpPr>
            <a:spLocks noGrp="1"/>
          </p:cNvSpPr>
          <p:nvPr>
            <p:ph type="body" sz="half" idx="4294967295"/>
          </p:nvPr>
        </p:nvSpPr>
        <p:spPr>
          <a:xfrm>
            <a:off x="2678477" y="2845226"/>
            <a:ext cx="10899046" cy="5663348"/>
          </a:xfrm>
          <a:prstGeom prst="rect">
            <a:avLst/>
          </a:prstGeom>
        </p:spPr>
        <p:txBody>
          <a:bodyPr/>
          <a:lstStyle/>
          <a:p>
            <a:pPr>
              <a:defRPr sz="4200">
                <a:solidFill>
                  <a:srgbClr val="424242"/>
                </a:solidFill>
              </a:defRPr>
            </a:pPr>
            <a:r>
              <a:t>Make a protein </a:t>
            </a:r>
            <a:r>
              <a:rPr i="1"/>
              <a:t>in vitro</a:t>
            </a:r>
            <a:r>
              <a:t>  and validate it by various experimental tools, such as NMR, CD and so on.</a:t>
            </a:r>
          </a:p>
          <a:p>
            <a:pPr>
              <a:defRPr sz="4200">
                <a:solidFill>
                  <a:srgbClr val="424242"/>
                </a:solidFill>
              </a:defRPr>
            </a:pPr>
            <a:r>
              <a:t>Validate NiDelta in CASP12 by predicting </a:t>
            </a:r>
            <a:r>
              <a:rPr i="1"/>
              <a:t>de novo</a:t>
            </a:r>
            <a:r>
              <a:t> the structures of large proteins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Shape 8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Acknowledgements</a:t>
            </a:r>
          </a:p>
        </p:txBody>
      </p:sp>
      <p:pic>
        <p:nvPicPr>
          <p:cNvPr id="871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23719" t="614" r="23719" b="41647"/>
          <a:stretch>
            <a:fillRect/>
          </a:stretch>
        </p:blipFill>
        <p:spPr>
          <a:xfrm>
            <a:off x="3742725" y="6340838"/>
            <a:ext cx="1905001" cy="2615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872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5100" y="2618181"/>
            <a:ext cx="1905000" cy="2548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873" name="pasted-image.tiff"/>
          <p:cNvPicPr>
            <a:picLocks noChangeAspect="1"/>
          </p:cNvPicPr>
          <p:nvPr/>
        </p:nvPicPr>
        <p:blipFill>
          <a:blip r:embed="rId4">
            <a:extLst/>
          </a:blip>
          <a:srcRect r="5188"/>
          <a:stretch>
            <a:fillRect/>
          </a:stretch>
        </p:blipFill>
        <p:spPr>
          <a:xfrm>
            <a:off x="7340600" y="2636716"/>
            <a:ext cx="1905000" cy="2511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875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65688" y="6352996"/>
            <a:ext cx="1905001" cy="2591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76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06100" y="2473159"/>
            <a:ext cx="1905000" cy="2514601"/>
          </a:xfrm>
          <a:prstGeom prst="rect">
            <a:avLst/>
          </a:prstGeom>
          <a:ln w="12700">
            <a:miter lim="400000"/>
          </a:ln>
        </p:spPr>
      </p:pic>
      <p:sp>
        <p:nvSpPr>
          <p:cNvPr id="877" name="Shape 877"/>
          <p:cNvSpPr/>
          <p:nvPr/>
        </p:nvSpPr>
        <p:spPr>
          <a:xfrm>
            <a:off x="10113222" y="5192183"/>
            <a:ext cx="3090756" cy="969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 algn="ctr"/>
            <a:r>
              <a:t>Prof. Hong-Bin Shen</a:t>
            </a:r>
          </a:p>
          <a:p>
            <a:pPr algn="ctr"/>
            <a:r>
              <a:t>(SJTU)</a:t>
            </a:r>
          </a:p>
        </p:txBody>
      </p:sp>
      <p:sp>
        <p:nvSpPr>
          <p:cNvPr id="878" name="Shape 878"/>
          <p:cNvSpPr/>
          <p:nvPr/>
        </p:nvSpPr>
        <p:spPr>
          <a:xfrm>
            <a:off x="3560351" y="5192183"/>
            <a:ext cx="2734498" cy="969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 algn="ctr"/>
            <a:r>
              <a:t>Prof. Karl F. Freed</a:t>
            </a:r>
          </a:p>
          <a:p>
            <a:pPr algn="ctr"/>
            <a:r>
              <a:t>(UChicago)</a:t>
            </a:r>
          </a:p>
        </p:txBody>
      </p:sp>
      <p:sp>
        <p:nvSpPr>
          <p:cNvPr id="879" name="Shape 879"/>
          <p:cNvSpPr/>
          <p:nvPr/>
        </p:nvSpPr>
        <p:spPr>
          <a:xfrm>
            <a:off x="6663929" y="5192183"/>
            <a:ext cx="3258342" cy="969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 algn="ctr"/>
            <a:r>
              <a:t>Prof. Tobin R. Sosnick</a:t>
            </a:r>
          </a:p>
          <a:p>
            <a:pPr algn="ctr"/>
            <a:r>
              <a:t>(UChicago)</a:t>
            </a:r>
          </a:p>
        </p:txBody>
      </p:sp>
      <p:sp>
        <p:nvSpPr>
          <p:cNvPr id="880" name="Shape 880"/>
          <p:cNvSpPr/>
          <p:nvPr/>
        </p:nvSpPr>
        <p:spPr>
          <a:xfrm>
            <a:off x="3293937" y="9077426"/>
            <a:ext cx="2802576" cy="842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 algn="ctr">
              <a:defRPr sz="2200"/>
            </a:pPr>
            <a:r>
              <a:t>Dr. Aashish Adhikari</a:t>
            </a:r>
          </a:p>
          <a:p>
            <a:pPr algn="ctr">
              <a:defRPr sz="2200"/>
            </a:pPr>
            <a:r>
              <a:t>(UC Berkeley)</a:t>
            </a:r>
          </a:p>
        </p:txBody>
      </p:sp>
      <p:sp>
        <p:nvSpPr>
          <p:cNvPr id="881" name="Shape 881"/>
          <p:cNvSpPr/>
          <p:nvPr/>
        </p:nvSpPr>
        <p:spPr>
          <a:xfrm>
            <a:off x="6091174" y="9077426"/>
            <a:ext cx="2384840" cy="842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 algn="ctr">
              <a:defRPr sz="2200"/>
            </a:pPr>
            <a:r>
              <a:t>Dr. Wookyung Yu</a:t>
            </a:r>
          </a:p>
          <a:p>
            <a:pPr algn="ctr">
              <a:defRPr sz="2200"/>
            </a:pPr>
            <a:r>
              <a:t>(UChicago)</a:t>
            </a:r>
          </a:p>
        </p:txBody>
      </p:sp>
      <p:sp>
        <p:nvSpPr>
          <p:cNvPr id="882" name="Shape 882"/>
          <p:cNvSpPr/>
          <p:nvPr/>
        </p:nvSpPr>
        <p:spPr>
          <a:xfrm>
            <a:off x="8541526" y="9077426"/>
            <a:ext cx="2153325" cy="842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 algn="ctr">
              <a:defRPr sz="2200"/>
            </a:pPr>
            <a:r>
              <a:t>John M. Jumper</a:t>
            </a:r>
          </a:p>
          <a:p>
            <a:pPr algn="ctr">
              <a:defRPr sz="2200"/>
            </a:pPr>
            <a:r>
              <a:t>(UChicago)</a:t>
            </a:r>
          </a:p>
        </p:txBody>
      </p:sp>
      <p:pic>
        <p:nvPicPr>
          <p:cNvPr id="883" name="pasted-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346830" y="6352709"/>
            <a:ext cx="2514601" cy="2514601"/>
          </a:xfrm>
          <a:prstGeom prst="rect">
            <a:avLst/>
          </a:prstGeom>
          <a:ln w="12700">
            <a:miter lim="400000"/>
          </a:ln>
        </p:spPr>
      </p:pic>
      <p:sp>
        <p:nvSpPr>
          <p:cNvPr id="884" name="Shape 884"/>
          <p:cNvSpPr/>
          <p:nvPr/>
        </p:nvSpPr>
        <p:spPr>
          <a:xfrm>
            <a:off x="13284590" y="9013926"/>
            <a:ext cx="2827981" cy="969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 algn="ctr"/>
            <a:r>
              <a:t>All other members</a:t>
            </a:r>
          </a:p>
          <a:p>
            <a:pPr algn="ctr"/>
            <a:r>
              <a:t>in the groups</a:t>
            </a:r>
          </a:p>
        </p:txBody>
      </p:sp>
      <p:pic>
        <p:nvPicPr>
          <p:cNvPr id="885" name="psu.jpg"/>
          <p:cNvPicPr>
            <a:picLocks noChangeAspect="1"/>
          </p:cNvPicPr>
          <p:nvPr/>
        </p:nvPicPr>
        <p:blipFill>
          <a:blip r:embed="rId8">
            <a:extLst/>
          </a:blip>
          <a:srcRect l="36692" t="26761" r="25855" b="5967"/>
          <a:stretch>
            <a:fillRect/>
          </a:stretch>
        </p:blipFill>
        <p:spPr>
          <a:xfrm>
            <a:off x="1133719" y="6352996"/>
            <a:ext cx="1925774" cy="2591676"/>
          </a:xfrm>
          <a:prstGeom prst="rect">
            <a:avLst/>
          </a:prstGeom>
          <a:ln w="12700">
            <a:miter lim="400000"/>
          </a:ln>
        </p:spPr>
      </p:pic>
      <p:sp>
        <p:nvSpPr>
          <p:cNvPr id="886" name="Shape 886"/>
          <p:cNvSpPr/>
          <p:nvPr/>
        </p:nvSpPr>
        <p:spPr>
          <a:xfrm>
            <a:off x="1008279" y="9077426"/>
            <a:ext cx="2176518" cy="842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 algn="ctr">
              <a:defRPr sz="2200"/>
            </a:pPr>
            <a:r>
              <a:t>Dr. Sheng Wang</a:t>
            </a:r>
          </a:p>
          <a:p>
            <a:pPr algn="ctr">
              <a:defRPr sz="2200"/>
            </a:pPr>
            <a:r>
              <a:t>(TTI at Chicago)</a:t>
            </a:r>
          </a:p>
        </p:txBody>
      </p:sp>
      <p:pic>
        <p:nvPicPr>
          <p:cNvPr id="887" name="pasted-image.png"/>
          <p:cNvPicPr>
            <a:picLocks noChangeAspect="1"/>
          </p:cNvPicPr>
          <p:nvPr/>
        </p:nvPicPr>
        <p:blipFill>
          <a:blip r:embed="rId9">
            <a:extLst/>
          </a:blip>
          <a:srcRect l="13319" r="48447" b="1507"/>
          <a:stretch>
            <a:fillRect/>
          </a:stretch>
        </p:blipFill>
        <p:spPr>
          <a:xfrm>
            <a:off x="11037220" y="6366040"/>
            <a:ext cx="1905001" cy="2552701"/>
          </a:xfrm>
          <a:prstGeom prst="rect">
            <a:avLst/>
          </a:prstGeom>
          <a:ln w="12700">
            <a:miter lim="400000"/>
          </a:ln>
        </p:spPr>
      </p:pic>
      <p:sp>
        <p:nvSpPr>
          <p:cNvPr id="888" name="Shape 888"/>
          <p:cNvSpPr/>
          <p:nvPr/>
        </p:nvSpPr>
        <p:spPr>
          <a:xfrm>
            <a:off x="10849007" y="9077490"/>
            <a:ext cx="2281428" cy="842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 algn="ctr">
              <a:defRPr sz="2200"/>
            </a:pPr>
            <a:r>
              <a:t>Joshua A. Riback</a:t>
            </a:r>
          </a:p>
          <a:p>
            <a:pPr algn="ctr">
              <a:defRPr sz="2200"/>
            </a:pPr>
            <a:r>
              <a:t>(UChicago)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1094" y="6333659"/>
            <a:ext cx="1905000" cy="25527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Shape 890"/>
          <p:cNvSpPr/>
          <p:nvPr/>
        </p:nvSpPr>
        <p:spPr>
          <a:xfrm>
            <a:off x="4251292" y="4023783"/>
            <a:ext cx="7753417" cy="2112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2000" b="1"/>
            </a:lvl1pPr>
          </a:lstStyle>
          <a:p>
            <a:r>
              <a:t>Thank You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l="22167" t="42507" r="6867" b="18948"/>
          <a:stretch>
            <a:fillRect/>
          </a:stretch>
        </p:blipFill>
        <p:spPr>
          <a:xfrm>
            <a:off x="11590482" y="2689285"/>
            <a:ext cx="2275770" cy="1189723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sz="4200"/>
            </a:lvl1pPr>
          </a:lstStyle>
          <a:p>
            <a:r>
              <a:t>Protein Sequence and Multiple Sequence Alignment </a:t>
            </a:r>
          </a:p>
        </p:txBody>
      </p:sp>
      <p:sp>
        <p:nvSpPr>
          <p:cNvPr id="157" name="Shape 157"/>
          <p:cNvSpPr/>
          <p:nvPr/>
        </p:nvSpPr>
        <p:spPr>
          <a:xfrm>
            <a:off x="1905000" y="2413000"/>
            <a:ext cx="4222283" cy="55033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2700" b="1">
                <a:solidFill>
                  <a:srgbClr val="FFFFFF"/>
                </a:solidFill>
              </a:defRPr>
            </a:lvl1pPr>
          </a:lstStyle>
          <a:p>
            <a:r>
              <a:t>What is protein sequence?</a:t>
            </a:r>
          </a:p>
        </p:txBody>
      </p:sp>
      <p:sp>
        <p:nvSpPr>
          <p:cNvPr id="158" name="Shape 158"/>
          <p:cNvSpPr/>
          <p:nvPr/>
        </p:nvSpPr>
        <p:spPr>
          <a:xfrm>
            <a:off x="1905000" y="6552169"/>
            <a:ext cx="6117107" cy="55033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2700" b="1">
                <a:solidFill>
                  <a:srgbClr val="FFFFFF"/>
                </a:solidFill>
              </a:defRPr>
            </a:lvl1pPr>
          </a:lstStyle>
          <a:p>
            <a:r>
              <a:t>What is multiple sequence alignment?</a:t>
            </a:r>
          </a:p>
        </p:txBody>
      </p:sp>
      <p:pic>
        <p:nvPicPr>
          <p:cNvPr id="159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91940" y="4527095"/>
            <a:ext cx="2761828" cy="110581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/>
        </p:nvSpPr>
        <p:spPr>
          <a:xfrm>
            <a:off x="4629906" y="5080000"/>
            <a:ext cx="1121729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2916" tIns="52916" rIns="52916" bIns="52916" anchor="ctr"/>
          <a:lstStyle/>
          <a:p>
            <a:pPr algn="ctr">
              <a:defRPr sz="3200"/>
            </a:pPr>
            <a:endParaRPr/>
          </a:p>
        </p:txBody>
      </p:sp>
      <p:pic>
        <p:nvPicPr>
          <p:cNvPr id="161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3420000">
            <a:off x="5863737" y="3736313"/>
            <a:ext cx="2918912" cy="2687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815300" y="4207532"/>
            <a:ext cx="3082926" cy="1744936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8653422" y="5080000"/>
            <a:ext cx="1467252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2916" tIns="52916" rIns="52916" bIns="52916" anchor="ctr"/>
          <a:lstStyle/>
          <a:p>
            <a:pPr algn="ctr">
              <a:defRPr sz="3200"/>
            </a:pPr>
            <a:endParaRPr/>
          </a:p>
        </p:txBody>
      </p:sp>
      <p:sp>
        <p:nvSpPr>
          <p:cNvPr id="164" name="Shape 164"/>
          <p:cNvSpPr/>
          <p:nvPr/>
        </p:nvSpPr>
        <p:spPr>
          <a:xfrm>
            <a:off x="2735315" y="5897102"/>
            <a:ext cx="875078" cy="53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DNA</a:t>
            </a:r>
          </a:p>
        </p:txBody>
      </p:sp>
      <p:sp>
        <p:nvSpPr>
          <p:cNvPr id="165" name="Shape 165"/>
          <p:cNvSpPr/>
          <p:nvPr/>
        </p:nvSpPr>
        <p:spPr>
          <a:xfrm>
            <a:off x="6762329" y="5897102"/>
            <a:ext cx="1121729" cy="53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mRNA</a:t>
            </a:r>
          </a:p>
        </p:txBody>
      </p:sp>
      <p:sp>
        <p:nvSpPr>
          <p:cNvPr id="166" name="Shape 166"/>
          <p:cNvSpPr/>
          <p:nvPr/>
        </p:nvSpPr>
        <p:spPr>
          <a:xfrm>
            <a:off x="10788612" y="5897102"/>
            <a:ext cx="1136301" cy="537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Protein</a:t>
            </a:r>
          </a:p>
        </p:txBody>
      </p:sp>
      <p:sp>
        <p:nvSpPr>
          <p:cNvPr id="167" name="Shape 167"/>
          <p:cNvSpPr/>
          <p:nvPr/>
        </p:nvSpPr>
        <p:spPr>
          <a:xfrm>
            <a:off x="4457144" y="4708524"/>
            <a:ext cx="1467253" cy="4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800"/>
            </a:lvl1pPr>
          </a:lstStyle>
          <a:p>
            <a:r>
              <a:t>Transcription</a:t>
            </a:r>
          </a:p>
        </p:txBody>
      </p:sp>
      <p:sp>
        <p:nvSpPr>
          <p:cNvPr id="168" name="Shape 168"/>
          <p:cNvSpPr/>
          <p:nvPr/>
        </p:nvSpPr>
        <p:spPr>
          <a:xfrm>
            <a:off x="8760857" y="4675387"/>
            <a:ext cx="1252381" cy="4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800"/>
            </a:lvl1pPr>
          </a:lstStyle>
          <a:p>
            <a:r>
              <a:t>Translation</a:t>
            </a:r>
          </a:p>
        </p:txBody>
      </p:sp>
      <p:sp>
        <p:nvSpPr>
          <p:cNvPr id="169" name="Shape 169"/>
          <p:cNvSpPr/>
          <p:nvPr/>
        </p:nvSpPr>
        <p:spPr>
          <a:xfrm>
            <a:off x="4428042" y="5101695"/>
            <a:ext cx="1550857" cy="410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800"/>
            </a:lvl1pPr>
          </a:lstStyle>
          <a:p>
            <a:r>
              <a:t>DNA—&gt;RNA</a:t>
            </a:r>
          </a:p>
        </p:txBody>
      </p:sp>
      <p:sp>
        <p:nvSpPr>
          <p:cNvPr id="170" name="Shape 170"/>
          <p:cNvSpPr/>
          <p:nvPr/>
        </p:nvSpPr>
        <p:spPr>
          <a:xfrm>
            <a:off x="8416673" y="5073978"/>
            <a:ext cx="1940749" cy="410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800"/>
            </a:lvl1pPr>
          </a:lstStyle>
          <a:p>
            <a:r>
              <a:t>mRNA—&gt;Protein</a:t>
            </a:r>
          </a:p>
        </p:txBody>
      </p:sp>
      <p:sp>
        <p:nvSpPr>
          <p:cNvPr id="171" name="Shape 171"/>
          <p:cNvSpPr/>
          <p:nvPr/>
        </p:nvSpPr>
        <p:spPr>
          <a:xfrm>
            <a:off x="1905000" y="3200399"/>
            <a:ext cx="9860113" cy="969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/>
          <a:p>
            <a:pPr algn="just"/>
            <a:r>
              <a:rPr b="1"/>
              <a:t>Protein sequence</a:t>
            </a:r>
            <a:r>
              <a:t> is the order in which amino acid residues, connected by peptide bonds, lie in the chain in peptides and proteins.</a:t>
            </a:r>
          </a:p>
        </p:txBody>
      </p:sp>
      <p:sp>
        <p:nvSpPr>
          <p:cNvPr id="172" name="Shape 172"/>
          <p:cNvSpPr/>
          <p:nvPr/>
        </p:nvSpPr>
        <p:spPr>
          <a:xfrm>
            <a:off x="1909986" y="7188226"/>
            <a:ext cx="5927596" cy="1833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/>
          <a:p>
            <a:pPr algn="just"/>
            <a:r>
              <a:t>A </a:t>
            </a:r>
            <a:r>
              <a:rPr b="1"/>
              <a:t>multiple sequence alignment (MSA)</a:t>
            </a:r>
            <a:r>
              <a:t> is a sequence alignment of three or more biological sequences, generally protein, DNA, or RNA.</a:t>
            </a:r>
          </a:p>
        </p:txBody>
      </p:sp>
      <p:pic>
        <p:nvPicPr>
          <p:cNvPr id="173" name="Unknown.png"/>
          <p:cNvPicPr>
            <a:picLocks noChangeAspect="1"/>
          </p:cNvPicPr>
          <p:nvPr/>
        </p:nvPicPr>
        <p:blipFill>
          <a:blip r:embed="rId6">
            <a:extLst/>
          </a:blip>
          <a:srcRect l="2313" t="4403" r="2313" b="4403"/>
          <a:stretch>
            <a:fillRect/>
          </a:stretch>
        </p:blipFill>
        <p:spPr>
          <a:xfrm>
            <a:off x="8579298" y="6702424"/>
            <a:ext cx="3858437" cy="2767038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/>
          <p:nvPr/>
        </p:nvSpPr>
        <p:spPr>
          <a:xfrm>
            <a:off x="9543715" y="9484838"/>
            <a:ext cx="1929586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Protein MSA</a:t>
            </a:r>
          </a:p>
        </p:txBody>
      </p:sp>
      <p:sp>
        <p:nvSpPr>
          <p:cNvPr id="175" name="Shape 175"/>
          <p:cNvSpPr/>
          <p:nvPr/>
        </p:nvSpPr>
        <p:spPr>
          <a:xfrm flipV="1">
            <a:off x="11832429" y="3730578"/>
            <a:ext cx="621899" cy="70797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/>
            </a:pPr>
            <a:endParaRPr/>
          </a:p>
        </p:txBody>
      </p:sp>
      <p:pic>
        <p:nvPicPr>
          <p:cNvPr id="176" name="pasted-image-enhanced.png"/>
          <p:cNvPicPr>
            <a:picLocks noChangeAspect="1"/>
          </p:cNvPicPr>
          <p:nvPr/>
        </p:nvPicPr>
        <p:blipFill>
          <a:blip r:embed="rId7">
            <a:alphaModFix amt="24991"/>
            <a:extLst/>
          </a:blip>
          <a:srcRect l="9977" r="19277"/>
          <a:stretch>
            <a:fillRect/>
          </a:stretch>
        </p:blipFill>
        <p:spPr>
          <a:xfrm rot="16200000">
            <a:off x="10726132" y="4367569"/>
            <a:ext cx="6673930" cy="30829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t>Methods in Protein Co-evolution Analysis</a:t>
            </a:r>
          </a:p>
        </p:txBody>
      </p:sp>
      <p:sp>
        <p:nvSpPr>
          <p:cNvPr id="179" name="Shape 179"/>
          <p:cNvSpPr/>
          <p:nvPr/>
        </p:nvSpPr>
        <p:spPr>
          <a:xfrm>
            <a:off x="1905000" y="2412700"/>
            <a:ext cx="2870440" cy="55033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2700" b="1">
                <a:solidFill>
                  <a:srgbClr val="FFFFFF"/>
                </a:solidFill>
              </a:defRPr>
            </a:lvl1pPr>
          </a:lstStyle>
          <a:p>
            <a:r>
              <a:t>Existing Methods</a:t>
            </a:r>
          </a:p>
        </p:txBody>
      </p:sp>
      <p:pic>
        <p:nvPicPr>
          <p:cNvPr id="180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b="5120"/>
          <a:stretch>
            <a:fillRect/>
          </a:stretch>
        </p:blipFill>
        <p:spPr>
          <a:xfrm>
            <a:off x="6268984" y="2425400"/>
            <a:ext cx="8193704" cy="7133181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/>
        </p:nvSpPr>
        <p:spPr>
          <a:xfrm>
            <a:off x="10168342" y="9723534"/>
            <a:ext cx="6074884" cy="436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>
              <a:defRPr sz="2000">
                <a:solidFill>
                  <a:srgbClr val="424242"/>
                </a:solidFill>
              </a:defRPr>
            </a:pPr>
            <a:r>
              <a:t>Juan et al. (2013). </a:t>
            </a:r>
            <a:r>
              <a:rPr i="1"/>
              <a:t>Nature Reviews Genetics</a:t>
            </a:r>
            <a:r>
              <a:t> 14, 249–261.</a:t>
            </a:r>
          </a:p>
        </p:txBody>
      </p:sp>
      <p:sp>
        <p:nvSpPr>
          <p:cNvPr id="182" name="Shape 182"/>
          <p:cNvSpPr/>
          <p:nvPr/>
        </p:nvSpPr>
        <p:spPr>
          <a:xfrm>
            <a:off x="1904002" y="3297695"/>
            <a:ext cx="3463988" cy="2264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/>
          <a:p>
            <a:pPr>
              <a:defRPr b="1"/>
            </a:pPr>
            <a:r>
              <a:t>@Protein level</a:t>
            </a:r>
          </a:p>
          <a:p>
            <a:pPr algn="just"/>
            <a:r>
              <a:t>Detect interactions and functional relationships between proteins using genomic information.</a:t>
            </a:r>
          </a:p>
        </p:txBody>
      </p:sp>
      <p:sp>
        <p:nvSpPr>
          <p:cNvPr id="183" name="Shape 183"/>
          <p:cNvSpPr/>
          <p:nvPr/>
        </p:nvSpPr>
        <p:spPr>
          <a:xfrm>
            <a:off x="1904002" y="6011491"/>
            <a:ext cx="4476157" cy="2696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/>
          <a:p>
            <a:pPr algn="just">
              <a:defRPr b="1"/>
            </a:pPr>
            <a:r>
              <a:t>@Residue level</a:t>
            </a:r>
          </a:p>
          <a:p>
            <a:pPr algn="just"/>
            <a:r>
              <a:t>Detect correlated amino acid changes in pairs of positions, which are found to correspond to spatially proximal  residues in the protein structure.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roup 187"/>
          <p:cNvGrpSpPr/>
          <p:nvPr/>
        </p:nvGrpSpPr>
        <p:grpSpPr>
          <a:xfrm>
            <a:off x="5419651" y="7091157"/>
            <a:ext cx="2385774" cy="2428055"/>
            <a:chOff x="0" y="0"/>
            <a:chExt cx="2385772" cy="2428053"/>
          </a:xfrm>
        </p:grpSpPr>
        <p:pic>
          <p:nvPicPr>
            <p:cNvPr id="185" name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773" t="35338" r="62116" b="28508"/>
            <a:stretch>
              <a:fillRect/>
            </a:stretch>
          </p:blipFill>
          <p:spPr>
            <a:xfrm>
              <a:off x="0" y="0"/>
              <a:ext cx="1621778" cy="24280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1647" t="35338" r="49752" b="28508"/>
            <a:stretch>
              <a:fillRect/>
            </a:stretch>
          </p:blipFill>
          <p:spPr>
            <a:xfrm>
              <a:off x="1615675" y="0"/>
              <a:ext cx="770098" cy="24280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8" name="Shape 188"/>
          <p:cNvSpPr/>
          <p:nvPr/>
        </p:nvSpPr>
        <p:spPr>
          <a:xfrm>
            <a:off x="6612538" y="9492191"/>
            <a:ext cx="832444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MSA</a:t>
            </a:r>
          </a:p>
        </p:txBody>
      </p:sp>
      <p:grpSp>
        <p:nvGrpSpPr>
          <p:cNvPr id="191" name="Group 191"/>
          <p:cNvGrpSpPr/>
          <p:nvPr/>
        </p:nvGrpSpPr>
        <p:grpSpPr>
          <a:xfrm>
            <a:off x="3233962" y="3426046"/>
            <a:ext cx="3403394" cy="3307908"/>
            <a:chOff x="0" y="0"/>
            <a:chExt cx="3403393" cy="3307907"/>
          </a:xfrm>
        </p:grpSpPr>
        <p:pic>
          <p:nvPicPr>
            <p:cNvPr id="189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403394" cy="33079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0" name="Shape 190"/>
            <p:cNvSpPr/>
            <p:nvPr/>
          </p:nvSpPr>
          <p:spPr>
            <a:xfrm>
              <a:off x="587403" y="1527360"/>
              <a:ext cx="1825437" cy="8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12700"/>
            </a:lstStyle>
            <a:p>
              <a:r>
                <a:t>Amino acid sequence</a:t>
              </a:r>
            </a:p>
          </p:txBody>
        </p:sp>
      </p:grpSp>
      <p:sp>
        <p:nvSpPr>
          <p:cNvPr id="192" name="Shape 192"/>
          <p:cNvSpPr/>
          <p:nvPr/>
        </p:nvSpPr>
        <p:spPr>
          <a:xfrm>
            <a:off x="1905000" y="2413000"/>
            <a:ext cx="2684256" cy="55033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2700" b="1">
                <a:solidFill>
                  <a:srgbClr val="FFFFFF"/>
                </a:solidFill>
              </a:defRPr>
            </a:lvl1pPr>
          </a:lstStyle>
          <a:p>
            <a:r>
              <a:t>We already have</a:t>
            </a:r>
          </a:p>
        </p:txBody>
      </p:sp>
      <p:sp>
        <p:nvSpPr>
          <p:cNvPr id="193" name="Shape 1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t>Better Way to Improve a Protein?</a:t>
            </a:r>
          </a:p>
        </p:txBody>
      </p:sp>
      <p:sp>
        <p:nvSpPr>
          <p:cNvPr id="194" name="Shape 194"/>
          <p:cNvSpPr/>
          <p:nvPr/>
        </p:nvSpPr>
        <p:spPr>
          <a:xfrm>
            <a:off x="7894097" y="2419350"/>
            <a:ext cx="1411014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Structure</a:t>
            </a:r>
          </a:p>
        </p:txBody>
      </p:sp>
      <p:pic>
        <p:nvPicPr>
          <p:cNvPr id="195" name="2K5N.png"/>
          <p:cNvPicPr>
            <a:picLocks noChangeAspect="1"/>
          </p:cNvPicPr>
          <p:nvPr/>
        </p:nvPicPr>
        <p:blipFill>
          <a:blip r:embed="rId4">
            <a:extLst/>
          </a:blip>
          <a:srcRect l="22552" t="23065" r="22552" b="28915"/>
          <a:stretch>
            <a:fillRect/>
          </a:stretch>
        </p:blipFill>
        <p:spPr>
          <a:xfrm>
            <a:off x="7113505" y="2558262"/>
            <a:ext cx="2972331" cy="2599947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hape 196"/>
          <p:cNvSpPr/>
          <p:nvPr/>
        </p:nvSpPr>
        <p:spPr>
          <a:xfrm>
            <a:off x="10285886" y="6279329"/>
            <a:ext cx="2684257" cy="3307908"/>
          </a:xfrm>
          <a:prstGeom prst="roundRect">
            <a:avLst>
              <a:gd name="adj" fmla="val 8039"/>
            </a:avLst>
          </a:prstGeom>
          <a:solidFill>
            <a:schemeClr val="accent6">
              <a:hueOff val="223677"/>
              <a:satOff val="3622"/>
              <a:lumOff val="12757"/>
            </a:schemeClr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11061430" y="5668220"/>
            <a:ext cx="1133170" cy="3128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18000" b="1">
                <a:solidFill>
                  <a:srgbClr val="FFFFFF"/>
                </a:solidFill>
              </a:defRPr>
            </a:lvl1pPr>
          </a:lstStyle>
          <a:p>
            <a:r>
              <a:t>?</a:t>
            </a:r>
          </a:p>
        </p:txBody>
      </p:sp>
      <p:sp>
        <p:nvSpPr>
          <p:cNvPr id="198" name="Shape 198"/>
          <p:cNvSpPr/>
          <p:nvPr/>
        </p:nvSpPr>
        <p:spPr>
          <a:xfrm>
            <a:off x="10747595" y="8138472"/>
            <a:ext cx="1760839" cy="1439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/>
          <a:p>
            <a:pPr algn="ctr">
              <a:defRPr sz="2700" b="1">
                <a:solidFill>
                  <a:srgbClr val="FFFFFF"/>
                </a:solidFill>
              </a:defRPr>
            </a:pPr>
            <a:r>
              <a:t>Stable, </a:t>
            </a:r>
          </a:p>
          <a:p>
            <a:pPr algn="ctr">
              <a:defRPr sz="2700" b="1">
                <a:solidFill>
                  <a:srgbClr val="FFFFFF"/>
                </a:solidFill>
              </a:defRPr>
            </a:pPr>
            <a:r>
              <a:t>functional </a:t>
            </a:r>
          </a:p>
          <a:p>
            <a:pPr algn="ctr">
              <a:defRPr sz="2700" b="1">
                <a:solidFill>
                  <a:srgbClr val="FFFFFF"/>
                </a:solidFill>
              </a:defRPr>
            </a:pPr>
            <a:r>
              <a:t>Protein</a:t>
            </a:r>
          </a:p>
        </p:txBody>
      </p:sp>
      <p:sp>
        <p:nvSpPr>
          <p:cNvPr id="199" name="Shape 199"/>
          <p:cNvSpPr/>
          <p:nvPr/>
        </p:nvSpPr>
        <p:spPr>
          <a:xfrm>
            <a:off x="10381083" y="4247461"/>
            <a:ext cx="4041230" cy="1883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>
            <a:lvl1pPr>
              <a:defRPr sz="2700" b="1">
                <a:solidFill>
                  <a:srgbClr val="0433FF"/>
                </a:solidFill>
              </a:defRPr>
            </a:lvl1pPr>
          </a:lstStyle>
          <a:p>
            <a:r>
              <a:t>Are these information enough to design a more stable (and hopefully functional) protein?</a:t>
            </a:r>
          </a:p>
        </p:txBody>
      </p:sp>
      <p:sp>
        <p:nvSpPr>
          <p:cNvPr id="200" name="Shape 200"/>
          <p:cNvSpPr/>
          <p:nvPr/>
        </p:nvSpPr>
        <p:spPr>
          <a:xfrm rot="3520800">
            <a:off x="9218555" y="5638414"/>
            <a:ext cx="1225731" cy="436035"/>
          </a:xfrm>
          <a:prstGeom prst="rightArrow">
            <a:avLst>
              <a:gd name="adj1" fmla="val 37961"/>
              <a:gd name="adj2" fmla="val 127017"/>
            </a:avLst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201" name="Shape 201"/>
          <p:cNvSpPr/>
          <p:nvPr/>
        </p:nvSpPr>
        <p:spPr>
          <a:xfrm rot="1104990">
            <a:off x="8464178" y="6563501"/>
            <a:ext cx="1225731" cy="436035"/>
          </a:xfrm>
          <a:prstGeom prst="rightArrow">
            <a:avLst>
              <a:gd name="adj1" fmla="val 37961"/>
              <a:gd name="adj2" fmla="val 127017"/>
            </a:avLst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8432790" y="7860545"/>
            <a:ext cx="1225731" cy="436035"/>
          </a:xfrm>
          <a:prstGeom prst="rightArrow">
            <a:avLst>
              <a:gd name="adj1" fmla="val 37961"/>
              <a:gd name="adj2" fmla="val 127017"/>
            </a:avLst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203" name="Shape 203"/>
          <p:cNvSpPr/>
          <p:nvPr/>
        </p:nvSpPr>
        <p:spPr>
          <a:xfrm>
            <a:off x="1909236" y="7891461"/>
            <a:ext cx="2972330" cy="1439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>
            <a:lvl1pPr>
              <a:defRPr sz="2700" b="1">
                <a:solidFill>
                  <a:srgbClr val="0433FF"/>
                </a:solidFill>
              </a:defRPr>
            </a:lvl1pPr>
          </a:lstStyle>
          <a:p>
            <a:r>
              <a:t>How to efficiently use evolutionary information?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t>From Covariation to Contact</a:t>
            </a:r>
          </a:p>
        </p:txBody>
      </p:sp>
      <p:sp>
        <p:nvSpPr>
          <p:cNvPr id="206" name="Shape 206"/>
          <p:cNvSpPr/>
          <p:nvPr/>
        </p:nvSpPr>
        <p:spPr>
          <a:xfrm>
            <a:off x="10888598" y="9714784"/>
            <a:ext cx="5315489" cy="436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>
              <a:defRPr sz="2000">
                <a:solidFill>
                  <a:srgbClr val="424242"/>
                </a:solidFill>
              </a:defRPr>
            </a:pPr>
            <a:r>
              <a:t>Marks et al. (2012). </a:t>
            </a:r>
            <a:r>
              <a:rPr i="1"/>
              <a:t>Nat. Biotechnol. 30: 1072-80.</a:t>
            </a:r>
          </a:p>
        </p:txBody>
      </p:sp>
      <p:sp>
        <p:nvSpPr>
          <p:cNvPr id="207" name="Shape 207"/>
          <p:cNvSpPr/>
          <p:nvPr/>
        </p:nvSpPr>
        <p:spPr>
          <a:xfrm>
            <a:off x="1905000" y="2412700"/>
            <a:ext cx="1756518" cy="550334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2700" b="1">
                <a:solidFill>
                  <a:srgbClr val="FFFFFF"/>
                </a:solidFill>
              </a:defRPr>
            </a:lvl1pPr>
          </a:lstStyle>
          <a:p>
            <a:r>
              <a:t>Couplings</a:t>
            </a:r>
          </a:p>
        </p:txBody>
      </p:sp>
      <p:pic>
        <p:nvPicPr>
          <p:cNvPr id="208" name="Screen Shot 2016-04-03 at 4.12.58 PM.png"/>
          <p:cNvPicPr>
            <a:picLocks noChangeAspect="1"/>
          </p:cNvPicPr>
          <p:nvPr/>
        </p:nvPicPr>
        <p:blipFill>
          <a:blip r:embed="rId2">
            <a:extLst/>
          </a:blip>
          <a:srcRect l="2541" r="74961"/>
          <a:stretch>
            <a:fillRect/>
          </a:stretch>
        </p:blipFill>
        <p:spPr>
          <a:xfrm>
            <a:off x="11771120" y="3503100"/>
            <a:ext cx="2737477" cy="326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Screen Shot 2016-04-03 at 4.12.58 PM.png"/>
          <p:cNvPicPr>
            <a:picLocks noChangeAspect="1"/>
          </p:cNvPicPr>
          <p:nvPr/>
        </p:nvPicPr>
        <p:blipFill>
          <a:blip r:embed="rId2">
            <a:extLst/>
          </a:blip>
          <a:srcRect l="63096"/>
          <a:stretch>
            <a:fillRect/>
          </a:stretch>
        </p:blipFill>
        <p:spPr>
          <a:xfrm>
            <a:off x="6683511" y="3503100"/>
            <a:ext cx="4490518" cy="3263901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hape 210"/>
          <p:cNvSpPr/>
          <p:nvPr/>
        </p:nvSpPr>
        <p:spPr>
          <a:xfrm>
            <a:off x="5824303" y="4401056"/>
            <a:ext cx="1225731" cy="436035"/>
          </a:xfrm>
          <a:prstGeom prst="rightArrow">
            <a:avLst>
              <a:gd name="adj1" fmla="val 37961"/>
              <a:gd name="adj2" fmla="val 127017"/>
            </a:avLst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211" name="Shape 211"/>
          <p:cNvSpPr/>
          <p:nvPr/>
        </p:nvSpPr>
        <p:spPr>
          <a:xfrm>
            <a:off x="11951985" y="6355708"/>
            <a:ext cx="2375916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 algn="just"/>
          </a:lstStyle>
          <a:p>
            <a:r>
              <a:t>Physical contact</a:t>
            </a:r>
          </a:p>
        </p:txBody>
      </p:sp>
      <p:sp>
        <p:nvSpPr>
          <p:cNvPr id="212" name="Shape 212"/>
          <p:cNvSpPr/>
          <p:nvPr/>
        </p:nvSpPr>
        <p:spPr>
          <a:xfrm>
            <a:off x="7218581" y="6355708"/>
            <a:ext cx="3420503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Evolutionary couplings</a:t>
            </a:r>
          </a:p>
        </p:txBody>
      </p:sp>
      <p:pic>
        <p:nvPicPr>
          <p:cNvPr id="213" name="Screen Shot 2016-04-03 at 4.12.58 PM.png"/>
          <p:cNvPicPr>
            <a:picLocks noChangeAspect="1"/>
          </p:cNvPicPr>
          <p:nvPr/>
        </p:nvPicPr>
        <p:blipFill>
          <a:blip r:embed="rId2">
            <a:extLst/>
          </a:blip>
          <a:srcRect l="25738" r="41094"/>
          <a:stretch>
            <a:fillRect/>
          </a:stretch>
        </p:blipFill>
        <p:spPr>
          <a:xfrm>
            <a:off x="1790700" y="3221769"/>
            <a:ext cx="4035945" cy="3263901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hape 214"/>
          <p:cNvSpPr/>
          <p:nvPr/>
        </p:nvSpPr>
        <p:spPr>
          <a:xfrm>
            <a:off x="3370142" y="6731705"/>
            <a:ext cx="876938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 algn="just">
              <a:defRPr b="1"/>
            </a:lvl1pPr>
          </a:lstStyle>
          <a:p>
            <a:r>
              <a:t>MSA</a:t>
            </a:r>
          </a:p>
        </p:txBody>
      </p:sp>
      <p:sp>
        <p:nvSpPr>
          <p:cNvPr id="215" name="Shape 215"/>
          <p:cNvSpPr/>
          <p:nvPr/>
        </p:nvSpPr>
        <p:spPr>
          <a:xfrm>
            <a:off x="2915751" y="6355708"/>
            <a:ext cx="1785720" cy="537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r>
              <a:t>Covariation</a:t>
            </a:r>
          </a:p>
        </p:txBody>
      </p:sp>
      <p:sp>
        <p:nvSpPr>
          <p:cNvPr id="216" name="Shape 216"/>
          <p:cNvSpPr/>
          <p:nvPr/>
        </p:nvSpPr>
        <p:spPr>
          <a:xfrm>
            <a:off x="11128252" y="4401056"/>
            <a:ext cx="1225731" cy="436035"/>
          </a:xfrm>
          <a:prstGeom prst="rightArrow">
            <a:avLst>
              <a:gd name="adj1" fmla="val 37961"/>
              <a:gd name="adj2" fmla="val 127017"/>
            </a:avLst>
          </a:prstGeom>
          <a:solidFill>
            <a:schemeClr val="accent1">
              <a:hueOff val="-113918"/>
              <a:satOff val="19024"/>
              <a:lumOff val="19749"/>
            </a:schemeClr>
          </a:solidFill>
          <a:ln w="12700">
            <a:miter lim="400000"/>
          </a:ln>
        </p:spPr>
        <p:txBody>
          <a:bodyPr lIns="52916" tIns="52916" rIns="52916" bIns="52916" anchor="ctr"/>
          <a:lstStyle/>
          <a:p>
            <a:pPr algn="ctr"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217" name="Shape 217"/>
          <p:cNvSpPr/>
          <p:nvPr/>
        </p:nvSpPr>
        <p:spPr>
          <a:xfrm>
            <a:off x="7694900" y="7486747"/>
            <a:ext cx="6966153" cy="550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>
            <a:lvl1pPr>
              <a:defRPr sz="2700" b="1">
                <a:solidFill>
                  <a:srgbClr val="FF2600"/>
                </a:solidFill>
              </a:defRPr>
            </a:lvl1pPr>
          </a:lstStyle>
          <a:p>
            <a:r>
              <a:t>How to capture the evolutionary couplings?</a:t>
            </a:r>
          </a:p>
        </p:txBody>
      </p:sp>
      <p:sp>
        <p:nvSpPr>
          <p:cNvPr id="218" name="Shape 218"/>
          <p:cNvSpPr/>
          <p:nvPr/>
        </p:nvSpPr>
        <p:spPr>
          <a:xfrm>
            <a:off x="7966641" y="8001563"/>
            <a:ext cx="6422671" cy="1439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>
              <a:defRPr sz="2700" b="1">
                <a:solidFill>
                  <a:srgbClr val="0433FF"/>
                </a:solidFill>
              </a:defRPr>
            </a:pPr>
            <a:r>
              <a:t>There are two main statistical methods: </a:t>
            </a:r>
          </a:p>
          <a:p>
            <a:pPr>
              <a:defRPr sz="2700" b="1">
                <a:solidFill>
                  <a:srgbClr val="0433FF"/>
                </a:solidFill>
              </a:defRPr>
            </a:pPr>
            <a:r>
              <a:t>(1) Statistical Coupling Analysis (SCA)</a:t>
            </a:r>
          </a:p>
          <a:p>
            <a:pPr>
              <a:defRPr sz="2700" b="1">
                <a:solidFill>
                  <a:srgbClr val="0433FF"/>
                </a:solidFill>
              </a:defRPr>
            </a:pPr>
            <a:r>
              <a:t>(2) Direct Coupling Analysis (DCA)</a:t>
            </a:r>
          </a:p>
        </p:txBody>
      </p:sp>
      <p:sp>
        <p:nvSpPr>
          <p:cNvPr id="219" name="Shape 219"/>
          <p:cNvSpPr/>
          <p:nvPr/>
        </p:nvSpPr>
        <p:spPr>
          <a:xfrm>
            <a:off x="1905000" y="7416800"/>
            <a:ext cx="5560358" cy="1833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/>
          <a:p>
            <a:r>
              <a:rPr b="1"/>
              <a:t>Covariation</a:t>
            </a:r>
            <a:r>
              <a:t> refers to the coordinated changes that occur in pairs of residues, typically to maintain protein stability, function or folding.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is </a:t>
            </a:r>
            <a:r>
              <a:rPr b="1"/>
              <a:t>D</a:t>
            </a:r>
            <a:r>
              <a:t>irect-</a:t>
            </a:r>
            <a:r>
              <a:rPr b="1"/>
              <a:t>C</a:t>
            </a:r>
            <a:r>
              <a:t>oupling </a:t>
            </a:r>
            <a:r>
              <a:rPr b="1"/>
              <a:t>A</a:t>
            </a:r>
            <a:r>
              <a:t>nalysis (DCA)?</a:t>
            </a:r>
          </a:p>
        </p:txBody>
      </p:sp>
      <p:sp>
        <p:nvSpPr>
          <p:cNvPr id="222" name="Shape 222"/>
          <p:cNvSpPr/>
          <p:nvPr/>
        </p:nvSpPr>
        <p:spPr>
          <a:xfrm>
            <a:off x="10202412" y="9426308"/>
            <a:ext cx="5861687" cy="766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>
              <a:defRPr sz="2000">
                <a:solidFill>
                  <a:srgbClr val="424242"/>
                </a:solidFill>
              </a:defRPr>
            </a:pPr>
            <a:r>
              <a:t>Marcos et al. (2011).  </a:t>
            </a:r>
            <a:r>
              <a:rPr i="1"/>
              <a:t>PNAS</a:t>
            </a:r>
            <a:r>
              <a:t> 108(49), E1293–E1301.</a:t>
            </a:r>
          </a:p>
          <a:p>
            <a:pPr>
              <a:defRPr sz="2000">
                <a:solidFill>
                  <a:srgbClr val="424242"/>
                </a:solidFill>
              </a:defRPr>
            </a:pPr>
            <a:r>
              <a:t>Stein et al. (2015). </a:t>
            </a:r>
            <a:r>
              <a:rPr i="1"/>
              <a:t>PLoS Comput Biol </a:t>
            </a:r>
            <a:r>
              <a:t>11(7): e1004182.</a:t>
            </a:r>
          </a:p>
        </p:txBody>
      </p:sp>
      <p:pic>
        <p:nvPicPr>
          <p:cNvPr id="223" name="Screen Shot 2015-12-02 at 12.47.01 PM.png"/>
          <p:cNvPicPr>
            <a:picLocks noChangeAspect="1"/>
          </p:cNvPicPr>
          <p:nvPr/>
        </p:nvPicPr>
        <p:blipFill>
          <a:blip r:embed="rId2">
            <a:extLst/>
          </a:blip>
          <a:srcRect t="2372"/>
          <a:stretch>
            <a:fillRect/>
          </a:stretch>
        </p:blipFill>
        <p:spPr>
          <a:xfrm>
            <a:off x="1879535" y="2420937"/>
            <a:ext cx="4860512" cy="5971306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Shape 224"/>
          <p:cNvSpPr/>
          <p:nvPr/>
        </p:nvSpPr>
        <p:spPr>
          <a:xfrm>
            <a:off x="1012499" y="8274885"/>
            <a:ext cx="7469706" cy="1833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2916" tIns="52916" rIns="52916" bIns="52916" anchor="ctr">
            <a:spAutoFit/>
          </a:bodyPr>
          <a:lstStyle>
            <a:lvl1pPr algn="just">
              <a:defRPr>
                <a:solidFill>
                  <a:srgbClr val="535353"/>
                </a:solidFill>
              </a:defRPr>
            </a:lvl1pPr>
          </a:lstStyle>
          <a:p>
            <a:r>
              <a:t>Analysis by Pearson’s correlation yields interactions associating all three compounds A, B, and C, in contrast to the partial correlation approach which omits the “false” link between A and C.</a:t>
            </a:r>
          </a:p>
        </p:txBody>
      </p:sp>
      <p:grpSp>
        <p:nvGrpSpPr>
          <p:cNvPr id="235" name="Group 235"/>
          <p:cNvGrpSpPr/>
          <p:nvPr/>
        </p:nvGrpSpPr>
        <p:grpSpPr>
          <a:xfrm>
            <a:off x="7431692" y="3406001"/>
            <a:ext cx="7632856" cy="4434091"/>
            <a:chOff x="0" y="0"/>
            <a:chExt cx="7632855" cy="4434090"/>
          </a:xfrm>
        </p:grpSpPr>
        <p:sp>
          <p:nvSpPr>
            <p:cNvPr id="225" name="Shape 225"/>
            <p:cNvSpPr/>
            <p:nvPr/>
          </p:nvSpPr>
          <p:spPr>
            <a:xfrm>
              <a:off x="0" y="-1"/>
              <a:ext cx="2736830" cy="550335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2916" tIns="52916" rIns="52916" bIns="52916" numCol="1" anchor="ctr">
              <a:spAutoFit/>
            </a:bodyPr>
            <a:lstStyle>
              <a:lvl1pPr>
                <a:defRPr sz="2700" b="1">
                  <a:solidFill>
                    <a:srgbClr val="FFFFFF"/>
                  </a:solidFill>
                </a:defRPr>
              </a:lvl1pPr>
            </a:lstStyle>
            <a:p>
              <a:r>
                <a:t>Statistical model</a:t>
              </a:r>
            </a:p>
          </p:txBody>
        </p:sp>
        <p:pic>
          <p:nvPicPr>
            <p:cNvPr id="226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5" y="675384"/>
              <a:ext cx="7632701" cy="1155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9" name="Group 229"/>
            <p:cNvGrpSpPr/>
            <p:nvPr/>
          </p:nvGrpSpPr>
          <p:grpSpPr>
            <a:xfrm>
              <a:off x="155" y="3463110"/>
              <a:ext cx="5549901" cy="970981"/>
              <a:chOff x="0" y="0"/>
              <a:chExt cx="5549900" cy="970980"/>
            </a:xfrm>
          </p:grpSpPr>
          <p:pic>
            <p:nvPicPr>
              <p:cNvPr id="227" name="pasted-image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4254500" cy="381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8" name="pasted-image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640780"/>
                <a:ext cx="5549900" cy="3302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34" name="Group 234"/>
            <p:cNvGrpSpPr/>
            <p:nvPr/>
          </p:nvGrpSpPr>
          <p:grpSpPr>
            <a:xfrm>
              <a:off x="155" y="1802097"/>
              <a:ext cx="7308758" cy="1401234"/>
              <a:chOff x="0" y="0"/>
              <a:chExt cx="7308756" cy="1401233"/>
            </a:xfrm>
          </p:grpSpPr>
          <p:sp>
            <p:nvSpPr>
              <p:cNvPr id="230" name="Shape 230"/>
              <p:cNvSpPr/>
              <p:nvPr/>
            </p:nvSpPr>
            <p:spPr>
              <a:xfrm>
                <a:off x="1480649" y="0"/>
                <a:ext cx="5828108" cy="14012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2916" tIns="52916" rIns="52916" bIns="52916" numCol="1" anchor="ctr">
                <a:spAutoFit/>
              </a:bodyPr>
              <a:lstStyle/>
              <a:p>
                <a:pPr algn="just">
                  <a:defRPr>
                    <a:solidFill>
                      <a:srgbClr val="535353"/>
                    </a:solidFill>
                  </a:defRPr>
                </a:pPr>
                <a:r>
                  <a:t>— Normalization constant</a:t>
                </a:r>
              </a:p>
              <a:p>
                <a:pPr algn="just">
                  <a:defRPr>
                    <a:solidFill>
                      <a:srgbClr val="535353"/>
                    </a:solidFill>
                  </a:defRPr>
                </a:pPr>
                <a:r>
                  <a:t>— Pairwise coupling (two-body energy)</a:t>
                </a:r>
              </a:p>
              <a:p>
                <a:pPr algn="just">
                  <a:defRPr>
                    <a:solidFill>
                      <a:srgbClr val="535353"/>
                    </a:solidFill>
                  </a:defRPr>
                </a:pPr>
                <a:r>
                  <a:t>— Single site bias (one-body energy)</a:t>
                </a:r>
              </a:p>
            </p:txBody>
          </p:sp>
          <p:pic>
            <p:nvPicPr>
              <p:cNvPr id="231" name="pasted-image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216368"/>
                <a:ext cx="215900" cy="2286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2" name="pasted-image.pdf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536442"/>
                <a:ext cx="1435100" cy="3302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3" name="pasted-image.pdf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1020330"/>
                <a:ext cx="850900" cy="3302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to Get DCA Matrices?</a:t>
            </a:r>
          </a:p>
        </p:txBody>
      </p:sp>
      <p:sp>
        <p:nvSpPr>
          <p:cNvPr id="238" name="Shape 238"/>
          <p:cNvSpPr/>
          <p:nvPr/>
        </p:nvSpPr>
        <p:spPr>
          <a:xfrm>
            <a:off x="10577839" y="9708729"/>
            <a:ext cx="5642786" cy="436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2916" tIns="52916" rIns="52916" bIns="52916" anchor="ctr">
            <a:spAutoFit/>
          </a:bodyPr>
          <a:lstStyle/>
          <a:p>
            <a:pPr>
              <a:defRPr sz="2000">
                <a:solidFill>
                  <a:srgbClr val="424242"/>
                </a:solidFill>
              </a:defRPr>
            </a:pPr>
            <a:r>
              <a:t>Marcos et al. (2011).  </a:t>
            </a:r>
            <a:r>
              <a:rPr i="1"/>
              <a:t>PNAS</a:t>
            </a:r>
            <a:r>
              <a:t> 108(49), E1293–E1301.</a:t>
            </a:r>
          </a:p>
        </p:txBody>
      </p:sp>
      <p:grpSp>
        <p:nvGrpSpPr>
          <p:cNvPr id="249" name="Group 249"/>
          <p:cNvGrpSpPr/>
          <p:nvPr/>
        </p:nvGrpSpPr>
        <p:grpSpPr>
          <a:xfrm>
            <a:off x="1905000" y="2198687"/>
            <a:ext cx="12509500" cy="4020664"/>
            <a:chOff x="0" y="0"/>
            <a:chExt cx="12509500" cy="4020662"/>
          </a:xfrm>
        </p:grpSpPr>
        <p:sp>
          <p:nvSpPr>
            <p:cNvPr id="239" name="Shape 239"/>
            <p:cNvSpPr/>
            <p:nvPr/>
          </p:nvSpPr>
          <p:spPr>
            <a:xfrm>
              <a:off x="0" y="209550"/>
              <a:ext cx="3059805" cy="550334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2916" tIns="52916" rIns="52916" bIns="52916" numCol="1" anchor="ctr">
              <a:spAutoFit/>
            </a:bodyPr>
            <a:lstStyle>
              <a:lvl1pPr>
                <a:defRPr sz="2700" b="1">
                  <a:solidFill>
                    <a:srgbClr val="FFFFFF"/>
                  </a:solidFill>
                </a:defRPr>
              </a:lvl1pPr>
            </a:lstStyle>
            <a:p>
              <a:r>
                <a:t>Sequence statistics</a:t>
              </a:r>
            </a:p>
          </p:txBody>
        </p:sp>
        <p:pic>
          <p:nvPicPr>
            <p:cNvPr id="240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100808"/>
              <a:ext cx="2794000" cy="939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1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2202795"/>
              <a:ext cx="4076700" cy="939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45" name="Group 245"/>
            <p:cNvGrpSpPr/>
            <p:nvPr/>
          </p:nvGrpSpPr>
          <p:grpSpPr>
            <a:xfrm>
              <a:off x="7810500" y="0"/>
              <a:ext cx="4699000" cy="4020663"/>
              <a:chOff x="0" y="0"/>
              <a:chExt cx="4699000" cy="4020662"/>
            </a:xfrm>
          </p:grpSpPr>
          <p:pic>
            <p:nvPicPr>
              <p:cNvPr id="242" name="pasted-image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4699000" cy="35836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43" name="Shape 243"/>
              <p:cNvSpPr/>
              <p:nvPr/>
            </p:nvSpPr>
            <p:spPr>
              <a:xfrm>
                <a:off x="940239" y="3483029"/>
                <a:ext cx="911819" cy="5376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2916" tIns="52916" rIns="52916" bIns="52916" numCol="1" anchor="ctr">
                <a:spAutoFit/>
              </a:bodyPr>
              <a:lstStyle/>
              <a:p>
                <a:r>
                  <a:t>MSA:</a:t>
                </a:r>
              </a:p>
            </p:txBody>
          </p:sp>
          <p:pic>
            <p:nvPicPr>
              <p:cNvPr id="244" name="pasted-image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899037" y="3561346"/>
                <a:ext cx="1308101" cy="381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46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3351212"/>
              <a:ext cx="139700" cy="25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Shape 247"/>
            <p:cNvSpPr/>
            <p:nvPr/>
          </p:nvSpPr>
          <p:spPr>
            <a:xfrm>
              <a:off x="4188771" y="1127401"/>
              <a:ext cx="3470268" cy="1833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2916" tIns="52916" rIns="52916" bIns="52916" numCol="1" anchor="ctr">
              <a:spAutoFit/>
            </a:bodyPr>
            <a:lstStyle/>
            <a:p>
              <a:pPr algn="just">
                <a:defRPr>
                  <a:solidFill>
                    <a:srgbClr val="535353"/>
                  </a:solidFill>
                </a:defRPr>
              </a:pPr>
              <a:r>
                <a:t>— single site frequency</a:t>
              </a:r>
            </a:p>
            <a:p>
              <a:pPr algn="just">
                <a:defRPr>
                  <a:solidFill>
                    <a:srgbClr val="535353"/>
                  </a:solidFill>
                </a:defRPr>
              </a:pPr>
              <a:endParaRPr/>
            </a:p>
            <a:p>
              <a:pPr algn="just">
                <a:defRPr>
                  <a:solidFill>
                    <a:srgbClr val="535353"/>
                  </a:solidFill>
                </a:defRPr>
              </a:pPr>
              <a:endParaRPr/>
            </a:p>
            <a:p>
              <a:pPr algn="just">
                <a:defRPr>
                  <a:solidFill>
                    <a:srgbClr val="535353"/>
                  </a:solidFill>
                </a:defRPr>
              </a:pPr>
              <a:r>
                <a:t>— pair frequency</a:t>
              </a:r>
            </a:p>
          </p:txBody>
        </p:sp>
        <p:sp>
          <p:nvSpPr>
            <p:cNvPr id="248" name="Shape 248"/>
            <p:cNvSpPr/>
            <p:nvPr/>
          </p:nvSpPr>
          <p:spPr>
            <a:xfrm>
              <a:off x="315552" y="3209395"/>
              <a:ext cx="3602973" cy="5376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2916" tIns="52916" rIns="52916" bIns="52916" numCol="1" anchor="ctr">
              <a:spAutoFit/>
            </a:bodyPr>
            <a:lstStyle>
              <a:lvl1pPr algn="just">
                <a:defRPr>
                  <a:solidFill>
                    <a:srgbClr val="535353"/>
                  </a:solidFill>
                </a:defRPr>
              </a:lvl1pPr>
            </a:lstStyle>
            <a:p>
              <a:r>
                <a:t>— the Kronecker symbol</a:t>
              </a:r>
            </a:p>
          </p:txBody>
        </p:sp>
      </p:grpSp>
      <p:grpSp>
        <p:nvGrpSpPr>
          <p:cNvPr id="255" name="Group 255"/>
          <p:cNvGrpSpPr/>
          <p:nvPr/>
        </p:nvGrpSpPr>
        <p:grpSpPr>
          <a:xfrm>
            <a:off x="1904999" y="6174594"/>
            <a:ext cx="13502591" cy="3479596"/>
            <a:chOff x="0" y="0"/>
            <a:chExt cx="13502589" cy="3479595"/>
          </a:xfrm>
        </p:grpSpPr>
        <p:sp>
          <p:nvSpPr>
            <p:cNvPr id="250" name="Shape 250"/>
            <p:cNvSpPr/>
            <p:nvPr/>
          </p:nvSpPr>
          <p:spPr>
            <a:xfrm>
              <a:off x="0" y="-1"/>
              <a:ext cx="4119313" cy="550335"/>
            </a:xfrm>
            <a:prstGeom prst="rect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2916" tIns="52916" rIns="52916" bIns="52916" numCol="1" anchor="ctr">
              <a:spAutoFit/>
            </a:bodyPr>
            <a:lstStyle>
              <a:lvl1pPr>
                <a:defRPr sz="2700" b="1">
                  <a:solidFill>
                    <a:srgbClr val="FFFFFF"/>
                  </a:solidFill>
                </a:defRPr>
              </a:lvl1pPr>
            </a:lstStyle>
            <a:p>
              <a:r>
                <a:t>Maximum entropy model</a:t>
              </a:r>
            </a:p>
          </p:txBody>
        </p:sp>
        <p:pic>
          <p:nvPicPr>
            <p:cNvPr id="251" name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2704895"/>
              <a:ext cx="6629400" cy="774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" name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1064688"/>
              <a:ext cx="7226300" cy="1346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3" name="Shape 253"/>
            <p:cNvSpPr/>
            <p:nvPr/>
          </p:nvSpPr>
          <p:spPr>
            <a:xfrm>
              <a:off x="7778149" y="390170"/>
              <a:ext cx="5260117" cy="14012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2916" tIns="52916" rIns="52916" bIns="52916" numCol="1" anchor="ctr">
              <a:spAutoFit/>
            </a:bodyPr>
            <a:lstStyle/>
            <a:p>
              <a:pPr algn="just"/>
              <a:r>
                <a:t>Maximize entropy </a:t>
              </a:r>
              <a:r>
                <a:rPr b="1"/>
                <a:t>S</a:t>
              </a:r>
              <a:r>
                <a:t>, we can get the statistical model </a:t>
              </a:r>
              <a:r>
                <a:rPr b="1"/>
                <a:t>P(A</a:t>
              </a:r>
              <a:r>
                <a:rPr b="1" baseline="-5999"/>
                <a:t>1</a:t>
              </a:r>
              <a:r>
                <a:rPr b="1"/>
                <a:t>, …, A</a:t>
              </a:r>
              <a:r>
                <a:rPr b="1" baseline="-5999"/>
                <a:t>L</a:t>
              </a:r>
              <a:r>
                <a:rPr b="1"/>
                <a:t>) </a:t>
              </a:r>
              <a:r>
                <a:t>with a partition function </a:t>
              </a:r>
              <a:r>
                <a:rPr b="1"/>
                <a:t>Z</a:t>
              </a:r>
            </a:p>
          </p:txBody>
        </p:sp>
        <p:pic>
          <p:nvPicPr>
            <p:cNvPr id="254" name="pasted-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7812989" y="1879375"/>
              <a:ext cx="5689601" cy="965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1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4">
  <a:themeElements>
    <a:clrScheme name="New_Template4">
      <a:dk1>
        <a:srgbClr val="414141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Palatino"/>
        <a:ea typeface="Palatino"/>
        <a:cs typeface="Palatino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2916" tIns="52916" rIns="52916" bIns="52916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+mj-lt"/>
            <a:ea typeface="+mj-ea"/>
            <a:cs typeface="+mj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2916" tIns="52916" rIns="52916" bIns="52916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5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+mj-lt"/>
            <a:ea typeface="+mj-ea"/>
            <a:cs typeface="+mj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Palatino"/>
        <a:ea typeface="Palatino"/>
        <a:cs typeface="Palatino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2916" tIns="52916" rIns="52916" bIns="52916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+mj-lt"/>
            <a:ea typeface="+mj-ea"/>
            <a:cs typeface="+mj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2916" tIns="52916" rIns="52916" bIns="52916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5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+mj-lt"/>
            <a:ea typeface="+mj-ea"/>
            <a:cs typeface="+mj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1802</Words>
  <Application>Microsoft Macintosh PowerPoint</Application>
  <PresentationFormat>Custom</PresentationFormat>
  <Paragraphs>403</Paragraphs>
  <Slides>34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Athelas</vt:lpstr>
      <vt:lpstr>Bodoni SvtyTwo ITC TT-Book</vt:lpstr>
      <vt:lpstr>Courier</vt:lpstr>
      <vt:lpstr>Helvetica</vt:lpstr>
      <vt:lpstr>Helvetica Light</vt:lpstr>
      <vt:lpstr>Menlo</vt:lpstr>
      <vt:lpstr>Palatino</vt:lpstr>
      <vt:lpstr>Zapf Dingbats</vt:lpstr>
      <vt:lpstr>New_Template4</vt:lpstr>
      <vt:lpstr>Protein Design and Structure Prediction based on Evolutionary Information</vt:lpstr>
      <vt:lpstr>Contents</vt:lpstr>
      <vt:lpstr>Protein Design</vt:lpstr>
      <vt:lpstr>Protein Sequence and Multiple Sequence Alignment </vt:lpstr>
      <vt:lpstr>Methods in Protein Co-evolution Analysis</vt:lpstr>
      <vt:lpstr>Better Way to Improve a Protein?</vt:lpstr>
      <vt:lpstr>From Covariation to Contact</vt:lpstr>
      <vt:lpstr>What is Direct-Coupling Analysis (DCA)?</vt:lpstr>
      <vt:lpstr>How to Get DCA Matrices?</vt:lpstr>
      <vt:lpstr>PowerPoint Presentation</vt:lpstr>
      <vt:lpstr>PowerPoint Presentation</vt:lpstr>
      <vt:lpstr>PowerPoint Presentation</vt:lpstr>
      <vt:lpstr>PowerPoint Presentation</vt:lpstr>
      <vt:lpstr>RNA Recognition Motif (RRM) Domain</vt:lpstr>
      <vt:lpstr>Designed RRM Domain</vt:lpstr>
      <vt:lpstr>Designed RRM Domain</vt:lpstr>
      <vt:lpstr>Sequence Comparison</vt:lpstr>
      <vt:lpstr>Am I right?</vt:lpstr>
      <vt:lpstr>Quantification of Point Mutation Effect</vt:lpstr>
      <vt:lpstr>Quantification of Point Mutation Effect</vt:lpstr>
      <vt:lpstr>Correlation with a statistical potential: “DOPE”</vt:lpstr>
      <vt:lpstr>Predictions on the Designed RRM Domain</vt:lpstr>
      <vt:lpstr>Predictions on the Designed RRM Domain</vt:lpstr>
      <vt:lpstr>Folding using de novo Iterative Fixing “TerItFix”  on the Designed RRM Domain</vt:lpstr>
      <vt:lpstr>Protein Structure Prediction</vt:lpstr>
      <vt:lpstr>Protein Structure Prediction “NiDelta”</vt:lpstr>
      <vt:lpstr>But Noise Always Exists …</vt:lpstr>
      <vt:lpstr>Protein Structure Prediction</vt:lpstr>
      <vt:lpstr>Different Paths to Fold</vt:lpstr>
      <vt:lpstr>Structure Clusters</vt:lpstr>
      <vt:lpstr>Example Prediction (1st round)</vt:lpstr>
      <vt:lpstr>What Will We Do in the Future?</vt:lpstr>
      <vt:lpstr>Acknowledgements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Protein Design and Structure Prediction based on Evolutionary Information</dc:title>
  <cp:lastModifiedBy>Ngaam J. Cheung</cp:lastModifiedBy>
  <cp:revision>2</cp:revision>
  <dcterms:modified xsi:type="dcterms:W3CDTF">2016-04-12T00:49:13Z</dcterms:modified>
</cp:coreProperties>
</file>