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tiff" ContentType="image/tiff"/>
  <Default Extension="rels" ContentType="application/vnd.openxmlformats-package.relationships+xml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41"/>
  </p:notesMasterIdLst>
  <p:sldIdLst>
    <p:sldId id="268" r:id="rId2"/>
    <p:sldId id="260" r:id="rId3"/>
    <p:sldId id="270" r:id="rId4"/>
    <p:sldId id="341" r:id="rId5"/>
    <p:sldId id="354" r:id="rId6"/>
    <p:sldId id="353" r:id="rId7"/>
    <p:sldId id="269" r:id="rId8"/>
    <p:sldId id="365" r:id="rId9"/>
    <p:sldId id="366" r:id="rId10"/>
    <p:sldId id="340" r:id="rId11"/>
    <p:sldId id="350" r:id="rId12"/>
    <p:sldId id="349" r:id="rId13"/>
    <p:sldId id="351" r:id="rId14"/>
    <p:sldId id="331" r:id="rId15"/>
    <p:sldId id="322" r:id="rId16"/>
    <p:sldId id="355" r:id="rId17"/>
    <p:sldId id="364" r:id="rId18"/>
    <p:sldId id="316" r:id="rId19"/>
    <p:sldId id="317" r:id="rId20"/>
    <p:sldId id="318" r:id="rId21"/>
    <p:sldId id="335" r:id="rId22"/>
    <p:sldId id="342" r:id="rId23"/>
    <p:sldId id="343" r:id="rId24"/>
    <p:sldId id="344" r:id="rId25"/>
    <p:sldId id="345" r:id="rId26"/>
    <p:sldId id="346" r:id="rId27"/>
    <p:sldId id="347" r:id="rId28"/>
    <p:sldId id="356" r:id="rId29"/>
    <p:sldId id="358" r:id="rId30"/>
    <p:sldId id="359" r:id="rId31"/>
    <p:sldId id="360" r:id="rId32"/>
    <p:sldId id="361" r:id="rId33"/>
    <p:sldId id="362" r:id="rId34"/>
    <p:sldId id="363" r:id="rId35"/>
    <p:sldId id="296" r:id="rId36"/>
    <p:sldId id="337" r:id="rId37"/>
    <p:sldId id="315" r:id="rId38"/>
    <p:sldId id="313" r:id="rId39"/>
    <p:sldId id="314" r:id="rId4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06799F8-075E-4A3A-A7F6-7FBC6576F1A4}" styleName="Themed Style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135" autoAdjust="0"/>
    <p:restoredTop sz="99142" autoAdjust="0"/>
  </p:normalViewPr>
  <p:slideViewPr>
    <p:cSldViewPr snapToGrid="0" snapToObjects="1">
      <p:cViewPr>
        <p:scale>
          <a:sx n="150" d="100"/>
          <a:sy n="150" d="100"/>
        </p:scale>
        <p:origin x="1128" y="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notesMaster" Target="notesMasters/notesMaster1.xml"/><Relationship Id="rId42" Type="http://schemas.openxmlformats.org/officeDocument/2006/relationships/presProps" Target="presProps.xml"/><Relationship Id="rId43" Type="http://schemas.openxmlformats.org/officeDocument/2006/relationships/viewProps" Target="viewProps.xml"/><Relationship Id="rId44" Type="http://schemas.openxmlformats.org/officeDocument/2006/relationships/theme" Target="theme/theme1.xml"/><Relationship Id="rId45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MacHD:Users:colbymarvin:Documents:CMG%20Prep:CMG%20Meeting:New%20Update%20Format%20Drafts:Hayflick%20Communication%20Summary%20Data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MacHD:Users:colbymarvin:Downloads:SampleSolicitation_to_DNA_receipt_chart_updated_01-26-16%20(1)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'By Month after Solicitation'!$J$1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chemeClr val="accent5">
                <a:lumMod val="75000"/>
              </a:schemeClr>
            </a:solidFill>
            <a:effectLst/>
          </c:spPr>
          <c:invertIfNegative val="0"/>
          <c:cat>
            <c:strRef>
              <c:f>'By Month after Solicitation'!$I$2:$I$8</c:f>
              <c:strCache>
                <c:ptCount val="7"/>
                <c:pt idx="0">
                  <c:v>July</c:v>
                </c:pt>
                <c:pt idx="1">
                  <c:v>August</c:v>
                </c:pt>
                <c:pt idx="2">
                  <c:v>September</c:v>
                </c:pt>
                <c:pt idx="3">
                  <c:v>October</c:v>
                </c:pt>
                <c:pt idx="4">
                  <c:v>November</c:v>
                </c:pt>
                <c:pt idx="5">
                  <c:v>December</c:v>
                </c:pt>
                <c:pt idx="6">
                  <c:v>January</c:v>
                </c:pt>
              </c:strCache>
            </c:strRef>
          </c:cat>
          <c:val>
            <c:numRef>
              <c:f>'By Month after Solicitation'!$J$2:$J$8</c:f>
              <c:numCache>
                <c:formatCode>General</c:formatCode>
                <c:ptCount val="7"/>
                <c:pt idx="0">
                  <c:v>1.0</c:v>
                </c:pt>
                <c:pt idx="1">
                  <c:v>1.0</c:v>
                </c:pt>
                <c:pt idx="2">
                  <c:v>8.0</c:v>
                </c:pt>
                <c:pt idx="3">
                  <c:v>8.0</c:v>
                </c:pt>
                <c:pt idx="4">
                  <c:v>11.0</c:v>
                </c:pt>
                <c:pt idx="5">
                  <c:v>4.0</c:v>
                </c:pt>
                <c:pt idx="6">
                  <c:v>3.0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1992424256"/>
        <c:axId val="-1992813056"/>
      </c:barChart>
      <c:catAx>
        <c:axId val="-199242425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-1992813056"/>
        <c:crosses val="autoZero"/>
        <c:auto val="1"/>
        <c:lblAlgn val="ctr"/>
        <c:lblOffset val="100"/>
        <c:noMultiLvlLbl val="0"/>
      </c:catAx>
      <c:valAx>
        <c:axId val="-1992813056"/>
        <c:scaling>
          <c:orientation val="minMax"/>
        </c:scaling>
        <c:delete val="0"/>
        <c:axPos val="l"/>
        <c:majorGridlines>
          <c:spPr>
            <a:ln>
              <a:noFill/>
            </a:ln>
          </c:spPr>
        </c:majorGridlines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Number of emails sent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-199242425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>
          <a:latin typeface="Arial" charset="0"/>
          <a:ea typeface="Arial" charset="0"/>
          <a:cs typeface="Arial" charset="0"/>
        </a:defRPr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 b="0">
                <a:solidFill>
                  <a:schemeClr val="tx1">
                    <a:lumMod val="75000"/>
                    <a:lumOff val="25000"/>
                  </a:schemeClr>
                </a:solidFill>
              </a:defRPr>
            </a:pPr>
            <a:r>
              <a:rPr lang="en-US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Months between project solicitation </a:t>
            </a:r>
            <a:r>
              <a:rPr lang="en-US" b="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and receipt</a:t>
            </a:r>
            <a:r>
              <a:rPr lang="en-US" b="0" baseline="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of </a:t>
            </a:r>
            <a:r>
              <a:rPr lang="en-US" b="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DNA</a:t>
            </a:r>
            <a:endParaRPr lang="en-US" b="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c:rich>
      </c:tx>
      <c:layout>
        <c:manualLayout>
          <c:xMode val="edge"/>
          <c:yMode val="edge"/>
          <c:x val="0.180137614678899"/>
          <c:y val="0.0435897435897436"/>
        </c:manualLayout>
      </c:layout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'Counts-Trimmed'!$C$1</c:f>
              <c:strCache>
                <c:ptCount val="1"/>
                <c:pt idx="0">
                  <c:v>Months</c:v>
                </c:pt>
              </c:strCache>
            </c:strRef>
          </c:tx>
          <c:spPr>
            <a:solidFill>
              <a:schemeClr val="accent5">
                <a:lumMod val="75000"/>
              </a:schemeClr>
            </a:solidFill>
            <a:effectLst/>
          </c:spPr>
          <c:invertIfNegative val="0"/>
          <c:cat>
            <c:strRef>
              <c:f>'Counts-Trimmed'!$A$2:$A$20</c:f>
              <c:strCache>
                <c:ptCount val="19"/>
                <c:pt idx="0">
                  <c:v>&lt;1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</c:strCache>
            </c:strRef>
          </c:cat>
          <c:val>
            <c:numRef>
              <c:f>'Counts-Trimmed'!$C$2:$C$20</c:f>
              <c:numCache>
                <c:formatCode>General</c:formatCode>
                <c:ptCount val="19"/>
                <c:pt idx="0">
                  <c:v>1.0</c:v>
                </c:pt>
                <c:pt idx="1">
                  <c:v>3.0</c:v>
                </c:pt>
                <c:pt idx="2">
                  <c:v>9.0</c:v>
                </c:pt>
                <c:pt idx="3">
                  <c:v>1.0</c:v>
                </c:pt>
                <c:pt idx="4">
                  <c:v>7.0</c:v>
                </c:pt>
                <c:pt idx="5">
                  <c:v>2.0</c:v>
                </c:pt>
                <c:pt idx="6">
                  <c:v>2.0</c:v>
                </c:pt>
                <c:pt idx="7">
                  <c:v>3.0</c:v>
                </c:pt>
                <c:pt idx="8">
                  <c:v>2.0</c:v>
                </c:pt>
                <c:pt idx="9">
                  <c:v>0.0</c:v>
                </c:pt>
                <c:pt idx="10">
                  <c:v>0.0</c:v>
                </c:pt>
                <c:pt idx="11">
                  <c:v>0.0</c:v>
                </c:pt>
                <c:pt idx="12">
                  <c:v>0.0</c:v>
                </c:pt>
                <c:pt idx="13">
                  <c:v>0.0</c:v>
                </c:pt>
                <c:pt idx="14">
                  <c:v>0.0</c:v>
                </c:pt>
                <c:pt idx="15">
                  <c:v>0.0</c:v>
                </c:pt>
                <c:pt idx="16">
                  <c:v>0.0</c:v>
                </c:pt>
                <c:pt idx="17">
                  <c:v>0.0</c:v>
                </c:pt>
                <c:pt idx="18">
                  <c:v>1.0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2112816352"/>
        <c:axId val="-2112713968"/>
      </c:barChart>
      <c:catAx>
        <c:axId val="-211281635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Months from solicitation to DNA shipment received</a:t>
                </a:r>
              </a:p>
            </c:rich>
          </c:tx>
          <c:layout/>
          <c:overlay val="0"/>
        </c:title>
        <c:numFmt formatCode="General" sourceLinked="0"/>
        <c:majorTickMark val="out"/>
        <c:minorTickMark val="none"/>
        <c:tickLblPos val="nextTo"/>
        <c:crossAx val="-2112713968"/>
        <c:crosses val="autoZero"/>
        <c:auto val="1"/>
        <c:lblAlgn val="ctr"/>
        <c:lblOffset val="100"/>
        <c:noMultiLvlLbl val="0"/>
      </c:catAx>
      <c:valAx>
        <c:axId val="-2112713968"/>
        <c:scaling>
          <c:orientation val="minMax"/>
        </c:scaling>
        <c:delete val="0"/>
        <c:axPos val="l"/>
        <c:majorGridlines>
          <c:spPr>
            <a:ln>
              <a:noFill/>
            </a:ln>
          </c:spPr>
        </c:majorGridlines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Number of projects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-211281635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>
          <a:latin typeface="Arial" charset="0"/>
          <a:ea typeface="Arial" charset="0"/>
          <a:cs typeface="Arial" charset="0"/>
        </a:defRPr>
      </a:pPr>
      <a:endParaRPr lang="en-US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B9FE26-B849-AB4B-A270-59164557606C}" type="datetimeFigureOut">
              <a:rPr lang="en-US" smtClean="0"/>
              <a:t>4/10/16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2599C2-8145-704D-9078-FD5AAA3F3F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10562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1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ABE00CF1-FA6B-EA4C-ABC6-147747E68C69}" type="slidenum">
              <a:rPr lang="en-US" sz="1200">
                <a:latin typeface="Times" charset="0"/>
              </a:rPr>
              <a:pPr/>
              <a:t>1</a:t>
            </a:fld>
            <a:endParaRPr lang="en-US" sz="1200">
              <a:latin typeface="Times" charset="0"/>
            </a:endParaRPr>
          </a:p>
        </p:txBody>
      </p:sp>
      <p:sp>
        <p:nvSpPr>
          <p:cNvPr id="614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marL="228600" indent="-228600" eaLnBrk="1" hangingPunct="1"/>
            <a:endParaRPr lang="en-US" sz="11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88068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1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C23E6D7B-69C4-6D41-94F4-68C18FEECCF8}" type="slidenum">
              <a:rPr lang="en-US" sz="1200">
                <a:solidFill>
                  <a:prstClr val="black"/>
                </a:solidFill>
                <a:latin typeface="Times" charset="0"/>
              </a:rPr>
              <a:pPr/>
              <a:t>13</a:t>
            </a:fld>
            <a:endParaRPr lang="en-US" sz="1200">
              <a:solidFill>
                <a:prstClr val="black"/>
              </a:solidFill>
              <a:latin typeface="Times" charset="0"/>
            </a:endParaRPr>
          </a:p>
        </p:txBody>
      </p:sp>
      <p:sp>
        <p:nvSpPr>
          <p:cNvPr id="30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28600" indent="-228600" eaLnBrk="1" hangingPunct="1"/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29774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A0BB32-4E68-E145-8588-8F74A80CBC78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3413146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A0BB32-4E68-E145-8588-8F74A80CBC78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15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3413146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A0BB32-4E68-E145-8588-8F74A80CBC78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16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0201331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A0BB32-4E68-E145-8588-8F74A80CBC78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17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7643148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1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E18794BE-A035-8142-B037-062307A618F7}" type="slidenum">
              <a:rPr lang="en-US" sz="1200">
                <a:latin typeface="Times" charset="0"/>
              </a:rPr>
              <a:pPr/>
              <a:t>18</a:t>
            </a:fld>
            <a:endParaRPr lang="en-US" sz="1200">
              <a:latin typeface="Times" charset="0"/>
            </a:endParaRPr>
          </a:p>
        </p:txBody>
      </p:sp>
      <p:sp>
        <p:nvSpPr>
          <p:cNvPr id="6861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marL="228600" indent="-228600" eaLnBrk="1" hangingPunct="1"/>
            <a:endParaRPr lang="en-US" sz="110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449149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1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E18794BE-A035-8142-B037-062307A618F7}" type="slidenum">
              <a:rPr lang="en-US" sz="1200">
                <a:latin typeface="Times" charset="0"/>
              </a:rPr>
              <a:pPr/>
              <a:t>19</a:t>
            </a:fld>
            <a:endParaRPr lang="en-US" sz="1200">
              <a:latin typeface="Times" charset="0"/>
            </a:endParaRPr>
          </a:p>
        </p:txBody>
      </p:sp>
      <p:sp>
        <p:nvSpPr>
          <p:cNvPr id="6861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marL="228600" indent="-228600" eaLnBrk="1" hangingPunct="1"/>
            <a:endParaRPr lang="en-US" sz="110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23993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1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E18794BE-A035-8142-B037-062307A618F7}" type="slidenum">
              <a:rPr lang="en-US" sz="1200">
                <a:latin typeface="Times" charset="0"/>
              </a:rPr>
              <a:pPr/>
              <a:t>20</a:t>
            </a:fld>
            <a:endParaRPr lang="en-US" sz="1200">
              <a:latin typeface="Times" charset="0"/>
            </a:endParaRPr>
          </a:p>
        </p:txBody>
      </p:sp>
      <p:sp>
        <p:nvSpPr>
          <p:cNvPr id="6861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marL="228600" indent="-228600" eaLnBrk="1" hangingPunct="1"/>
            <a:endParaRPr lang="en-US" sz="110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65586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1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E18794BE-A035-8142-B037-062307A618F7}" type="slidenum">
              <a:rPr lang="en-US" sz="1200">
                <a:latin typeface="Times" charset="0"/>
              </a:rPr>
              <a:pPr/>
              <a:t>21</a:t>
            </a:fld>
            <a:endParaRPr lang="en-US" sz="1200">
              <a:latin typeface="Times" charset="0"/>
            </a:endParaRPr>
          </a:p>
        </p:txBody>
      </p:sp>
      <p:sp>
        <p:nvSpPr>
          <p:cNvPr id="6861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marL="228600" indent="-228600" eaLnBrk="1" hangingPunct="1"/>
            <a:endParaRPr lang="en-US" sz="110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015283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1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C23E6D7B-69C4-6D41-94F4-68C18FEECCF8}" type="slidenum">
              <a:rPr lang="en-US" sz="1200">
                <a:solidFill>
                  <a:prstClr val="black"/>
                </a:solidFill>
                <a:latin typeface="Times" charset="0"/>
              </a:rPr>
              <a:pPr/>
              <a:t>35</a:t>
            </a:fld>
            <a:endParaRPr lang="en-US" sz="1200">
              <a:solidFill>
                <a:prstClr val="black"/>
              </a:solidFill>
              <a:latin typeface="Times" charset="0"/>
            </a:endParaRPr>
          </a:p>
        </p:txBody>
      </p:sp>
      <p:sp>
        <p:nvSpPr>
          <p:cNvPr id="30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28600" indent="-228600" eaLnBrk="1" hangingPunct="1"/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68455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1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C23E6D7B-69C4-6D41-94F4-68C18FEECCF8}" type="slidenum">
              <a:rPr lang="en-US" sz="1200">
                <a:solidFill>
                  <a:prstClr val="black"/>
                </a:solidFill>
                <a:latin typeface="Times" charset="0"/>
              </a:rPr>
              <a:pPr/>
              <a:t>2</a:t>
            </a:fld>
            <a:endParaRPr lang="en-US" sz="1200">
              <a:solidFill>
                <a:prstClr val="black"/>
              </a:solidFill>
              <a:latin typeface="Times" charset="0"/>
            </a:endParaRPr>
          </a:p>
        </p:txBody>
      </p:sp>
      <p:sp>
        <p:nvSpPr>
          <p:cNvPr id="30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28600" indent="-228600" eaLnBrk="1" hangingPunct="1"/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38707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A0BB32-4E68-E145-8588-8F74A80CBC78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36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3413146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1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E18794BE-A035-8142-B037-062307A618F7}" type="slidenum">
              <a:rPr lang="en-US" sz="1200">
                <a:latin typeface="Times" charset="0"/>
              </a:rPr>
              <a:pPr/>
              <a:t>37</a:t>
            </a:fld>
            <a:endParaRPr lang="en-US" sz="1200">
              <a:latin typeface="Times" charset="0"/>
            </a:endParaRPr>
          </a:p>
        </p:txBody>
      </p:sp>
      <p:sp>
        <p:nvSpPr>
          <p:cNvPr id="6861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marL="228600" indent="-228600" eaLnBrk="1" hangingPunct="1"/>
            <a:endParaRPr lang="en-US" sz="110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799384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1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E18794BE-A035-8142-B037-062307A618F7}" type="slidenum">
              <a:rPr lang="en-US" sz="1200">
                <a:latin typeface="Times" charset="0"/>
              </a:rPr>
              <a:pPr/>
              <a:t>38</a:t>
            </a:fld>
            <a:endParaRPr lang="en-US" sz="1200">
              <a:latin typeface="Times" charset="0"/>
            </a:endParaRPr>
          </a:p>
        </p:txBody>
      </p:sp>
      <p:sp>
        <p:nvSpPr>
          <p:cNvPr id="6861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marL="228600" indent="-228600" eaLnBrk="1" hangingPunct="1"/>
            <a:endParaRPr lang="en-US" sz="110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507446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1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E18794BE-A035-8142-B037-062307A618F7}" type="slidenum">
              <a:rPr lang="en-US" sz="1200">
                <a:latin typeface="Times" charset="0"/>
              </a:rPr>
              <a:pPr/>
              <a:t>39</a:t>
            </a:fld>
            <a:endParaRPr lang="en-US" sz="1200">
              <a:latin typeface="Times" charset="0"/>
            </a:endParaRPr>
          </a:p>
        </p:txBody>
      </p:sp>
      <p:sp>
        <p:nvSpPr>
          <p:cNvPr id="6861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marL="228600" indent="-228600" eaLnBrk="1" hangingPunct="1"/>
            <a:endParaRPr lang="en-US" sz="110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52059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1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E18794BE-A035-8142-B037-062307A618F7}" type="slidenum">
              <a:rPr lang="en-US" sz="1200">
                <a:latin typeface="Times" charset="0"/>
              </a:rPr>
              <a:pPr/>
              <a:t>3</a:t>
            </a:fld>
            <a:endParaRPr lang="en-US" sz="1200">
              <a:latin typeface="Times" charset="0"/>
            </a:endParaRPr>
          </a:p>
        </p:txBody>
      </p:sp>
      <p:sp>
        <p:nvSpPr>
          <p:cNvPr id="6861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marL="228600" indent="-228600" eaLnBrk="1" hangingPunct="1"/>
            <a:endParaRPr lang="en-US" sz="110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34895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1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C23E6D7B-69C4-6D41-94F4-68C18FEECCF8}" type="slidenum">
              <a:rPr lang="en-US" sz="1200">
                <a:solidFill>
                  <a:prstClr val="black"/>
                </a:solidFill>
                <a:latin typeface="Times" charset="0"/>
              </a:rPr>
              <a:pPr/>
              <a:t>4</a:t>
            </a:fld>
            <a:endParaRPr lang="en-US" sz="1200">
              <a:solidFill>
                <a:prstClr val="black"/>
              </a:solidFill>
              <a:latin typeface="Times" charset="0"/>
            </a:endParaRPr>
          </a:p>
        </p:txBody>
      </p:sp>
      <p:sp>
        <p:nvSpPr>
          <p:cNvPr id="30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28600" indent="-228600" eaLnBrk="1" hangingPunct="1"/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16547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1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E18794BE-A035-8142-B037-062307A618F7}" type="slidenum">
              <a:rPr lang="en-US" sz="1200">
                <a:latin typeface="Times" charset="0"/>
              </a:rPr>
              <a:pPr/>
              <a:t>7</a:t>
            </a:fld>
            <a:endParaRPr lang="en-US" sz="1200">
              <a:latin typeface="Times" charset="0"/>
            </a:endParaRPr>
          </a:p>
        </p:txBody>
      </p:sp>
      <p:sp>
        <p:nvSpPr>
          <p:cNvPr id="6861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marL="228600" indent="-228600" eaLnBrk="1" hangingPunct="1"/>
            <a:endParaRPr lang="en-US" sz="110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21737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1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E18794BE-A035-8142-B037-062307A618F7}" type="slidenum">
              <a:rPr lang="en-US" sz="1200">
                <a:latin typeface="Times" charset="0"/>
              </a:rPr>
              <a:pPr/>
              <a:t>8</a:t>
            </a:fld>
            <a:endParaRPr lang="en-US" sz="1200">
              <a:latin typeface="Times" charset="0"/>
            </a:endParaRPr>
          </a:p>
        </p:txBody>
      </p:sp>
      <p:sp>
        <p:nvSpPr>
          <p:cNvPr id="6861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marL="228600" indent="-228600" eaLnBrk="1" hangingPunct="1"/>
            <a:endParaRPr lang="en-US" sz="110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98852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1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E18794BE-A035-8142-B037-062307A618F7}" type="slidenum">
              <a:rPr lang="en-US" sz="1200">
                <a:latin typeface="Times" charset="0"/>
              </a:rPr>
              <a:pPr/>
              <a:t>10</a:t>
            </a:fld>
            <a:endParaRPr lang="en-US" sz="1200">
              <a:latin typeface="Times" charset="0"/>
            </a:endParaRPr>
          </a:p>
        </p:txBody>
      </p:sp>
      <p:sp>
        <p:nvSpPr>
          <p:cNvPr id="6861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marL="228600" indent="-228600" eaLnBrk="1" hangingPunct="1"/>
            <a:endParaRPr lang="en-US" sz="110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45461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1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E18794BE-A035-8142-B037-062307A618F7}" type="slidenum">
              <a:rPr lang="en-US" sz="1200">
                <a:latin typeface="Times" charset="0"/>
              </a:rPr>
              <a:pPr/>
              <a:t>11</a:t>
            </a:fld>
            <a:endParaRPr lang="en-US" sz="1200">
              <a:latin typeface="Times" charset="0"/>
            </a:endParaRPr>
          </a:p>
        </p:txBody>
      </p:sp>
      <p:sp>
        <p:nvSpPr>
          <p:cNvPr id="6861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marL="228600" indent="-228600" eaLnBrk="1" hangingPunct="1"/>
            <a:endParaRPr lang="en-US" sz="110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24695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1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E18794BE-A035-8142-B037-062307A618F7}" type="slidenum">
              <a:rPr lang="en-US" sz="1200">
                <a:latin typeface="Times" charset="0"/>
              </a:rPr>
              <a:pPr/>
              <a:t>12</a:t>
            </a:fld>
            <a:endParaRPr lang="en-US" sz="1200">
              <a:latin typeface="Times" charset="0"/>
            </a:endParaRPr>
          </a:p>
        </p:txBody>
      </p:sp>
      <p:sp>
        <p:nvSpPr>
          <p:cNvPr id="6861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marL="228600" indent="-228600" eaLnBrk="1" hangingPunct="1"/>
            <a:endParaRPr lang="en-US" sz="110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78176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32733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6187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0787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3450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172468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5489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65276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84244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06533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6123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928432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03430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pitchFamily="-65" charset="-128"/>
          <a:cs typeface="ＭＳ Ｐゴシック" pitchFamily="-65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pitchFamily="-65" charset="-128"/>
          <a:cs typeface="ＭＳ Ｐゴシック" pitchFamily="-65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pitchFamily="-65" charset="-128"/>
          <a:cs typeface="ＭＳ Ｐゴシック" pitchFamily="-65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pitchFamily="-65" charset="-128"/>
          <a:cs typeface="ＭＳ Ｐゴシック" pitchFamily="-65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18.tif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19.emf"/><Relationship Id="rId5" Type="http://schemas.openxmlformats.org/officeDocument/2006/relationships/image" Target="../media/image20.emf"/><Relationship Id="rId6" Type="http://schemas.openxmlformats.org/officeDocument/2006/relationships/image" Target="../media/image21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4" Type="http://schemas.openxmlformats.org/officeDocument/2006/relationships/image" Target="../media/image2.emf"/><Relationship Id="rId5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emf"/><Relationship Id="rId5" Type="http://schemas.openxmlformats.org/officeDocument/2006/relationships/image" Target="../media/image28.emf"/><Relationship Id="rId6" Type="http://schemas.openxmlformats.org/officeDocument/2006/relationships/image" Target="../media/image29.emf"/><Relationship Id="rId7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30.tiff"/><Relationship Id="rId5" Type="http://schemas.openxmlformats.org/officeDocument/2006/relationships/image" Target="../media/image31.tiff"/><Relationship Id="rId6" Type="http://schemas.openxmlformats.org/officeDocument/2006/relationships/image" Target="../media/image32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33.jpeg"/><Relationship Id="rId5" Type="http://schemas.openxmlformats.org/officeDocument/2006/relationships/image" Target="../media/image34.jpeg"/><Relationship Id="rId6" Type="http://schemas.openxmlformats.org/officeDocument/2006/relationships/image" Target="../media/image35.jpeg"/><Relationship Id="rId7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37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3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38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png"/><Relationship Id="rId3" Type="http://schemas.openxmlformats.org/officeDocument/2006/relationships/image" Target="../media/image2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png"/><Relationship Id="rId3" Type="http://schemas.openxmlformats.org/officeDocument/2006/relationships/image" Target="../media/image2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png"/><Relationship Id="rId3" Type="http://schemas.openxmlformats.org/officeDocument/2006/relationships/image" Target="../media/image2.e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tif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3.tif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tif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5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4.jpeg"/><Relationship Id="rId5" Type="http://schemas.openxmlformats.org/officeDocument/2006/relationships/image" Target="../media/image5.png"/><Relationship Id="rId6" Type="http://schemas.openxmlformats.org/officeDocument/2006/relationships/image" Target="../media/image6.jpg"/><Relationship Id="rId7" Type="http://schemas.openxmlformats.org/officeDocument/2006/relationships/image" Target="../media/image7.png"/><Relationship Id="rId8" Type="http://schemas.openxmlformats.org/officeDocument/2006/relationships/image" Target="../media/image8.tiff"/><Relationship Id="rId9" Type="http://schemas.openxmlformats.org/officeDocument/2006/relationships/image" Target="../media/image9.png"/><Relationship Id="rId10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6.tif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7.tif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8.tif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9.tif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51.JP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52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53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4" Type="http://schemas.openxmlformats.org/officeDocument/2006/relationships/image" Target="../media/image12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emf"/><Relationship Id="rId3" Type="http://schemas.openxmlformats.org/officeDocument/2006/relationships/chart" Target="../charts/char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emf"/><Relationship Id="rId3" Type="http://schemas.openxmlformats.org/officeDocument/2006/relationships/chart" Target="../charts/char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4" Type="http://schemas.openxmlformats.org/officeDocument/2006/relationships/image" Target="../media/image16.emf"/><Relationship Id="rId5" Type="http://schemas.openxmlformats.org/officeDocument/2006/relationships/image" Target="../media/image17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Text Box 4"/>
          <p:cNvSpPr txBox="1">
            <a:spLocks noChangeArrowheads="1"/>
          </p:cNvSpPr>
          <p:nvPr/>
        </p:nvSpPr>
        <p:spPr bwMode="auto">
          <a:xfrm>
            <a:off x="7938" y="355585"/>
            <a:ext cx="9144000" cy="233602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1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lnSpc>
                <a:spcPct val="90000"/>
              </a:lnSpc>
              <a:defRPr/>
            </a:pPr>
            <a:r>
              <a:rPr lang="en-US" altLang="zh-CN" sz="5400" dirty="0" smtClean="0">
                <a:solidFill>
                  <a:schemeClr val="accent2"/>
                </a:solidFill>
                <a:latin typeface="Gill Sans Light" charset="0"/>
                <a:cs typeface="Gill Sans Light" charset="0"/>
              </a:rPr>
              <a:t>UW Center for Mendelian Genomics: Updates and</a:t>
            </a:r>
          </a:p>
          <a:p>
            <a:pPr algn="ctr">
              <a:lnSpc>
                <a:spcPct val="90000"/>
              </a:lnSpc>
              <a:defRPr/>
            </a:pPr>
            <a:r>
              <a:rPr lang="en-US" altLang="zh-CN" sz="5400" dirty="0" smtClean="0">
                <a:solidFill>
                  <a:schemeClr val="accent2"/>
                </a:solidFill>
                <a:latin typeface="Gill Sans Light" charset="0"/>
                <a:cs typeface="Gill Sans Light" charset="0"/>
              </a:rPr>
              <a:t>Scientific Highlights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5178" y="2891137"/>
            <a:ext cx="3938987" cy="2588823"/>
          </a:xfrm>
          <a:prstGeom prst="rect">
            <a:avLst/>
          </a:prstGeom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269875" y="5479960"/>
            <a:ext cx="6211893" cy="1089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buClr>
                <a:schemeClr val="hlink"/>
              </a:buClr>
              <a:buSzPct val="150000"/>
              <a:defRPr/>
            </a:pPr>
            <a:r>
              <a:rPr lang="en-US" altLang="zh-CN" sz="2800" dirty="0" smtClean="0">
                <a:solidFill>
                  <a:schemeClr val="bg2">
                    <a:lumMod val="25000"/>
                  </a:schemeClr>
                </a:solidFill>
                <a:latin typeface="Helvetica Neue Light" charset="0"/>
                <a:ea typeface="宋体" charset="0"/>
                <a:cs typeface="宋体" charset="0"/>
              </a:rPr>
              <a:t>Genome Sequencing Program Meeting</a:t>
            </a:r>
          </a:p>
          <a:p>
            <a:pPr>
              <a:lnSpc>
                <a:spcPct val="90000"/>
              </a:lnSpc>
              <a:buClr>
                <a:schemeClr val="hlink"/>
              </a:buClr>
              <a:buSzPct val="150000"/>
              <a:defRPr/>
            </a:pPr>
            <a:r>
              <a:rPr lang="en-US" altLang="zh-CN" sz="2800" dirty="0" smtClean="0">
                <a:solidFill>
                  <a:schemeClr val="bg2">
                    <a:lumMod val="25000"/>
                  </a:schemeClr>
                </a:solidFill>
                <a:latin typeface="Helvetica Neue Light" charset="0"/>
                <a:ea typeface="宋体" charset="0"/>
                <a:cs typeface="宋体" charset="0"/>
              </a:rPr>
              <a:t>Washington DC, April 11-13, 2016</a:t>
            </a:r>
            <a:endParaRPr lang="en-US" altLang="zh-CN" sz="2400" dirty="0" smtClean="0">
              <a:solidFill>
                <a:schemeClr val="bg2">
                  <a:lumMod val="25000"/>
                </a:schemeClr>
              </a:solidFill>
              <a:latin typeface="Helvetica Neue Light" charset="0"/>
              <a:ea typeface="宋体" charset="0"/>
              <a:cs typeface="宋体" charset="0"/>
            </a:endParaRPr>
          </a:p>
          <a:p>
            <a:pPr>
              <a:lnSpc>
                <a:spcPct val="90000"/>
              </a:lnSpc>
              <a:buClr>
                <a:schemeClr val="hlink"/>
              </a:buClr>
              <a:buSzPct val="150000"/>
              <a:defRPr/>
            </a:pPr>
            <a:endParaRPr lang="en-US" altLang="zh-CN" sz="1600" dirty="0">
              <a:solidFill>
                <a:schemeClr val="bg2">
                  <a:lumMod val="25000"/>
                </a:schemeClr>
              </a:solidFill>
              <a:latin typeface="Helvetica Neue Light" charset="0"/>
              <a:ea typeface="宋体" charset="0"/>
              <a:cs typeface="宋体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7915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6800" y="6202082"/>
            <a:ext cx="1574800" cy="571500"/>
          </a:xfrm>
          <a:prstGeom prst="rect">
            <a:avLst/>
          </a:prstGeom>
        </p:spPr>
      </p:pic>
      <p:sp>
        <p:nvSpPr>
          <p:cNvPr id="20" name="Rounded Rectangle 19"/>
          <p:cNvSpPr/>
          <p:nvPr/>
        </p:nvSpPr>
        <p:spPr>
          <a:xfrm>
            <a:off x="152400" y="76200"/>
            <a:ext cx="8839200" cy="1080832"/>
          </a:xfrm>
          <a:prstGeom prst="roundRect">
            <a:avLst/>
          </a:prstGeom>
          <a:solidFill>
            <a:srgbClr val="BFBFBF"/>
          </a:solidFill>
          <a:ln w="25400" cap="flat" cmpd="sng" algn="ctr">
            <a:noFill/>
            <a:prstDash val="solid"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</p: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2772829" y="255996"/>
            <a:ext cx="3223934" cy="769441"/>
          </a:xfrm>
          <a:prstGeom prst="rect">
            <a:avLst/>
          </a:prstGeom>
          <a:noFill/>
          <a:ln>
            <a:noFill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kern="0" noProof="0" smtClean="0">
                <a:solidFill>
                  <a:srgbClr val="4D4D4F"/>
                </a:solidFill>
                <a:latin typeface="Calibri"/>
              </a:rPr>
              <a:t>Expenditures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</a:endParaRPr>
          </a:p>
        </p:txBody>
      </p:sp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6272256"/>
              </p:ext>
            </p:extLst>
          </p:nvPr>
        </p:nvGraphicFramePr>
        <p:xfrm>
          <a:off x="1782887" y="1679619"/>
          <a:ext cx="5418992" cy="831509"/>
        </p:xfrm>
        <a:graphic>
          <a:graphicData uri="http://schemas.openxmlformats.org/drawingml/2006/table">
            <a:tbl>
              <a:tblPr>
                <a:tableStyleId>{7DF18680-E054-41AD-8BC1-D1AEF772440D}</a:tableStyleId>
              </a:tblPr>
              <a:tblGrid>
                <a:gridCol w="5418992"/>
              </a:tblGrid>
              <a:tr h="320806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libri Light"/>
                          <a:cs typeface="Calibri Light"/>
                        </a:rPr>
                        <a:t>Cost per sample (</a:t>
                      </a:r>
                      <a:r>
                        <a:rPr lang="en-US" sz="2000" b="1" i="0" dirty="0" err="1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libri Light"/>
                          <a:cs typeface="Calibri Light"/>
                        </a:rPr>
                        <a:t>exome</a:t>
                      </a:r>
                      <a:r>
                        <a:rPr lang="en-US" sz="2000" b="1" i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libri Light"/>
                          <a:cs typeface="Calibri Light"/>
                        </a:rPr>
                        <a:t>)</a:t>
                      </a:r>
                    </a:p>
                  </a:txBody>
                  <a:tcPr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</a:tr>
              <a:tr h="435269"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libri Light"/>
                          <a:cs typeface="Calibri Light"/>
                        </a:rPr>
                        <a:t>$375 (+</a:t>
                      </a:r>
                      <a:r>
                        <a:rPr lang="en-US" sz="1600" b="0" i="0" baseline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libri Light"/>
                          <a:cs typeface="Calibri Light"/>
                        </a:rPr>
                        <a:t> </a:t>
                      </a:r>
                      <a:r>
                        <a:rPr lang="en-US" sz="1600" b="0" i="0" baseline="0" dirty="0" err="1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libri Light"/>
                          <a:cs typeface="Calibri Light"/>
                        </a:rPr>
                        <a:t>indirects</a:t>
                      </a:r>
                      <a:r>
                        <a:rPr lang="en-US" sz="1600" b="0" i="0" baseline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libri Light"/>
                          <a:cs typeface="Calibri Light"/>
                        </a:rPr>
                        <a:t> = </a:t>
                      </a:r>
                      <a:r>
                        <a:rPr lang="en-US" sz="1600" b="0" i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libri Light"/>
                          <a:cs typeface="Calibri Light"/>
                        </a:rPr>
                        <a:t>$505)</a:t>
                      </a:r>
                      <a:endParaRPr lang="en-US" sz="1600" b="0" i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alibri Light"/>
                        <a:cs typeface="Calibri Light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1879148"/>
              </p:ext>
            </p:extLst>
          </p:nvPr>
        </p:nvGraphicFramePr>
        <p:xfrm>
          <a:off x="1782887" y="2501892"/>
          <a:ext cx="5418992" cy="1266778"/>
        </p:xfrm>
        <a:graphic>
          <a:graphicData uri="http://schemas.openxmlformats.org/drawingml/2006/table">
            <a:tbl>
              <a:tblPr>
                <a:tableStyleId>{7DF18680-E054-41AD-8BC1-D1AEF772440D}</a:tableStyleId>
              </a:tblPr>
              <a:tblGrid>
                <a:gridCol w="5418992"/>
              </a:tblGrid>
              <a:tr h="320806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libri Light"/>
                          <a:cs typeface="Calibri Light"/>
                        </a:rPr>
                        <a:t>Cost per sample (genome)</a:t>
                      </a:r>
                    </a:p>
                  </a:txBody>
                  <a:tcPr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</a:tr>
              <a:tr h="435269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libri Light"/>
                          <a:cs typeface="Calibri Light"/>
                        </a:rPr>
                        <a:t>$1,343 (+</a:t>
                      </a:r>
                      <a:r>
                        <a:rPr lang="en-US" sz="1600" b="0" i="0" baseline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libri Light"/>
                          <a:cs typeface="Calibri Light"/>
                        </a:rPr>
                        <a:t> </a:t>
                      </a:r>
                      <a:r>
                        <a:rPr lang="en-US" sz="1600" b="0" i="0" baseline="0" dirty="0" err="1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libri Light"/>
                          <a:cs typeface="Calibri Light"/>
                        </a:rPr>
                        <a:t>indirects</a:t>
                      </a:r>
                      <a:r>
                        <a:rPr lang="en-US" sz="1600" b="0" i="0" baseline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libri Light"/>
                          <a:cs typeface="Calibri Light"/>
                        </a:rPr>
                        <a:t> = </a:t>
                      </a:r>
                      <a:r>
                        <a:rPr lang="en-US" sz="1600" b="0" i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libri Light"/>
                          <a:cs typeface="Calibri Light"/>
                        </a:rPr>
                        <a:t>1,481)</a:t>
                      </a:r>
                    </a:p>
                  </a:txBody>
                  <a:tcPr anchor="ctr"/>
                </a:tc>
              </a:tr>
              <a:tr h="435269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0" i="0" dirty="0" smtClean="0">
                        <a:solidFill>
                          <a:schemeClr val="bg2">
                            <a:lumMod val="25000"/>
                          </a:schemeClr>
                        </a:solidFill>
                        <a:latin typeface="Calibri Light"/>
                        <a:cs typeface="Calibri Light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graphicFrame>
        <p:nvGraphicFramePr>
          <p:cNvPr id="22" name="Table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4394733"/>
              </p:ext>
            </p:extLst>
          </p:nvPr>
        </p:nvGraphicFramePr>
        <p:xfrm>
          <a:off x="1782887" y="3348264"/>
          <a:ext cx="5418993" cy="2067807"/>
        </p:xfrm>
        <a:graphic>
          <a:graphicData uri="http://schemas.openxmlformats.org/drawingml/2006/table">
            <a:tbl>
              <a:tblPr>
                <a:tableStyleId>{7DF18680-E054-41AD-8BC1-D1AEF772440D}</a:tableStyleId>
              </a:tblPr>
              <a:tblGrid>
                <a:gridCol w="1806331"/>
                <a:gridCol w="1806331"/>
                <a:gridCol w="1806331"/>
              </a:tblGrid>
              <a:tr h="320806">
                <a:tc gridSpan="3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libri Light"/>
                          <a:cs typeface="Calibri Light"/>
                        </a:rPr>
                        <a:t>Cost per sample (processing)</a:t>
                      </a:r>
                    </a:p>
                  </a:txBody>
                  <a:tcPr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b="1" i="0" dirty="0" smtClean="0">
                        <a:solidFill>
                          <a:schemeClr val="bg2">
                            <a:lumMod val="25000"/>
                          </a:schemeClr>
                        </a:solidFill>
                        <a:latin typeface="Calibri Light"/>
                        <a:cs typeface="Calibri Light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1200" b="0" i="0" dirty="0">
                        <a:solidFill>
                          <a:schemeClr val="bg2">
                            <a:lumMod val="25000"/>
                          </a:schemeClr>
                        </a:solidFill>
                        <a:latin typeface="Helvetica Neue Light"/>
                        <a:cs typeface="Helvetica Neue Light"/>
                      </a:endParaRPr>
                    </a:p>
                  </a:txBody>
                  <a:tcPr anchor="ctr"/>
                </a:tc>
              </a:tr>
              <a:tr h="320806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0" i="0" dirty="0" smtClean="0">
                        <a:solidFill>
                          <a:schemeClr val="bg2">
                            <a:lumMod val="25000"/>
                          </a:schemeClr>
                        </a:solidFill>
                        <a:latin typeface="Calibri Light"/>
                        <a:cs typeface="Calibri Ligh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dirty="0" err="1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libri Light"/>
                          <a:cs typeface="Calibri Light"/>
                        </a:rPr>
                        <a:t>exome</a:t>
                      </a:r>
                      <a:endParaRPr lang="en-US" sz="1800" b="0" i="0" dirty="0" smtClean="0">
                        <a:solidFill>
                          <a:schemeClr val="bg2">
                            <a:lumMod val="25000"/>
                          </a:schemeClr>
                        </a:solidFill>
                        <a:latin typeface="Calibri Light"/>
                        <a:cs typeface="Calibri Light"/>
                      </a:endParaRPr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libri Light"/>
                          <a:cs typeface="Calibri Light"/>
                        </a:rPr>
                        <a:t>genome</a:t>
                      </a:r>
                      <a:endParaRPr lang="en-US" sz="1800" b="0" i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alibri Light"/>
                        <a:cs typeface="Calibri Light"/>
                      </a:endParaRPr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435269">
                <a:tc>
                  <a:txBody>
                    <a:bodyPr/>
                    <a:lstStyle/>
                    <a:p>
                      <a:pPr algn="l"/>
                      <a:r>
                        <a:rPr lang="en-US" sz="1600" b="0" i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libri Light"/>
                          <a:cs typeface="Calibri Light"/>
                        </a:rPr>
                        <a:t>merging / data QC</a:t>
                      </a:r>
                      <a:endParaRPr lang="en-US" sz="1600" b="0" i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alibri Light"/>
                        <a:cs typeface="Calibri Ligh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libri Light"/>
                          <a:cs typeface="Calibri Light"/>
                        </a:rPr>
                        <a:t>$4.75</a:t>
                      </a:r>
                      <a:endParaRPr lang="en-US" sz="1600" b="0" i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alibri Light"/>
                        <a:cs typeface="Calibri Ligh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libri Light"/>
                          <a:cs typeface="Calibri Light"/>
                        </a:rPr>
                        <a:t>$87.68</a:t>
                      </a:r>
                      <a:endParaRPr lang="en-US" sz="1600" b="0" i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alibri Light"/>
                        <a:cs typeface="Calibri Light"/>
                      </a:endParaRPr>
                    </a:p>
                  </a:txBody>
                  <a:tcPr anchor="ctr"/>
                </a:tc>
              </a:tr>
              <a:tr h="435269">
                <a:tc>
                  <a:txBody>
                    <a:bodyPr/>
                    <a:lstStyle/>
                    <a:p>
                      <a:pPr algn="l"/>
                      <a:r>
                        <a:rPr lang="en-US" sz="1600" b="0" i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libri Light"/>
                          <a:cs typeface="Calibri Light"/>
                        </a:rPr>
                        <a:t>variant calling</a:t>
                      </a:r>
                      <a:endParaRPr lang="en-US" sz="1600" b="0" i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alibri Light"/>
                        <a:cs typeface="Calibri Ligh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libri Light"/>
                          <a:cs typeface="Calibri Light"/>
                        </a:rPr>
                        <a:t>$1.75</a:t>
                      </a:r>
                      <a:endParaRPr lang="en-US" sz="1600" b="0" i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alibri Light"/>
                        <a:cs typeface="Calibri Ligh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libri Light"/>
                          <a:cs typeface="Calibri Light"/>
                        </a:rPr>
                        <a:t>$26.15</a:t>
                      </a:r>
                      <a:endParaRPr lang="en-US" sz="1600" b="0" i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alibri Light"/>
                        <a:cs typeface="Calibri Light"/>
                      </a:endParaRPr>
                    </a:p>
                  </a:txBody>
                  <a:tcPr anchor="ctr"/>
                </a:tc>
              </a:tr>
              <a:tr h="435269">
                <a:tc>
                  <a:txBody>
                    <a:bodyPr/>
                    <a:lstStyle/>
                    <a:p>
                      <a:pPr algn="l"/>
                      <a:r>
                        <a:rPr lang="en-US" sz="1600" b="0" i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libri Light"/>
                          <a:cs typeface="Calibri Light"/>
                        </a:rPr>
                        <a:t>data transmission</a:t>
                      </a:r>
                      <a:endParaRPr lang="en-US" sz="1600" b="0" i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alibri Light"/>
                        <a:cs typeface="Calibri Ligh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libri Light"/>
                          <a:cs typeface="Calibri Light"/>
                        </a:rPr>
                        <a:t>$1.50</a:t>
                      </a:r>
                      <a:endParaRPr lang="en-US" sz="1600" b="0" i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alibri Light"/>
                        <a:cs typeface="Calibri Ligh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libri Light"/>
                          <a:cs typeface="Calibri Light"/>
                        </a:rPr>
                        <a:t>$23.96</a:t>
                      </a:r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56550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6800" y="6202082"/>
            <a:ext cx="1574800" cy="571500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152400" y="76200"/>
            <a:ext cx="8839200" cy="1080832"/>
          </a:xfrm>
          <a:prstGeom prst="roundRect">
            <a:avLst/>
          </a:prstGeom>
          <a:solidFill>
            <a:srgbClr val="BFBFBF"/>
          </a:solidFill>
          <a:ln w="25400" cap="flat" cmpd="sng" algn="ctr">
            <a:noFill/>
            <a:prstDash val="solid"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3494106" y="231895"/>
            <a:ext cx="2155787" cy="769441"/>
          </a:xfrm>
          <a:prstGeom prst="rect">
            <a:avLst/>
          </a:prstGeom>
          <a:noFill/>
          <a:ln>
            <a:noFill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kern="0" noProof="0" smtClean="0">
                <a:solidFill>
                  <a:srgbClr val="4D4D4F"/>
                </a:solidFill>
                <a:latin typeface="Calibri"/>
              </a:rPr>
              <a:t>Analysis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2887" y="1312727"/>
            <a:ext cx="4042054" cy="519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94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6800" y="6202082"/>
            <a:ext cx="1574800" cy="571500"/>
          </a:xfrm>
          <a:prstGeom prst="rect">
            <a:avLst/>
          </a:prstGeom>
        </p:spPr>
      </p:pic>
      <p:sp>
        <p:nvSpPr>
          <p:cNvPr id="20" name="Rounded Rectangle 19"/>
          <p:cNvSpPr/>
          <p:nvPr/>
        </p:nvSpPr>
        <p:spPr>
          <a:xfrm>
            <a:off x="152400" y="76200"/>
            <a:ext cx="8839200" cy="1080832"/>
          </a:xfrm>
          <a:prstGeom prst="roundRect">
            <a:avLst/>
          </a:prstGeom>
          <a:solidFill>
            <a:srgbClr val="BFBFBF"/>
          </a:solidFill>
          <a:ln w="25400" cap="flat" cmpd="sng" algn="ctr">
            <a:noFill/>
            <a:prstDash val="solid"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</p: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3494106" y="231895"/>
            <a:ext cx="2155787" cy="769441"/>
          </a:xfrm>
          <a:prstGeom prst="rect">
            <a:avLst/>
          </a:prstGeom>
          <a:noFill/>
          <a:ln>
            <a:noFill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kern="0" noProof="0" smtClean="0">
                <a:solidFill>
                  <a:srgbClr val="4D4D4F"/>
                </a:solidFill>
                <a:latin typeface="Calibri"/>
              </a:rPr>
              <a:t>Analysis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920" y="3050371"/>
            <a:ext cx="2748603" cy="355701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9893" y="3050371"/>
            <a:ext cx="2829860" cy="366217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5800" y="3050371"/>
            <a:ext cx="2600221" cy="336499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66920" y="1312727"/>
            <a:ext cx="8010736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defTabSz="914400" fontAlgn="base">
              <a:spcBef>
                <a:spcPct val="0"/>
              </a:spcBef>
              <a:spcAft>
                <a:spcPts val="600"/>
              </a:spcAft>
              <a:buClr>
                <a:schemeClr val="tx2">
                  <a:lumMod val="60000"/>
                  <a:lumOff val="40000"/>
                </a:schemeClr>
              </a:buClr>
              <a:buFont typeface="Arial"/>
              <a:buChar char="•"/>
              <a:defRPr/>
            </a:pPr>
            <a:r>
              <a:rPr lang="en-US" dirty="0">
                <a:solidFill>
                  <a:srgbClr val="4A452A"/>
                </a:solidFill>
                <a:latin typeface="Calibri Light"/>
                <a:cs typeface="Calibri Light"/>
              </a:rPr>
              <a:t>extensive interaction with investigators to </a:t>
            </a:r>
            <a:r>
              <a:rPr lang="en-US" dirty="0" smtClean="0">
                <a:solidFill>
                  <a:srgbClr val="4A452A"/>
                </a:solidFill>
                <a:latin typeface="Calibri Light"/>
                <a:cs typeface="Calibri Light"/>
              </a:rPr>
              <a:t>review experimental strategy, select </a:t>
            </a:r>
            <a:r>
              <a:rPr lang="en-US" dirty="0">
                <a:solidFill>
                  <a:srgbClr val="4A452A"/>
                </a:solidFill>
                <a:latin typeface="Calibri Light"/>
                <a:cs typeface="Calibri Light"/>
              </a:rPr>
              <a:t>samples </a:t>
            </a:r>
            <a:r>
              <a:rPr lang="en-US" dirty="0" smtClean="0">
                <a:solidFill>
                  <a:srgbClr val="4A452A"/>
                </a:solidFill>
                <a:latin typeface="Calibri Light"/>
                <a:cs typeface="Calibri Light"/>
              </a:rPr>
              <a:t>to </a:t>
            </a:r>
            <a:r>
              <a:rPr lang="en-US" dirty="0">
                <a:solidFill>
                  <a:srgbClr val="4A452A"/>
                </a:solidFill>
                <a:latin typeface="Calibri Light"/>
                <a:cs typeface="Calibri Light"/>
              </a:rPr>
              <a:t>be sequenced, </a:t>
            </a:r>
            <a:r>
              <a:rPr lang="en-US" dirty="0" smtClean="0">
                <a:solidFill>
                  <a:srgbClr val="4A452A"/>
                </a:solidFill>
                <a:latin typeface="Calibri Light"/>
                <a:cs typeface="Calibri Light"/>
              </a:rPr>
              <a:t>plan for analysis</a:t>
            </a:r>
            <a:endParaRPr lang="en-US" dirty="0">
              <a:solidFill>
                <a:srgbClr val="4A452A"/>
              </a:solidFill>
              <a:latin typeface="Calibri Light"/>
              <a:cs typeface="Calibri Light"/>
            </a:endParaRPr>
          </a:p>
          <a:p>
            <a:pPr marL="285750" indent="-285750" defTabSz="914400" fontAlgn="base">
              <a:spcBef>
                <a:spcPct val="0"/>
              </a:spcBef>
              <a:spcAft>
                <a:spcPts val="600"/>
              </a:spcAft>
              <a:buClr>
                <a:schemeClr val="tx2">
                  <a:lumMod val="60000"/>
                  <a:lumOff val="40000"/>
                </a:schemeClr>
              </a:buClr>
              <a:buFont typeface="Arial"/>
              <a:buChar char="•"/>
              <a:defRPr/>
            </a:pPr>
            <a:r>
              <a:rPr lang="en-US" dirty="0" smtClean="0">
                <a:solidFill>
                  <a:srgbClr val="4A452A"/>
                </a:solidFill>
                <a:latin typeface="Calibri Light"/>
                <a:cs typeface="Calibri Light"/>
              </a:rPr>
              <a:t>most </a:t>
            </a:r>
            <a:r>
              <a:rPr lang="en-US" dirty="0">
                <a:solidFill>
                  <a:srgbClr val="4A452A"/>
                </a:solidFill>
                <a:latin typeface="Calibri Light"/>
                <a:cs typeface="Calibri Light"/>
              </a:rPr>
              <a:t>analyses done with investigators (&gt;90%), frequently in parallel and interacting to provide </a:t>
            </a:r>
            <a:r>
              <a:rPr lang="en-US" dirty="0" smtClean="0">
                <a:solidFill>
                  <a:srgbClr val="4A452A"/>
                </a:solidFill>
                <a:latin typeface="Calibri Light"/>
                <a:cs typeface="Calibri Light"/>
              </a:rPr>
              <a:t>guidance</a:t>
            </a:r>
          </a:p>
          <a:p>
            <a:pPr marL="285750" indent="-285750" defTabSz="914400" fontAlgn="base">
              <a:spcBef>
                <a:spcPct val="0"/>
              </a:spcBef>
              <a:spcAft>
                <a:spcPts val="600"/>
              </a:spcAft>
              <a:buClr>
                <a:schemeClr val="tx2">
                  <a:lumMod val="60000"/>
                  <a:lumOff val="40000"/>
                </a:schemeClr>
              </a:buClr>
              <a:buFont typeface="Arial"/>
              <a:buChar char="•"/>
              <a:defRPr/>
            </a:pPr>
            <a:r>
              <a:rPr lang="en-US" dirty="0">
                <a:solidFill>
                  <a:srgbClr val="4A452A"/>
                </a:solidFill>
                <a:latin typeface="Calibri Light"/>
                <a:cs typeface="Calibri Light"/>
              </a:rPr>
              <a:t>g</a:t>
            </a:r>
            <a:r>
              <a:rPr lang="en-US" dirty="0" smtClean="0">
                <a:solidFill>
                  <a:srgbClr val="4A452A"/>
                </a:solidFill>
                <a:latin typeface="Calibri Light"/>
                <a:cs typeface="Calibri Light"/>
              </a:rPr>
              <a:t>enerate at least one report per project; one month after data release</a:t>
            </a:r>
            <a:endParaRPr lang="en-US" dirty="0">
              <a:solidFill>
                <a:srgbClr val="4A452A"/>
              </a:solidFill>
              <a:latin typeface="Calibri Light"/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1972769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9" name="Picture 4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667754"/>
            <a:ext cx="3616960" cy="4255526"/>
          </a:xfrm>
          <a:prstGeom prst="rect">
            <a:avLst/>
          </a:prstGeom>
        </p:spPr>
      </p:pic>
      <p:pic>
        <p:nvPicPr>
          <p:cNvPr id="438" name="Picture 43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4720" y="4663332"/>
            <a:ext cx="3083560" cy="1117708"/>
          </a:xfrm>
          <a:prstGeom prst="rect">
            <a:avLst/>
          </a:prstGeom>
        </p:spPr>
      </p:pic>
      <p:sp>
        <p:nvSpPr>
          <p:cNvPr id="547" name="Rectangle 4"/>
          <p:cNvSpPr>
            <a:spLocks noChangeArrowheads="1"/>
          </p:cNvSpPr>
          <p:nvPr/>
        </p:nvSpPr>
        <p:spPr bwMode="auto">
          <a:xfrm>
            <a:off x="833120" y="1895228"/>
            <a:ext cx="4307839" cy="2708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 eaLnBrk="0" hangingPunct="0">
              <a:spcAft>
                <a:spcPts val="600"/>
              </a:spcAft>
            </a:pPr>
            <a:r>
              <a:rPr lang="en-US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 Light"/>
                <a:ea typeface="宋体" charset="-122"/>
                <a:cs typeface="Calibri Light"/>
              </a:rPr>
              <a:t>gene 	manuscript</a:t>
            </a:r>
          </a:p>
          <a:p>
            <a:pPr eaLnBrk="0" hangingPunct="0">
              <a:spcAft>
                <a:spcPts val="600"/>
              </a:spcAft>
            </a:pPr>
            <a:endParaRPr lang="en-US" sz="1400" dirty="0" smtClean="0">
              <a:solidFill>
                <a:schemeClr val="tx1">
                  <a:lumMod val="85000"/>
                  <a:lumOff val="15000"/>
                </a:schemeClr>
              </a:solidFill>
              <a:latin typeface="Calibri Light"/>
              <a:ea typeface="宋体" charset="-122"/>
              <a:cs typeface="Calibri Light"/>
            </a:endParaRPr>
          </a:p>
          <a:p>
            <a:pPr>
              <a:spcAft>
                <a:spcPts val="600"/>
              </a:spcAft>
            </a:pPr>
            <a:r>
              <a:rPr lang="en-US" sz="1400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 Light"/>
                <a:ea typeface="宋体" charset="-122"/>
                <a:cs typeface="Calibri Light"/>
              </a:rPr>
              <a:t>SMAD3</a:t>
            </a:r>
            <a:r>
              <a:rPr lang="en-US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 Light"/>
                <a:ea typeface="宋体" charset="-122"/>
                <a:cs typeface="Calibri Light"/>
              </a:rPr>
              <a:t>  	Regalado et al,</a:t>
            </a:r>
            <a:r>
              <a:rPr lang="en-US" sz="1400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 Light"/>
                <a:ea typeface="宋体" charset="-122"/>
                <a:cs typeface="Calibri Light"/>
              </a:rPr>
              <a:t> </a:t>
            </a:r>
            <a:r>
              <a:rPr lang="en-US" sz="1400" i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 Light"/>
                <a:ea typeface="宋体" charset="-122"/>
                <a:cs typeface="Calibri Light"/>
              </a:rPr>
              <a:t>Circ</a:t>
            </a:r>
            <a:r>
              <a:rPr lang="en-US" sz="1400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 Light"/>
                <a:ea typeface="宋体" charset="-122"/>
                <a:cs typeface="Calibri Light"/>
              </a:rPr>
              <a:t> Res,</a:t>
            </a:r>
            <a:r>
              <a:rPr lang="en-US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 Light"/>
                <a:ea typeface="宋体" charset="-122"/>
                <a:cs typeface="Calibri Light"/>
              </a:rPr>
              <a:t> 2011</a:t>
            </a:r>
          </a:p>
          <a:p>
            <a:pPr>
              <a:spcAft>
                <a:spcPts val="600"/>
              </a:spcAft>
            </a:pPr>
            <a:r>
              <a:rPr lang="en-US" sz="1400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 Light"/>
                <a:ea typeface="宋体" charset="-122"/>
                <a:cs typeface="Calibri Light"/>
              </a:rPr>
              <a:t>TGFB2</a:t>
            </a:r>
            <a:r>
              <a:rPr lang="en-US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 Light"/>
                <a:ea typeface="宋体" charset="-122"/>
                <a:cs typeface="Calibri Light"/>
              </a:rPr>
              <a:t>	</a:t>
            </a:r>
            <a:r>
              <a:rPr lang="en-US" sz="1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 Light"/>
                <a:ea typeface="宋体" charset="-122"/>
                <a:cs typeface="Calibri Light"/>
              </a:rPr>
              <a:t>Boileau</a:t>
            </a:r>
            <a:r>
              <a:rPr lang="en-US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 Light"/>
                <a:ea typeface="宋体" charset="-122"/>
                <a:cs typeface="Calibri Light"/>
              </a:rPr>
              <a:t> et al., </a:t>
            </a:r>
            <a:r>
              <a:rPr lang="en-US" sz="1400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 Light"/>
                <a:ea typeface="宋体" charset="-122"/>
                <a:cs typeface="Calibri Light"/>
              </a:rPr>
              <a:t>Nature Genet,</a:t>
            </a:r>
            <a:r>
              <a:rPr lang="en-US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 Light"/>
                <a:ea typeface="宋体" charset="-122"/>
                <a:cs typeface="Calibri Light"/>
              </a:rPr>
              <a:t> 2012</a:t>
            </a:r>
          </a:p>
          <a:p>
            <a:pPr>
              <a:spcAft>
                <a:spcPts val="600"/>
              </a:spcAft>
            </a:pPr>
            <a:r>
              <a:rPr lang="en-US" sz="1400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 Light"/>
                <a:ea typeface="宋体" charset="-122"/>
                <a:cs typeface="Calibri Light"/>
              </a:rPr>
              <a:t>PRKG1</a:t>
            </a: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/>
                <a:ea typeface="宋体" charset="-122"/>
                <a:cs typeface="Calibri Light"/>
              </a:rPr>
              <a:t>	</a:t>
            </a:r>
            <a:r>
              <a:rPr lang="en-US" sz="1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 Light"/>
                <a:ea typeface="宋体" charset="-122"/>
                <a:cs typeface="Calibri Light"/>
              </a:rPr>
              <a:t>Guo</a:t>
            </a:r>
            <a:r>
              <a:rPr lang="en-US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 Light"/>
                <a:ea typeface="宋体" charset="-122"/>
                <a:cs typeface="Calibri Light"/>
              </a:rPr>
              <a:t> et al., </a:t>
            </a:r>
            <a:r>
              <a:rPr lang="en-US" sz="1400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 Light"/>
                <a:ea typeface="宋体" charset="-122"/>
                <a:cs typeface="Calibri Light"/>
              </a:rPr>
              <a:t>Am J Hum Gene</a:t>
            </a:r>
            <a:r>
              <a:rPr lang="en-US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 Light"/>
                <a:ea typeface="宋体" charset="-122"/>
                <a:cs typeface="Calibri Light"/>
              </a:rPr>
              <a:t>t, 2013</a:t>
            </a:r>
          </a:p>
          <a:p>
            <a:pPr>
              <a:spcAft>
                <a:spcPts val="600"/>
              </a:spcAft>
            </a:pPr>
            <a:r>
              <a:rPr lang="en-US" sz="1400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 Light"/>
                <a:ea typeface="宋体" charset="-122"/>
                <a:cs typeface="Calibri Light"/>
              </a:rPr>
              <a:t>MAT2A</a:t>
            </a:r>
            <a:r>
              <a:rPr lang="en-US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 Light"/>
                <a:ea typeface="宋体" charset="-122"/>
                <a:cs typeface="Calibri Light"/>
              </a:rPr>
              <a:t>	</a:t>
            </a:r>
            <a:r>
              <a:rPr lang="en-US" sz="1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 Light"/>
                <a:ea typeface="宋体" charset="-122"/>
                <a:cs typeface="Calibri Light"/>
              </a:rPr>
              <a:t>Guo</a:t>
            </a:r>
            <a:r>
              <a:rPr lang="en-US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 Light"/>
                <a:ea typeface="宋体" charset="-122"/>
                <a:cs typeface="Calibri Light"/>
              </a:rPr>
              <a:t> et al., </a:t>
            </a:r>
            <a:r>
              <a:rPr lang="en-US" sz="1400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 Light"/>
                <a:ea typeface="宋体" charset="-122"/>
                <a:cs typeface="Calibri Light"/>
              </a:rPr>
              <a:t>Am J Hum Genet</a:t>
            </a:r>
            <a:r>
              <a:rPr lang="en-US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 Light"/>
                <a:ea typeface="宋体" charset="-122"/>
                <a:cs typeface="Calibri Light"/>
              </a:rPr>
              <a:t>, 2015</a:t>
            </a:r>
          </a:p>
          <a:p>
            <a:pPr>
              <a:spcAft>
                <a:spcPts val="600"/>
              </a:spcAft>
            </a:pPr>
            <a:r>
              <a:rPr lang="en-US" sz="1400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 Light"/>
                <a:ea typeface="宋体" charset="-122"/>
                <a:cs typeface="Calibri Light"/>
              </a:rPr>
              <a:t>LOX</a:t>
            </a:r>
            <a:r>
              <a:rPr lang="en-US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 Light"/>
                <a:ea typeface="宋体" charset="-122"/>
                <a:cs typeface="Calibri Light"/>
              </a:rPr>
              <a:t>		</a:t>
            </a:r>
            <a:r>
              <a:rPr lang="en-US" sz="1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 Light"/>
                <a:ea typeface="宋体" charset="-122"/>
                <a:cs typeface="Calibri Light"/>
              </a:rPr>
              <a:t>Guo</a:t>
            </a:r>
            <a:r>
              <a:rPr lang="en-US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 Light"/>
                <a:ea typeface="宋体" charset="-122"/>
                <a:cs typeface="Calibri Light"/>
              </a:rPr>
              <a:t> et al., </a:t>
            </a:r>
            <a:r>
              <a:rPr lang="en-US" sz="1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 Light"/>
                <a:ea typeface="宋体" charset="-122"/>
                <a:cs typeface="Calibri Light"/>
              </a:rPr>
              <a:t>Circ</a:t>
            </a:r>
            <a:r>
              <a:rPr lang="en-US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 Light"/>
                <a:ea typeface="宋体" charset="-122"/>
                <a:cs typeface="Calibri Light"/>
              </a:rPr>
              <a:t> Res, 2016</a:t>
            </a:r>
          </a:p>
          <a:p>
            <a:pPr>
              <a:spcAft>
                <a:spcPts val="600"/>
              </a:spcAft>
            </a:pPr>
            <a:r>
              <a:rPr lang="en-US" sz="1400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 Light"/>
                <a:ea typeface="宋体" charset="-122"/>
                <a:cs typeface="Calibri Light"/>
              </a:rPr>
              <a:t>FOXE3</a:t>
            </a:r>
            <a:r>
              <a:rPr lang="en-US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 Light"/>
                <a:ea typeface="宋体" charset="-122"/>
                <a:cs typeface="Calibri Light"/>
              </a:rPr>
              <a:t>		</a:t>
            </a:r>
            <a:r>
              <a:rPr lang="en-US" sz="1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 Light"/>
                <a:ea typeface="宋体" charset="-122"/>
                <a:cs typeface="Calibri Light"/>
              </a:rPr>
              <a:t>Kuang</a:t>
            </a:r>
            <a:r>
              <a:rPr lang="en-US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 Light"/>
                <a:ea typeface="宋体" charset="-122"/>
                <a:cs typeface="Calibri Light"/>
              </a:rPr>
              <a:t> et al., J </a:t>
            </a:r>
            <a:r>
              <a:rPr lang="en-US" sz="1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 Light"/>
                <a:ea typeface="宋体" charset="-122"/>
                <a:cs typeface="Calibri Light"/>
              </a:rPr>
              <a:t>Clin</a:t>
            </a:r>
            <a:r>
              <a:rPr lang="en-US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 Light"/>
                <a:ea typeface="宋体" charset="-122"/>
                <a:cs typeface="Calibri Light"/>
              </a:rPr>
              <a:t> Invest, 2016</a:t>
            </a:r>
          </a:p>
          <a:p>
            <a:pPr>
              <a:spcAft>
                <a:spcPts val="600"/>
              </a:spcAft>
            </a:pPr>
            <a:endParaRPr lang="en-US" sz="1400" dirty="0">
              <a:solidFill>
                <a:schemeClr val="tx1">
                  <a:lumMod val="85000"/>
                  <a:lumOff val="15000"/>
                </a:schemeClr>
              </a:solidFill>
              <a:latin typeface="Calibri Light"/>
              <a:ea typeface="宋体" charset="-122"/>
              <a:cs typeface="Calibri Light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152400" y="76200"/>
            <a:ext cx="8839200" cy="1080832"/>
          </a:xfrm>
          <a:prstGeom prst="roundRect">
            <a:avLst/>
          </a:prstGeom>
          <a:solidFill>
            <a:srgbClr val="BFBFBF"/>
          </a:solidFill>
          <a:ln w="25400" cap="flat" cmpd="sng" algn="ctr">
            <a:noFill/>
            <a:prstDash val="solid"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313944" y="375947"/>
            <a:ext cx="8677656" cy="523220"/>
          </a:xfrm>
          <a:prstGeom prst="rect">
            <a:avLst/>
          </a:prstGeom>
          <a:noFill/>
          <a:ln>
            <a:noFill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kern="0" noProof="0" dirty="0" smtClean="0">
                <a:solidFill>
                  <a:srgbClr val="4D4D4F"/>
                </a:solidFill>
                <a:latin typeface="Calibri"/>
              </a:rPr>
              <a:t>Discoveries: known gene </a:t>
            </a:r>
            <a:r>
              <a:rPr lang="en-US" sz="2800" kern="0" noProof="0" smtClean="0">
                <a:solidFill>
                  <a:srgbClr val="4D4D4F"/>
                </a:solidFill>
                <a:latin typeface="Calibri"/>
              </a:rPr>
              <a:t>/ unexplained-known </a:t>
            </a:r>
            <a:r>
              <a:rPr lang="en-US" sz="2800" kern="0" noProof="0" dirty="0" smtClean="0">
                <a:solidFill>
                  <a:srgbClr val="4D4D4F"/>
                </a:solidFill>
                <a:latin typeface="Calibri"/>
              </a:rPr>
              <a:t>condition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5813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101840" y="138176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3" name="Picture 2" descr="FGFR1_genediagram_05122015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993"/>
          <a:stretch/>
        </p:blipFill>
        <p:spPr>
          <a:xfrm>
            <a:off x="126403" y="4328594"/>
            <a:ext cx="7194485" cy="214203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89230" y="6163744"/>
            <a:ext cx="1574800" cy="571500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152400" y="76200"/>
            <a:ext cx="8839200" cy="1080832"/>
          </a:xfrm>
          <a:prstGeom prst="roundRect">
            <a:avLst/>
          </a:prstGeom>
          <a:solidFill>
            <a:srgbClr val="BFBFBF"/>
          </a:solidFill>
          <a:ln w="25400" cap="flat" cmpd="sng" algn="ctr">
            <a:noFill/>
            <a:prstDash val="solid"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</p:sp>
      <p:sp>
        <p:nvSpPr>
          <p:cNvPr id="9" name="Content Placeholder 9"/>
          <p:cNvSpPr>
            <a:spLocks noGrp="1"/>
          </p:cNvSpPr>
          <p:nvPr>
            <p:ph idx="1"/>
          </p:nvPr>
        </p:nvSpPr>
        <p:spPr>
          <a:xfrm>
            <a:off x="247118" y="2005092"/>
            <a:ext cx="4940170" cy="2910840"/>
          </a:xfrm>
        </p:spPr>
        <p:txBody>
          <a:bodyPr>
            <a:noAutofit/>
          </a:bodyPr>
          <a:lstStyle/>
          <a:p>
            <a:pPr>
              <a:buClr>
                <a:schemeClr val="accent1"/>
              </a:buClr>
            </a:pPr>
            <a:r>
              <a:rPr lang="en-US" sz="1400" dirty="0" err="1">
                <a:solidFill>
                  <a:schemeClr val="bg2">
                    <a:lumMod val="25000"/>
                  </a:schemeClr>
                </a:solidFill>
                <a:latin typeface="Calibri Light" charset="0"/>
                <a:ea typeface="Calibri Light" charset="0"/>
                <a:cs typeface="Calibri Light" charset="0"/>
              </a:rPr>
              <a:t>Encephalocraniocutaneous</a:t>
            </a:r>
            <a:r>
              <a:rPr lang="en-US" sz="1400" dirty="0">
                <a:solidFill>
                  <a:schemeClr val="bg2">
                    <a:lumMod val="25000"/>
                  </a:schemeClr>
                </a:solidFill>
                <a:latin typeface="Calibri Light" charset="0"/>
                <a:ea typeface="Calibri Light" charset="0"/>
                <a:cs typeface="Calibri Light" charset="0"/>
              </a:rPr>
              <a:t> </a:t>
            </a:r>
            <a:r>
              <a:rPr lang="en-US" sz="1400" dirty="0" err="1">
                <a:solidFill>
                  <a:schemeClr val="bg2">
                    <a:lumMod val="25000"/>
                  </a:schemeClr>
                </a:solidFill>
                <a:latin typeface="Calibri Light" charset="0"/>
                <a:ea typeface="Calibri Light" charset="0"/>
                <a:cs typeface="Calibri Light" charset="0"/>
              </a:rPr>
              <a:t>lipomatosis</a:t>
            </a:r>
            <a:r>
              <a:rPr lang="en-US" sz="1400" dirty="0">
                <a:solidFill>
                  <a:schemeClr val="bg2">
                    <a:lumMod val="25000"/>
                  </a:schemeClr>
                </a:solidFill>
                <a:latin typeface="Calibri Light" charset="0"/>
                <a:ea typeface="Calibri Light" charset="0"/>
                <a:cs typeface="Calibri Light" charset="0"/>
              </a:rPr>
              <a:t> (ECCL</a:t>
            </a:r>
            <a:r>
              <a:rPr lang="en-US" sz="1400" dirty="0" smtClean="0">
                <a:solidFill>
                  <a:schemeClr val="bg2">
                    <a:lumMod val="25000"/>
                  </a:schemeClr>
                </a:solidFill>
                <a:latin typeface="Calibri Light" charset="0"/>
                <a:ea typeface="Calibri Light" charset="0"/>
                <a:cs typeface="Calibri Light" charset="0"/>
              </a:rPr>
              <a:t>)</a:t>
            </a:r>
          </a:p>
          <a:p>
            <a:pPr>
              <a:buClr>
                <a:schemeClr val="accent1"/>
              </a:buClr>
            </a:pPr>
            <a:r>
              <a:rPr lang="en-US" sz="1400" dirty="0" smtClean="0">
                <a:solidFill>
                  <a:schemeClr val="bg2">
                    <a:lumMod val="25000"/>
                  </a:schemeClr>
                </a:solidFill>
                <a:latin typeface="Calibri Light" charset="0"/>
                <a:ea typeface="Calibri Light" charset="0"/>
                <a:cs typeface="Calibri Light" charset="0"/>
              </a:rPr>
              <a:t>abnormalities of the brain, skin, and eyes</a:t>
            </a:r>
          </a:p>
          <a:p>
            <a:pPr>
              <a:buClr>
                <a:schemeClr val="accent1"/>
              </a:buClr>
            </a:pPr>
            <a:r>
              <a:rPr lang="en-US" sz="1400" dirty="0" smtClean="0">
                <a:solidFill>
                  <a:schemeClr val="bg2">
                    <a:lumMod val="25000"/>
                  </a:schemeClr>
                </a:solidFill>
                <a:latin typeface="Calibri Light" charset="0"/>
                <a:ea typeface="Calibri Light" charset="0"/>
                <a:cs typeface="Calibri Light" charset="0"/>
              </a:rPr>
              <a:t>structural brain defects, multiple </a:t>
            </a:r>
            <a:r>
              <a:rPr lang="en-US" sz="1400" dirty="0" err="1" smtClean="0">
                <a:solidFill>
                  <a:schemeClr val="bg2">
                    <a:lumMod val="25000"/>
                  </a:schemeClr>
                </a:solidFill>
                <a:latin typeface="Calibri Light" charset="0"/>
                <a:ea typeface="Calibri Light" charset="0"/>
                <a:cs typeface="Calibri Light" charset="0"/>
              </a:rPr>
              <a:t>lipomas</a:t>
            </a:r>
            <a:endParaRPr lang="en-US" sz="1400" dirty="0" smtClean="0">
              <a:solidFill>
                <a:schemeClr val="bg2">
                  <a:lumMod val="25000"/>
                </a:schemeClr>
              </a:solidFill>
              <a:latin typeface="Calibri Light" charset="0"/>
              <a:ea typeface="Calibri Light" charset="0"/>
              <a:cs typeface="Calibri Light" charset="0"/>
            </a:endParaRPr>
          </a:p>
          <a:p>
            <a:pPr>
              <a:buClr>
                <a:schemeClr val="accent1"/>
              </a:buClr>
            </a:pPr>
            <a:r>
              <a:rPr lang="en-US" sz="1400" dirty="0" smtClean="0">
                <a:solidFill>
                  <a:schemeClr val="bg2">
                    <a:lumMod val="25000"/>
                  </a:schemeClr>
                </a:solidFill>
                <a:latin typeface="Calibri Light" charset="0"/>
                <a:ea typeface="Calibri Light" charset="0"/>
                <a:cs typeface="Calibri Light" charset="0"/>
              </a:rPr>
              <a:t>3 simplex families</a:t>
            </a:r>
          </a:p>
          <a:p>
            <a:pPr>
              <a:buClr>
                <a:schemeClr val="accent1"/>
              </a:buClr>
            </a:pPr>
            <a:r>
              <a:rPr lang="en-US" sz="1400" dirty="0" smtClean="0">
                <a:solidFill>
                  <a:schemeClr val="bg2">
                    <a:lumMod val="25000"/>
                  </a:schemeClr>
                </a:solidFill>
                <a:latin typeface="Calibri Light" charset="0"/>
                <a:ea typeface="Calibri Light" charset="0"/>
                <a:cs typeface="Calibri Light" charset="0"/>
              </a:rPr>
              <a:t>trio + multiple affected tissues</a:t>
            </a:r>
          </a:p>
          <a:p>
            <a:pPr>
              <a:buClr>
                <a:schemeClr val="accent1"/>
              </a:buClr>
            </a:pPr>
            <a:r>
              <a:rPr lang="en-US" sz="1400" dirty="0" smtClean="0">
                <a:solidFill>
                  <a:schemeClr val="bg2">
                    <a:lumMod val="25000"/>
                  </a:schemeClr>
                </a:solidFill>
                <a:latin typeface="Calibri Light" charset="0"/>
                <a:ea typeface="Calibri Light" charset="0"/>
                <a:cs typeface="Calibri Light" charset="0"/>
              </a:rPr>
              <a:t>de novo missense variants in FGFR1 in 2/3 families</a:t>
            </a:r>
          </a:p>
          <a:p>
            <a:pPr>
              <a:buClr>
                <a:schemeClr val="accent1"/>
              </a:buClr>
            </a:pPr>
            <a:r>
              <a:rPr lang="en-US" sz="1400" dirty="0" smtClean="0">
                <a:solidFill>
                  <a:schemeClr val="bg2">
                    <a:lumMod val="25000"/>
                  </a:schemeClr>
                </a:solidFill>
                <a:latin typeface="Calibri Light" charset="0"/>
                <a:ea typeface="Calibri Light" charset="0"/>
                <a:cs typeface="Calibri Light" charset="0"/>
              </a:rPr>
              <a:t>discordant MZ twins also with FGFR1 variant (FORGE)</a:t>
            </a:r>
          </a:p>
          <a:p>
            <a:pPr>
              <a:buClr>
                <a:schemeClr val="accent1"/>
              </a:buClr>
            </a:pPr>
            <a:r>
              <a:rPr lang="en-US" sz="1400" dirty="0" smtClean="0">
                <a:solidFill>
                  <a:schemeClr val="bg2">
                    <a:lumMod val="25000"/>
                  </a:schemeClr>
                </a:solidFill>
                <a:latin typeface="Calibri Light" charset="0"/>
                <a:ea typeface="Calibri Light" charset="0"/>
                <a:cs typeface="Calibri Light" charset="0"/>
              </a:rPr>
              <a:t>encodes fibroblast growth factor receptor 1</a:t>
            </a:r>
          </a:p>
          <a:p>
            <a:pPr>
              <a:buClr>
                <a:schemeClr val="accent1"/>
              </a:buClr>
            </a:pPr>
            <a:r>
              <a:rPr lang="en-US" sz="1400" dirty="0">
                <a:solidFill>
                  <a:schemeClr val="bg2">
                    <a:lumMod val="25000"/>
                  </a:schemeClr>
                </a:solidFill>
                <a:latin typeface="Calibri Light" charset="0"/>
                <a:ea typeface="Calibri Light" charset="0"/>
                <a:cs typeface="Calibri Light" charset="0"/>
              </a:rPr>
              <a:t>v</a:t>
            </a:r>
            <a:r>
              <a:rPr lang="en-US" sz="1400" dirty="0" smtClean="0">
                <a:solidFill>
                  <a:schemeClr val="bg2">
                    <a:lumMod val="25000"/>
                  </a:schemeClr>
                </a:solidFill>
                <a:latin typeface="Calibri Light" charset="0"/>
                <a:ea typeface="Calibri Light" charset="0"/>
                <a:cs typeface="Calibri Light" charset="0"/>
              </a:rPr>
              <a:t>ariants occur at residues most commonly mutated in human cancers (mainly CNS tumors) </a:t>
            </a:r>
          </a:p>
          <a:p>
            <a:pPr>
              <a:buClr>
                <a:schemeClr val="accent1"/>
              </a:buClr>
            </a:pPr>
            <a:endParaRPr lang="en-US" sz="1400" dirty="0" smtClean="0">
              <a:solidFill>
                <a:schemeClr val="bg2">
                  <a:lumMod val="25000"/>
                </a:schemeClr>
              </a:solidFill>
              <a:latin typeface="Calibri Light" charset="0"/>
              <a:ea typeface="Calibri Light" charset="0"/>
              <a:cs typeface="Calibri Light" charset="0"/>
            </a:endParaRPr>
          </a:p>
          <a:p>
            <a:pPr>
              <a:buClr>
                <a:schemeClr val="accent1"/>
              </a:buClr>
            </a:pPr>
            <a:endParaRPr lang="en-US" sz="1400" dirty="0" smtClean="0">
              <a:solidFill>
                <a:schemeClr val="bg2">
                  <a:lumMod val="25000"/>
                </a:schemeClr>
              </a:solidFill>
              <a:latin typeface="Calibri Light" charset="0"/>
              <a:ea typeface="Calibri Light" charset="0"/>
              <a:cs typeface="Calibri Light" charset="0"/>
            </a:endParaRPr>
          </a:p>
          <a:p>
            <a:pPr>
              <a:buClr>
                <a:schemeClr val="accent1"/>
              </a:buClr>
            </a:pPr>
            <a:endParaRPr lang="en-US" sz="1400" dirty="0" smtClean="0">
              <a:solidFill>
                <a:schemeClr val="bg2">
                  <a:lumMod val="25000"/>
                </a:schemeClr>
              </a:solidFill>
              <a:latin typeface="Calibri Light" charset="0"/>
              <a:ea typeface="Calibri Light" charset="0"/>
              <a:cs typeface="Calibri Light" charset="0"/>
            </a:endParaRPr>
          </a:p>
          <a:p>
            <a:pPr>
              <a:buClr>
                <a:schemeClr val="accent1"/>
              </a:buClr>
            </a:pPr>
            <a:endParaRPr lang="en-US" sz="1400" dirty="0" smtClean="0">
              <a:solidFill>
                <a:schemeClr val="bg2">
                  <a:lumMod val="25000"/>
                </a:schemeClr>
              </a:solidFill>
              <a:latin typeface="Calibri Light" charset="0"/>
              <a:ea typeface="Calibri Light" charset="0"/>
              <a:cs typeface="Calibri Light" charset="0"/>
            </a:endParaRPr>
          </a:p>
          <a:p>
            <a:pPr lvl="1">
              <a:buClr>
                <a:schemeClr val="accent1"/>
              </a:buClr>
            </a:pPr>
            <a:endParaRPr lang="en-US" sz="1400" dirty="0" smtClean="0">
              <a:solidFill>
                <a:schemeClr val="bg2">
                  <a:lumMod val="25000"/>
                </a:schemeClr>
              </a:solidFill>
              <a:latin typeface="Calibri Light" charset="0"/>
              <a:ea typeface="Calibri Light" charset="0"/>
              <a:cs typeface="Calibri Light" charset="0"/>
            </a:endParaRPr>
          </a:p>
          <a:p>
            <a:pPr>
              <a:buClr>
                <a:schemeClr val="accent1"/>
              </a:buClr>
            </a:pPr>
            <a:endParaRPr lang="en-US" sz="1400" dirty="0" smtClean="0">
              <a:solidFill>
                <a:schemeClr val="bg2">
                  <a:lumMod val="25000"/>
                </a:schemeClr>
              </a:solidFill>
              <a:latin typeface="Calibri Light" charset="0"/>
              <a:ea typeface="Calibri Light" charset="0"/>
              <a:cs typeface="Calibri Light" charset="0"/>
            </a:endParaRPr>
          </a:p>
          <a:p>
            <a:pPr>
              <a:buClr>
                <a:schemeClr val="accent1"/>
              </a:buClr>
            </a:pPr>
            <a:endParaRPr lang="en-US" sz="1400" dirty="0" smtClean="0">
              <a:solidFill>
                <a:schemeClr val="bg2">
                  <a:lumMod val="25000"/>
                </a:schemeClr>
              </a:solidFill>
              <a:latin typeface="Calibri Light" charset="0"/>
              <a:ea typeface="Calibri Light" charset="0"/>
              <a:cs typeface="Calibri Light" charset="0"/>
            </a:endParaRPr>
          </a:p>
          <a:p>
            <a:pPr>
              <a:buClr>
                <a:schemeClr val="accent1"/>
              </a:buClr>
            </a:pPr>
            <a:endParaRPr lang="en-US" sz="1400" dirty="0">
              <a:solidFill>
                <a:schemeClr val="bg2">
                  <a:lumMod val="25000"/>
                </a:schemeClr>
              </a:solidFill>
              <a:latin typeface="Calibri Light" charset="0"/>
              <a:ea typeface="Calibri Light" charset="0"/>
              <a:cs typeface="Calibri Light" charset="0"/>
            </a:endParaRPr>
          </a:p>
        </p:txBody>
      </p:sp>
      <p:pic>
        <p:nvPicPr>
          <p:cNvPr id="2" name="Picture 1" descr="eccl1_koishi_et_al_2008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7288" y="2005091"/>
            <a:ext cx="3555468" cy="266660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492970" y="4671692"/>
            <a:ext cx="124978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err="1" smtClean="0">
                <a:solidFill>
                  <a:schemeClr val="bg2">
                    <a:lumMod val="25000"/>
                  </a:schemeClr>
                </a:solidFill>
                <a:latin typeface="Calibri"/>
                <a:cs typeface="Calibri"/>
              </a:rPr>
              <a:t>Koishi</a:t>
            </a:r>
            <a:r>
              <a:rPr lang="en-US" sz="1200" dirty="0" smtClean="0">
                <a:solidFill>
                  <a:schemeClr val="bg2">
                    <a:lumMod val="25000"/>
                  </a:schemeClr>
                </a:solidFill>
                <a:latin typeface="Calibri"/>
                <a:cs typeface="Calibri"/>
              </a:rPr>
              <a:t> et al. 2008</a:t>
            </a:r>
            <a:endParaRPr lang="en-US" sz="1200" dirty="0"/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313944" y="375947"/>
            <a:ext cx="8677656" cy="523220"/>
          </a:xfrm>
          <a:prstGeom prst="rect">
            <a:avLst/>
          </a:prstGeom>
          <a:noFill/>
          <a:ln>
            <a:noFill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kern="0" noProof="0" dirty="0" smtClean="0">
                <a:solidFill>
                  <a:srgbClr val="4D4D4F"/>
                </a:solidFill>
                <a:latin typeface="Calibri"/>
              </a:rPr>
              <a:t>Discoveries: known gene </a:t>
            </a:r>
            <a:r>
              <a:rPr lang="en-US" sz="2800" kern="0" noProof="0" smtClean="0">
                <a:solidFill>
                  <a:srgbClr val="4D4D4F"/>
                </a:solidFill>
                <a:latin typeface="Calibri"/>
              </a:rPr>
              <a:t>/ unexplained-known </a:t>
            </a:r>
            <a:r>
              <a:rPr lang="en-US" sz="2800" kern="0" noProof="0" dirty="0" smtClean="0">
                <a:solidFill>
                  <a:srgbClr val="4D4D4F"/>
                </a:solidFill>
                <a:latin typeface="Calibri"/>
              </a:rPr>
              <a:t>condition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14008" y="6365912"/>
            <a:ext cx="182088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>
                <a:solidFill>
                  <a:schemeClr val="bg2">
                    <a:lumMod val="25000"/>
                  </a:schemeClr>
                </a:solidFill>
                <a:latin typeface="Calibri Light" charset="0"/>
                <a:ea typeface="Calibri Light" charset="0"/>
                <a:cs typeface="Calibri Light" charset="0"/>
              </a:rPr>
              <a:t>Bennett et al. </a:t>
            </a:r>
            <a:r>
              <a:rPr lang="en-US" sz="1200" i="1" dirty="0" smtClean="0">
                <a:solidFill>
                  <a:schemeClr val="bg2">
                    <a:lumMod val="25000"/>
                  </a:schemeClr>
                </a:solidFill>
                <a:latin typeface="Calibri Light" charset="0"/>
                <a:ea typeface="Calibri Light" charset="0"/>
                <a:cs typeface="Calibri Light" charset="0"/>
              </a:rPr>
              <a:t>AJHG</a:t>
            </a:r>
            <a:r>
              <a:rPr lang="en-US" sz="1200" dirty="0" smtClean="0">
                <a:solidFill>
                  <a:schemeClr val="bg2">
                    <a:lumMod val="25000"/>
                  </a:schemeClr>
                </a:solidFill>
                <a:latin typeface="Calibri Light" charset="0"/>
                <a:ea typeface="Calibri Light" charset="0"/>
                <a:cs typeface="Calibri Light" charset="0"/>
              </a:rPr>
              <a:t> (2015)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794041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yh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" y="3923382"/>
            <a:ext cx="7158228" cy="2699674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3877554" y="1265790"/>
            <a:ext cx="4772983" cy="3512635"/>
            <a:chOff x="3877554" y="1107030"/>
            <a:chExt cx="4772983" cy="3512635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37131"/>
            <a:stretch/>
          </p:blipFill>
          <p:spPr>
            <a:xfrm>
              <a:off x="3877554" y="1107030"/>
              <a:ext cx="4772983" cy="1727200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33248" y="2950430"/>
              <a:ext cx="4032267" cy="1669235"/>
            </a:xfrm>
            <a:prstGeom prst="rect">
              <a:avLst/>
            </a:prstGeom>
          </p:spPr>
        </p:pic>
      </p:grpSp>
      <p:sp>
        <p:nvSpPr>
          <p:cNvPr id="12" name="Rectangle 11"/>
          <p:cNvSpPr/>
          <p:nvPr/>
        </p:nvSpPr>
        <p:spPr>
          <a:xfrm>
            <a:off x="454256" y="1450616"/>
            <a:ext cx="3423298" cy="20744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defTabSz="9144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4F81BD"/>
              </a:buClr>
              <a:buFontTx/>
              <a:buChar char="•"/>
            </a:pPr>
            <a:r>
              <a:rPr lang="en-US" sz="1400" kern="0" dirty="0" smtClean="0">
                <a:solidFill>
                  <a:srgbClr val="EEECE1">
                    <a:lumMod val="25000"/>
                  </a:srgbClr>
                </a:solidFill>
                <a:latin typeface="Calibri Light"/>
                <a:ea typeface="ＭＳ Ｐゴシック" pitchFamily="-65" charset="-128"/>
                <a:cs typeface="Calibri Light"/>
              </a:rPr>
              <a:t>3 families with ADMPS</a:t>
            </a:r>
          </a:p>
          <a:p>
            <a:pPr marL="342900" indent="-342900" defTabSz="9144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4F81BD"/>
              </a:buClr>
              <a:buFontTx/>
              <a:buChar char="•"/>
            </a:pPr>
            <a:r>
              <a:rPr lang="en-US" sz="1400" kern="0" dirty="0" smtClean="0">
                <a:solidFill>
                  <a:srgbClr val="EEECE1">
                    <a:lumMod val="25000"/>
                  </a:srgbClr>
                </a:solidFill>
                <a:latin typeface="Calibri Light"/>
                <a:ea typeface="ＭＳ Ｐゴシック" pitchFamily="-65" charset="-128"/>
                <a:cs typeface="Calibri Light"/>
              </a:rPr>
              <a:t>mutations in </a:t>
            </a:r>
            <a:r>
              <a:rPr lang="en-US" sz="1400" i="1" kern="0" dirty="0" smtClean="0">
                <a:solidFill>
                  <a:srgbClr val="EEECE1">
                    <a:lumMod val="25000"/>
                  </a:srgbClr>
                </a:solidFill>
                <a:latin typeface="Calibri Light"/>
                <a:ea typeface="ＭＳ Ｐゴシック" pitchFamily="-65" charset="-128"/>
                <a:cs typeface="Calibri Light"/>
              </a:rPr>
              <a:t>MYH3</a:t>
            </a:r>
            <a:r>
              <a:rPr lang="en-US" sz="1400" kern="0" dirty="0" smtClean="0">
                <a:solidFill>
                  <a:srgbClr val="EEECE1">
                    <a:lumMod val="25000"/>
                  </a:srgbClr>
                </a:solidFill>
                <a:latin typeface="Calibri Light"/>
                <a:ea typeface="ＭＳ Ｐゴシック" pitchFamily="-65" charset="-128"/>
                <a:cs typeface="Calibri Light"/>
              </a:rPr>
              <a:t> known to cause DA1, DA2A, DA2B </a:t>
            </a:r>
          </a:p>
          <a:p>
            <a:pPr marL="342900" indent="-342900" defTabSz="9144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4F81BD"/>
              </a:buClr>
              <a:buFontTx/>
              <a:buChar char="•"/>
            </a:pPr>
            <a:r>
              <a:rPr lang="en-US" sz="1400" kern="0" dirty="0" smtClean="0">
                <a:solidFill>
                  <a:srgbClr val="EEECE1">
                    <a:lumMod val="25000"/>
                  </a:srgbClr>
                </a:solidFill>
                <a:latin typeface="Calibri Light"/>
                <a:ea typeface="ＭＳ Ｐゴシック" pitchFamily="-65" charset="-128"/>
                <a:cs typeface="Calibri Light"/>
              </a:rPr>
              <a:t>major phenotypic features:</a:t>
            </a:r>
          </a:p>
          <a:p>
            <a:pPr marL="800100" lvl="1" indent="-342900" defTabSz="9144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4F81BD"/>
              </a:buClr>
              <a:buFontTx/>
              <a:buChar char="•"/>
            </a:pPr>
            <a:r>
              <a:rPr lang="en-US" sz="1400" kern="0" dirty="0" smtClean="0">
                <a:solidFill>
                  <a:srgbClr val="EEECE1">
                    <a:lumMod val="25000"/>
                  </a:srgbClr>
                </a:solidFill>
                <a:latin typeface="Calibri Light"/>
                <a:ea typeface="ＭＳ Ｐゴシック" pitchFamily="-65" charset="-128"/>
                <a:cs typeface="Calibri Light"/>
              </a:rPr>
              <a:t>multiple </a:t>
            </a:r>
            <a:r>
              <a:rPr lang="en-US" sz="1400" kern="0" dirty="0" err="1" smtClean="0">
                <a:solidFill>
                  <a:srgbClr val="EEECE1">
                    <a:lumMod val="25000"/>
                  </a:srgbClr>
                </a:solidFill>
                <a:latin typeface="Calibri Light"/>
                <a:ea typeface="ＭＳ Ｐゴシック" pitchFamily="-65" charset="-128"/>
                <a:cs typeface="Calibri Light"/>
              </a:rPr>
              <a:t>pterygia</a:t>
            </a:r>
            <a:r>
              <a:rPr lang="en-US" sz="1400" kern="0" dirty="0" smtClean="0">
                <a:solidFill>
                  <a:srgbClr val="EEECE1">
                    <a:lumMod val="25000"/>
                  </a:srgbClr>
                </a:solidFill>
                <a:latin typeface="Calibri Light"/>
                <a:ea typeface="ＭＳ Ｐゴシック" pitchFamily="-65" charset="-128"/>
                <a:cs typeface="Calibri Light"/>
              </a:rPr>
              <a:t> </a:t>
            </a:r>
          </a:p>
          <a:p>
            <a:pPr marL="800100" lvl="1" indent="-342900" defTabSz="9144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4F81BD"/>
              </a:buClr>
              <a:buFontTx/>
              <a:buChar char="•"/>
            </a:pPr>
            <a:r>
              <a:rPr lang="en-US" sz="1400" kern="0" dirty="0" smtClean="0">
                <a:solidFill>
                  <a:srgbClr val="EEECE1">
                    <a:lumMod val="25000"/>
                  </a:srgbClr>
                </a:solidFill>
                <a:latin typeface="Calibri Light"/>
                <a:ea typeface="ＭＳ Ｐゴシック" pitchFamily="-65" charset="-128"/>
                <a:cs typeface="Calibri Light"/>
              </a:rPr>
              <a:t>severe scoliosis</a:t>
            </a:r>
          </a:p>
          <a:p>
            <a:pPr marL="800100" lvl="1" indent="-342900" defTabSz="9144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4F81BD"/>
              </a:buClr>
              <a:buFontTx/>
              <a:buChar char="•"/>
            </a:pPr>
            <a:r>
              <a:rPr lang="en-US" sz="1400" kern="0" dirty="0" smtClean="0">
                <a:solidFill>
                  <a:srgbClr val="EEECE1">
                    <a:lumMod val="25000"/>
                  </a:srgbClr>
                </a:solidFill>
                <a:latin typeface="Calibri Light"/>
                <a:ea typeface="ＭＳ Ｐゴシック" pitchFamily="-65" charset="-128"/>
                <a:cs typeface="Calibri Light"/>
              </a:rPr>
              <a:t>vertebral fusions</a:t>
            </a:r>
          </a:p>
          <a:p>
            <a:pPr lvl="1" defTabSz="9144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4F81BD"/>
              </a:buClr>
            </a:pPr>
            <a:endParaRPr lang="en-US" sz="1400" kern="0" dirty="0" smtClean="0">
              <a:solidFill>
                <a:srgbClr val="EEECE1">
                  <a:lumMod val="25000"/>
                </a:srgbClr>
              </a:solidFill>
              <a:latin typeface="Calibri Light"/>
              <a:ea typeface="ＭＳ Ｐゴシック" pitchFamily="-65" charset="-128"/>
              <a:cs typeface="Calibri Light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152400" y="76200"/>
            <a:ext cx="8839200" cy="1080832"/>
          </a:xfrm>
          <a:prstGeom prst="roundRect">
            <a:avLst/>
          </a:prstGeom>
          <a:solidFill>
            <a:srgbClr val="BFBFBF"/>
          </a:solidFill>
          <a:ln w="25400" cap="flat" cmpd="sng" algn="ctr">
            <a:noFill/>
            <a:prstDash val="solid"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</p:sp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313944" y="375947"/>
            <a:ext cx="8677656" cy="523220"/>
          </a:xfrm>
          <a:prstGeom prst="rect">
            <a:avLst/>
          </a:prstGeom>
          <a:noFill/>
          <a:ln>
            <a:noFill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kern="0" noProof="0" dirty="0" smtClean="0">
                <a:solidFill>
                  <a:srgbClr val="4D4D4F"/>
                </a:solidFill>
                <a:latin typeface="Calibri"/>
              </a:rPr>
              <a:t>Discoveries: known gene </a:t>
            </a:r>
            <a:r>
              <a:rPr lang="en-US" sz="2800" kern="0" noProof="0" smtClean="0">
                <a:solidFill>
                  <a:srgbClr val="4D4D4F"/>
                </a:solidFill>
                <a:latin typeface="Calibri"/>
              </a:rPr>
              <a:t>/ unexplained-known </a:t>
            </a:r>
            <a:r>
              <a:rPr lang="en-US" sz="2800" kern="0" noProof="0" dirty="0" smtClean="0">
                <a:solidFill>
                  <a:srgbClr val="4D4D4F"/>
                </a:solidFill>
                <a:latin typeface="Calibri"/>
              </a:rPr>
              <a:t>condition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15298" y="5678487"/>
            <a:ext cx="1689100" cy="5969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89230" y="6163744"/>
            <a:ext cx="1574800" cy="5715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73828" y="6473634"/>
            <a:ext cx="159370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rgbClr val="4A452A"/>
                </a:solidFill>
                <a:latin typeface="Calibri Light"/>
                <a:cs typeface="Calibri Light"/>
              </a:rPr>
              <a:t>Chong et al. </a:t>
            </a:r>
            <a:r>
              <a:rPr lang="en-US" sz="1100" i="1" dirty="0" smtClean="0">
                <a:solidFill>
                  <a:srgbClr val="4A452A"/>
                </a:solidFill>
                <a:latin typeface="Calibri Light"/>
                <a:cs typeface="Calibri Light"/>
              </a:rPr>
              <a:t>AJHG</a:t>
            </a:r>
            <a:r>
              <a:rPr lang="en-US" sz="1100" dirty="0" smtClean="0">
                <a:solidFill>
                  <a:srgbClr val="4A452A"/>
                </a:solidFill>
                <a:latin typeface="Calibri Light"/>
                <a:cs typeface="Calibri Light"/>
              </a:rPr>
              <a:t> (2015)</a:t>
            </a:r>
            <a:endParaRPr lang="en-US" sz="1100" dirty="0">
              <a:solidFill>
                <a:srgbClr val="4A452A"/>
              </a:solidFill>
              <a:latin typeface="Calibri Light"/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4034345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101840" y="138176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152400" y="1751092"/>
            <a:ext cx="4528462" cy="2910840"/>
          </a:xfrm>
        </p:spPr>
        <p:txBody>
          <a:bodyPr>
            <a:noAutofit/>
          </a:bodyPr>
          <a:lstStyle/>
          <a:p>
            <a:pPr>
              <a:buClr>
                <a:schemeClr val="accent1"/>
              </a:buClr>
            </a:pPr>
            <a:r>
              <a:rPr lang="en-US" sz="1400" dirty="0" smtClean="0">
                <a:solidFill>
                  <a:schemeClr val="bg2">
                    <a:lumMod val="25000"/>
                  </a:schemeClr>
                </a:solidFill>
                <a:latin typeface="Calibri Light"/>
                <a:cs typeface="Calibri Light"/>
              </a:rPr>
              <a:t>3 families</a:t>
            </a:r>
          </a:p>
          <a:p>
            <a:pPr>
              <a:buClr>
                <a:schemeClr val="accent1"/>
              </a:buClr>
            </a:pPr>
            <a:r>
              <a:rPr lang="en-US" sz="1400" dirty="0" err="1" smtClean="0">
                <a:solidFill>
                  <a:schemeClr val="bg2">
                    <a:lumMod val="25000"/>
                  </a:schemeClr>
                </a:solidFill>
                <a:latin typeface="Calibri Light"/>
                <a:cs typeface="Calibri Light"/>
              </a:rPr>
              <a:t>spondylocarpotarsal</a:t>
            </a:r>
            <a:r>
              <a:rPr lang="en-US" sz="1400" dirty="0" smtClean="0">
                <a:solidFill>
                  <a:schemeClr val="bg2">
                    <a:lumMod val="25000"/>
                  </a:schemeClr>
                </a:solidFill>
                <a:latin typeface="Calibri Light"/>
                <a:cs typeface="Calibri Light"/>
              </a:rPr>
              <a:t> </a:t>
            </a:r>
            <a:r>
              <a:rPr lang="en-US" sz="1400" dirty="0" err="1" smtClean="0">
                <a:solidFill>
                  <a:schemeClr val="bg2">
                    <a:lumMod val="25000"/>
                  </a:schemeClr>
                </a:solidFill>
                <a:latin typeface="Calibri Light"/>
                <a:cs typeface="Calibri Light"/>
              </a:rPr>
              <a:t>dysostosis</a:t>
            </a:r>
            <a:endParaRPr lang="en-US" sz="1400" dirty="0" smtClean="0">
              <a:solidFill>
                <a:schemeClr val="bg2">
                  <a:lumMod val="25000"/>
                </a:schemeClr>
              </a:solidFill>
              <a:latin typeface="Calibri Light"/>
              <a:cs typeface="Calibri Light"/>
            </a:endParaRPr>
          </a:p>
          <a:p>
            <a:pPr>
              <a:buClr>
                <a:schemeClr val="accent1"/>
              </a:buClr>
            </a:pPr>
            <a:r>
              <a:rPr lang="en-US" sz="1400" dirty="0">
                <a:solidFill>
                  <a:schemeClr val="bg2">
                    <a:lumMod val="25000"/>
                  </a:schemeClr>
                </a:solidFill>
                <a:latin typeface="Calibri Light"/>
                <a:cs typeface="Calibri Light"/>
              </a:rPr>
              <a:t>f</a:t>
            </a:r>
            <a:r>
              <a:rPr lang="en-US" sz="1400" dirty="0" smtClean="0">
                <a:solidFill>
                  <a:schemeClr val="bg2">
                    <a:lumMod val="25000"/>
                  </a:schemeClr>
                </a:solidFill>
                <a:latin typeface="Calibri Light"/>
                <a:cs typeface="Calibri Light"/>
              </a:rPr>
              <a:t>usions of the spine, carpal, tarsal bones</a:t>
            </a:r>
          </a:p>
          <a:p>
            <a:pPr>
              <a:buClr>
                <a:schemeClr val="accent1"/>
              </a:buClr>
            </a:pPr>
            <a:r>
              <a:rPr lang="en-US" sz="1400" dirty="0">
                <a:solidFill>
                  <a:schemeClr val="bg2">
                    <a:lumMod val="25000"/>
                  </a:schemeClr>
                </a:solidFill>
                <a:latin typeface="Calibri Light"/>
                <a:cs typeface="Calibri Light"/>
              </a:rPr>
              <a:t>m</a:t>
            </a:r>
            <a:r>
              <a:rPr lang="en-US" sz="1400" dirty="0" smtClean="0">
                <a:solidFill>
                  <a:schemeClr val="bg2">
                    <a:lumMod val="25000"/>
                  </a:schemeClr>
                </a:solidFill>
                <a:latin typeface="Calibri Light"/>
                <a:cs typeface="Calibri Light"/>
              </a:rPr>
              <a:t>ild </a:t>
            </a:r>
            <a:r>
              <a:rPr lang="en-US" sz="1400" dirty="0" err="1" smtClean="0">
                <a:solidFill>
                  <a:schemeClr val="bg2">
                    <a:lumMod val="25000"/>
                  </a:schemeClr>
                </a:solidFill>
                <a:latin typeface="Calibri Light"/>
                <a:cs typeface="Calibri Light"/>
              </a:rPr>
              <a:t>camptodactyly</a:t>
            </a:r>
            <a:r>
              <a:rPr lang="en-US" sz="1400" dirty="0" smtClean="0">
                <a:solidFill>
                  <a:schemeClr val="bg2">
                    <a:lumMod val="25000"/>
                  </a:schemeClr>
                </a:solidFill>
                <a:latin typeface="Calibri Light"/>
                <a:cs typeface="Calibri Light"/>
              </a:rPr>
              <a:t>, 5</a:t>
            </a:r>
            <a:r>
              <a:rPr lang="en-US" sz="1400" baseline="30000" dirty="0" smtClean="0">
                <a:solidFill>
                  <a:schemeClr val="bg2">
                    <a:lumMod val="25000"/>
                  </a:schemeClr>
                </a:solidFill>
                <a:latin typeface="Calibri Light"/>
                <a:cs typeface="Calibri Light"/>
              </a:rPr>
              <a:t>th</a:t>
            </a:r>
            <a:r>
              <a:rPr lang="en-US" sz="1400" dirty="0" smtClean="0">
                <a:solidFill>
                  <a:schemeClr val="bg2">
                    <a:lumMod val="25000"/>
                  </a:schemeClr>
                </a:solidFill>
                <a:latin typeface="Calibri Light"/>
                <a:cs typeface="Calibri Light"/>
              </a:rPr>
              <a:t> digit </a:t>
            </a:r>
            <a:r>
              <a:rPr lang="en-US" sz="1400" dirty="0" err="1" smtClean="0">
                <a:solidFill>
                  <a:schemeClr val="bg2">
                    <a:lumMod val="25000"/>
                  </a:schemeClr>
                </a:solidFill>
                <a:latin typeface="Calibri Light"/>
                <a:cs typeface="Calibri Light"/>
              </a:rPr>
              <a:t>clinodactyly</a:t>
            </a:r>
            <a:endParaRPr lang="en-US" sz="1400" dirty="0" smtClean="0">
              <a:solidFill>
                <a:schemeClr val="bg2">
                  <a:lumMod val="25000"/>
                </a:schemeClr>
              </a:solidFill>
              <a:latin typeface="Calibri Light"/>
              <a:cs typeface="Calibri Light"/>
            </a:endParaRPr>
          </a:p>
          <a:p>
            <a:pPr>
              <a:buClr>
                <a:schemeClr val="accent1"/>
              </a:buClr>
            </a:pPr>
            <a:r>
              <a:rPr lang="en-US" sz="1400" dirty="0" smtClean="0">
                <a:solidFill>
                  <a:schemeClr val="bg2">
                    <a:lumMod val="25000"/>
                  </a:schemeClr>
                </a:solidFill>
                <a:latin typeface="Calibri Light"/>
                <a:cs typeface="Calibri Light"/>
              </a:rPr>
              <a:t>3 novel </a:t>
            </a:r>
            <a:r>
              <a:rPr lang="en-US" sz="1400" i="1" dirty="0" smtClean="0">
                <a:solidFill>
                  <a:schemeClr val="bg2">
                    <a:lumMod val="25000"/>
                  </a:schemeClr>
                </a:solidFill>
                <a:latin typeface="Calibri Light"/>
                <a:cs typeface="Calibri Light"/>
              </a:rPr>
              <a:t>de novo </a:t>
            </a:r>
            <a:r>
              <a:rPr lang="en-US" sz="1400" dirty="0" smtClean="0">
                <a:solidFill>
                  <a:schemeClr val="bg2">
                    <a:lumMod val="25000"/>
                  </a:schemeClr>
                </a:solidFill>
                <a:latin typeface="Calibri Light"/>
                <a:cs typeface="Calibri Light"/>
              </a:rPr>
              <a:t>missense mutations in </a:t>
            </a:r>
            <a:r>
              <a:rPr lang="en-US" sz="1400" i="1" dirty="0" smtClean="0">
                <a:solidFill>
                  <a:schemeClr val="bg2">
                    <a:lumMod val="25000"/>
                  </a:schemeClr>
                </a:solidFill>
                <a:latin typeface="Calibri Light"/>
                <a:cs typeface="Calibri Light"/>
              </a:rPr>
              <a:t>MYH3</a:t>
            </a:r>
          </a:p>
          <a:p>
            <a:pPr>
              <a:buClr>
                <a:schemeClr val="accent1"/>
              </a:buClr>
            </a:pPr>
            <a:r>
              <a:rPr lang="en-US" sz="1400" i="1" dirty="0" smtClean="0">
                <a:solidFill>
                  <a:schemeClr val="bg2">
                    <a:lumMod val="25000"/>
                  </a:schemeClr>
                </a:solidFill>
                <a:latin typeface="Calibri Light"/>
                <a:cs typeface="Calibri Light"/>
              </a:rPr>
              <a:t>MYH3</a:t>
            </a:r>
            <a:r>
              <a:rPr lang="en-US" sz="1400" dirty="0" smtClean="0">
                <a:solidFill>
                  <a:schemeClr val="bg2">
                    <a:lumMod val="25000"/>
                  </a:schemeClr>
                </a:solidFill>
                <a:latin typeface="Calibri Light"/>
                <a:cs typeface="Calibri Light"/>
              </a:rPr>
              <a:t> expressed in muscles surrounding spine and intervertebral disks--may be expressed in carpal / tarsal spaces</a:t>
            </a:r>
          </a:p>
          <a:p>
            <a:pPr>
              <a:buClr>
                <a:schemeClr val="accent1"/>
              </a:buClr>
            </a:pPr>
            <a:r>
              <a:rPr lang="en-US" sz="1400" dirty="0">
                <a:solidFill>
                  <a:schemeClr val="bg2">
                    <a:lumMod val="25000"/>
                  </a:schemeClr>
                </a:solidFill>
                <a:latin typeface="Calibri Light"/>
                <a:cs typeface="Calibri Light"/>
              </a:rPr>
              <a:t>h</a:t>
            </a:r>
            <a:r>
              <a:rPr lang="en-US" sz="1400" dirty="0" smtClean="0">
                <a:solidFill>
                  <a:schemeClr val="bg2">
                    <a:lumMod val="25000"/>
                  </a:schemeClr>
                </a:solidFill>
                <a:latin typeface="Calibri Light"/>
                <a:cs typeface="Calibri Light"/>
              </a:rPr>
              <a:t>ypothesize it disrupts TGF-</a:t>
            </a:r>
            <a:r>
              <a:rPr lang="en-US" sz="1400" dirty="0" smtClean="0">
                <a:solidFill>
                  <a:schemeClr val="bg2">
                    <a:lumMod val="25000"/>
                  </a:schemeClr>
                </a:solidFill>
                <a:latin typeface="Symbol" charset="2"/>
                <a:ea typeface="Symbol" charset="2"/>
                <a:cs typeface="Symbol" charset="2"/>
              </a:rPr>
              <a:t>b</a:t>
            </a:r>
            <a:r>
              <a:rPr lang="en-US" sz="1400" dirty="0" smtClean="0">
                <a:solidFill>
                  <a:schemeClr val="bg2">
                    <a:lumMod val="25000"/>
                  </a:schemeClr>
                </a:solidFill>
                <a:latin typeface="Calibri Light"/>
                <a:cs typeface="Calibri Light"/>
              </a:rPr>
              <a:t> / BMP signaling</a:t>
            </a:r>
          </a:p>
          <a:p>
            <a:pPr>
              <a:buClr>
                <a:schemeClr val="accent1"/>
              </a:buClr>
            </a:pPr>
            <a:r>
              <a:rPr lang="en-US" sz="1400" dirty="0">
                <a:solidFill>
                  <a:schemeClr val="bg2">
                    <a:lumMod val="25000"/>
                  </a:schemeClr>
                </a:solidFill>
                <a:latin typeface="Calibri Light"/>
                <a:cs typeface="Calibri Light"/>
              </a:rPr>
              <a:t>n</a:t>
            </a:r>
            <a:r>
              <a:rPr lang="en-US" sz="1400" dirty="0" smtClean="0">
                <a:solidFill>
                  <a:schemeClr val="bg2">
                    <a:lumMod val="25000"/>
                  </a:schemeClr>
                </a:solidFill>
                <a:latin typeface="Calibri Light"/>
                <a:cs typeface="Calibri Light"/>
              </a:rPr>
              <a:t>ovel role for embryonic myosin in skeletal development</a:t>
            </a:r>
          </a:p>
          <a:p>
            <a:pPr>
              <a:buClr>
                <a:schemeClr val="accent1"/>
              </a:buClr>
            </a:pPr>
            <a:endParaRPr lang="en-US" sz="1400" i="1" dirty="0">
              <a:solidFill>
                <a:schemeClr val="bg2">
                  <a:lumMod val="25000"/>
                </a:schemeClr>
              </a:solidFill>
              <a:latin typeface="Calibri Light"/>
              <a:cs typeface="Calibri Light"/>
            </a:endParaRPr>
          </a:p>
          <a:p>
            <a:pPr>
              <a:buClr>
                <a:schemeClr val="accent1"/>
              </a:buClr>
            </a:pPr>
            <a:endParaRPr lang="en-US" sz="1400" i="1" dirty="0" smtClean="0">
              <a:solidFill>
                <a:schemeClr val="bg2">
                  <a:lumMod val="25000"/>
                </a:schemeClr>
              </a:solidFill>
              <a:latin typeface="Calibri Light"/>
              <a:cs typeface="Calibri Light"/>
            </a:endParaRPr>
          </a:p>
          <a:p>
            <a:pPr>
              <a:buClr>
                <a:schemeClr val="accent1"/>
              </a:buClr>
            </a:pPr>
            <a:endParaRPr lang="en-US" sz="1400" i="1" dirty="0" smtClean="0">
              <a:solidFill>
                <a:schemeClr val="bg2">
                  <a:lumMod val="25000"/>
                </a:schemeClr>
              </a:solidFill>
              <a:latin typeface="Calibri Light"/>
              <a:cs typeface="Calibri Light"/>
            </a:endParaRPr>
          </a:p>
          <a:p>
            <a:pPr lvl="1">
              <a:buClr>
                <a:schemeClr val="accent1"/>
              </a:buClr>
            </a:pPr>
            <a:endParaRPr lang="en-US" sz="1000" dirty="0" smtClean="0">
              <a:solidFill>
                <a:schemeClr val="bg2">
                  <a:lumMod val="25000"/>
                </a:schemeClr>
              </a:solidFill>
              <a:latin typeface="Calibri Light"/>
              <a:cs typeface="Calibri Light"/>
            </a:endParaRPr>
          </a:p>
          <a:p>
            <a:pPr>
              <a:buClr>
                <a:schemeClr val="accent1"/>
              </a:buClr>
            </a:pPr>
            <a:endParaRPr lang="en-US" sz="1400" dirty="0" smtClean="0">
              <a:solidFill>
                <a:schemeClr val="bg2">
                  <a:lumMod val="25000"/>
                </a:schemeClr>
              </a:solidFill>
              <a:latin typeface="Calibri Light"/>
              <a:cs typeface="Calibri Light"/>
            </a:endParaRPr>
          </a:p>
          <a:p>
            <a:pPr>
              <a:buClr>
                <a:schemeClr val="accent1"/>
              </a:buClr>
            </a:pPr>
            <a:endParaRPr lang="en-US" sz="1400" dirty="0" smtClean="0">
              <a:solidFill>
                <a:schemeClr val="bg2">
                  <a:lumMod val="25000"/>
                </a:schemeClr>
              </a:solidFill>
              <a:latin typeface="Calibri Light"/>
              <a:cs typeface="Calibri Light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152400" y="76200"/>
            <a:ext cx="8839200" cy="1080832"/>
          </a:xfrm>
          <a:prstGeom prst="roundRect">
            <a:avLst/>
          </a:prstGeom>
          <a:solidFill>
            <a:srgbClr val="BFBFBF"/>
          </a:solidFill>
          <a:ln w="25400" cap="flat" cmpd="sng" algn="ctr">
            <a:noFill/>
            <a:prstDash val="solid"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9230" y="6163744"/>
            <a:ext cx="1574800" cy="57150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5124865" y="1826352"/>
            <a:ext cx="3471795" cy="3438632"/>
            <a:chOff x="5124865" y="1940652"/>
            <a:chExt cx="3471795" cy="3438632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24865" y="1941492"/>
              <a:ext cx="1259064" cy="3437792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83929" y="1940652"/>
              <a:ext cx="2212731" cy="1631420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83929" y="3494603"/>
              <a:ext cx="2212731" cy="1884681"/>
            </a:xfrm>
            <a:prstGeom prst="rect">
              <a:avLst/>
            </a:prstGeom>
          </p:spPr>
        </p:pic>
      </p:grp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313944" y="375947"/>
            <a:ext cx="8677656" cy="523220"/>
          </a:xfrm>
          <a:prstGeom prst="rect">
            <a:avLst/>
          </a:prstGeom>
          <a:noFill/>
          <a:ln>
            <a:noFill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kern="0" noProof="0" dirty="0" smtClean="0">
                <a:solidFill>
                  <a:srgbClr val="4D4D4F"/>
                </a:solidFill>
                <a:latin typeface="Calibri"/>
              </a:rPr>
              <a:t>Discoveries: known gene </a:t>
            </a:r>
            <a:r>
              <a:rPr lang="en-US" sz="2800" kern="0" noProof="0" smtClean="0">
                <a:solidFill>
                  <a:srgbClr val="4D4D4F"/>
                </a:solidFill>
                <a:latin typeface="Calibri"/>
              </a:rPr>
              <a:t>/ unexplained-known </a:t>
            </a:r>
            <a:r>
              <a:rPr lang="en-US" sz="2800" kern="0" noProof="0" dirty="0" smtClean="0">
                <a:solidFill>
                  <a:srgbClr val="4D4D4F"/>
                </a:solidFill>
                <a:latin typeface="Calibri"/>
              </a:rPr>
              <a:t>condition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73828" y="6473634"/>
            <a:ext cx="172996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rgbClr val="4A452A"/>
                </a:solidFill>
                <a:latin typeface="Calibri Light"/>
                <a:cs typeface="Calibri Light"/>
              </a:rPr>
              <a:t>Krakow et al. (</a:t>
            </a:r>
            <a:r>
              <a:rPr lang="en-US" sz="1100" i="1" dirty="0" smtClean="0">
                <a:solidFill>
                  <a:srgbClr val="4A452A"/>
                </a:solidFill>
                <a:latin typeface="Calibri Light"/>
                <a:cs typeface="Calibri Light"/>
              </a:rPr>
              <a:t>unpublished</a:t>
            </a:r>
            <a:r>
              <a:rPr lang="en-US" sz="1100" dirty="0" smtClean="0">
                <a:solidFill>
                  <a:srgbClr val="4A452A"/>
                </a:solidFill>
                <a:latin typeface="Calibri Light"/>
                <a:cs typeface="Calibri Light"/>
              </a:rPr>
              <a:t>)</a:t>
            </a:r>
            <a:endParaRPr lang="en-US" sz="1100" dirty="0">
              <a:solidFill>
                <a:srgbClr val="4A452A"/>
              </a:solidFill>
              <a:latin typeface="Calibri Light"/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1128145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101840" y="138176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184214" y="1381760"/>
            <a:ext cx="5170301" cy="2910840"/>
          </a:xfrm>
        </p:spPr>
        <p:txBody>
          <a:bodyPr>
            <a:noAutofit/>
          </a:bodyPr>
          <a:lstStyle/>
          <a:p>
            <a:pPr>
              <a:buClr>
                <a:schemeClr val="accent1"/>
              </a:buClr>
            </a:pPr>
            <a:r>
              <a:rPr lang="en-US" sz="1400" dirty="0" smtClean="0">
                <a:solidFill>
                  <a:schemeClr val="bg2">
                    <a:lumMod val="25000"/>
                  </a:schemeClr>
                </a:solidFill>
                <a:latin typeface="Calibri Light"/>
                <a:cs typeface="Calibri Light"/>
              </a:rPr>
              <a:t>4 families</a:t>
            </a:r>
          </a:p>
          <a:p>
            <a:pPr>
              <a:buClr>
                <a:schemeClr val="accent1"/>
              </a:buClr>
            </a:pPr>
            <a:r>
              <a:rPr lang="en-US" sz="1400" dirty="0" smtClean="0">
                <a:solidFill>
                  <a:schemeClr val="bg2">
                    <a:lumMod val="25000"/>
                  </a:schemeClr>
                </a:solidFill>
                <a:latin typeface="Calibri Light"/>
                <a:cs typeface="Calibri Light"/>
              </a:rPr>
              <a:t>profound developmental delay, </a:t>
            </a:r>
            <a:r>
              <a:rPr lang="en-US" sz="1400" dirty="0" err="1" smtClean="0">
                <a:solidFill>
                  <a:schemeClr val="bg2">
                    <a:lumMod val="25000"/>
                  </a:schemeClr>
                </a:solidFill>
                <a:latin typeface="Calibri Light"/>
                <a:cs typeface="Calibri Light"/>
              </a:rPr>
              <a:t>hypotonia</a:t>
            </a:r>
            <a:r>
              <a:rPr lang="en-US" sz="1400" dirty="0" smtClean="0">
                <a:solidFill>
                  <a:schemeClr val="bg2">
                    <a:lumMod val="25000"/>
                  </a:schemeClr>
                </a:solidFill>
                <a:latin typeface="Calibri Light"/>
                <a:cs typeface="Calibri Light"/>
              </a:rPr>
              <a:t>, seizures, brain atrophy, cerebellar </a:t>
            </a:r>
            <a:r>
              <a:rPr lang="en-US" sz="1400" dirty="0" err="1" smtClean="0">
                <a:solidFill>
                  <a:schemeClr val="bg2">
                    <a:lumMod val="25000"/>
                  </a:schemeClr>
                </a:solidFill>
                <a:latin typeface="Calibri Light"/>
                <a:cs typeface="Calibri Light"/>
              </a:rPr>
              <a:t>vermis</a:t>
            </a:r>
            <a:r>
              <a:rPr lang="en-US" sz="1400" dirty="0" smtClean="0">
                <a:solidFill>
                  <a:schemeClr val="bg2">
                    <a:lumMod val="25000"/>
                  </a:schemeClr>
                </a:solidFill>
                <a:latin typeface="Calibri Light"/>
                <a:cs typeface="Calibri Light"/>
              </a:rPr>
              <a:t> hypoplasia, facial </a:t>
            </a:r>
            <a:r>
              <a:rPr lang="en-US" sz="1400" dirty="0" err="1" smtClean="0">
                <a:solidFill>
                  <a:schemeClr val="bg2">
                    <a:lumMod val="25000"/>
                  </a:schemeClr>
                </a:solidFill>
                <a:latin typeface="Calibri Light"/>
                <a:cs typeface="Calibri Light"/>
              </a:rPr>
              <a:t>dysmorphism</a:t>
            </a:r>
            <a:endParaRPr lang="en-US" sz="1400" dirty="0" smtClean="0">
              <a:solidFill>
                <a:schemeClr val="bg2">
                  <a:lumMod val="25000"/>
                </a:schemeClr>
              </a:solidFill>
              <a:latin typeface="Calibri Light"/>
              <a:cs typeface="Calibri Light"/>
            </a:endParaRPr>
          </a:p>
          <a:p>
            <a:pPr>
              <a:buClr>
                <a:schemeClr val="accent1"/>
              </a:buClr>
            </a:pPr>
            <a:r>
              <a:rPr lang="en-US" sz="1400" dirty="0" smtClean="0">
                <a:solidFill>
                  <a:schemeClr val="bg2">
                    <a:lumMod val="25000"/>
                  </a:schemeClr>
                </a:solidFill>
                <a:latin typeface="Calibri Light"/>
                <a:cs typeface="Calibri Light"/>
              </a:rPr>
              <a:t>autosomal recessive</a:t>
            </a:r>
          </a:p>
          <a:p>
            <a:pPr>
              <a:buClr>
                <a:schemeClr val="accent1"/>
              </a:buClr>
            </a:pPr>
            <a:r>
              <a:rPr lang="en-US" sz="1400" dirty="0" smtClean="0">
                <a:solidFill>
                  <a:schemeClr val="bg2">
                    <a:lumMod val="25000"/>
                  </a:schemeClr>
                </a:solidFill>
                <a:latin typeface="Calibri Light"/>
                <a:cs typeface="Calibri Light"/>
              </a:rPr>
              <a:t>3 novel missense mutations in </a:t>
            </a:r>
            <a:r>
              <a:rPr lang="en-US" sz="1400" i="1" dirty="0" smtClean="0">
                <a:solidFill>
                  <a:schemeClr val="bg2">
                    <a:lumMod val="25000"/>
                  </a:schemeClr>
                </a:solidFill>
                <a:latin typeface="Calibri Light"/>
                <a:cs typeface="Calibri Light"/>
              </a:rPr>
              <a:t>TBCK</a:t>
            </a:r>
          </a:p>
          <a:p>
            <a:pPr>
              <a:buClr>
                <a:schemeClr val="accent1"/>
              </a:buClr>
            </a:pPr>
            <a:r>
              <a:rPr lang="en-US" sz="1400" dirty="0">
                <a:solidFill>
                  <a:schemeClr val="bg2">
                    <a:lumMod val="25000"/>
                  </a:schemeClr>
                </a:solidFill>
                <a:latin typeface="Calibri Light"/>
                <a:cs typeface="Calibri Light"/>
              </a:rPr>
              <a:t>encodes TBC1 domain-containing kinase</a:t>
            </a:r>
          </a:p>
          <a:p>
            <a:pPr lvl="1">
              <a:buClr>
                <a:schemeClr val="accent1"/>
              </a:buClr>
            </a:pPr>
            <a:r>
              <a:rPr lang="en-US" sz="1200" dirty="0" smtClean="0">
                <a:solidFill>
                  <a:schemeClr val="bg2">
                    <a:lumMod val="25000"/>
                  </a:schemeClr>
                </a:solidFill>
                <a:latin typeface="Calibri Light"/>
                <a:cs typeface="Calibri Light"/>
              </a:rPr>
              <a:t>Mutations predicted to result in LOF</a:t>
            </a:r>
            <a:endParaRPr lang="en-US" sz="1400" dirty="0">
              <a:solidFill>
                <a:schemeClr val="bg2">
                  <a:lumMod val="25000"/>
                </a:schemeClr>
              </a:solidFill>
              <a:latin typeface="Calibri Light"/>
              <a:cs typeface="Calibri Light"/>
            </a:endParaRPr>
          </a:p>
          <a:p>
            <a:pPr>
              <a:buClr>
                <a:schemeClr val="accent1"/>
              </a:buClr>
            </a:pPr>
            <a:r>
              <a:rPr lang="en-US" sz="1400" dirty="0">
                <a:solidFill>
                  <a:schemeClr val="bg2">
                    <a:lumMod val="25000"/>
                  </a:schemeClr>
                </a:solidFill>
                <a:latin typeface="Calibri Light"/>
                <a:cs typeface="Calibri Light"/>
              </a:rPr>
              <a:t>p</a:t>
            </a:r>
            <a:r>
              <a:rPr lang="en-US" sz="1400" dirty="0" smtClean="0">
                <a:solidFill>
                  <a:schemeClr val="bg2">
                    <a:lumMod val="25000"/>
                  </a:schemeClr>
                </a:solidFill>
                <a:latin typeface="Calibri Light"/>
                <a:cs typeface="Calibri Light"/>
              </a:rPr>
              <a:t>henotypes matched </a:t>
            </a:r>
            <a:r>
              <a:rPr lang="en-US" sz="1400" dirty="0">
                <a:solidFill>
                  <a:schemeClr val="bg2">
                    <a:lumMod val="25000"/>
                  </a:schemeClr>
                </a:solidFill>
                <a:latin typeface="Calibri Light"/>
                <a:cs typeface="Calibri Light"/>
              </a:rPr>
              <a:t>using </a:t>
            </a:r>
            <a:r>
              <a:rPr lang="en-US" sz="1400" dirty="0" smtClean="0">
                <a:solidFill>
                  <a:schemeClr val="bg2">
                    <a:lumMod val="25000"/>
                  </a:schemeClr>
                </a:solidFill>
                <a:latin typeface="Calibri Light"/>
                <a:cs typeface="Calibri Light"/>
              </a:rPr>
              <a:t>Geno2MP</a:t>
            </a:r>
            <a:endParaRPr lang="en-US" sz="1000" dirty="0" smtClean="0">
              <a:solidFill>
                <a:schemeClr val="bg2">
                  <a:lumMod val="25000"/>
                </a:schemeClr>
              </a:solidFill>
              <a:latin typeface="Calibri Light"/>
              <a:cs typeface="Calibri Light"/>
            </a:endParaRPr>
          </a:p>
          <a:p>
            <a:pPr>
              <a:buClr>
                <a:schemeClr val="accent1"/>
              </a:buClr>
            </a:pPr>
            <a:endParaRPr lang="en-US" sz="1400" dirty="0" smtClean="0">
              <a:solidFill>
                <a:schemeClr val="bg2">
                  <a:lumMod val="25000"/>
                </a:schemeClr>
              </a:solidFill>
              <a:latin typeface="Calibri Light"/>
              <a:cs typeface="Calibri Light"/>
            </a:endParaRPr>
          </a:p>
          <a:p>
            <a:pPr>
              <a:buClr>
                <a:schemeClr val="accent1"/>
              </a:buClr>
            </a:pPr>
            <a:endParaRPr lang="en-US" sz="1400" dirty="0" smtClean="0">
              <a:solidFill>
                <a:schemeClr val="bg2">
                  <a:lumMod val="25000"/>
                </a:schemeClr>
              </a:solidFill>
              <a:latin typeface="Calibri Light"/>
              <a:cs typeface="Calibri Light"/>
            </a:endParaRPr>
          </a:p>
          <a:p>
            <a:pPr>
              <a:buClr>
                <a:schemeClr val="accent1"/>
              </a:buClr>
            </a:pPr>
            <a:endParaRPr lang="en-US" sz="1400" dirty="0">
              <a:solidFill>
                <a:schemeClr val="bg2">
                  <a:lumMod val="25000"/>
                </a:schemeClr>
              </a:solidFill>
              <a:latin typeface="Calibri Light"/>
              <a:cs typeface="Calibri Light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152400" y="76200"/>
            <a:ext cx="8839200" cy="1080832"/>
          </a:xfrm>
          <a:prstGeom prst="roundRect">
            <a:avLst/>
          </a:prstGeom>
          <a:solidFill>
            <a:srgbClr val="BFBFBF"/>
          </a:solidFill>
          <a:ln w="25400" cap="flat" cmpd="sng" algn="ctr">
            <a:noFill/>
            <a:prstDash val="solid"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</p:sp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602428" y="224367"/>
            <a:ext cx="8236771" cy="646331"/>
          </a:xfrm>
          <a:prstGeom prst="rect">
            <a:avLst/>
          </a:prstGeom>
          <a:noFill/>
          <a:ln>
            <a:noFill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noProof="0" dirty="0" smtClean="0">
                <a:solidFill>
                  <a:srgbClr val="4D4D4F"/>
                </a:solidFill>
                <a:latin typeface="Calibri"/>
              </a:rPr>
              <a:t>Discoveries: known gene / novel condition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9230" y="6163744"/>
            <a:ext cx="1574800" cy="57150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5282703" y="1659297"/>
            <a:ext cx="3441930" cy="2429156"/>
            <a:chOff x="5282703" y="1975820"/>
            <a:chExt cx="3441930" cy="2429156"/>
          </a:xfrm>
        </p:grpSpPr>
        <p:pic>
          <p:nvPicPr>
            <p:cNvPr id="7" name="Content Placeholder 3" descr="F:\USB Backup Sept 2014\Exome TTP  DD\photos\MC1\LG 03 0749 3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104568" y="1975820"/>
              <a:ext cx="1617336" cy="1213002"/>
            </a:xfrm>
            <a:prstGeom prst="rect">
              <a:avLst/>
            </a:prstGeom>
            <a:noFill/>
          </p:spPr>
        </p:pic>
        <p:pic>
          <p:nvPicPr>
            <p:cNvPr id="8" name="Picture 7" descr="E:\Users\Maya\Downloads\CS 07 0031 (3)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7101840" y="3187882"/>
              <a:ext cx="1622793" cy="1217094"/>
            </a:xfrm>
            <a:prstGeom prst="rect">
              <a:avLst/>
            </a:prstGeom>
            <a:noFill/>
          </p:spPr>
        </p:pic>
        <p:pic>
          <p:nvPicPr>
            <p:cNvPr id="9" name="Picture 52" descr="A:\MVC-022S.JP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 rot="16200000">
              <a:off x="4979058" y="2279465"/>
              <a:ext cx="2429155" cy="18218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28" y="4258108"/>
            <a:ext cx="3600471" cy="180986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73828" y="6473634"/>
            <a:ext cx="174118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rgbClr val="4A452A"/>
                </a:solidFill>
                <a:latin typeface="Calibri Light"/>
                <a:cs typeface="Calibri Light"/>
              </a:rPr>
              <a:t>Chong et al. </a:t>
            </a:r>
            <a:r>
              <a:rPr lang="en-US" sz="1100" i="1" dirty="0" smtClean="0">
                <a:solidFill>
                  <a:srgbClr val="4A452A"/>
                </a:solidFill>
                <a:latin typeface="Calibri Light"/>
                <a:cs typeface="Calibri Light"/>
              </a:rPr>
              <a:t>AJHG</a:t>
            </a:r>
            <a:r>
              <a:rPr lang="en-US" sz="1100" dirty="0" smtClean="0">
                <a:solidFill>
                  <a:srgbClr val="4A452A"/>
                </a:solidFill>
                <a:latin typeface="Calibri Light"/>
                <a:cs typeface="Calibri Light"/>
              </a:rPr>
              <a:t> (</a:t>
            </a:r>
            <a:r>
              <a:rPr lang="en-US" sz="1100" i="1" dirty="0" smtClean="0">
                <a:solidFill>
                  <a:srgbClr val="4A452A"/>
                </a:solidFill>
                <a:latin typeface="Calibri Light"/>
                <a:cs typeface="Calibri Light"/>
              </a:rPr>
              <a:t>in press</a:t>
            </a:r>
            <a:r>
              <a:rPr lang="en-US" sz="1100" dirty="0" smtClean="0">
                <a:solidFill>
                  <a:srgbClr val="4A452A"/>
                </a:solidFill>
                <a:latin typeface="Calibri Light"/>
                <a:cs typeface="Calibri Light"/>
              </a:rPr>
              <a:t>)</a:t>
            </a:r>
            <a:endParaRPr lang="en-US" sz="1100" dirty="0">
              <a:solidFill>
                <a:srgbClr val="4A452A"/>
              </a:solidFill>
              <a:latin typeface="Calibri Light"/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1551789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3068" y="6163744"/>
            <a:ext cx="1574800" cy="57150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152400" y="76200"/>
            <a:ext cx="8839200" cy="1080832"/>
          </a:xfrm>
          <a:prstGeom prst="roundRect">
            <a:avLst/>
          </a:prstGeom>
          <a:solidFill>
            <a:srgbClr val="BFBFBF"/>
          </a:solidFill>
          <a:ln w="25400" cap="flat" cmpd="sng" algn="ctr">
            <a:noFill/>
            <a:prstDash val="solid"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2006600" y="231465"/>
            <a:ext cx="5626100" cy="646331"/>
          </a:xfrm>
          <a:prstGeom prst="rect">
            <a:avLst/>
          </a:prstGeom>
          <a:noFill/>
          <a:ln>
            <a:noFill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noProof="0" dirty="0" smtClean="0">
                <a:solidFill>
                  <a:srgbClr val="4D4D4F"/>
                </a:solidFill>
                <a:latin typeface="Calibri"/>
              </a:rPr>
              <a:t>rate of causal gene discovery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0" name="Content Placeholder 9"/>
          <p:cNvSpPr txBox="1">
            <a:spLocks/>
          </p:cNvSpPr>
          <p:nvPr/>
        </p:nvSpPr>
        <p:spPr>
          <a:xfrm>
            <a:off x="361418" y="1254126"/>
            <a:ext cx="8202611" cy="1207525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pitchFamily="-65" charset="-128"/>
                <a:cs typeface="ＭＳ Ｐゴシック" pitchFamily="-65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>
              <a:buClr>
                <a:schemeClr val="accent1"/>
              </a:buClr>
              <a:defRPr/>
            </a:pPr>
            <a:r>
              <a:rPr lang="en-US" sz="1600" dirty="0" smtClean="0">
                <a:solidFill>
                  <a:schemeClr val="bg2">
                    <a:lumMod val="25000"/>
                  </a:schemeClr>
                </a:solidFill>
                <a:latin typeface="Calibri Light"/>
                <a:ea typeface="MS PGothic" charset="0"/>
                <a:cs typeface="Calibri Light"/>
              </a:rPr>
              <a:t>mean across all models is 0.50 genes discovered under conservative criteria per phenotype studied</a:t>
            </a:r>
          </a:p>
          <a:p>
            <a:pPr>
              <a:buClr>
                <a:schemeClr val="accent1"/>
              </a:buClr>
              <a:defRPr/>
            </a:pPr>
            <a:r>
              <a:rPr lang="en-US" sz="1600" dirty="0" smtClean="0">
                <a:solidFill>
                  <a:schemeClr val="bg2">
                    <a:lumMod val="25000"/>
                  </a:schemeClr>
                </a:solidFill>
                <a:latin typeface="Calibri Light"/>
                <a:ea typeface="MS PGothic" charset="0"/>
                <a:cs typeface="Calibri Light"/>
              </a:rPr>
              <a:t>under suggestive criteria, 0.78 genes discovered per phenotype studied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475" y="2390670"/>
            <a:ext cx="7965050" cy="4344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142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9"/>
          <p:cNvSpPr txBox="1">
            <a:spLocks/>
          </p:cNvSpPr>
          <p:nvPr/>
        </p:nvSpPr>
        <p:spPr>
          <a:xfrm>
            <a:off x="646998" y="1726665"/>
            <a:ext cx="7521642" cy="3262189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pitchFamily="-65" charset="-128"/>
                <a:cs typeface="ＭＳ Ｐゴシック" pitchFamily="-65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>
              <a:defRPr/>
            </a:pPr>
            <a:r>
              <a:rPr lang="en-US" sz="1600" dirty="0" smtClean="0">
                <a:solidFill>
                  <a:schemeClr val="bg2">
                    <a:lumMod val="25000"/>
                  </a:schemeClr>
                </a:solidFill>
                <a:latin typeface="Calibri Light"/>
                <a:ea typeface="MS PGothic" charset="0"/>
                <a:cs typeface="Calibri Light"/>
              </a:rPr>
              <a:t>novelty defined as:</a:t>
            </a:r>
          </a:p>
          <a:p>
            <a:pPr lvl="1">
              <a:defRPr/>
            </a:pPr>
            <a:r>
              <a:rPr lang="en-US" sz="1400" dirty="0" smtClean="0">
                <a:solidFill>
                  <a:schemeClr val="bg2">
                    <a:lumMod val="25000"/>
                  </a:schemeClr>
                </a:solidFill>
                <a:latin typeface="Calibri Light"/>
                <a:ea typeface="MS PGothic" charset="0"/>
                <a:cs typeface="Calibri Light"/>
              </a:rPr>
              <a:t>gene not previously associated with a </a:t>
            </a:r>
            <a:r>
              <a:rPr lang="en-US" sz="1400" dirty="0" err="1" smtClean="0">
                <a:solidFill>
                  <a:schemeClr val="bg2">
                    <a:lumMod val="25000"/>
                  </a:schemeClr>
                </a:solidFill>
                <a:latin typeface="Calibri Light"/>
                <a:ea typeface="MS PGothic" charset="0"/>
                <a:cs typeface="Calibri Light"/>
              </a:rPr>
              <a:t>Mendelian</a:t>
            </a:r>
            <a:r>
              <a:rPr lang="en-US" sz="1400" dirty="0" smtClean="0">
                <a:solidFill>
                  <a:schemeClr val="bg2">
                    <a:lumMod val="25000"/>
                  </a:schemeClr>
                </a:solidFill>
                <a:latin typeface="Calibri Light"/>
                <a:ea typeface="MS PGothic" charset="0"/>
                <a:cs typeface="Calibri Light"/>
              </a:rPr>
              <a:t> condition</a:t>
            </a:r>
          </a:p>
          <a:p>
            <a:pPr lvl="1">
              <a:defRPr/>
            </a:pPr>
            <a:r>
              <a:rPr lang="en-US" sz="1400" dirty="0" smtClean="0">
                <a:solidFill>
                  <a:schemeClr val="bg2">
                    <a:lumMod val="25000"/>
                  </a:schemeClr>
                </a:solidFill>
                <a:latin typeface="Calibri Light"/>
                <a:ea typeface="MS PGothic" charset="0"/>
                <a:cs typeface="Calibri Light"/>
              </a:rPr>
              <a:t>gene previously associated with a </a:t>
            </a:r>
            <a:r>
              <a:rPr lang="en-US" sz="1400" dirty="0" err="1" smtClean="0">
                <a:solidFill>
                  <a:schemeClr val="bg2">
                    <a:lumMod val="25000"/>
                  </a:schemeClr>
                </a:solidFill>
                <a:latin typeface="Calibri Light"/>
                <a:ea typeface="MS PGothic" charset="0"/>
                <a:cs typeface="Calibri Light"/>
              </a:rPr>
              <a:t>Mendelian</a:t>
            </a:r>
            <a:r>
              <a:rPr lang="en-US" sz="1400" dirty="0" smtClean="0">
                <a:solidFill>
                  <a:schemeClr val="bg2">
                    <a:lumMod val="25000"/>
                  </a:schemeClr>
                </a:solidFill>
                <a:latin typeface="Calibri Light"/>
                <a:ea typeface="MS PGothic" charset="0"/>
                <a:cs typeface="Calibri Light"/>
              </a:rPr>
              <a:t> condition but mode of inheritance different</a:t>
            </a:r>
          </a:p>
          <a:p>
            <a:pPr lvl="1">
              <a:defRPr/>
            </a:pPr>
            <a:r>
              <a:rPr lang="en-US" sz="1400" dirty="0" smtClean="0">
                <a:solidFill>
                  <a:schemeClr val="bg2">
                    <a:lumMod val="25000"/>
                  </a:schemeClr>
                </a:solidFill>
                <a:latin typeface="Calibri Light"/>
                <a:ea typeface="MS PGothic" charset="0"/>
                <a:cs typeface="Calibri Light"/>
              </a:rPr>
              <a:t>phenotype known but no causal gene known</a:t>
            </a:r>
          </a:p>
          <a:p>
            <a:pPr lvl="1">
              <a:defRPr/>
            </a:pPr>
            <a:r>
              <a:rPr lang="en-US" sz="1400" dirty="0" smtClean="0">
                <a:solidFill>
                  <a:schemeClr val="bg2">
                    <a:lumMod val="25000"/>
                  </a:schemeClr>
                </a:solidFill>
                <a:latin typeface="Calibri Light"/>
                <a:ea typeface="MS PGothic" charset="0"/>
                <a:cs typeface="Calibri Light"/>
              </a:rPr>
              <a:t>phenotype not previously delineated (i.e., no MIM #)</a:t>
            </a:r>
          </a:p>
          <a:p>
            <a:pPr lvl="1">
              <a:defRPr/>
            </a:pPr>
            <a:r>
              <a:rPr lang="en-US" sz="1400" dirty="0" smtClean="0">
                <a:solidFill>
                  <a:schemeClr val="bg2">
                    <a:lumMod val="25000"/>
                  </a:schemeClr>
                </a:solidFill>
                <a:latin typeface="Calibri Light"/>
                <a:ea typeface="MS PGothic" charset="0"/>
                <a:cs typeface="Calibri Light"/>
              </a:rPr>
              <a:t>phenotype studied has different clinical characteristics and / or natural history (phenotype extension)</a:t>
            </a:r>
            <a:endParaRPr lang="en-US" sz="1400" dirty="0" smtClean="0">
              <a:solidFill>
                <a:schemeClr val="bg2">
                  <a:lumMod val="25000"/>
                </a:schemeClr>
              </a:solidFill>
              <a:latin typeface="Calibri Light"/>
              <a:cs typeface="Calibri Light"/>
            </a:endParaRPr>
          </a:p>
          <a:p>
            <a:pPr>
              <a:defRPr/>
            </a:pPr>
            <a:endParaRPr lang="en-US" sz="1400" dirty="0">
              <a:solidFill>
                <a:schemeClr val="bg2">
                  <a:lumMod val="25000"/>
                </a:schemeClr>
              </a:solidFill>
              <a:latin typeface="Calibri Light"/>
              <a:cs typeface="Calibri Light"/>
            </a:endParaRPr>
          </a:p>
        </p:txBody>
      </p:sp>
      <p:cxnSp>
        <p:nvCxnSpPr>
          <p:cNvPr id="8" name="Shape 26"/>
          <p:cNvCxnSpPr>
            <a:cxnSpLocks noChangeShapeType="1"/>
          </p:cNvCxnSpPr>
          <p:nvPr/>
        </p:nvCxnSpPr>
        <p:spPr bwMode="auto">
          <a:xfrm>
            <a:off x="361418" y="6735244"/>
            <a:ext cx="8426450" cy="28575"/>
          </a:xfrm>
          <a:prstGeom prst="straightConnector1">
            <a:avLst/>
          </a:prstGeom>
          <a:noFill/>
          <a:ln w="19050">
            <a:solidFill>
              <a:schemeClr val="accent1"/>
            </a:solidFill>
            <a:round/>
            <a:headEnd type="none" w="lg" len="lg"/>
            <a:tailEnd type="non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9230" y="6163744"/>
            <a:ext cx="1574800" cy="57150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152400" y="76200"/>
            <a:ext cx="8839200" cy="1080832"/>
          </a:xfrm>
          <a:prstGeom prst="roundRect">
            <a:avLst/>
          </a:prstGeom>
          <a:solidFill>
            <a:srgbClr val="BFBFBF"/>
          </a:solidFill>
          <a:ln w="25400" cap="flat" cmpd="sng" algn="ctr">
            <a:noFill/>
            <a:prstDash val="solid"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209040" y="231465"/>
            <a:ext cx="6985000" cy="646331"/>
          </a:xfrm>
          <a:prstGeom prst="rect">
            <a:avLst/>
          </a:prstGeom>
          <a:noFill/>
          <a:ln>
            <a:noFill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noProof="0" dirty="0" smtClean="0">
                <a:solidFill>
                  <a:srgbClr val="4D4D4F"/>
                </a:solidFill>
                <a:latin typeface="Calibri"/>
              </a:rPr>
              <a:t>rate of novel causal gene discovery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83792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62279911"/>
              </p:ext>
            </p:extLst>
          </p:nvPr>
        </p:nvGraphicFramePr>
        <p:xfrm>
          <a:off x="361417" y="5615104"/>
          <a:ext cx="5018657" cy="1097280"/>
        </p:xfrm>
        <a:graphic>
          <a:graphicData uri="http://schemas.openxmlformats.org/drawingml/2006/table">
            <a:tbl>
              <a:tblPr>
                <a:tableStyleId>{7DF18680-E054-41AD-8BC1-D1AEF772440D}</a:tableStyleId>
              </a:tblPr>
              <a:tblGrid>
                <a:gridCol w="3643923"/>
                <a:gridCol w="1374734"/>
              </a:tblGrid>
              <a:tr h="354367"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Gill Sans Light"/>
                          <a:cs typeface="Gill Sans Light"/>
                        </a:rPr>
                        <a:t># investigators</a:t>
                      </a:r>
                      <a:endParaRPr lang="en-US" sz="1800" b="0" i="0" dirty="0">
                        <a:solidFill>
                          <a:schemeClr val="bg2">
                            <a:lumMod val="25000"/>
                          </a:schemeClr>
                        </a:solidFill>
                        <a:latin typeface="Gill Sans Light"/>
                        <a:cs typeface="Gill Sans Ligh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Gill Sans Light"/>
                          <a:cs typeface="Gill Sans Light"/>
                        </a:rPr>
                        <a:t> 210 - &gt;800</a:t>
                      </a:r>
                      <a:endParaRPr lang="en-US" sz="1800" b="0" i="0" dirty="0">
                        <a:solidFill>
                          <a:schemeClr val="bg2">
                            <a:lumMod val="25000"/>
                          </a:schemeClr>
                        </a:solidFill>
                        <a:latin typeface="Gill Sans Light"/>
                        <a:cs typeface="Gill Sans Light"/>
                      </a:endParaRPr>
                    </a:p>
                  </a:txBody>
                  <a:tcPr/>
                </a:tc>
              </a:tr>
              <a:tr h="354367"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Gill Sans Light"/>
                          <a:cs typeface="Gill Sans Light"/>
                        </a:rPr>
                        <a:t># institutions </a:t>
                      </a:r>
                      <a:endParaRPr lang="en-US" sz="1800" b="0" i="0" dirty="0">
                        <a:solidFill>
                          <a:schemeClr val="bg2">
                            <a:lumMod val="25000"/>
                          </a:schemeClr>
                        </a:solidFill>
                        <a:latin typeface="Gill Sans Light"/>
                        <a:cs typeface="Gill Sans Ligh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Gill Sans Light"/>
                          <a:cs typeface="Gill Sans Light"/>
                        </a:rPr>
                        <a:t>120+</a:t>
                      </a:r>
                      <a:endParaRPr lang="en-US" sz="1800" b="0" i="0" dirty="0">
                        <a:solidFill>
                          <a:schemeClr val="bg2">
                            <a:lumMod val="25000"/>
                          </a:schemeClr>
                        </a:solidFill>
                        <a:latin typeface="Gill Sans Light"/>
                        <a:cs typeface="Gill Sans Light"/>
                      </a:endParaRPr>
                    </a:p>
                  </a:txBody>
                  <a:tcPr/>
                </a:tc>
              </a:tr>
              <a:tr h="354367"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Gill Sans Light"/>
                          <a:cs typeface="Gill Sans Light"/>
                        </a:rPr>
                        <a:t># countries</a:t>
                      </a:r>
                      <a:endParaRPr lang="en-US" sz="1800" b="0" i="0" dirty="0">
                        <a:solidFill>
                          <a:schemeClr val="bg2">
                            <a:lumMod val="25000"/>
                          </a:schemeClr>
                        </a:solidFill>
                        <a:latin typeface="Gill Sans Light"/>
                        <a:cs typeface="Gill Sans Ligh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Gill Sans Light"/>
                          <a:cs typeface="Gill Sans Light"/>
                        </a:rPr>
                        <a:t>31+</a:t>
                      </a:r>
                      <a:endParaRPr lang="en-US" sz="1800" b="0" i="0" dirty="0">
                        <a:solidFill>
                          <a:schemeClr val="bg2">
                            <a:lumMod val="25000"/>
                          </a:schemeClr>
                        </a:solidFill>
                        <a:latin typeface="Gill Sans Light"/>
                        <a:cs typeface="Gill Sans Light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9230" y="6163744"/>
            <a:ext cx="1574800" cy="571500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152400" y="76200"/>
            <a:ext cx="8839200" cy="1080832"/>
          </a:xfrm>
          <a:prstGeom prst="roundRect">
            <a:avLst/>
          </a:prstGeom>
          <a:solidFill>
            <a:srgbClr val="BFBFBF"/>
          </a:solidFill>
          <a:ln w="25400" cap="flat" cmpd="sng" algn="ctr">
            <a:noFill/>
            <a:prstDash val="solid"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</p:sp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3251200" y="256865"/>
            <a:ext cx="3149600" cy="769441"/>
          </a:xfrm>
          <a:prstGeom prst="rect">
            <a:avLst/>
          </a:prstGeom>
          <a:noFill/>
          <a:ln>
            <a:noFill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kern="0" noProof="0" dirty="0" smtClean="0">
                <a:solidFill>
                  <a:srgbClr val="4D4D4F"/>
                </a:solidFill>
                <a:latin typeface="Calibri"/>
              </a:rPr>
              <a:t>Engagement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600" y="1231900"/>
            <a:ext cx="6908800" cy="438150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2540001" y="2540000"/>
            <a:ext cx="4385734" cy="2015067"/>
            <a:chOff x="2277533" y="2540000"/>
            <a:chExt cx="4385734" cy="2015067"/>
          </a:xfrm>
        </p:grpSpPr>
        <p:sp>
          <p:nvSpPr>
            <p:cNvPr id="9" name="Rectangle 8"/>
            <p:cNvSpPr/>
            <p:nvPr/>
          </p:nvSpPr>
          <p:spPr bwMode="auto">
            <a:xfrm>
              <a:off x="2277533" y="2540000"/>
              <a:ext cx="4385734" cy="2015067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2658533" y="3239903"/>
              <a:ext cx="3742267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buClr>
                  <a:schemeClr val="accent1"/>
                </a:buClr>
              </a:pPr>
              <a:r>
                <a:rPr lang="en-US" sz="3200" dirty="0" smtClean="0">
                  <a:solidFill>
                    <a:schemeClr val="bg2">
                      <a:lumMod val="25000"/>
                    </a:schemeClr>
                  </a:solidFill>
                  <a:latin typeface="Calibri Light"/>
                  <a:cs typeface="Calibri Light"/>
                </a:rPr>
                <a:t>357 unique projects</a:t>
              </a:r>
              <a:endParaRPr lang="en-US" sz="3200" dirty="0">
                <a:solidFill>
                  <a:schemeClr val="bg2">
                    <a:lumMod val="25000"/>
                  </a:schemeClr>
                </a:solidFill>
                <a:latin typeface="Calibri Light"/>
                <a:cs typeface="Calibri Ligh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45077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7030" y="6163744"/>
            <a:ext cx="1574800" cy="57150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152400" y="76200"/>
            <a:ext cx="8839200" cy="1080832"/>
          </a:xfrm>
          <a:prstGeom prst="roundRect">
            <a:avLst/>
          </a:prstGeom>
          <a:solidFill>
            <a:srgbClr val="BFBFBF"/>
          </a:solidFill>
          <a:ln w="25400" cap="flat" cmpd="sng" algn="ctr">
            <a:noFill/>
            <a:prstDash val="solid"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209040" y="231465"/>
            <a:ext cx="6985000" cy="646331"/>
          </a:xfrm>
          <a:prstGeom prst="rect">
            <a:avLst/>
          </a:prstGeom>
          <a:noFill/>
          <a:ln>
            <a:noFill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noProof="0" dirty="0" smtClean="0">
                <a:solidFill>
                  <a:srgbClr val="4D4D4F"/>
                </a:solidFill>
                <a:latin typeface="Calibri"/>
              </a:rPr>
              <a:t>rate of novel causal gene discovery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0" name="Content Placeholder 9"/>
          <p:cNvSpPr txBox="1">
            <a:spLocks/>
          </p:cNvSpPr>
          <p:nvPr/>
        </p:nvSpPr>
        <p:spPr>
          <a:xfrm>
            <a:off x="471557" y="1356851"/>
            <a:ext cx="7605604" cy="1173897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pitchFamily="-65" charset="-128"/>
                <a:cs typeface="ＭＳ Ｐゴシック" pitchFamily="-65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>
              <a:defRPr/>
            </a:pPr>
            <a:r>
              <a:rPr lang="en-US" sz="1600" dirty="0" smtClean="0">
                <a:solidFill>
                  <a:schemeClr val="bg2">
                    <a:lumMod val="25000"/>
                  </a:schemeClr>
                </a:solidFill>
                <a:latin typeface="Calibri Light"/>
                <a:ea typeface="MS PGothic" charset="0"/>
                <a:cs typeface="Calibri Light"/>
              </a:rPr>
              <a:t>mean across all models is 0.50 novel genes discovered per solved phenotype studied</a:t>
            </a:r>
          </a:p>
          <a:p>
            <a:pPr>
              <a:defRPr/>
            </a:pPr>
            <a:r>
              <a:rPr lang="en-US" sz="1600" dirty="0">
                <a:solidFill>
                  <a:schemeClr val="bg2">
                    <a:lumMod val="25000"/>
                  </a:schemeClr>
                </a:solidFill>
                <a:latin typeface="Calibri Light"/>
                <a:ea typeface="MS PGothic" charset="0"/>
                <a:cs typeface="Calibri Light"/>
              </a:rPr>
              <a:t>under suggestive criteria, </a:t>
            </a:r>
            <a:r>
              <a:rPr lang="en-US" sz="1600" dirty="0" smtClean="0">
                <a:solidFill>
                  <a:schemeClr val="bg2">
                    <a:lumMod val="25000"/>
                  </a:schemeClr>
                </a:solidFill>
                <a:latin typeface="Calibri Light"/>
                <a:ea typeface="MS PGothic" charset="0"/>
                <a:cs typeface="Calibri Light"/>
              </a:rPr>
              <a:t>0.66 novel </a:t>
            </a:r>
            <a:r>
              <a:rPr lang="en-US" sz="1600" dirty="0">
                <a:solidFill>
                  <a:schemeClr val="bg2">
                    <a:lumMod val="25000"/>
                  </a:schemeClr>
                </a:solidFill>
                <a:latin typeface="Calibri Light"/>
                <a:ea typeface="MS PGothic" charset="0"/>
                <a:cs typeface="Calibri Light"/>
              </a:rPr>
              <a:t>genes discovered per phenotype </a:t>
            </a:r>
            <a:r>
              <a:rPr lang="en-US" sz="1600" dirty="0" smtClean="0">
                <a:solidFill>
                  <a:schemeClr val="bg2">
                    <a:lumMod val="25000"/>
                  </a:schemeClr>
                </a:solidFill>
                <a:latin typeface="Calibri Light"/>
                <a:ea typeface="MS PGothic" charset="0"/>
                <a:cs typeface="Calibri Light"/>
              </a:rPr>
              <a:t>studied</a:t>
            </a:r>
          </a:p>
          <a:p>
            <a:pPr lvl="1">
              <a:defRPr/>
            </a:pPr>
            <a:r>
              <a:rPr lang="en-US" sz="1200" dirty="0" smtClean="0">
                <a:solidFill>
                  <a:schemeClr val="bg2">
                    <a:lumMod val="25000"/>
                  </a:schemeClr>
                </a:solidFill>
                <a:latin typeface="Calibri Light"/>
                <a:ea typeface="MS PGothic" charset="0"/>
                <a:cs typeface="Calibri Light"/>
              </a:rPr>
              <a:t>majority of these genes are "real" discoveries but only 1 family in UW-CMG</a:t>
            </a:r>
          </a:p>
          <a:p>
            <a:pPr lvl="1">
              <a:defRPr/>
            </a:pPr>
            <a:r>
              <a:rPr lang="en-US" sz="1200" dirty="0" smtClean="0">
                <a:solidFill>
                  <a:schemeClr val="bg2">
                    <a:lumMod val="25000"/>
                  </a:schemeClr>
                </a:solidFill>
                <a:latin typeface="Calibri Light"/>
                <a:ea typeface="MS PGothic" charset="0"/>
                <a:cs typeface="Calibri Light"/>
              </a:rPr>
              <a:t>require finding a second family to certain of correct gene and to meet journal publication requirements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633" y="2436033"/>
            <a:ext cx="7878733" cy="4297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957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152400" y="76200"/>
            <a:ext cx="8839200" cy="1080832"/>
          </a:xfrm>
          <a:prstGeom prst="roundRect">
            <a:avLst/>
          </a:prstGeom>
          <a:solidFill>
            <a:srgbClr val="BFBFBF"/>
          </a:solidFill>
          <a:ln w="25400" cap="flat" cmpd="sng" algn="ctr">
            <a:noFill/>
            <a:prstDash val="solid"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104900" y="46567"/>
            <a:ext cx="7048500" cy="1015663"/>
          </a:xfrm>
          <a:prstGeom prst="rect">
            <a:avLst/>
          </a:prstGeom>
          <a:noFill/>
          <a:ln>
            <a:noFill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kern="0" noProof="0" dirty="0" smtClean="0">
                <a:solidFill>
                  <a:srgbClr val="4D4D4F"/>
                </a:solidFill>
                <a:latin typeface="Calibri"/>
              </a:rPr>
              <a:t>Discoveries: summary</a:t>
            </a:r>
            <a:endParaRPr kumimoji="0" lang="en-US" sz="6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9230" y="6163744"/>
            <a:ext cx="1574800" cy="571500"/>
          </a:xfrm>
          <a:prstGeom prst="rect">
            <a:avLst/>
          </a:prstGeom>
        </p:spPr>
      </p:pic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9701079"/>
              </p:ext>
            </p:extLst>
          </p:nvPr>
        </p:nvGraphicFramePr>
        <p:xfrm>
          <a:off x="209100" y="1531044"/>
          <a:ext cx="8697501" cy="4456012"/>
        </p:xfrm>
        <a:graphic>
          <a:graphicData uri="http://schemas.openxmlformats.org/drawingml/2006/table">
            <a:tbl>
              <a:tblPr>
                <a:tableStyleId>{7DF18680-E054-41AD-8BC1-D1AEF772440D}</a:tableStyleId>
              </a:tblPr>
              <a:tblGrid>
                <a:gridCol w="3840474"/>
                <a:gridCol w="1619009"/>
                <a:gridCol w="1619009"/>
                <a:gridCol w="1619009"/>
              </a:tblGrid>
              <a:tr h="348376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libri"/>
                          <a:cs typeface="Calibri"/>
                        </a:rPr>
                        <a:t>Discovery</a:t>
                      </a:r>
                      <a:r>
                        <a:rPr lang="en-US" sz="2000" b="1" i="0" baseline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libri"/>
                          <a:cs typeface="Calibri"/>
                        </a:rPr>
                        <a:t> Type</a:t>
                      </a:r>
                      <a:endParaRPr lang="en-US" sz="2000" b="1" i="0" dirty="0" smtClean="0">
                        <a:solidFill>
                          <a:schemeClr val="bg2">
                            <a:lumMod val="25000"/>
                          </a:schemeClr>
                        </a:solidFill>
                        <a:latin typeface="Calibri"/>
                        <a:cs typeface="Calibri"/>
                      </a:endParaRPr>
                    </a:p>
                  </a:txBody>
                  <a:tcPr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000" b="1" i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libri"/>
                          <a:cs typeface="Calibri"/>
                        </a:rPr>
                        <a:t>Evidence</a:t>
                      </a:r>
                      <a:r>
                        <a:rPr lang="en-US" sz="2000" b="1" i="0" baseline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libri"/>
                          <a:cs typeface="Calibri"/>
                        </a:rPr>
                        <a:t> of causality</a:t>
                      </a:r>
                      <a:endParaRPr lang="en-US" sz="2000" b="1" i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alibri"/>
                        <a:cs typeface="Calibri"/>
                      </a:endParaRPr>
                    </a:p>
                  </a:txBody>
                  <a:tcPr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000" b="0" i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alibri Light"/>
                        <a:cs typeface="Calibri Light"/>
                      </a:endParaRPr>
                    </a:p>
                  </a:txBody>
                  <a:tcPr anchor="ctr"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i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alibri"/>
                        <a:cs typeface="Calibri"/>
                      </a:endParaRPr>
                    </a:p>
                  </a:txBody>
                  <a:tcPr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</a:tr>
              <a:tr h="348376">
                <a:tc>
                  <a:txBody>
                    <a:bodyPr/>
                    <a:lstStyle/>
                    <a:p>
                      <a:pPr algn="ctr"/>
                      <a:endParaRPr lang="en-US" sz="2000" b="0" i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alibri Light"/>
                        <a:cs typeface="Calibri Light"/>
                      </a:endParaRPr>
                    </a:p>
                  </a:txBody>
                  <a:tcPr anchor="ctr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i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libri Light"/>
                          <a:cs typeface="Calibri Light"/>
                        </a:rPr>
                        <a:t>Conservative</a:t>
                      </a:r>
                      <a:endParaRPr lang="en-US" sz="2000" b="1" i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alibri Light"/>
                        <a:cs typeface="Calibri Light"/>
                      </a:endParaRPr>
                    </a:p>
                  </a:txBody>
                  <a:tcPr anchor="ctr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i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libri Light"/>
                          <a:cs typeface="Calibri Light"/>
                        </a:rPr>
                        <a:t>Suggestive</a:t>
                      </a:r>
                      <a:endParaRPr lang="en-US" sz="2000" b="1" i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alibri Light"/>
                        <a:cs typeface="Calibri Light"/>
                      </a:endParaRPr>
                    </a:p>
                  </a:txBody>
                  <a:tcPr anchor="ctr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i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libri Light"/>
                          <a:cs typeface="Calibri Light"/>
                        </a:rPr>
                        <a:t>Total</a:t>
                      </a:r>
                      <a:endParaRPr lang="en-US" sz="2000" b="1" i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alibri Light"/>
                        <a:cs typeface="Calibri Light"/>
                      </a:endParaRPr>
                    </a:p>
                  </a:txBody>
                  <a:tcPr anchor="ctr">
                    <a:solidFill>
                      <a:srgbClr val="F2F2F2"/>
                    </a:solidFill>
                  </a:tcPr>
                </a:tc>
              </a:tr>
              <a:tr h="564586">
                <a:tc>
                  <a:txBody>
                    <a:bodyPr/>
                    <a:lstStyle/>
                    <a:p>
                      <a:pPr algn="l"/>
                      <a:r>
                        <a:rPr lang="en-US" sz="2000" b="0" i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libri Light"/>
                          <a:cs typeface="Calibri Light"/>
                        </a:rPr>
                        <a:t>known (n = 165)</a:t>
                      </a:r>
                      <a:endParaRPr lang="en-US" sz="2000" b="0" i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alibri Light"/>
                        <a:cs typeface="Calibri Light"/>
                      </a:endParaRPr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564586">
                <a:tc>
                  <a:txBody>
                    <a:bodyPr/>
                    <a:lstStyle/>
                    <a:p>
                      <a:pPr algn="l"/>
                      <a:r>
                        <a:rPr lang="en-US" sz="1600" b="0" i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libri Light"/>
                          <a:cs typeface="Calibri Light"/>
                        </a:rPr>
                        <a:t>     known gene,</a:t>
                      </a:r>
                      <a:r>
                        <a:rPr lang="en-US" sz="1600" b="0" i="0" baseline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libri Light"/>
                          <a:cs typeface="Calibri Light"/>
                        </a:rPr>
                        <a:t> </a:t>
                      </a:r>
                      <a:r>
                        <a:rPr lang="en-US" sz="1600" b="0" i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libri Light"/>
                          <a:cs typeface="Calibri Light"/>
                        </a:rPr>
                        <a:t>explained-known MC</a:t>
                      </a:r>
                      <a:endParaRPr lang="en-US" sz="1600" b="0" i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alibri Light"/>
                        <a:cs typeface="Calibri Light"/>
                      </a:endParaRPr>
                    </a:p>
                  </a:txBody>
                  <a:tcPr anchor="ctr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i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libri Light"/>
                          <a:cs typeface="Calibri Light"/>
                        </a:rPr>
                        <a:t>155</a:t>
                      </a:r>
                      <a:endParaRPr lang="en-US" sz="1600" b="1" i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alibri Light"/>
                        <a:cs typeface="Calibri Light"/>
                      </a:endParaRPr>
                    </a:p>
                  </a:txBody>
                  <a:tcPr anchor="ctr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i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libri Light"/>
                          <a:cs typeface="Calibri Light"/>
                        </a:rPr>
                        <a:t>10</a:t>
                      </a:r>
                      <a:endParaRPr lang="en-US" sz="1600" b="1" i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alibri Light"/>
                        <a:cs typeface="Calibri Light"/>
                      </a:endParaRPr>
                    </a:p>
                  </a:txBody>
                  <a:tcPr anchor="ctr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i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libri Light"/>
                          <a:cs typeface="Calibri Light"/>
                        </a:rPr>
                        <a:t>165</a:t>
                      </a:r>
                      <a:endParaRPr lang="en-US" sz="1600" b="1" i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alibri Light"/>
                        <a:cs typeface="Calibri Light"/>
                      </a:endParaRPr>
                    </a:p>
                  </a:txBody>
                  <a:tcPr anchor="ctr">
                    <a:solidFill>
                      <a:srgbClr val="F2F2F2"/>
                    </a:solidFill>
                  </a:tcPr>
                </a:tc>
              </a:tr>
              <a:tr h="348376">
                <a:tc>
                  <a:txBody>
                    <a:bodyPr/>
                    <a:lstStyle/>
                    <a:p>
                      <a:pPr algn="l"/>
                      <a:r>
                        <a:rPr lang="en-US" sz="2000" b="0" i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libri Light"/>
                          <a:cs typeface="Calibri Light"/>
                        </a:rPr>
                        <a:t>novel (n =</a:t>
                      </a:r>
                      <a:r>
                        <a:rPr lang="en-US" sz="2000" b="0" i="0" baseline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libri Light"/>
                          <a:cs typeface="Calibri Light"/>
                        </a:rPr>
                        <a:t> 317</a:t>
                      </a:r>
                      <a:r>
                        <a:rPr lang="en-US" sz="2000" b="0" i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libri Light"/>
                          <a:cs typeface="Calibri Light"/>
                        </a:rPr>
                        <a:t>)</a:t>
                      </a:r>
                      <a:endParaRPr lang="en-US" sz="2000" b="0" i="0" baseline="0" dirty="0" smtClean="0">
                        <a:solidFill>
                          <a:schemeClr val="bg2">
                            <a:lumMod val="25000"/>
                          </a:schemeClr>
                        </a:solidFill>
                        <a:latin typeface="Calibri Light"/>
                        <a:cs typeface="Calibri Light"/>
                      </a:endParaRPr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i="1" dirty="0"/>
                    </a:p>
                  </a:txBody>
                  <a:tcPr anchor="ctr">
                    <a:solidFill>
                      <a:srgbClr val="F2F2F2"/>
                    </a:solidFill>
                  </a:tcPr>
                </a:tc>
              </a:tr>
              <a:tr h="348376">
                <a:tc>
                  <a:txBody>
                    <a:bodyPr/>
                    <a:lstStyle/>
                    <a:p>
                      <a:pPr algn="l"/>
                      <a:r>
                        <a:rPr lang="en-US" sz="1600" b="0" i="0" baseline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libri Light"/>
                          <a:cs typeface="Calibri Light"/>
                        </a:rPr>
                        <a:t>     phenotypic expansion</a:t>
                      </a:r>
                      <a:endParaRPr lang="en-US" sz="1600" b="0" i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alibri Light"/>
                        <a:cs typeface="Calibri Light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libri Light"/>
                          <a:cs typeface="Calibri Light"/>
                        </a:rPr>
                        <a:t>57</a:t>
                      </a:r>
                      <a:endParaRPr lang="en-US" sz="1600" b="0" i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alibri Light"/>
                        <a:cs typeface="Calibri Light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libri Light"/>
                          <a:cs typeface="Calibri Light"/>
                        </a:rPr>
                        <a:t>5</a:t>
                      </a:r>
                      <a:endParaRPr lang="en-US" sz="1600" b="0" i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alibri Light"/>
                        <a:cs typeface="Calibri Light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libri Light"/>
                          <a:cs typeface="Calibri Light"/>
                        </a:rPr>
                        <a:t>62</a:t>
                      </a:r>
                      <a:endParaRPr lang="en-US" sz="1600" b="0" i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alibri Light"/>
                        <a:cs typeface="Calibri Light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48376">
                <a:tc>
                  <a:txBody>
                    <a:bodyPr/>
                    <a:lstStyle/>
                    <a:p>
                      <a:pPr algn="l"/>
                      <a:r>
                        <a:rPr lang="en-US" sz="1600" b="0" i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libri Light"/>
                          <a:cs typeface="Calibri Light"/>
                        </a:rPr>
                        <a:t>     known gene, unexplained-known</a:t>
                      </a:r>
                      <a:r>
                        <a:rPr lang="en-US" sz="1600" b="0" i="0" baseline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libri Light"/>
                          <a:cs typeface="Calibri Light"/>
                        </a:rPr>
                        <a:t> MC</a:t>
                      </a:r>
                      <a:endParaRPr lang="en-US" sz="1600" b="0" i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alibri Light"/>
                        <a:cs typeface="Calibri Light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libri Light"/>
                          <a:cs typeface="Calibri Light"/>
                        </a:rPr>
                        <a:t>6</a:t>
                      </a:r>
                      <a:endParaRPr lang="en-US" sz="1600" b="0" i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alibri Light"/>
                        <a:cs typeface="Calibri Light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libri Light"/>
                          <a:cs typeface="Calibri Light"/>
                        </a:rPr>
                        <a:t>0</a:t>
                      </a:r>
                      <a:endParaRPr lang="en-US" sz="1600" b="0" i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alibri Light"/>
                        <a:cs typeface="Calibri Light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libri Light"/>
                          <a:cs typeface="Calibri Light"/>
                        </a:rPr>
                        <a:t>6</a:t>
                      </a:r>
                      <a:endParaRPr lang="en-US" sz="1600" b="0" i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alibri Light"/>
                        <a:cs typeface="Calibri Light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48376"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libri Light"/>
                          <a:ea typeface="MS PGothic" charset="0"/>
                          <a:cs typeface="Calibri Light"/>
                        </a:rPr>
                        <a:t>     known gene, new MC</a:t>
                      </a:r>
                      <a:endParaRPr lang="en-US" sz="1600" b="0" i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alibri Light"/>
                        <a:cs typeface="Calibri Light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libri Light"/>
                          <a:cs typeface="Calibri Light"/>
                        </a:rPr>
                        <a:t>26</a:t>
                      </a:r>
                      <a:endParaRPr lang="en-US" sz="1600" b="0" i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alibri Light"/>
                        <a:cs typeface="Calibri Light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libri Light"/>
                          <a:cs typeface="Calibri Light"/>
                        </a:rPr>
                        <a:t>47</a:t>
                      </a:r>
                      <a:endParaRPr lang="en-US" sz="1600" b="0" i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alibri Light"/>
                        <a:cs typeface="Calibri Light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libri Light"/>
                          <a:cs typeface="Calibri Light"/>
                        </a:rPr>
                        <a:t>73</a:t>
                      </a:r>
                      <a:endParaRPr lang="en-US" sz="1600" b="0" i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alibri Light"/>
                        <a:cs typeface="Calibri Light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48376">
                <a:tc>
                  <a:txBody>
                    <a:bodyPr/>
                    <a:lstStyle/>
                    <a:p>
                      <a:pPr algn="l"/>
                      <a:r>
                        <a:rPr lang="en-US" sz="1600" b="0" i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libri Light"/>
                          <a:cs typeface="Calibri Light"/>
                        </a:rPr>
                        <a:t>     novel gene, unexplained-known</a:t>
                      </a:r>
                      <a:r>
                        <a:rPr lang="en-US" sz="1600" b="0" i="0" baseline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libri Light"/>
                          <a:cs typeface="Calibri Light"/>
                        </a:rPr>
                        <a:t> MC</a:t>
                      </a:r>
                      <a:endParaRPr lang="en-US" sz="1600" b="0" i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alibri Light"/>
                        <a:cs typeface="Calibri Light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libri Light"/>
                          <a:cs typeface="Calibri Light"/>
                        </a:rPr>
                        <a:t>5</a:t>
                      </a:r>
                      <a:endParaRPr lang="en-US" sz="1600" b="0" i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alibri Light"/>
                        <a:cs typeface="Calibri Light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libri Light"/>
                          <a:cs typeface="Calibri Light"/>
                        </a:rPr>
                        <a:t>9</a:t>
                      </a:r>
                      <a:endParaRPr lang="en-US" sz="1600" b="0" i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alibri Light"/>
                        <a:cs typeface="Calibri Light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libri Light"/>
                          <a:cs typeface="Calibri Light"/>
                        </a:rPr>
                        <a:t>14</a:t>
                      </a:r>
                      <a:endParaRPr lang="en-US" sz="1600" b="0" i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alibri Light"/>
                        <a:cs typeface="Calibri Light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48376">
                <a:tc>
                  <a:txBody>
                    <a:bodyPr/>
                    <a:lstStyle/>
                    <a:p>
                      <a:pPr algn="l"/>
                      <a:r>
                        <a:rPr lang="en-US" sz="1600" b="0" i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libri Light"/>
                          <a:cs typeface="Calibri Light"/>
                        </a:rPr>
                        <a:t>     novel</a:t>
                      </a:r>
                      <a:r>
                        <a:rPr lang="en-US" sz="1600" b="0" i="0" baseline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libri Light"/>
                          <a:cs typeface="Calibri Light"/>
                        </a:rPr>
                        <a:t> gene, new MC</a:t>
                      </a:r>
                      <a:endParaRPr lang="en-US" sz="1600" b="0" i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alibri Light"/>
                        <a:cs typeface="Calibri Light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libri Light"/>
                          <a:cs typeface="Calibri Light"/>
                        </a:rPr>
                        <a:t>59</a:t>
                      </a:r>
                      <a:endParaRPr lang="en-US" sz="1600" b="0" i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alibri Light"/>
                        <a:cs typeface="Calibri Light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libri Light"/>
                          <a:cs typeface="Calibri Light"/>
                        </a:rPr>
                        <a:t>103</a:t>
                      </a:r>
                      <a:endParaRPr lang="en-US" sz="1600" b="0" i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alibri Light"/>
                        <a:cs typeface="Calibri Light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libri Light"/>
                          <a:cs typeface="Calibri Light"/>
                        </a:rPr>
                        <a:t>162</a:t>
                      </a:r>
                      <a:endParaRPr lang="en-US" sz="1600" b="0" i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alibri Light"/>
                        <a:cs typeface="Calibri Light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48376">
                <a:tc>
                  <a:txBody>
                    <a:bodyPr/>
                    <a:lstStyle/>
                    <a:p>
                      <a:pPr algn="l"/>
                      <a:r>
                        <a:rPr lang="en-US" sz="2000" b="0" i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libri Light"/>
                          <a:cs typeface="Calibri Light"/>
                        </a:rPr>
                        <a:t>total</a:t>
                      </a:r>
                      <a:endParaRPr lang="en-US" sz="2000" b="0" i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alibri Light"/>
                        <a:cs typeface="Calibri Light"/>
                      </a:endParaRPr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i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libri Light"/>
                          <a:cs typeface="Calibri Light"/>
                        </a:rPr>
                        <a:t>308</a:t>
                      </a:r>
                      <a:endParaRPr lang="en-US" sz="2000" b="1" i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alibri Light"/>
                        <a:cs typeface="Calibri Light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i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libri Light"/>
                          <a:cs typeface="Calibri Light"/>
                        </a:rPr>
                        <a:t>174</a:t>
                      </a:r>
                      <a:endParaRPr lang="en-US" sz="2000" b="1" i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alibri Light"/>
                        <a:cs typeface="Calibri Light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i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libri Light"/>
                          <a:cs typeface="Calibri Light"/>
                        </a:rPr>
                        <a:t>482</a:t>
                      </a:r>
                      <a:endParaRPr lang="en-US" sz="2000" b="1" i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alibri Light"/>
                        <a:cs typeface="Calibri Light"/>
                      </a:endParaRPr>
                    </a:p>
                  </a:txBody>
                  <a:tcPr anchor="ctr"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58588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6-02-09 at 3.58.1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5788" y="1501118"/>
            <a:ext cx="3385559" cy="2924267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152400" y="76200"/>
            <a:ext cx="8839200" cy="1080832"/>
          </a:xfrm>
          <a:prstGeom prst="roundRect">
            <a:avLst/>
          </a:prstGeom>
          <a:solidFill>
            <a:srgbClr val="BFBFBF"/>
          </a:solidFill>
          <a:ln w="25400" cap="flat" cmpd="sng" algn="ctr">
            <a:noFill/>
            <a:prstDash val="solid"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333286" y="196208"/>
            <a:ext cx="8548061" cy="769441"/>
          </a:xfrm>
          <a:prstGeom prst="rect">
            <a:avLst/>
          </a:prstGeom>
          <a:noFill/>
          <a:ln>
            <a:noFill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kern="0" dirty="0" smtClean="0">
                <a:solidFill>
                  <a:srgbClr val="4D4D4F"/>
                </a:solidFill>
                <a:latin typeface="Calibri"/>
              </a:rPr>
              <a:t>Gene discovery by </a:t>
            </a:r>
            <a:r>
              <a:rPr lang="en-US" sz="4400" kern="0" smtClean="0">
                <a:solidFill>
                  <a:srgbClr val="4D4D4F"/>
                </a:solidFill>
                <a:latin typeface="Calibri"/>
              </a:rPr>
              <a:t>social networking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6" name="Content Placeholder 9"/>
          <p:cNvSpPr txBox="1">
            <a:spLocks/>
          </p:cNvSpPr>
          <p:nvPr/>
        </p:nvSpPr>
        <p:spPr>
          <a:xfrm>
            <a:off x="333286" y="1441118"/>
            <a:ext cx="4811411" cy="3262189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pitchFamily="-65" charset="-128"/>
                <a:cs typeface="ＭＳ Ｐゴシック" pitchFamily="-65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defTabSz="914400">
              <a:buClr>
                <a:schemeClr val="accent5"/>
              </a:buClr>
              <a:buSzPct val="100000"/>
            </a:pPr>
            <a:r>
              <a:rPr lang="en-US" sz="2000" kern="0" dirty="0" smtClean="0">
                <a:solidFill>
                  <a:schemeClr val="bg2">
                    <a:lumMod val="25000"/>
                  </a:schemeClr>
                </a:solidFill>
                <a:latin typeface="Calibri Light"/>
                <a:cs typeface="Calibri Light"/>
              </a:rPr>
              <a:t>long history in medical genetics — analog, slow, clinicians and researchers</a:t>
            </a:r>
          </a:p>
          <a:p>
            <a:pPr defTabSz="914400">
              <a:buClr>
                <a:schemeClr val="accent5"/>
              </a:buClr>
              <a:buSzPct val="100000"/>
            </a:pPr>
            <a:r>
              <a:rPr lang="en-US" sz="2000" kern="0" dirty="0">
                <a:solidFill>
                  <a:schemeClr val="bg2">
                    <a:lumMod val="25000"/>
                  </a:schemeClr>
                </a:solidFill>
                <a:latin typeface="Calibri Light"/>
                <a:cs typeface="Calibri Light"/>
              </a:rPr>
              <a:t>f</a:t>
            </a:r>
            <a:r>
              <a:rPr lang="en-US" sz="2000" kern="0" dirty="0" smtClean="0">
                <a:solidFill>
                  <a:schemeClr val="bg2">
                    <a:lumMod val="25000"/>
                  </a:schemeClr>
                </a:solidFill>
                <a:latin typeface="Calibri Light"/>
                <a:cs typeface="Calibri Light"/>
              </a:rPr>
              <a:t>aster pace in digital age with more leadership from families</a:t>
            </a:r>
          </a:p>
          <a:p>
            <a:pPr defTabSz="914400">
              <a:buClr>
                <a:schemeClr val="accent5"/>
              </a:buClr>
              <a:buSzPct val="100000"/>
            </a:pPr>
            <a:r>
              <a:rPr lang="en-US" sz="2000" kern="0" dirty="0">
                <a:solidFill>
                  <a:schemeClr val="bg2">
                    <a:lumMod val="25000"/>
                  </a:schemeClr>
                </a:solidFill>
                <a:latin typeface="Calibri Light"/>
                <a:cs typeface="Calibri Light"/>
              </a:rPr>
              <a:t>p</a:t>
            </a:r>
            <a:r>
              <a:rPr lang="en-US" sz="2000" kern="0" dirty="0" smtClean="0">
                <a:solidFill>
                  <a:schemeClr val="bg2">
                    <a:lumMod val="25000"/>
                  </a:schemeClr>
                </a:solidFill>
                <a:latin typeface="Calibri Light"/>
                <a:cs typeface="Calibri Light"/>
              </a:rPr>
              <a:t>opularity increased with press accounts of efforts of Matt and Cristina Might</a:t>
            </a:r>
          </a:p>
          <a:p>
            <a:pPr lvl="1" defTabSz="914400">
              <a:buClr>
                <a:schemeClr val="accent5"/>
              </a:buClr>
              <a:buSzPct val="100000"/>
            </a:pPr>
            <a:r>
              <a:rPr lang="en-US" sz="1600" kern="0" dirty="0">
                <a:solidFill>
                  <a:schemeClr val="bg2">
                    <a:lumMod val="25000"/>
                  </a:schemeClr>
                </a:solidFill>
                <a:latin typeface="Calibri Light"/>
                <a:cs typeface="Calibri Light"/>
              </a:rPr>
              <a:t>i</a:t>
            </a:r>
            <a:r>
              <a:rPr lang="en-US" sz="1600" kern="0" dirty="0" smtClean="0">
                <a:solidFill>
                  <a:schemeClr val="bg2">
                    <a:lumMod val="25000"/>
                  </a:schemeClr>
                </a:solidFill>
                <a:latin typeface="Calibri Light"/>
                <a:cs typeface="Calibri Light"/>
              </a:rPr>
              <a:t>nformed that </a:t>
            </a:r>
            <a:r>
              <a:rPr lang="en-US" sz="1600" i="1" kern="0" dirty="0" smtClean="0">
                <a:solidFill>
                  <a:schemeClr val="bg2">
                    <a:lumMod val="25000"/>
                  </a:schemeClr>
                </a:solidFill>
                <a:latin typeface="Calibri Light"/>
                <a:cs typeface="Calibri Light"/>
              </a:rPr>
              <a:t>NGLY1</a:t>
            </a:r>
            <a:r>
              <a:rPr lang="en-US" sz="1600" kern="0" dirty="0" smtClean="0">
                <a:solidFill>
                  <a:schemeClr val="bg2">
                    <a:lumMod val="25000"/>
                  </a:schemeClr>
                </a:solidFill>
                <a:latin typeface="Calibri Light"/>
                <a:cs typeface="Calibri Light"/>
              </a:rPr>
              <a:t> was a candidate gene but no other families known</a:t>
            </a:r>
          </a:p>
          <a:p>
            <a:pPr lvl="1" defTabSz="914400">
              <a:buClr>
                <a:schemeClr val="accent5"/>
              </a:buClr>
              <a:buSzPct val="100000"/>
            </a:pPr>
            <a:r>
              <a:rPr lang="en-US" sz="1600" kern="0" dirty="0">
                <a:solidFill>
                  <a:schemeClr val="bg2">
                    <a:lumMod val="25000"/>
                  </a:schemeClr>
                </a:solidFill>
                <a:latin typeface="Calibri Light"/>
                <a:cs typeface="Calibri Light"/>
              </a:rPr>
              <a:t>c</a:t>
            </a:r>
            <a:r>
              <a:rPr lang="en-US" sz="1600" kern="0" dirty="0" smtClean="0">
                <a:solidFill>
                  <a:schemeClr val="bg2">
                    <a:lumMod val="25000"/>
                  </a:schemeClr>
                </a:solidFill>
                <a:latin typeface="Calibri Light"/>
                <a:cs typeface="Calibri Light"/>
              </a:rPr>
              <a:t>reated a blog that was found by a 2</a:t>
            </a:r>
            <a:r>
              <a:rPr lang="en-US" sz="1600" kern="0" baseline="30000" dirty="0" smtClean="0">
                <a:solidFill>
                  <a:schemeClr val="bg2">
                    <a:lumMod val="25000"/>
                  </a:schemeClr>
                </a:solidFill>
                <a:latin typeface="Calibri Light"/>
                <a:cs typeface="Calibri Light"/>
              </a:rPr>
              <a:t>nd</a:t>
            </a:r>
            <a:r>
              <a:rPr lang="en-US" sz="1600" kern="0" dirty="0" smtClean="0">
                <a:solidFill>
                  <a:schemeClr val="bg2">
                    <a:lumMod val="25000"/>
                  </a:schemeClr>
                </a:solidFill>
                <a:latin typeface="Calibri Light"/>
                <a:cs typeface="Calibri Light"/>
              </a:rPr>
              <a:t> family in which </a:t>
            </a:r>
            <a:r>
              <a:rPr lang="en-US" sz="1600" i="1" kern="0" dirty="0" smtClean="0">
                <a:solidFill>
                  <a:schemeClr val="bg2">
                    <a:lumMod val="25000"/>
                  </a:schemeClr>
                </a:solidFill>
                <a:latin typeface="Calibri Light"/>
                <a:cs typeface="Calibri Light"/>
              </a:rPr>
              <a:t>NGLY1</a:t>
            </a:r>
            <a:r>
              <a:rPr lang="en-US" sz="1600" kern="0" dirty="0" smtClean="0">
                <a:solidFill>
                  <a:schemeClr val="bg2">
                    <a:lumMod val="25000"/>
                  </a:schemeClr>
                </a:solidFill>
                <a:latin typeface="Calibri Light"/>
                <a:cs typeface="Calibri Light"/>
              </a:rPr>
              <a:t> was a candidate</a:t>
            </a:r>
          </a:p>
          <a:p>
            <a:pPr defTabSz="914400">
              <a:buClr>
                <a:schemeClr val="accent5"/>
              </a:buClr>
              <a:buSzPct val="100000"/>
            </a:pPr>
            <a:endParaRPr lang="en-US" sz="1600" kern="0" dirty="0" smtClean="0">
              <a:solidFill>
                <a:schemeClr val="bg2">
                  <a:lumMod val="25000"/>
                </a:schemeClr>
              </a:solidFill>
              <a:latin typeface="Calibri Light"/>
              <a:cs typeface="Calibri Light"/>
            </a:endParaRPr>
          </a:p>
          <a:p>
            <a:pPr marL="457200" lvl="1" indent="0" defTabSz="914400">
              <a:buClr>
                <a:schemeClr val="accent5"/>
              </a:buClr>
              <a:buSzPct val="100000"/>
              <a:buFontTx/>
              <a:buNone/>
            </a:pPr>
            <a:endParaRPr lang="en-US" sz="1600" kern="0" dirty="0" smtClean="0">
              <a:solidFill>
                <a:schemeClr val="bg2">
                  <a:lumMod val="25000"/>
                </a:schemeClr>
              </a:solidFill>
              <a:latin typeface="Calibri Light"/>
              <a:cs typeface="Calibri Light"/>
            </a:endParaRPr>
          </a:p>
          <a:p>
            <a:pPr defTabSz="914400">
              <a:buClr>
                <a:schemeClr val="accent5"/>
              </a:buClr>
              <a:buSzPct val="100000"/>
            </a:pPr>
            <a:endParaRPr lang="en-US" sz="2000" kern="0" dirty="0" smtClean="0">
              <a:solidFill>
                <a:schemeClr val="bg2">
                  <a:lumMod val="25000"/>
                </a:schemeClr>
              </a:solidFill>
              <a:latin typeface="Calibri Light"/>
              <a:cs typeface="Calibri Light"/>
            </a:endParaRPr>
          </a:p>
          <a:p>
            <a:pPr defTabSz="914400">
              <a:buClr>
                <a:schemeClr val="accent5"/>
              </a:buClr>
              <a:buSzPct val="100000"/>
            </a:pPr>
            <a:endParaRPr lang="en-US" sz="2000" kern="0" dirty="0" smtClean="0">
              <a:solidFill>
                <a:schemeClr val="bg2">
                  <a:lumMod val="25000"/>
                </a:schemeClr>
              </a:solidFill>
              <a:latin typeface="Calibri Light"/>
              <a:cs typeface="Calibri Light"/>
            </a:endParaRPr>
          </a:p>
          <a:p>
            <a:pPr defTabSz="914400">
              <a:buClr>
                <a:schemeClr val="accent5"/>
              </a:buClr>
              <a:buSzPct val="100000"/>
            </a:pPr>
            <a:endParaRPr lang="en-US" sz="2000" kern="0" dirty="0">
              <a:solidFill>
                <a:schemeClr val="bg2">
                  <a:lumMod val="25000"/>
                </a:schemeClr>
              </a:solidFill>
              <a:latin typeface="Calibri Light"/>
              <a:cs typeface="Calibri Light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9230" y="6163744"/>
            <a:ext cx="1574800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629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152400" y="76200"/>
            <a:ext cx="8839200" cy="1080832"/>
          </a:xfrm>
          <a:prstGeom prst="roundRect">
            <a:avLst/>
          </a:prstGeom>
          <a:solidFill>
            <a:srgbClr val="BFBFBF"/>
          </a:solidFill>
          <a:ln w="25400" cap="flat" cmpd="sng" algn="ctr">
            <a:noFill/>
            <a:prstDash val="solid"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333286" y="196208"/>
            <a:ext cx="8548061" cy="769441"/>
          </a:xfrm>
          <a:prstGeom prst="rect">
            <a:avLst/>
          </a:prstGeom>
          <a:noFill/>
          <a:ln>
            <a:noFill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kern="0" dirty="0" smtClean="0">
                <a:solidFill>
                  <a:srgbClr val="4D4D4F"/>
                </a:solidFill>
                <a:latin typeface="Calibri"/>
              </a:rPr>
              <a:t>Gene discovery by </a:t>
            </a:r>
            <a:r>
              <a:rPr lang="en-US" sz="4400" kern="0" smtClean="0">
                <a:solidFill>
                  <a:srgbClr val="4D4D4F"/>
                </a:solidFill>
                <a:latin typeface="Calibri"/>
              </a:rPr>
              <a:t>social networking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0" name="Content Placeholder 9"/>
          <p:cNvSpPr txBox="1">
            <a:spLocks/>
          </p:cNvSpPr>
          <p:nvPr/>
        </p:nvSpPr>
        <p:spPr>
          <a:xfrm>
            <a:off x="333286" y="1441118"/>
            <a:ext cx="4811411" cy="3262189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pitchFamily="-65" charset="-128"/>
                <a:cs typeface="ＭＳ Ｐゴシック" pitchFamily="-65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defTabSz="914400">
              <a:buClr>
                <a:schemeClr val="accent5"/>
              </a:buClr>
              <a:buSzPct val="100000"/>
            </a:pPr>
            <a:r>
              <a:rPr lang="en-US" sz="2000" kern="0" dirty="0">
                <a:solidFill>
                  <a:schemeClr val="bg2">
                    <a:lumMod val="25000"/>
                  </a:schemeClr>
                </a:solidFill>
                <a:latin typeface="Calibri Light"/>
                <a:cs typeface="Calibri Light"/>
              </a:rPr>
              <a:t>i</a:t>
            </a:r>
            <a:r>
              <a:rPr lang="en-US" sz="2000" kern="0" dirty="0" smtClean="0">
                <a:solidFill>
                  <a:schemeClr val="bg2">
                    <a:lumMod val="25000"/>
                  </a:schemeClr>
                </a:solidFill>
                <a:latin typeface="Calibri Light"/>
                <a:cs typeface="Calibri Light"/>
              </a:rPr>
              <a:t>nspired by the Might family, other families tried to replicate their success</a:t>
            </a:r>
          </a:p>
          <a:p>
            <a:pPr defTabSz="914400">
              <a:buClr>
                <a:schemeClr val="accent5"/>
              </a:buClr>
              <a:buSzPct val="100000"/>
            </a:pPr>
            <a:r>
              <a:rPr lang="en-US" sz="2000" kern="0" dirty="0" smtClean="0">
                <a:solidFill>
                  <a:schemeClr val="bg2">
                    <a:lumMod val="25000"/>
                  </a:schemeClr>
                </a:solidFill>
                <a:latin typeface="Calibri Light"/>
                <a:cs typeface="Calibri Light"/>
              </a:rPr>
              <a:t>Peter </a:t>
            </a:r>
            <a:r>
              <a:rPr lang="en-US" sz="2000" kern="0" dirty="0" err="1" smtClean="0">
                <a:solidFill>
                  <a:schemeClr val="bg2">
                    <a:lumMod val="25000"/>
                  </a:schemeClr>
                </a:solidFill>
                <a:latin typeface="Calibri Light"/>
                <a:cs typeface="Calibri Light"/>
              </a:rPr>
              <a:t>Lorentzen</a:t>
            </a:r>
            <a:r>
              <a:rPr lang="en-US" sz="2000" kern="0" dirty="0" smtClean="0">
                <a:solidFill>
                  <a:schemeClr val="bg2">
                    <a:lumMod val="25000"/>
                  </a:schemeClr>
                </a:solidFill>
                <a:latin typeface="Calibri Light"/>
                <a:cs typeface="Calibri Light"/>
              </a:rPr>
              <a:t> and Karen Park</a:t>
            </a:r>
          </a:p>
          <a:p>
            <a:pPr lvl="1" defTabSz="914400">
              <a:buClr>
                <a:schemeClr val="accent5"/>
              </a:buClr>
              <a:buSzPct val="100000"/>
            </a:pPr>
            <a:r>
              <a:rPr lang="en-US" sz="1600" kern="0" dirty="0" smtClean="0">
                <a:solidFill>
                  <a:schemeClr val="bg2">
                    <a:lumMod val="25000"/>
                  </a:schemeClr>
                </a:solidFill>
                <a:latin typeface="Calibri Light"/>
                <a:cs typeface="Calibri Light"/>
              </a:rPr>
              <a:t>Son with </a:t>
            </a:r>
            <a:r>
              <a:rPr lang="en-US" sz="1600" kern="0" dirty="0" err="1" smtClean="0">
                <a:solidFill>
                  <a:schemeClr val="bg2">
                    <a:lumMod val="25000"/>
                  </a:schemeClr>
                </a:solidFill>
                <a:latin typeface="Calibri Light"/>
                <a:cs typeface="Calibri Light"/>
              </a:rPr>
              <a:t>undelineated</a:t>
            </a:r>
            <a:r>
              <a:rPr lang="en-US" sz="1600" kern="0" dirty="0" smtClean="0">
                <a:solidFill>
                  <a:schemeClr val="bg2">
                    <a:lumMod val="25000"/>
                  </a:schemeClr>
                </a:solidFill>
                <a:latin typeface="Calibri Light"/>
                <a:cs typeface="Calibri Light"/>
              </a:rPr>
              <a:t> condition</a:t>
            </a:r>
          </a:p>
          <a:p>
            <a:pPr lvl="1" defTabSz="914400">
              <a:buClr>
                <a:schemeClr val="accent5"/>
              </a:buClr>
              <a:buSzPct val="100000"/>
            </a:pPr>
            <a:r>
              <a:rPr lang="en-US" sz="1600" kern="0" dirty="0" smtClean="0">
                <a:solidFill>
                  <a:schemeClr val="bg2">
                    <a:lumMod val="25000"/>
                  </a:schemeClr>
                </a:solidFill>
                <a:latin typeface="Calibri Light"/>
                <a:cs typeface="Calibri Light"/>
              </a:rPr>
              <a:t>Candidate variants in </a:t>
            </a:r>
            <a:r>
              <a:rPr lang="en-US" sz="1600" i="1" kern="0" dirty="0" smtClean="0">
                <a:solidFill>
                  <a:schemeClr val="bg2">
                    <a:lumMod val="25000"/>
                  </a:schemeClr>
                </a:solidFill>
                <a:latin typeface="Calibri Light"/>
                <a:cs typeface="Calibri Light"/>
              </a:rPr>
              <a:t>KDM1A</a:t>
            </a:r>
            <a:r>
              <a:rPr lang="en-US" sz="1600" kern="0" dirty="0" smtClean="0">
                <a:solidFill>
                  <a:schemeClr val="bg2">
                    <a:lumMod val="25000"/>
                  </a:schemeClr>
                </a:solidFill>
                <a:latin typeface="Calibri Light"/>
                <a:cs typeface="Calibri Light"/>
              </a:rPr>
              <a:t> and </a:t>
            </a:r>
            <a:r>
              <a:rPr lang="en-US" sz="1600" i="1" kern="0" dirty="0" smtClean="0">
                <a:solidFill>
                  <a:schemeClr val="bg2">
                    <a:lumMod val="25000"/>
                  </a:schemeClr>
                </a:solidFill>
                <a:latin typeface="Calibri Light"/>
                <a:cs typeface="Calibri Light"/>
              </a:rPr>
              <a:t>ANKRD11</a:t>
            </a:r>
          </a:p>
          <a:p>
            <a:pPr lvl="1" defTabSz="914400">
              <a:buClr>
                <a:schemeClr val="accent5"/>
              </a:buClr>
              <a:buSzPct val="100000"/>
            </a:pPr>
            <a:r>
              <a:rPr lang="en-US" sz="1600" kern="0" dirty="0" smtClean="0">
                <a:solidFill>
                  <a:schemeClr val="bg2">
                    <a:lumMod val="25000"/>
                  </a:schemeClr>
                </a:solidFill>
                <a:latin typeface="Calibri Light"/>
                <a:cs typeface="Calibri Light"/>
              </a:rPr>
              <a:t>Created a blog </a:t>
            </a:r>
          </a:p>
          <a:p>
            <a:pPr marL="457200" lvl="1" indent="0" defTabSz="914400">
              <a:buClr>
                <a:schemeClr val="accent5"/>
              </a:buClr>
              <a:buSzPct val="100000"/>
              <a:buFontTx/>
              <a:buNone/>
            </a:pPr>
            <a:endParaRPr lang="en-US" sz="1600" kern="0" dirty="0" smtClean="0">
              <a:solidFill>
                <a:schemeClr val="bg2">
                  <a:lumMod val="25000"/>
                </a:schemeClr>
              </a:solidFill>
              <a:latin typeface="Calibri Light"/>
              <a:cs typeface="Calibri Light"/>
            </a:endParaRPr>
          </a:p>
          <a:p>
            <a:pPr defTabSz="914400">
              <a:buClr>
                <a:schemeClr val="accent5"/>
              </a:buClr>
              <a:buSzPct val="100000"/>
            </a:pPr>
            <a:endParaRPr lang="en-US" sz="2000" kern="0" dirty="0" smtClean="0">
              <a:solidFill>
                <a:schemeClr val="bg2">
                  <a:lumMod val="25000"/>
                </a:schemeClr>
              </a:solidFill>
              <a:latin typeface="Calibri Light"/>
              <a:cs typeface="Calibri Light"/>
            </a:endParaRPr>
          </a:p>
          <a:p>
            <a:pPr defTabSz="914400">
              <a:buClr>
                <a:schemeClr val="accent5"/>
              </a:buClr>
              <a:buSzPct val="100000"/>
            </a:pPr>
            <a:endParaRPr lang="en-US" sz="2000" kern="0" dirty="0" smtClean="0">
              <a:solidFill>
                <a:schemeClr val="bg2">
                  <a:lumMod val="25000"/>
                </a:schemeClr>
              </a:solidFill>
              <a:latin typeface="Calibri Light"/>
              <a:cs typeface="Calibri Light"/>
            </a:endParaRPr>
          </a:p>
          <a:p>
            <a:pPr defTabSz="914400">
              <a:buClr>
                <a:schemeClr val="accent5"/>
              </a:buClr>
              <a:buSzPct val="100000"/>
            </a:pPr>
            <a:endParaRPr lang="en-US" sz="2000" kern="0" dirty="0">
              <a:solidFill>
                <a:schemeClr val="bg2">
                  <a:lumMod val="25000"/>
                </a:schemeClr>
              </a:solidFill>
              <a:latin typeface="Calibri Light"/>
              <a:cs typeface="Calibri Light"/>
            </a:endParaRPr>
          </a:p>
        </p:txBody>
      </p:sp>
      <p:pic>
        <p:nvPicPr>
          <p:cNvPr id="6" name="Picture 5" descr="Screen Shot 2016-02-09 at 3.48.3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6375" y="1512605"/>
            <a:ext cx="3225386" cy="409275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9230" y="6163744"/>
            <a:ext cx="1574800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843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3760" y="3419679"/>
            <a:ext cx="5682459" cy="2110234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152400" y="76200"/>
            <a:ext cx="8839200" cy="1080832"/>
          </a:xfrm>
          <a:prstGeom prst="roundRect">
            <a:avLst/>
          </a:prstGeom>
          <a:solidFill>
            <a:srgbClr val="BFBFBF"/>
          </a:solidFill>
          <a:ln w="25400" cap="flat" cmpd="sng" algn="ctr">
            <a:noFill/>
            <a:prstDash val="solid"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333286" y="196208"/>
            <a:ext cx="8548061" cy="769441"/>
          </a:xfrm>
          <a:prstGeom prst="rect">
            <a:avLst/>
          </a:prstGeom>
          <a:noFill/>
          <a:ln>
            <a:noFill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kern="0" dirty="0" smtClean="0">
                <a:solidFill>
                  <a:srgbClr val="4D4D4F"/>
                </a:solidFill>
                <a:latin typeface="Calibri"/>
              </a:rPr>
              <a:t>Gene discovery by </a:t>
            </a:r>
            <a:r>
              <a:rPr lang="en-US" sz="4400" kern="0" smtClean="0">
                <a:solidFill>
                  <a:srgbClr val="4D4D4F"/>
                </a:solidFill>
                <a:latin typeface="Calibri"/>
              </a:rPr>
              <a:t>social networking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6" name="Content Placeholder 9"/>
          <p:cNvSpPr txBox="1">
            <a:spLocks/>
          </p:cNvSpPr>
          <p:nvPr/>
        </p:nvSpPr>
        <p:spPr>
          <a:xfrm>
            <a:off x="333286" y="1441118"/>
            <a:ext cx="8658314" cy="3262189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pitchFamily="-65" charset="-128"/>
                <a:cs typeface="ＭＳ Ｐゴシック" pitchFamily="-65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defTabSz="914400">
              <a:buClr>
                <a:schemeClr val="accent5"/>
              </a:buClr>
              <a:buSzPct val="100000"/>
            </a:pPr>
            <a:r>
              <a:rPr lang="en-US" sz="2000" kern="0" dirty="0" smtClean="0">
                <a:solidFill>
                  <a:schemeClr val="bg2">
                    <a:lumMod val="25000"/>
                  </a:schemeClr>
                </a:solidFill>
                <a:latin typeface="Calibri Light"/>
                <a:cs typeface="Calibri Light"/>
              </a:rPr>
              <a:t>4 days later contacted by a 2</a:t>
            </a:r>
            <a:r>
              <a:rPr lang="en-US" sz="2000" kern="0" baseline="30000" dirty="0" smtClean="0">
                <a:solidFill>
                  <a:schemeClr val="bg2">
                    <a:lumMod val="25000"/>
                  </a:schemeClr>
                </a:solidFill>
                <a:latin typeface="Calibri Light"/>
                <a:cs typeface="Calibri Light"/>
              </a:rPr>
              <a:t>nd</a:t>
            </a:r>
            <a:r>
              <a:rPr lang="en-US" sz="2000" kern="0" dirty="0" smtClean="0">
                <a:solidFill>
                  <a:schemeClr val="bg2">
                    <a:lumMod val="25000"/>
                  </a:schemeClr>
                </a:solidFill>
                <a:latin typeface="Calibri Light"/>
                <a:cs typeface="Calibri Light"/>
              </a:rPr>
              <a:t> family in which </a:t>
            </a:r>
            <a:r>
              <a:rPr lang="en-US" sz="2000" i="1" kern="0" dirty="0" smtClean="0">
                <a:solidFill>
                  <a:schemeClr val="bg2">
                    <a:lumMod val="25000"/>
                  </a:schemeClr>
                </a:solidFill>
                <a:latin typeface="Calibri Light"/>
                <a:cs typeface="Calibri Light"/>
              </a:rPr>
              <a:t>KDM1A</a:t>
            </a:r>
            <a:r>
              <a:rPr lang="en-US" sz="2000" kern="0" dirty="0" smtClean="0">
                <a:solidFill>
                  <a:schemeClr val="bg2">
                    <a:lumMod val="25000"/>
                  </a:schemeClr>
                </a:solidFill>
                <a:latin typeface="Calibri Light"/>
                <a:cs typeface="Calibri Light"/>
              </a:rPr>
              <a:t> identified as a candidate</a:t>
            </a:r>
          </a:p>
          <a:p>
            <a:pPr defTabSz="914400">
              <a:buClr>
                <a:schemeClr val="accent5"/>
              </a:buClr>
              <a:buSzPct val="100000"/>
            </a:pPr>
            <a:r>
              <a:rPr lang="en-US" sz="2000" kern="0" dirty="0">
                <a:solidFill>
                  <a:schemeClr val="bg2">
                    <a:lumMod val="25000"/>
                  </a:schemeClr>
                </a:solidFill>
                <a:latin typeface="Calibri Light"/>
                <a:cs typeface="Calibri Light"/>
              </a:rPr>
              <a:t>f</a:t>
            </a:r>
            <a:r>
              <a:rPr lang="en-US" sz="2000" kern="0" dirty="0" smtClean="0">
                <a:solidFill>
                  <a:schemeClr val="bg2">
                    <a:lumMod val="25000"/>
                  </a:schemeClr>
                </a:solidFill>
                <a:latin typeface="Calibri Light"/>
                <a:cs typeface="Calibri Light"/>
              </a:rPr>
              <a:t>ound 3</a:t>
            </a:r>
            <a:r>
              <a:rPr lang="en-US" sz="2000" kern="0" baseline="30000" dirty="0" smtClean="0">
                <a:solidFill>
                  <a:schemeClr val="bg2">
                    <a:lumMod val="25000"/>
                  </a:schemeClr>
                </a:solidFill>
                <a:latin typeface="Calibri Light"/>
                <a:cs typeface="Calibri Light"/>
              </a:rPr>
              <a:t>rd</a:t>
            </a:r>
            <a:r>
              <a:rPr lang="en-US" sz="2000" kern="0" dirty="0" smtClean="0">
                <a:solidFill>
                  <a:schemeClr val="bg2">
                    <a:lumMod val="25000"/>
                  </a:schemeClr>
                </a:solidFill>
                <a:latin typeface="Calibri Light"/>
                <a:cs typeface="Calibri Light"/>
              </a:rPr>
              <a:t> case in supplemental data but investigator didn’t respond</a:t>
            </a:r>
          </a:p>
          <a:p>
            <a:pPr defTabSz="914400">
              <a:buClr>
                <a:schemeClr val="accent5"/>
              </a:buClr>
              <a:buSzPct val="100000"/>
            </a:pPr>
            <a:r>
              <a:rPr lang="en-US" sz="2000" kern="0" dirty="0">
                <a:solidFill>
                  <a:schemeClr val="bg2">
                    <a:lumMod val="25000"/>
                  </a:schemeClr>
                </a:solidFill>
                <a:latin typeface="Calibri Light"/>
                <a:cs typeface="Calibri Light"/>
              </a:rPr>
              <a:t>c</a:t>
            </a:r>
            <a:r>
              <a:rPr lang="en-US" sz="2000" kern="0" dirty="0" smtClean="0">
                <a:solidFill>
                  <a:schemeClr val="bg2">
                    <a:lumMod val="25000"/>
                  </a:schemeClr>
                </a:solidFill>
                <a:latin typeface="Calibri Light"/>
                <a:cs typeface="Calibri Light"/>
              </a:rPr>
              <a:t>ontacted UW-CMG to confirm findings and help put story together</a:t>
            </a:r>
          </a:p>
          <a:p>
            <a:pPr defTabSz="914400">
              <a:buClr>
                <a:schemeClr val="accent5"/>
              </a:buClr>
              <a:buSzPct val="100000"/>
            </a:pPr>
            <a:r>
              <a:rPr lang="en-US" sz="2000" kern="0" dirty="0" smtClean="0">
                <a:solidFill>
                  <a:schemeClr val="bg2">
                    <a:lumMod val="25000"/>
                  </a:schemeClr>
                </a:solidFill>
                <a:latin typeface="Calibri Light"/>
                <a:cs typeface="Calibri Light"/>
              </a:rPr>
              <a:t>delineation of a novel syndrome caused by a novel gene</a:t>
            </a:r>
            <a:endParaRPr lang="en-US" sz="1600" kern="0" dirty="0" smtClean="0">
              <a:solidFill>
                <a:schemeClr val="bg2">
                  <a:lumMod val="25000"/>
                </a:schemeClr>
              </a:solidFill>
              <a:latin typeface="Calibri Light"/>
              <a:cs typeface="Calibri Light"/>
            </a:endParaRPr>
          </a:p>
          <a:p>
            <a:pPr defTabSz="914400">
              <a:buClr>
                <a:schemeClr val="accent5"/>
              </a:buClr>
              <a:buSzPct val="100000"/>
            </a:pPr>
            <a:endParaRPr lang="en-US" sz="1600" kern="0" dirty="0" smtClean="0">
              <a:solidFill>
                <a:schemeClr val="bg2">
                  <a:lumMod val="25000"/>
                </a:schemeClr>
              </a:solidFill>
              <a:latin typeface="Calibri Light"/>
              <a:cs typeface="Calibri Light"/>
            </a:endParaRPr>
          </a:p>
          <a:p>
            <a:pPr marL="457200" lvl="1" indent="0" defTabSz="914400">
              <a:buClr>
                <a:schemeClr val="accent5"/>
              </a:buClr>
              <a:buSzPct val="100000"/>
              <a:buFontTx/>
              <a:buNone/>
            </a:pPr>
            <a:endParaRPr lang="en-US" sz="1600" kern="0" dirty="0" smtClean="0">
              <a:solidFill>
                <a:schemeClr val="bg2">
                  <a:lumMod val="25000"/>
                </a:schemeClr>
              </a:solidFill>
              <a:latin typeface="Calibri Light"/>
              <a:cs typeface="Calibri Light"/>
            </a:endParaRPr>
          </a:p>
          <a:p>
            <a:pPr defTabSz="914400">
              <a:buClr>
                <a:schemeClr val="accent5"/>
              </a:buClr>
              <a:buSzPct val="100000"/>
            </a:pPr>
            <a:endParaRPr lang="en-US" sz="2000" kern="0" dirty="0" smtClean="0">
              <a:solidFill>
                <a:schemeClr val="bg2">
                  <a:lumMod val="25000"/>
                </a:schemeClr>
              </a:solidFill>
              <a:latin typeface="Calibri Light"/>
              <a:cs typeface="Calibri Light"/>
            </a:endParaRPr>
          </a:p>
          <a:p>
            <a:pPr defTabSz="914400">
              <a:buClr>
                <a:schemeClr val="accent5"/>
              </a:buClr>
              <a:buSzPct val="100000"/>
            </a:pPr>
            <a:endParaRPr lang="en-US" sz="2000" kern="0" dirty="0" smtClean="0">
              <a:solidFill>
                <a:schemeClr val="bg2">
                  <a:lumMod val="25000"/>
                </a:schemeClr>
              </a:solidFill>
              <a:latin typeface="Calibri Light"/>
              <a:cs typeface="Calibri Light"/>
            </a:endParaRPr>
          </a:p>
          <a:p>
            <a:pPr defTabSz="914400">
              <a:buClr>
                <a:schemeClr val="accent5"/>
              </a:buClr>
              <a:buSzPct val="100000"/>
            </a:pPr>
            <a:endParaRPr lang="en-US" sz="2000" kern="0" dirty="0">
              <a:solidFill>
                <a:schemeClr val="bg2">
                  <a:lumMod val="25000"/>
                </a:schemeClr>
              </a:solidFill>
              <a:latin typeface="Calibri Light"/>
              <a:cs typeface="Calibri Light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9230" y="6163744"/>
            <a:ext cx="1574800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922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152400" y="76200"/>
            <a:ext cx="8839200" cy="1080832"/>
          </a:xfrm>
          <a:prstGeom prst="roundRect">
            <a:avLst/>
          </a:prstGeom>
          <a:solidFill>
            <a:srgbClr val="BFBFBF"/>
          </a:solidFill>
          <a:ln w="25400" cap="flat" cmpd="sng" algn="ctr">
            <a:noFill/>
            <a:prstDash val="solid"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333286" y="196208"/>
            <a:ext cx="8548061" cy="769441"/>
          </a:xfrm>
          <a:prstGeom prst="rect">
            <a:avLst/>
          </a:prstGeom>
          <a:noFill/>
          <a:ln>
            <a:noFill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kern="0" dirty="0" smtClean="0">
                <a:solidFill>
                  <a:srgbClr val="4D4D4F"/>
                </a:solidFill>
                <a:latin typeface="Calibri"/>
              </a:rPr>
              <a:t>Gene discovery by </a:t>
            </a:r>
            <a:r>
              <a:rPr lang="en-US" sz="4400" kern="0" smtClean="0">
                <a:solidFill>
                  <a:srgbClr val="4D4D4F"/>
                </a:solidFill>
                <a:latin typeface="Calibri"/>
              </a:rPr>
              <a:t>social networking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9230" y="6163744"/>
            <a:ext cx="1574800" cy="571500"/>
          </a:xfrm>
          <a:prstGeom prst="rect">
            <a:avLst/>
          </a:prstGeom>
        </p:spPr>
      </p:pic>
      <p:sp>
        <p:nvSpPr>
          <p:cNvPr id="9" name="Content Placeholder 9"/>
          <p:cNvSpPr txBox="1">
            <a:spLocks/>
          </p:cNvSpPr>
          <p:nvPr/>
        </p:nvSpPr>
        <p:spPr>
          <a:xfrm>
            <a:off x="333286" y="1441118"/>
            <a:ext cx="8158781" cy="3262189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pitchFamily="-65" charset="-128"/>
                <a:cs typeface="ＭＳ Ｐゴシック" pitchFamily="-65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 defTabSz="914400">
              <a:buClr>
                <a:schemeClr val="accent5"/>
              </a:buClr>
              <a:buSzPct val="100000"/>
              <a:buNone/>
            </a:pPr>
            <a:r>
              <a:rPr lang="en-US" sz="2800" kern="0" dirty="0" smtClean="0">
                <a:solidFill>
                  <a:schemeClr val="bg2">
                    <a:lumMod val="25000"/>
                  </a:schemeClr>
                </a:solidFill>
                <a:latin typeface="Calibri Light"/>
                <a:cs typeface="Calibri Light"/>
              </a:rPr>
              <a:t>Existing shortcomings</a:t>
            </a:r>
          </a:p>
          <a:p>
            <a:pPr defTabSz="914400">
              <a:buClr>
                <a:schemeClr val="accent5"/>
              </a:buClr>
              <a:buSzPct val="100000"/>
            </a:pPr>
            <a:r>
              <a:rPr lang="en-US" sz="2000" kern="0" dirty="0">
                <a:solidFill>
                  <a:schemeClr val="bg2">
                    <a:lumMod val="25000"/>
                  </a:schemeClr>
                </a:solidFill>
                <a:latin typeface="Calibri Light"/>
                <a:cs typeface="Calibri Light"/>
              </a:rPr>
              <a:t>b</a:t>
            </a:r>
            <a:r>
              <a:rPr lang="en-US" sz="2000" kern="0" dirty="0" smtClean="0">
                <a:solidFill>
                  <a:schemeClr val="bg2">
                    <a:lumMod val="25000"/>
                  </a:schemeClr>
                </a:solidFill>
                <a:latin typeface="Calibri Light"/>
                <a:cs typeface="Calibri Light"/>
              </a:rPr>
              <a:t>logs / FB pages / websites require:</a:t>
            </a:r>
          </a:p>
          <a:p>
            <a:pPr lvl="1" defTabSz="914400">
              <a:buClr>
                <a:schemeClr val="accent5"/>
              </a:buClr>
              <a:buSzPct val="100000"/>
            </a:pPr>
            <a:r>
              <a:rPr lang="en-US" sz="1600" kern="0" dirty="0">
                <a:solidFill>
                  <a:schemeClr val="bg2">
                    <a:lumMod val="25000"/>
                  </a:schemeClr>
                </a:solidFill>
                <a:latin typeface="Calibri Light"/>
                <a:cs typeface="Calibri Light"/>
              </a:rPr>
              <a:t>t</a:t>
            </a:r>
            <a:r>
              <a:rPr lang="en-US" sz="1600" kern="0" dirty="0" smtClean="0">
                <a:solidFill>
                  <a:schemeClr val="bg2">
                    <a:lumMod val="25000"/>
                  </a:schemeClr>
                </a:solidFill>
                <a:latin typeface="Calibri Light"/>
                <a:cs typeface="Calibri Light"/>
              </a:rPr>
              <a:t>echnical knowhow</a:t>
            </a:r>
          </a:p>
          <a:p>
            <a:pPr lvl="1" defTabSz="914400">
              <a:buClr>
                <a:schemeClr val="accent5"/>
              </a:buClr>
              <a:buSzPct val="100000"/>
            </a:pPr>
            <a:r>
              <a:rPr lang="en-US" sz="1600" kern="0" dirty="0">
                <a:solidFill>
                  <a:schemeClr val="bg2">
                    <a:lumMod val="25000"/>
                  </a:schemeClr>
                </a:solidFill>
                <a:latin typeface="Calibri Light"/>
                <a:cs typeface="Calibri Light"/>
              </a:rPr>
              <a:t>e</a:t>
            </a:r>
            <a:r>
              <a:rPr lang="en-US" sz="1600" kern="0" dirty="0" smtClean="0">
                <a:solidFill>
                  <a:schemeClr val="bg2">
                    <a:lumMod val="25000"/>
                  </a:schemeClr>
                </a:solidFill>
                <a:latin typeface="Calibri Light"/>
                <a:cs typeface="Calibri Light"/>
              </a:rPr>
              <a:t>ducation</a:t>
            </a:r>
          </a:p>
          <a:p>
            <a:pPr lvl="1" defTabSz="914400">
              <a:buClr>
                <a:schemeClr val="accent5"/>
              </a:buClr>
              <a:buSzPct val="100000"/>
            </a:pPr>
            <a:r>
              <a:rPr lang="en-US" sz="1600" kern="0" dirty="0">
                <a:solidFill>
                  <a:schemeClr val="bg2">
                    <a:lumMod val="25000"/>
                  </a:schemeClr>
                </a:solidFill>
                <a:latin typeface="Calibri Light"/>
                <a:cs typeface="Calibri Light"/>
              </a:rPr>
              <a:t>m</a:t>
            </a:r>
            <a:r>
              <a:rPr lang="en-US" sz="1600" kern="0" dirty="0" smtClean="0">
                <a:solidFill>
                  <a:schemeClr val="bg2">
                    <a:lumMod val="25000"/>
                  </a:schemeClr>
                </a:solidFill>
                <a:latin typeface="Calibri Light"/>
                <a:cs typeface="Calibri Light"/>
              </a:rPr>
              <a:t>oney</a:t>
            </a:r>
          </a:p>
          <a:p>
            <a:pPr defTabSz="914400">
              <a:buClr>
                <a:schemeClr val="accent5"/>
              </a:buClr>
              <a:buSzPct val="100000"/>
            </a:pPr>
            <a:r>
              <a:rPr lang="en-US" sz="2000" kern="0" dirty="0">
                <a:solidFill>
                  <a:schemeClr val="bg2">
                    <a:lumMod val="25000"/>
                  </a:schemeClr>
                </a:solidFill>
                <a:latin typeface="Calibri Light"/>
                <a:cs typeface="Calibri Light"/>
              </a:rPr>
              <a:t>i</a:t>
            </a:r>
            <a:r>
              <a:rPr lang="en-US" sz="2000" kern="0" dirty="0" smtClean="0">
                <a:solidFill>
                  <a:schemeClr val="bg2">
                    <a:lumMod val="25000"/>
                  </a:schemeClr>
                </a:solidFill>
                <a:latin typeface="Calibri Light"/>
                <a:cs typeface="Calibri Light"/>
              </a:rPr>
              <a:t>nformation fragmented</a:t>
            </a:r>
          </a:p>
          <a:p>
            <a:pPr lvl="1" defTabSz="914400">
              <a:buClr>
                <a:schemeClr val="accent5"/>
              </a:buClr>
              <a:buSzPct val="100000"/>
            </a:pPr>
            <a:r>
              <a:rPr lang="en-US" sz="1600" kern="0" dirty="0">
                <a:solidFill>
                  <a:schemeClr val="bg2">
                    <a:lumMod val="25000"/>
                  </a:schemeClr>
                </a:solidFill>
                <a:latin typeface="Calibri Light"/>
                <a:cs typeface="Calibri Light"/>
              </a:rPr>
              <a:t>n</a:t>
            </a:r>
            <a:r>
              <a:rPr lang="en-US" sz="1600" kern="0" dirty="0" smtClean="0">
                <a:solidFill>
                  <a:schemeClr val="bg2">
                    <a:lumMod val="25000"/>
                  </a:schemeClr>
                </a:solidFill>
                <a:latin typeface="Calibri Light"/>
                <a:cs typeface="Calibri Light"/>
              </a:rPr>
              <a:t>ot searchable (cannot just search for all families with mutations in a gene) </a:t>
            </a:r>
          </a:p>
          <a:p>
            <a:pPr defTabSz="914400">
              <a:buClr>
                <a:schemeClr val="accent5"/>
              </a:buClr>
              <a:buSzPct val="100000"/>
            </a:pPr>
            <a:r>
              <a:rPr lang="en-US" sz="2000" kern="0" dirty="0">
                <a:solidFill>
                  <a:schemeClr val="bg2">
                    <a:lumMod val="25000"/>
                  </a:schemeClr>
                </a:solidFill>
                <a:latin typeface="Calibri Light"/>
                <a:cs typeface="Calibri Light"/>
              </a:rPr>
              <a:t>m</a:t>
            </a:r>
            <a:r>
              <a:rPr lang="en-US" sz="2000" kern="0" dirty="0" smtClean="0">
                <a:solidFill>
                  <a:schemeClr val="bg2">
                    <a:lumMod val="25000"/>
                  </a:schemeClr>
                </a:solidFill>
                <a:latin typeface="Calibri Light"/>
                <a:cs typeface="Calibri Light"/>
              </a:rPr>
              <a:t>atching imprecise</a:t>
            </a:r>
          </a:p>
          <a:p>
            <a:pPr lvl="1" defTabSz="914400">
              <a:buClr>
                <a:schemeClr val="accent5"/>
              </a:buClr>
              <a:buSzPct val="100000"/>
            </a:pPr>
            <a:r>
              <a:rPr lang="en-US" sz="1600" kern="0" dirty="0" smtClean="0">
                <a:solidFill>
                  <a:schemeClr val="bg2">
                    <a:lumMod val="25000"/>
                  </a:schemeClr>
                </a:solidFill>
                <a:latin typeface="Calibri Light"/>
                <a:cs typeface="Calibri Light"/>
              </a:rPr>
              <a:t>Information not standardized</a:t>
            </a:r>
          </a:p>
          <a:p>
            <a:pPr marL="457200" lvl="1" indent="0" defTabSz="914400">
              <a:buClr>
                <a:schemeClr val="accent5"/>
              </a:buClr>
              <a:buSzPct val="100000"/>
              <a:buFontTx/>
              <a:buNone/>
            </a:pPr>
            <a:endParaRPr lang="en-US" sz="1600" kern="0" dirty="0" smtClean="0">
              <a:solidFill>
                <a:schemeClr val="bg2">
                  <a:lumMod val="25000"/>
                </a:schemeClr>
              </a:solidFill>
              <a:latin typeface="Calibri Light"/>
              <a:cs typeface="Calibri Light"/>
            </a:endParaRPr>
          </a:p>
          <a:p>
            <a:pPr defTabSz="914400">
              <a:buClr>
                <a:schemeClr val="accent5"/>
              </a:buClr>
              <a:buSzPct val="100000"/>
            </a:pPr>
            <a:endParaRPr lang="en-US" sz="2000" kern="0" dirty="0" smtClean="0">
              <a:solidFill>
                <a:schemeClr val="bg2">
                  <a:lumMod val="25000"/>
                </a:schemeClr>
              </a:solidFill>
              <a:latin typeface="Calibri Light"/>
              <a:cs typeface="Calibri Light"/>
            </a:endParaRPr>
          </a:p>
          <a:p>
            <a:pPr defTabSz="914400">
              <a:buClr>
                <a:schemeClr val="accent5"/>
              </a:buClr>
              <a:buSzPct val="100000"/>
            </a:pPr>
            <a:endParaRPr lang="en-US" sz="2000" kern="0" dirty="0" smtClean="0">
              <a:solidFill>
                <a:schemeClr val="bg2">
                  <a:lumMod val="25000"/>
                </a:schemeClr>
              </a:solidFill>
              <a:latin typeface="Calibri Light"/>
              <a:cs typeface="Calibri Light"/>
            </a:endParaRPr>
          </a:p>
          <a:p>
            <a:pPr defTabSz="914400">
              <a:buClr>
                <a:schemeClr val="accent5"/>
              </a:buClr>
              <a:buSzPct val="100000"/>
            </a:pPr>
            <a:endParaRPr lang="en-US" sz="2000" kern="0" dirty="0">
              <a:solidFill>
                <a:schemeClr val="bg2">
                  <a:lumMod val="25000"/>
                </a:schemeClr>
              </a:solidFill>
              <a:latin typeface="Calibri Light"/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740334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152400" y="76200"/>
            <a:ext cx="8839200" cy="1080832"/>
          </a:xfrm>
          <a:prstGeom prst="roundRect">
            <a:avLst/>
          </a:prstGeom>
          <a:solidFill>
            <a:srgbClr val="BFBFBF"/>
          </a:solidFill>
          <a:ln w="25400" cap="flat" cmpd="sng" algn="ctr">
            <a:noFill/>
            <a:prstDash val="solid"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267" y="1938243"/>
            <a:ext cx="5446710" cy="4809690"/>
          </a:xfrm>
          <a:prstGeom prst="rect">
            <a:avLst/>
          </a:prstGeom>
        </p:spPr>
      </p:pic>
      <p:sp>
        <p:nvSpPr>
          <p:cNvPr id="5" name="Content Placeholder 9"/>
          <p:cNvSpPr txBox="1">
            <a:spLocks/>
          </p:cNvSpPr>
          <p:nvPr/>
        </p:nvSpPr>
        <p:spPr>
          <a:xfrm>
            <a:off x="333286" y="1336309"/>
            <a:ext cx="8658314" cy="3262189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pitchFamily="-65" charset="-128"/>
                <a:cs typeface="ＭＳ Ｐゴシック" pitchFamily="-65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defTabSz="914400">
              <a:buClr>
                <a:schemeClr val="accent5"/>
              </a:buClr>
              <a:buSzPct val="100000"/>
            </a:pPr>
            <a:r>
              <a:rPr lang="en-US" sz="2000" kern="0" dirty="0">
                <a:solidFill>
                  <a:schemeClr val="bg2">
                    <a:lumMod val="25000"/>
                  </a:schemeClr>
                </a:solidFill>
                <a:latin typeface="Calibri Light"/>
                <a:cs typeface="Calibri Light"/>
              </a:rPr>
              <a:t>f</a:t>
            </a:r>
            <a:r>
              <a:rPr lang="en-US" sz="2000" kern="0" dirty="0" smtClean="0">
                <a:solidFill>
                  <a:schemeClr val="bg2">
                    <a:lumMod val="25000"/>
                  </a:schemeClr>
                </a:solidFill>
                <a:latin typeface="Calibri Light"/>
                <a:cs typeface="Calibri Light"/>
              </a:rPr>
              <a:t>amily-facing, public, searchable </a:t>
            </a:r>
            <a:endParaRPr lang="en-US" sz="1600" kern="0" dirty="0" smtClean="0">
              <a:solidFill>
                <a:schemeClr val="bg2">
                  <a:lumMod val="25000"/>
                </a:schemeClr>
              </a:solidFill>
              <a:latin typeface="Calibri Light"/>
              <a:cs typeface="Calibri Light"/>
            </a:endParaRPr>
          </a:p>
          <a:p>
            <a:pPr defTabSz="914400">
              <a:buClr>
                <a:schemeClr val="accent5"/>
              </a:buClr>
              <a:buSzPct val="100000"/>
            </a:pPr>
            <a:endParaRPr lang="en-US" sz="1600" kern="0" dirty="0" smtClean="0">
              <a:solidFill>
                <a:schemeClr val="bg2">
                  <a:lumMod val="25000"/>
                </a:schemeClr>
              </a:solidFill>
              <a:latin typeface="Calibri Light"/>
              <a:cs typeface="Calibri Light"/>
            </a:endParaRPr>
          </a:p>
          <a:p>
            <a:pPr marL="457200" lvl="1" indent="0" defTabSz="914400">
              <a:buClr>
                <a:schemeClr val="accent5"/>
              </a:buClr>
              <a:buSzPct val="100000"/>
              <a:buFontTx/>
              <a:buNone/>
            </a:pPr>
            <a:endParaRPr lang="en-US" sz="1600" kern="0" dirty="0" smtClean="0">
              <a:solidFill>
                <a:schemeClr val="bg2">
                  <a:lumMod val="25000"/>
                </a:schemeClr>
              </a:solidFill>
              <a:latin typeface="Calibri Light"/>
              <a:cs typeface="Calibri Light"/>
            </a:endParaRPr>
          </a:p>
          <a:p>
            <a:pPr defTabSz="914400">
              <a:buClr>
                <a:schemeClr val="accent5"/>
              </a:buClr>
              <a:buSzPct val="100000"/>
            </a:pPr>
            <a:endParaRPr lang="en-US" sz="2000" kern="0" dirty="0" smtClean="0">
              <a:solidFill>
                <a:schemeClr val="bg2">
                  <a:lumMod val="25000"/>
                </a:schemeClr>
              </a:solidFill>
              <a:latin typeface="Calibri Light"/>
              <a:cs typeface="Calibri Light"/>
            </a:endParaRPr>
          </a:p>
          <a:p>
            <a:pPr defTabSz="914400">
              <a:buClr>
                <a:schemeClr val="accent5"/>
              </a:buClr>
              <a:buSzPct val="100000"/>
            </a:pPr>
            <a:endParaRPr lang="en-US" sz="2000" kern="0" dirty="0" smtClean="0">
              <a:solidFill>
                <a:schemeClr val="bg2">
                  <a:lumMod val="25000"/>
                </a:schemeClr>
              </a:solidFill>
              <a:latin typeface="Calibri Light"/>
              <a:cs typeface="Calibri Light"/>
            </a:endParaRPr>
          </a:p>
          <a:p>
            <a:pPr defTabSz="914400">
              <a:buClr>
                <a:schemeClr val="accent5"/>
              </a:buClr>
              <a:buSzPct val="100000"/>
            </a:pPr>
            <a:endParaRPr lang="en-US" sz="2000" kern="0" dirty="0">
              <a:solidFill>
                <a:schemeClr val="bg2">
                  <a:lumMod val="25000"/>
                </a:schemeClr>
              </a:solidFill>
              <a:latin typeface="Calibri Light"/>
              <a:cs typeface="Calibri Light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3328943" y="231895"/>
            <a:ext cx="2486114" cy="769441"/>
          </a:xfrm>
          <a:prstGeom prst="rect">
            <a:avLst/>
          </a:prstGeom>
          <a:noFill/>
          <a:ln>
            <a:noFill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kern="0" smtClean="0">
                <a:solidFill>
                  <a:srgbClr val="4D4D4F"/>
                </a:solidFill>
                <a:latin typeface="Calibri"/>
              </a:rPr>
              <a:t>MyGene2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1270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152400" y="76200"/>
            <a:ext cx="8839200" cy="1080832"/>
          </a:xfrm>
          <a:prstGeom prst="roundRect">
            <a:avLst/>
          </a:prstGeom>
          <a:solidFill>
            <a:srgbClr val="BFBFBF"/>
          </a:solidFill>
          <a:ln w="25400" cap="flat" cmpd="sng" algn="ctr">
            <a:noFill/>
            <a:prstDash val="solid"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781087" y="223960"/>
            <a:ext cx="5838914" cy="769441"/>
          </a:xfrm>
          <a:prstGeom prst="rect">
            <a:avLst/>
          </a:prstGeom>
          <a:noFill/>
          <a:ln>
            <a:noFill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kern="0" smtClean="0">
                <a:solidFill>
                  <a:srgbClr val="4D4D4F"/>
                </a:solidFill>
                <a:latin typeface="Calibri"/>
              </a:rPr>
              <a:t>MyGene2: Family Profile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052" y="1304792"/>
            <a:ext cx="6787896" cy="5554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584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152400" y="76200"/>
            <a:ext cx="8839200" cy="1080832"/>
          </a:xfrm>
          <a:prstGeom prst="roundRect">
            <a:avLst/>
          </a:prstGeom>
          <a:solidFill>
            <a:srgbClr val="BFBFBF"/>
          </a:solidFill>
          <a:ln w="25400" cap="flat" cmpd="sng" algn="ctr">
            <a:noFill/>
            <a:prstDash val="solid"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781087" y="223960"/>
            <a:ext cx="5838914" cy="769441"/>
          </a:xfrm>
          <a:prstGeom prst="rect">
            <a:avLst/>
          </a:prstGeom>
          <a:noFill/>
          <a:ln>
            <a:noFill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kern="0" smtClean="0">
                <a:solidFill>
                  <a:srgbClr val="4D4D4F"/>
                </a:solidFill>
                <a:latin typeface="Calibri"/>
              </a:rPr>
              <a:t>MyGene2: Family Profile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" y="1279377"/>
            <a:ext cx="7946136" cy="5578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759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152400" y="76200"/>
            <a:ext cx="8839200" cy="1080832"/>
          </a:xfrm>
          <a:prstGeom prst="roundRect">
            <a:avLst/>
          </a:prstGeom>
          <a:solidFill>
            <a:srgbClr val="BFBFBF"/>
          </a:solidFill>
          <a:ln w="25400" cap="flat" cmpd="sng" algn="ctr">
            <a:noFill/>
            <a:prstDash val="solid"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781087" y="223960"/>
            <a:ext cx="5838914" cy="769441"/>
          </a:xfrm>
          <a:prstGeom prst="rect">
            <a:avLst/>
          </a:prstGeom>
          <a:noFill/>
          <a:ln>
            <a:noFill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kern="0" smtClean="0">
                <a:solidFill>
                  <a:srgbClr val="4D4D4F"/>
                </a:solidFill>
                <a:latin typeface="Calibri"/>
              </a:rPr>
              <a:t>MyGene2: Family Profile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" y="1380018"/>
            <a:ext cx="8046720" cy="5172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753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9230" y="6163744"/>
            <a:ext cx="1574800" cy="571500"/>
          </a:xfrm>
          <a:prstGeom prst="rect">
            <a:avLst/>
          </a:prstGeom>
        </p:spPr>
      </p:pic>
      <p:sp>
        <p:nvSpPr>
          <p:cNvPr id="20" name="Rounded Rectangle 19"/>
          <p:cNvSpPr/>
          <p:nvPr/>
        </p:nvSpPr>
        <p:spPr>
          <a:xfrm>
            <a:off x="152400" y="76200"/>
            <a:ext cx="8839200" cy="1080832"/>
          </a:xfrm>
          <a:prstGeom prst="roundRect">
            <a:avLst/>
          </a:prstGeom>
          <a:solidFill>
            <a:srgbClr val="BFBFBF"/>
          </a:solidFill>
          <a:ln w="25400" cap="flat" cmpd="sng" algn="ctr">
            <a:noFill/>
            <a:prstDash val="solid"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</p: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2156317" y="231895"/>
            <a:ext cx="5148427" cy="769441"/>
          </a:xfrm>
          <a:prstGeom prst="rect">
            <a:avLst/>
          </a:prstGeom>
          <a:noFill/>
          <a:ln>
            <a:noFill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kern="0" noProof="0" dirty="0" smtClean="0">
                <a:solidFill>
                  <a:srgbClr val="4D4D4F"/>
                </a:solidFill>
                <a:latin typeface="Calibri"/>
              </a:rPr>
              <a:t>Phenotypes </a:t>
            </a:r>
            <a:r>
              <a:rPr lang="en-US" sz="4400" kern="0" dirty="0" smtClean="0">
                <a:solidFill>
                  <a:srgbClr val="4D4D4F"/>
                </a:solidFill>
                <a:latin typeface="Calibri"/>
              </a:rPr>
              <a:t>assessed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</a:endParaRPr>
          </a:p>
        </p:txBody>
      </p:sp>
      <p:graphicFrame>
        <p:nvGraphicFramePr>
          <p:cNvPr id="29" name="Table 2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8713121"/>
              </p:ext>
            </p:extLst>
          </p:nvPr>
        </p:nvGraphicFramePr>
        <p:xfrm>
          <a:off x="1180662" y="1452807"/>
          <a:ext cx="7099738" cy="3412269"/>
        </p:xfrm>
        <a:graphic>
          <a:graphicData uri="http://schemas.openxmlformats.org/drawingml/2006/table">
            <a:tbl>
              <a:tblPr>
                <a:tableStyleId>{7DF18680-E054-41AD-8BC1-D1AEF772440D}</a:tableStyleId>
              </a:tblPr>
              <a:tblGrid>
                <a:gridCol w="4864538"/>
                <a:gridCol w="2235200"/>
              </a:tblGrid>
              <a:tr h="487467">
                <a:tc>
                  <a:txBody>
                    <a:bodyPr/>
                    <a:lstStyle/>
                    <a:p>
                      <a:pPr algn="ctr"/>
                      <a:r>
                        <a:rPr lang="en-US" sz="1800" b="1" i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libri Light"/>
                          <a:cs typeface="Calibri Light"/>
                        </a:rPr>
                        <a:t>Phenotype class</a:t>
                      </a:r>
                      <a:endParaRPr lang="en-US" sz="1800" b="1" i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alibri Light"/>
                        <a:cs typeface="Calibri Light"/>
                      </a:endParaRPr>
                    </a:p>
                  </a:txBody>
                  <a:tcPr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i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libri Light"/>
                          <a:cs typeface="Calibri Light"/>
                        </a:rPr>
                        <a:t>Number</a:t>
                      </a:r>
                      <a:endParaRPr lang="en-US" sz="1800" b="1" i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alibri Light"/>
                        <a:cs typeface="Calibri Light"/>
                      </a:endParaRPr>
                    </a:p>
                  </a:txBody>
                  <a:tcPr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</a:tr>
              <a:tr h="487467">
                <a:tc>
                  <a:txBody>
                    <a:bodyPr/>
                    <a:lstStyle/>
                    <a:p>
                      <a:pPr algn="l"/>
                      <a:r>
                        <a:rPr lang="en-US" sz="1600" b="0" i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libri Light"/>
                          <a:cs typeface="Calibri Light"/>
                        </a:rPr>
                        <a:t>explained-known Mendelian (i.e., MIM #)</a:t>
                      </a:r>
                      <a:endParaRPr lang="en-US" sz="1600" b="0" i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alibri Light"/>
                        <a:cs typeface="Calibri Light"/>
                      </a:endParaRPr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libri Light"/>
                          <a:cs typeface="Calibri Light"/>
                        </a:rPr>
                        <a:t>169</a:t>
                      </a:r>
                      <a:endParaRPr lang="en-US" sz="1600" b="0" i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alibri Light"/>
                        <a:cs typeface="Calibri Light"/>
                      </a:endParaRPr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487467">
                <a:tc>
                  <a:txBody>
                    <a:bodyPr/>
                    <a:lstStyle/>
                    <a:p>
                      <a:pPr algn="l"/>
                      <a:r>
                        <a:rPr lang="en-US" sz="1600" b="0" i="0" baseline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libri Light"/>
                          <a:cs typeface="Calibri Light"/>
                        </a:rPr>
                        <a:t>unexplained-</a:t>
                      </a:r>
                      <a:r>
                        <a:rPr lang="en-US" sz="1600" b="0" i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libri Light"/>
                          <a:cs typeface="Calibri Light"/>
                        </a:rPr>
                        <a:t>known Mendelian,</a:t>
                      </a:r>
                      <a:r>
                        <a:rPr lang="en-US" sz="1600" b="0" i="0" baseline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libri Light"/>
                          <a:cs typeface="Calibri Light"/>
                        </a:rPr>
                        <a:t> </a:t>
                      </a:r>
                      <a:endParaRPr lang="en-US" sz="1600" b="0" i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alibri Light"/>
                        <a:cs typeface="Calibri Light"/>
                      </a:endParaRPr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libri Light"/>
                          <a:cs typeface="Calibri Light"/>
                        </a:rPr>
                        <a:t>130</a:t>
                      </a:r>
                      <a:endParaRPr lang="en-US" sz="1600" b="0" i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alibri Light"/>
                        <a:cs typeface="Calibri Light"/>
                      </a:endParaRPr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487467">
                <a:tc>
                  <a:txBody>
                    <a:bodyPr/>
                    <a:lstStyle/>
                    <a:p>
                      <a:pPr algn="l"/>
                      <a:r>
                        <a:rPr lang="en-US" sz="1600" b="0" i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libri Light"/>
                          <a:cs typeface="Calibri Light"/>
                        </a:rPr>
                        <a:t>expansion-known Mendelian</a:t>
                      </a:r>
                      <a:endParaRPr lang="en-US" sz="1600" b="0" i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alibri Light"/>
                        <a:cs typeface="Calibri Light"/>
                      </a:endParaRPr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libri Light"/>
                          <a:cs typeface="Calibri Light"/>
                        </a:rPr>
                        <a:t>62</a:t>
                      </a:r>
                      <a:endParaRPr lang="en-US" sz="1600" b="0" i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alibri Light"/>
                        <a:cs typeface="Calibri Light"/>
                      </a:endParaRPr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487467">
                <a:tc>
                  <a:txBody>
                    <a:bodyPr/>
                    <a:lstStyle/>
                    <a:p>
                      <a:pPr algn="l"/>
                      <a:r>
                        <a:rPr lang="en-US" sz="1600" b="0" i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libri Light"/>
                          <a:cs typeface="Calibri Light"/>
                        </a:rPr>
                        <a:t>known Mendelian conditions</a:t>
                      </a:r>
                      <a:endParaRPr lang="en-US" sz="1600" b="0" i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alibri Light"/>
                        <a:cs typeface="Calibri Light"/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libri Light"/>
                          <a:cs typeface="Calibri Light"/>
                        </a:rPr>
                        <a:t>361 (59%)</a:t>
                      </a: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487467">
                <a:tc>
                  <a:txBody>
                    <a:bodyPr/>
                    <a:lstStyle/>
                    <a:p>
                      <a:pPr algn="l"/>
                      <a:r>
                        <a:rPr lang="en-US" sz="1600" b="0" i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libri Light"/>
                          <a:cs typeface="Calibri Light"/>
                        </a:rPr>
                        <a:t>novel Mendelian conditions (i.e.,</a:t>
                      </a:r>
                      <a:r>
                        <a:rPr lang="en-US" sz="1600" b="0" i="0" baseline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libri Light"/>
                          <a:cs typeface="Calibri Light"/>
                        </a:rPr>
                        <a:t> no MIM#)</a:t>
                      </a:r>
                      <a:endParaRPr lang="en-US" sz="1600" b="0" i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alibri Light"/>
                        <a:cs typeface="Calibri Light"/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libri Light"/>
                          <a:cs typeface="Calibri Light"/>
                        </a:rPr>
                        <a:t>254 (41%)</a:t>
                      </a:r>
                      <a:endParaRPr lang="en-US" sz="1600" b="0" i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alibri Light"/>
                        <a:cs typeface="Calibri Light"/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487467">
                <a:tc>
                  <a:txBody>
                    <a:bodyPr/>
                    <a:lstStyle/>
                    <a:p>
                      <a:pPr algn="ctr"/>
                      <a:r>
                        <a:rPr lang="en-US" sz="1800" b="1" i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libri Light"/>
                          <a:cs typeface="Calibri Light"/>
                        </a:rPr>
                        <a:t>Total</a:t>
                      </a:r>
                      <a:endParaRPr lang="en-US" sz="1800" b="1" i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alibri Light"/>
                        <a:cs typeface="Calibri Light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i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libri Light"/>
                          <a:cs typeface="Calibri Light"/>
                        </a:rPr>
                        <a:t>615</a:t>
                      </a:r>
                      <a:endParaRPr lang="en-US" sz="1800" b="1" i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alibri Light"/>
                        <a:cs typeface="Calibri Light"/>
                      </a:endParaRPr>
                    </a:p>
                  </a:txBody>
                  <a:tcPr anchor="ctr">
                    <a:noFill/>
                  </a:tcPr>
                </a:tc>
              </a:tr>
            </a:tbl>
          </a:graphicData>
        </a:graphic>
      </p:graphicFrame>
      <p:grpSp>
        <p:nvGrpSpPr>
          <p:cNvPr id="6" name="Group 5"/>
          <p:cNvGrpSpPr/>
          <p:nvPr/>
        </p:nvGrpSpPr>
        <p:grpSpPr>
          <a:xfrm>
            <a:off x="1402974" y="4961790"/>
            <a:ext cx="6672696" cy="893471"/>
            <a:chOff x="194096" y="3142511"/>
            <a:chExt cx="8709487" cy="1373391"/>
          </a:xfrm>
        </p:grpSpPr>
        <p:pic>
          <p:nvPicPr>
            <p:cNvPr id="7" name="Picture 20" descr="SoteloSisterFace 04-23-10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39398" y="3183463"/>
              <a:ext cx="1045049" cy="13324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518370" y="3174994"/>
              <a:ext cx="1461601" cy="1329268"/>
            </a:xfrm>
            <a:prstGeom prst="rect">
              <a:avLst/>
            </a:prstGeom>
          </p:spPr>
        </p:pic>
        <p:pic>
          <p:nvPicPr>
            <p:cNvPr id="9" name="Picture 8" descr="ejhg2010136x1.jp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60459" y="3159100"/>
              <a:ext cx="1795476" cy="1345162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7"/>
            <a:srcRect t="3488" b="13606"/>
            <a:stretch/>
          </p:blipFill>
          <p:spPr>
            <a:xfrm>
              <a:off x="1311260" y="3183463"/>
              <a:ext cx="1096202" cy="1332438"/>
            </a:xfrm>
            <a:prstGeom prst="rect">
              <a:avLst/>
            </a:prstGeom>
          </p:spPr>
        </p:pic>
        <p:pic>
          <p:nvPicPr>
            <p:cNvPr id="11" name="Picture 10" descr="atd.tiff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4096" y="3183464"/>
              <a:ext cx="1093518" cy="1332438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 bwMode="auto">
            <a:xfrm>
              <a:off x="6103759" y="3142511"/>
              <a:ext cx="335699" cy="1373391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9"/>
            <a:srcRect l="35929" r="33263" b="15106"/>
            <a:stretch/>
          </p:blipFill>
          <p:spPr>
            <a:xfrm>
              <a:off x="7991019" y="3183464"/>
              <a:ext cx="912564" cy="1315848"/>
            </a:xfrm>
            <a:prstGeom prst="rect">
              <a:avLst/>
            </a:prstGeom>
          </p:spPr>
        </p:pic>
        <p:pic>
          <p:nvPicPr>
            <p:cNvPr id="14" name="Picture 13" descr="Diaphragm.jpg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17488" y="3174994"/>
              <a:ext cx="1324318" cy="132431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36489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152400" y="76200"/>
            <a:ext cx="8839200" cy="1080832"/>
          </a:xfrm>
          <a:prstGeom prst="roundRect">
            <a:avLst/>
          </a:prstGeom>
          <a:solidFill>
            <a:srgbClr val="BFBFBF"/>
          </a:solidFill>
          <a:ln w="25400" cap="flat" cmpd="sng" algn="ctr">
            <a:noFill/>
            <a:prstDash val="solid"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781087" y="223960"/>
            <a:ext cx="5838914" cy="769441"/>
          </a:xfrm>
          <a:prstGeom prst="rect">
            <a:avLst/>
          </a:prstGeom>
          <a:noFill/>
          <a:ln>
            <a:noFill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kern="0" smtClean="0">
                <a:solidFill>
                  <a:srgbClr val="4D4D4F"/>
                </a:solidFill>
                <a:latin typeface="Calibri"/>
              </a:rPr>
              <a:t>MyGene2: Family Profile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1740" y="1307641"/>
            <a:ext cx="6678676" cy="5550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04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152400" y="76200"/>
            <a:ext cx="8839200" cy="1080832"/>
          </a:xfrm>
          <a:prstGeom prst="roundRect">
            <a:avLst/>
          </a:prstGeom>
          <a:solidFill>
            <a:srgbClr val="BFBFBF"/>
          </a:solidFill>
          <a:ln w="25400" cap="flat" cmpd="sng" algn="ctr">
            <a:noFill/>
            <a:prstDash val="solid"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781087" y="223960"/>
            <a:ext cx="5838914" cy="769441"/>
          </a:xfrm>
          <a:prstGeom prst="rect">
            <a:avLst/>
          </a:prstGeom>
          <a:noFill/>
          <a:ln>
            <a:noFill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kern="0" smtClean="0">
                <a:solidFill>
                  <a:srgbClr val="4D4D4F"/>
                </a:solidFill>
                <a:latin typeface="Calibri"/>
              </a:rPr>
              <a:t>MyGene2: Family Profile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628" y="1304792"/>
            <a:ext cx="8129016" cy="5411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755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152400" y="76200"/>
            <a:ext cx="8839200" cy="1080832"/>
          </a:xfrm>
          <a:prstGeom prst="roundRect">
            <a:avLst/>
          </a:prstGeom>
          <a:solidFill>
            <a:srgbClr val="BFBFBF"/>
          </a:solidFill>
          <a:ln w="25400" cap="flat" cmpd="sng" algn="ctr">
            <a:noFill/>
            <a:prstDash val="solid"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781087" y="223960"/>
            <a:ext cx="5838914" cy="769441"/>
          </a:xfrm>
          <a:prstGeom prst="rect">
            <a:avLst/>
          </a:prstGeom>
          <a:noFill/>
          <a:ln>
            <a:noFill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kern="0" smtClean="0">
                <a:solidFill>
                  <a:srgbClr val="4D4D4F"/>
                </a:solidFill>
                <a:latin typeface="Calibri"/>
              </a:rPr>
              <a:t>MyGene2: Family Profile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" y="1157032"/>
            <a:ext cx="7534656" cy="5567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905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152400" y="76200"/>
            <a:ext cx="8839200" cy="1080832"/>
          </a:xfrm>
          <a:prstGeom prst="roundRect">
            <a:avLst/>
          </a:prstGeom>
          <a:solidFill>
            <a:srgbClr val="BFBFBF"/>
          </a:solidFill>
          <a:ln w="25400" cap="flat" cmpd="sng" algn="ctr">
            <a:noFill/>
            <a:prstDash val="solid"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781087" y="223960"/>
            <a:ext cx="5838914" cy="769441"/>
          </a:xfrm>
          <a:prstGeom prst="rect">
            <a:avLst/>
          </a:prstGeom>
          <a:noFill/>
          <a:ln>
            <a:noFill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kern="0" smtClean="0">
                <a:solidFill>
                  <a:srgbClr val="4D4D4F"/>
                </a:solidFill>
                <a:latin typeface="Calibri"/>
              </a:rPr>
              <a:t>MyGene2: Family Profile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417" y="1245718"/>
            <a:ext cx="7116729" cy="5492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993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152400" y="76200"/>
            <a:ext cx="8839200" cy="1080832"/>
          </a:xfrm>
          <a:prstGeom prst="roundRect">
            <a:avLst/>
          </a:prstGeom>
          <a:solidFill>
            <a:srgbClr val="BFBFBF"/>
          </a:solidFill>
          <a:ln w="25400" cap="flat" cmpd="sng" algn="ctr">
            <a:noFill/>
            <a:prstDash val="solid"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781087" y="223960"/>
            <a:ext cx="5838914" cy="769441"/>
          </a:xfrm>
          <a:prstGeom prst="rect">
            <a:avLst/>
          </a:prstGeom>
          <a:noFill/>
          <a:ln>
            <a:noFill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kern="0" smtClean="0">
                <a:solidFill>
                  <a:srgbClr val="4D4D4F"/>
                </a:solidFill>
                <a:latin typeface="Calibri"/>
              </a:rPr>
              <a:t>MyGene2: Family Profile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91066" y="1375476"/>
            <a:ext cx="8161868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Aft>
                <a:spcPts val="0"/>
              </a:spcAft>
              <a:buClr>
                <a:schemeClr val="tx2">
                  <a:lumMod val="60000"/>
                  <a:lumOff val="40000"/>
                </a:schemeClr>
              </a:buClr>
              <a:buFont typeface="Arial" charset="0"/>
              <a:buChar char="•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charset="0"/>
                <a:ea typeface="Calibri Light" charset="0"/>
                <a:cs typeface="Calibri Light" charset="0"/>
              </a:rPr>
              <a:t>MyGene2 is family-facing, searchable, and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 Light" charset="0"/>
                <a:ea typeface="Calibri Light" charset="0"/>
                <a:cs typeface="Calibri Light" charset="0"/>
              </a:rPr>
              <a:t>browseable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charset="0"/>
                <a:ea typeface="Calibri Light" charset="0"/>
                <a:cs typeface="Calibri Light" charset="0"/>
              </a:rPr>
              <a:t> by everyone. </a:t>
            </a:r>
          </a:p>
          <a:p>
            <a:pPr marL="342900" lvl="0" indent="-342900">
              <a:spcAft>
                <a:spcPts val="0"/>
              </a:spcAft>
              <a:buClr>
                <a:schemeClr val="tx2">
                  <a:lumMod val="60000"/>
                  <a:lumOff val="40000"/>
                </a:schemeClr>
              </a:buClr>
              <a:buFont typeface="Arial" charset="0"/>
              <a:buChar char="•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charset="0"/>
                <a:ea typeface="Calibri Light" charset="0"/>
                <a:cs typeface="Calibri Light" charset="0"/>
              </a:rPr>
              <a:t>families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charset="0"/>
                <a:ea typeface="Calibri Light" charset="0"/>
                <a:cs typeface="Calibri Light" charset="0"/>
              </a:rPr>
              <a:t>, clinicians, and researchers enter the same type of data into the same database and have the same level of access to the data.</a:t>
            </a:r>
          </a:p>
          <a:p>
            <a:pPr marL="342900" lvl="0" indent="-342900">
              <a:spcAft>
                <a:spcPts val="0"/>
              </a:spcAft>
              <a:buClr>
                <a:schemeClr val="tx2">
                  <a:lumMod val="60000"/>
                  <a:lumOff val="40000"/>
                </a:schemeClr>
              </a:buClr>
              <a:buFont typeface="Arial" charset="0"/>
              <a:buChar char="•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charset="0"/>
                <a:ea typeface="Calibri Light" charset="0"/>
                <a:cs typeface="Calibri Light" charset="0"/>
              </a:rPr>
              <a:t>families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charset="0"/>
                <a:ea typeface="Calibri Light" charset="0"/>
                <a:cs typeface="Calibri Light" charset="0"/>
              </a:rPr>
              <a:t>choose how much data to share and can share only basic genetic information (e.g., a candidate gene) or all of their DNA sequence data (e.g., a VCF file).</a:t>
            </a:r>
          </a:p>
          <a:p>
            <a:pPr marL="342900" lvl="0" indent="-342900">
              <a:spcAft>
                <a:spcPts val="0"/>
              </a:spcAft>
              <a:buClr>
                <a:schemeClr val="tx2">
                  <a:lumMod val="60000"/>
                  <a:lumOff val="40000"/>
                </a:schemeClr>
              </a:buClr>
              <a:buFont typeface="Arial" charset="0"/>
              <a:buChar char="•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charset="0"/>
                <a:ea typeface="Calibri Light" charset="0"/>
                <a:cs typeface="Calibri Light" charset="0"/>
              </a:rPr>
              <a:t>families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charset="0"/>
                <a:ea typeface="Calibri Light" charset="0"/>
                <a:cs typeface="Calibri Light" charset="0"/>
              </a:rPr>
              <a:t>, clinicians, and researchers who contribute data to MyGene2 can contact one another.</a:t>
            </a:r>
          </a:p>
          <a:p>
            <a:pPr marL="342900" lvl="0" indent="-342900">
              <a:spcAft>
                <a:spcPts val="0"/>
              </a:spcAft>
              <a:buClr>
                <a:schemeClr val="tx2">
                  <a:lumMod val="60000"/>
                  <a:lumOff val="40000"/>
                </a:schemeClr>
              </a:buClr>
              <a:buFont typeface="Arial" charset="0"/>
              <a:buChar char="•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charset="0"/>
                <a:ea typeface="Calibri Light" charset="0"/>
                <a:cs typeface="Calibri Light" charset="0"/>
              </a:rPr>
              <a:t>MyGene2 users can choose to be notified automatically if another user enters the same candidate gene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charset="0"/>
                <a:ea typeface="Calibri Light" charset="0"/>
                <a:cs typeface="Calibri Light" charset="0"/>
              </a:rPr>
              <a:t>.</a:t>
            </a:r>
          </a:p>
          <a:p>
            <a:pPr marL="342900" lvl="0" indent="-342900">
              <a:spcAft>
                <a:spcPts val="0"/>
              </a:spcAft>
              <a:buClr>
                <a:schemeClr val="tx2">
                  <a:lumMod val="60000"/>
                  <a:lumOff val="40000"/>
                </a:schemeClr>
              </a:buClr>
              <a:buFont typeface="Arial" charset="0"/>
              <a:buChar char="•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Calibri Light" charset="0"/>
              <a:ea typeface="Calibri Light" charset="0"/>
              <a:cs typeface="Calibri Light" charset="0"/>
            </a:endParaRPr>
          </a:p>
          <a:p>
            <a:pPr marL="342900" lvl="0" indent="-342900">
              <a:spcAft>
                <a:spcPts val="0"/>
              </a:spcAft>
              <a:buClr>
                <a:schemeClr val="tx2">
                  <a:lumMod val="60000"/>
                  <a:lumOff val="40000"/>
                </a:schemeClr>
              </a:buClr>
              <a:buFont typeface="Arial" charset="0"/>
              <a:buChar char="•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charset="0"/>
                <a:ea typeface="Calibri Light" charset="0"/>
                <a:cs typeface="Calibri Light" charset="0"/>
              </a:rPr>
              <a:t>f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charset="0"/>
                <a:ea typeface="Calibri Light" charset="0"/>
                <a:cs typeface="Calibri Light" charset="0"/>
              </a:rPr>
              <a:t>uture directions</a:t>
            </a:r>
          </a:p>
          <a:p>
            <a:pPr marL="800100" lvl="1" indent="-342900">
              <a:buClr>
                <a:schemeClr val="tx2">
                  <a:lumMod val="60000"/>
                  <a:lumOff val="40000"/>
                </a:schemeClr>
              </a:buClr>
              <a:buFont typeface="LucidaGrande" charset="0"/>
              <a:buChar char="-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charset="0"/>
                <a:ea typeface="Calibri Light" charset="0"/>
                <a:cs typeface="Calibri Light" charset="0"/>
              </a:rPr>
              <a:t>i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Calibri Light" charset="0"/>
                <a:ea typeface="Calibri Light" charset="0"/>
                <a:cs typeface="Calibri Light" charset="0"/>
              </a:rPr>
              <a:t>mplement API for MME</a:t>
            </a:r>
          </a:p>
          <a:p>
            <a:pPr marL="800100" lvl="1" indent="-342900">
              <a:buClr>
                <a:schemeClr val="tx2">
                  <a:lumMod val="60000"/>
                  <a:lumOff val="40000"/>
                </a:schemeClr>
              </a:buClr>
              <a:buFont typeface="LucidaGrande" charset="0"/>
              <a:buChar char="-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charset="0"/>
                <a:ea typeface="Calibri Light" charset="0"/>
                <a:cs typeface="Calibri Light" charset="0"/>
              </a:rPr>
              <a:t>MyGene2 case reports</a:t>
            </a:r>
            <a:endParaRPr lang="en-US" dirty="0" smtClean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Calibri Light" charset="0"/>
              <a:ea typeface="Calibri Light" charset="0"/>
              <a:cs typeface="Calibri Light" charset="0"/>
            </a:endParaRPr>
          </a:p>
          <a:p>
            <a:pPr marL="800100" lvl="1" indent="-342900">
              <a:buClr>
                <a:schemeClr val="tx2">
                  <a:lumMod val="60000"/>
                  <a:lumOff val="40000"/>
                </a:schemeClr>
              </a:buClr>
              <a:buFont typeface="LucidaGrande" charset="0"/>
              <a:buChar char="-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charset="0"/>
                <a:ea typeface="Calibri Light" charset="0"/>
                <a:cs typeface="Calibri Light" charset="0"/>
              </a:rPr>
              <a:t>t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charset="0"/>
                <a:ea typeface="Calibri Light" charset="0"/>
                <a:cs typeface="Calibri Light" charset="0"/>
              </a:rPr>
              <a:t>ools for viewing sequence data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charset="0"/>
                <a:ea typeface="Calibri Light" charset="0"/>
                <a:cs typeface="Calibri Light" charset="0"/>
              </a:rPr>
              <a:t>(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 Light" charset="0"/>
                <a:ea typeface="Calibri Light" charset="0"/>
                <a:cs typeface="Calibri Light" charset="0"/>
              </a:rPr>
              <a:t>g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charset="0"/>
                <a:ea typeface="Calibri Light" charset="0"/>
                <a:cs typeface="Calibri Light" charset="0"/>
              </a:rPr>
              <a:t>ene.iobio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charset="0"/>
                <a:ea typeface="Calibri Light" charset="0"/>
                <a:cs typeface="Calibri Light" charset="0"/>
              </a:rPr>
              <a:t>)</a:t>
            </a:r>
          </a:p>
          <a:p>
            <a:pPr marL="800100" lvl="1" indent="-342900">
              <a:buClr>
                <a:schemeClr val="tx2">
                  <a:lumMod val="60000"/>
                  <a:lumOff val="40000"/>
                </a:schemeClr>
              </a:buClr>
              <a:buFont typeface="LucidaGrande" charset="0"/>
              <a:buChar char="-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charset="0"/>
                <a:ea typeface="Calibri Light" charset="0"/>
                <a:cs typeface="Calibri Light" charset="0"/>
              </a:rPr>
              <a:t>t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charset="0"/>
                <a:ea typeface="Calibri Light" charset="0"/>
                <a:cs typeface="Calibri Light" charset="0"/>
              </a:rPr>
              <a:t>ools for analysis</a:t>
            </a:r>
          </a:p>
          <a:p>
            <a:pPr marL="800100" lvl="1" indent="-342900">
              <a:buClr>
                <a:schemeClr val="tx2">
                  <a:lumMod val="60000"/>
                  <a:lumOff val="40000"/>
                </a:schemeClr>
              </a:buClr>
              <a:buFont typeface="LucidaGrande" charset="0"/>
              <a:buChar char="-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charset="0"/>
                <a:ea typeface="Calibri Light" charset="0"/>
                <a:cs typeface="Calibri Light" charset="0"/>
              </a:rPr>
              <a:t>a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charset="0"/>
                <a:ea typeface="Calibri Light" charset="0"/>
                <a:cs typeface="Calibri Light" charset="0"/>
              </a:rPr>
              <a:t>utomated public discovery reporting</a:t>
            </a:r>
          </a:p>
          <a:p>
            <a:pPr marL="800100" lvl="1" indent="-342900">
              <a:buClr>
                <a:schemeClr val="tx2">
                  <a:lumMod val="60000"/>
                  <a:lumOff val="40000"/>
                </a:schemeClr>
              </a:buClr>
              <a:buFont typeface="Arial" charset="0"/>
              <a:buChar char="•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Calibri Light" charset="0"/>
              <a:ea typeface="Calibri Light" charset="0"/>
              <a:cs typeface="Calibri Light" charset="0"/>
            </a:endParaRPr>
          </a:p>
        </p:txBody>
      </p:sp>
      <p:pic>
        <p:nvPicPr>
          <p:cNvPr id="5" name="Picture 4" descr="logos_no_circles_MyGene2square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13" b="19270"/>
          <a:stretch/>
        </p:blipFill>
        <p:spPr>
          <a:xfrm>
            <a:off x="6113950" y="4771228"/>
            <a:ext cx="2538984" cy="1554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729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1323"/>
          <p:cNvSpPr txBox="1">
            <a:spLocks noChangeArrowheads="1"/>
          </p:cNvSpPr>
          <p:nvPr/>
        </p:nvSpPr>
        <p:spPr bwMode="auto">
          <a:xfrm>
            <a:off x="387478" y="1432375"/>
            <a:ext cx="8369044" cy="3477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>
            <a:lvl1pPr eaLnBrk="0" hangingPunct="0">
              <a:defRPr sz="11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1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1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1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285750" indent="-285750" defTabSz="914400" fontAlgn="base">
              <a:spcBef>
                <a:spcPct val="0"/>
              </a:spcBef>
              <a:spcAft>
                <a:spcPts val="600"/>
              </a:spcAft>
              <a:buClr>
                <a:schemeClr val="accent1"/>
              </a:buClr>
              <a:buFont typeface="Arial"/>
              <a:buChar char="•"/>
              <a:defRPr/>
            </a:pPr>
            <a:r>
              <a:rPr lang="en-US" sz="2000" dirty="0" smtClean="0">
                <a:solidFill>
                  <a:schemeClr val="bg2">
                    <a:lumMod val="25000"/>
                  </a:schemeClr>
                </a:solidFill>
                <a:latin typeface="Gill Sans Light"/>
                <a:cs typeface="Gill Sans Light"/>
              </a:rPr>
              <a:t>August 8-12; 5 full days</a:t>
            </a:r>
          </a:p>
          <a:p>
            <a:pPr marL="285750" indent="-285750" defTabSz="914400" fontAlgn="base">
              <a:spcBef>
                <a:spcPct val="0"/>
              </a:spcBef>
              <a:spcAft>
                <a:spcPts val="600"/>
              </a:spcAft>
              <a:buClr>
                <a:schemeClr val="accent1"/>
              </a:buClr>
              <a:buFont typeface="Arial"/>
              <a:buChar char="•"/>
              <a:defRPr/>
            </a:pPr>
            <a:r>
              <a:rPr lang="en-US" sz="2000" dirty="0" smtClean="0">
                <a:solidFill>
                  <a:schemeClr val="bg2">
                    <a:lumMod val="25000"/>
                  </a:schemeClr>
                </a:solidFill>
                <a:latin typeface="Gill Sans Light"/>
                <a:cs typeface="Gill Sans Light"/>
              </a:rPr>
              <a:t>attendance limited to 20 persons</a:t>
            </a:r>
          </a:p>
          <a:p>
            <a:pPr marL="285750" indent="-285750" defTabSz="914400" fontAlgn="base">
              <a:spcBef>
                <a:spcPct val="0"/>
              </a:spcBef>
              <a:spcAft>
                <a:spcPts val="600"/>
              </a:spcAft>
              <a:buClr>
                <a:schemeClr val="accent1"/>
              </a:buClr>
              <a:buFont typeface="Arial"/>
              <a:buChar char="•"/>
              <a:defRPr/>
            </a:pPr>
            <a:r>
              <a:rPr lang="en-US" sz="2000" dirty="0" smtClean="0">
                <a:solidFill>
                  <a:schemeClr val="bg2">
                    <a:lumMod val="25000"/>
                  </a:schemeClr>
                </a:solidFill>
                <a:latin typeface="Gill Sans Light"/>
                <a:cs typeface="Gill Sans Light"/>
              </a:rPr>
              <a:t>minimum level of experience required</a:t>
            </a:r>
          </a:p>
          <a:p>
            <a:pPr marL="285750" indent="-285750" defTabSz="914400" fontAlgn="base">
              <a:spcBef>
                <a:spcPct val="0"/>
              </a:spcBef>
              <a:spcAft>
                <a:spcPts val="600"/>
              </a:spcAft>
              <a:buClr>
                <a:schemeClr val="accent1"/>
              </a:buClr>
              <a:buFont typeface="Arial"/>
              <a:buChar char="•"/>
              <a:defRPr/>
            </a:pPr>
            <a:r>
              <a:rPr lang="en-US" sz="2000" dirty="0" smtClean="0">
                <a:solidFill>
                  <a:schemeClr val="bg2">
                    <a:lumMod val="25000"/>
                  </a:schemeClr>
                </a:solidFill>
                <a:latin typeface="Gill Sans Light"/>
                <a:cs typeface="Gill Sans Light"/>
              </a:rPr>
              <a:t>focused on analysis strategies-lecture followed by hands on exercises</a:t>
            </a:r>
          </a:p>
          <a:p>
            <a:pPr marL="285750" indent="-285750" defTabSz="914400" fontAlgn="base">
              <a:spcBef>
                <a:spcPct val="0"/>
              </a:spcBef>
              <a:spcAft>
                <a:spcPts val="600"/>
              </a:spcAft>
              <a:buClr>
                <a:schemeClr val="accent1"/>
              </a:buClr>
              <a:buFont typeface="Arial"/>
              <a:buChar char="•"/>
              <a:defRPr/>
            </a:pPr>
            <a:r>
              <a:rPr lang="en-US" sz="2000" dirty="0" smtClean="0">
                <a:solidFill>
                  <a:schemeClr val="bg2">
                    <a:lumMod val="25000"/>
                  </a:schemeClr>
                </a:solidFill>
                <a:latin typeface="Gill Sans Light"/>
                <a:cs typeface="Gill Sans Light"/>
              </a:rPr>
              <a:t>using mock datasets and providing time to attendees to analyze their own data </a:t>
            </a:r>
          </a:p>
          <a:p>
            <a:pPr marL="285750" indent="-285750" defTabSz="914400" fontAlgn="base">
              <a:spcBef>
                <a:spcPct val="0"/>
              </a:spcBef>
              <a:spcAft>
                <a:spcPts val="600"/>
              </a:spcAft>
              <a:buClr>
                <a:schemeClr val="accent1"/>
              </a:buClr>
              <a:buFont typeface="Arial"/>
              <a:buChar char="•"/>
              <a:defRPr/>
            </a:pPr>
            <a:r>
              <a:rPr lang="en-US" sz="2000" dirty="0" smtClean="0">
                <a:solidFill>
                  <a:schemeClr val="bg2">
                    <a:lumMod val="25000"/>
                  </a:schemeClr>
                </a:solidFill>
                <a:latin typeface="Gill Sans Light"/>
                <a:cs typeface="Gill Sans Light"/>
              </a:rPr>
              <a:t>analysis package used is GEMINI</a:t>
            </a:r>
          </a:p>
          <a:p>
            <a:pPr lvl="1" indent="0" defTabSz="914400" fontAlgn="base">
              <a:spcBef>
                <a:spcPct val="0"/>
              </a:spcBef>
              <a:spcAft>
                <a:spcPts val="600"/>
              </a:spcAft>
              <a:buClr>
                <a:schemeClr val="accent1"/>
              </a:buClr>
              <a:defRPr/>
            </a:pPr>
            <a:endParaRPr lang="en-US" sz="2000" dirty="0" smtClean="0">
              <a:solidFill>
                <a:schemeClr val="bg2">
                  <a:lumMod val="25000"/>
                </a:schemeClr>
              </a:solidFill>
              <a:latin typeface="Gill Sans Light"/>
              <a:cs typeface="Gill Sans Light"/>
            </a:endParaRPr>
          </a:p>
          <a:p>
            <a:pPr marL="38217475" lvl="1" indent="-285750" defTabSz="914400" fontAlgn="base">
              <a:spcBef>
                <a:spcPct val="0"/>
              </a:spcBef>
              <a:spcAft>
                <a:spcPts val="600"/>
              </a:spcAft>
              <a:buClr>
                <a:schemeClr val="accent1"/>
              </a:buClr>
              <a:buFont typeface="Arial"/>
              <a:buChar char="•"/>
              <a:defRPr/>
            </a:pPr>
            <a:endParaRPr lang="en-US" sz="2000" dirty="0" smtClean="0">
              <a:solidFill>
                <a:schemeClr val="bg2">
                  <a:lumMod val="25000"/>
                </a:schemeClr>
              </a:solidFill>
              <a:latin typeface="Gill Sans Light"/>
              <a:cs typeface="Gill Sans Light"/>
            </a:endParaRPr>
          </a:p>
          <a:p>
            <a:pPr marL="285750" indent="-285750" defTabSz="914400" fontAlgn="base">
              <a:spcBef>
                <a:spcPct val="0"/>
              </a:spcBef>
              <a:spcAft>
                <a:spcPts val="600"/>
              </a:spcAft>
              <a:buClr>
                <a:schemeClr val="accent1"/>
              </a:buClr>
              <a:buFont typeface="Arial"/>
              <a:buChar char="•"/>
              <a:defRPr/>
            </a:pPr>
            <a:endParaRPr lang="en-US" sz="2000" dirty="0">
              <a:solidFill>
                <a:schemeClr val="bg2">
                  <a:lumMod val="25000"/>
                </a:schemeClr>
              </a:solidFill>
              <a:latin typeface="Gill Sans Light"/>
              <a:cs typeface="Gill Sans Light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9230" y="6163744"/>
            <a:ext cx="1574800" cy="571500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152400" y="76200"/>
            <a:ext cx="8839200" cy="1080832"/>
          </a:xfrm>
          <a:prstGeom prst="roundRect">
            <a:avLst/>
          </a:prstGeom>
          <a:solidFill>
            <a:srgbClr val="BFBFBF"/>
          </a:solidFill>
          <a:ln w="25400" cap="flat" cmpd="sng" algn="ctr">
            <a:noFill/>
            <a:prstDash val="solid"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1153011" y="220675"/>
            <a:ext cx="6746389" cy="769441"/>
          </a:xfrm>
          <a:prstGeom prst="rect">
            <a:avLst/>
          </a:prstGeom>
          <a:noFill/>
          <a:ln>
            <a:noFill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lvl="0" defTabSz="914400">
              <a:defRPr/>
            </a:pPr>
            <a:r>
              <a:rPr lang="en-US" sz="4400" kern="0" dirty="0" smtClean="0">
                <a:solidFill>
                  <a:srgbClr val="4D4D4F"/>
                </a:solidFill>
                <a:latin typeface="Calibri"/>
              </a:rPr>
              <a:t>UW-CMG analysis workshop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8" name="Picture 7" descr="7F994451-E529-4E72-8C55-DDE34289196C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53" y="3945625"/>
            <a:ext cx="3634147" cy="2725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14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337596" y="411096"/>
            <a:ext cx="8554180" cy="1143000"/>
          </a:xfrm>
        </p:spPr>
        <p:txBody>
          <a:bodyPr>
            <a:noAutofit/>
          </a:bodyPr>
          <a:lstStyle/>
          <a:p>
            <a:r>
              <a:rPr lang="en-US" sz="4000" dirty="0" smtClean="0">
                <a:solidFill>
                  <a:schemeClr val="bg1"/>
                </a:solidFill>
                <a:latin typeface="Gill Sans Light"/>
                <a:cs typeface="Gill Sans Light"/>
              </a:rPr>
              <a:t>What differences have the CMGs made?</a:t>
            </a:r>
            <a:endParaRPr lang="en-US" sz="4000" dirty="0">
              <a:solidFill>
                <a:schemeClr val="bg1"/>
              </a:solidFill>
              <a:latin typeface="Gill Sans Light"/>
              <a:cs typeface="Gill Sans Light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52400" y="76200"/>
            <a:ext cx="8839200" cy="1080832"/>
          </a:xfrm>
          <a:prstGeom prst="roundRect">
            <a:avLst/>
          </a:prstGeom>
          <a:solidFill>
            <a:srgbClr val="BFBFBF"/>
          </a:solidFill>
          <a:ln w="25400" cap="flat" cmpd="sng" algn="ctr">
            <a:noFill/>
            <a:prstDash val="solid"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3540611" y="169391"/>
            <a:ext cx="2402989" cy="769441"/>
          </a:xfrm>
          <a:prstGeom prst="rect">
            <a:avLst/>
          </a:prstGeom>
          <a:noFill/>
          <a:ln>
            <a:noFill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lvl="0" defTabSz="914400">
              <a:defRPr/>
            </a:pPr>
            <a:r>
              <a:rPr lang="en-US" sz="4400" kern="0" noProof="0" dirty="0" smtClean="0">
                <a:solidFill>
                  <a:srgbClr val="4D4D4F"/>
                </a:solidFill>
                <a:latin typeface="Calibri"/>
              </a:rPr>
              <a:t>Summary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2732" y="1398737"/>
            <a:ext cx="5898746" cy="5257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64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9230" y="6163744"/>
            <a:ext cx="1574800" cy="57150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152400" y="76200"/>
            <a:ext cx="8839200" cy="1080832"/>
          </a:xfrm>
          <a:prstGeom prst="roundRect">
            <a:avLst/>
          </a:prstGeom>
          <a:solidFill>
            <a:srgbClr val="BFBFBF"/>
          </a:solidFill>
          <a:ln w="25400" cap="flat" cmpd="sng" algn="ctr">
            <a:noFill/>
            <a:prstDash val="solid"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3244372" y="271061"/>
            <a:ext cx="2953571" cy="646331"/>
          </a:xfrm>
          <a:prstGeom prst="rect">
            <a:avLst/>
          </a:prstGeom>
          <a:noFill/>
          <a:ln>
            <a:noFill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noProof="0" dirty="0" smtClean="0">
                <a:solidFill>
                  <a:srgbClr val="4D4D4F"/>
                </a:solidFill>
                <a:latin typeface="Calibri"/>
              </a:rPr>
              <a:t>diagnostic rate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2" name="Content Placeholder 9"/>
          <p:cNvSpPr txBox="1">
            <a:spLocks/>
          </p:cNvSpPr>
          <p:nvPr/>
        </p:nvSpPr>
        <p:spPr>
          <a:xfrm>
            <a:off x="4721158" y="1848585"/>
            <a:ext cx="4170617" cy="3262189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pitchFamily="-65" charset="-128"/>
                <a:cs typeface="ＭＳ Ｐゴシック" pitchFamily="-65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>
              <a:buClr>
                <a:schemeClr val="accent1"/>
              </a:buClr>
              <a:buNone/>
            </a:pPr>
            <a:endParaRPr lang="en-US" sz="1400" dirty="0">
              <a:solidFill>
                <a:schemeClr val="bg2">
                  <a:lumMod val="25000"/>
                </a:schemeClr>
              </a:solidFill>
              <a:latin typeface="Calibri Light"/>
              <a:cs typeface="Calibri Light"/>
            </a:endParaRPr>
          </a:p>
          <a:p>
            <a:pPr>
              <a:defRPr/>
            </a:pPr>
            <a:r>
              <a:rPr lang="en-US" sz="1600" dirty="0" smtClean="0">
                <a:solidFill>
                  <a:schemeClr val="bg2">
                    <a:lumMod val="25000"/>
                  </a:schemeClr>
                </a:solidFill>
                <a:latin typeface="Calibri Light"/>
                <a:ea typeface="MS PGothic" charset="0"/>
                <a:cs typeface="Calibri Light"/>
              </a:rPr>
              <a:t>causal gene identified in 42-60% of families</a:t>
            </a:r>
          </a:p>
          <a:p>
            <a:pPr lvl="1">
              <a:defRPr/>
            </a:pPr>
            <a:r>
              <a:rPr lang="en-US" sz="1400" dirty="0" smtClean="0">
                <a:solidFill>
                  <a:schemeClr val="bg2">
                    <a:lumMod val="25000"/>
                  </a:schemeClr>
                </a:solidFill>
                <a:latin typeface="Calibri Light"/>
                <a:ea typeface="MS PGothic" charset="0"/>
                <a:cs typeface="Calibri Light"/>
              </a:rPr>
              <a:t>advantage to analyze multiple families with same phenotype</a:t>
            </a:r>
          </a:p>
          <a:p>
            <a:pPr>
              <a:defRPr/>
            </a:pPr>
            <a:r>
              <a:rPr lang="en-US" sz="1600" dirty="0" smtClean="0">
                <a:solidFill>
                  <a:schemeClr val="bg2">
                    <a:lumMod val="25000"/>
                  </a:schemeClr>
                </a:solidFill>
                <a:latin typeface="Calibri Light"/>
                <a:cs typeface="Calibri Light"/>
              </a:rPr>
              <a:t>34% total families could be explained by novel genes that currently only meet suggestive criteria</a:t>
            </a:r>
            <a:endParaRPr lang="en-US" sz="1400" dirty="0" smtClean="0">
              <a:solidFill>
                <a:schemeClr val="bg2">
                  <a:lumMod val="25000"/>
                </a:schemeClr>
              </a:solidFill>
              <a:latin typeface="Calibri Light"/>
              <a:cs typeface="Calibri Light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112" y="1456278"/>
            <a:ext cx="3922888" cy="4707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415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38112" y="216357"/>
            <a:ext cx="5870576" cy="52322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4D4D4F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Definitions</a:t>
            </a:r>
            <a:endParaRPr lang="en-US" dirty="0"/>
          </a:p>
        </p:txBody>
      </p:sp>
      <p:sp>
        <p:nvSpPr>
          <p:cNvPr id="10" name="Content Placeholder 9"/>
          <p:cNvSpPr txBox="1">
            <a:spLocks/>
          </p:cNvSpPr>
          <p:nvPr/>
        </p:nvSpPr>
        <p:spPr>
          <a:xfrm>
            <a:off x="587300" y="1068636"/>
            <a:ext cx="7902540" cy="3262189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pitchFamily="-65" charset="-128"/>
                <a:cs typeface="ＭＳ Ｐゴシック" pitchFamily="-65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>
              <a:buClr>
                <a:schemeClr val="accent1"/>
              </a:buClr>
              <a:buNone/>
            </a:pPr>
            <a:endParaRPr lang="en-US" sz="1400" dirty="0">
              <a:solidFill>
                <a:schemeClr val="bg2">
                  <a:lumMod val="25000"/>
                </a:schemeClr>
              </a:solidFill>
              <a:latin typeface="Calibri Light"/>
              <a:cs typeface="Calibri Light"/>
            </a:endParaRPr>
          </a:p>
          <a:p>
            <a:pPr>
              <a:buClr>
                <a:schemeClr val="accent1"/>
              </a:buClr>
            </a:pPr>
            <a:r>
              <a:rPr lang="en-US" sz="1600" dirty="0" smtClean="0">
                <a:solidFill>
                  <a:schemeClr val="bg2">
                    <a:lumMod val="25000"/>
                  </a:schemeClr>
                </a:solidFill>
                <a:latin typeface="Calibri Light"/>
                <a:cs typeface="Calibri Light"/>
              </a:rPr>
              <a:t>What is a novel phenotype?</a:t>
            </a:r>
          </a:p>
          <a:p>
            <a:pPr lvl="1">
              <a:buClr>
                <a:schemeClr val="accent1"/>
              </a:buClr>
            </a:pPr>
            <a:r>
              <a:rPr lang="en-US" sz="1400" dirty="0">
                <a:solidFill>
                  <a:schemeClr val="bg2">
                    <a:lumMod val="25000"/>
                  </a:schemeClr>
                </a:solidFill>
                <a:latin typeface="Calibri Light"/>
                <a:ea typeface="MS PGothic" charset="0"/>
                <a:cs typeface="Calibri Light"/>
              </a:rPr>
              <a:t>unexplained phenotype - aka OMIM entry says it is yet to be solved</a:t>
            </a:r>
          </a:p>
          <a:p>
            <a:pPr lvl="1">
              <a:buClr>
                <a:schemeClr val="accent1"/>
              </a:buClr>
            </a:pPr>
            <a:r>
              <a:rPr lang="en-US" sz="1400" dirty="0">
                <a:solidFill>
                  <a:schemeClr val="bg2">
                    <a:lumMod val="25000"/>
                  </a:schemeClr>
                </a:solidFill>
                <a:latin typeface="Calibri Light"/>
                <a:ea typeface="MS PGothic" charset="0"/>
                <a:cs typeface="Calibri Light"/>
              </a:rPr>
              <a:t>new phenotype - hasn't been described, no OMIM number</a:t>
            </a:r>
          </a:p>
          <a:p>
            <a:pPr lvl="1">
              <a:buClr>
                <a:schemeClr val="accent1"/>
              </a:buClr>
            </a:pPr>
            <a:r>
              <a:rPr lang="en-US" sz="1400" dirty="0">
                <a:solidFill>
                  <a:schemeClr val="bg2">
                    <a:lumMod val="25000"/>
                  </a:schemeClr>
                </a:solidFill>
                <a:latin typeface="Calibri Light"/>
                <a:ea typeface="MS PGothic" charset="0"/>
                <a:cs typeface="Calibri Light"/>
              </a:rPr>
              <a:t>phenotype extension - new, fewer, or more features for a known phenotype</a:t>
            </a:r>
          </a:p>
          <a:p>
            <a:pPr lvl="1">
              <a:buClr>
                <a:schemeClr val="accent1"/>
              </a:buClr>
            </a:pPr>
            <a:r>
              <a:rPr lang="en-US" sz="1400" dirty="0">
                <a:solidFill>
                  <a:schemeClr val="bg2">
                    <a:lumMod val="25000"/>
                  </a:schemeClr>
                </a:solidFill>
                <a:latin typeface="Calibri Light"/>
                <a:ea typeface="MS PGothic" charset="0"/>
                <a:cs typeface="Calibri Light"/>
              </a:rPr>
              <a:t>apparent novel </a:t>
            </a:r>
            <a:r>
              <a:rPr lang="en-US" sz="1400" dirty="0" smtClean="0">
                <a:solidFill>
                  <a:schemeClr val="bg2">
                    <a:lumMod val="25000"/>
                  </a:schemeClr>
                </a:solidFill>
                <a:latin typeface="Calibri Light"/>
                <a:ea typeface="MS PGothic" charset="0"/>
                <a:cs typeface="Calibri Light"/>
              </a:rPr>
              <a:t>phenotype</a:t>
            </a:r>
            <a:endParaRPr lang="en-US" sz="1400" dirty="0">
              <a:solidFill>
                <a:schemeClr val="bg2">
                  <a:lumMod val="25000"/>
                </a:schemeClr>
              </a:solidFill>
              <a:latin typeface="Calibri Light"/>
              <a:ea typeface="MS PGothic" charset="0"/>
              <a:cs typeface="Calibri Light"/>
            </a:endParaRPr>
          </a:p>
          <a:p>
            <a:pPr>
              <a:buClr>
                <a:schemeClr val="accent1"/>
              </a:buClr>
            </a:pPr>
            <a:r>
              <a:rPr lang="en-US" sz="1600" dirty="0" smtClean="0">
                <a:solidFill>
                  <a:schemeClr val="bg2">
                    <a:lumMod val="25000"/>
                  </a:schemeClr>
                </a:solidFill>
                <a:latin typeface="Calibri Light"/>
                <a:cs typeface="Calibri Light"/>
              </a:rPr>
              <a:t>What is novel gene for a </a:t>
            </a:r>
            <a:r>
              <a:rPr lang="en-US" sz="1600" dirty="0" err="1" smtClean="0">
                <a:solidFill>
                  <a:schemeClr val="bg2">
                    <a:lumMod val="25000"/>
                  </a:schemeClr>
                </a:solidFill>
                <a:latin typeface="Calibri Light"/>
                <a:cs typeface="Calibri Light"/>
              </a:rPr>
              <a:t>Mendelian</a:t>
            </a:r>
            <a:r>
              <a:rPr lang="en-US" sz="1600" dirty="0" smtClean="0">
                <a:solidFill>
                  <a:schemeClr val="bg2">
                    <a:lumMod val="25000"/>
                  </a:schemeClr>
                </a:solidFill>
                <a:latin typeface="Calibri Light"/>
                <a:cs typeface="Calibri Light"/>
              </a:rPr>
              <a:t> condition?</a:t>
            </a:r>
          </a:p>
          <a:p>
            <a:pPr lvl="1">
              <a:buClr>
                <a:schemeClr val="accent1"/>
              </a:buClr>
            </a:pPr>
            <a:r>
              <a:rPr lang="en-US" sz="1400" dirty="0" smtClean="0">
                <a:solidFill>
                  <a:schemeClr val="bg2">
                    <a:lumMod val="25000"/>
                  </a:schemeClr>
                </a:solidFill>
                <a:latin typeface="Calibri Light"/>
                <a:cs typeface="Calibri Light"/>
              </a:rPr>
              <a:t>no </a:t>
            </a:r>
            <a:r>
              <a:rPr lang="en-US" sz="1400" dirty="0" err="1" smtClean="0">
                <a:solidFill>
                  <a:schemeClr val="bg2">
                    <a:lumMod val="25000"/>
                  </a:schemeClr>
                </a:solidFill>
                <a:latin typeface="Calibri Light"/>
                <a:cs typeface="Calibri Light"/>
              </a:rPr>
              <a:t>Mendelian</a:t>
            </a:r>
            <a:r>
              <a:rPr lang="en-US" sz="1400" dirty="0" smtClean="0">
                <a:solidFill>
                  <a:schemeClr val="bg2">
                    <a:lumMod val="25000"/>
                  </a:schemeClr>
                </a:solidFill>
                <a:latin typeface="Calibri Light"/>
                <a:cs typeface="Calibri Light"/>
              </a:rPr>
              <a:t> phenotype associated with gene as of project acceptance into CMG</a:t>
            </a:r>
          </a:p>
          <a:p>
            <a:pPr>
              <a:buClr>
                <a:schemeClr val="accent1"/>
              </a:buClr>
            </a:pPr>
            <a:r>
              <a:rPr lang="en-US" sz="1600" dirty="0" smtClean="0">
                <a:solidFill>
                  <a:schemeClr val="bg2">
                    <a:lumMod val="25000"/>
                  </a:schemeClr>
                </a:solidFill>
                <a:latin typeface="Calibri Light"/>
                <a:cs typeface="Calibri Light"/>
              </a:rPr>
              <a:t>What is solved?</a:t>
            </a:r>
          </a:p>
          <a:p>
            <a:pPr lvl="1">
              <a:buClr>
                <a:schemeClr val="accent1"/>
              </a:buClr>
            </a:pPr>
            <a:r>
              <a:rPr lang="en-US" sz="1400" dirty="0" smtClean="0">
                <a:solidFill>
                  <a:schemeClr val="bg2">
                    <a:lumMod val="25000"/>
                  </a:schemeClr>
                </a:solidFill>
                <a:latin typeface="Calibri Light"/>
                <a:ea typeface="MS PGothic" charset="0"/>
                <a:cs typeface="Calibri Light"/>
              </a:rPr>
              <a:t>multiple families with variant(</a:t>
            </a:r>
            <a:r>
              <a:rPr lang="en-US" sz="1400" dirty="0">
                <a:solidFill>
                  <a:schemeClr val="bg2">
                    <a:lumMod val="25000"/>
                  </a:schemeClr>
                </a:solidFill>
                <a:latin typeface="Calibri Light"/>
                <a:ea typeface="MS PGothic" charset="0"/>
                <a:cs typeface="Calibri Light"/>
              </a:rPr>
              <a:t>s) in </a:t>
            </a:r>
            <a:r>
              <a:rPr lang="en-US" sz="1400" dirty="0" smtClean="0">
                <a:solidFill>
                  <a:schemeClr val="bg2">
                    <a:lumMod val="25000"/>
                  </a:schemeClr>
                </a:solidFill>
                <a:latin typeface="Calibri Light"/>
                <a:ea typeface="MS PGothic" charset="0"/>
                <a:cs typeface="Calibri Light"/>
              </a:rPr>
              <a:t>the same </a:t>
            </a:r>
            <a:r>
              <a:rPr lang="en-US" sz="1400" dirty="0">
                <a:solidFill>
                  <a:schemeClr val="bg2">
                    <a:lumMod val="25000"/>
                  </a:schemeClr>
                </a:solidFill>
                <a:latin typeface="Calibri Light"/>
                <a:ea typeface="MS PGothic" charset="0"/>
                <a:cs typeface="Calibri Light"/>
              </a:rPr>
              <a:t>gene is compelling </a:t>
            </a:r>
            <a:r>
              <a:rPr lang="en-US" sz="1400" dirty="0" smtClean="0">
                <a:solidFill>
                  <a:schemeClr val="bg2">
                    <a:lumMod val="25000"/>
                  </a:schemeClr>
                </a:solidFill>
                <a:latin typeface="Calibri Light"/>
                <a:ea typeface="MS PGothic" charset="0"/>
                <a:cs typeface="Calibri Light"/>
              </a:rPr>
              <a:t>by itself</a:t>
            </a:r>
            <a:endParaRPr lang="en-US" sz="1400" dirty="0">
              <a:solidFill>
                <a:schemeClr val="bg2">
                  <a:lumMod val="25000"/>
                </a:schemeClr>
              </a:solidFill>
              <a:latin typeface="Calibri Light"/>
              <a:ea typeface="MS PGothic" charset="0"/>
              <a:cs typeface="Calibri Light"/>
            </a:endParaRPr>
          </a:p>
          <a:p>
            <a:pPr lvl="1">
              <a:buClr>
                <a:schemeClr val="accent1"/>
              </a:buClr>
            </a:pPr>
            <a:r>
              <a:rPr lang="en-US" sz="1400" dirty="0" smtClean="0">
                <a:solidFill>
                  <a:schemeClr val="bg2">
                    <a:lumMod val="25000"/>
                  </a:schemeClr>
                </a:solidFill>
                <a:latin typeface="Calibri Light"/>
                <a:ea typeface="MS PGothic" charset="0"/>
                <a:cs typeface="Calibri Light"/>
              </a:rPr>
              <a:t>if variant found in only one family, then solved requires </a:t>
            </a:r>
            <a:r>
              <a:rPr lang="en-US" sz="1400" dirty="0">
                <a:solidFill>
                  <a:schemeClr val="bg2">
                    <a:lumMod val="25000"/>
                  </a:schemeClr>
                </a:solidFill>
                <a:latin typeface="Calibri Light"/>
                <a:ea typeface="MS PGothic" charset="0"/>
                <a:cs typeface="Calibri Light"/>
              </a:rPr>
              <a:t>both:</a:t>
            </a:r>
          </a:p>
          <a:p>
            <a:pPr lvl="2"/>
            <a:r>
              <a:rPr lang="en-US" sz="1400" dirty="0">
                <a:solidFill>
                  <a:schemeClr val="bg2">
                    <a:lumMod val="25000"/>
                  </a:schemeClr>
                </a:solidFill>
                <a:latin typeface="Calibri Light"/>
                <a:ea typeface="MS PGothic" charset="0"/>
                <a:cs typeface="Calibri Light"/>
              </a:rPr>
              <a:t>mapping data (sufficient to give high confidence variant must be in region)</a:t>
            </a:r>
          </a:p>
          <a:p>
            <a:pPr lvl="2"/>
            <a:r>
              <a:rPr lang="en-US" sz="1400" dirty="0">
                <a:solidFill>
                  <a:schemeClr val="bg2">
                    <a:lumMod val="25000"/>
                  </a:schemeClr>
                </a:solidFill>
                <a:latin typeface="Calibri Light"/>
                <a:ea typeface="MS PGothic" charset="0"/>
                <a:cs typeface="Calibri Light"/>
              </a:rPr>
              <a:t>compelling </a:t>
            </a:r>
            <a:r>
              <a:rPr lang="en-US" sz="1400" dirty="0" smtClean="0">
                <a:solidFill>
                  <a:schemeClr val="bg2">
                    <a:lumMod val="25000"/>
                  </a:schemeClr>
                </a:solidFill>
                <a:latin typeface="Calibri Light"/>
                <a:ea typeface="MS PGothic" charset="0"/>
                <a:cs typeface="Calibri Light"/>
              </a:rPr>
              <a:t>molecular functional </a:t>
            </a:r>
            <a:r>
              <a:rPr lang="en-US" sz="1400" dirty="0">
                <a:solidFill>
                  <a:schemeClr val="bg2">
                    <a:lumMod val="25000"/>
                  </a:schemeClr>
                </a:solidFill>
                <a:latin typeface="Calibri Light"/>
                <a:ea typeface="MS PGothic" charset="0"/>
                <a:cs typeface="Calibri Light"/>
              </a:rPr>
              <a:t>data (expression of gene in relevant tissue is not sufficient)</a:t>
            </a:r>
          </a:p>
          <a:p>
            <a:pPr lvl="3"/>
            <a:r>
              <a:rPr lang="en-US" sz="1400" dirty="0">
                <a:solidFill>
                  <a:schemeClr val="bg2">
                    <a:lumMod val="25000"/>
                  </a:schemeClr>
                </a:solidFill>
                <a:latin typeface="Calibri Light"/>
                <a:ea typeface="MS PGothic" charset="0"/>
                <a:cs typeface="Calibri Light"/>
              </a:rPr>
              <a:t>for role of gene in phenotype; e.g. encoded protein involved in perturbed system </a:t>
            </a:r>
          </a:p>
          <a:p>
            <a:pPr lvl="3"/>
            <a:r>
              <a:rPr lang="en-US" sz="1400" dirty="0">
                <a:solidFill>
                  <a:schemeClr val="bg2">
                    <a:lumMod val="25000"/>
                  </a:schemeClr>
                </a:solidFill>
                <a:latin typeface="Calibri Light"/>
                <a:ea typeface="MS PGothic" charset="0"/>
                <a:cs typeface="Calibri Light"/>
              </a:rPr>
              <a:t>for role of </a:t>
            </a:r>
            <a:r>
              <a:rPr lang="en-US" sz="1400" dirty="0" smtClean="0">
                <a:solidFill>
                  <a:schemeClr val="bg2">
                    <a:lumMod val="25000"/>
                  </a:schemeClr>
                </a:solidFill>
                <a:latin typeface="Calibri Light"/>
                <a:ea typeface="MS PGothic" charset="0"/>
                <a:cs typeface="Calibri Light"/>
              </a:rPr>
              <a:t>variant in </a:t>
            </a:r>
            <a:r>
              <a:rPr lang="en-US" sz="1400" dirty="0">
                <a:solidFill>
                  <a:schemeClr val="bg2">
                    <a:lumMod val="25000"/>
                  </a:schemeClr>
                </a:solidFill>
                <a:latin typeface="Calibri Light"/>
                <a:ea typeface="MS PGothic" charset="0"/>
                <a:cs typeface="Calibri Light"/>
              </a:rPr>
              <a:t>altering gene's function; e.g. variant alters protein function</a:t>
            </a:r>
          </a:p>
          <a:p>
            <a:pPr lvl="3"/>
            <a:r>
              <a:rPr lang="en-US" sz="1400" dirty="0">
                <a:solidFill>
                  <a:schemeClr val="bg2">
                    <a:lumMod val="25000"/>
                  </a:schemeClr>
                </a:solidFill>
                <a:latin typeface="Calibri Light"/>
                <a:ea typeface="MS PGothic" charset="0"/>
                <a:cs typeface="Calibri Light"/>
              </a:rPr>
              <a:t>recapitulation of phenotype in model organism; e.g. peroxisome biogenesis defect in both</a:t>
            </a:r>
          </a:p>
          <a:p>
            <a:pPr lvl="2"/>
            <a:r>
              <a:rPr lang="en-US" sz="1400" dirty="0" smtClean="0">
                <a:solidFill>
                  <a:srgbClr val="FF0000"/>
                </a:solidFill>
                <a:latin typeface="Calibri Light"/>
                <a:ea typeface="MS PGothic" charset="0"/>
                <a:cs typeface="Calibri Light"/>
              </a:rPr>
              <a:t>if </a:t>
            </a:r>
            <a:r>
              <a:rPr lang="en-US" sz="1400" dirty="0">
                <a:solidFill>
                  <a:srgbClr val="FF0000"/>
                </a:solidFill>
                <a:latin typeface="Calibri Light"/>
                <a:ea typeface="MS PGothic" charset="0"/>
                <a:cs typeface="Calibri Light"/>
              </a:rPr>
              <a:t>compelling functional data generated as described above and mapping data not possible given family size, can consider solved anyway (?)</a:t>
            </a:r>
          </a:p>
          <a:p>
            <a:pPr>
              <a:buClr>
                <a:schemeClr val="accent1"/>
              </a:buClr>
            </a:pPr>
            <a:endParaRPr lang="en-US" sz="1400" dirty="0">
              <a:solidFill>
                <a:schemeClr val="bg2">
                  <a:lumMod val="25000"/>
                </a:schemeClr>
              </a:solidFill>
              <a:latin typeface="Calibri Light"/>
              <a:cs typeface="Calibri Light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5356192" y="173294"/>
            <a:ext cx="3496203" cy="1080832"/>
          </a:xfrm>
          <a:prstGeom prst="roundRect">
            <a:avLst/>
          </a:prstGeom>
          <a:solidFill>
            <a:schemeClr val="accent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</p:sp>
      <p:sp>
        <p:nvSpPr>
          <p:cNvPr id="14" name="Rounded Rectangle 4"/>
          <p:cNvSpPr/>
          <p:nvPr/>
        </p:nvSpPr>
        <p:spPr>
          <a:xfrm>
            <a:off x="5558981" y="268946"/>
            <a:ext cx="3139965" cy="847932"/>
          </a:xfrm>
          <a:prstGeom prst="rect">
            <a:avLst/>
          </a:prstGeom>
          <a:solidFill>
            <a:schemeClr val="accent1"/>
          </a:solidFill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64770" tIns="32385" rIns="64770" bIns="32385" numCol="1" spcCol="1270" anchor="ctr" anchorCtr="0">
            <a:noAutofit/>
          </a:bodyPr>
          <a:lstStyle/>
          <a:p>
            <a:pPr algn="ctr" defTabSz="7556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200" dirty="0" smtClean="0">
                <a:solidFill>
                  <a:srgbClr val="FFFFFF"/>
                </a:solidFill>
                <a:latin typeface="Arial"/>
              </a:rPr>
              <a:t>Discovery</a:t>
            </a:r>
            <a:endParaRPr lang="en-US" sz="3200" dirty="0">
              <a:solidFill>
                <a:srgbClr val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69312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38112" y="216357"/>
            <a:ext cx="5870576" cy="52322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4D4D4F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Methods</a:t>
            </a:r>
            <a:endParaRPr lang="en-US" dirty="0"/>
          </a:p>
        </p:txBody>
      </p:sp>
      <p:sp>
        <p:nvSpPr>
          <p:cNvPr id="10" name="Content Placeholder 9"/>
          <p:cNvSpPr txBox="1">
            <a:spLocks/>
          </p:cNvSpPr>
          <p:nvPr/>
        </p:nvSpPr>
        <p:spPr>
          <a:xfrm>
            <a:off x="587300" y="1513305"/>
            <a:ext cx="8304476" cy="3262189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pitchFamily="-65" charset="-128"/>
                <a:cs typeface="ＭＳ Ｐゴシック" pitchFamily="-65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>
              <a:buClr>
                <a:schemeClr val="accent1"/>
              </a:buClr>
              <a:buNone/>
            </a:pPr>
            <a:endParaRPr lang="en-US" sz="1400" dirty="0">
              <a:solidFill>
                <a:schemeClr val="bg2">
                  <a:lumMod val="25000"/>
                </a:schemeClr>
              </a:solidFill>
              <a:latin typeface="Calibri Light"/>
              <a:cs typeface="Calibri Light"/>
            </a:endParaRPr>
          </a:p>
          <a:p>
            <a:pPr>
              <a:defRPr/>
            </a:pPr>
            <a:r>
              <a:rPr lang="en-US" sz="1400" dirty="0" smtClean="0">
                <a:latin typeface="Calibri Light"/>
                <a:ea typeface="MS PGothic" charset="0"/>
                <a:cs typeface="Calibri Light"/>
              </a:rPr>
              <a:t>only </a:t>
            </a:r>
            <a:r>
              <a:rPr lang="en-US" sz="1400" dirty="0">
                <a:latin typeface="Calibri Light"/>
                <a:ea typeface="MS PGothic" charset="0"/>
                <a:cs typeface="Calibri Light"/>
              </a:rPr>
              <a:t>counting projects for which a </a:t>
            </a:r>
            <a:r>
              <a:rPr lang="en-US" sz="1400" dirty="0" smtClean="0">
                <a:latin typeface="Calibri Light"/>
                <a:ea typeface="MS PGothic" charset="0"/>
                <a:cs typeface="Calibri Light"/>
              </a:rPr>
              <a:t>“first pass” </a:t>
            </a:r>
            <a:r>
              <a:rPr lang="en-US" sz="1400" dirty="0">
                <a:latin typeface="Calibri Light"/>
                <a:ea typeface="MS PGothic" charset="0"/>
                <a:cs typeface="Calibri Light"/>
              </a:rPr>
              <a:t>analysis is </a:t>
            </a:r>
            <a:r>
              <a:rPr lang="en-US" sz="1400" dirty="0" smtClean="0">
                <a:latin typeface="Calibri Light"/>
                <a:ea typeface="MS PGothic" charset="0"/>
                <a:cs typeface="Calibri Light"/>
              </a:rPr>
              <a:t>complete:</a:t>
            </a:r>
            <a:endParaRPr lang="en-US" sz="1400" dirty="0">
              <a:latin typeface="Calibri Light"/>
              <a:ea typeface="MS PGothic" charset="0"/>
              <a:cs typeface="Calibri Light"/>
            </a:endParaRPr>
          </a:p>
          <a:p>
            <a:pPr lvl="1">
              <a:defRPr/>
            </a:pPr>
            <a:r>
              <a:rPr lang="en-US" sz="1400" dirty="0" smtClean="0">
                <a:latin typeface="Calibri Light"/>
                <a:ea typeface="MS PGothic" charset="0"/>
                <a:cs typeface="Calibri Light"/>
              </a:rPr>
              <a:t>excluding</a:t>
            </a:r>
            <a:r>
              <a:rPr lang="en-US" sz="1400" dirty="0">
                <a:latin typeface="Calibri Light"/>
                <a:ea typeface="MS PGothic" charset="0"/>
                <a:cs typeface="Calibri Light"/>
              </a:rPr>
              <a:t>: </a:t>
            </a:r>
          </a:p>
          <a:p>
            <a:pPr lvl="2">
              <a:defRPr/>
            </a:pPr>
            <a:r>
              <a:rPr lang="en-US" sz="1400" dirty="0" smtClean="0">
                <a:latin typeface="Calibri Light"/>
                <a:ea typeface="MS PGothic" charset="0"/>
                <a:cs typeface="Calibri Light"/>
              </a:rPr>
              <a:t>PI hasn’t </a:t>
            </a:r>
            <a:r>
              <a:rPr lang="en-US" sz="1400" dirty="0">
                <a:latin typeface="Calibri Light"/>
                <a:ea typeface="MS PGothic" charset="0"/>
                <a:cs typeface="Calibri Light"/>
              </a:rPr>
              <a:t>reported </a:t>
            </a:r>
            <a:r>
              <a:rPr lang="en-US" sz="1400" dirty="0" smtClean="0">
                <a:latin typeface="Calibri Light"/>
                <a:ea typeface="MS PGothic" charset="0"/>
                <a:cs typeface="Calibri Light"/>
              </a:rPr>
              <a:t> to CMG (i.e., gene found or not found) </a:t>
            </a:r>
            <a:r>
              <a:rPr lang="en-US" sz="1400" dirty="0">
                <a:latin typeface="Calibri Light"/>
                <a:ea typeface="MS PGothic" charset="0"/>
                <a:cs typeface="Calibri Light"/>
              </a:rPr>
              <a:t>and project has been released &lt;1 </a:t>
            </a:r>
            <a:r>
              <a:rPr lang="en-US" sz="1400" dirty="0" smtClean="0">
                <a:latin typeface="Calibri Light"/>
                <a:ea typeface="MS PGothic" charset="0"/>
                <a:cs typeface="Calibri Light"/>
              </a:rPr>
              <a:t>year</a:t>
            </a:r>
            <a:endParaRPr lang="en-US" sz="1400" dirty="0">
              <a:latin typeface="Calibri Light"/>
              <a:ea typeface="MS PGothic" charset="0"/>
              <a:cs typeface="Calibri Light"/>
            </a:endParaRPr>
          </a:p>
          <a:p>
            <a:pPr lvl="2">
              <a:defRPr/>
            </a:pPr>
            <a:r>
              <a:rPr lang="en-US" sz="1400" dirty="0" smtClean="0">
                <a:latin typeface="Calibri Light"/>
                <a:ea typeface="MS PGothic" charset="0"/>
                <a:cs typeface="Calibri Light"/>
              </a:rPr>
              <a:t>first </a:t>
            </a:r>
            <a:r>
              <a:rPr lang="en-US" sz="1400" dirty="0">
                <a:latin typeface="Calibri Light"/>
                <a:ea typeface="MS PGothic" charset="0"/>
                <a:cs typeface="Calibri Light"/>
              </a:rPr>
              <a:t>pass analysis </a:t>
            </a:r>
            <a:r>
              <a:rPr lang="en-US" sz="1400" dirty="0" smtClean="0">
                <a:latin typeface="Calibri Light"/>
                <a:ea typeface="MS PGothic" charset="0"/>
                <a:cs typeface="Calibri Light"/>
              </a:rPr>
              <a:t>is complete but Sanger validation pending</a:t>
            </a:r>
            <a:endParaRPr lang="en-US" sz="1400" dirty="0">
              <a:latin typeface="Calibri Light"/>
              <a:ea typeface="MS PGothic" charset="0"/>
              <a:cs typeface="Calibri Light"/>
            </a:endParaRPr>
          </a:p>
          <a:p>
            <a:pPr lvl="1">
              <a:defRPr/>
            </a:pPr>
            <a:r>
              <a:rPr lang="en-US" sz="1400" dirty="0" smtClean="0">
                <a:latin typeface="Calibri Light"/>
                <a:ea typeface="MS PGothic" charset="0"/>
                <a:cs typeface="Calibri Light"/>
              </a:rPr>
              <a:t>including</a:t>
            </a:r>
            <a:r>
              <a:rPr lang="en-US" sz="1400" dirty="0">
                <a:latin typeface="Calibri Light"/>
                <a:ea typeface="MS PGothic" charset="0"/>
                <a:cs typeface="Calibri Light"/>
              </a:rPr>
              <a:t>:</a:t>
            </a:r>
          </a:p>
          <a:p>
            <a:pPr lvl="2">
              <a:defRPr/>
            </a:pPr>
            <a:r>
              <a:rPr lang="en-US" sz="1400" dirty="0" smtClean="0">
                <a:latin typeface="Calibri Light"/>
                <a:ea typeface="MS PGothic" charset="0"/>
                <a:cs typeface="Calibri Light"/>
              </a:rPr>
              <a:t>analysis is complete with or without a gene found</a:t>
            </a:r>
          </a:p>
          <a:p>
            <a:pPr lvl="2">
              <a:defRPr/>
            </a:pPr>
            <a:r>
              <a:rPr lang="en-US" sz="1400" dirty="0">
                <a:latin typeface="Calibri Light"/>
                <a:ea typeface="MS PGothic" charset="0"/>
                <a:cs typeface="Calibri Light"/>
              </a:rPr>
              <a:t>a project has been released for &gt;1 year and PI hasn't </a:t>
            </a:r>
            <a:r>
              <a:rPr lang="en-US" sz="1400" dirty="0" smtClean="0">
                <a:latin typeface="Calibri Light"/>
                <a:ea typeface="MS PGothic" charset="0"/>
                <a:cs typeface="Calibri Light"/>
              </a:rPr>
              <a:t>reported (assume no gene found)</a:t>
            </a:r>
            <a:endParaRPr lang="en-US" sz="1400" dirty="0">
              <a:latin typeface="Calibri Light"/>
              <a:ea typeface="MS PGothic" charset="0"/>
              <a:cs typeface="Calibri Light"/>
            </a:endParaRPr>
          </a:p>
          <a:p>
            <a:pPr>
              <a:defRPr/>
            </a:pPr>
            <a:r>
              <a:rPr lang="en-US" sz="1400" dirty="0" smtClean="0">
                <a:latin typeface="Calibri Light"/>
                <a:ea typeface="MS PGothic" charset="0"/>
                <a:cs typeface="Calibri Light"/>
              </a:rPr>
              <a:t>assess project submissions </a:t>
            </a:r>
            <a:r>
              <a:rPr lang="en-US" sz="1400" dirty="0">
                <a:latin typeface="Calibri Light"/>
                <a:ea typeface="MS PGothic" charset="0"/>
                <a:cs typeface="Calibri Light"/>
              </a:rPr>
              <a:t>to determine </a:t>
            </a:r>
            <a:r>
              <a:rPr lang="en-US" sz="1400" dirty="0" smtClean="0">
                <a:latin typeface="Calibri Light"/>
                <a:ea typeface="MS PGothic" charset="0"/>
                <a:cs typeface="Calibri Light"/>
              </a:rPr>
              <a:t>how many phenotypes included</a:t>
            </a:r>
            <a:endParaRPr lang="en-US" sz="1400" dirty="0">
              <a:latin typeface="Calibri Light"/>
              <a:ea typeface="MS PGothic" charset="0"/>
              <a:cs typeface="Calibri Light"/>
            </a:endParaRPr>
          </a:p>
          <a:p>
            <a:pPr lvl="1">
              <a:defRPr/>
            </a:pPr>
            <a:r>
              <a:rPr lang="en-US" sz="1400" dirty="0" smtClean="0">
                <a:latin typeface="Calibri Light"/>
                <a:ea typeface="MS PGothic" charset="0"/>
                <a:cs typeface="Calibri Light"/>
              </a:rPr>
              <a:t>default </a:t>
            </a:r>
            <a:r>
              <a:rPr lang="en-US" sz="1400" dirty="0">
                <a:latin typeface="Calibri Light"/>
                <a:ea typeface="MS PGothic" charset="0"/>
                <a:cs typeface="Calibri Light"/>
              </a:rPr>
              <a:t>assumption is single phenotype/single gene</a:t>
            </a:r>
          </a:p>
          <a:p>
            <a:pPr lvl="1">
              <a:defRPr/>
            </a:pPr>
            <a:r>
              <a:rPr lang="en-US" sz="1400" dirty="0" smtClean="0">
                <a:latin typeface="Calibri Light"/>
                <a:ea typeface="MS PGothic" charset="0"/>
                <a:cs typeface="Calibri Light"/>
              </a:rPr>
              <a:t>some </a:t>
            </a:r>
            <a:r>
              <a:rPr lang="en-US" sz="1400" dirty="0">
                <a:latin typeface="Calibri Light"/>
                <a:ea typeface="MS PGothic" charset="0"/>
                <a:cs typeface="Calibri Light"/>
              </a:rPr>
              <a:t>projects </a:t>
            </a:r>
            <a:r>
              <a:rPr lang="en-US" sz="1400" dirty="0" smtClean="0">
                <a:latin typeface="Calibri Light"/>
                <a:ea typeface="MS PGothic" charset="0"/>
                <a:cs typeface="Calibri Light"/>
              </a:rPr>
              <a:t>consist of multiple phenotypes (e.g., </a:t>
            </a:r>
            <a:r>
              <a:rPr lang="en-US" sz="1400" dirty="0" err="1" smtClean="0">
                <a:latin typeface="Calibri Light"/>
                <a:ea typeface="MS PGothic" charset="0"/>
                <a:cs typeface="Calibri Light"/>
              </a:rPr>
              <a:t>Joubert</a:t>
            </a:r>
            <a:r>
              <a:rPr lang="en-US" sz="1400" dirty="0" smtClean="0">
                <a:latin typeface="Calibri Light"/>
                <a:ea typeface="MS PGothic" charset="0"/>
                <a:cs typeface="Calibri Light"/>
              </a:rPr>
              <a:t> syndrome, distal </a:t>
            </a:r>
            <a:r>
              <a:rPr lang="en-US" sz="1400" dirty="0" err="1" smtClean="0">
                <a:latin typeface="Calibri Light"/>
                <a:ea typeface="MS PGothic" charset="0"/>
                <a:cs typeface="Calibri Light"/>
              </a:rPr>
              <a:t>arthrogryposis</a:t>
            </a:r>
            <a:r>
              <a:rPr lang="en-US" sz="1400" dirty="0" smtClean="0">
                <a:latin typeface="Calibri Light"/>
                <a:ea typeface="MS PGothic" charset="0"/>
                <a:cs typeface="Calibri Light"/>
              </a:rPr>
              <a:t>) </a:t>
            </a:r>
            <a:r>
              <a:rPr lang="en-US" sz="1400" dirty="0">
                <a:latin typeface="Calibri Light"/>
                <a:ea typeface="MS PGothic" charset="0"/>
                <a:cs typeface="Calibri Light"/>
              </a:rPr>
              <a:t>and were grouped together for </a:t>
            </a:r>
            <a:r>
              <a:rPr lang="en-US" sz="1400" dirty="0" smtClean="0">
                <a:latin typeface="Calibri Light"/>
                <a:ea typeface="MS PGothic" charset="0"/>
                <a:cs typeface="Calibri Light"/>
              </a:rPr>
              <a:t>convenience</a:t>
            </a:r>
            <a:endParaRPr lang="en-US" sz="1400" dirty="0">
              <a:latin typeface="Calibri Light"/>
              <a:ea typeface="MS PGothic" charset="0"/>
              <a:cs typeface="Calibri Light"/>
            </a:endParaRPr>
          </a:p>
          <a:p>
            <a:pPr>
              <a:defRPr/>
            </a:pPr>
            <a:r>
              <a:rPr lang="en-US" sz="1400" dirty="0" smtClean="0">
                <a:latin typeface="Calibri Light"/>
                <a:ea typeface="MS PGothic" charset="0"/>
                <a:cs typeface="Calibri Light"/>
              </a:rPr>
              <a:t>reviewed all reports by and correspondence between CMG and PI analysts to </a:t>
            </a:r>
            <a:r>
              <a:rPr lang="en-US" sz="1400" dirty="0">
                <a:latin typeface="Calibri Light"/>
                <a:ea typeface="MS PGothic" charset="0"/>
                <a:cs typeface="Calibri Light"/>
              </a:rPr>
              <a:t>determine model of </a:t>
            </a:r>
            <a:r>
              <a:rPr lang="en-US" sz="1400" dirty="0" smtClean="0">
                <a:latin typeface="Calibri Light"/>
                <a:ea typeface="MS PGothic" charset="0"/>
                <a:cs typeface="Calibri Light"/>
              </a:rPr>
              <a:t>inheritance, names of causal genes, etc.</a:t>
            </a:r>
            <a:endParaRPr lang="en-US" sz="1400" dirty="0">
              <a:latin typeface="Calibri Light"/>
              <a:ea typeface="MS PGothic" charset="0"/>
              <a:cs typeface="Calibri Light"/>
            </a:endParaRPr>
          </a:p>
          <a:p>
            <a:pPr>
              <a:buClr>
                <a:schemeClr val="accent1"/>
              </a:buClr>
            </a:pPr>
            <a:endParaRPr lang="en-US" sz="1400" dirty="0">
              <a:solidFill>
                <a:schemeClr val="bg2">
                  <a:lumMod val="25000"/>
                </a:schemeClr>
              </a:solidFill>
              <a:latin typeface="Calibri Light"/>
              <a:cs typeface="Calibri Light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5356192" y="173294"/>
            <a:ext cx="3496203" cy="1080832"/>
          </a:xfrm>
          <a:prstGeom prst="roundRect">
            <a:avLst/>
          </a:prstGeom>
          <a:solidFill>
            <a:schemeClr val="accent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</p:sp>
      <p:sp>
        <p:nvSpPr>
          <p:cNvPr id="14" name="Rounded Rectangle 4"/>
          <p:cNvSpPr/>
          <p:nvPr/>
        </p:nvSpPr>
        <p:spPr>
          <a:xfrm>
            <a:off x="5558981" y="268946"/>
            <a:ext cx="3139965" cy="847932"/>
          </a:xfrm>
          <a:prstGeom prst="rect">
            <a:avLst/>
          </a:prstGeom>
          <a:solidFill>
            <a:schemeClr val="accent1"/>
          </a:solidFill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64770" tIns="32385" rIns="64770" bIns="32385" numCol="1" spcCol="1270" anchor="ctr" anchorCtr="0">
            <a:noAutofit/>
          </a:bodyPr>
          <a:lstStyle/>
          <a:p>
            <a:pPr algn="ctr" defTabSz="7556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200" dirty="0" smtClean="0">
                <a:solidFill>
                  <a:srgbClr val="FFFFFF"/>
                </a:solidFill>
                <a:latin typeface="Arial"/>
              </a:rPr>
              <a:t>Discovery</a:t>
            </a:r>
            <a:endParaRPr lang="en-US" sz="3200" dirty="0">
              <a:solidFill>
                <a:srgbClr val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24701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/>
          <p:cNvSpPr/>
          <p:nvPr/>
        </p:nvSpPr>
        <p:spPr>
          <a:xfrm>
            <a:off x="152400" y="76200"/>
            <a:ext cx="8839200" cy="1080832"/>
          </a:xfrm>
          <a:prstGeom prst="roundRect">
            <a:avLst/>
          </a:prstGeom>
          <a:solidFill>
            <a:srgbClr val="BFBFBF"/>
          </a:solidFill>
          <a:ln w="25400" cap="flat" cmpd="sng" algn="ctr">
            <a:noFill/>
            <a:prstDash val="solid"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3618533" y="226995"/>
            <a:ext cx="2238425" cy="769441"/>
          </a:xfrm>
          <a:prstGeom prst="rect">
            <a:avLst/>
          </a:prstGeom>
          <a:noFill/>
          <a:ln>
            <a:noFill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kern="0" noProof="0" dirty="0" smtClean="0">
                <a:solidFill>
                  <a:srgbClr val="4D4D4F"/>
                </a:solidFill>
                <a:latin typeface="Calibri"/>
              </a:rPr>
              <a:t>Pipeline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10" name="Picture 9" descr="mendelian_center_log_new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3530" y="6291491"/>
            <a:ext cx="1683625" cy="40988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803400"/>
            <a:ext cx="8216900" cy="325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023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mg_multicolor_logi_larg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800" y="5257800"/>
            <a:ext cx="3056964" cy="2362200"/>
          </a:xfrm>
          <a:prstGeom prst="rect">
            <a:avLst/>
          </a:prstGeom>
        </p:spPr>
      </p:pic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65416538"/>
              </p:ext>
            </p:extLst>
          </p:nvPr>
        </p:nvGraphicFramePr>
        <p:xfrm>
          <a:off x="990600" y="1274064"/>
          <a:ext cx="7086600" cy="44069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3" name="Straight Connector 2"/>
          <p:cNvCxnSpPr/>
          <p:nvPr/>
        </p:nvCxnSpPr>
        <p:spPr>
          <a:xfrm>
            <a:off x="2209800" y="5617464"/>
            <a:ext cx="0" cy="228600"/>
          </a:xfrm>
          <a:prstGeom prst="line">
            <a:avLst/>
          </a:prstGeom>
          <a:ln w="6350">
            <a:solidFill>
              <a:schemeClr val="tx1">
                <a:lumMod val="95000"/>
                <a:lumOff val="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2209800" y="5846064"/>
            <a:ext cx="3505200" cy="0"/>
          </a:xfrm>
          <a:prstGeom prst="line">
            <a:avLst/>
          </a:prstGeom>
          <a:ln w="6350">
            <a:solidFill>
              <a:schemeClr val="tx1">
                <a:lumMod val="95000"/>
                <a:lumOff val="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5715000" y="5617464"/>
            <a:ext cx="0" cy="228600"/>
          </a:xfrm>
          <a:prstGeom prst="line">
            <a:avLst/>
          </a:prstGeom>
          <a:ln w="6350">
            <a:solidFill>
              <a:schemeClr val="tx1">
                <a:lumMod val="95000"/>
                <a:lumOff val="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209800" y="5922264"/>
            <a:ext cx="3505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 smtClean="0">
                <a:latin typeface="Calibri Light" charset="0"/>
                <a:ea typeface="Calibri Light" charset="0"/>
                <a:cs typeface="Calibri Light" charset="0"/>
              </a:rPr>
              <a:t>PhenoDB</a:t>
            </a:r>
            <a:r>
              <a:rPr lang="en-US" sz="1400" dirty="0" smtClean="0">
                <a:latin typeface="Calibri Light" charset="0"/>
                <a:ea typeface="Calibri Light" charset="0"/>
                <a:cs typeface="Calibri Light" charset="0"/>
              </a:rPr>
              <a:t> &amp; pedigree review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5791200" y="5617464"/>
            <a:ext cx="0" cy="228600"/>
          </a:xfrm>
          <a:prstGeom prst="line">
            <a:avLst/>
          </a:prstGeom>
          <a:ln w="6350">
            <a:solidFill>
              <a:schemeClr val="tx1">
                <a:lumMod val="95000"/>
                <a:lumOff val="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7543800" y="5617464"/>
            <a:ext cx="0" cy="228600"/>
          </a:xfrm>
          <a:prstGeom prst="line">
            <a:avLst/>
          </a:prstGeom>
          <a:ln w="6350">
            <a:solidFill>
              <a:schemeClr val="tx1">
                <a:lumMod val="95000"/>
                <a:lumOff val="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5791200" y="5846064"/>
            <a:ext cx="1752600" cy="0"/>
          </a:xfrm>
          <a:prstGeom prst="line">
            <a:avLst/>
          </a:prstGeom>
          <a:ln w="6350">
            <a:solidFill>
              <a:schemeClr val="tx1">
                <a:lumMod val="95000"/>
                <a:lumOff val="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6129301" y="5922264"/>
            <a:ext cx="10878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latin typeface="Calibri Light" charset="0"/>
                <a:ea typeface="Calibri Light" charset="0"/>
                <a:cs typeface="Calibri Light" charset="0"/>
              </a:rPr>
              <a:t>resolving QC</a:t>
            </a:r>
            <a:endParaRPr lang="en-US" sz="1400" dirty="0">
              <a:latin typeface="Calibri Light" charset="0"/>
              <a:ea typeface="Calibri Light" charset="0"/>
              <a:cs typeface="Calibri Light" charset="0"/>
            </a:endParaRPr>
          </a:p>
        </p:txBody>
      </p:sp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7105480"/>
              </p:ext>
            </p:extLst>
          </p:nvPr>
        </p:nvGraphicFramePr>
        <p:xfrm>
          <a:off x="6362610" y="2261901"/>
          <a:ext cx="1981200" cy="763842"/>
        </p:xfrm>
        <a:graphic>
          <a:graphicData uri="http://schemas.openxmlformats.org/drawingml/2006/table">
            <a:tbl>
              <a:tblPr/>
              <a:tblGrid>
                <a:gridCol w="1143000"/>
                <a:gridCol w="838200"/>
              </a:tblGrid>
              <a:tr h="228600">
                <a:tc>
                  <a:txBody>
                    <a:bodyPr/>
                    <a:lstStyle/>
                    <a:p>
                      <a:pPr algn="ctr">
                        <a:lnSpc>
                          <a:spcPct val="92000"/>
                        </a:lnSpc>
                      </a:pPr>
                      <a:r>
                        <a:rPr lang="en-US" sz="1100" dirty="0" smtClean="0">
                          <a:solidFill>
                            <a:srgbClr val="0D0D0D"/>
                          </a:solidFill>
                          <a:latin typeface="Calibri"/>
                          <a:ea typeface="DejaVu LGC Sans"/>
                          <a:cs typeface="Calibri"/>
                        </a:rPr>
                        <a:t>Communication</a:t>
                      </a:r>
                      <a:endParaRPr sz="1100" dirty="0">
                        <a:solidFill>
                          <a:srgbClr val="0D0D0D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2000"/>
                        </a:lnSpc>
                      </a:pPr>
                      <a:r>
                        <a:rPr lang="en-US" sz="1100" dirty="0" smtClean="0">
                          <a:solidFill>
                            <a:srgbClr val="0D0D0D"/>
                          </a:solidFill>
                          <a:latin typeface="Calibri"/>
                          <a:ea typeface="DejaVu LGC Sans"/>
                          <a:cs typeface="Calibri"/>
                        </a:rPr>
                        <a:t>Total</a:t>
                      </a:r>
                      <a:endParaRPr sz="1100" dirty="0">
                        <a:solidFill>
                          <a:srgbClr val="0D0D0D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21153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100" dirty="0" smtClean="0">
                          <a:solidFill>
                            <a:srgbClr val="0D0D0D"/>
                          </a:solidFill>
                          <a:latin typeface="Calibri" pitchFamily="34" charset="0"/>
                        </a:rPr>
                        <a:t>Emails</a:t>
                      </a:r>
                      <a:endParaRPr lang="en-US" sz="1100" dirty="0">
                        <a:solidFill>
                          <a:srgbClr val="0D0D0D"/>
                        </a:solidFill>
                        <a:latin typeface="Calibri" pitchFamily="34" charset="0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smtClean="0">
                          <a:solidFill>
                            <a:srgbClr val="0D0D0D"/>
                          </a:solidFill>
                          <a:latin typeface="Calibri" pitchFamily="34" charset="0"/>
                        </a:rPr>
                        <a:t>36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100" dirty="0" smtClean="0">
                          <a:solidFill>
                            <a:srgbClr val="0D0D0D"/>
                          </a:solidFill>
                          <a:latin typeface="Calibri" pitchFamily="34" charset="0"/>
                        </a:rPr>
                        <a:t>Phone</a:t>
                      </a:r>
                      <a:endParaRPr lang="en-US" sz="1100" dirty="0">
                        <a:solidFill>
                          <a:srgbClr val="0D0D0D"/>
                        </a:solidFill>
                        <a:latin typeface="Calibri" pitchFamily="34" charset="0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smtClean="0">
                          <a:solidFill>
                            <a:srgbClr val="0D0D0D"/>
                          </a:solidFill>
                          <a:latin typeface="Calibri" pitchFamily="34" charset="0"/>
                        </a:rPr>
                        <a:t>2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20" name="Rounded Rectangle 19"/>
          <p:cNvSpPr/>
          <p:nvPr/>
        </p:nvSpPr>
        <p:spPr>
          <a:xfrm>
            <a:off x="152400" y="76200"/>
            <a:ext cx="8839200" cy="1080832"/>
          </a:xfrm>
          <a:prstGeom prst="roundRect">
            <a:avLst/>
          </a:prstGeom>
          <a:solidFill>
            <a:srgbClr val="BFBFBF"/>
          </a:solidFill>
          <a:ln w="25400" cap="flat" cmpd="sng" algn="ctr">
            <a:noFill/>
            <a:prstDash val="solid"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</p: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2156317" y="231895"/>
            <a:ext cx="5148427" cy="769441"/>
          </a:xfrm>
          <a:prstGeom prst="rect">
            <a:avLst/>
          </a:prstGeom>
          <a:noFill/>
          <a:ln>
            <a:noFill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kern="0" noProof="0" dirty="0" smtClean="0">
                <a:solidFill>
                  <a:srgbClr val="4D4D4F"/>
                </a:solidFill>
                <a:latin typeface="Calibri"/>
              </a:rPr>
              <a:t>Pre-pipeline contacts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650407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mg_multicolor_logi_larg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800" y="5257800"/>
            <a:ext cx="3056964" cy="2362200"/>
          </a:xfrm>
          <a:prstGeom prst="rect">
            <a:avLst/>
          </a:prstGeom>
        </p:spPr>
      </p:pic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71347758"/>
              </p:ext>
            </p:extLst>
          </p:nvPr>
        </p:nvGraphicFramePr>
        <p:xfrm>
          <a:off x="304800" y="1157031"/>
          <a:ext cx="8305800" cy="4953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1815473"/>
              </p:ext>
            </p:extLst>
          </p:nvPr>
        </p:nvGraphicFramePr>
        <p:xfrm>
          <a:off x="5830824" y="2702654"/>
          <a:ext cx="1600200" cy="504762"/>
        </p:xfrm>
        <a:graphic>
          <a:graphicData uri="http://schemas.openxmlformats.org/drawingml/2006/table">
            <a:tbl>
              <a:tblPr/>
              <a:tblGrid>
                <a:gridCol w="757990"/>
                <a:gridCol w="842210"/>
              </a:tblGrid>
              <a:tr h="222526">
                <a:tc>
                  <a:txBody>
                    <a:bodyPr/>
                    <a:lstStyle/>
                    <a:p>
                      <a:pPr algn="ctr">
                        <a:lnSpc>
                          <a:spcPct val="92000"/>
                        </a:lnSpc>
                      </a:pPr>
                      <a:r>
                        <a:rPr lang="en-US" sz="11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libri"/>
                          <a:cs typeface="Calibri"/>
                        </a:rPr>
                        <a:t>Mean</a:t>
                      </a:r>
                      <a:endParaRPr sz="11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2000"/>
                        </a:lnSpc>
                      </a:pPr>
                      <a:r>
                        <a:rPr lang="en-US" sz="11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libri"/>
                          <a:ea typeface="DejaVu LGC Sans"/>
                          <a:cs typeface="Calibri"/>
                        </a:rPr>
                        <a:t>4.2 months</a:t>
                      </a:r>
                      <a:endParaRPr sz="11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3467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1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libri" pitchFamily="34" charset="0"/>
                        </a:rPr>
                        <a:t>Median</a:t>
                      </a:r>
                      <a:endParaRPr lang="en-US" sz="11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libri" pitchFamily="34" charset="0"/>
                        </a:rPr>
                        <a:t>4 months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8" name="Rounded Rectangle 7"/>
          <p:cNvSpPr/>
          <p:nvPr/>
        </p:nvSpPr>
        <p:spPr>
          <a:xfrm>
            <a:off x="152400" y="76200"/>
            <a:ext cx="8839200" cy="1080832"/>
          </a:xfrm>
          <a:prstGeom prst="roundRect">
            <a:avLst/>
          </a:prstGeom>
          <a:solidFill>
            <a:srgbClr val="BFBFBF"/>
          </a:solidFill>
          <a:ln w="25400" cap="flat" cmpd="sng" algn="ctr">
            <a:noFill/>
            <a:prstDash val="solid"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2064877" y="231895"/>
            <a:ext cx="5652659" cy="769441"/>
          </a:xfrm>
          <a:prstGeom prst="rect">
            <a:avLst/>
          </a:prstGeom>
          <a:noFill/>
          <a:ln>
            <a:noFill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</a:rPr>
              <a:t>Pre-pipeline</a:t>
            </a:r>
            <a:r>
              <a:rPr kumimoji="0" lang="en-US" sz="4400" b="0" i="0" u="none" strike="noStrike" kern="0" cap="none" spc="0" normalizeH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</a:rPr>
              <a:t> processing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30104883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817339"/>
              </p:ext>
            </p:extLst>
          </p:nvPr>
        </p:nvGraphicFramePr>
        <p:xfrm>
          <a:off x="152400" y="1853859"/>
          <a:ext cx="8720665" cy="3403540"/>
        </p:xfrm>
        <a:graphic>
          <a:graphicData uri="http://schemas.openxmlformats.org/drawingml/2006/table">
            <a:tbl>
              <a:tblPr>
                <a:tableStyleId>{7DF18680-E054-41AD-8BC1-D1AEF772440D}</a:tableStyleId>
              </a:tblPr>
              <a:tblGrid>
                <a:gridCol w="1695013"/>
                <a:gridCol w="1756413"/>
                <a:gridCol w="1756413"/>
                <a:gridCol w="1756413"/>
                <a:gridCol w="1756413"/>
              </a:tblGrid>
              <a:tr h="531630">
                <a:tc>
                  <a:txBody>
                    <a:bodyPr/>
                    <a:lstStyle/>
                    <a:p>
                      <a:pPr algn="ctr"/>
                      <a:endParaRPr lang="en-US" sz="1400" b="0" i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alibri Light"/>
                        <a:cs typeface="Calibri Light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libri Light"/>
                          <a:cs typeface="Calibri Light"/>
                        </a:rPr>
                        <a:t>pre-pipeline</a:t>
                      </a:r>
                    </a:p>
                  </a:txBody>
                  <a:tcPr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libri Light"/>
                          <a:cs typeface="Calibri Light"/>
                        </a:rPr>
                        <a:t>pipeline</a:t>
                      </a:r>
                    </a:p>
                  </a:txBody>
                  <a:tcPr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i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libri Light"/>
                          <a:cs typeface="Calibri Light"/>
                        </a:rPr>
                        <a:t>released</a:t>
                      </a:r>
                      <a:endParaRPr lang="en-US" sz="2000" b="1" i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alibri Light"/>
                        <a:cs typeface="Calibri Light"/>
                      </a:endParaRPr>
                    </a:p>
                  </a:txBody>
                  <a:tcPr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i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libri Light"/>
                          <a:cs typeface="Calibri Light"/>
                        </a:rPr>
                        <a:t>total</a:t>
                      </a:r>
                      <a:endParaRPr lang="en-US" sz="2000" b="1" i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alibri Light"/>
                        <a:cs typeface="Calibri Light"/>
                      </a:endParaRPr>
                    </a:p>
                  </a:txBody>
                  <a:tcPr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</a:tr>
              <a:tr h="463248">
                <a:tc>
                  <a:txBody>
                    <a:bodyPr/>
                    <a:lstStyle/>
                    <a:p>
                      <a:pPr algn="ctr"/>
                      <a:r>
                        <a:rPr lang="en-US" sz="1800" b="1" i="0" dirty="0" err="1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libri Light"/>
                          <a:cs typeface="Calibri Light"/>
                        </a:rPr>
                        <a:t>Exomes</a:t>
                      </a:r>
                      <a:endParaRPr lang="en-US" sz="1800" b="1" i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alibri Light"/>
                        <a:cs typeface="Calibri Ligh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i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libri Light"/>
                          <a:cs typeface="Calibri Light"/>
                        </a:rPr>
                        <a:t>1,174</a:t>
                      </a:r>
                      <a:endParaRPr lang="en-US" sz="1800" b="0" i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alibri Light"/>
                        <a:cs typeface="Calibri Ligh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i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libri Light"/>
                          <a:cs typeface="Calibri Light"/>
                        </a:rPr>
                        <a:t>578</a:t>
                      </a:r>
                      <a:endParaRPr lang="en-US" sz="1800" b="0" i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alibri Light"/>
                        <a:cs typeface="Calibri Ligh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i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libri Light"/>
                          <a:cs typeface="Calibri Light"/>
                        </a:rPr>
                        <a:t>5,420</a:t>
                      </a:r>
                      <a:endParaRPr lang="en-US" sz="1800" b="0" i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alibri Light"/>
                        <a:cs typeface="Calibri Ligh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libri Light"/>
                          <a:cs typeface="Calibri Light"/>
                        </a:rPr>
                        <a:t>7,172</a:t>
                      </a:r>
                    </a:p>
                  </a:txBody>
                  <a:tcPr anchor="ctr"/>
                </a:tc>
              </a:tr>
              <a:tr h="463248">
                <a:tc>
                  <a:txBody>
                    <a:bodyPr/>
                    <a:lstStyle/>
                    <a:p>
                      <a:pPr algn="ctr"/>
                      <a:r>
                        <a:rPr lang="en-US" sz="1800" b="1" i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libri Light"/>
                          <a:cs typeface="Calibri Light"/>
                        </a:rPr>
                        <a:t>Genomes</a:t>
                      </a:r>
                      <a:endParaRPr lang="en-US" sz="1800" b="1" i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alibri Light"/>
                        <a:cs typeface="Calibri Ligh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i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libri Light"/>
                          <a:cs typeface="Calibri Light"/>
                        </a:rPr>
                        <a:t>--</a:t>
                      </a:r>
                      <a:endParaRPr lang="en-US" sz="1800" b="0" i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alibri Light"/>
                        <a:cs typeface="Calibri Ligh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i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libri Light"/>
                          <a:cs typeface="Calibri Light"/>
                        </a:rPr>
                        <a:t>27</a:t>
                      </a:r>
                      <a:endParaRPr lang="en-US" sz="1800" b="0" i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alibri Light"/>
                        <a:cs typeface="Calibri Ligh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i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libri Light"/>
                          <a:cs typeface="Calibri Light"/>
                        </a:rPr>
                        <a:t>151</a:t>
                      </a:r>
                      <a:endParaRPr lang="en-US" sz="1800" b="0" i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alibri Light"/>
                        <a:cs typeface="Calibri Ligh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libri Light"/>
                          <a:cs typeface="Calibri Light"/>
                        </a:rPr>
                        <a:t>178</a:t>
                      </a:r>
                    </a:p>
                  </a:txBody>
                  <a:tcPr anchor="ctr"/>
                </a:tc>
              </a:tr>
              <a:tr h="463248">
                <a:tc>
                  <a:txBody>
                    <a:bodyPr/>
                    <a:lstStyle/>
                    <a:p>
                      <a:pPr algn="ctr"/>
                      <a:r>
                        <a:rPr lang="en-US" sz="1800" b="1" i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libri Light"/>
                          <a:cs typeface="Calibri Light"/>
                        </a:rPr>
                        <a:t>Genotyping</a:t>
                      </a:r>
                      <a:endParaRPr lang="en-US" sz="1800" b="1" i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alibri Light"/>
                        <a:cs typeface="Calibri Ligh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i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libri Light"/>
                          <a:cs typeface="Calibri Light"/>
                        </a:rPr>
                        <a:t>--</a:t>
                      </a:r>
                      <a:endParaRPr lang="en-US" sz="1800" b="0" i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alibri Light"/>
                        <a:cs typeface="Calibri Ligh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i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libri Light"/>
                          <a:cs typeface="Calibri Light"/>
                        </a:rPr>
                        <a:t>--</a:t>
                      </a:r>
                      <a:endParaRPr lang="en-US" sz="1800" b="0" i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alibri Light"/>
                        <a:cs typeface="Calibri Ligh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i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libri Light"/>
                          <a:cs typeface="Calibri Light"/>
                        </a:rPr>
                        <a:t>723</a:t>
                      </a:r>
                      <a:endParaRPr lang="en-US" sz="1800" b="0" i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alibri Light"/>
                        <a:cs typeface="Calibri Ligh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libri Light"/>
                          <a:cs typeface="Calibri Light"/>
                        </a:rPr>
                        <a:t>723</a:t>
                      </a:r>
                    </a:p>
                  </a:txBody>
                  <a:tcPr anchor="ctr"/>
                </a:tc>
              </a:tr>
              <a:tr h="772259">
                <a:tc>
                  <a:txBody>
                    <a:bodyPr/>
                    <a:lstStyle/>
                    <a:p>
                      <a:pPr algn="ctr"/>
                      <a:r>
                        <a:rPr lang="en-US" sz="1800" b="1" i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libri Light"/>
                          <a:cs typeface="Calibri Light"/>
                        </a:rPr>
                        <a:t>BAM reprocessing</a:t>
                      </a:r>
                      <a:endParaRPr lang="en-US" sz="1800" b="1" i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alibri Light"/>
                        <a:cs typeface="Calibri Ligh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i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libri Light"/>
                          <a:cs typeface="Calibri Light"/>
                        </a:rPr>
                        <a:t>--</a:t>
                      </a:r>
                      <a:endParaRPr lang="en-US" sz="1800" b="0" i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alibri Light"/>
                        <a:cs typeface="Calibri Ligh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i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libri Light"/>
                          <a:cs typeface="Calibri Light"/>
                        </a:rPr>
                        <a:t>--</a:t>
                      </a:r>
                      <a:endParaRPr lang="en-US" sz="1800" b="0" i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alibri Light"/>
                        <a:cs typeface="Calibri Ligh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libri Light"/>
                          <a:cs typeface="Calibri Light"/>
                        </a:rPr>
                        <a:t>2,258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libri Light"/>
                          <a:cs typeface="Calibri Light"/>
                        </a:rPr>
                        <a:t>2,258</a:t>
                      </a:r>
                    </a:p>
                  </a:txBody>
                  <a:tcPr anchor="ctr"/>
                </a:tc>
              </a:tr>
              <a:tr h="709907">
                <a:tc>
                  <a:txBody>
                    <a:bodyPr/>
                    <a:lstStyle/>
                    <a:p>
                      <a:pPr algn="ctr"/>
                      <a:r>
                        <a:rPr lang="en-US" sz="2000" b="1" i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libri Light"/>
                          <a:cs typeface="Calibri Light"/>
                        </a:rPr>
                        <a:t>Total</a:t>
                      </a:r>
                      <a:endParaRPr lang="en-US" sz="2000" b="1" i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alibri Light"/>
                        <a:cs typeface="Calibri Light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1" i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libri Light"/>
                          <a:cs typeface="Calibri Light"/>
                        </a:rPr>
                        <a:t>1,174</a:t>
                      </a:r>
                      <a:endParaRPr lang="en-US" sz="2000" b="1" i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alibri Light"/>
                        <a:cs typeface="Calibri Light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1" i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libri Light"/>
                          <a:cs typeface="Calibri Light"/>
                        </a:rPr>
                        <a:t>605</a:t>
                      </a:r>
                      <a:endParaRPr lang="en-US" sz="2000" b="1" i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alibri Light"/>
                        <a:cs typeface="Calibri Light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1" i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libri Light"/>
                          <a:cs typeface="Calibri Light"/>
                        </a:rPr>
                        <a:t>8,552</a:t>
                      </a:r>
                      <a:endParaRPr lang="en-US" sz="2000" b="1" i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alibri Light"/>
                        <a:cs typeface="Calibri Light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1" i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libri Light"/>
                          <a:cs typeface="Calibri Light"/>
                        </a:rPr>
                        <a:t>10,331</a:t>
                      </a:r>
                      <a:endParaRPr lang="en-US" sz="2000" b="1" i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alibri Light"/>
                        <a:cs typeface="Calibri Light"/>
                      </a:endParaRPr>
                    </a:p>
                  </a:txBody>
                  <a:tcPr anchor="ctr">
                    <a:noFill/>
                  </a:tcPr>
                </a:tc>
              </a:tr>
            </a:tbl>
          </a:graphicData>
        </a:graphic>
      </p:graphicFrame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9230" y="6163744"/>
            <a:ext cx="1574800" cy="571500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152400" y="76200"/>
            <a:ext cx="8839200" cy="1080832"/>
          </a:xfrm>
          <a:prstGeom prst="roundRect">
            <a:avLst/>
          </a:prstGeom>
          <a:solidFill>
            <a:srgbClr val="BFBFBF"/>
          </a:solidFill>
          <a:ln w="25400" cap="flat" cmpd="sng" algn="ctr">
            <a:noFill/>
            <a:prstDash val="solid"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3276600" y="269565"/>
            <a:ext cx="2755900" cy="769441"/>
          </a:xfrm>
          <a:prstGeom prst="rect">
            <a:avLst/>
          </a:prstGeom>
          <a:noFill/>
          <a:ln>
            <a:noFill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kern="0" noProof="0" dirty="0" smtClean="0">
                <a:solidFill>
                  <a:srgbClr val="4D4D4F"/>
                </a:solidFill>
                <a:latin typeface="Calibri"/>
              </a:rPr>
              <a:t>Production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71676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/>
          <p:cNvSpPr/>
          <p:nvPr/>
        </p:nvSpPr>
        <p:spPr>
          <a:xfrm>
            <a:off x="152400" y="93785"/>
            <a:ext cx="8839200" cy="711603"/>
          </a:xfrm>
          <a:prstGeom prst="roundRect">
            <a:avLst/>
          </a:prstGeom>
          <a:solidFill>
            <a:srgbClr val="BFBFBF"/>
          </a:solidFill>
          <a:ln w="25400" cap="flat" cmpd="sng" algn="ctr">
            <a:noFill/>
            <a:prstDash val="solid"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2781300" y="100267"/>
            <a:ext cx="4207930" cy="646331"/>
          </a:xfrm>
          <a:prstGeom prst="rect">
            <a:avLst/>
          </a:prstGeom>
          <a:noFill/>
          <a:ln>
            <a:noFill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noProof="0" dirty="0" smtClean="0">
                <a:solidFill>
                  <a:srgbClr val="4D4D4F"/>
                </a:solidFill>
                <a:latin typeface="Calibri"/>
              </a:rPr>
              <a:t>Genome Sequencing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9099485"/>
              </p:ext>
            </p:extLst>
          </p:nvPr>
        </p:nvGraphicFramePr>
        <p:xfrm>
          <a:off x="152400" y="906585"/>
          <a:ext cx="8839199" cy="5766433"/>
        </p:xfrm>
        <a:graphic>
          <a:graphicData uri="http://schemas.openxmlformats.org/drawingml/2006/table">
            <a:tbl>
              <a:tblPr>
                <a:tableStyleId>{7DF18680-E054-41AD-8BC1-D1AEF772440D}</a:tableStyleId>
              </a:tblPr>
              <a:tblGrid>
                <a:gridCol w="2594311"/>
                <a:gridCol w="405708"/>
                <a:gridCol w="3107061"/>
                <a:gridCol w="2732119"/>
              </a:tblGrid>
              <a:tr h="360428">
                <a:tc>
                  <a:txBody>
                    <a:bodyPr/>
                    <a:lstStyle/>
                    <a:p>
                      <a:pPr algn="ctr"/>
                      <a:r>
                        <a:rPr lang="en-US" sz="2000" b="1" i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libri Light"/>
                          <a:cs typeface="Calibri Light"/>
                        </a:rPr>
                        <a:t>Phenotype</a:t>
                      </a:r>
                      <a:endParaRPr lang="en-US" sz="2000" b="1" i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alibri Light"/>
                        <a:cs typeface="Calibri Light"/>
                      </a:endParaRPr>
                    </a:p>
                  </a:txBody>
                  <a:tcPr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libri Light"/>
                          <a:cs typeface="Calibri Light"/>
                        </a:rPr>
                        <a:t>#</a:t>
                      </a:r>
                    </a:p>
                  </a:txBody>
                  <a:tcPr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libri Light"/>
                          <a:cs typeface="Calibri Light"/>
                        </a:rPr>
                        <a:t>rationale</a:t>
                      </a:r>
                    </a:p>
                  </a:txBody>
                  <a:tcPr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i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libri Light"/>
                          <a:cs typeface="Calibri Light"/>
                        </a:rPr>
                        <a:t>WGS findings</a:t>
                      </a:r>
                      <a:endParaRPr lang="en-US" sz="2000" b="1" i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alibri Light"/>
                        <a:cs typeface="Calibri Light"/>
                      </a:endParaRPr>
                    </a:p>
                  </a:txBody>
                  <a:tcPr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</a:tr>
              <a:tr h="202015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Calibri Light"/>
                          <a:ea typeface="ＭＳ 明朝"/>
                          <a:cs typeface="Calibri Light"/>
                        </a:rPr>
                        <a:t>hereditary spastic paraplegia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Calibri Light"/>
                          <a:ea typeface="ＭＳ 明朝"/>
                          <a:cs typeface="Calibri Light"/>
                        </a:rPr>
                        <a:t>2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Calibri Light"/>
                          <a:ea typeface="ＭＳ 明朝"/>
                          <a:cs typeface="Calibri Light"/>
                        </a:rPr>
                        <a:t>(LOD 3.01); no candidate from ES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Calibri Light"/>
                          <a:ea typeface="ＭＳ 明朝"/>
                          <a:cs typeface="Calibri Light"/>
                        </a:rPr>
                        <a:t>no candidates</a:t>
                      </a:r>
                    </a:p>
                  </a:txBody>
                  <a:tcPr marL="68580" marR="68580" marT="0" marB="0" anchor="ctr"/>
                </a:tc>
              </a:tr>
              <a:tr h="202015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 err="1">
                          <a:effectLst/>
                          <a:latin typeface="Calibri Light"/>
                          <a:ea typeface="ＭＳ 明朝"/>
                          <a:cs typeface="Calibri Light"/>
                        </a:rPr>
                        <a:t>Aicardi</a:t>
                      </a:r>
                      <a:r>
                        <a:rPr lang="en-US" sz="900" dirty="0">
                          <a:effectLst/>
                          <a:latin typeface="Calibri Light"/>
                          <a:ea typeface="ＭＳ 明朝"/>
                          <a:cs typeface="Calibri Light"/>
                        </a:rPr>
                        <a:t> syndrome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Calibri Light"/>
                          <a:ea typeface="ＭＳ 明朝"/>
                          <a:cs typeface="Calibri Light"/>
                        </a:rPr>
                        <a:t>8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Calibri Light"/>
                          <a:ea typeface="ＭＳ 明朝"/>
                          <a:cs typeface="Calibri Light"/>
                        </a:rPr>
                        <a:t>mosaicism possible; limited DNA from affected tissue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Calibri Light"/>
                          <a:ea typeface="ＭＳ 明朝"/>
                          <a:cs typeface="Calibri Light"/>
                        </a:rPr>
                        <a:t>no candidates</a:t>
                      </a:r>
                    </a:p>
                  </a:txBody>
                  <a:tcPr marL="68580" marR="68580" marT="0" marB="0" anchor="ctr"/>
                </a:tc>
              </a:tr>
              <a:tr h="202015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 err="1">
                          <a:effectLst/>
                          <a:latin typeface="Calibri Light"/>
                          <a:ea typeface="ＭＳ 明朝"/>
                          <a:cs typeface="Calibri Light"/>
                        </a:rPr>
                        <a:t>r</a:t>
                      </a:r>
                      <a:r>
                        <a:rPr lang="en-US" sz="900" dirty="0" err="1" smtClean="0">
                          <a:effectLst/>
                          <a:latin typeface="Calibri Light"/>
                          <a:ea typeface="ＭＳ 明朝"/>
                          <a:cs typeface="Calibri Light"/>
                        </a:rPr>
                        <a:t>hombencephalosynapsis</a:t>
                      </a:r>
                      <a:endParaRPr lang="en-US" sz="900" dirty="0">
                        <a:effectLst/>
                        <a:latin typeface="Calibri Light"/>
                        <a:ea typeface="ＭＳ 明朝"/>
                        <a:cs typeface="Calibri Light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Calibri Light"/>
                          <a:ea typeface="ＭＳ 明朝"/>
                          <a:cs typeface="Calibri Light"/>
                        </a:rPr>
                        <a:t>4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Calibri Light"/>
                          <a:ea typeface="ＭＳ 明朝"/>
                          <a:cs typeface="Calibri Light"/>
                        </a:rPr>
                        <a:t>no candidate from ES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Calibri Light"/>
                          <a:ea typeface="ＭＳ 明朝"/>
                          <a:cs typeface="Calibri Light"/>
                        </a:rPr>
                        <a:t>no candidates</a:t>
                      </a:r>
                    </a:p>
                  </a:txBody>
                  <a:tcPr marL="68580" marR="68580" marT="0" marB="0" anchor="ctr"/>
                </a:tc>
              </a:tr>
              <a:tr h="202015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Calibri Light"/>
                          <a:ea typeface="ＭＳ 明朝"/>
                          <a:cs typeface="Calibri Light"/>
                        </a:rPr>
                        <a:t>Gomez Lopez Hernandez syndrome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Calibri Light"/>
                          <a:ea typeface="ＭＳ 明朝"/>
                          <a:cs typeface="Calibri Light"/>
                        </a:rPr>
                        <a:t>3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Calibri Light"/>
                          <a:ea typeface="ＭＳ 明朝"/>
                          <a:cs typeface="Calibri Light"/>
                        </a:rPr>
                        <a:t>no candidate from ES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Calibri Light"/>
                          <a:ea typeface="ＭＳ 明朝"/>
                          <a:cs typeface="Calibri Light"/>
                        </a:rPr>
                        <a:t>no candidates</a:t>
                      </a:r>
                    </a:p>
                  </a:txBody>
                  <a:tcPr marL="68580" marR="68580" marT="0" marB="0" anchor="ctr"/>
                </a:tc>
              </a:tr>
              <a:tr h="249527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Calibri Light"/>
                          <a:ea typeface="ＭＳ 明朝"/>
                          <a:cs typeface="Calibri Light"/>
                        </a:rPr>
                        <a:t>dystonia with progressive basal ganglia degeneration</a:t>
                      </a: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Calibri Light"/>
                          <a:ea typeface="ＭＳ 明朝"/>
                          <a:cs typeface="Calibri Light"/>
                        </a:rPr>
                        <a:t>10</a:t>
                      </a: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Calibri Light"/>
                          <a:ea typeface="ＭＳ 明朝"/>
                          <a:cs typeface="Calibri Light"/>
                        </a:rPr>
                        <a:t>no candidates from </a:t>
                      </a:r>
                      <a:r>
                        <a:rPr lang="en-US" sz="900" dirty="0" smtClean="0">
                          <a:effectLst/>
                          <a:latin typeface="Calibri Light"/>
                          <a:ea typeface="ＭＳ 明朝"/>
                          <a:cs typeface="Calibri Light"/>
                        </a:rPr>
                        <a:t>ES x 2</a:t>
                      </a:r>
                      <a:endParaRPr lang="en-US" sz="900" dirty="0">
                        <a:effectLst/>
                        <a:latin typeface="Calibri Light"/>
                        <a:ea typeface="ＭＳ 明朝"/>
                        <a:cs typeface="Calibri Light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Calibri Light"/>
                          <a:ea typeface="ＭＳ 明朝"/>
                          <a:cs typeface="Calibri Light"/>
                        </a:rPr>
                        <a:t>no </a:t>
                      </a:r>
                      <a:r>
                        <a:rPr lang="en-US" sz="900" dirty="0" smtClean="0">
                          <a:effectLst/>
                          <a:latin typeface="Calibri Light"/>
                          <a:ea typeface="ＭＳ 明朝"/>
                          <a:cs typeface="Calibri Light"/>
                        </a:rPr>
                        <a:t>candidates;</a:t>
                      </a:r>
                      <a:r>
                        <a:rPr lang="en-US" sz="900" baseline="0" dirty="0" smtClean="0">
                          <a:effectLst/>
                          <a:latin typeface="Calibri Light"/>
                          <a:ea typeface="ＭＳ 明朝"/>
                          <a:cs typeface="Calibri Light"/>
                        </a:rPr>
                        <a:t> WGS x 2</a:t>
                      </a:r>
                      <a:endParaRPr lang="en-US" sz="900" dirty="0">
                        <a:effectLst/>
                        <a:latin typeface="Calibri Light"/>
                        <a:ea typeface="ＭＳ 明朝"/>
                        <a:cs typeface="Calibri Light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249527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Calibri Light"/>
                          <a:ea typeface="ＭＳ 明朝"/>
                          <a:cs typeface="Calibri Light"/>
                        </a:rPr>
                        <a:t>s</a:t>
                      </a:r>
                      <a:r>
                        <a:rPr lang="en-US" sz="900" dirty="0" smtClean="0">
                          <a:effectLst/>
                          <a:latin typeface="Calibri Light"/>
                          <a:ea typeface="ＭＳ 明朝"/>
                          <a:cs typeface="Calibri Light"/>
                        </a:rPr>
                        <a:t>plit </a:t>
                      </a:r>
                      <a:r>
                        <a:rPr lang="en-US" sz="900" dirty="0">
                          <a:effectLst/>
                          <a:latin typeface="Calibri Light"/>
                          <a:ea typeface="ＭＳ 明朝"/>
                          <a:cs typeface="Calibri Light"/>
                        </a:rPr>
                        <a:t>h</a:t>
                      </a:r>
                      <a:r>
                        <a:rPr lang="en-US" sz="900" dirty="0" smtClean="0">
                          <a:effectLst/>
                          <a:latin typeface="Calibri Light"/>
                          <a:ea typeface="ＭＳ 明朝"/>
                          <a:cs typeface="Calibri Light"/>
                        </a:rPr>
                        <a:t>and </a:t>
                      </a:r>
                      <a:r>
                        <a:rPr lang="en-US" sz="900" dirty="0">
                          <a:effectLst/>
                          <a:latin typeface="Calibri Light"/>
                          <a:ea typeface="ＭＳ 明朝"/>
                          <a:cs typeface="Calibri Light"/>
                        </a:rPr>
                        <a:t>f</a:t>
                      </a:r>
                      <a:r>
                        <a:rPr lang="en-US" sz="900" dirty="0" smtClean="0">
                          <a:effectLst/>
                          <a:latin typeface="Calibri Light"/>
                          <a:ea typeface="ＭＳ 明朝"/>
                          <a:cs typeface="Calibri Light"/>
                        </a:rPr>
                        <a:t>oot </a:t>
                      </a:r>
                      <a:r>
                        <a:rPr lang="en-US" sz="900" dirty="0">
                          <a:effectLst/>
                          <a:latin typeface="Calibri Light"/>
                          <a:ea typeface="ＭＳ 明朝"/>
                          <a:cs typeface="Calibri Light"/>
                        </a:rPr>
                        <a:t>m</a:t>
                      </a:r>
                      <a:r>
                        <a:rPr lang="en-US" sz="900" dirty="0" smtClean="0">
                          <a:effectLst/>
                          <a:latin typeface="Calibri Light"/>
                          <a:ea typeface="ＭＳ 明朝"/>
                          <a:cs typeface="Calibri Light"/>
                        </a:rPr>
                        <a:t>alformation </a:t>
                      </a:r>
                      <a:r>
                        <a:rPr lang="en-US" sz="900" dirty="0">
                          <a:effectLst/>
                          <a:latin typeface="Calibri Light"/>
                          <a:ea typeface="ＭＳ 明朝"/>
                          <a:cs typeface="Calibri Light"/>
                        </a:rPr>
                        <a:t>with </a:t>
                      </a:r>
                      <a:r>
                        <a:rPr lang="en-US" sz="900" dirty="0" smtClean="0">
                          <a:effectLst/>
                          <a:latin typeface="Calibri Light"/>
                          <a:ea typeface="ＭＳ 明朝"/>
                          <a:cs typeface="Calibri Light"/>
                        </a:rPr>
                        <a:t>long </a:t>
                      </a:r>
                      <a:r>
                        <a:rPr lang="en-US" sz="900" dirty="0">
                          <a:effectLst/>
                          <a:latin typeface="Calibri Light"/>
                          <a:ea typeface="ＭＳ 明朝"/>
                          <a:cs typeface="Calibri Light"/>
                        </a:rPr>
                        <a:t>b</a:t>
                      </a:r>
                      <a:r>
                        <a:rPr lang="en-US" sz="900" dirty="0" smtClean="0">
                          <a:effectLst/>
                          <a:latin typeface="Calibri Light"/>
                          <a:ea typeface="ＭＳ 明朝"/>
                          <a:cs typeface="Calibri Light"/>
                        </a:rPr>
                        <a:t>one </a:t>
                      </a:r>
                      <a:r>
                        <a:rPr lang="en-US" sz="900" dirty="0">
                          <a:effectLst/>
                          <a:latin typeface="Calibri Light"/>
                          <a:ea typeface="ＭＳ 明朝"/>
                          <a:cs typeface="Calibri Light"/>
                        </a:rPr>
                        <a:t>Deficiency 1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Calibri Light"/>
                          <a:ea typeface="ＭＳ 明朝"/>
                          <a:cs typeface="Calibri Light"/>
                        </a:rPr>
                        <a:t>7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Calibri Light"/>
                          <a:ea typeface="ＭＳ 明朝"/>
                          <a:cs typeface="Calibri Light"/>
                        </a:rPr>
                        <a:t>(LOD 3.8); no candidate from ES; non-coding </a:t>
                      </a:r>
                      <a:r>
                        <a:rPr lang="en-US" sz="900" dirty="0" err="1" smtClean="0">
                          <a:effectLst/>
                          <a:latin typeface="Calibri Light"/>
                          <a:ea typeface="ＭＳ 明朝"/>
                          <a:cs typeface="Calibri Light"/>
                        </a:rPr>
                        <a:t>vars</a:t>
                      </a:r>
                      <a:r>
                        <a:rPr lang="en-US" sz="900" dirty="0" smtClean="0">
                          <a:effectLst/>
                          <a:latin typeface="Calibri Light"/>
                          <a:ea typeface="ＭＳ 明朝"/>
                          <a:cs typeface="Calibri Light"/>
                        </a:rPr>
                        <a:t> known </a:t>
                      </a:r>
                      <a:r>
                        <a:rPr lang="en-US" sz="900" dirty="0">
                          <a:effectLst/>
                          <a:latin typeface="Calibri Light"/>
                          <a:ea typeface="ＭＳ 明朝"/>
                          <a:cs typeface="Calibri Light"/>
                        </a:rPr>
                        <a:t>to cause phenotype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Calibri Light"/>
                          <a:ea typeface="ＭＳ 明朝"/>
                          <a:cs typeface="Calibri Light"/>
                        </a:rPr>
                        <a:t>no candidates</a:t>
                      </a:r>
                    </a:p>
                  </a:txBody>
                  <a:tcPr marL="68580" marR="68580" marT="0" marB="0" anchor="ctr"/>
                </a:tc>
              </a:tr>
              <a:tr h="202015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Calibri Light"/>
                          <a:ea typeface="ＭＳ 明朝"/>
                          <a:cs typeface="Calibri Light"/>
                        </a:rPr>
                        <a:t>AD partial epilepsy with auditory features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Calibri Light"/>
                          <a:ea typeface="ＭＳ 明朝"/>
                          <a:cs typeface="Calibri Light"/>
                        </a:rPr>
                        <a:t>1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Calibri Light"/>
                          <a:ea typeface="ＭＳ 明朝"/>
                          <a:cs typeface="Calibri Light"/>
                        </a:rPr>
                        <a:t>(LOD 3.41); no candidate from ES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Calibri Light"/>
                          <a:ea typeface="ＭＳ 明朝"/>
                          <a:cs typeface="Calibri Light"/>
                        </a:rPr>
                        <a:t>3'UTR candidate</a:t>
                      </a:r>
                    </a:p>
                  </a:txBody>
                  <a:tcPr marL="68580" marR="68580" marT="0" marB="0" anchor="ctr"/>
                </a:tc>
              </a:tr>
              <a:tr h="249527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 err="1">
                          <a:effectLst/>
                          <a:latin typeface="Calibri Light"/>
                          <a:ea typeface="ＭＳ 明朝"/>
                          <a:cs typeface="Calibri Light"/>
                        </a:rPr>
                        <a:t>nonsyndromic</a:t>
                      </a:r>
                      <a:r>
                        <a:rPr lang="en-US" sz="900" dirty="0">
                          <a:effectLst/>
                          <a:latin typeface="Calibri Light"/>
                          <a:ea typeface="ＭＳ 明朝"/>
                          <a:cs typeface="Calibri Light"/>
                        </a:rPr>
                        <a:t> hearing impairment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Calibri Light"/>
                          <a:ea typeface="ＭＳ 明朝"/>
                          <a:cs typeface="Calibri Light"/>
                        </a:rPr>
                        <a:t>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Calibri Light"/>
                          <a:ea typeface="ＭＳ 明朝"/>
                          <a:cs typeface="Calibri Light"/>
                        </a:rPr>
                        <a:t>(LOD 3.14, 2.41, 2.83, 11.60</a:t>
                      </a:r>
                      <a:r>
                        <a:rPr lang="en-US" sz="900" dirty="0" smtClean="0">
                          <a:effectLst/>
                          <a:latin typeface="Calibri Light"/>
                          <a:ea typeface="ＭＳ 明朝"/>
                          <a:cs typeface="Calibri Light"/>
                        </a:rPr>
                        <a:t>); </a:t>
                      </a:r>
                      <a:r>
                        <a:rPr lang="en-US" sz="900" dirty="0" err="1" smtClean="0">
                          <a:effectLst/>
                          <a:latin typeface="Calibri Light"/>
                          <a:ea typeface="ＭＳ 明朝"/>
                          <a:cs typeface="Calibri Light"/>
                        </a:rPr>
                        <a:t>nocandidate</a:t>
                      </a:r>
                      <a:r>
                        <a:rPr lang="en-US" sz="900" dirty="0" smtClean="0">
                          <a:effectLst/>
                          <a:latin typeface="Calibri Light"/>
                          <a:ea typeface="ＭＳ 明朝"/>
                          <a:cs typeface="Calibri Light"/>
                        </a:rPr>
                        <a:t> </a:t>
                      </a:r>
                      <a:r>
                        <a:rPr lang="en-US" sz="900" dirty="0">
                          <a:effectLst/>
                          <a:latin typeface="Calibri Light"/>
                          <a:ea typeface="ＭＳ 明朝"/>
                          <a:cs typeface="Calibri Light"/>
                        </a:rPr>
                        <a:t>from ES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Calibri Light"/>
                          <a:ea typeface="ＭＳ 明朝"/>
                          <a:cs typeface="Calibri Light"/>
                        </a:rPr>
                        <a:t>multiple </a:t>
                      </a:r>
                      <a:r>
                        <a:rPr lang="en-US" sz="900" dirty="0">
                          <a:effectLst/>
                          <a:latin typeface="Calibri Light"/>
                          <a:ea typeface="ＭＳ 明朝"/>
                          <a:cs typeface="Calibri Light"/>
                        </a:rPr>
                        <a:t>candidates; segregation studies in progress</a:t>
                      </a:r>
                    </a:p>
                  </a:txBody>
                  <a:tcPr marL="68580" marR="68580" marT="0" marB="0" anchor="ctr"/>
                </a:tc>
              </a:tr>
              <a:tr h="202015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Calibri Light"/>
                          <a:ea typeface="ＭＳ 明朝"/>
                          <a:cs typeface="Calibri Light"/>
                        </a:rPr>
                        <a:t>bilateral lambdoid and sagittal synostosis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Calibri Light"/>
                          <a:ea typeface="ＭＳ 明朝"/>
                          <a:cs typeface="Calibri Light"/>
                        </a:rPr>
                        <a:t>15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Calibri Light"/>
                          <a:ea typeface="ＭＳ 明朝"/>
                          <a:cs typeface="Calibri Light"/>
                        </a:rPr>
                        <a:t>no candidate from ES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Calibri Light"/>
                          <a:ea typeface="ＭＳ 明朝"/>
                          <a:cs typeface="Calibri Light"/>
                        </a:rPr>
                        <a:t>no candidates</a:t>
                      </a:r>
                    </a:p>
                  </a:txBody>
                  <a:tcPr marL="68580" marR="68580" marT="0" marB="0" anchor="ctr"/>
                </a:tc>
              </a:tr>
              <a:tr h="249527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Calibri Light"/>
                          <a:ea typeface="ＭＳ 明朝"/>
                          <a:cs typeface="Calibri Light"/>
                        </a:rPr>
                        <a:t>congenital disorders of glycosylation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Calibri Light"/>
                          <a:ea typeface="ＭＳ 明朝"/>
                          <a:cs typeface="Calibri Light"/>
                        </a:rPr>
                        <a:t>1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Calibri Light"/>
                          <a:ea typeface="ＭＳ 明朝"/>
                          <a:cs typeface="Calibri Light"/>
                        </a:rPr>
                        <a:t>no candidate from ES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Calibri Light"/>
                          <a:ea typeface="ＭＳ 明朝"/>
                          <a:cs typeface="Calibri Light"/>
                        </a:rPr>
                        <a:t>de novo nonsense; new phenotype for gene underlying a recessive condition</a:t>
                      </a:r>
                    </a:p>
                  </a:txBody>
                  <a:tcPr marL="68580" marR="68580" marT="0" marB="0" anchor="ctr"/>
                </a:tc>
              </a:tr>
              <a:tr h="249527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Calibri Light"/>
                          <a:ea typeface="ＭＳ 明朝"/>
                          <a:cs typeface="Calibri Light"/>
                        </a:rPr>
                        <a:t>a</a:t>
                      </a:r>
                      <a:r>
                        <a:rPr lang="en-US" sz="900" dirty="0" smtClean="0">
                          <a:effectLst/>
                          <a:latin typeface="Calibri Light"/>
                          <a:ea typeface="ＭＳ 明朝"/>
                          <a:cs typeface="Calibri Light"/>
                        </a:rPr>
                        <a:t>myotrophic </a:t>
                      </a:r>
                      <a:r>
                        <a:rPr lang="en-US" sz="900" dirty="0">
                          <a:effectLst/>
                          <a:latin typeface="Calibri Light"/>
                          <a:ea typeface="ＭＳ 明朝"/>
                          <a:cs typeface="Calibri Light"/>
                        </a:rPr>
                        <a:t>Lateral Sclerosis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Calibri Light"/>
                          <a:ea typeface="ＭＳ 明朝"/>
                          <a:cs typeface="Calibri Light"/>
                        </a:rPr>
                        <a:t>12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Calibri Light"/>
                          <a:ea typeface="ＭＳ 明朝"/>
                          <a:cs typeface="Calibri Light"/>
                        </a:rPr>
                        <a:t>non-coding mutations known to cause phenotype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Calibri Light"/>
                          <a:ea typeface="ＭＳ 明朝"/>
                          <a:cs typeface="Calibri Light"/>
                        </a:rPr>
                        <a:t>3 possible </a:t>
                      </a:r>
                      <a:r>
                        <a:rPr lang="en-US" sz="900" dirty="0" smtClean="0">
                          <a:effectLst/>
                          <a:latin typeface="Calibri Light"/>
                          <a:ea typeface="ＭＳ 明朝"/>
                          <a:cs typeface="Calibri Light"/>
                        </a:rPr>
                        <a:t>candidates; functional studies underway</a:t>
                      </a:r>
                      <a:endParaRPr lang="en-US" sz="900" dirty="0">
                        <a:effectLst/>
                        <a:latin typeface="Calibri Light"/>
                        <a:ea typeface="ＭＳ 明朝"/>
                        <a:cs typeface="Calibri Light"/>
                      </a:endParaRPr>
                    </a:p>
                  </a:txBody>
                  <a:tcPr marL="68580" marR="68580" marT="0" marB="0" anchor="ctr"/>
                </a:tc>
              </a:tr>
              <a:tr h="202015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Calibri Light"/>
                          <a:ea typeface="ＭＳ 明朝"/>
                          <a:cs typeface="Calibri Light"/>
                        </a:rPr>
                        <a:t>X-linked corneal dystrophy</a:t>
                      </a: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Calibri Light"/>
                          <a:ea typeface="ＭＳ 明朝"/>
                          <a:cs typeface="Calibri Light"/>
                        </a:rPr>
                        <a:t>6</a:t>
                      </a: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Calibri Light"/>
                          <a:ea typeface="ＭＳ 明朝"/>
                          <a:cs typeface="Calibri Light"/>
                        </a:rPr>
                        <a:t>(LOD </a:t>
                      </a:r>
                      <a:r>
                        <a:rPr lang="en-US" sz="900" dirty="0" smtClean="0">
                          <a:effectLst/>
                          <a:latin typeface="Calibri Light"/>
                          <a:ea typeface="ＭＳ 明朝"/>
                          <a:cs typeface="Calibri Light"/>
                        </a:rPr>
                        <a:t>10.90);</a:t>
                      </a:r>
                      <a:r>
                        <a:rPr lang="en-US" sz="900" baseline="0" dirty="0" smtClean="0">
                          <a:effectLst/>
                          <a:latin typeface="Calibri Light"/>
                          <a:ea typeface="ＭＳ 明朝"/>
                          <a:cs typeface="Calibri Light"/>
                        </a:rPr>
                        <a:t> </a:t>
                      </a:r>
                      <a:r>
                        <a:rPr lang="en-US" sz="900" dirty="0" smtClean="0">
                          <a:effectLst/>
                          <a:latin typeface="Calibri Light"/>
                          <a:ea typeface="ＭＳ 明朝"/>
                          <a:cs typeface="Calibri Light"/>
                        </a:rPr>
                        <a:t>no </a:t>
                      </a:r>
                      <a:r>
                        <a:rPr lang="en-US" sz="900" dirty="0">
                          <a:effectLst/>
                          <a:latin typeface="Calibri Light"/>
                          <a:ea typeface="ＭＳ 明朝"/>
                          <a:cs typeface="Calibri Light"/>
                        </a:rPr>
                        <a:t>candidates </a:t>
                      </a:r>
                      <a:r>
                        <a:rPr lang="en-US" sz="900" dirty="0" smtClean="0">
                          <a:effectLst/>
                          <a:latin typeface="Calibri Light"/>
                          <a:ea typeface="ＭＳ 明朝"/>
                          <a:cs typeface="Calibri Light"/>
                        </a:rPr>
                        <a:t>fr</a:t>
                      </a:r>
                      <a:r>
                        <a:rPr lang="en-US" sz="900" baseline="0" dirty="0" smtClean="0">
                          <a:effectLst/>
                          <a:latin typeface="Calibri Light"/>
                          <a:ea typeface="ＭＳ 明朝"/>
                          <a:cs typeface="Calibri Light"/>
                        </a:rPr>
                        <a:t>om </a:t>
                      </a:r>
                      <a:r>
                        <a:rPr lang="en-US" sz="900" dirty="0" smtClean="0">
                          <a:effectLst/>
                          <a:latin typeface="Calibri Light"/>
                          <a:ea typeface="ＭＳ 明朝"/>
                          <a:cs typeface="Calibri Light"/>
                        </a:rPr>
                        <a:t>ES x  2</a:t>
                      </a:r>
                      <a:endParaRPr lang="en-US" sz="900" dirty="0">
                        <a:effectLst/>
                        <a:latin typeface="Calibri Light"/>
                        <a:ea typeface="ＭＳ 明朝"/>
                        <a:cs typeface="Calibri Light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Calibri Light"/>
                          <a:ea typeface="ＭＳ 明朝"/>
                          <a:cs typeface="Calibri Light"/>
                        </a:rPr>
                        <a:t>no candidates</a:t>
                      </a: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202015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Calibri Light"/>
                          <a:ea typeface="ＭＳ 明朝"/>
                          <a:cs typeface="Calibri Light"/>
                        </a:rPr>
                        <a:t>tetramelic monodactyly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Calibri Light"/>
                          <a:ea typeface="ＭＳ 明朝"/>
                          <a:cs typeface="Calibri Light"/>
                        </a:rPr>
                        <a:t>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Calibri Light"/>
                          <a:ea typeface="ＭＳ 明朝"/>
                          <a:cs typeface="Calibri Light"/>
                        </a:rPr>
                        <a:t>limited DNA; non-coding or SVs suspected to cause phenotype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Calibri Light"/>
                          <a:ea typeface="ＭＳ 明朝"/>
                          <a:cs typeface="Calibri Light"/>
                        </a:rPr>
                        <a:t>no candidates</a:t>
                      </a:r>
                    </a:p>
                  </a:txBody>
                  <a:tcPr marL="68580" marR="68580" marT="0" marB="0" anchor="ctr"/>
                </a:tc>
              </a:tr>
              <a:tr h="202015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Calibri Light"/>
                          <a:ea typeface="ＭＳ 明朝"/>
                          <a:cs typeface="Calibri Light"/>
                        </a:rPr>
                        <a:t>amelia of the upper limbs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Calibri Light"/>
                          <a:ea typeface="ＭＳ 明朝"/>
                          <a:cs typeface="Calibri Light"/>
                        </a:rPr>
                        <a:t>3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Calibri Light"/>
                          <a:ea typeface="ＭＳ 明朝"/>
                          <a:cs typeface="Calibri Light"/>
                        </a:rPr>
                        <a:t>no candidate from ES; non-coding mutations suspected to cause phenotype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Calibri Light"/>
                          <a:ea typeface="ＭＳ 明朝"/>
                          <a:cs typeface="Calibri Light"/>
                        </a:rPr>
                        <a:t>no candidates</a:t>
                      </a:r>
                    </a:p>
                  </a:txBody>
                  <a:tcPr marL="68580" marR="68580" marT="0" marB="0" anchor="ctr"/>
                </a:tc>
              </a:tr>
              <a:tr h="202015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Calibri Light"/>
                          <a:ea typeface="ＭＳ 明朝"/>
                          <a:cs typeface="Calibri Light"/>
                        </a:rPr>
                        <a:t>Holt-Oram syndrome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Calibri Light"/>
                          <a:ea typeface="ＭＳ 明朝"/>
                          <a:cs typeface="Calibri Light"/>
                        </a:rPr>
                        <a:t>2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Calibri Light"/>
                          <a:ea typeface="ＭＳ 明朝"/>
                          <a:cs typeface="Calibri Light"/>
                        </a:rPr>
                        <a:t>no candidate from ES; non-coding mutations suspected to cause phenotype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Calibri Light"/>
                          <a:ea typeface="ＭＳ 明朝"/>
                          <a:cs typeface="Calibri Light"/>
                        </a:rPr>
                        <a:t>2 candidates need Sanger validation</a:t>
                      </a:r>
                    </a:p>
                  </a:txBody>
                  <a:tcPr marL="68580" marR="68580" marT="0" marB="0" anchor="ctr"/>
                </a:tc>
              </a:tr>
              <a:tr h="202015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Calibri Light"/>
                          <a:ea typeface="ＭＳ 明朝"/>
                          <a:cs typeface="Calibri Light"/>
                        </a:rPr>
                        <a:t>h</a:t>
                      </a:r>
                      <a:r>
                        <a:rPr lang="en-US" sz="900" dirty="0" smtClean="0">
                          <a:effectLst/>
                          <a:latin typeface="Calibri Light"/>
                          <a:ea typeface="ＭＳ 明朝"/>
                          <a:cs typeface="Calibri Light"/>
                        </a:rPr>
                        <a:t>earing </a:t>
                      </a:r>
                      <a:r>
                        <a:rPr lang="en-US" sz="900" dirty="0">
                          <a:effectLst/>
                          <a:latin typeface="Calibri Light"/>
                          <a:ea typeface="ＭＳ 明朝"/>
                          <a:cs typeface="Calibri Light"/>
                        </a:rPr>
                        <a:t>impairment; foot deformity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Calibri Light"/>
                          <a:ea typeface="ＭＳ 明朝"/>
                          <a:cs typeface="Calibri Light"/>
                        </a:rPr>
                        <a:t>1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Calibri Light"/>
                          <a:ea typeface="ＭＳ 明朝"/>
                          <a:cs typeface="Calibri Light"/>
                        </a:rPr>
                        <a:t>strong linkage signal but no coding variants found by exome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Calibri Light"/>
                          <a:ea typeface="ＭＳ 明朝"/>
                          <a:cs typeface="Calibri Light"/>
                        </a:rPr>
                        <a:t>many variants; segregation studies in progress</a:t>
                      </a:r>
                    </a:p>
                  </a:txBody>
                  <a:tcPr marL="68580" marR="68580" marT="0" marB="0" anchor="ctr"/>
                </a:tc>
              </a:tr>
              <a:tr h="202015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Calibri Light"/>
                          <a:ea typeface="ＭＳ 明朝"/>
                          <a:cs typeface="Calibri Light"/>
                        </a:rPr>
                        <a:t>hypoplastic left heart syndrome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Calibri Light"/>
                          <a:ea typeface="ＭＳ 明朝"/>
                          <a:cs typeface="Calibri Light"/>
                        </a:rPr>
                        <a:t>25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Calibri Light"/>
                          <a:ea typeface="ＭＳ 明朝"/>
                          <a:cs typeface="Calibri Light"/>
                        </a:rPr>
                        <a:t>SV or non-coding suspected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Calibri Light"/>
                          <a:ea typeface="ＭＳ 明朝"/>
                          <a:cs typeface="Calibri Light"/>
                        </a:rPr>
                        <a:t>in analysis</a:t>
                      </a:r>
                    </a:p>
                  </a:txBody>
                  <a:tcPr marL="68580" marR="68580" marT="0" marB="0" anchor="ctr"/>
                </a:tc>
              </a:tr>
              <a:tr h="623817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Calibri Light"/>
                          <a:ea typeface="ＭＳ 明朝"/>
                          <a:cs typeface="Calibri Light"/>
                        </a:rPr>
                        <a:t>resistance to TSH</a:t>
                      </a:r>
                    </a:p>
                  </a:txBody>
                  <a:tcPr marL="68580" marR="68580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Calibri Light"/>
                          <a:ea typeface="ＭＳ 明朝"/>
                          <a:cs typeface="Calibri Light"/>
                        </a:rPr>
                        <a:t>18</a:t>
                      </a:r>
                    </a:p>
                  </a:txBody>
                  <a:tcPr marL="68580" marR="68580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Calibri Light"/>
                          <a:ea typeface="ＭＳ 明朝"/>
                          <a:cs typeface="Calibri Light"/>
                        </a:rPr>
                        <a:t>(LOD 14.55); non-coding mutations suspected to cause phenotype</a:t>
                      </a:r>
                    </a:p>
                  </a:txBody>
                  <a:tcPr marL="68580" marR="68580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Calibri Light"/>
                          <a:ea typeface="ＭＳ 明朝"/>
                          <a:cs typeface="Calibri Light"/>
                        </a:rPr>
                        <a:t>1 family explained by </a:t>
                      </a:r>
                      <a:r>
                        <a:rPr lang="en-US" sz="900" dirty="0" smtClean="0">
                          <a:effectLst/>
                          <a:latin typeface="Calibri Light"/>
                          <a:ea typeface="ＭＳ 明朝"/>
                          <a:cs typeface="Calibri Light"/>
                        </a:rPr>
                        <a:t>investigator's candidate; 3</a:t>
                      </a:r>
                      <a:r>
                        <a:rPr lang="en-US" sz="900" baseline="0" dirty="0" smtClean="0">
                          <a:effectLst/>
                          <a:latin typeface="Calibri Light"/>
                          <a:ea typeface="ＭＳ 明朝"/>
                          <a:cs typeface="Calibri Light"/>
                        </a:rPr>
                        <a:t> </a:t>
                      </a:r>
                      <a:r>
                        <a:rPr lang="en-US" sz="900" dirty="0" smtClean="0">
                          <a:effectLst/>
                          <a:latin typeface="Calibri Light"/>
                          <a:ea typeface="ＭＳ 明朝"/>
                          <a:cs typeface="Calibri Light"/>
                        </a:rPr>
                        <a:t>non-coding </a:t>
                      </a:r>
                      <a:r>
                        <a:rPr lang="en-US" sz="900" dirty="0">
                          <a:effectLst/>
                          <a:latin typeface="Calibri Light"/>
                          <a:ea typeface="ＭＳ 明朝"/>
                          <a:cs typeface="Calibri Light"/>
                        </a:rPr>
                        <a:t>candidates in other families; </a:t>
                      </a:r>
                      <a:r>
                        <a:rPr lang="en-US" sz="900" dirty="0" smtClean="0">
                          <a:effectLst/>
                          <a:latin typeface="Calibri Light"/>
                          <a:ea typeface="ＭＳ 明朝"/>
                          <a:cs typeface="Calibri Light"/>
                        </a:rPr>
                        <a:t>validation and segregation</a:t>
                      </a:r>
                      <a:r>
                        <a:rPr lang="en-US" sz="900" baseline="0" dirty="0" smtClean="0">
                          <a:effectLst/>
                          <a:latin typeface="Calibri Light"/>
                          <a:ea typeface="ＭＳ 明朝"/>
                          <a:cs typeface="Calibri Light"/>
                        </a:rPr>
                        <a:t> analysis in progress</a:t>
                      </a:r>
                      <a:endParaRPr lang="en-US" sz="900" dirty="0">
                        <a:effectLst/>
                        <a:latin typeface="Calibri Light"/>
                        <a:ea typeface="ＭＳ 明朝"/>
                        <a:cs typeface="Calibri Light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202015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 err="1">
                          <a:effectLst/>
                          <a:latin typeface="Calibri Light"/>
                          <a:ea typeface="ＭＳ 明朝"/>
                          <a:cs typeface="Calibri Light"/>
                        </a:rPr>
                        <a:t>p</a:t>
                      </a:r>
                      <a:r>
                        <a:rPr lang="en-US" sz="900" dirty="0" err="1" smtClean="0">
                          <a:effectLst/>
                          <a:latin typeface="Calibri Light"/>
                          <a:ea typeface="ＭＳ 明朝"/>
                          <a:cs typeface="Calibri Light"/>
                        </a:rPr>
                        <a:t>ontine</a:t>
                      </a:r>
                      <a:r>
                        <a:rPr lang="en-US" sz="900" dirty="0" smtClean="0">
                          <a:effectLst/>
                          <a:latin typeface="Calibri Light"/>
                          <a:ea typeface="ＭＳ 明朝"/>
                          <a:cs typeface="Calibri Light"/>
                        </a:rPr>
                        <a:t> </a:t>
                      </a:r>
                      <a:r>
                        <a:rPr lang="en-US" sz="900" dirty="0">
                          <a:effectLst/>
                          <a:latin typeface="Calibri Light"/>
                          <a:ea typeface="ＭＳ 明朝"/>
                          <a:cs typeface="Calibri Light"/>
                        </a:rPr>
                        <a:t>tegmental cap dysplasia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Calibri Light"/>
                          <a:ea typeface="ＭＳ 明朝"/>
                          <a:cs typeface="Calibri Light"/>
                        </a:rPr>
                        <a:t>26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Calibri Light"/>
                          <a:ea typeface="ＭＳ 明朝"/>
                          <a:cs typeface="Calibri Light"/>
                        </a:rPr>
                        <a:t>no candidate from ES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Calibri Light"/>
                          <a:ea typeface="ＭＳ 明朝"/>
                          <a:cs typeface="Calibri Light"/>
                        </a:rPr>
                        <a:t>in analysis</a:t>
                      </a:r>
                    </a:p>
                  </a:txBody>
                  <a:tcPr marL="68580" marR="68580" marT="0" marB="0" anchor="ctr"/>
                </a:tc>
              </a:tr>
              <a:tr h="202015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Calibri Light"/>
                          <a:ea typeface="ＭＳ 明朝"/>
                          <a:cs typeface="Calibri Light"/>
                        </a:rPr>
                        <a:t>Dravet Syndrome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Calibri Light"/>
                          <a:ea typeface="ＭＳ 明朝"/>
                          <a:cs typeface="Calibri Light"/>
                        </a:rPr>
                        <a:t>15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Calibri Light"/>
                          <a:ea typeface="ＭＳ 明朝"/>
                          <a:cs typeface="Calibri Light"/>
                        </a:rPr>
                        <a:t>no candidate from ES</a:t>
                      </a:r>
                      <a:endParaRPr lang="en-US" sz="900" dirty="0">
                        <a:effectLst/>
                        <a:latin typeface="Calibri Light"/>
                        <a:ea typeface="ＭＳ 明朝"/>
                        <a:cs typeface="Calibri Light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Calibri Light"/>
                          <a:ea typeface="ＭＳ 明朝"/>
                          <a:cs typeface="Calibri Light"/>
                        </a:rPr>
                        <a:t>in pipeline</a:t>
                      </a:r>
                    </a:p>
                  </a:txBody>
                  <a:tcPr marL="68580" marR="68580" marT="0" marB="0" anchor="ctr"/>
                </a:tc>
              </a:tr>
              <a:tr h="202015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Calibri Light"/>
                          <a:ea typeface="ＭＳ 明朝"/>
                          <a:cs typeface="Calibri Light"/>
                        </a:rPr>
                        <a:t>acheiropodia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Calibri Light"/>
                          <a:ea typeface="ＭＳ 明朝"/>
                          <a:cs typeface="Calibri Light"/>
                        </a:rPr>
                        <a:t>3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Calibri Light"/>
                          <a:ea typeface="ＭＳ 明朝"/>
                          <a:cs typeface="Calibri Light"/>
                        </a:rPr>
                        <a:t>non-coding mutations suspected to cause phenotype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Calibri Light"/>
                          <a:ea typeface="ＭＳ 明朝"/>
                          <a:cs typeface="Calibri Light"/>
                        </a:rPr>
                        <a:t>in pipeline</a:t>
                      </a:r>
                    </a:p>
                  </a:txBody>
                  <a:tcPr marL="68580" marR="68580" marT="0" marB="0" anchor="ctr"/>
                </a:tc>
              </a:tr>
              <a:tr h="249527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Calibri Light"/>
                          <a:ea typeface="ＭＳ 明朝"/>
                          <a:cs typeface="Calibri Light"/>
                        </a:rPr>
                        <a:t>s</a:t>
                      </a:r>
                      <a:r>
                        <a:rPr lang="en-US" sz="900" dirty="0" smtClean="0">
                          <a:effectLst/>
                          <a:latin typeface="Calibri Light"/>
                          <a:ea typeface="ＭＳ 明朝"/>
                          <a:cs typeface="Calibri Light"/>
                        </a:rPr>
                        <a:t>plit </a:t>
                      </a:r>
                      <a:r>
                        <a:rPr lang="en-US" sz="900" dirty="0">
                          <a:effectLst/>
                          <a:latin typeface="Calibri Light"/>
                          <a:ea typeface="ＭＳ 明朝"/>
                          <a:cs typeface="Calibri Light"/>
                        </a:rPr>
                        <a:t>h</a:t>
                      </a:r>
                      <a:r>
                        <a:rPr lang="en-US" sz="900" dirty="0" smtClean="0">
                          <a:effectLst/>
                          <a:latin typeface="Calibri Light"/>
                          <a:ea typeface="ＭＳ 明朝"/>
                          <a:cs typeface="Calibri Light"/>
                        </a:rPr>
                        <a:t>and </a:t>
                      </a:r>
                      <a:r>
                        <a:rPr lang="en-US" sz="900" dirty="0">
                          <a:effectLst/>
                          <a:latin typeface="Calibri Light"/>
                          <a:ea typeface="ＭＳ 明朝"/>
                          <a:cs typeface="Calibri Light"/>
                        </a:rPr>
                        <a:t>f</a:t>
                      </a:r>
                      <a:r>
                        <a:rPr lang="en-US" sz="900" dirty="0" smtClean="0">
                          <a:effectLst/>
                          <a:latin typeface="Calibri Light"/>
                          <a:ea typeface="ＭＳ 明朝"/>
                          <a:cs typeface="Calibri Light"/>
                        </a:rPr>
                        <a:t>oot malformation </a:t>
                      </a:r>
                      <a:r>
                        <a:rPr lang="en-US" sz="900" dirty="0">
                          <a:effectLst/>
                          <a:latin typeface="Calibri Light"/>
                          <a:ea typeface="ＭＳ 明朝"/>
                          <a:cs typeface="Calibri Light"/>
                        </a:rPr>
                        <a:t>2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Calibri Light"/>
                          <a:ea typeface="ＭＳ 明朝"/>
                          <a:cs typeface="Calibri Light"/>
                        </a:rPr>
                        <a:t>3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Calibri Light"/>
                          <a:ea typeface="ＭＳ 明朝"/>
                          <a:cs typeface="Calibri Light"/>
                        </a:rPr>
                        <a:t>(LOD 5.13); no candidate from ES; non-coding </a:t>
                      </a:r>
                      <a:r>
                        <a:rPr lang="en-US" sz="900" dirty="0" smtClean="0">
                          <a:effectLst/>
                          <a:latin typeface="Calibri Light"/>
                          <a:ea typeface="ＭＳ 明朝"/>
                          <a:cs typeface="Calibri Light"/>
                        </a:rPr>
                        <a:t>variants known </a:t>
                      </a:r>
                      <a:r>
                        <a:rPr lang="en-US" sz="900" dirty="0">
                          <a:effectLst/>
                          <a:latin typeface="Calibri Light"/>
                          <a:ea typeface="ＭＳ 明朝"/>
                          <a:cs typeface="Calibri Light"/>
                        </a:rPr>
                        <a:t>to cause phenotype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Calibri Light"/>
                          <a:ea typeface="ＭＳ 明朝"/>
                          <a:cs typeface="Calibri Light"/>
                        </a:rPr>
                        <a:t>in pipeline</a:t>
                      </a: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00787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152400" y="93785"/>
            <a:ext cx="8839200" cy="711603"/>
          </a:xfrm>
          <a:prstGeom prst="roundRect">
            <a:avLst/>
          </a:prstGeom>
          <a:solidFill>
            <a:srgbClr val="BFBFBF"/>
          </a:solidFill>
          <a:ln w="25400" cap="flat" cmpd="sng" algn="ctr">
            <a:noFill/>
            <a:prstDash val="solid"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415562" y="100267"/>
            <a:ext cx="6286499" cy="646331"/>
          </a:xfrm>
          <a:prstGeom prst="rect">
            <a:avLst/>
          </a:prstGeom>
          <a:noFill/>
          <a:ln>
            <a:noFill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noProof="0" dirty="0" smtClean="0">
                <a:solidFill>
                  <a:srgbClr val="4D4D4F"/>
                </a:solidFill>
                <a:latin typeface="Calibri"/>
              </a:rPr>
              <a:t>Resistance to </a:t>
            </a:r>
            <a:r>
              <a:rPr lang="en-US" sz="3600" kern="0" noProof="0" dirty="0" err="1" smtClean="0">
                <a:solidFill>
                  <a:srgbClr val="4D4D4F"/>
                </a:solidFill>
                <a:latin typeface="Calibri"/>
              </a:rPr>
              <a:t>thyrotropin</a:t>
            </a:r>
            <a:r>
              <a:rPr lang="en-US" sz="3600" kern="0" noProof="0" dirty="0" smtClean="0">
                <a:solidFill>
                  <a:srgbClr val="4D4D4F"/>
                </a:solidFill>
                <a:latin typeface="Calibri"/>
              </a:rPr>
              <a:t> (RSTH)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52399" y="3780619"/>
            <a:ext cx="8704751" cy="2645580"/>
            <a:chOff x="152399" y="4043087"/>
            <a:chExt cx="8704751" cy="2645580"/>
          </a:xfrm>
        </p:grpSpPr>
        <p:pic>
          <p:nvPicPr>
            <p:cNvPr id="2051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648" y="4043087"/>
              <a:ext cx="4094163" cy="10715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3" name="Picture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683" y="5336166"/>
              <a:ext cx="4786312" cy="1244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4" name="Picture 8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438"/>
            <a:stretch/>
          </p:blipFill>
          <p:spPr bwMode="auto">
            <a:xfrm>
              <a:off x="5666845" y="5699489"/>
              <a:ext cx="3190305" cy="8812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Rectangle 10"/>
            <p:cNvSpPr/>
            <p:nvPr/>
          </p:nvSpPr>
          <p:spPr bwMode="auto">
            <a:xfrm>
              <a:off x="550333" y="4053682"/>
              <a:ext cx="397934" cy="137318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152399" y="5218251"/>
              <a:ext cx="2099733" cy="351003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7" name="Rectangle 16"/>
            <p:cNvSpPr/>
            <p:nvPr/>
          </p:nvSpPr>
          <p:spPr bwMode="auto">
            <a:xfrm>
              <a:off x="4140200" y="6434667"/>
              <a:ext cx="1083733" cy="2540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grpSp>
          <p:nvGrpSpPr>
            <p:cNvPr id="19" name="Group 18"/>
            <p:cNvGrpSpPr/>
            <p:nvPr/>
          </p:nvGrpSpPr>
          <p:grpSpPr>
            <a:xfrm>
              <a:off x="5398558" y="4216978"/>
              <a:ext cx="2238375" cy="1119188"/>
              <a:chOff x="5381625" y="4776572"/>
              <a:chExt cx="2238375" cy="1119188"/>
            </a:xfrm>
          </p:grpSpPr>
          <p:pic>
            <p:nvPicPr>
              <p:cNvPr id="2052" name="Picture 6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81625" y="4776572"/>
                <a:ext cx="2238375" cy="11191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8" name="Rectangle 17"/>
              <p:cNvSpPr/>
              <p:nvPr/>
            </p:nvSpPr>
            <p:spPr bwMode="auto">
              <a:xfrm>
                <a:off x="5381625" y="4776572"/>
                <a:ext cx="536575" cy="104990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</p:grpSp>
      <p:sp>
        <p:nvSpPr>
          <p:cNvPr id="15" name="Rectangle 14"/>
          <p:cNvSpPr/>
          <p:nvPr/>
        </p:nvSpPr>
        <p:spPr>
          <a:xfrm>
            <a:off x="368883" y="1142077"/>
            <a:ext cx="8394117" cy="34932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defTabSz="914400" fontAlgn="base">
              <a:spcBef>
                <a:spcPct val="0"/>
              </a:spcBef>
              <a:spcAft>
                <a:spcPts val="600"/>
              </a:spcAft>
              <a:buClr>
                <a:schemeClr val="tx2">
                  <a:lumMod val="60000"/>
                  <a:lumOff val="40000"/>
                </a:schemeClr>
              </a:buClr>
              <a:buFont typeface="Arial"/>
              <a:buChar char="•"/>
              <a:defRPr/>
            </a:pPr>
            <a:r>
              <a:rPr lang="en-US" sz="1600" dirty="0" smtClean="0">
                <a:solidFill>
                  <a:srgbClr val="4A452A"/>
                </a:solidFill>
                <a:latin typeface="Calibri Light"/>
                <a:cs typeface="Calibri Light"/>
              </a:rPr>
              <a:t>high TSH, low-normal thyroid hormones, normal / </a:t>
            </a:r>
            <a:r>
              <a:rPr lang="en-US" sz="1600" dirty="0" err="1" smtClean="0">
                <a:solidFill>
                  <a:srgbClr val="4A452A"/>
                </a:solidFill>
                <a:latin typeface="Calibri Light"/>
                <a:cs typeface="Calibri Light"/>
              </a:rPr>
              <a:t>hypoplastic</a:t>
            </a:r>
            <a:r>
              <a:rPr lang="en-US" sz="1600" dirty="0" smtClean="0">
                <a:solidFill>
                  <a:srgbClr val="4A452A"/>
                </a:solidFill>
                <a:latin typeface="Calibri Light"/>
                <a:cs typeface="Calibri Light"/>
              </a:rPr>
              <a:t> thyroid gland</a:t>
            </a:r>
          </a:p>
          <a:p>
            <a:pPr marL="285750" indent="-285750" defTabSz="914400" fontAlgn="base">
              <a:spcBef>
                <a:spcPct val="0"/>
              </a:spcBef>
              <a:spcAft>
                <a:spcPts val="600"/>
              </a:spcAft>
              <a:buClr>
                <a:schemeClr val="tx2">
                  <a:lumMod val="60000"/>
                  <a:lumOff val="40000"/>
                </a:schemeClr>
              </a:buClr>
              <a:buFont typeface="Arial"/>
              <a:buChar char="•"/>
              <a:defRPr/>
            </a:pPr>
            <a:r>
              <a:rPr lang="en-US" sz="1600" dirty="0">
                <a:solidFill>
                  <a:srgbClr val="4A452A"/>
                </a:solidFill>
                <a:latin typeface="Calibri Light"/>
                <a:cs typeface="Calibri Light"/>
              </a:rPr>
              <a:t>l</a:t>
            </a:r>
            <a:r>
              <a:rPr lang="en-US" sz="1600" dirty="0" smtClean="0">
                <a:solidFill>
                  <a:srgbClr val="4A452A"/>
                </a:solidFill>
                <a:latin typeface="Calibri Light"/>
                <a:cs typeface="Calibri Light"/>
              </a:rPr>
              <a:t>inked to locus on </a:t>
            </a:r>
            <a:r>
              <a:rPr lang="en-US" sz="1600" dirty="0" err="1" smtClean="0">
                <a:solidFill>
                  <a:srgbClr val="4A452A"/>
                </a:solidFill>
                <a:latin typeface="Calibri Light"/>
                <a:cs typeface="Calibri Light"/>
              </a:rPr>
              <a:t>ch.</a:t>
            </a:r>
            <a:r>
              <a:rPr lang="en-US" sz="1600" dirty="0" smtClean="0">
                <a:solidFill>
                  <a:srgbClr val="4A452A"/>
                </a:solidFill>
                <a:latin typeface="Calibri Light"/>
                <a:cs typeface="Calibri Light"/>
              </a:rPr>
              <a:t> 15</a:t>
            </a:r>
          </a:p>
          <a:p>
            <a:pPr marL="285750" indent="-285750" defTabSz="914400" fontAlgn="base">
              <a:spcBef>
                <a:spcPct val="0"/>
              </a:spcBef>
              <a:spcAft>
                <a:spcPts val="600"/>
              </a:spcAft>
              <a:buClr>
                <a:schemeClr val="tx2">
                  <a:lumMod val="60000"/>
                  <a:lumOff val="40000"/>
                </a:schemeClr>
              </a:buClr>
              <a:buFont typeface="Arial"/>
              <a:buChar char="•"/>
              <a:defRPr/>
            </a:pPr>
            <a:r>
              <a:rPr lang="en-US" sz="1600" dirty="0">
                <a:solidFill>
                  <a:srgbClr val="4A452A"/>
                </a:solidFill>
                <a:latin typeface="Calibri Light"/>
                <a:cs typeface="Calibri Light"/>
              </a:rPr>
              <a:t>n</a:t>
            </a:r>
            <a:r>
              <a:rPr lang="en-US" sz="1600" dirty="0" smtClean="0">
                <a:solidFill>
                  <a:srgbClr val="4A452A"/>
                </a:solidFill>
                <a:latin typeface="Calibri Light"/>
                <a:cs typeface="Calibri Light"/>
              </a:rPr>
              <a:t>o variants via ES; WGS identified non-coding variant in 2 families</a:t>
            </a:r>
          </a:p>
          <a:p>
            <a:pPr marL="285750" indent="-285750" defTabSz="914400" fontAlgn="base">
              <a:spcBef>
                <a:spcPct val="0"/>
              </a:spcBef>
              <a:spcAft>
                <a:spcPts val="600"/>
              </a:spcAft>
              <a:buClr>
                <a:schemeClr val="tx2">
                  <a:lumMod val="60000"/>
                  <a:lumOff val="40000"/>
                </a:schemeClr>
              </a:buClr>
              <a:buFont typeface="Arial"/>
              <a:buChar char="•"/>
              <a:defRPr/>
            </a:pPr>
            <a:r>
              <a:rPr lang="en-US" sz="1600" dirty="0" smtClean="0">
                <a:solidFill>
                  <a:srgbClr val="4A452A"/>
                </a:solidFill>
                <a:latin typeface="Calibri Light" charset="0"/>
                <a:ea typeface="Calibri Light" charset="0"/>
                <a:cs typeface="Calibri Light" charset="0"/>
              </a:rPr>
              <a:t>UW-CMG did WGS on 6 additional families</a:t>
            </a:r>
          </a:p>
          <a:p>
            <a:pPr marL="742950" lvl="1" indent="-285750" defTabSz="914400" fontAlgn="base">
              <a:spcBef>
                <a:spcPct val="0"/>
              </a:spcBef>
              <a:spcAft>
                <a:spcPts val="600"/>
              </a:spcAft>
              <a:buClr>
                <a:schemeClr val="tx2">
                  <a:lumMod val="60000"/>
                  <a:lumOff val="40000"/>
                </a:schemeClr>
              </a:buClr>
              <a:buFont typeface="Arial"/>
              <a:buChar char="•"/>
              <a:defRPr/>
            </a:pP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charset="0"/>
                <a:ea typeface="Calibri Light" charset="0"/>
                <a:cs typeface="Calibri Light" charset="0"/>
              </a:rPr>
              <a:t>1x 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charset="0"/>
                <a:ea typeface="Calibri Light" charset="0"/>
                <a:cs typeface="Calibri Light" charset="0"/>
              </a:rPr>
              <a:t>family has investigator's candidate variant (missed by Sanger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charset="0"/>
                <a:ea typeface="Calibri Light" charset="0"/>
                <a:cs typeface="Calibri Light" charset="0"/>
              </a:rPr>
              <a:t>?)</a:t>
            </a:r>
          </a:p>
          <a:p>
            <a:pPr marL="742950" lvl="1" indent="-285750" defTabSz="914400" fontAlgn="base">
              <a:spcBef>
                <a:spcPct val="0"/>
              </a:spcBef>
              <a:spcAft>
                <a:spcPts val="600"/>
              </a:spcAft>
              <a:buClr>
                <a:schemeClr val="tx2">
                  <a:lumMod val="60000"/>
                  <a:lumOff val="40000"/>
                </a:schemeClr>
              </a:buClr>
              <a:buFont typeface="Arial"/>
              <a:buChar char="•"/>
              <a:defRPr/>
            </a:pP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charset="0"/>
                <a:ea typeface="Calibri Light" charset="0"/>
                <a:cs typeface="Calibri Light" charset="0"/>
              </a:rPr>
              <a:t>2x 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charset="0"/>
                <a:ea typeface="Calibri Light" charset="0"/>
                <a:cs typeface="Calibri Light" charset="0"/>
              </a:rPr>
              <a:t>families with shared non-coding variant nearby investigator's 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charset="0"/>
                <a:ea typeface="Calibri Light" charset="0"/>
                <a:cs typeface="Calibri Light" charset="0"/>
              </a:rPr>
              <a:t>candidate</a:t>
            </a:r>
          </a:p>
          <a:p>
            <a:pPr marL="742950" lvl="1" indent="-285750" defTabSz="914400" fontAlgn="base">
              <a:spcBef>
                <a:spcPct val="0"/>
              </a:spcBef>
              <a:spcAft>
                <a:spcPts val="600"/>
              </a:spcAft>
              <a:buClr>
                <a:schemeClr val="tx2">
                  <a:lumMod val="60000"/>
                  <a:lumOff val="40000"/>
                </a:schemeClr>
              </a:buClr>
              <a:buFont typeface="Arial"/>
              <a:buChar char="•"/>
              <a:defRPr/>
            </a:pP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charset="0"/>
                <a:ea typeface="Calibri Light" charset="0"/>
                <a:cs typeface="Calibri Light" charset="0"/>
              </a:rPr>
              <a:t>1x 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charset="0"/>
                <a:ea typeface="Calibri Light" charset="0"/>
                <a:cs typeface="Calibri Light" charset="0"/>
              </a:rPr>
              <a:t>family with SNV in microRNA possibly regulated by enhancer overlapping investigator's candidate</a:t>
            </a:r>
          </a:p>
          <a:p>
            <a:pPr marL="285750" indent="-285750" defTabSz="914400" fontAlgn="base">
              <a:spcBef>
                <a:spcPct val="0"/>
              </a:spcBef>
              <a:spcAft>
                <a:spcPts val="600"/>
              </a:spcAft>
              <a:buClr>
                <a:schemeClr val="tx2">
                  <a:lumMod val="60000"/>
                  <a:lumOff val="40000"/>
                </a:schemeClr>
              </a:buClr>
              <a:buFont typeface="Arial"/>
              <a:buChar char="•"/>
              <a:defRPr/>
            </a:pPr>
            <a:endParaRPr lang="en-US" sz="1600" dirty="0" smtClean="0">
              <a:solidFill>
                <a:srgbClr val="4A452A"/>
              </a:solidFill>
              <a:latin typeface="Calibri Light"/>
              <a:cs typeface="Calibri Light"/>
            </a:endParaRPr>
          </a:p>
          <a:p>
            <a:pPr marL="285750" indent="-285750" defTabSz="914400" fontAlgn="base">
              <a:spcBef>
                <a:spcPct val="0"/>
              </a:spcBef>
              <a:spcAft>
                <a:spcPts val="600"/>
              </a:spcAft>
              <a:buClr>
                <a:schemeClr val="tx2">
                  <a:lumMod val="60000"/>
                  <a:lumOff val="40000"/>
                </a:schemeClr>
              </a:buClr>
              <a:buFont typeface="Arial"/>
              <a:buChar char="•"/>
              <a:defRPr/>
            </a:pPr>
            <a:endParaRPr lang="en-US" sz="1600" dirty="0" smtClean="0">
              <a:solidFill>
                <a:srgbClr val="4A452A"/>
              </a:solidFill>
              <a:latin typeface="Calibri Light"/>
              <a:cs typeface="Calibri Light"/>
            </a:endParaRPr>
          </a:p>
          <a:p>
            <a:pPr marL="285750" indent="-285750" defTabSz="914400" fontAlgn="base">
              <a:spcBef>
                <a:spcPct val="0"/>
              </a:spcBef>
              <a:spcAft>
                <a:spcPts val="600"/>
              </a:spcAft>
              <a:buClr>
                <a:schemeClr val="tx2">
                  <a:lumMod val="60000"/>
                  <a:lumOff val="40000"/>
                </a:schemeClr>
              </a:buClr>
              <a:buFont typeface="Arial"/>
              <a:buChar char="•"/>
              <a:defRPr/>
            </a:pPr>
            <a:endParaRPr lang="en-US" sz="1600" dirty="0">
              <a:solidFill>
                <a:srgbClr val="4A452A"/>
              </a:solidFill>
              <a:latin typeface="Calibri Light"/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1134966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ank Presentatio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lank Presentation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1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1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34837</TotalTime>
  <Words>2024</Words>
  <Application>Microsoft Macintosh PowerPoint</Application>
  <PresentationFormat>On-screen Show (4:3)</PresentationFormat>
  <Paragraphs>443</Paragraphs>
  <Slides>39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53" baseType="lpstr">
      <vt:lpstr>Calibri</vt:lpstr>
      <vt:lpstr>Calibri Light</vt:lpstr>
      <vt:lpstr>DejaVu LGC Sans</vt:lpstr>
      <vt:lpstr>Gill Sans Light</vt:lpstr>
      <vt:lpstr>Helvetica Neue Light</vt:lpstr>
      <vt:lpstr>LucidaGrande</vt:lpstr>
      <vt:lpstr>MS PGothic</vt:lpstr>
      <vt:lpstr>ＭＳ Ｐゴシック</vt:lpstr>
      <vt:lpstr>ＭＳ 明朝</vt:lpstr>
      <vt:lpstr>Symbol</vt:lpstr>
      <vt:lpstr>Times</vt:lpstr>
      <vt:lpstr>宋体</vt:lpstr>
      <vt:lpstr>Arial</vt:lpstr>
      <vt:lpstr>Blank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differences have the CMGs made?</vt:lpstr>
      <vt:lpstr>PowerPoint Presentation</vt:lpstr>
      <vt:lpstr>PowerPoint Presentation</vt:lpstr>
      <vt:lpstr>PowerPoint Presentation</vt:lpstr>
    </vt:vector>
  </TitlesOfParts>
  <Company>University of Washington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Maggie McMillin</dc:creator>
  <cp:lastModifiedBy>mbamshad</cp:lastModifiedBy>
  <cp:revision>645</cp:revision>
  <dcterms:created xsi:type="dcterms:W3CDTF">2012-09-26T21:27:06Z</dcterms:created>
  <dcterms:modified xsi:type="dcterms:W3CDTF">2016-04-11T12:45:07Z</dcterms:modified>
</cp:coreProperties>
</file>