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260" r:id="rId3"/>
    <p:sldId id="268" r:id="rId4"/>
    <p:sldId id="261" r:id="rId5"/>
    <p:sldId id="263" r:id="rId6"/>
    <p:sldId id="264" r:id="rId7"/>
    <p:sldId id="266" r:id="rId8"/>
    <p:sldId id="267" r:id="rId9"/>
    <p:sldId id="270" r:id="rId10"/>
    <p:sldId id="271" r:id="rId11"/>
    <p:sldId id="257" r:id="rId12"/>
    <p:sldId id="258" r:id="rId13"/>
    <p:sldId id="265" r:id="rId14"/>
    <p:sldId id="25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5"/>
  </p:normalViewPr>
  <p:slideViewPr>
    <p:cSldViewPr snapToGrid="0" snapToObjects="1">
      <p:cViewPr>
        <p:scale>
          <a:sx n="92" d="100"/>
          <a:sy n="92" d="100"/>
        </p:scale>
        <p:origin x="78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B5310-C02D-354F-885D-78F6D4374C65}" type="datetimeFigureOut">
              <a:rPr lang="en-US" smtClean="0"/>
              <a:t>3/31/16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F2BB1-9830-8447-93A5-E00547A2533B}" type="slidenum">
              <a:rPr lang="en-US" smtClean="0"/>
              <a:t>‹#›</a:t>
            </a:fld>
            <a:endParaRPr lang="en-US"/>
          </a:p>
        </p:txBody>
      </p:sp>
    </p:spTree>
    <p:extLst>
      <p:ext uri="{BB962C8B-B14F-4D97-AF65-F5344CB8AC3E}">
        <p14:creationId xmlns:p14="http://schemas.microsoft.com/office/powerpoint/2010/main" val="161700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a:t>
            </a:r>
            <a:r>
              <a:rPr lang="en-US" dirty="0" err="1" smtClean="0"/>
              <a:t>epigenomic</a:t>
            </a:r>
            <a:r>
              <a:rPr lang="en-US" baseline="0" dirty="0" smtClean="0"/>
              <a:t> data including chip </a:t>
            </a:r>
            <a:r>
              <a:rPr lang="en-US" baseline="0" dirty="0" err="1" smtClean="0"/>
              <a:t>seq</a:t>
            </a:r>
            <a:r>
              <a:rPr lang="en-US" baseline="0" dirty="0" smtClean="0"/>
              <a:t> and </a:t>
            </a:r>
            <a:r>
              <a:rPr lang="en-US" dirty="0" smtClean="0"/>
              <a:t>Methylation</a:t>
            </a:r>
            <a:r>
              <a:rPr lang="en-US" baseline="0" dirty="0" smtClean="0"/>
              <a:t> measurement /in brain middle/ 11 adult brain regions and some fetal brain 8 histone markers/129 tissue and cell type/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Release 9 includes a subset of 1,936 datasets grouped into 111 reference </a:t>
            </a:r>
            <a:r>
              <a:rPr lang="en-US" dirty="0" err="1" smtClean="0"/>
              <a:t>epigenomes</a:t>
            </a:r>
            <a:r>
              <a:rPr lang="en-US" dirty="0" smtClean="0"/>
              <a:t> where each reference </a:t>
            </a:r>
            <a:r>
              <a:rPr lang="en-US" dirty="0" err="1" smtClean="0"/>
              <a:t>epigenome</a:t>
            </a:r>
            <a:r>
              <a:rPr lang="en-US" dirty="0" smtClean="0"/>
              <a:t> contains a complete set of five core histone marks (H3K4me3, H3K4me1, H3K27me3, H3K9me3, and H3K36me3)(bam, bed, wig)</a:t>
            </a:r>
          </a:p>
          <a:p>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2</a:t>
            </a:fld>
            <a:endParaRPr lang="en-US"/>
          </a:p>
        </p:txBody>
      </p:sp>
    </p:spTree>
    <p:extLst>
      <p:ext uri="{BB962C8B-B14F-4D97-AF65-F5344CB8AC3E}">
        <p14:creationId xmlns:p14="http://schemas.microsoft.com/office/powerpoint/2010/main" val="72578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Collect and analyze multiple human tissues from donors who are also densely genotyped, to assess genetic variation within their genomes. 13 brain regions. By analyzing global RNA expression within individual tissues ,</a:t>
            </a:r>
            <a:r>
              <a:rPr lang="en-US" sz="1200" baseline="0" dirty="0" smtClean="0"/>
              <a:t> </a:t>
            </a:r>
            <a:r>
              <a:rPr lang="en-US" sz="1200" dirty="0" smtClean="0"/>
              <a:t>identified as expression quantitative trait loci, or </a:t>
            </a:r>
            <a:r>
              <a:rPr lang="en-US" sz="1200" dirty="0" err="1" smtClean="0"/>
              <a:t>eQTLs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4</a:t>
            </a:fld>
            <a:endParaRPr lang="en-US"/>
          </a:p>
        </p:txBody>
      </p:sp>
    </p:spTree>
    <p:extLst>
      <p:ext uri="{BB962C8B-B14F-4D97-AF65-F5344CB8AC3E}">
        <p14:creationId xmlns:p14="http://schemas.microsoft.com/office/powerpoint/2010/main" val="21969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572</a:t>
            </a:r>
            <a:r>
              <a:rPr lang="en-US" sz="1200" b="0" i="0" kern="1200" dirty="0" smtClean="0">
                <a:solidFill>
                  <a:schemeClr val="tx1"/>
                </a:solidFill>
                <a:effectLst/>
                <a:latin typeface="+mn-lt"/>
                <a:ea typeface="+mn-ea"/>
                <a:cs typeface="+mn-cs"/>
              </a:rPr>
              <a:t>RNA-seq bam files</a:t>
            </a:r>
            <a:endParaRPr lang="en-US" dirty="0"/>
          </a:p>
        </p:txBody>
      </p:sp>
      <p:sp>
        <p:nvSpPr>
          <p:cNvPr id="4" name="Slide Number Placeholder 3"/>
          <p:cNvSpPr>
            <a:spLocks noGrp="1"/>
          </p:cNvSpPr>
          <p:nvPr>
            <p:ph type="sldNum" sz="quarter" idx="10"/>
          </p:nvPr>
        </p:nvSpPr>
        <p:spPr/>
        <p:txBody>
          <a:bodyPr/>
          <a:lstStyle/>
          <a:p>
            <a:fld id="{66FF2BB1-9830-8447-93A5-E00547A2533B}" type="slidenum">
              <a:rPr lang="en-US" smtClean="0"/>
              <a:t>5</a:t>
            </a:fld>
            <a:endParaRPr lang="en-US"/>
          </a:p>
        </p:txBody>
      </p:sp>
    </p:spTree>
    <p:extLst>
      <p:ext uri="{BB962C8B-B14F-4D97-AF65-F5344CB8AC3E}">
        <p14:creationId xmlns:p14="http://schemas.microsoft.com/office/powerpoint/2010/main" val="40724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F2BB1-9830-8447-93A5-E00547A2533B}" type="slidenum">
              <a:rPr lang="en-US" smtClean="0"/>
              <a:t>10</a:t>
            </a:fld>
            <a:endParaRPr lang="en-US"/>
          </a:p>
        </p:txBody>
      </p:sp>
    </p:spTree>
    <p:extLst>
      <p:ext uri="{BB962C8B-B14F-4D97-AF65-F5344CB8AC3E}">
        <p14:creationId xmlns:p14="http://schemas.microsoft.com/office/powerpoint/2010/main" val="77945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Brainspan</a:t>
            </a:r>
            <a:r>
              <a:rPr lang="en-US" dirty="0" smtClean="0"/>
              <a:t>, </a:t>
            </a:r>
            <a:r>
              <a:rPr lang="en-US" dirty="0" err="1" smtClean="0"/>
              <a:t>psychencode</a:t>
            </a:r>
            <a:r>
              <a:rPr lang="en-US" baseline="0" dirty="0" smtClean="0"/>
              <a:t> include developing data/ our lab are </a:t>
            </a:r>
            <a:r>
              <a:rPr lang="en-US" baseline="0" dirty="0" err="1" smtClean="0"/>
              <a:t>invovle</a:t>
            </a:r>
            <a:r>
              <a:rPr lang="en-US" baseline="0" dirty="0" smtClean="0"/>
              <a:t> in these two projects</a:t>
            </a:r>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14</a:t>
            </a:fld>
            <a:endParaRPr lang="en-US"/>
          </a:p>
        </p:txBody>
      </p:sp>
    </p:spTree>
    <p:extLst>
      <p:ext uri="{BB962C8B-B14F-4D97-AF65-F5344CB8AC3E}">
        <p14:creationId xmlns:p14="http://schemas.microsoft.com/office/powerpoint/2010/main" val="110453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0F8F6-6921-8242-A158-AF6E2F0C98E2}"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70289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09D6F-0556-3945-B2DC-F6B49605D9E7}"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59698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FC63D-1073-7948-91A7-D68D75A56586}"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26266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E6657-F467-8544-A034-20BD3727C569}"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35161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2CF4F-88C5-F441-8907-A2D45B009A07}"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84740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35392-7911-DF47-83D0-9B599956CE18}"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02138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6B01F-F1ED-C040-9DFF-DBE5ADAEFEAE}" type="datetime1">
              <a:rPr lang="en-US" smtClean="0"/>
              <a:t>3/31/16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57063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729CD-5B39-3849-BE10-5764A8BD8763}" type="datetime1">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80105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B9923-C3ED-0743-B889-23558B9B1273}" type="datetime1">
              <a:rPr lang="en-US" smtClean="0"/>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72009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27C3C-5E46-D34D-A3E4-5F0C8C66EB1C}"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163080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32F8D-6A5F-9B46-BF58-0DE04DD099A6}"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6FB3-DC66-C845-8638-A387E9DB4CFD}" type="slidenum">
              <a:rPr lang="en-US" smtClean="0"/>
              <a:t>‹#›</a:t>
            </a:fld>
            <a:endParaRPr lang="en-US"/>
          </a:p>
        </p:txBody>
      </p:sp>
    </p:spTree>
    <p:extLst>
      <p:ext uri="{BB962C8B-B14F-4D97-AF65-F5344CB8AC3E}">
        <p14:creationId xmlns:p14="http://schemas.microsoft.com/office/powerpoint/2010/main" val="565746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C1B5A-1604-624E-B110-6373C8F4DDC3}" type="datetime1">
              <a:rPr lang="en-US" smtClean="0"/>
              <a:t>3/31/16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E6FB3-DC66-C845-8638-A387E9DB4CFD}" type="slidenum">
              <a:rPr lang="en-US" smtClean="0"/>
              <a:t>‹#›</a:t>
            </a:fld>
            <a:endParaRPr lang="en-US"/>
          </a:p>
        </p:txBody>
      </p:sp>
    </p:spTree>
    <p:extLst>
      <p:ext uri="{BB962C8B-B14F-4D97-AF65-F5344CB8AC3E}">
        <p14:creationId xmlns:p14="http://schemas.microsoft.com/office/powerpoint/2010/main" val="75830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 Type="http://schemas.openxmlformats.org/officeDocument/2006/relationships/hyperlink" Target="http://tcga-data.nci.nih.gov/tcga/dataAccessMatrix.htm?mode=ApplyFilter&amp;showMatrix=true&amp;diseaseType=GBM&amp;tumorNormal=TN&amp;tumorNormal=T&amp;tumorNormal=NT&amp;platformType=12&amp;platformType=7&amp;platformType=41" TargetMode="External"/><Relationship Id="rId12" Type="http://schemas.openxmlformats.org/officeDocument/2006/relationships/hyperlink" Target="http://tcga-data.nci.nih.gov/tcga/dataAccessMatrix.htm?mode=ApplyFilter&amp;showMatrix=true&amp;diseaseType=GBM&amp;tumorNormal=TN&amp;tumorNormal=T&amp;tumorNormal=NT&amp;platformType=1&amp;platformType=4&amp;platformType=40" TargetMode="External"/><Relationship Id="rId13" Type="http://schemas.openxmlformats.org/officeDocument/2006/relationships/hyperlink" Target="http://tcga-data.nci.nih.gov/tcga/dataAccessMatrix.htm?mode=ApplyFilter&amp;showMatrix=true&amp;diseaseType=GBM&amp;tumorNormal=TN&amp;tumorNormal=T&amp;tumorNormal=NT&amp;platformType=2&amp;platformType=42" TargetMode="External"/><Relationship Id="rId14" Type="http://schemas.openxmlformats.org/officeDocument/2006/relationships/hyperlink" Target="http://tcga-data.nci.nih.gov/tcga/dataAccessMatrix.htm?mode=ApplyFilter&amp;showMatrix=true&amp;diseaseType=GBM&amp;tumorNormal=TN&amp;tumorNormal=T&amp;tumorNormal=NT&amp;platformType=3&amp;platformType=5&amp;platformType=27&amp;platformType=38&amp;platformType=43" TargetMode="External"/><Relationship Id="rId15" Type="http://schemas.openxmlformats.org/officeDocument/2006/relationships/hyperlink" Target="http://tcga-data.nci.nih.gov/tcga/dataAccessMatrix.htm?mode=ApplyFilter&amp;showMatrix=true&amp;diseaseType=GBM&amp;tumorNormal=TN&amp;tumorNormal=T&amp;tumorNormal=NT&amp;platformType=6&amp;platformType=28" TargetMode="External"/><Relationship Id="rId16" Type="http://schemas.openxmlformats.org/officeDocument/2006/relationships/hyperlink" Target="http://tcga-data.nci.nih.gov/tcga/dataAccessMatrix.htm?mode=ApplyFilter&amp;showMatrix=true&amp;diseaseType=GBM&amp;tumorNormal=TN&amp;tumorNormal=T&amp;tumorNormal=NT&amp;platformType=-999"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tcga-data.nci.nih.gov/tcga/dataAccessMatrix.htm?mode=ApplyFilter&amp;showMatrix=true&amp;diseaseType=LGG&amp;tumorNormal=TN&amp;tumorNormal=T&amp;tumorNormal=NT" TargetMode="External"/><Relationship Id="rId4" Type="http://schemas.openxmlformats.org/officeDocument/2006/relationships/hyperlink" Target="http://tcga-data.nci.nih.gov/tcga/dataAccessMatrix.htm?mode=ApplyFilter&amp;showMatrix=true&amp;diseaseType=LGG&amp;tumorNormal=TN&amp;tumorNormal=T&amp;tumorNormal=NT&amp;platformType=12&amp;platformType=7&amp;platformType=41" TargetMode="External"/><Relationship Id="rId5" Type="http://schemas.openxmlformats.org/officeDocument/2006/relationships/hyperlink" Target="http://tcga-data.nci.nih.gov/tcga/dataAccessMatrix.htm?mode=ApplyFilter&amp;showMatrix=true&amp;diseaseType=LGG&amp;tumorNormal=TN&amp;tumorNormal=T&amp;tumorNormal=NT&amp;platformType=1&amp;platformType=4&amp;platformType=40" TargetMode="External"/><Relationship Id="rId6" Type="http://schemas.openxmlformats.org/officeDocument/2006/relationships/hyperlink" Target="http://tcga-data.nci.nih.gov/tcga/dataAccessMatrix.htm?mode=ApplyFilter&amp;showMatrix=true&amp;diseaseType=LGG&amp;tumorNormal=TN&amp;tumorNormal=T&amp;tumorNormal=NT&amp;platformType=2&amp;platformType=42" TargetMode="External"/><Relationship Id="rId7" Type="http://schemas.openxmlformats.org/officeDocument/2006/relationships/hyperlink" Target="http://tcga-data.nci.nih.gov/tcga/dataAccessMatrix.htm?mode=ApplyFilter&amp;showMatrix=true&amp;diseaseType=LGG&amp;tumorNormal=TN&amp;tumorNormal=T&amp;tumorNormal=NT&amp;platformType=3&amp;platformType=5&amp;platformType=27&amp;platformType=38&amp;platformType=43" TargetMode="External"/><Relationship Id="rId8" Type="http://schemas.openxmlformats.org/officeDocument/2006/relationships/hyperlink" Target="http://tcga-data.nci.nih.gov/tcga/dataAccessMatrix.htm?mode=ApplyFilter&amp;showMatrix=true&amp;diseaseType=LGG&amp;tumorNormal=TN&amp;tumorNormal=T&amp;tumorNormal=NT&amp;platformType=6&amp;platformType=28" TargetMode="External"/><Relationship Id="rId9" Type="http://schemas.openxmlformats.org/officeDocument/2006/relationships/hyperlink" Target="http://tcga-data.nci.nih.gov/tcga/dataAccessMatrix.htm?mode=ApplyFilter&amp;showMatrix=true&amp;diseaseType=LGG&amp;tumorNormal=TN&amp;tumorNormal=T&amp;tumorNormal=NT&amp;platformType=-999" TargetMode="External"/><Relationship Id="rId10" Type="http://schemas.openxmlformats.org/officeDocument/2006/relationships/hyperlink" Target="http://tcga-data.nci.nih.gov/tcga/dataAccessMatrix.htm?mode=ApplyFilter&amp;showMatrix=true&amp;diseaseType=GBM&amp;tumorNormal=TN&amp;tumorNormal=T&amp;tumorNormal=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ynapse.org/#!Synapse:syn4566010" TargetMode="External"/><Relationship Id="rId4" Type="http://schemas.openxmlformats.org/officeDocument/2006/relationships/hyperlink" Target="https://www.synapse.org/#!Synapse:syn5321694" TargetMode="External"/><Relationship Id="rId5" Type="http://schemas.openxmlformats.org/officeDocument/2006/relationships/hyperlink" Target="https://www.synapse.org/#!Synapse:syn4590909" TargetMode="External"/><Relationship Id="rId6" Type="http://schemas.openxmlformats.org/officeDocument/2006/relationships/hyperlink" Target="https://www.synapse.org/#!Synapse:syn4588488" TargetMode="External"/><Relationship Id="rId7" Type="http://schemas.openxmlformats.org/officeDocument/2006/relationships/hyperlink" Target="https://www.synapse.org/#!Synapse:syn4588462" TargetMode="External"/><Relationship Id="rId8" Type="http://schemas.openxmlformats.org/officeDocument/2006/relationships/hyperlink" Target="https://www.synapse.org/#!Synapse:syn4587609" TargetMode="External"/><Relationship Id="rId9" Type="http://schemas.openxmlformats.org/officeDocument/2006/relationships/hyperlink" Target="https://www.synapse.org/#!Synapse:syn4590897" TargetMode="External"/><Relationship Id="rId10" Type="http://schemas.openxmlformats.org/officeDocument/2006/relationships/hyperlink" Target="https://www.synapse.org/#!Synapse:syn4566141" TargetMode="External"/><Relationship Id="rId11" Type="http://schemas.openxmlformats.org/officeDocument/2006/relationships/hyperlink" Target="https://www.synapse.org/#!Synapse:syn4590910" TargetMode="External"/><Relationship Id="rId1" Type="http://schemas.openxmlformats.org/officeDocument/2006/relationships/slideLayout" Target="../slideLayouts/slideLayout2.xml"/><Relationship Id="rId2" Type="http://schemas.openxmlformats.org/officeDocument/2006/relationships/hyperlink" Target="https://www.synapse.org/#!Synapse:syn458651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ynapse.org/#!Synapse:syn4590850" TargetMode="External"/><Relationship Id="rId3" Type="http://schemas.openxmlformats.org/officeDocument/2006/relationships/hyperlink" Target="https://www.synapse.org/#!Synapse:syn4566132" TargetMode="External"/></Relationships>
</file>

<file path=ppt/slides/_rels/slide13.xml.rels><?xml version="1.0" encoding="UTF-8" standalone="yes"?>
<Relationships xmlns="http://schemas.openxmlformats.org/package/2006/relationships"><Relationship Id="rId20" Type="http://schemas.openxmlformats.org/officeDocument/2006/relationships/hyperlink" Target="ftp://ftp.ncbi.nlm.nih.gov/geo/series/GSE18nnn/GSE18927/suppl/" TargetMode="External"/><Relationship Id="rId21" Type="http://schemas.openxmlformats.org/officeDocument/2006/relationships/hyperlink" Target="http://www.ncbi.nlm.nih.gov/geo/roadmap/epigenomics/?search=GSE18927" TargetMode="External"/><Relationship Id="rId22" Type="http://schemas.openxmlformats.org/officeDocument/2006/relationships/hyperlink" Target="http://www.ncbi.nlm.nih.gov/geo/query/acc.cgi?acc=GSE19465" TargetMode="External"/><Relationship Id="rId23" Type="http://schemas.openxmlformats.org/officeDocument/2006/relationships/hyperlink" Target="http://www.ncbi.nlm.nih.gov/sra?term=SRP001534" TargetMode="External"/><Relationship Id="rId24" Type="http://schemas.openxmlformats.org/officeDocument/2006/relationships/hyperlink" Target="ftp://ftp.ncbi.nlm.nih.gov/geo/series/GSE19nnn/GSE19465/suppl/" TargetMode="External"/><Relationship Id="rId25" Type="http://schemas.openxmlformats.org/officeDocument/2006/relationships/hyperlink" Target="http://www.ncbi.nlm.nih.gov/geo/roadmap/epigenomics/?search=GSE19465" TargetMode="External"/><Relationship Id="rId26" Type="http://schemas.openxmlformats.org/officeDocument/2006/relationships/hyperlink" Target="http://www.ncbi.nlm.nih.gov/geo/query/acc.cgi?acc=GSE25246" TargetMode="External"/><Relationship Id="rId27" Type="http://schemas.openxmlformats.org/officeDocument/2006/relationships/hyperlink" Target="http://www.ncbi.nlm.nih.gov/sra?term=SRP004506" TargetMode="External"/><Relationship Id="rId28" Type="http://schemas.openxmlformats.org/officeDocument/2006/relationships/hyperlink" Target="ftp://ftp.ncbi.nlm.nih.gov/geo/series/GSE25nnn/GSE25246/suppl/" TargetMode="External"/><Relationship Id="rId29" Type="http://schemas.openxmlformats.org/officeDocument/2006/relationships/hyperlink" Target="http://www.ncbi.nlm.nih.gov/geo/roadmap/epigenomics/?search=GSE25246" TargetMode="External"/><Relationship Id="rId1" Type="http://schemas.openxmlformats.org/officeDocument/2006/relationships/slideLayout" Target="../slideLayouts/slideLayout2.xml"/><Relationship Id="rId2" Type="http://schemas.openxmlformats.org/officeDocument/2006/relationships/hyperlink" Target="http://www.ncbi.nlm.nih.gov/geo/query/acc.cgi?acc=GSE16256" TargetMode="External"/><Relationship Id="rId3" Type="http://schemas.openxmlformats.org/officeDocument/2006/relationships/hyperlink" Target="http://www.ncbi.nlm.nih.gov/sra?term=SRP000941" TargetMode="External"/><Relationship Id="rId4" Type="http://schemas.openxmlformats.org/officeDocument/2006/relationships/hyperlink" Target="ftp://ftp-trace.ncbi.nlm.nih.gov/sra/sra-instant/reads/ByStudy/sra/SRP/SRP000/SRP000941" TargetMode="External"/><Relationship Id="rId5" Type="http://schemas.openxmlformats.org/officeDocument/2006/relationships/hyperlink" Target="ftp://ftp.ncbi.nlm.nih.gov/geo/series/GSE16nnn/GSE16256/suppl/" TargetMode="External"/><Relationship Id="rId30" Type="http://schemas.openxmlformats.org/officeDocument/2006/relationships/hyperlink" Target="http://www.ncbi.nlm.nih.gov/geo/query/acc.cgi?acc=GSE25247" TargetMode="External"/><Relationship Id="rId31" Type="http://schemas.openxmlformats.org/officeDocument/2006/relationships/hyperlink" Target="http://www.ncbi.nlm.nih.gov/sra?term=SRP004244" TargetMode="External"/><Relationship Id="rId32" Type="http://schemas.openxmlformats.org/officeDocument/2006/relationships/hyperlink" Target="ftp://ftp.ncbi.nlm.nih.gov/geo/series/GSE25nnn/GSE25247/suppl/" TargetMode="External"/><Relationship Id="rId9" Type="http://schemas.openxmlformats.org/officeDocument/2006/relationships/hyperlink" Target="ftp://ftp-trace.ncbi.nlm.nih.gov/sra/sra-instant/reads/ByStudy/sra/SRP/SRP000/SRP000930" TargetMode="External"/><Relationship Id="rId6" Type="http://schemas.openxmlformats.org/officeDocument/2006/relationships/hyperlink" Target="http://www.ncbi.nlm.nih.gov/geo/roadmap/epigenomics/?search=GSE16256" TargetMode="External"/><Relationship Id="rId7" Type="http://schemas.openxmlformats.org/officeDocument/2006/relationships/hyperlink" Target="http://www.ncbi.nlm.nih.gov/geo/query/acc.cgi?acc=GSE16368" TargetMode="External"/><Relationship Id="rId8" Type="http://schemas.openxmlformats.org/officeDocument/2006/relationships/hyperlink" Target="http://www.ncbi.nlm.nih.gov/sra?term=SRP000930" TargetMode="External"/><Relationship Id="rId33" Type="http://schemas.openxmlformats.org/officeDocument/2006/relationships/hyperlink" Target="http://www.ncbi.nlm.nih.gov/geo/roadmap/epigenomics/?search=GSE25247" TargetMode="External"/><Relationship Id="rId34" Type="http://schemas.openxmlformats.org/officeDocument/2006/relationships/hyperlink" Target="http://www.ncbi.nlm.nih.gov/geo/query/acc.cgi?acc=GSE25248" TargetMode="External"/><Relationship Id="rId35" Type="http://schemas.openxmlformats.org/officeDocument/2006/relationships/hyperlink" Target="http://www.ncbi.nlm.nih.gov/sra?term=SRP004245" TargetMode="External"/><Relationship Id="rId36" Type="http://schemas.openxmlformats.org/officeDocument/2006/relationships/hyperlink" Target="ftp://ftp.ncbi.nlm.nih.gov/geo/series/GSE25nnn/GSE25248/suppl/" TargetMode="External"/><Relationship Id="rId10" Type="http://schemas.openxmlformats.org/officeDocument/2006/relationships/hyperlink" Target="ftp://ftp.ncbi.nlm.nih.gov/geo/series/GSE16nnn/GSE16368/suppl/" TargetMode="External"/><Relationship Id="rId11" Type="http://schemas.openxmlformats.org/officeDocument/2006/relationships/hyperlink" Target="http://www.ncbi.nlm.nih.gov/geo/roadmap/epigenomics/?search=GSE16368" TargetMode="External"/><Relationship Id="rId12" Type="http://schemas.openxmlformats.org/officeDocument/2006/relationships/hyperlink" Target="http://www.ncbi.nlm.nih.gov/geo/query/acc.cgi?acc=GSE17312" TargetMode="External"/><Relationship Id="rId13" Type="http://schemas.openxmlformats.org/officeDocument/2006/relationships/hyperlink" Target="http://www.ncbi.nlm.nih.gov/sra?term=SRP000996" TargetMode="External"/><Relationship Id="rId14" Type="http://schemas.openxmlformats.org/officeDocument/2006/relationships/hyperlink" Target="ftp://ftp-trace.ncbi.nlm.nih.gov/sra/sra-instant/reads/ByStudy/sra/SRP/SRP000/SRP000996" TargetMode="External"/><Relationship Id="rId15" Type="http://schemas.openxmlformats.org/officeDocument/2006/relationships/hyperlink" Target="ftp://ftp.ncbi.nlm.nih.gov/geo/series/GSE17nnn/GSE17312/suppl/" TargetMode="External"/><Relationship Id="rId16" Type="http://schemas.openxmlformats.org/officeDocument/2006/relationships/hyperlink" Target="http://www.ncbi.nlm.nih.gov/geo/roadmap/epigenomics/?search=GSE17312" TargetMode="External"/><Relationship Id="rId17" Type="http://schemas.openxmlformats.org/officeDocument/2006/relationships/hyperlink" Target="http://www.ncbi.nlm.nih.gov/geo/query/acc.cgi?acc=GSE18927" TargetMode="External"/><Relationship Id="rId18" Type="http://schemas.openxmlformats.org/officeDocument/2006/relationships/hyperlink" Target="http://www.ncbi.nlm.nih.gov/sra?term=SRP001371" TargetMode="External"/><Relationship Id="rId19" Type="http://schemas.openxmlformats.org/officeDocument/2006/relationships/hyperlink" Target="ftp://ftp-trace.ncbi.nlm.nih.gov/sra/sra-instant/reads/ByStudy/sra/SRP/SRP001/SRP001371" TargetMode="External"/><Relationship Id="rId37" Type="http://schemas.openxmlformats.org/officeDocument/2006/relationships/hyperlink" Target="http://www.ncbi.nlm.nih.gov/geo/roadmap/epigenomics/?search=GSE25248" TargetMode="External"/><Relationship Id="rId38" Type="http://schemas.openxmlformats.org/officeDocument/2006/relationships/hyperlink" Target="http://www.ncbi.nlm.nih.gov/geo/query/acc.cgi?acc=GSE25249" TargetMode="External"/><Relationship Id="rId39" Type="http://schemas.openxmlformats.org/officeDocument/2006/relationships/hyperlink" Target="ftp://ftp.ncbi.nlm.nih.gov/geo/series/GSE25nnn/GSE25249/suppl/" TargetMode="External"/><Relationship Id="rId40" Type="http://schemas.openxmlformats.org/officeDocument/2006/relationships/hyperlink" Target="http://www.ncbi.nlm.nih.gov/geo/roadmap/epigenomics/?search=GSE2524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565" y="2153584"/>
            <a:ext cx="10515600" cy="1325563"/>
          </a:xfrm>
        </p:spPr>
        <p:txBody>
          <a:bodyPr/>
          <a:lstStyle/>
          <a:p>
            <a:pPr algn="ctr"/>
            <a:r>
              <a:rPr lang="en-US" dirty="0" smtClean="0"/>
              <a:t>Datasets Summary</a:t>
            </a:r>
            <a:br>
              <a:rPr lang="en-US" dirty="0" smtClean="0"/>
            </a:br>
            <a:r>
              <a:rPr lang="en-US" sz="3200" i="1" dirty="0" smtClean="0"/>
              <a:t>Roadmap, GTEX, ENCODE, TCGA</a:t>
            </a:r>
            <a:endParaRPr lang="en-US" sz="3200" i="1" dirty="0"/>
          </a:p>
        </p:txBody>
      </p:sp>
      <p:sp>
        <p:nvSpPr>
          <p:cNvPr id="3" name="Content Placeholder 2"/>
          <p:cNvSpPr>
            <a:spLocks noGrp="1"/>
          </p:cNvSpPr>
          <p:nvPr>
            <p:ph idx="1"/>
          </p:nvPr>
        </p:nvSpPr>
        <p:spPr>
          <a:xfrm>
            <a:off x="838200" y="4356847"/>
            <a:ext cx="10515600" cy="1820116"/>
          </a:xfrm>
        </p:spPr>
        <p:txBody>
          <a:bodyPr/>
          <a:lstStyle/>
          <a:p>
            <a:pPr marL="0" indent="0" algn="ctr">
              <a:buNone/>
            </a:pPr>
            <a:r>
              <a:rPr lang="en-US" dirty="0" smtClean="0"/>
              <a:t>Shuang Liu-P2 Tech</a:t>
            </a:r>
          </a:p>
          <a:p>
            <a:pPr marL="0" indent="0" algn="ctr">
              <a:buNone/>
            </a:pPr>
            <a:r>
              <a:rPr lang="en-US" dirty="0" smtClean="0"/>
              <a:t>03/31/2016</a:t>
            </a:r>
            <a:endParaRPr lang="en-US" dirty="0"/>
          </a:p>
        </p:txBody>
      </p:sp>
      <p:sp>
        <p:nvSpPr>
          <p:cNvPr id="4" name="Slide Number Placeholder 3"/>
          <p:cNvSpPr>
            <a:spLocks noGrp="1"/>
          </p:cNvSpPr>
          <p:nvPr>
            <p:ph type="sldNum" sz="quarter" idx="12"/>
          </p:nvPr>
        </p:nvSpPr>
        <p:spPr/>
        <p:txBody>
          <a:bodyPr/>
          <a:lstStyle/>
          <a:p>
            <a:fld id="{019E6FB3-DC66-C845-8638-A387E9DB4CFD}" type="slidenum">
              <a:rPr lang="en-US" smtClean="0"/>
              <a:t>1</a:t>
            </a:fld>
            <a:endParaRPr lang="en-US"/>
          </a:p>
        </p:txBody>
      </p:sp>
    </p:spTree>
    <p:extLst>
      <p:ext uri="{BB962C8B-B14F-4D97-AF65-F5344CB8AC3E}">
        <p14:creationId xmlns:p14="http://schemas.microsoft.com/office/powerpoint/2010/main" val="202703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99817"/>
            <a:ext cx="10515600" cy="1325563"/>
          </a:xfrm>
        </p:spPr>
        <p:txBody>
          <a:bodyPr/>
          <a:lstStyle/>
          <a:p>
            <a:r>
              <a:rPr lang="en-US" dirty="0" smtClean="0"/>
              <a:t>TCGA data related to brain</a:t>
            </a:r>
            <a:endParaRPr lang="en-US" dirty="0"/>
          </a:p>
        </p:txBody>
      </p:sp>
      <p:sp>
        <p:nvSpPr>
          <p:cNvPr id="3" name="Content Placeholder 2"/>
          <p:cNvSpPr>
            <a:spLocks noGrp="1"/>
          </p:cNvSpPr>
          <p:nvPr>
            <p:ph idx="1"/>
          </p:nvPr>
        </p:nvSpPr>
        <p:spPr>
          <a:xfrm>
            <a:off x="838200" y="1399309"/>
            <a:ext cx="10515600" cy="4777654"/>
          </a:xfrm>
        </p:spPr>
        <p:txBody>
          <a:bodyPr/>
          <a:lstStyle/>
          <a:p>
            <a:r>
              <a:rPr lang="en-US" b="1" dirty="0" err="1"/>
              <a:t>Glioblastoma</a:t>
            </a:r>
            <a:r>
              <a:rPr lang="en-US" b="1" dirty="0"/>
              <a:t> </a:t>
            </a:r>
            <a:r>
              <a:rPr lang="en-US" b="1" dirty="0" err="1" smtClean="0"/>
              <a:t>Multiforme</a:t>
            </a:r>
            <a:endParaRPr lang="en-US" b="1" dirty="0" smtClean="0"/>
          </a:p>
          <a:p>
            <a:pPr lvl="1"/>
            <a:r>
              <a:rPr lang="en-US" sz="2000" dirty="0" err="1"/>
              <a:t>Glioblastoma</a:t>
            </a:r>
            <a:r>
              <a:rPr lang="en-US" sz="2000" dirty="0"/>
              <a:t> </a:t>
            </a:r>
            <a:r>
              <a:rPr lang="en-US" sz="2000" dirty="0" err="1"/>
              <a:t>Multiforme</a:t>
            </a:r>
            <a:r>
              <a:rPr lang="en-US" sz="2000" dirty="0"/>
              <a:t> (GBM) is a fast-growing </a:t>
            </a:r>
            <a:r>
              <a:rPr lang="en-US" sz="2000"/>
              <a:t>type </a:t>
            </a:r>
            <a:r>
              <a:rPr lang="en-US" sz="2000" smtClean="0"/>
              <a:t>of malignant</a:t>
            </a:r>
            <a:r>
              <a:rPr lang="en-US" sz="2000" dirty="0"/>
              <a:t> brain tumor that is the most common brain tumor in adults</a:t>
            </a:r>
            <a:r>
              <a:rPr lang="en-US" sz="2000" dirty="0" smtClean="0"/>
              <a:t>.</a:t>
            </a:r>
          </a:p>
          <a:p>
            <a:pPr lvl="1"/>
            <a:endParaRPr lang="en-US" sz="2000" dirty="0"/>
          </a:p>
          <a:p>
            <a:pPr lvl="1"/>
            <a:endParaRPr lang="en-US" sz="2000" dirty="0" smtClean="0"/>
          </a:p>
          <a:p>
            <a:endParaRPr lang="en-US" b="1" dirty="0" smtClean="0"/>
          </a:p>
          <a:p>
            <a:endParaRPr lang="en-US" b="1" dirty="0"/>
          </a:p>
          <a:p>
            <a:r>
              <a:rPr lang="en-US" b="1" dirty="0" smtClean="0"/>
              <a:t>Brain Lower </a:t>
            </a:r>
            <a:r>
              <a:rPr lang="en-US" b="1" dirty="0"/>
              <a:t>Grade </a:t>
            </a:r>
            <a:r>
              <a:rPr lang="en-US" b="1" dirty="0" err="1" smtClean="0"/>
              <a:t>Glioma</a:t>
            </a:r>
            <a:endParaRPr lang="en-US" b="1" dirty="0" smtClean="0"/>
          </a:p>
          <a:p>
            <a:pPr lvl="1"/>
            <a:r>
              <a:rPr lang="en-US" sz="1600" dirty="0"/>
              <a:t>Lower grade </a:t>
            </a:r>
            <a:r>
              <a:rPr lang="en-US" sz="1600" dirty="0" err="1"/>
              <a:t>glioma</a:t>
            </a:r>
            <a:r>
              <a:rPr lang="en-US" sz="1600" dirty="0"/>
              <a:t> is a type of cancer that develops in the glial cells of the brain.</a:t>
            </a:r>
            <a:endParaRPr lang="en-US" sz="1600" b="1" dirty="0" smtClean="0"/>
          </a:p>
          <a:p>
            <a:endParaRPr lang="en-US" b="1" dirty="0"/>
          </a:p>
          <a:p>
            <a:endParaRPr lang="en-US" dirty="0"/>
          </a:p>
        </p:txBody>
      </p:sp>
      <p:sp>
        <p:nvSpPr>
          <p:cNvPr id="4" name="Slide Number Placeholder 3"/>
          <p:cNvSpPr>
            <a:spLocks noGrp="1"/>
          </p:cNvSpPr>
          <p:nvPr>
            <p:ph type="sldNum" sz="quarter" idx="12"/>
          </p:nvPr>
        </p:nvSpPr>
        <p:spPr/>
        <p:txBody>
          <a:bodyPr/>
          <a:lstStyle/>
          <a:p>
            <a:fld id="{019E6FB3-DC66-C845-8638-A387E9DB4CFD}"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704436274"/>
              </p:ext>
            </p:extLst>
          </p:nvPr>
        </p:nvGraphicFramePr>
        <p:xfrm>
          <a:off x="955966" y="5214620"/>
          <a:ext cx="10397832" cy="1525255"/>
        </p:xfrm>
        <a:graphic>
          <a:graphicData uri="http://schemas.openxmlformats.org/drawingml/2006/table">
            <a:tbl>
              <a:tblPr/>
              <a:tblGrid>
                <a:gridCol w="1299729"/>
                <a:gridCol w="1299729"/>
                <a:gridCol w="1299729"/>
                <a:gridCol w="1299729"/>
                <a:gridCol w="1299729"/>
                <a:gridCol w="1299729"/>
                <a:gridCol w="1299729"/>
                <a:gridCol w="1299729"/>
              </a:tblGrid>
              <a:tr h="693173">
                <a:tc>
                  <a:txBody>
                    <a:bodyPr/>
                    <a:lstStyle/>
                    <a:p>
                      <a:pPr algn="l"/>
                      <a:r>
                        <a:rPr lang="en-US" sz="1200" b="1" i="0" dirty="0">
                          <a:effectLst/>
                        </a:rPr>
                        <a:t>Brain Lower Grade </a:t>
                      </a:r>
                      <a:r>
                        <a:rPr lang="en-US" sz="1200" b="1" i="0" dirty="0" err="1">
                          <a:effectLst/>
                        </a:rPr>
                        <a:t>Glioma</a:t>
                      </a:r>
                      <a:r>
                        <a:rPr lang="en-US" sz="1200" b="1" i="0" dirty="0">
                          <a:effectLst/>
                        </a:rPr>
                        <a:t> [LGG]</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dirty="0">
                          <a:effectLst/>
                        </a:rPr>
                        <a:t>Total</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Exome</a:t>
                      </a:r>
                      <a:r>
                        <a:rPr lang="en-US" sz="1200" b="1" i="0" baseline="30000">
                          <a:effectLst/>
                        </a:rPr>
                        <a:t>1</a:t>
                      </a:r>
                      <a:endParaRPr lang="en-US" sz="1200" b="1" i="0">
                        <a:effectLst/>
                      </a:endParaRP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SNP</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Methylation</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mRNA</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miRNA</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Clinical</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r>
              <a:tr h="314842">
                <a:tc>
                  <a:txBody>
                    <a:bodyPr/>
                    <a:lstStyle/>
                    <a:p>
                      <a:pPr algn="l" fontAlgn="t"/>
                      <a:r>
                        <a:rPr lang="en-US" sz="1200" b="1">
                          <a:effectLst/>
                        </a:rPr>
                        <a:t>Cases</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fontAlgn="t"/>
                      <a:r>
                        <a:rPr lang="en-US" sz="1200" u="none" strike="noStrike">
                          <a:solidFill>
                            <a:srgbClr val="0C70A8"/>
                          </a:solidFill>
                          <a:effectLst/>
                          <a:hlinkClick r:id="rId3"/>
                        </a:rPr>
                        <a:t>516</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0C70A8"/>
                          </a:solidFill>
                          <a:effectLst/>
                          <a:hlinkClick r:id="rId4"/>
                        </a:rPr>
                        <a:t>516</a:t>
                      </a:r>
                      <a:endParaRPr lang="en-US" sz="1200" dirty="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0C70A8"/>
                          </a:solidFill>
                          <a:effectLst/>
                          <a:hlinkClick r:id="rId5"/>
                        </a:rPr>
                        <a:t>515</a:t>
                      </a:r>
                      <a:endParaRPr lang="en-US" sz="1200" dirty="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6"/>
                        </a:rPr>
                        <a:t>516</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7"/>
                        </a:rPr>
                        <a:t>516</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8"/>
                        </a:rPr>
                        <a:t>512</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9"/>
                        </a:rPr>
                        <a:t>515</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r>
              <a:tr h="517240">
                <a:tc>
                  <a:txBody>
                    <a:bodyPr/>
                    <a:lstStyle/>
                    <a:p>
                      <a:pPr algn="l" fontAlgn="t"/>
                      <a:r>
                        <a:rPr lang="en-US" sz="1200" b="1">
                          <a:effectLst/>
                        </a:rPr>
                        <a:t>Organ-Specific Controls</a:t>
                      </a:r>
                      <a:r>
                        <a:rPr lang="en-US" sz="1200" b="1" baseline="30000">
                          <a:effectLst/>
                        </a:rPr>
                        <a:t>2</a:t>
                      </a:r>
                      <a:endParaRPr lang="en-US" sz="1200" b="1">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fontAlgn="t"/>
                      <a:r>
                        <a:rPr lang="en-US" sz="120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6324273"/>
              </p:ext>
            </p:extLst>
          </p:nvPr>
        </p:nvGraphicFramePr>
        <p:xfrm>
          <a:off x="838200" y="2777014"/>
          <a:ext cx="10515600" cy="1351280"/>
        </p:xfrm>
        <a:graphic>
          <a:graphicData uri="http://schemas.openxmlformats.org/drawingml/2006/table">
            <a:tbl>
              <a:tblPr/>
              <a:tblGrid>
                <a:gridCol w="1314450"/>
                <a:gridCol w="1314450"/>
                <a:gridCol w="1314450"/>
                <a:gridCol w="1314450"/>
                <a:gridCol w="1314450"/>
                <a:gridCol w="1314450"/>
                <a:gridCol w="1314450"/>
                <a:gridCol w="1314450"/>
              </a:tblGrid>
              <a:tr h="0">
                <a:tc>
                  <a:txBody>
                    <a:bodyPr/>
                    <a:lstStyle/>
                    <a:p>
                      <a:pPr algn="l"/>
                      <a:r>
                        <a:rPr lang="en-US" sz="1200" b="1" i="0" dirty="0" err="1">
                          <a:effectLst/>
                        </a:rPr>
                        <a:t>Glioblastoma</a:t>
                      </a:r>
                      <a:r>
                        <a:rPr lang="en-US" sz="1200" b="1" i="0" dirty="0">
                          <a:effectLst/>
                        </a:rPr>
                        <a:t> </a:t>
                      </a:r>
                      <a:r>
                        <a:rPr lang="en-US" sz="1200" b="1" i="0" dirty="0" err="1">
                          <a:effectLst/>
                        </a:rPr>
                        <a:t>multiforme</a:t>
                      </a:r>
                      <a:r>
                        <a:rPr lang="en-US" sz="1200" b="1" i="0" dirty="0">
                          <a:effectLst/>
                        </a:rPr>
                        <a:t> [GBM]</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dirty="0">
                          <a:effectLst/>
                        </a:rPr>
                        <a:t>Total</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Exome</a:t>
                      </a:r>
                      <a:r>
                        <a:rPr lang="en-US" sz="1200" b="1" i="0" baseline="30000">
                          <a:effectLst/>
                        </a:rPr>
                        <a:t>1</a:t>
                      </a:r>
                      <a:endParaRPr lang="en-US" sz="1200" b="1" i="0">
                        <a:effectLst/>
                      </a:endParaRP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SNP</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Methylation</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mRNA</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miRNA</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a:r>
                        <a:rPr lang="en-US" sz="1200" b="1" i="0">
                          <a:effectLst/>
                        </a:rPr>
                        <a:t>Clinical</a:t>
                      </a:r>
                    </a:p>
                  </a:txBody>
                  <a:tcPr marL="76200" marR="76200" marT="25400" marB="25400" anchor="ctr">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r>
              <a:tr h="0">
                <a:tc>
                  <a:txBody>
                    <a:bodyPr/>
                    <a:lstStyle/>
                    <a:p>
                      <a:pPr algn="l" fontAlgn="t"/>
                      <a:r>
                        <a:rPr lang="en-US" sz="1200" b="1">
                          <a:effectLst/>
                        </a:rPr>
                        <a:t>Cases</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fontAlgn="t"/>
                      <a:r>
                        <a:rPr lang="en-US" sz="1200" u="none" strike="noStrike">
                          <a:solidFill>
                            <a:srgbClr val="0C70A8"/>
                          </a:solidFill>
                          <a:effectLst/>
                          <a:hlinkClick r:id="rId10"/>
                        </a:rPr>
                        <a:t>528</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0C70A8"/>
                          </a:solidFill>
                          <a:effectLst/>
                          <a:hlinkClick r:id="rId11"/>
                        </a:rPr>
                        <a:t>512</a:t>
                      </a:r>
                      <a:endParaRPr lang="en-US" sz="1200" dirty="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0C70A8"/>
                          </a:solidFill>
                          <a:effectLst/>
                          <a:hlinkClick r:id="rId12"/>
                        </a:rPr>
                        <a:t>523</a:t>
                      </a:r>
                      <a:endParaRPr lang="en-US" sz="1200" dirty="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13"/>
                        </a:rPr>
                        <a:t>524</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14"/>
                        </a:rPr>
                        <a:t>508</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15"/>
                        </a:rPr>
                        <a:t>496</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u="none" strike="noStrike">
                          <a:solidFill>
                            <a:srgbClr val="0C70A8"/>
                          </a:solidFill>
                          <a:effectLst/>
                          <a:hlinkClick r:id="rId16"/>
                        </a:rPr>
                        <a:t>523</a:t>
                      </a:r>
                      <a:endParaRPr lang="en-US" sz="1200">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r>
              <a:tr h="0">
                <a:tc>
                  <a:txBody>
                    <a:bodyPr/>
                    <a:lstStyle/>
                    <a:p>
                      <a:pPr algn="l" fontAlgn="t"/>
                      <a:r>
                        <a:rPr lang="en-US" sz="1200" b="1">
                          <a:effectLst/>
                        </a:rPr>
                        <a:t>Organ-Specific Controls</a:t>
                      </a:r>
                      <a:r>
                        <a:rPr lang="en-US" sz="1200" b="1" baseline="30000">
                          <a:effectLst/>
                        </a:rPr>
                        <a:t>2</a:t>
                      </a:r>
                      <a:endParaRPr lang="en-US" sz="1200" b="1">
                        <a:effectLst/>
                      </a:endParaRP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ECECEC"/>
                    </a:solidFill>
                  </a:tcPr>
                </a:tc>
                <a:tc>
                  <a:txBody>
                    <a:bodyPr/>
                    <a:lstStyle/>
                    <a:p>
                      <a:pPr algn="ctr" fontAlgn="t"/>
                      <a:r>
                        <a:rPr lang="en-US" sz="120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c>
                  <a:txBody>
                    <a:bodyPr/>
                    <a:lstStyle/>
                    <a:p>
                      <a:pPr algn="ctr" fontAlgn="t"/>
                      <a:r>
                        <a:rPr lang="en-US" sz="1200" dirty="0">
                          <a:effectLst/>
                        </a:rPr>
                        <a:t>N/A</a:t>
                      </a:r>
                    </a:p>
                  </a:txBody>
                  <a:tcPr marL="76200" marR="76200" marT="50800" marB="50800">
                    <a:lnL w="12700" cap="flat" cmpd="sng" algn="ctr">
                      <a:solidFill>
                        <a:srgbClr val="C3C3C3"/>
                      </a:solidFill>
                      <a:prstDash val="solid"/>
                      <a:round/>
                      <a:headEnd type="none" w="med" len="med"/>
                      <a:tailEnd type="none" w="med" len="med"/>
                    </a:lnL>
                    <a:lnR w="12700" cap="flat" cmpd="sng" algn="ctr">
                      <a:solidFill>
                        <a:srgbClr val="C3C3C3"/>
                      </a:solidFill>
                      <a:prstDash val="solid"/>
                      <a:round/>
                      <a:headEnd type="none" w="med" len="med"/>
                      <a:tailEnd type="none" w="med" len="med"/>
                    </a:lnR>
                    <a:lnT w="12700" cap="flat" cmpd="sng" algn="ctr">
                      <a:solidFill>
                        <a:srgbClr val="C3C3C3"/>
                      </a:solidFill>
                      <a:prstDash val="solid"/>
                      <a:round/>
                      <a:headEnd type="none" w="med" len="med"/>
                      <a:tailEnd type="none" w="med" len="med"/>
                    </a:lnT>
                    <a:lnB w="12700" cap="flat" cmpd="sng" algn="ctr">
                      <a:solidFill>
                        <a:srgbClr val="C3C3C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9316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602425"/>
              </p:ext>
            </p:extLst>
          </p:nvPr>
        </p:nvGraphicFramePr>
        <p:xfrm>
          <a:off x="469702" y="1222435"/>
          <a:ext cx="11007594" cy="5337000"/>
        </p:xfrm>
        <a:graphic>
          <a:graphicData uri="http://schemas.openxmlformats.org/drawingml/2006/table">
            <a:tbl>
              <a:tblPr/>
              <a:tblGrid>
                <a:gridCol w="1223066"/>
                <a:gridCol w="1223066"/>
                <a:gridCol w="1223066"/>
                <a:gridCol w="1223066"/>
                <a:gridCol w="1223066"/>
                <a:gridCol w="1223066"/>
                <a:gridCol w="1223066"/>
                <a:gridCol w="1223066"/>
                <a:gridCol w="1223066"/>
              </a:tblGrid>
              <a:tr h="133574">
                <a:tc>
                  <a:txBody>
                    <a:bodyPr/>
                    <a:lstStyle/>
                    <a:p>
                      <a:pPr algn="l"/>
                      <a:r>
                        <a:rPr lang="en-US" sz="1000" b="0">
                          <a:effectLst/>
                        </a:rPr>
                        <a:t>Study</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Assay</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Assay Target</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Individuals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Samples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Disorder</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Tissue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Cell Type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000" b="0">
                          <a:effectLst/>
                        </a:rPr>
                        <a:t>Data types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r>
              <a:tr h="255829">
                <a:tc>
                  <a:txBody>
                    <a:bodyPr/>
                    <a:lstStyle/>
                    <a:p>
                      <a:r>
                        <a:rPr lang="en-US" sz="1000" u="none" strike="noStrike">
                          <a:solidFill>
                            <a:srgbClr val="1E7098"/>
                          </a:solidFill>
                          <a:effectLst/>
                          <a:hlinkClick r:id="rId2"/>
                        </a:rPr>
                        <a:t>WGBS-Pilot</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effectLst/>
                        </a:rPr>
                        <a:t>WGBS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3</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Dorsolateral Prefrontal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 metRatio</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211">
                <a:tc>
                  <a:txBody>
                    <a:bodyPr/>
                    <a:lstStyle/>
                    <a:p>
                      <a:r>
                        <a:rPr lang="en-US" sz="1000" u="none" strike="noStrike">
                          <a:solidFill>
                            <a:srgbClr val="1E7098"/>
                          </a:solidFill>
                          <a:effectLst/>
                          <a:hlinkClick r:id="rId3"/>
                        </a:rPr>
                        <a:t>EpiMap</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err="1">
                          <a:effectLst/>
                        </a:rPr>
                        <a:t>ChIP-seq</a:t>
                      </a:r>
                      <a:endParaRPr lang="en-US" sz="1000" dirty="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H3K4me3, H3K27ac</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17</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122</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Dorsolateral Prefrontal Cortex, Anterior Cingulate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NeuN+, NeuN-</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bam, bed, bigwig</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4"/>
                        </a:rPr>
                        <a:t>HumanFC</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ATAC-seq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11</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12</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Schizophrenia, Bipolar Disorder, 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Dorsolateral Prefrontal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bam, bed, bigwig</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5"/>
                        </a:rPr>
                        <a:t>BrainGVEX</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RNA-seq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220</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229</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Schizophrenia, Bipolar Disorder, 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bam, fpkm</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6"/>
                        </a:rPr>
                        <a:t>EpiGABA</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ERRBS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3</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6</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Orbitofrontal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GABA Neurons, GLU Neurons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 differential methylation</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6"/>
                        </a:rPr>
                        <a:t>EpiGABA</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RNA-seq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4</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Orbitofrontal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GABA Neurons, GLU Neurons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 differential expression</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7"/>
                        </a:rPr>
                        <a:t>lncRNA-Pilot</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IsoSeq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4</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Dorsolateral Prefrontal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 bed</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574">
                <a:tc>
                  <a:txBody>
                    <a:bodyPr/>
                    <a:lstStyle/>
                    <a:p>
                      <a:r>
                        <a:rPr lang="en-US" sz="1000" u="none" strike="noStrike">
                          <a:solidFill>
                            <a:srgbClr val="1E7098"/>
                          </a:solidFill>
                          <a:effectLst/>
                          <a:hlinkClick r:id="rId7"/>
                        </a:rPr>
                        <a:t>lncRNA-Pilot</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RNA-seq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 cell lines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8</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SH-SY5Y, A549</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bam</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84">
                <a:tc>
                  <a:txBody>
                    <a:bodyPr/>
                    <a:lstStyle/>
                    <a:p>
                      <a:r>
                        <a:rPr lang="en-US" sz="1000" u="none" strike="noStrike">
                          <a:solidFill>
                            <a:srgbClr val="1E7098"/>
                          </a:solidFill>
                          <a:effectLst/>
                          <a:hlinkClick r:id="rId8"/>
                        </a:rPr>
                        <a:t>UCLA-ASD</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RNA-seq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79</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205</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Autism Spectrum Disorder, 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Cerebellum, Prefrontal Cortex, Temporal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84">
                <a:tc>
                  <a:txBody>
                    <a:bodyPr/>
                    <a:lstStyle/>
                    <a:p>
                      <a:r>
                        <a:rPr lang="en-US" sz="1000" u="none" strike="noStrike">
                          <a:solidFill>
                            <a:srgbClr val="1E7098"/>
                          </a:solidFill>
                          <a:effectLst/>
                          <a:hlinkClick r:id="rId8"/>
                        </a:rPr>
                        <a:t>UCLA-ASD</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ChIP-seq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H3K27ac</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111</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285</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Autism Spectrum Disorder, 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Cerebellum, Prefrontal Cortex, Temporal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bam</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29">
                <a:tc>
                  <a:txBody>
                    <a:bodyPr/>
                    <a:lstStyle/>
                    <a:p>
                      <a:r>
                        <a:rPr lang="en-US" sz="1000" u="none" strike="noStrike">
                          <a:solidFill>
                            <a:srgbClr val="1E7098"/>
                          </a:solidFill>
                          <a:effectLst/>
                          <a:hlinkClick r:id="rId9"/>
                        </a:rPr>
                        <a:t>CNON</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ChIP-seq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H3K27ac, H3K4me3, H3K4me1, CTCF</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4</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15</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Schizophrenia, 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Olfactory Neuroepithelium</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CNON</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fastq, bam, bed, bigwig</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84">
                <a:tc>
                  <a:txBody>
                    <a:bodyPr/>
                    <a:lstStyle/>
                    <a:p>
                      <a:r>
                        <a:rPr lang="en-US" sz="1000" u="none" strike="noStrike">
                          <a:solidFill>
                            <a:srgbClr val="1E7098"/>
                          </a:solidFill>
                          <a:effectLst/>
                          <a:hlinkClick r:id="rId10"/>
                        </a:rPr>
                        <a:t>Yale-ASD</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ChIP-seq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H3K27ac</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9</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18</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Control</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Cerebellum, Dorsolateral Prefrontal Cortex</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tissue homogenate</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ChIP-enriched regions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974">
                <a:tc>
                  <a:txBody>
                    <a:bodyPr/>
                    <a:lstStyle/>
                    <a:p>
                      <a:r>
                        <a:rPr lang="en-US" sz="1000" u="none" strike="noStrike">
                          <a:solidFill>
                            <a:srgbClr val="1E7098"/>
                          </a:solidFill>
                          <a:effectLst/>
                          <a:hlinkClick r:id="rId11"/>
                        </a:rPr>
                        <a:t>iPSC</a:t>
                      </a:r>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RNA-seq</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iPSC derived organoids from 2 fetal and 1 adult individual, undifferentiated iPSC from 4 fetal and 2 adult individuals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31</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effectLst/>
                      </a:endParaRP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Organoids</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rPr>
                        <a:t>iPSC, NeuN+, NeuN-</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effectLst/>
                        </a:rPr>
                        <a:t>bam</a:t>
                      </a:r>
                    </a:p>
                  </a:txBody>
                  <a:tcPr marL="11100" marR="11100" marT="5550" marB="5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62927" y="137189"/>
            <a:ext cx="9144000" cy="8802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153939" rIns="91440" bIns="77763" numCol="1" anchor="ctr" anchorCtr="0" compatLnSpc="1">
            <a:prstTxWarp prst="textNoShape">
              <a:avLst/>
            </a:prstTxWarp>
            <a:spAutoFit/>
          </a:bodyPr>
          <a:lstStyle/>
          <a:p>
            <a:pPr lvl="0" algn="ctr" eaLnBrk="0" fontAlgn="base" hangingPunct="0">
              <a:spcBef>
                <a:spcPct val="0"/>
              </a:spcBef>
              <a:spcAft>
                <a:spcPct val="0"/>
              </a:spcAft>
            </a:pPr>
            <a:r>
              <a:rPr lang="en-US" sz="2400" b="1" dirty="0" err="1">
                <a:solidFill>
                  <a:srgbClr val="000000"/>
                </a:solidFill>
                <a:latin typeface="Arial" charset="0"/>
              </a:rPr>
              <a:t>PsychENCODE</a:t>
            </a:r>
            <a:r>
              <a:rPr lang="en-US" sz="2400" b="1" dirty="0">
                <a:solidFill>
                  <a:srgbClr val="000000"/>
                </a:solidFill>
                <a:latin typeface="Arial" charset="0"/>
              </a:rPr>
              <a:t> </a:t>
            </a:r>
            <a:r>
              <a:rPr kumimoji="0" lang="en-US" altLang="en-US" sz="2400" b="1" i="0" u="none" strike="noStrike" cap="none" normalizeH="0" baseline="0" dirty="0" smtClean="0">
                <a:ln>
                  <a:noFill/>
                </a:ln>
                <a:solidFill>
                  <a:srgbClr val="444444"/>
                </a:solidFill>
                <a:effectLst/>
                <a:latin typeface="Arial" charset="0"/>
                <a:ea typeface="Roboto" charset="0"/>
              </a:rPr>
              <a:t>Human </a:t>
            </a:r>
            <a:r>
              <a:rPr kumimoji="0" lang="en-US" altLang="en-US" sz="2400" b="1" i="0" u="none" strike="noStrike" cap="none" normalizeH="0" baseline="0" dirty="0">
                <a:ln>
                  <a:noFill/>
                </a:ln>
                <a:solidFill>
                  <a:srgbClr val="444444"/>
                </a:solidFill>
                <a:effectLst/>
                <a:latin typeface="Arial" charset="0"/>
                <a:ea typeface="Roboto" charset="0"/>
              </a:rPr>
              <a:t>Studies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charset="0"/>
            </a:endParaRPr>
          </a:p>
        </p:txBody>
      </p:sp>
      <p:sp>
        <p:nvSpPr>
          <p:cNvPr id="6" name="Slide Number Placeholder 5"/>
          <p:cNvSpPr>
            <a:spLocks noGrp="1"/>
          </p:cNvSpPr>
          <p:nvPr>
            <p:ph type="sldNum" sz="quarter" idx="12"/>
          </p:nvPr>
        </p:nvSpPr>
        <p:spPr/>
        <p:txBody>
          <a:bodyPr/>
          <a:lstStyle/>
          <a:p>
            <a:fld id="{019E6FB3-DC66-C845-8638-A387E9DB4CFD}" type="slidenum">
              <a:rPr lang="en-US" smtClean="0"/>
              <a:t>11</a:t>
            </a:fld>
            <a:endParaRPr lang="en-US"/>
          </a:p>
        </p:txBody>
      </p:sp>
    </p:spTree>
    <p:extLst>
      <p:ext uri="{BB962C8B-B14F-4D97-AF65-F5344CB8AC3E}">
        <p14:creationId xmlns:p14="http://schemas.microsoft.com/office/powerpoint/2010/main" val="11211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417131"/>
              </p:ext>
            </p:extLst>
          </p:nvPr>
        </p:nvGraphicFramePr>
        <p:xfrm>
          <a:off x="838200" y="2396014"/>
          <a:ext cx="10515601" cy="3210560"/>
        </p:xfrm>
        <a:graphic>
          <a:graphicData uri="http://schemas.openxmlformats.org/drawingml/2006/table">
            <a:tbl>
              <a:tblPr/>
              <a:tblGrid>
                <a:gridCol w="1090830"/>
                <a:gridCol w="1090830"/>
                <a:gridCol w="1090830"/>
                <a:gridCol w="1090830"/>
                <a:gridCol w="1090830"/>
                <a:gridCol w="1090830"/>
                <a:gridCol w="1090830"/>
                <a:gridCol w="1090830"/>
                <a:gridCol w="1788961"/>
              </a:tblGrid>
              <a:tr h="365760">
                <a:tc>
                  <a:txBody>
                    <a:bodyPr/>
                    <a:lstStyle/>
                    <a:p>
                      <a:pPr algn="l"/>
                      <a:r>
                        <a:rPr lang="en-US" sz="1800" b="0">
                          <a:effectLst/>
                        </a:rPr>
                        <a:t>Study</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Species</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Assay</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Animals</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Samples</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Treatment</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Tissue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pPr algn="l"/>
                      <a:r>
                        <a:rPr lang="en-US" sz="1800" b="0">
                          <a:effectLst/>
                        </a:rPr>
                        <a:t>Cell Type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FA"/>
                    </a:solidFill>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3760">
                <a:tc>
                  <a:txBody>
                    <a:bodyPr/>
                    <a:lstStyle/>
                    <a:p>
                      <a:r>
                        <a:rPr lang="en-US" sz="1800" u="none" strike="noStrike">
                          <a:solidFill>
                            <a:srgbClr val="1E7098"/>
                          </a:solidFill>
                          <a:effectLst/>
                          <a:hlinkClick r:id="rId2"/>
                        </a:rPr>
                        <a:t>MouseHAL</a:t>
                      </a:r>
                      <a:endParaRPr lang="en-US" sz="1800">
                        <a:effectLst/>
                      </a:endParaRP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Mus musculus</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ATAC-seq</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14</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14</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haloperidol, placebo</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effectLst/>
                        </a:rPr>
                        <a:t>Striatum</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tissue homogenate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bam, bed, bigwig</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1040">
                <a:tc>
                  <a:txBody>
                    <a:bodyPr/>
                    <a:lstStyle/>
                    <a:p>
                      <a:r>
                        <a:rPr lang="en-US" sz="1800" u="none" strike="noStrike">
                          <a:solidFill>
                            <a:srgbClr val="1E7098"/>
                          </a:solidFill>
                          <a:effectLst/>
                          <a:hlinkClick r:id="rId3"/>
                        </a:rPr>
                        <a:t>NHP</a:t>
                      </a:r>
                      <a:endParaRPr lang="en-US" sz="1800">
                        <a:effectLst/>
                      </a:endParaRP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Rhesus macaque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effectLst/>
                        </a:rPr>
                        <a:t>RNA-</a:t>
                      </a:r>
                      <a:r>
                        <a:rPr lang="en-US" sz="1800" dirty="0" err="1">
                          <a:effectLst/>
                        </a:rPr>
                        <a:t>seq</a:t>
                      </a:r>
                      <a:endParaRPr lang="en-US" sz="1800" dirty="0">
                        <a:effectLst/>
                      </a:endParaRP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3</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9</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effectLst/>
                      </a:endParaRP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Cerebellum, Dorsolateral Prefrontal Cortex, Striatum</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effectLst/>
                        </a:rPr>
                        <a:t>tissue homogenate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effectLst/>
                        </a:rPr>
                        <a:t>bam</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03217" y="1001577"/>
            <a:ext cx="8638309" cy="8802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153939" rIns="91440" bIns="77763" numCol="1" anchor="ctr" anchorCtr="0" compatLnSpc="1">
            <a:prstTxWarp prst="textNoShape">
              <a:avLst/>
            </a:prstTxWarp>
            <a:spAutoFit/>
          </a:bodyPr>
          <a:lstStyle/>
          <a:p>
            <a:pPr lvl="0" algn="ctr" eaLnBrk="0" fontAlgn="base" hangingPunct="0">
              <a:spcBef>
                <a:spcPct val="0"/>
              </a:spcBef>
              <a:spcAft>
                <a:spcPct val="0"/>
              </a:spcAft>
            </a:pPr>
            <a:r>
              <a:rPr lang="en-US" sz="2400" b="1" dirty="0" err="1">
                <a:solidFill>
                  <a:srgbClr val="000000"/>
                </a:solidFill>
                <a:latin typeface="Arial" charset="0"/>
              </a:rPr>
              <a:t>PsychENCODE</a:t>
            </a:r>
            <a:r>
              <a:rPr lang="en-US" sz="2400" b="1" dirty="0">
                <a:solidFill>
                  <a:srgbClr val="000000"/>
                </a:solidFill>
                <a:latin typeface="Arial" charset="0"/>
              </a:rPr>
              <a:t> </a:t>
            </a:r>
            <a:r>
              <a:rPr kumimoji="0" lang="en-US" altLang="en-US" sz="2400" b="0" i="0" u="none" strike="noStrike" cap="none" normalizeH="0" baseline="0" dirty="0" smtClean="0">
                <a:ln>
                  <a:noFill/>
                </a:ln>
                <a:solidFill>
                  <a:srgbClr val="444444"/>
                </a:solidFill>
                <a:effectLst/>
                <a:latin typeface="Arial" charset="0"/>
                <a:ea typeface="Roboto" charset="0"/>
              </a:rPr>
              <a:t>Animal </a:t>
            </a:r>
            <a:r>
              <a:rPr kumimoji="0" lang="en-US" altLang="en-US" sz="2400" b="0" i="0" u="none" strike="noStrike" cap="none" normalizeH="0" baseline="0" dirty="0">
                <a:ln>
                  <a:noFill/>
                </a:ln>
                <a:solidFill>
                  <a:srgbClr val="444444"/>
                </a:solidFill>
                <a:effectLst/>
                <a:latin typeface="Arial" charset="0"/>
                <a:ea typeface="Roboto" charset="0"/>
              </a:rPr>
              <a:t>Models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6" name="Slide Number Placeholder 5"/>
          <p:cNvSpPr>
            <a:spLocks noGrp="1"/>
          </p:cNvSpPr>
          <p:nvPr>
            <p:ph type="sldNum" sz="quarter" idx="12"/>
          </p:nvPr>
        </p:nvSpPr>
        <p:spPr/>
        <p:txBody>
          <a:bodyPr/>
          <a:lstStyle/>
          <a:p>
            <a:fld id="{019E6FB3-DC66-C845-8638-A387E9DB4CFD}" type="slidenum">
              <a:rPr lang="en-US" smtClean="0"/>
              <a:t>12</a:t>
            </a:fld>
            <a:endParaRPr lang="en-US"/>
          </a:p>
        </p:txBody>
      </p:sp>
    </p:spTree>
    <p:extLst>
      <p:ext uri="{BB962C8B-B14F-4D97-AF65-F5344CB8AC3E}">
        <p14:creationId xmlns:p14="http://schemas.microsoft.com/office/powerpoint/2010/main" val="46092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9E6FB3-DC66-C845-8638-A387E9DB4CFD}"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9384631"/>
              </p:ext>
            </p:extLst>
          </p:nvPr>
        </p:nvGraphicFramePr>
        <p:xfrm>
          <a:off x="2420758" y="2005011"/>
          <a:ext cx="7682992" cy="4351339"/>
        </p:xfrm>
        <a:graphic>
          <a:graphicData uri="http://schemas.openxmlformats.org/drawingml/2006/table">
            <a:tbl>
              <a:tblPr/>
              <a:tblGrid>
                <a:gridCol w="739367"/>
                <a:gridCol w="2068086"/>
                <a:gridCol w="739367"/>
                <a:gridCol w="2068086"/>
                <a:gridCol w="2068086"/>
              </a:tblGrid>
              <a:tr h="324036">
                <a:tc>
                  <a:txBody>
                    <a:bodyPr/>
                    <a:lstStyle/>
                    <a:p>
                      <a:pPr algn="l" fontAlgn="base"/>
                      <a:r>
                        <a:rPr lang="en-US" sz="900" b="1">
                          <a:effectLst/>
                          <a:latin typeface="inherit" charset="0"/>
                        </a:rPr>
                        <a:t>GEO Accession</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l" fontAlgn="base"/>
                      <a:r>
                        <a:rPr lang="en-US" sz="900" b="1">
                          <a:effectLst/>
                          <a:latin typeface="inherit" charset="0"/>
                        </a:rPr>
                        <a:t>Title</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l" fontAlgn="base"/>
                      <a:r>
                        <a:rPr lang="en-US" sz="900" b="1">
                          <a:effectLst/>
                          <a:latin typeface="inherit" charset="0"/>
                        </a:rPr>
                        <a:t>SRA accession</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l" fontAlgn="base"/>
                      <a:r>
                        <a:rPr lang="en-US" sz="900" b="1">
                          <a:effectLst/>
                          <a:latin typeface="inherit" charset="0"/>
                        </a:rPr>
                        <a:t>Batch download</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l" fontAlgn="base"/>
                      <a:r>
                        <a:rPr lang="en-US" sz="900" b="1">
                          <a:effectLst/>
                          <a:latin typeface="inherit" charset="0"/>
                        </a:rPr>
                        <a:t>Samples</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r>
              <a:tr h="324036">
                <a:tc>
                  <a:txBody>
                    <a:bodyPr/>
                    <a:lstStyle/>
                    <a:p>
                      <a:pPr algn="l" fontAlgn="ctr"/>
                      <a:r>
                        <a:rPr lang="en-US" sz="900" b="0" u="none" strike="noStrike">
                          <a:solidFill>
                            <a:srgbClr val="336699"/>
                          </a:solidFill>
                          <a:effectLst/>
                          <a:latin typeface="inherit" charset="0"/>
                          <a:hlinkClick r:id="rId2"/>
                        </a:rPr>
                        <a:t>GSE16256</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UCSD Human Reference Epigenome Mapping Project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
                        </a:rPr>
                        <a:t>SRP000941</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4" action="ppaction://hlinkfile"/>
                        </a:rPr>
                        <a:t>sra</a:t>
                      </a:r>
                      <a:r>
                        <a:rPr lang="en-US" sz="900" b="0">
                          <a:effectLst/>
                          <a:latin typeface="inherit" charset="0"/>
                        </a:rPr>
                        <a:t> </a:t>
                      </a:r>
                      <a:r>
                        <a:rPr lang="en-US" sz="900" b="0" u="none" strike="noStrike">
                          <a:solidFill>
                            <a:srgbClr val="336699"/>
                          </a:solidFill>
                          <a:effectLst/>
                          <a:latin typeface="inherit" charset="0"/>
                          <a:hlinkClick r:id="rId5" action="ppaction://hlinkfile"/>
                        </a:rPr>
                        <a:t>bam,bed,wig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6" tooltip="View in Samples tab"/>
                        </a:rPr>
                        <a:t>856</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l" fontAlgn="ctr"/>
                      <a:r>
                        <a:rPr lang="en-US" sz="900" b="0" u="none" strike="noStrike">
                          <a:solidFill>
                            <a:srgbClr val="336699"/>
                          </a:solidFill>
                          <a:effectLst/>
                          <a:latin typeface="inherit" charset="0"/>
                          <a:hlinkClick r:id="rId7"/>
                        </a:rPr>
                        <a:t>GSE16368</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UCSF-UBC Human Reference Epigenome Mapping Project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8"/>
                        </a:rPr>
                        <a:t>SRP000930</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9" action="ppaction://hlinkfile"/>
                        </a:rPr>
                        <a:t>sra</a:t>
                      </a:r>
                      <a:r>
                        <a:rPr lang="en-US" sz="900" b="0">
                          <a:effectLst/>
                          <a:latin typeface="inherit" charset="0"/>
                        </a:rPr>
                        <a:t> </a:t>
                      </a:r>
                      <a:r>
                        <a:rPr lang="en-US" sz="900" b="0" u="none" strike="noStrike">
                          <a:solidFill>
                            <a:srgbClr val="336699"/>
                          </a:solidFill>
                          <a:effectLst/>
                          <a:latin typeface="inherit" charset="0"/>
                          <a:hlinkClick r:id="rId10" action="ppaction://hlinkfile"/>
                        </a:rPr>
                        <a:t>bam,bed,tab,wig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1" tooltip="View in Samples tab"/>
                        </a:rPr>
                        <a:t>428</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l" fontAlgn="ctr"/>
                      <a:r>
                        <a:rPr lang="en-US" sz="900" b="0" u="none" strike="noStrike">
                          <a:solidFill>
                            <a:srgbClr val="336699"/>
                          </a:solidFill>
                          <a:effectLst/>
                          <a:latin typeface="inherit" charset="0"/>
                          <a:hlinkClick r:id="rId12"/>
                        </a:rPr>
                        <a:t>GSE17312</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3"/>
                        </a:rPr>
                        <a:t>SRP000996</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4" action="ppaction://hlinkfile"/>
                        </a:rPr>
                        <a:t>sra</a:t>
                      </a:r>
                      <a:r>
                        <a:rPr lang="en-US" sz="900" b="0">
                          <a:effectLst/>
                          <a:latin typeface="inherit" charset="0"/>
                        </a:rPr>
                        <a:t> </a:t>
                      </a:r>
                      <a:r>
                        <a:rPr lang="en-US" sz="900" b="0" u="none" strike="noStrike">
                          <a:solidFill>
                            <a:srgbClr val="336699"/>
                          </a:solidFill>
                          <a:effectLst/>
                          <a:latin typeface="inherit" charset="0"/>
                          <a:hlinkClick r:id="rId15" action="ppaction://hlinkfile"/>
                        </a:rPr>
                        <a:t>bam,bed,cel,wig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6" tooltip="View in Samples tab"/>
                        </a:rPr>
                        <a:t>632</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l" fontAlgn="ctr"/>
                      <a:r>
                        <a:rPr lang="en-US" sz="900" b="0" u="none" strike="noStrike">
                          <a:solidFill>
                            <a:srgbClr val="336699"/>
                          </a:solidFill>
                          <a:effectLst/>
                          <a:latin typeface="inherit" charset="0"/>
                          <a:hlinkClick r:id="rId17"/>
                        </a:rPr>
                        <a:t>GSE18927</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University of Washington Human Reference Epigenome Mapping Project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8"/>
                        </a:rPr>
                        <a:t>SRP001371</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19" action="ppaction://hlinkfile"/>
                        </a:rPr>
                        <a:t>sra</a:t>
                      </a:r>
                      <a:r>
                        <a:rPr lang="en-US" sz="900" b="0">
                          <a:effectLst/>
                          <a:latin typeface="inherit" charset="0"/>
                        </a:rPr>
                        <a:t> </a:t>
                      </a:r>
                      <a:r>
                        <a:rPr lang="en-US" sz="900" b="0" u="none" strike="noStrike">
                          <a:solidFill>
                            <a:srgbClr val="336699"/>
                          </a:solidFill>
                          <a:effectLst/>
                          <a:latin typeface="inherit" charset="0"/>
                          <a:hlinkClick r:id="rId20" action="ppaction://hlinkfile"/>
                        </a:rPr>
                        <a:t>bam,bed,cel,txt,wig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1" tooltip="View in Samples tab"/>
                        </a:rPr>
                        <a:t>758</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908">
                <a:tc>
                  <a:txBody>
                    <a:bodyPr/>
                    <a:lstStyle/>
                    <a:p>
                      <a:pPr algn="l" fontAlgn="ctr"/>
                      <a:r>
                        <a:rPr lang="en-US" sz="900" b="0" u="none" strike="noStrike">
                          <a:solidFill>
                            <a:srgbClr val="336699"/>
                          </a:solidFill>
                          <a:effectLst/>
                          <a:latin typeface="inherit" charset="0"/>
                          <a:hlinkClick r:id="rId22"/>
                        </a:rPr>
                        <a:t>GSE19465</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 ChIP-Seq in human subject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3"/>
                        </a:rPr>
                        <a:t>SRP001534</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4" action="ppaction://hlinkfile"/>
                        </a:rPr>
                        <a:t>bed,wig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5" tooltip="View in Samples tab"/>
                        </a:rPr>
                        <a:t>358</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908">
                <a:tc>
                  <a:txBody>
                    <a:bodyPr/>
                    <a:lstStyle/>
                    <a:p>
                      <a:pPr algn="l" fontAlgn="ctr"/>
                      <a:r>
                        <a:rPr lang="en-US" sz="900" b="0" u="none" strike="noStrike">
                          <a:solidFill>
                            <a:srgbClr val="336699"/>
                          </a:solidFill>
                          <a:effectLst/>
                          <a:latin typeface="inherit" charset="0"/>
                          <a:hlinkClick r:id="rId26"/>
                        </a:rPr>
                        <a:t>GSE25246</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 Characterization of DNA methylation by RRBS</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7"/>
                        </a:rPr>
                        <a:t>SRP004506</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8" action="ppaction://hlinkfile"/>
                        </a:rPr>
                        <a:t>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29" tooltip="View in Samples tab"/>
                        </a:rPr>
                        <a:t>10</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781">
                <a:tc>
                  <a:txBody>
                    <a:bodyPr/>
                    <a:lstStyle/>
                    <a:p>
                      <a:pPr algn="l" fontAlgn="ctr"/>
                      <a:r>
                        <a:rPr lang="en-US" sz="900" b="0" u="none" strike="noStrike">
                          <a:solidFill>
                            <a:srgbClr val="336699"/>
                          </a:solidFill>
                          <a:effectLst/>
                          <a:latin typeface="inherit" charset="0"/>
                          <a:hlinkClick r:id="rId30"/>
                        </a:rPr>
                        <a:t>GSE25247</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 Characterization of DNA methylation by RRBS in human subject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1"/>
                        </a:rPr>
                        <a:t>SRP004244</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dirty="0">
                          <a:solidFill>
                            <a:srgbClr val="336699"/>
                          </a:solidFill>
                          <a:effectLst/>
                          <a:latin typeface="inherit" charset="0"/>
                          <a:hlinkClick r:id="rId32" action="ppaction://hlinkfile"/>
                        </a:rPr>
                        <a:t>wig</a:t>
                      </a:r>
                      <a:endParaRPr lang="en-US" sz="900" b="0" dirty="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3" tooltip="View in Samples tab"/>
                        </a:rPr>
                        <a:t>55</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781">
                <a:tc>
                  <a:txBody>
                    <a:bodyPr/>
                    <a:lstStyle/>
                    <a:p>
                      <a:pPr algn="l" fontAlgn="ctr"/>
                      <a:r>
                        <a:rPr lang="en-US" sz="900" b="0" u="none" strike="noStrike">
                          <a:solidFill>
                            <a:srgbClr val="336699"/>
                          </a:solidFill>
                          <a:effectLst/>
                          <a:latin typeface="inherit" charset="0"/>
                          <a:hlinkClick r:id="rId34"/>
                        </a:rPr>
                        <a:t>GSE25248</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 Characterization of DNA methylation by RRBS in HUES lines</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5"/>
                        </a:rPr>
                        <a:t>SRP004245</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6" action="ppaction://hlinkfile"/>
                        </a:rPr>
                        <a:t>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7" tooltip="View in Samples tab"/>
                        </a:rPr>
                        <a:t>11</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781">
                <a:tc>
                  <a:txBody>
                    <a:bodyPr/>
                    <a:lstStyle/>
                    <a:p>
                      <a:pPr algn="l" fontAlgn="ctr"/>
                      <a:r>
                        <a:rPr lang="en-US" sz="900" b="0" u="none" strike="noStrike">
                          <a:solidFill>
                            <a:srgbClr val="336699"/>
                          </a:solidFill>
                          <a:effectLst/>
                          <a:latin typeface="inherit" charset="0"/>
                          <a:hlinkClick r:id="rId38"/>
                        </a:rPr>
                        <a:t>GSE25249</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a:effectLst/>
                          <a:latin typeface="inherit" charset="0"/>
                        </a:rPr>
                        <a:t>BI Human Reference Epigenome Mapping Project: Characterization of chromatin modification by ChIP-Seq in human subject</a:t>
                      </a: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a:solidFill>
                            <a:srgbClr val="336699"/>
                          </a:solidFill>
                          <a:effectLst/>
                          <a:latin typeface="inherit" charset="0"/>
                          <a:hlinkClick r:id="rId39" action="ppaction://hlinkfile"/>
                        </a:rPr>
                        <a:t>bed,wig</a:t>
                      </a:r>
                      <a:endParaRPr lang="en-US" sz="900" b="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u="none" strike="noStrike" dirty="0">
                          <a:solidFill>
                            <a:srgbClr val="336699"/>
                          </a:solidFill>
                          <a:effectLst/>
                          <a:latin typeface="inherit" charset="0"/>
                          <a:hlinkClick r:id="rId40" tooltip="View in Samples tab"/>
                        </a:rPr>
                        <a:t>24</a:t>
                      </a:r>
                      <a:endParaRPr lang="en-US" sz="900" b="0" dirty="0">
                        <a:effectLst/>
                        <a:latin typeface="inherit" charset="0"/>
                      </a:endParaRPr>
                    </a:p>
                  </a:txBody>
                  <a:tcPr marL="46291" marR="46291" marT="23145" marB="23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title"/>
          </p:nvPr>
        </p:nvSpPr>
        <p:spPr>
          <a:xfrm>
            <a:off x="838199" y="301942"/>
            <a:ext cx="10515600" cy="1175964"/>
          </a:xfrm>
        </p:spPr>
        <p:txBody>
          <a:bodyPr>
            <a:normAutofit/>
          </a:bodyPr>
          <a:lstStyle/>
          <a:p>
            <a:pPr algn="ctr"/>
            <a:r>
              <a:rPr lang="en-US" sz="3194" dirty="0">
                <a:latin typeface="Arial" charset="0"/>
                <a:ea typeface="Arial" charset="0"/>
                <a:cs typeface="Arial" charset="0"/>
              </a:rPr>
              <a:t>Roadmap </a:t>
            </a:r>
            <a:r>
              <a:rPr lang="en-US" sz="3194" dirty="0" smtClean="0">
                <a:latin typeface="Arial" charset="0"/>
                <a:ea typeface="Arial" charset="0"/>
                <a:cs typeface="Arial" charset="0"/>
              </a:rPr>
              <a:t>by Study</a:t>
            </a:r>
            <a:endParaRPr lang="en-US" sz="3194" dirty="0"/>
          </a:p>
        </p:txBody>
      </p:sp>
    </p:spTree>
    <p:extLst>
      <p:ext uri="{BB962C8B-B14F-4D97-AF65-F5344CB8AC3E}">
        <p14:creationId xmlns:p14="http://schemas.microsoft.com/office/powerpoint/2010/main" val="66857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33" y="331789"/>
            <a:ext cx="10515600" cy="1175964"/>
          </a:xfrm>
        </p:spPr>
        <p:txBody>
          <a:bodyPr>
            <a:normAutofit/>
          </a:bodyPr>
          <a:lstStyle/>
          <a:p>
            <a:pPr algn="ctr"/>
            <a:r>
              <a:rPr lang="en-US" sz="3194" dirty="0">
                <a:latin typeface="Arial" charset="0"/>
                <a:ea typeface="Arial" charset="0"/>
                <a:cs typeface="Arial" charset="0"/>
              </a:rPr>
              <a:t>Projects generating brain NGS datasets</a:t>
            </a:r>
          </a:p>
        </p:txBody>
      </p:sp>
      <p:sp>
        <p:nvSpPr>
          <p:cNvPr id="4" name="Slide Number Placeholder 3"/>
          <p:cNvSpPr>
            <a:spLocks noGrp="1"/>
          </p:cNvSpPr>
          <p:nvPr>
            <p:ph type="sldNum" sz="quarter" idx="12"/>
          </p:nvPr>
        </p:nvSpPr>
        <p:spPr>
          <a:xfrm>
            <a:off x="8565533" y="6041003"/>
            <a:ext cx="2743200" cy="323918"/>
          </a:xfrm>
        </p:spPr>
        <p:txBody>
          <a:bodyPr/>
          <a:lstStyle/>
          <a:p>
            <a:fld id="{BF78F6EF-106A-E84B-9128-9C268D041DE3}" type="slidenum">
              <a:rPr lang="en-US" smtClean="0"/>
              <a:t>14</a:t>
            </a:fld>
            <a:endParaRPr lang="en-US"/>
          </a:p>
        </p:txBody>
      </p:sp>
      <p:graphicFrame>
        <p:nvGraphicFramePr>
          <p:cNvPr id="12" name="Table 11"/>
          <p:cNvGraphicFramePr>
            <a:graphicFrameLocks noGrp="1"/>
          </p:cNvGraphicFramePr>
          <p:nvPr>
            <p:extLst/>
          </p:nvPr>
        </p:nvGraphicFramePr>
        <p:xfrm>
          <a:off x="792896" y="1625857"/>
          <a:ext cx="10954539" cy="4365976"/>
        </p:xfrm>
        <a:graphic>
          <a:graphicData uri="http://schemas.openxmlformats.org/drawingml/2006/table">
            <a:tbl>
              <a:tblPr/>
              <a:tblGrid>
                <a:gridCol w="3464940"/>
                <a:gridCol w="959521"/>
                <a:gridCol w="1765786"/>
                <a:gridCol w="1066135"/>
                <a:gridCol w="3118446"/>
                <a:gridCol w="579711"/>
              </a:tblGrid>
              <a:tr h="333011">
                <a:tc>
                  <a:txBody>
                    <a:bodyPr/>
                    <a:lstStyle/>
                    <a:p>
                      <a:pPr algn="ctr" fontAlgn="ctr"/>
                      <a:r>
                        <a:rPr lang="en-US" sz="1100" b="1" i="0" u="none" strike="noStrike" dirty="0">
                          <a:solidFill>
                            <a:srgbClr val="000000"/>
                          </a:solidFill>
                          <a:effectLst/>
                          <a:latin typeface="Arial" charset="0"/>
                        </a:rPr>
                        <a:t>Project name</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charset="0"/>
                        </a:rPr>
                        <a:t>Organism</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charset="0"/>
                        </a:rPr>
                        <a:t>Disease or control</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charset="0"/>
                        </a:rPr>
                        <a:t>Brain region</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charset="0"/>
                        </a:rPr>
                        <a:t>Datasets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1" i="0" u="none" strike="noStrike" dirty="0">
                          <a:solidFill>
                            <a:srgbClr val="000000"/>
                          </a:solidFill>
                          <a:effectLst/>
                          <a:latin typeface="Arial" charset="0"/>
                        </a:rPr>
                        <a:t>Website Link</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19">
                <a:tc>
                  <a:txBody>
                    <a:bodyPr/>
                    <a:lstStyle/>
                    <a:p>
                      <a:pPr algn="ctr" fontAlgn="ctr"/>
                      <a:r>
                        <a:rPr lang="en-US" sz="1000" b="1" i="0" u="none" strike="noStrike" dirty="0" err="1">
                          <a:solidFill>
                            <a:srgbClr val="000000"/>
                          </a:solidFill>
                          <a:effectLst/>
                          <a:latin typeface="Arial" charset="0"/>
                        </a:rPr>
                        <a:t>PsychENCODE</a:t>
                      </a:r>
                      <a:r>
                        <a:rPr lang="en-US" sz="1000" b="1" i="0" u="none" strike="noStrike" dirty="0">
                          <a:solidFill>
                            <a:srgbClr val="000000"/>
                          </a:solidFill>
                          <a:effectLst/>
                          <a:latin typeface="Arial" charset="0"/>
                        </a:rPr>
                        <a:t> </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Homo sapiens, Rhesus macaque</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Control, biopolar disorder, schizophrenia, Autism spectrum disorder</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DFC,CBC,ACC,STR, HIP,AMY </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RNA-</a:t>
                      </a:r>
                      <a:r>
                        <a:rPr lang="en-US" sz="800" b="0" i="0" u="none" strike="noStrike" dirty="0" err="1">
                          <a:solidFill>
                            <a:srgbClr val="000000"/>
                          </a:solidFill>
                          <a:effectLst/>
                          <a:latin typeface="Arial" charset="0"/>
                        </a:rPr>
                        <a:t>Seq</a:t>
                      </a:r>
                      <a:r>
                        <a:rPr lang="en-US" sz="800" b="0" i="0" u="none" strike="noStrike" dirty="0">
                          <a:solidFill>
                            <a:srgbClr val="000000"/>
                          </a:solidFill>
                          <a:effectLst/>
                          <a:latin typeface="Arial" charset="0"/>
                        </a:rPr>
                        <a:t>, </a:t>
                      </a:r>
                      <a:r>
                        <a:rPr lang="en-US" sz="800" b="0" i="0" u="none" strike="noStrike" dirty="0" err="1">
                          <a:solidFill>
                            <a:srgbClr val="000000"/>
                          </a:solidFill>
                          <a:effectLst/>
                          <a:latin typeface="Arial" charset="0"/>
                        </a:rPr>
                        <a:t>ChIP-Seq,DNase-seq</a:t>
                      </a:r>
                      <a:r>
                        <a:rPr lang="en-US" sz="800" b="0" i="0" u="none" strike="noStrike" dirty="0">
                          <a:solidFill>
                            <a:srgbClr val="000000"/>
                          </a:solidFill>
                          <a:effectLst/>
                          <a:latin typeface="Arial" charset="0"/>
                        </a:rPr>
                        <a:t>, ATAC-</a:t>
                      </a:r>
                      <a:r>
                        <a:rPr lang="en-US" sz="800" b="0" i="0" u="none" strike="noStrike" dirty="0" err="1">
                          <a:solidFill>
                            <a:srgbClr val="000000"/>
                          </a:solidFill>
                          <a:effectLst/>
                          <a:latin typeface="Arial" charset="0"/>
                        </a:rPr>
                        <a:t>seq,DNase</a:t>
                      </a:r>
                      <a:r>
                        <a:rPr lang="en-US" sz="800" b="0" i="0" u="none" strike="noStrike" dirty="0">
                          <a:solidFill>
                            <a:srgbClr val="000000"/>
                          </a:solidFill>
                          <a:effectLst/>
                          <a:latin typeface="Arial" charset="0"/>
                        </a:rPr>
                        <a:t>-</a:t>
                      </a:r>
                      <a:r>
                        <a:rPr lang="en-US" sz="800" b="0" i="0" u="none" strike="noStrike" dirty="0" err="1">
                          <a:solidFill>
                            <a:srgbClr val="000000"/>
                          </a:solidFill>
                          <a:effectLst/>
                          <a:latin typeface="Arial" charset="0"/>
                        </a:rPr>
                        <a:t>seq,WGBS,NOMe-seq</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charset="0"/>
                        </a:rPr>
                        <a:t>http://psychencode.org/</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19">
                <a:tc>
                  <a:txBody>
                    <a:bodyPr/>
                    <a:lstStyle/>
                    <a:p>
                      <a:pPr algn="ctr" fontAlgn="ctr"/>
                      <a:r>
                        <a:rPr lang="en-US" sz="1000" b="1" i="0" u="none" strike="noStrike" dirty="0" err="1">
                          <a:solidFill>
                            <a:srgbClr val="000000"/>
                          </a:solidFill>
                          <a:effectLst/>
                          <a:latin typeface="Arial" charset="0"/>
                        </a:rPr>
                        <a:t>CommonMind</a:t>
                      </a:r>
                      <a:endParaRPr lang="en-US" sz="1000" b="1"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Control, </a:t>
                      </a:r>
                      <a:r>
                        <a:rPr lang="en-US" sz="800" b="0" i="0" u="none" strike="noStrike" dirty="0" err="1" smtClean="0">
                          <a:solidFill>
                            <a:srgbClr val="000000"/>
                          </a:solidFill>
                          <a:effectLst/>
                          <a:latin typeface="Arial" charset="0"/>
                        </a:rPr>
                        <a:t>biopolar</a:t>
                      </a:r>
                      <a:r>
                        <a:rPr lang="en-US" sz="800" b="0" i="0" u="none" strike="noStrike" dirty="0" smtClean="0">
                          <a:solidFill>
                            <a:srgbClr val="000000"/>
                          </a:solidFill>
                          <a:effectLst/>
                          <a:latin typeface="Arial" charset="0"/>
                        </a:rPr>
                        <a:t> disorder</a:t>
                      </a:r>
                      <a:r>
                        <a:rPr lang="en-US" sz="800" b="0" i="0" u="none" strike="noStrike" dirty="0">
                          <a:solidFill>
                            <a:srgbClr val="000000"/>
                          </a:solidFill>
                          <a:effectLst/>
                          <a:latin typeface="Arial" charset="0"/>
                        </a:rPr>
                        <a:t>, </a:t>
                      </a:r>
                      <a:r>
                        <a:rPr lang="en-US" sz="800" b="0" i="0" u="none" strike="noStrike" dirty="0" smtClean="0">
                          <a:solidFill>
                            <a:srgbClr val="000000"/>
                          </a:solidFill>
                          <a:effectLst/>
                          <a:latin typeface="Arial" charset="0"/>
                        </a:rPr>
                        <a:t>schizophrenia</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DFC, CBC, STG</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RNA-seq, ChIP-Seq, WGS, ATAC-Seq</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charset="0"/>
                        </a:rPr>
                        <a:t>http://commonmind.org/WP/</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869">
                <a:tc>
                  <a:txBody>
                    <a:bodyPr/>
                    <a:lstStyle/>
                    <a:p>
                      <a:pPr marL="0" marR="0" lvl="0" indent="0" algn="ctr" defTabSz="914400" rtl="0" eaLnBrk="1" fontAlgn="ctr" latinLnBrk="0" hangingPunct="1">
                        <a:lnSpc>
                          <a:spcPct val="100000"/>
                        </a:lnSpc>
                        <a:spcBef>
                          <a:spcPts val="0"/>
                        </a:spcBef>
                        <a:spcAft>
                          <a:spcPts val="0"/>
                        </a:spcAft>
                        <a:buClr>
                          <a:srgbClr val="000000"/>
                        </a:buClr>
                        <a:buSzPts val="1200"/>
                        <a:buFont typeface="Arial" charset="0"/>
                        <a:buNone/>
                        <a:tabLst/>
                        <a:defRPr/>
                      </a:pPr>
                      <a:r>
                        <a:rPr lang="en-US" sz="1000" b="1" i="0" u="none" strike="noStrike" dirty="0" smtClean="0">
                          <a:solidFill>
                            <a:srgbClr val="000000"/>
                          </a:solidFill>
                          <a:effectLst/>
                          <a:latin typeface="Arial" charset="0"/>
                        </a:rPr>
                        <a:t>Psychiatric Genomics Consortium (PGC)</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ADHD, autism, bipolar disorder, major depressive disorder, and schizophrenia</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N/A</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SNPs, CNVs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Arial" charset="0"/>
                        </a:rPr>
                        <a:t>https://</a:t>
                      </a:r>
                      <a:r>
                        <a:rPr lang="en-US" sz="800" b="0" i="0" u="none" strike="noStrike" dirty="0" err="1">
                          <a:solidFill>
                            <a:srgbClr val="000000"/>
                          </a:solidFill>
                          <a:effectLst/>
                          <a:latin typeface="Arial" charset="0"/>
                        </a:rPr>
                        <a:t>www.med.unc.edu</a:t>
                      </a:r>
                      <a:r>
                        <a:rPr lang="en-US" sz="800" b="0" i="0" u="none" strike="noStrike" dirty="0">
                          <a:solidFill>
                            <a:srgbClr val="000000"/>
                          </a:solidFill>
                          <a:effectLst/>
                          <a:latin typeface="Arial" charset="0"/>
                        </a:rPr>
                        <a:t>/</a:t>
                      </a:r>
                      <a:r>
                        <a:rPr lang="en-US" sz="800" b="0" i="0" u="none" strike="noStrike" dirty="0" err="1">
                          <a:solidFill>
                            <a:srgbClr val="000000"/>
                          </a:solidFill>
                          <a:effectLst/>
                          <a:latin typeface="Arial" charset="0"/>
                        </a:rPr>
                        <a:t>pgc</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869">
                <a:tc>
                  <a:txBody>
                    <a:bodyPr/>
                    <a:lstStyle/>
                    <a:p>
                      <a:pPr algn="ctr" fontAlgn="ctr"/>
                      <a:r>
                        <a:rPr lang="en-US" sz="1000" b="1" i="0" u="none" strike="noStrike" dirty="0">
                          <a:solidFill>
                            <a:srgbClr val="000000"/>
                          </a:solidFill>
                          <a:effectLst/>
                          <a:latin typeface="Arial" charset="0"/>
                        </a:rPr>
                        <a:t>AMP Alzheimer’s disease Knowledge</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charset="0"/>
                        </a:rPr>
                        <a:t>Homo sapiens, iPSC,Mus musculus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Arial" charset="0"/>
                        </a:rPr>
                        <a:t>Control, Alzheimer's Disease</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Arial" charset="0"/>
                        </a:rPr>
                        <a:t>19 </a:t>
                      </a:r>
                      <a:r>
                        <a:rPr lang="en-US" sz="800" b="0" i="0" u="none" strike="noStrike" dirty="0" smtClean="0">
                          <a:solidFill>
                            <a:srgbClr val="000000"/>
                          </a:solidFill>
                          <a:effectLst/>
                          <a:latin typeface="Arial" charset="0"/>
                        </a:rPr>
                        <a:t>brain regions</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RNA-</a:t>
                      </a:r>
                      <a:r>
                        <a:rPr lang="en-US" sz="800" b="0" i="0" u="none" strike="noStrike" dirty="0" err="1">
                          <a:solidFill>
                            <a:srgbClr val="000000"/>
                          </a:solidFill>
                          <a:effectLst/>
                          <a:latin typeface="Arial" charset="0"/>
                        </a:rPr>
                        <a:t>Seq</a:t>
                      </a:r>
                      <a:r>
                        <a:rPr lang="en-US" sz="800" b="0" i="0" u="none" strike="noStrike" dirty="0">
                          <a:solidFill>
                            <a:srgbClr val="000000"/>
                          </a:solidFill>
                          <a:effectLst/>
                          <a:latin typeface="Arial" charset="0"/>
                        </a:rPr>
                        <a:t>, </a:t>
                      </a:r>
                      <a:r>
                        <a:rPr lang="en-US" sz="800" b="0" i="0" u="none" strike="noStrike" dirty="0" err="1">
                          <a:solidFill>
                            <a:srgbClr val="000000"/>
                          </a:solidFill>
                          <a:effectLst/>
                          <a:latin typeface="Arial" charset="0"/>
                        </a:rPr>
                        <a:t>ChIP-Seq</a:t>
                      </a:r>
                      <a:r>
                        <a:rPr lang="en-US" sz="800" b="0" i="0" u="none" strike="noStrike" dirty="0">
                          <a:solidFill>
                            <a:srgbClr val="000000"/>
                          </a:solidFill>
                          <a:effectLst/>
                          <a:latin typeface="Arial" charset="0"/>
                        </a:rPr>
                        <a:t>, DNA Methylation</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charset="0"/>
                        </a:rPr>
                        <a:t>https://www.nia.nih.gov/alzheimers/amp-ad#amp-ad</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744">
                <a:tc>
                  <a:txBody>
                    <a:bodyPr/>
                    <a:lstStyle/>
                    <a:p>
                      <a:pPr algn="ctr" fontAlgn="ctr"/>
                      <a:r>
                        <a:rPr lang="en-US" sz="1000" b="1" i="0" u="none" strike="noStrike" dirty="0">
                          <a:solidFill>
                            <a:srgbClr val="000000"/>
                          </a:solidFill>
                          <a:effectLst/>
                          <a:latin typeface="Arial" charset="0"/>
                        </a:rPr>
                        <a:t>Genome-wide association studies (GWAS)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all kinds of disorders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N/A</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SNPs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charset="0"/>
                        </a:rPr>
                        <a:t>http://grasp.nhlbi.nih.gov/Overview.aspx</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19">
                <a:tc>
                  <a:txBody>
                    <a:bodyPr/>
                    <a:lstStyle/>
                    <a:p>
                      <a:pPr algn="ctr" fontAlgn="ctr"/>
                      <a:r>
                        <a:rPr lang="en-US" sz="1000" b="1" i="0" u="none" strike="noStrike" dirty="0">
                          <a:solidFill>
                            <a:srgbClr val="000000"/>
                          </a:solidFill>
                          <a:effectLst/>
                          <a:latin typeface="Arial" charset="0"/>
                        </a:rPr>
                        <a:t>Brainspan</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Control</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16 brain regions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RNA-</a:t>
                      </a:r>
                      <a:r>
                        <a:rPr lang="en-US" sz="800" b="0" i="0" u="none" strike="noStrike" dirty="0" err="1">
                          <a:solidFill>
                            <a:srgbClr val="000000"/>
                          </a:solidFill>
                          <a:effectLst/>
                          <a:latin typeface="Arial" charset="0"/>
                        </a:rPr>
                        <a:t>Seq</a:t>
                      </a:r>
                      <a:r>
                        <a:rPr lang="en-US" sz="800" b="0" i="0" u="none" strike="noStrike" dirty="0">
                          <a:solidFill>
                            <a:srgbClr val="000000"/>
                          </a:solidFill>
                          <a:effectLst/>
                          <a:latin typeface="Arial" charset="0"/>
                        </a:rPr>
                        <a:t>, </a:t>
                      </a:r>
                      <a:r>
                        <a:rPr lang="en-US" sz="800" b="0" i="0" u="none" strike="noStrike" dirty="0" err="1">
                          <a:solidFill>
                            <a:srgbClr val="000000"/>
                          </a:solidFill>
                          <a:effectLst/>
                          <a:latin typeface="Arial" charset="0"/>
                        </a:rPr>
                        <a:t>ChIP-Seq,Microarray</a:t>
                      </a:r>
                      <a:r>
                        <a:rPr lang="en-US" sz="800" b="0" i="0" u="none" strike="noStrike" dirty="0">
                          <a:solidFill>
                            <a:srgbClr val="000000"/>
                          </a:solidFill>
                          <a:effectLst/>
                          <a:latin typeface="Arial" charset="0"/>
                        </a:rPr>
                        <a:t>, Methylation, MRI/DTI</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Arial" charset="0"/>
                        </a:rPr>
                        <a:t>http://</a:t>
                      </a:r>
                      <a:r>
                        <a:rPr lang="en-US" sz="800" b="0" i="0" u="none" strike="noStrike" dirty="0" err="1">
                          <a:solidFill>
                            <a:srgbClr val="000000"/>
                          </a:solidFill>
                          <a:effectLst/>
                          <a:latin typeface="Arial" charset="0"/>
                        </a:rPr>
                        <a:t>brainspan.org</a:t>
                      </a:r>
                      <a:r>
                        <a:rPr lang="en-US" sz="800" b="0" i="0" u="none" strike="noStrike" dirty="0">
                          <a:solidFill>
                            <a:srgbClr val="000000"/>
                          </a:solidFill>
                          <a:effectLst/>
                          <a:latin typeface="Arial" charset="0"/>
                        </a:rPr>
                        <a:t>/</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251">
                <a:tc>
                  <a:txBody>
                    <a:bodyPr/>
                    <a:lstStyle/>
                    <a:p>
                      <a:pPr marL="0" marR="0" lvl="0" indent="0" algn="ctr" defTabSz="914400" rtl="0" eaLnBrk="1" fontAlgn="ctr" latinLnBrk="0" hangingPunct="1">
                        <a:lnSpc>
                          <a:spcPct val="100000"/>
                        </a:lnSpc>
                        <a:spcBef>
                          <a:spcPts val="0"/>
                        </a:spcBef>
                        <a:spcAft>
                          <a:spcPts val="0"/>
                        </a:spcAft>
                        <a:buClr>
                          <a:srgbClr val="000000"/>
                        </a:buClr>
                        <a:buSzPts val="1200"/>
                        <a:buFont typeface="Arial" charset="0"/>
                        <a:buNone/>
                        <a:tabLst/>
                        <a:defRPr/>
                      </a:pPr>
                      <a:r>
                        <a:rPr lang="en-US" sz="1000" b="1" i="0" u="none" strike="noStrike" dirty="0" smtClean="0">
                          <a:solidFill>
                            <a:srgbClr val="000000"/>
                          </a:solidFill>
                          <a:effectLst/>
                          <a:latin typeface="Arial" charset="0"/>
                        </a:rPr>
                        <a:t>Roadmap </a:t>
                      </a:r>
                      <a:r>
                        <a:rPr lang="en-US" sz="1000" b="1" i="0" u="none" strike="noStrike" dirty="0" err="1" smtClean="0">
                          <a:solidFill>
                            <a:srgbClr val="000000"/>
                          </a:solidFill>
                          <a:effectLst/>
                          <a:latin typeface="Arial" charset="0"/>
                        </a:rPr>
                        <a:t>Epigenomics</a:t>
                      </a:r>
                      <a:r>
                        <a:rPr lang="en-US" sz="1000" b="1" i="0" u="none" strike="noStrike" dirty="0" smtClean="0">
                          <a:solidFill>
                            <a:srgbClr val="000000"/>
                          </a:solidFill>
                          <a:effectLst/>
                          <a:latin typeface="Arial" charset="0"/>
                        </a:rPr>
                        <a:t> Mapping Consortium (Roadmap) </a:t>
                      </a:r>
                      <a:endParaRPr lang="en-US" sz="1000" b="1"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Control</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9 brain regions and cultured </a:t>
                      </a:r>
                      <a:r>
                        <a:rPr lang="en-US" sz="800" b="0" i="0" u="none" strike="noStrike" dirty="0" smtClean="0">
                          <a:solidFill>
                            <a:srgbClr val="000000"/>
                          </a:solidFill>
                          <a:effectLst/>
                          <a:latin typeface="Arial" charset="0"/>
                        </a:rPr>
                        <a:t>cells</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err="1">
                          <a:solidFill>
                            <a:srgbClr val="000000"/>
                          </a:solidFill>
                          <a:effectLst/>
                          <a:latin typeface="Arial" charset="0"/>
                        </a:rPr>
                        <a:t>ChIP-Seq</a:t>
                      </a:r>
                      <a:r>
                        <a:rPr lang="en-US" sz="800" b="0" i="0" u="none" strike="noStrike" dirty="0">
                          <a:solidFill>
                            <a:srgbClr val="000000"/>
                          </a:solidFill>
                          <a:effectLst/>
                          <a:latin typeface="Arial" charset="0"/>
                        </a:rPr>
                        <a:t>, DNase , DNA methylation, RNA-</a:t>
                      </a:r>
                      <a:r>
                        <a:rPr lang="en-US" sz="800" b="0" i="0" u="none" strike="noStrike" dirty="0" err="1">
                          <a:solidFill>
                            <a:srgbClr val="000000"/>
                          </a:solidFill>
                          <a:effectLst/>
                          <a:latin typeface="Arial" charset="0"/>
                        </a:rPr>
                        <a:t>Seq</a:t>
                      </a:r>
                      <a:r>
                        <a:rPr lang="en-US" sz="800" b="0" i="0" u="none" strike="noStrike" dirty="0">
                          <a:solidFill>
                            <a:srgbClr val="000000"/>
                          </a:solidFill>
                          <a:effectLst/>
                          <a:latin typeface="Arial" charset="0"/>
                        </a:rPr>
                        <a:t> </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Arial" charset="0"/>
                        </a:rPr>
                        <a:t>http://</a:t>
                      </a:r>
                      <a:r>
                        <a:rPr lang="en-US" sz="800" b="0" i="0" u="none" strike="noStrike" dirty="0" err="1">
                          <a:solidFill>
                            <a:srgbClr val="000000"/>
                          </a:solidFill>
                          <a:effectLst/>
                          <a:latin typeface="Arial" charset="0"/>
                        </a:rPr>
                        <a:t>www.roadmapepigenomics.org</a:t>
                      </a:r>
                      <a:r>
                        <a:rPr lang="en-US" sz="800" b="0" i="0" u="none" strike="noStrike" dirty="0">
                          <a:solidFill>
                            <a:srgbClr val="000000"/>
                          </a:solidFill>
                          <a:effectLst/>
                          <a:latin typeface="Arial" charset="0"/>
                        </a:rPr>
                        <a:t>/</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19">
                <a:tc>
                  <a:txBody>
                    <a:bodyPr/>
                    <a:lstStyle/>
                    <a:p>
                      <a:pPr marL="0" marR="0" lvl="0" indent="0" algn="ctr" defTabSz="914400" rtl="0" eaLnBrk="1" fontAlgn="ctr" latinLnBrk="0" hangingPunct="1">
                        <a:lnSpc>
                          <a:spcPct val="100000"/>
                        </a:lnSpc>
                        <a:spcBef>
                          <a:spcPts val="0"/>
                        </a:spcBef>
                        <a:spcAft>
                          <a:spcPts val="0"/>
                        </a:spcAft>
                        <a:buClr>
                          <a:srgbClr val="000000"/>
                        </a:buClr>
                        <a:buSzPts val="1200"/>
                        <a:buFont typeface="Arial" charset="0"/>
                        <a:buNone/>
                        <a:tabLst/>
                        <a:defRPr/>
                      </a:pPr>
                      <a:r>
                        <a:rPr lang="en-US" sz="1000" b="1" i="0" u="none" strike="noStrike" dirty="0" smtClean="0">
                          <a:solidFill>
                            <a:srgbClr val="000000"/>
                          </a:solidFill>
                          <a:effectLst/>
                          <a:latin typeface="Arial" charset="0"/>
                        </a:rPr>
                        <a:t>The Genotype-Tissue Expression (</a:t>
                      </a:r>
                      <a:r>
                        <a:rPr lang="en-US" sz="1000" b="1" i="0" u="none" strike="noStrike" dirty="0" err="1" smtClean="0">
                          <a:solidFill>
                            <a:srgbClr val="000000"/>
                          </a:solidFill>
                          <a:effectLst/>
                          <a:latin typeface="Arial" charset="0"/>
                        </a:rPr>
                        <a:t>GTEx</a:t>
                      </a:r>
                      <a:r>
                        <a:rPr lang="en-US" sz="1000" b="1" i="0" u="none" strike="noStrike" dirty="0" smtClean="0">
                          <a:solidFill>
                            <a:srgbClr val="000000"/>
                          </a:solidFill>
                          <a:effectLst/>
                          <a:latin typeface="Arial" charset="0"/>
                        </a:rPr>
                        <a:t>) project</a:t>
                      </a:r>
                      <a:endParaRPr lang="en-US" sz="1000" b="1"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Homo sapiens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Control</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13 brain regions</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charset="0"/>
                        </a:rPr>
                        <a:t>RNA-</a:t>
                      </a:r>
                      <a:r>
                        <a:rPr lang="en-US" sz="800" b="0" i="0" u="none" strike="noStrike" dirty="0" err="1">
                          <a:solidFill>
                            <a:srgbClr val="000000"/>
                          </a:solidFill>
                          <a:effectLst/>
                          <a:latin typeface="Arial" charset="0"/>
                        </a:rPr>
                        <a:t>Seq</a:t>
                      </a:r>
                      <a:r>
                        <a:rPr lang="en-US" sz="800" b="0" i="0" u="none" strike="noStrike" dirty="0">
                          <a:solidFill>
                            <a:srgbClr val="000000"/>
                          </a:solidFill>
                          <a:effectLst/>
                          <a:latin typeface="Arial" charset="0"/>
                        </a:rPr>
                        <a:t>, </a:t>
                      </a:r>
                      <a:r>
                        <a:rPr lang="en-US" sz="800" b="0" i="0" u="none" strike="noStrike" dirty="0" err="1">
                          <a:solidFill>
                            <a:srgbClr val="000000"/>
                          </a:solidFill>
                          <a:effectLst/>
                          <a:latin typeface="Arial" charset="0"/>
                        </a:rPr>
                        <a:t>eQTLs</a:t>
                      </a:r>
                      <a:endParaRPr lang="en-US" sz="800" b="0" i="0" u="none" strike="noStrike" dirty="0">
                        <a:solidFill>
                          <a:srgbClr val="000000"/>
                        </a:solidFill>
                        <a:effectLst/>
                        <a:latin typeface="Arial" charset="0"/>
                      </a:endParaRP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Arial" charset="0"/>
                        </a:rPr>
                        <a:t>http://</a:t>
                      </a:r>
                      <a:r>
                        <a:rPr lang="en-US" sz="800" b="0" i="0" u="none" strike="noStrike" dirty="0" err="1">
                          <a:solidFill>
                            <a:srgbClr val="000000"/>
                          </a:solidFill>
                          <a:effectLst/>
                          <a:latin typeface="Arial" charset="0"/>
                        </a:rPr>
                        <a:t>www.gtexportal.org</a:t>
                      </a:r>
                      <a:r>
                        <a:rPr lang="en-US" sz="800" b="0" i="0" u="none" strike="noStrike" dirty="0">
                          <a:solidFill>
                            <a:srgbClr val="000000"/>
                          </a:solidFill>
                          <a:effectLst/>
                          <a:latin typeface="Arial" charset="0"/>
                        </a:rPr>
                        <a:t>/home/</a:t>
                      </a:r>
                    </a:p>
                  </a:txBody>
                  <a:tcPr marL="8529" marR="8529" marT="8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992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9E6FB3-DC66-C845-8638-A387E9DB4CFD}" type="slidenum">
              <a:rPr lang="en-US" smtClean="0"/>
              <a:t>15</a:t>
            </a:fld>
            <a:endParaRPr lang="en-US"/>
          </a:p>
        </p:txBody>
      </p:sp>
      <p:pic>
        <p:nvPicPr>
          <p:cNvPr id="6" name="Picture 5"/>
          <p:cNvPicPr>
            <a:picLocks noChangeAspect="1"/>
          </p:cNvPicPr>
          <p:nvPr/>
        </p:nvPicPr>
        <p:blipFill>
          <a:blip r:embed="rId2"/>
          <a:stretch>
            <a:fillRect/>
          </a:stretch>
        </p:blipFill>
        <p:spPr>
          <a:xfrm>
            <a:off x="4773066" y="0"/>
            <a:ext cx="2645868" cy="6858000"/>
          </a:xfrm>
          <a:prstGeom prst="rect">
            <a:avLst/>
          </a:prstGeom>
        </p:spPr>
      </p:pic>
    </p:spTree>
    <p:extLst>
      <p:ext uri="{BB962C8B-B14F-4D97-AF65-F5344CB8AC3E}">
        <p14:creationId xmlns:p14="http://schemas.microsoft.com/office/powerpoint/2010/main" val="180138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1942"/>
            <a:ext cx="10515600" cy="1175964"/>
          </a:xfrm>
        </p:spPr>
        <p:txBody>
          <a:bodyPr>
            <a:normAutofit/>
          </a:bodyPr>
          <a:lstStyle/>
          <a:p>
            <a:pPr algn="ctr"/>
            <a:r>
              <a:rPr lang="en-US" sz="3194" dirty="0">
                <a:latin typeface="Arial" charset="0"/>
                <a:ea typeface="Arial" charset="0"/>
                <a:cs typeface="Arial" charset="0"/>
              </a:rPr>
              <a:t>Roadmap </a:t>
            </a:r>
            <a:r>
              <a:rPr lang="en-US" sz="3194" dirty="0" err="1">
                <a:latin typeface="Arial" charset="0"/>
                <a:ea typeface="Arial" charset="0"/>
                <a:cs typeface="Arial" charset="0"/>
              </a:rPr>
              <a:t>Epigenomics</a:t>
            </a:r>
            <a:r>
              <a:rPr lang="en-US" sz="3194" dirty="0">
                <a:latin typeface="Arial" charset="0"/>
                <a:ea typeface="Arial" charset="0"/>
                <a:cs typeface="Arial" charset="0"/>
              </a:rPr>
              <a:t> Mapping Consortium</a:t>
            </a:r>
            <a:r>
              <a:rPr lang="en-US" sz="3194" dirty="0"/>
              <a:t/>
            </a:r>
            <a:br>
              <a:rPr lang="en-US" sz="3194" dirty="0"/>
            </a:br>
            <a:endParaRPr lang="en-US" sz="3194" dirty="0"/>
          </a:p>
        </p:txBody>
      </p:sp>
      <p:sp>
        <p:nvSpPr>
          <p:cNvPr id="5" name="Slide Number Placeholder 4"/>
          <p:cNvSpPr>
            <a:spLocks noGrp="1"/>
          </p:cNvSpPr>
          <p:nvPr>
            <p:ph type="sldNum" sz="quarter" idx="12"/>
          </p:nvPr>
        </p:nvSpPr>
        <p:spPr/>
        <p:txBody>
          <a:bodyPr/>
          <a:lstStyle/>
          <a:p>
            <a:fld id="{BF78F6EF-106A-E84B-9128-9C268D041DE3}" type="slidenum">
              <a:rPr lang="en-US" smtClean="0"/>
              <a:t>2</a:t>
            </a:fld>
            <a:endParaRPr lang="en-US"/>
          </a:p>
        </p:txBody>
      </p:sp>
      <p:sp>
        <p:nvSpPr>
          <p:cNvPr id="7" name="TextBox 6"/>
          <p:cNvSpPr txBox="1"/>
          <p:nvPr/>
        </p:nvSpPr>
        <p:spPr>
          <a:xfrm>
            <a:off x="1205346" y="1278037"/>
            <a:ext cx="10148454" cy="1754326"/>
          </a:xfrm>
          <a:prstGeom prst="rect">
            <a:avLst/>
          </a:prstGeom>
          <a:noFill/>
        </p:spPr>
        <p:txBody>
          <a:bodyPr wrap="square" rtlCol="0">
            <a:spAutoFit/>
          </a:bodyPr>
          <a:lstStyle/>
          <a:p>
            <a:pPr marL="285750" indent="-285750">
              <a:buFont typeface="Arial" charset="0"/>
              <a:buChar char="•"/>
            </a:pPr>
            <a:r>
              <a:rPr lang="en-US" dirty="0" smtClean="0"/>
              <a:t>The </a:t>
            </a:r>
            <a:r>
              <a:rPr lang="en-US" dirty="0"/>
              <a:t>current release 9 </a:t>
            </a:r>
            <a:r>
              <a:rPr lang="en-US" dirty="0" smtClean="0"/>
              <a:t>contains </a:t>
            </a:r>
            <a:r>
              <a:rPr lang="en-US" dirty="0"/>
              <a:t>a total </a:t>
            </a:r>
            <a:r>
              <a:rPr lang="en-US" dirty="0" smtClean="0"/>
              <a:t>of 2,804 </a:t>
            </a:r>
            <a:r>
              <a:rPr lang="en-US" dirty="0"/>
              <a:t>genome-wide </a:t>
            </a:r>
            <a:r>
              <a:rPr lang="en-US" dirty="0" smtClean="0"/>
              <a:t>datasets  ( </a:t>
            </a:r>
            <a:r>
              <a:rPr lang="en-US" dirty="0"/>
              <a:t>total of 150.21 billion mapped sequencing reads corresponding to 3,174-fold coverage of the human </a:t>
            </a:r>
            <a:r>
              <a:rPr lang="en-US" dirty="0" smtClean="0"/>
              <a:t>genome), including</a:t>
            </a:r>
          </a:p>
          <a:p>
            <a:pPr marL="742950" lvl="1" indent="-285750">
              <a:buFont typeface="Wingdings" charset="2"/>
              <a:buChar char="§"/>
            </a:pPr>
            <a:r>
              <a:rPr lang="en-US" dirty="0" smtClean="0"/>
              <a:t>1,821 </a:t>
            </a:r>
            <a:r>
              <a:rPr lang="en-US" dirty="0"/>
              <a:t>histone modification </a:t>
            </a:r>
            <a:r>
              <a:rPr lang="en-US" dirty="0" smtClean="0"/>
              <a:t>datasets </a:t>
            </a:r>
          </a:p>
          <a:p>
            <a:pPr marL="742950" lvl="1" indent="-285750">
              <a:buFont typeface="Wingdings" charset="2"/>
              <a:buChar char="§"/>
            </a:pPr>
            <a:r>
              <a:rPr lang="en-US" dirty="0" smtClean="0"/>
              <a:t>360 </a:t>
            </a:r>
            <a:r>
              <a:rPr lang="en-US" dirty="0"/>
              <a:t>DNase </a:t>
            </a:r>
            <a:r>
              <a:rPr lang="en-US" dirty="0" smtClean="0"/>
              <a:t>datasets </a:t>
            </a:r>
          </a:p>
          <a:p>
            <a:pPr marL="742950" lvl="1" indent="-285750">
              <a:buFont typeface="Wingdings" charset="2"/>
              <a:buChar char="§"/>
            </a:pPr>
            <a:r>
              <a:rPr lang="en-US" dirty="0" smtClean="0"/>
              <a:t>277 </a:t>
            </a:r>
            <a:r>
              <a:rPr lang="en-US" dirty="0"/>
              <a:t>DNA methylation </a:t>
            </a:r>
            <a:r>
              <a:rPr lang="en-US" dirty="0" smtClean="0"/>
              <a:t>datasets</a:t>
            </a:r>
          </a:p>
          <a:p>
            <a:pPr marL="742950" lvl="1" indent="-285750">
              <a:buFont typeface="Wingdings" charset="2"/>
              <a:buChar char="§"/>
            </a:pPr>
            <a:r>
              <a:rPr lang="en-US" dirty="0" smtClean="0"/>
              <a:t>166 </a:t>
            </a:r>
            <a:r>
              <a:rPr lang="en-US" dirty="0"/>
              <a:t>RNA-</a:t>
            </a:r>
            <a:r>
              <a:rPr lang="en-US" dirty="0" err="1"/>
              <a:t>Seq</a:t>
            </a:r>
            <a:r>
              <a:rPr lang="en-US" dirty="0"/>
              <a:t> </a:t>
            </a:r>
            <a:r>
              <a:rPr lang="en-US" dirty="0" smtClean="0"/>
              <a:t>datasets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57" y="3741491"/>
            <a:ext cx="2923885" cy="2749151"/>
          </a:xfrm>
          <a:prstGeom prst="rect">
            <a:avLst/>
          </a:prstGeom>
        </p:spPr>
      </p:pic>
      <p:sp>
        <p:nvSpPr>
          <p:cNvPr id="4" name="Rectangle 3"/>
          <p:cNvSpPr/>
          <p:nvPr/>
        </p:nvSpPr>
        <p:spPr>
          <a:xfrm>
            <a:off x="4814742" y="6259810"/>
            <a:ext cx="6096000" cy="461665"/>
          </a:xfrm>
          <a:prstGeom prst="rect">
            <a:avLst/>
          </a:prstGeom>
        </p:spPr>
        <p:txBody>
          <a:bodyPr>
            <a:spAutoFit/>
          </a:bodyPr>
          <a:lstStyle/>
          <a:p>
            <a:r>
              <a:rPr lang="en-US" sz="1200" dirty="0"/>
              <a:t>https://</a:t>
            </a:r>
            <a:r>
              <a:rPr lang="en-US" sz="1200" dirty="0" err="1"/>
              <a:t>www.encodeproject.org</a:t>
            </a:r>
            <a:r>
              <a:rPr lang="en-US" sz="1200" dirty="0"/>
              <a:t>/search/?type=Experiment&amp;replicates.library.biosample.donor.organism.scientific_name=</a:t>
            </a:r>
            <a:r>
              <a:rPr lang="en-US" sz="1200" dirty="0" err="1"/>
              <a:t>Homo+sapiens</a:t>
            </a:r>
            <a:endParaRPr lang="en-US" sz="1200" dirty="0"/>
          </a:p>
        </p:txBody>
      </p:sp>
    </p:spTree>
    <p:extLst>
      <p:ext uri="{BB962C8B-B14F-4D97-AF65-F5344CB8AC3E}">
        <p14:creationId xmlns:p14="http://schemas.microsoft.com/office/powerpoint/2010/main" val="950547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Roadmap human brain data</a:t>
            </a:r>
            <a:endParaRPr lang="en-US" b="1" dirty="0"/>
          </a:p>
        </p:txBody>
      </p:sp>
      <p:sp>
        <p:nvSpPr>
          <p:cNvPr id="4" name="Slide Number Placeholder 3"/>
          <p:cNvSpPr>
            <a:spLocks noGrp="1"/>
          </p:cNvSpPr>
          <p:nvPr>
            <p:ph type="sldNum" sz="quarter" idx="12"/>
          </p:nvPr>
        </p:nvSpPr>
        <p:spPr/>
        <p:txBody>
          <a:bodyPr/>
          <a:lstStyle/>
          <a:p>
            <a:fld id="{019E6FB3-DC66-C845-8638-A387E9DB4CFD}"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91" y="2338308"/>
            <a:ext cx="5174751" cy="40180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635" y="2085072"/>
            <a:ext cx="5073309" cy="4271278"/>
          </a:xfrm>
          <a:prstGeom prst="rect">
            <a:avLst/>
          </a:prstGeom>
        </p:spPr>
      </p:pic>
      <p:sp>
        <p:nvSpPr>
          <p:cNvPr id="7" name="Rectangle 6"/>
          <p:cNvSpPr/>
          <p:nvPr/>
        </p:nvSpPr>
        <p:spPr>
          <a:xfrm>
            <a:off x="4353412" y="1460500"/>
            <a:ext cx="2543068" cy="369332"/>
          </a:xfrm>
          <a:prstGeom prst="rect">
            <a:avLst/>
          </a:prstGeom>
        </p:spPr>
        <p:txBody>
          <a:bodyPr wrap="none">
            <a:spAutoFit/>
          </a:bodyPr>
          <a:lstStyle/>
          <a:p>
            <a:pPr marL="285750" indent="-285750">
              <a:buFont typeface="Arial" charset="0"/>
              <a:buChar char="•"/>
            </a:pPr>
            <a:r>
              <a:rPr lang="en-US"/>
              <a:t>12 Adult brain regions</a:t>
            </a:r>
            <a:endParaRPr lang="en-US" dirty="0"/>
          </a:p>
        </p:txBody>
      </p:sp>
    </p:spTree>
    <p:extLst>
      <p:ext uri="{BB962C8B-B14F-4D97-AF65-F5344CB8AC3E}">
        <p14:creationId xmlns:p14="http://schemas.microsoft.com/office/powerpoint/2010/main" val="43009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75964"/>
          </a:xfrm>
        </p:spPr>
        <p:txBody>
          <a:bodyPr>
            <a:normAutofit/>
          </a:bodyPr>
          <a:lstStyle/>
          <a:p>
            <a:pPr algn="ctr"/>
            <a:r>
              <a:rPr lang="en-US" sz="3194" dirty="0">
                <a:latin typeface="Arial" charset="0"/>
                <a:ea typeface="Arial" charset="0"/>
                <a:cs typeface="Arial" charset="0"/>
              </a:rPr>
              <a:t>The Genotype - Tissue Expression (</a:t>
            </a:r>
            <a:r>
              <a:rPr lang="en-US" sz="3194" dirty="0" err="1">
                <a:latin typeface="Arial" charset="0"/>
                <a:ea typeface="Arial" charset="0"/>
                <a:cs typeface="Arial" charset="0"/>
              </a:rPr>
              <a:t>GTEx</a:t>
            </a:r>
            <a:r>
              <a:rPr lang="en-US" sz="3194" dirty="0">
                <a:latin typeface="Arial" charset="0"/>
                <a:ea typeface="Arial" charset="0"/>
                <a:cs typeface="Arial" charset="0"/>
              </a:rPr>
              <a:t>) Project</a:t>
            </a:r>
          </a:p>
        </p:txBody>
      </p:sp>
      <p:sp>
        <p:nvSpPr>
          <p:cNvPr id="5" name="Slide Number Placeholder 4"/>
          <p:cNvSpPr>
            <a:spLocks noGrp="1"/>
          </p:cNvSpPr>
          <p:nvPr>
            <p:ph type="sldNum" sz="quarter" idx="12"/>
          </p:nvPr>
        </p:nvSpPr>
        <p:spPr/>
        <p:txBody>
          <a:bodyPr/>
          <a:lstStyle/>
          <a:p>
            <a:fld id="{BF78F6EF-106A-E84B-9128-9C268D041DE3}" type="slidenum">
              <a:rPr lang="en-US" smtClean="0"/>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75" y="2322713"/>
            <a:ext cx="8002294" cy="32304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223" y="1349611"/>
            <a:ext cx="4247554" cy="1273139"/>
          </a:xfrm>
          <a:prstGeom prst="rect">
            <a:avLst/>
          </a:prstGeom>
        </p:spPr>
      </p:pic>
    </p:spTree>
    <p:extLst>
      <p:ext uri="{BB962C8B-B14F-4D97-AF65-F5344CB8AC3E}">
        <p14:creationId xmlns:p14="http://schemas.microsoft.com/office/powerpoint/2010/main" val="633129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9E6FB3-DC66-C845-8638-A387E9DB4CFD}" type="slidenum">
              <a:rPr lang="en-US" smtClean="0"/>
              <a:t>5</a:t>
            </a:fld>
            <a:endParaRPr lang="en-US"/>
          </a:p>
        </p:txBody>
      </p:sp>
      <p:sp>
        <p:nvSpPr>
          <p:cNvPr id="5" name="Title 1"/>
          <p:cNvSpPr>
            <a:spLocks noGrp="1"/>
          </p:cNvSpPr>
          <p:nvPr>
            <p:ph type="title"/>
          </p:nvPr>
        </p:nvSpPr>
        <p:spPr>
          <a:xfrm>
            <a:off x="709612" y="314325"/>
            <a:ext cx="10515600" cy="1175964"/>
          </a:xfrm>
        </p:spPr>
        <p:txBody>
          <a:bodyPr>
            <a:normAutofit/>
          </a:bodyPr>
          <a:lstStyle/>
          <a:p>
            <a:pPr algn="ctr"/>
            <a:r>
              <a:rPr lang="en-US" sz="3194" dirty="0">
                <a:latin typeface="Arial" charset="0"/>
                <a:ea typeface="Arial" charset="0"/>
                <a:cs typeface="Arial" charset="0"/>
              </a:rPr>
              <a:t>The Genotype - Tissue Expression (</a:t>
            </a:r>
            <a:r>
              <a:rPr lang="en-US" sz="3194" dirty="0" err="1">
                <a:latin typeface="Arial" charset="0"/>
                <a:ea typeface="Arial" charset="0"/>
                <a:cs typeface="Arial" charset="0"/>
              </a:rPr>
              <a:t>GTEx</a:t>
            </a:r>
            <a:r>
              <a:rPr lang="en-US" sz="3194" dirty="0">
                <a:latin typeface="Arial" charset="0"/>
                <a:ea typeface="Arial" charset="0"/>
                <a:cs typeface="Arial" charset="0"/>
              </a:rPr>
              <a:t>) Project</a:t>
            </a:r>
          </a:p>
        </p:txBody>
      </p:sp>
      <p:graphicFrame>
        <p:nvGraphicFramePr>
          <p:cNvPr id="9" name="Table 8"/>
          <p:cNvGraphicFramePr>
            <a:graphicFrameLocks noGrp="1"/>
          </p:cNvGraphicFramePr>
          <p:nvPr>
            <p:extLst>
              <p:ext uri="{D42A27DB-BD31-4B8C-83A1-F6EECF244321}">
                <p14:modId xmlns:p14="http://schemas.microsoft.com/office/powerpoint/2010/main" val="1441910337"/>
              </p:ext>
            </p:extLst>
          </p:nvPr>
        </p:nvGraphicFramePr>
        <p:xfrm>
          <a:off x="838200" y="2088515"/>
          <a:ext cx="3975100" cy="3007360"/>
        </p:xfrm>
        <a:graphic>
          <a:graphicData uri="http://schemas.openxmlformats.org/drawingml/2006/table">
            <a:tbl>
              <a:tblPr/>
              <a:tblGrid>
                <a:gridCol w="993775"/>
                <a:gridCol w="993775"/>
                <a:gridCol w="993775"/>
                <a:gridCol w="993775"/>
              </a:tblGrid>
              <a:tr h="0">
                <a:tc>
                  <a:txBody>
                    <a:bodyPr/>
                    <a:lstStyle/>
                    <a:p>
                      <a:pPr algn="l" fontAlgn="b"/>
                      <a:r>
                        <a:rPr lang="en-US" sz="1600" b="1">
                          <a:effectLst/>
                          <a:latin typeface="inherit" charset="0"/>
                        </a:rPr>
                        <a:t>V6 Release</a:t>
                      </a:r>
                    </a:p>
                  </a:txBody>
                  <a:tcPr marL="101600" marR="101600" marT="101600" marB="101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600" b="1">
                          <a:effectLst/>
                          <a:latin typeface="inherit" charset="0"/>
                        </a:rPr>
                        <a:t># Tissues</a:t>
                      </a:r>
                    </a:p>
                  </a:txBody>
                  <a:tcPr marL="101600" marR="101600" marT="101600" marB="101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600" b="1">
                          <a:effectLst/>
                          <a:latin typeface="inherit" charset="0"/>
                        </a:rPr>
                        <a:t># Donors</a:t>
                      </a:r>
                    </a:p>
                  </a:txBody>
                  <a:tcPr marL="101600" marR="101600" marT="101600" marB="101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600" b="1">
                          <a:effectLst/>
                          <a:latin typeface="inherit" charset="0"/>
                        </a:rPr>
                        <a:t># Samples</a:t>
                      </a:r>
                    </a:p>
                  </a:txBody>
                  <a:tcPr marL="101600" marR="101600" marT="101600" marB="101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l" fontAlgn="t"/>
                      <a:r>
                        <a:rPr lang="en-US" sz="1600" b="0">
                          <a:effectLst/>
                          <a:latin typeface="inherit" charset="0"/>
                        </a:rPr>
                        <a:t>Total</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dirty="0">
                          <a:effectLst/>
                          <a:latin typeface="inherit" charset="0"/>
                        </a:rPr>
                        <a:t>53</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dirty="0">
                          <a:effectLst/>
                          <a:latin typeface="inherit" charset="0"/>
                        </a:rPr>
                        <a:t>544</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a:effectLst/>
                          <a:latin typeface="inherit" charset="0"/>
                        </a:rPr>
                        <a:t>8555</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0">
                <a:tc>
                  <a:txBody>
                    <a:bodyPr/>
                    <a:lstStyle/>
                    <a:p>
                      <a:pPr algn="l" fontAlgn="t"/>
                      <a:r>
                        <a:rPr lang="en-US" sz="1600" b="0">
                          <a:effectLst/>
                          <a:latin typeface="inherit" charset="0"/>
                        </a:rPr>
                        <a:t>With Genotype</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CF9"/>
                    </a:solidFill>
                  </a:tcPr>
                </a:tc>
                <a:tc>
                  <a:txBody>
                    <a:bodyPr/>
                    <a:lstStyle/>
                    <a:p>
                      <a:pPr algn="l" fontAlgn="t"/>
                      <a:r>
                        <a:rPr lang="en-US" sz="1600" b="0">
                          <a:effectLst/>
                          <a:latin typeface="inherit" charset="0"/>
                        </a:rPr>
                        <a:t>53</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CF9"/>
                    </a:solidFill>
                  </a:tcPr>
                </a:tc>
                <a:tc>
                  <a:txBody>
                    <a:bodyPr/>
                    <a:lstStyle/>
                    <a:p>
                      <a:pPr algn="l" fontAlgn="t"/>
                      <a:r>
                        <a:rPr lang="en-US" sz="1600" b="0">
                          <a:effectLst/>
                          <a:latin typeface="inherit" charset="0"/>
                        </a:rPr>
                        <a:t>449</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CF9"/>
                    </a:solidFill>
                  </a:tcPr>
                </a:tc>
                <a:tc>
                  <a:txBody>
                    <a:bodyPr/>
                    <a:lstStyle/>
                    <a:p>
                      <a:pPr algn="l" fontAlgn="t"/>
                      <a:r>
                        <a:rPr lang="en-US" sz="1600" b="0">
                          <a:effectLst/>
                          <a:latin typeface="inherit" charset="0"/>
                        </a:rPr>
                        <a:t>7333</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CF9"/>
                    </a:solidFill>
                  </a:tcPr>
                </a:tc>
              </a:tr>
              <a:tr h="0">
                <a:tc>
                  <a:txBody>
                    <a:bodyPr/>
                    <a:lstStyle/>
                    <a:p>
                      <a:pPr algn="l" fontAlgn="t"/>
                      <a:r>
                        <a:rPr lang="en-US" sz="1600" b="0">
                          <a:effectLst/>
                          <a:latin typeface="inherit" charset="0"/>
                        </a:rPr>
                        <a:t>Has eQTL Analysis*</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a:effectLst/>
                          <a:latin typeface="inherit" charset="0"/>
                        </a:rPr>
                        <a:t>44</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dirty="0">
                          <a:effectLst/>
                          <a:latin typeface="inherit" charset="0"/>
                        </a:rPr>
                        <a:t>449</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600" b="0" dirty="0">
                          <a:effectLst/>
                          <a:latin typeface="inherit" charset="0"/>
                        </a:rPr>
                        <a:t>7051</a:t>
                      </a:r>
                    </a:p>
                  </a:txBody>
                  <a:tcPr marL="101600" marR="101600" marT="101600" marB="10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bl>
          </a:graphicData>
        </a:graphic>
      </p:graphicFrame>
      <p:sp>
        <p:nvSpPr>
          <p:cNvPr id="11" name="Rectangle 10"/>
          <p:cNvSpPr/>
          <p:nvPr/>
        </p:nvSpPr>
        <p:spPr>
          <a:xfrm>
            <a:off x="1251744" y="1456294"/>
            <a:ext cx="1891865" cy="369332"/>
          </a:xfrm>
          <a:prstGeom prst="rect">
            <a:avLst/>
          </a:prstGeom>
        </p:spPr>
        <p:txBody>
          <a:bodyPr wrap="none">
            <a:spAutoFit/>
          </a:bodyPr>
          <a:lstStyle/>
          <a:p>
            <a:r>
              <a:rPr lang="en-US" dirty="0"/>
              <a:t>RNA-</a:t>
            </a:r>
            <a:r>
              <a:rPr lang="en-US" dirty="0" err="1"/>
              <a:t>seq</a:t>
            </a:r>
            <a:r>
              <a:rPr lang="en-US" dirty="0"/>
              <a:t> bam files</a:t>
            </a:r>
          </a:p>
        </p:txBody>
      </p:sp>
      <p:graphicFrame>
        <p:nvGraphicFramePr>
          <p:cNvPr id="12" name="Table 11"/>
          <p:cNvGraphicFramePr>
            <a:graphicFrameLocks noGrp="1"/>
          </p:cNvGraphicFramePr>
          <p:nvPr>
            <p:extLst>
              <p:ext uri="{D42A27DB-BD31-4B8C-83A1-F6EECF244321}">
                <p14:modId xmlns:p14="http://schemas.microsoft.com/office/powerpoint/2010/main" val="1860059745"/>
              </p:ext>
            </p:extLst>
          </p:nvPr>
        </p:nvGraphicFramePr>
        <p:xfrm>
          <a:off x="5259698" y="1825626"/>
          <a:ext cx="6313176" cy="4600349"/>
        </p:xfrm>
        <a:graphic>
          <a:graphicData uri="http://schemas.openxmlformats.org/drawingml/2006/table">
            <a:tbl>
              <a:tblPr/>
              <a:tblGrid>
                <a:gridCol w="1578294"/>
                <a:gridCol w="1578294"/>
                <a:gridCol w="1578294"/>
                <a:gridCol w="1578294"/>
              </a:tblGrid>
              <a:tr h="354616">
                <a:tc>
                  <a:txBody>
                    <a:bodyPr/>
                    <a:lstStyle/>
                    <a:p>
                      <a:pPr algn="ctr" fontAlgn="b"/>
                      <a:r>
                        <a:rPr lang="en-US" sz="1200" b="0" i="0" u="none" strike="noStrike" dirty="0">
                          <a:solidFill>
                            <a:srgbClr val="000000"/>
                          </a:solidFill>
                          <a:effectLst/>
                          <a:latin typeface="Calibri" charset="0"/>
                        </a:rPr>
                        <a:t>Tissue</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Number of </a:t>
                      </a:r>
                      <a:r>
                        <a:rPr lang="en-US" sz="1200" b="0" i="0" u="none" strike="noStrike" dirty="0" err="1">
                          <a:solidFill>
                            <a:srgbClr val="000000"/>
                          </a:solidFill>
                          <a:effectLst/>
                          <a:latin typeface="Calibri" charset="0"/>
                        </a:rPr>
                        <a:t>RNASeq</a:t>
                      </a:r>
                      <a:r>
                        <a:rPr lang="en-US" sz="1200" b="0" i="0" u="none" strike="noStrike" dirty="0">
                          <a:solidFill>
                            <a:srgbClr val="000000"/>
                          </a:solidFill>
                          <a:effectLst/>
                          <a:latin typeface="Calibri" charset="0"/>
                        </a:rPr>
                        <a:t> and Genotyped samples</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Number of RNASeq Samples</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Number of eGenes</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34">
                <a:tc>
                  <a:txBody>
                    <a:bodyPr/>
                    <a:lstStyle/>
                    <a:p>
                      <a:pPr algn="ctr" fontAlgn="b"/>
                      <a:r>
                        <a:rPr lang="en-US" sz="1200" b="0" i="0" u="none" strike="noStrike" dirty="0">
                          <a:solidFill>
                            <a:srgbClr val="000000"/>
                          </a:solidFill>
                          <a:effectLst/>
                          <a:latin typeface="Calibri" charset="0"/>
                        </a:rPr>
                        <a:t>Brain - Cerebellum</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103</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125</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4163</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16">
                <a:tc>
                  <a:txBody>
                    <a:bodyPr/>
                    <a:lstStyle/>
                    <a:p>
                      <a:pPr algn="ctr" fontAlgn="b"/>
                      <a:r>
                        <a:rPr lang="en-US" sz="1200" b="0" i="0" u="none" strike="noStrike" dirty="0">
                          <a:solidFill>
                            <a:srgbClr val="000000"/>
                          </a:solidFill>
                          <a:effectLst/>
                          <a:latin typeface="Calibri" charset="0"/>
                        </a:rPr>
                        <a:t>Brain - Caudate (basal ganglia)</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100</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117</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2447</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34">
                <a:tc>
                  <a:txBody>
                    <a:bodyPr/>
                    <a:lstStyle/>
                    <a:p>
                      <a:pPr algn="ctr" fontAlgn="b"/>
                      <a:r>
                        <a:rPr lang="en-US" sz="1200" b="0" i="0" u="none" strike="noStrike">
                          <a:solidFill>
                            <a:srgbClr val="000000"/>
                          </a:solidFill>
                          <a:effectLst/>
                          <a:latin typeface="Calibri" charset="0"/>
                        </a:rPr>
                        <a:t>Brain - Cortex</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96</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114</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2567</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757">
                <a:tc>
                  <a:txBody>
                    <a:bodyPr/>
                    <a:lstStyle/>
                    <a:p>
                      <a:pPr algn="ctr" fontAlgn="b"/>
                      <a:r>
                        <a:rPr lang="en-US" sz="1200" b="0" i="0" u="none" strike="noStrike">
                          <a:solidFill>
                            <a:srgbClr val="000000"/>
                          </a:solidFill>
                          <a:effectLst/>
                          <a:latin typeface="Calibri" charset="0"/>
                        </a:rPr>
                        <a:t>Brain - Nucleus accumbens (basal ganglia)</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93</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113</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2019</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Frontal Cortex (BA9)</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92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108</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2009</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Cerebellar Hemisphere</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89</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105</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3251</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16">
                <a:tc>
                  <a:txBody>
                    <a:bodyPr/>
                    <a:lstStyle/>
                    <a:p>
                      <a:pPr algn="ctr" fontAlgn="b"/>
                      <a:r>
                        <a:rPr lang="en-US" sz="1200" b="0" i="0" u="none" strike="noStrike">
                          <a:solidFill>
                            <a:srgbClr val="000000"/>
                          </a:solidFill>
                          <a:effectLst/>
                          <a:latin typeface="Calibri" charset="0"/>
                        </a:rPr>
                        <a:t>Brain - Putamen (basal ganglia)</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82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97</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1588</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Hypothalamus</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81</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96</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1157</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Hippocampus</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81</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94</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1134</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757">
                <a:tc>
                  <a:txBody>
                    <a:bodyPr/>
                    <a:lstStyle/>
                    <a:p>
                      <a:pPr algn="ctr" fontAlgn="b"/>
                      <a:r>
                        <a:rPr lang="en-US" sz="1200" b="0" i="0" u="none" strike="noStrike">
                          <a:solidFill>
                            <a:srgbClr val="000000"/>
                          </a:solidFill>
                          <a:effectLst/>
                          <a:latin typeface="Calibri" charset="0"/>
                        </a:rPr>
                        <a:t>Brain - Anterior cingulate cortex (BA24)</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72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84</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1212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34">
                <a:tc>
                  <a:txBody>
                    <a:bodyPr/>
                    <a:lstStyle/>
                    <a:p>
                      <a:pPr algn="ctr" fontAlgn="b"/>
                      <a:r>
                        <a:rPr lang="en-US" sz="1200" b="0" i="0" u="none" strike="noStrike">
                          <a:solidFill>
                            <a:srgbClr val="000000"/>
                          </a:solidFill>
                          <a:effectLst/>
                          <a:latin typeface="Calibri" charset="0"/>
                        </a:rPr>
                        <a:t>Brain - Amygdala</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62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72</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null</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Spinal cord (cervical c-1)</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59</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71</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null</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474">
                <a:tc>
                  <a:txBody>
                    <a:bodyPr/>
                    <a:lstStyle/>
                    <a:p>
                      <a:pPr algn="ctr" fontAlgn="b"/>
                      <a:r>
                        <a:rPr lang="en-US" sz="1200" b="0" i="0" u="none" strike="noStrike">
                          <a:solidFill>
                            <a:srgbClr val="000000"/>
                          </a:solidFill>
                          <a:effectLst/>
                          <a:latin typeface="Calibri" charset="0"/>
                        </a:rPr>
                        <a:t>Brain - Substantia nigra</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56</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63</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null</a:t>
                      </a:r>
                    </a:p>
                  </a:txBody>
                  <a:tcPr marL="6433" marR="6433" marT="64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417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51251" y="429490"/>
            <a:ext cx="4211782" cy="646331"/>
          </a:xfrm>
          <a:prstGeom prst="rect">
            <a:avLst/>
          </a:prstGeom>
          <a:noFill/>
        </p:spPr>
        <p:txBody>
          <a:bodyPr wrap="square" rtlCol="0">
            <a:spAutoFit/>
          </a:bodyPr>
          <a:lstStyle/>
          <a:p>
            <a:pPr algn="ctr"/>
            <a:r>
              <a:rPr lang="en-US" sz="3600" b="1" dirty="0" smtClean="0"/>
              <a:t>ENCODE total</a:t>
            </a:r>
            <a:endParaRPr lang="en-US" sz="3600" b="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1" y="1075821"/>
            <a:ext cx="3213100" cy="5588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18" y="3869821"/>
            <a:ext cx="3175000" cy="2882900"/>
          </a:xfrm>
          <a:prstGeom prst="rect">
            <a:avLst/>
          </a:prstGeom>
        </p:spPr>
      </p:pic>
    </p:spTree>
    <p:extLst>
      <p:ext uri="{BB962C8B-B14F-4D97-AF65-F5344CB8AC3E}">
        <p14:creationId xmlns:p14="http://schemas.microsoft.com/office/powerpoint/2010/main" val="37166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9E6FB3-DC66-C845-8638-A387E9DB4CFD}" type="slidenum">
              <a:rPr lang="en-US" smtClean="0"/>
              <a:t>7</a:t>
            </a:fld>
            <a:endParaRPr lang="en-US"/>
          </a:p>
        </p:txBody>
      </p:sp>
      <p:sp>
        <p:nvSpPr>
          <p:cNvPr id="5" name="TextBox 4"/>
          <p:cNvSpPr txBox="1"/>
          <p:nvPr/>
        </p:nvSpPr>
        <p:spPr>
          <a:xfrm>
            <a:off x="3651251" y="429490"/>
            <a:ext cx="5174094" cy="646331"/>
          </a:xfrm>
          <a:prstGeom prst="rect">
            <a:avLst/>
          </a:prstGeom>
          <a:noFill/>
        </p:spPr>
        <p:txBody>
          <a:bodyPr wrap="square" rtlCol="0">
            <a:spAutoFit/>
          </a:bodyPr>
          <a:lstStyle/>
          <a:p>
            <a:pPr algn="ctr"/>
            <a:r>
              <a:rPr lang="en-US" sz="3600" b="1" dirty="0"/>
              <a:t>ENCODE </a:t>
            </a:r>
            <a:r>
              <a:rPr lang="en-US" sz="3600" b="1" i="1" dirty="0"/>
              <a:t>Homo sapiens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681" y="1476664"/>
            <a:ext cx="3225800" cy="45847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670464"/>
            <a:ext cx="3048000" cy="3390900"/>
          </a:xfrm>
          <a:prstGeom prst="rect">
            <a:avLst/>
          </a:prstGeom>
        </p:spPr>
      </p:pic>
    </p:spTree>
    <p:extLst>
      <p:ext uri="{BB962C8B-B14F-4D97-AF65-F5344CB8AC3E}">
        <p14:creationId xmlns:p14="http://schemas.microsoft.com/office/powerpoint/2010/main" val="97221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ENCODE Human brain</a:t>
            </a:r>
            <a:endParaRPr lang="en-US" dirty="0"/>
          </a:p>
        </p:txBody>
      </p:sp>
      <p:sp>
        <p:nvSpPr>
          <p:cNvPr id="4" name="Slide Number Placeholder 3"/>
          <p:cNvSpPr>
            <a:spLocks noGrp="1"/>
          </p:cNvSpPr>
          <p:nvPr>
            <p:ph type="sldNum" sz="quarter" idx="12"/>
          </p:nvPr>
        </p:nvSpPr>
        <p:spPr/>
        <p:txBody>
          <a:bodyPr/>
          <a:lstStyle/>
          <a:p>
            <a:fld id="{019E6FB3-DC66-C845-8638-A387E9DB4CFD}"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618" y="1843506"/>
            <a:ext cx="4080164" cy="3578239"/>
          </a:xfrm>
          <a:prstGeom prst="rect">
            <a:avLst/>
          </a:prstGeom>
        </p:spPr>
      </p:pic>
    </p:spTree>
    <p:extLst>
      <p:ext uri="{BB962C8B-B14F-4D97-AF65-F5344CB8AC3E}">
        <p14:creationId xmlns:p14="http://schemas.microsoft.com/office/powerpoint/2010/main" val="36938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9E6FB3-DC66-C845-8638-A387E9DB4CFD}"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65481290"/>
              </p:ext>
            </p:extLst>
          </p:nvPr>
        </p:nvGraphicFramePr>
        <p:xfrm>
          <a:off x="964623" y="1531503"/>
          <a:ext cx="4383231" cy="2320060"/>
        </p:xfrm>
        <a:graphic>
          <a:graphicData uri="http://schemas.openxmlformats.org/drawingml/2006/table">
            <a:tbl>
              <a:tblPr>
                <a:tableStyleId>{5C22544A-7EE6-4342-B048-85BDC9FD1C3A}</a:tableStyleId>
              </a:tblPr>
              <a:tblGrid>
                <a:gridCol w="1461077"/>
                <a:gridCol w="1461077"/>
                <a:gridCol w="1461077"/>
              </a:tblGrid>
              <a:tr h="464012">
                <a:tc gridSpan="3">
                  <a:txBody>
                    <a:bodyPr/>
                    <a:lstStyle/>
                    <a:p>
                      <a:pPr algn="ctr" fontAlgn="b"/>
                      <a:r>
                        <a:rPr lang="en-US" sz="1600" u="none" strike="noStrike" dirty="0" smtClean="0">
                          <a:effectLst/>
                          <a:latin typeface="Arial" charset="0"/>
                          <a:ea typeface="Arial" charset="0"/>
                          <a:cs typeface="Arial" charset="0"/>
                        </a:rPr>
                        <a:t>All human </a:t>
                      </a:r>
                      <a:r>
                        <a:rPr lang="en-US" sz="1600" u="none" strike="noStrike" dirty="0">
                          <a:effectLst/>
                          <a:latin typeface="Arial" charset="0"/>
                          <a:ea typeface="Arial" charset="0"/>
                          <a:cs typeface="Arial" charset="0"/>
                        </a:rPr>
                        <a:t>datasets</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64012">
                <a:tc>
                  <a:txBody>
                    <a:bodyPr/>
                    <a:lstStyle/>
                    <a:p>
                      <a:pPr algn="ctr" fontAlgn="b"/>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RNA-</a:t>
                      </a:r>
                      <a:r>
                        <a:rPr lang="en-US" sz="1600" u="none" strike="noStrike" dirty="0" err="1">
                          <a:effectLst/>
                          <a:latin typeface="Arial" charset="0"/>
                          <a:ea typeface="Arial" charset="0"/>
                          <a:cs typeface="Arial" charset="0"/>
                        </a:rPr>
                        <a:t>seq</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ChIP-seq</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Roadmap</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342</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1872</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GTEX</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8555</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NA</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ENCODE</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473</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1871</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70648469"/>
              </p:ext>
            </p:extLst>
          </p:nvPr>
        </p:nvGraphicFramePr>
        <p:xfrm>
          <a:off x="5882984" y="1531503"/>
          <a:ext cx="4397088" cy="2320060"/>
        </p:xfrm>
        <a:graphic>
          <a:graphicData uri="http://schemas.openxmlformats.org/drawingml/2006/table">
            <a:tbl>
              <a:tblPr>
                <a:tableStyleId>{5C22544A-7EE6-4342-B048-85BDC9FD1C3A}</a:tableStyleId>
              </a:tblPr>
              <a:tblGrid>
                <a:gridCol w="1465696"/>
                <a:gridCol w="1465696"/>
                <a:gridCol w="1465696"/>
              </a:tblGrid>
              <a:tr h="464012">
                <a:tc gridSpan="3">
                  <a:txBody>
                    <a:bodyPr/>
                    <a:lstStyle/>
                    <a:p>
                      <a:pPr algn="ctr" fontAlgn="b"/>
                      <a:r>
                        <a:rPr lang="en-US" sz="1600" u="none" strike="noStrike" dirty="0">
                          <a:effectLst/>
                          <a:latin typeface="Arial" charset="0"/>
                          <a:ea typeface="Arial" charset="0"/>
                          <a:cs typeface="Arial" charset="0"/>
                        </a:rPr>
                        <a:t>Human brain datasets</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64012">
                <a:tc>
                  <a:txBody>
                    <a:bodyPr/>
                    <a:lstStyle/>
                    <a:p>
                      <a:pPr algn="ctr" fontAlgn="b"/>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RNA-</a:t>
                      </a:r>
                      <a:r>
                        <a:rPr lang="en-US" sz="1600" u="none" strike="noStrike" dirty="0" err="1">
                          <a:effectLst/>
                          <a:latin typeface="Arial" charset="0"/>
                          <a:ea typeface="Arial" charset="0"/>
                          <a:cs typeface="Arial" charset="0"/>
                        </a:rPr>
                        <a:t>seq</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ChIP-seq</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Roadmap</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11</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132</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GTEX</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1259</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NA</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12">
                <a:tc>
                  <a:txBody>
                    <a:bodyPr/>
                    <a:lstStyle/>
                    <a:p>
                      <a:pPr algn="ctr" fontAlgn="b"/>
                      <a:r>
                        <a:rPr lang="en-US" sz="1600" u="none" strike="noStrike">
                          <a:effectLst/>
                          <a:latin typeface="Arial" charset="0"/>
                          <a:ea typeface="Arial" charset="0"/>
                          <a:cs typeface="Arial" charset="0"/>
                        </a:rPr>
                        <a:t>ENCODE</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Arial" charset="0"/>
                          <a:ea typeface="Arial" charset="0"/>
                          <a:cs typeface="Arial" charset="0"/>
                        </a:rPr>
                        <a:t>17</a:t>
                      </a:r>
                      <a:endParaRPr lang="en-US" sz="1600" b="0" i="0" u="none" strike="noStrike">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charset="0"/>
                          <a:ea typeface="Arial" charset="0"/>
                          <a:cs typeface="Arial" charset="0"/>
                        </a:rPr>
                        <a:t>9</a:t>
                      </a:r>
                      <a:endParaRPr lang="en-US" sz="1600" b="0" i="0" u="none" strike="noStrike" dirty="0">
                        <a:solidFill>
                          <a:srgbClr val="000000"/>
                        </a:solidFill>
                        <a:effectLst/>
                        <a:latin typeface="Arial" charset="0"/>
                        <a:ea typeface="Arial" charset="0"/>
                        <a:cs typeface="Arial"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80263018"/>
              </p:ext>
            </p:extLst>
          </p:nvPr>
        </p:nvGraphicFramePr>
        <p:xfrm>
          <a:off x="2438399" y="3851563"/>
          <a:ext cx="2909454" cy="637310"/>
        </p:xfrm>
        <a:graphic>
          <a:graphicData uri="http://schemas.openxmlformats.org/drawingml/2006/table">
            <a:tbl>
              <a:tblPr>
                <a:tableStyleId>{5C22544A-7EE6-4342-B048-85BDC9FD1C3A}</a:tableStyleId>
              </a:tblPr>
              <a:tblGrid>
                <a:gridCol w="1457613"/>
                <a:gridCol w="1451841"/>
              </a:tblGrid>
              <a:tr h="637310">
                <a:tc>
                  <a:txBody>
                    <a:bodyPr/>
                    <a:lstStyle/>
                    <a:p>
                      <a:pPr algn="ctr" fontAlgn="b"/>
                      <a:r>
                        <a:rPr lang="en-US" sz="1600" u="none" strike="noStrike" dirty="0">
                          <a:effectLst/>
                        </a:rPr>
                        <a:t>9370</a:t>
                      </a:r>
                      <a:endParaRPr lang="en-US" sz="1600" b="0"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3743</a:t>
                      </a:r>
                      <a:endParaRPr lang="en-US" sz="1600" b="0"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05260021"/>
              </p:ext>
            </p:extLst>
          </p:nvPr>
        </p:nvGraphicFramePr>
        <p:xfrm>
          <a:off x="7362536" y="3851563"/>
          <a:ext cx="2917536" cy="540328"/>
        </p:xfrm>
        <a:graphic>
          <a:graphicData uri="http://schemas.openxmlformats.org/drawingml/2006/table">
            <a:tbl>
              <a:tblPr>
                <a:tableStyleId>{5C22544A-7EE6-4342-B048-85BDC9FD1C3A}</a:tableStyleId>
              </a:tblPr>
              <a:tblGrid>
                <a:gridCol w="1458768"/>
                <a:gridCol w="1458768"/>
              </a:tblGrid>
              <a:tr h="540328">
                <a:tc>
                  <a:txBody>
                    <a:bodyPr/>
                    <a:lstStyle/>
                    <a:p>
                      <a:pPr algn="ctr" fontAlgn="b"/>
                      <a:r>
                        <a:rPr lang="en-US" sz="1600" u="none" strike="noStrike" dirty="0">
                          <a:effectLst/>
                        </a:rPr>
                        <a:t>1287</a:t>
                      </a:r>
                      <a:endParaRPr lang="en-US" sz="1600" b="0"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141</a:t>
                      </a:r>
                      <a:endParaRPr lang="en-US" sz="1600" b="0"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518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1140</Words>
  <Application>Microsoft Macintosh PowerPoint</Application>
  <PresentationFormat>Widescreen</PresentationFormat>
  <Paragraphs>445</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Calibri Light</vt:lpstr>
      <vt:lpstr>inherit</vt:lpstr>
      <vt:lpstr>Roboto</vt:lpstr>
      <vt:lpstr>Wingdings</vt:lpstr>
      <vt:lpstr>Arial</vt:lpstr>
      <vt:lpstr>Office Theme</vt:lpstr>
      <vt:lpstr>Datasets Summary Roadmap, GTEX, ENCODE, TCGA</vt:lpstr>
      <vt:lpstr>Roadmap Epigenomics Mapping Consortium </vt:lpstr>
      <vt:lpstr>Roadmap human brain data</vt:lpstr>
      <vt:lpstr>The Genotype - Tissue Expression (GTEx) Project</vt:lpstr>
      <vt:lpstr>The Genotype - Tissue Expression (GTEx) Project</vt:lpstr>
      <vt:lpstr>PowerPoint Presentation</vt:lpstr>
      <vt:lpstr>PowerPoint Presentation</vt:lpstr>
      <vt:lpstr>ENCODE Human brain</vt:lpstr>
      <vt:lpstr>PowerPoint Presentation</vt:lpstr>
      <vt:lpstr>TCGA data related to brain</vt:lpstr>
      <vt:lpstr>PowerPoint Presentation</vt:lpstr>
      <vt:lpstr>PowerPoint Presentation</vt:lpstr>
      <vt:lpstr>Roadmap by Study</vt:lpstr>
      <vt:lpstr>Projects generating brain NGS datasets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2016-03-23T13:32:24Z</dcterms:created>
  <dcterms:modified xsi:type="dcterms:W3CDTF">2016-03-31T19:11:35Z</dcterms:modified>
</cp:coreProperties>
</file>